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8" r:id="rId5"/>
    <p:sldId id="269" r:id="rId6"/>
    <p:sldId id="270" r:id="rId7"/>
    <p:sldId id="271" r:id="rId8"/>
    <p:sldId id="272" r:id="rId9"/>
    <p:sldId id="273" r:id="rId10"/>
    <p:sldId id="257" r:id="rId11"/>
    <p:sldId id="258" r:id="rId12"/>
    <p:sldId id="264" r:id="rId13"/>
    <p:sldId id="265" r:id="rId14"/>
    <p:sldId id="259" r:id="rId15"/>
    <p:sldId id="266" r:id="rId16"/>
    <p:sldId id="260" r:id="rId17"/>
    <p:sldId id="261" r:id="rId18"/>
    <p:sldId id="267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E4D8B-ED02-4A96-862B-7D5C9BBA23EC}" type="datetimeFigureOut">
              <a:rPr lang="ko-KR" altLang="en-US" smtClean="0"/>
              <a:pPr/>
              <a:t>2016-08-18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C0BAA-B176-44A8-800E-A630B91DAAB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4800" b="1" dirty="0" err="1" smtClean="0"/>
              <a:t>보톡스</a:t>
            </a:r>
            <a:r>
              <a:rPr lang="ko-KR" altLang="en-US" sz="4800" b="1" dirty="0" smtClean="0"/>
              <a:t> 시술</a:t>
            </a:r>
            <a:endParaRPr lang="ko-KR" altLang="en-US" sz="4800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남원 의료원 </a:t>
            </a:r>
            <a:r>
              <a:rPr lang="ko-KR" altLang="en-US" dirty="0" err="1" smtClean="0"/>
              <a:t>뷰티클리닉</a:t>
            </a:r>
            <a:endParaRPr lang="en-US" altLang="ko-KR" dirty="0" smtClean="0"/>
          </a:p>
          <a:p>
            <a:r>
              <a:rPr lang="ko-KR" altLang="en-US" dirty="0" smtClean="0"/>
              <a:t>이 성 녀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 smtClean="0"/>
              <a:t>보톡스</a:t>
            </a:r>
            <a:r>
              <a:rPr lang="ko-KR" altLang="en-US" b="1" dirty="0" smtClean="0"/>
              <a:t> 시술의 정의와 역사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 흔히 </a:t>
            </a:r>
            <a:r>
              <a:rPr lang="ko-KR" altLang="en-US" dirty="0"/>
              <a:t>알고 있는 ‘</a:t>
            </a:r>
            <a:r>
              <a:rPr lang="ko-KR" altLang="en-US" dirty="0" err="1"/>
              <a:t>보톡스</a:t>
            </a:r>
            <a:r>
              <a:rPr lang="ko-KR" altLang="en-US" dirty="0"/>
              <a:t>’는 미국 </a:t>
            </a:r>
            <a:r>
              <a:rPr lang="ko-KR" altLang="en-US" dirty="0" err="1"/>
              <a:t>엘러간</a:t>
            </a:r>
            <a:r>
              <a:rPr lang="ko-KR" altLang="en-US" dirty="0"/>
              <a:t> 사의 </a:t>
            </a:r>
            <a:r>
              <a:rPr lang="ko-KR" altLang="en-US" dirty="0" err="1"/>
              <a:t>보툴리눔</a:t>
            </a:r>
            <a:r>
              <a:rPr lang="ko-KR" altLang="en-US" dirty="0"/>
              <a:t> 독소 </a:t>
            </a:r>
            <a:r>
              <a:rPr lang="en-US" altLang="ko-KR" dirty="0"/>
              <a:t>A</a:t>
            </a:r>
            <a:r>
              <a:rPr lang="ko-KR" altLang="en-US" dirty="0"/>
              <a:t>형 약제의 상품명이 일반명사화한 것이다</a:t>
            </a:r>
            <a:r>
              <a:rPr lang="en-US" altLang="ko-KR" dirty="0"/>
              <a:t>.  </a:t>
            </a:r>
            <a:r>
              <a:rPr lang="ko-KR" altLang="en-US" dirty="0" err="1"/>
              <a:t>보톡스</a:t>
            </a:r>
            <a:r>
              <a:rPr lang="ko-KR" altLang="en-US" dirty="0"/>
              <a:t> 시술법이란 이러한 </a:t>
            </a:r>
            <a:r>
              <a:rPr lang="ko-KR" altLang="en-US" dirty="0" err="1"/>
              <a:t>보툴리눔</a:t>
            </a:r>
            <a:r>
              <a:rPr lang="ko-KR" altLang="en-US" dirty="0"/>
              <a:t> 독소를 이용하여 시행되는 치료 방법을 통칭하여 사용되고 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ko-KR" altLang="en-US" dirty="0"/>
              <a:t> </a:t>
            </a:r>
            <a:r>
              <a:rPr lang="ko-KR" altLang="en-US" dirty="0" err="1"/>
              <a:t>클로스트리디움</a:t>
            </a:r>
            <a:r>
              <a:rPr lang="ko-KR" altLang="en-US" dirty="0"/>
              <a:t> </a:t>
            </a:r>
            <a:r>
              <a:rPr lang="ko-KR" altLang="en-US" dirty="0" err="1"/>
              <a:t>보툴리눔</a:t>
            </a:r>
            <a:r>
              <a:rPr lang="en-US" altLang="ko-KR" dirty="0"/>
              <a:t>(C. </a:t>
            </a:r>
            <a:r>
              <a:rPr lang="en-US" altLang="ko-KR" dirty="0" err="1"/>
              <a:t>botulinum</a:t>
            </a:r>
            <a:r>
              <a:rPr lang="en-US" altLang="ko-KR" dirty="0"/>
              <a:t>)</a:t>
            </a:r>
            <a:r>
              <a:rPr lang="ko-KR" altLang="en-US" dirty="0"/>
              <a:t>이란 혐기성 박테리아에서 분비되는 이 독소는 모두 </a:t>
            </a:r>
            <a:r>
              <a:rPr lang="en-US" altLang="ko-KR" dirty="0"/>
              <a:t>7</a:t>
            </a:r>
            <a:r>
              <a:rPr lang="ko-KR" altLang="en-US" dirty="0"/>
              <a:t>개의 종류가 있으며 이중 </a:t>
            </a:r>
            <a:r>
              <a:rPr lang="ko-KR" altLang="en-US" dirty="0" err="1"/>
              <a:t>보툴리눔</a:t>
            </a:r>
            <a:r>
              <a:rPr lang="ko-KR" altLang="en-US" dirty="0"/>
              <a:t> 독소 </a:t>
            </a:r>
            <a:r>
              <a:rPr lang="en-US" altLang="ko-KR" dirty="0"/>
              <a:t>A</a:t>
            </a:r>
            <a:r>
              <a:rPr lang="ko-KR" altLang="en-US" dirty="0"/>
              <a:t>형과 </a:t>
            </a:r>
            <a:r>
              <a:rPr lang="en-US" altLang="ko-KR" dirty="0"/>
              <a:t>B</a:t>
            </a:r>
            <a:r>
              <a:rPr lang="ko-KR" altLang="en-US" dirty="0"/>
              <a:t>형이 정제되어 의학적으로 사용되는데  근육에 </a:t>
            </a:r>
            <a:r>
              <a:rPr lang="ko-KR" altLang="en-US" dirty="0" err="1"/>
              <a:t>주사시에</a:t>
            </a:r>
            <a:r>
              <a:rPr lang="ko-KR" altLang="en-US" dirty="0"/>
              <a:t> 해당 근육을 마비시키는 효과가 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dirty="0"/>
              <a:t> </a:t>
            </a:r>
            <a:r>
              <a:rPr lang="en-US" altLang="ko-KR" dirty="0"/>
              <a:t>1980</a:t>
            </a:r>
            <a:r>
              <a:rPr lang="ko-KR" altLang="en-US" dirty="0"/>
              <a:t>년대 안과에서 사시</a:t>
            </a:r>
            <a:r>
              <a:rPr lang="en-US" altLang="ko-KR" dirty="0"/>
              <a:t>(</a:t>
            </a:r>
            <a:r>
              <a:rPr lang="ko-KR" altLang="en-US" dirty="0"/>
              <a:t>사팔뜨기</a:t>
            </a:r>
            <a:r>
              <a:rPr lang="en-US" altLang="ko-KR" dirty="0"/>
              <a:t>)</a:t>
            </a:r>
            <a:r>
              <a:rPr lang="ko-KR" altLang="en-US" dirty="0"/>
              <a:t>치료용으로 사용하다가 </a:t>
            </a:r>
            <a:r>
              <a:rPr lang="ko-KR" altLang="en-US" dirty="0" err="1"/>
              <a:t>시술받은</a:t>
            </a:r>
            <a:r>
              <a:rPr lang="ko-KR" altLang="en-US" dirty="0"/>
              <a:t> 안과 환자의 눈가에 주름이 없어진 것이 발견된 것을 계기로 미용 시술로서 응용되었다</a:t>
            </a:r>
            <a:r>
              <a:rPr lang="en-US" altLang="ko-KR" dirty="0"/>
              <a:t>. 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en-US" altLang="ko-KR" dirty="0" smtClean="0"/>
              <a:t>1989  FDA</a:t>
            </a:r>
            <a:r>
              <a:rPr lang="ko-KR" altLang="en-US" dirty="0" smtClean="0"/>
              <a:t>가 안검경련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사시에 대한 </a:t>
            </a:r>
            <a:r>
              <a:rPr lang="ko-KR" altLang="en-US" dirty="0" err="1" smtClean="0"/>
              <a:t>적응증을</a:t>
            </a:r>
            <a:r>
              <a:rPr lang="ko-KR" altLang="en-US" dirty="0" smtClean="0"/>
              <a:t> 허가한 이후엔</a:t>
            </a:r>
            <a:r>
              <a:rPr lang="ko-KR" altLang="en-US" dirty="0"/>
              <a:t>  미용 </a:t>
            </a:r>
            <a:r>
              <a:rPr lang="ko-KR" altLang="en-US" dirty="0" smtClean="0"/>
              <a:t>성형분야에도 더욱 </a:t>
            </a:r>
            <a:r>
              <a:rPr lang="ko-KR" altLang="en-US" dirty="0"/>
              <a:t>널리 </a:t>
            </a:r>
            <a:r>
              <a:rPr lang="ko-KR" altLang="en-US" dirty="0" smtClean="0"/>
              <a:t>사용됨</a:t>
            </a:r>
            <a:r>
              <a:rPr lang="en-US" altLang="ko-KR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dirty="0" smtClean="0"/>
              <a:t>2002  FDA </a:t>
            </a:r>
            <a:r>
              <a:rPr lang="ko-KR" altLang="en-US" dirty="0" smtClean="0"/>
              <a:t>가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미용적용증을</a:t>
            </a:r>
            <a:r>
              <a:rPr lang="ko-KR" altLang="en-US" dirty="0" smtClean="0"/>
              <a:t> 공식 허가함</a:t>
            </a:r>
            <a:r>
              <a:rPr lang="en-US" altLang="ko-KR" dirty="0" smtClean="0"/>
              <a:t>.</a:t>
            </a:r>
            <a:endParaRPr lang="ko-KR" altLang="en-US" dirty="0"/>
          </a:p>
          <a:p>
            <a:pPr>
              <a:lnSpc>
                <a:spcPct val="170000"/>
              </a:lnSpc>
            </a:pPr>
            <a:endParaRPr lang="ko-KR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 smtClean="0"/>
              <a:t>보톡스의</a:t>
            </a:r>
            <a:r>
              <a:rPr lang="ko-KR" altLang="en-US" b="1" dirty="0" smtClean="0"/>
              <a:t> 미용적 치료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 smtClean="0"/>
              <a:t>주름 </a:t>
            </a:r>
            <a:r>
              <a:rPr lang="ko-KR" altLang="en-US" dirty="0"/>
              <a:t>치료</a:t>
            </a:r>
            <a:r>
              <a:rPr lang="en-US" altLang="ko-KR" dirty="0"/>
              <a:t>: </a:t>
            </a:r>
            <a:r>
              <a:rPr lang="ko-KR" altLang="en-US" dirty="0" err="1"/>
              <a:t>보톡스로</a:t>
            </a:r>
            <a:r>
              <a:rPr lang="ko-KR" altLang="en-US" dirty="0"/>
              <a:t> 모든 주름을 치료할 수 있는 것은 아니다</a:t>
            </a:r>
            <a:r>
              <a:rPr lang="en-US" altLang="ko-KR" dirty="0"/>
              <a:t>. </a:t>
            </a:r>
            <a:r>
              <a:rPr lang="ko-KR" altLang="en-US" dirty="0"/>
              <a:t>안면의 표정근을 마비시킴으로써 주름을 없애는 원리이므로 주름 자체가 안면 근육에 의해 유발된 것이어야 효과가 있다</a:t>
            </a:r>
            <a:r>
              <a:rPr lang="en-US" altLang="ko-KR" dirty="0"/>
              <a:t>. </a:t>
            </a:r>
            <a:r>
              <a:rPr lang="ko-KR" altLang="en-US" dirty="0"/>
              <a:t>이마</a:t>
            </a:r>
            <a:r>
              <a:rPr lang="en-US" altLang="ko-KR" dirty="0"/>
              <a:t>, </a:t>
            </a:r>
            <a:r>
              <a:rPr lang="ko-KR" altLang="en-US" dirty="0"/>
              <a:t>눈가</a:t>
            </a:r>
            <a:r>
              <a:rPr lang="en-US" altLang="ko-KR" dirty="0"/>
              <a:t>, </a:t>
            </a:r>
            <a:r>
              <a:rPr lang="ko-KR" altLang="en-US" dirty="0"/>
              <a:t>콧등  그 외에 입가의 주름과 목 주름 등에 적용이 가능하다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dirty="0" err="1" smtClean="0"/>
              <a:t>사각턱</a:t>
            </a:r>
            <a:r>
              <a:rPr lang="en-US" altLang="ko-KR" dirty="0"/>
              <a:t>, </a:t>
            </a:r>
            <a:r>
              <a:rPr lang="ko-KR" altLang="en-US" dirty="0" err="1"/>
              <a:t>승모근</a:t>
            </a:r>
            <a:r>
              <a:rPr lang="ko-KR" altLang="en-US" dirty="0"/>
              <a:t> 및 종아리 </a:t>
            </a:r>
            <a:r>
              <a:rPr lang="ko-KR" altLang="en-US" dirty="0" err="1"/>
              <a:t>윤곽술</a:t>
            </a:r>
            <a:r>
              <a:rPr lang="en-US" altLang="ko-KR" dirty="0"/>
              <a:t>: </a:t>
            </a:r>
            <a:r>
              <a:rPr lang="ko-KR" altLang="en-US" dirty="0" err="1"/>
              <a:t>근육량이</a:t>
            </a:r>
            <a:r>
              <a:rPr lang="ko-KR" altLang="en-US" dirty="0"/>
              <a:t> 많아서 발생한 </a:t>
            </a:r>
            <a:r>
              <a:rPr lang="ko-KR" altLang="en-US" dirty="0" err="1"/>
              <a:t>사각턱이</a:t>
            </a:r>
            <a:r>
              <a:rPr lang="ko-KR" altLang="en-US" dirty="0"/>
              <a:t> 골격자체가 큰 경우보다 효과가 좋으며</a:t>
            </a:r>
            <a:r>
              <a:rPr lang="en-US" altLang="ko-KR" dirty="0"/>
              <a:t>, </a:t>
            </a:r>
            <a:r>
              <a:rPr lang="ko-KR" altLang="en-US" dirty="0"/>
              <a:t>일명 종아리 알통의 경우가 지방이 많은 다리보다 치료효과가 크다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dirty="0" smtClean="0"/>
              <a:t>처진 </a:t>
            </a:r>
            <a:r>
              <a:rPr lang="ko-KR" altLang="en-US" dirty="0" err="1"/>
              <a:t>입꼬리</a:t>
            </a:r>
            <a:r>
              <a:rPr lang="ko-KR" altLang="en-US" dirty="0"/>
              <a:t> 치료</a:t>
            </a:r>
            <a:r>
              <a:rPr lang="en-US" altLang="ko-KR" dirty="0"/>
              <a:t>, </a:t>
            </a:r>
            <a:r>
              <a:rPr lang="ko-KR" altLang="en-US" dirty="0"/>
              <a:t>콧대 높이기</a:t>
            </a:r>
            <a:r>
              <a:rPr lang="en-US" altLang="ko-KR" dirty="0"/>
              <a:t>(</a:t>
            </a:r>
            <a:r>
              <a:rPr lang="ko-KR" altLang="en-US" dirty="0" err="1"/>
              <a:t>콧볼축소</a:t>
            </a:r>
            <a:r>
              <a:rPr lang="en-US" altLang="ko-KR" dirty="0"/>
              <a:t>), </a:t>
            </a:r>
            <a:r>
              <a:rPr lang="ko-KR" altLang="en-US" dirty="0"/>
              <a:t>잇몸 </a:t>
            </a:r>
            <a:r>
              <a:rPr lang="ko-KR" altLang="en-US" dirty="0" err="1"/>
              <a:t>돌출증</a:t>
            </a:r>
            <a:r>
              <a:rPr lang="ko-KR" altLang="en-US" dirty="0"/>
              <a:t> 치료 </a:t>
            </a:r>
          </a:p>
          <a:p>
            <a:pPr>
              <a:lnSpc>
                <a:spcPct val="170000"/>
              </a:lnSpc>
              <a:buNone/>
            </a:pP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pic>
        <p:nvPicPr>
          <p:cNvPr id="348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25563" y="1600200"/>
            <a:ext cx="6492875" cy="4525963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sp>
        <p:nvSpPr>
          <p:cNvPr id="3584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smtClean="0"/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3425" y="1633538"/>
            <a:ext cx="76771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1857375"/>
            <a:ext cx="7758113" cy="3868738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pic>
        <p:nvPicPr>
          <p:cNvPr id="378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1285875"/>
            <a:ext cx="7400925" cy="4572000"/>
          </a:xfr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pic>
        <p:nvPicPr>
          <p:cNvPr id="3891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85938" y="1428750"/>
            <a:ext cx="6489700" cy="4071938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mtClean="0"/>
          </a:p>
        </p:txBody>
      </p:sp>
      <p:pic>
        <p:nvPicPr>
          <p:cNvPr id="399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17688" y="1600200"/>
            <a:ext cx="5508625" cy="4525963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/>
              <a:t>시술방법과 소요시간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 smtClean="0"/>
              <a:t>필요한 </a:t>
            </a:r>
            <a:r>
              <a:rPr lang="ko-KR" altLang="en-US" dirty="0"/>
              <a:t>부위에 </a:t>
            </a:r>
            <a:r>
              <a:rPr lang="en-US" altLang="ko-KR" dirty="0"/>
              <a:t>3~5</a:t>
            </a:r>
            <a:r>
              <a:rPr lang="ko-KR" altLang="en-US" dirty="0"/>
              <a:t>회 가량 주사로 </a:t>
            </a:r>
            <a:r>
              <a:rPr lang="ko-KR" altLang="en-US" dirty="0" err="1"/>
              <a:t>보툴리눔</a:t>
            </a:r>
            <a:r>
              <a:rPr lang="ko-KR" altLang="en-US" dirty="0"/>
              <a:t> 독소를 주입한다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dirty="0" smtClean="0"/>
              <a:t>시술 </a:t>
            </a:r>
            <a:r>
              <a:rPr lang="ko-KR" altLang="en-US" dirty="0"/>
              <a:t>부위에 따라 조금씩 다르기는 하나 피부표면마취 시간까지 포함해서 약 </a:t>
            </a:r>
            <a:r>
              <a:rPr lang="en-US" altLang="ko-KR" dirty="0"/>
              <a:t>10</a:t>
            </a:r>
            <a:r>
              <a:rPr lang="ko-KR" altLang="en-US" dirty="0"/>
              <a:t>분 이내임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br>
              <a:rPr lang="ko-KR" altLang="en-US" dirty="0"/>
            </a:b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b="1" dirty="0"/>
              <a:t>통증</a:t>
            </a:r>
            <a:r>
              <a:rPr lang="ko-KR" alt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dirty="0" smtClean="0"/>
              <a:t>매우 </a:t>
            </a:r>
            <a:r>
              <a:rPr lang="ko-KR" altLang="en-US" dirty="0"/>
              <a:t>가는 주사바늘을 사용하므로 통증이 크지 않고 뻐근한 정도이지만  전 처치로 국소마취제를 발라 피부 표면을 마취함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dirty="0"/>
              <a:t>환자의 통증 민감도나 시술부위에 따라서 국소 마취제를 도포하지 않고 시술하기도 한다</a:t>
            </a:r>
            <a:r>
              <a:rPr lang="en-US" altLang="ko-KR" dirty="0"/>
              <a:t>. 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/>
              <a:t>주의 사항 및 경과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sz="7200" b="1" dirty="0"/>
              <a:t>시술 후 주의사항</a:t>
            </a:r>
            <a:r>
              <a:rPr lang="ko-KR" altLang="en-US" sz="7200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sz="7200" dirty="0" smtClean="0"/>
              <a:t>주사 </a:t>
            </a:r>
            <a:r>
              <a:rPr lang="ko-KR" altLang="en-US" sz="7200" dirty="0"/>
              <a:t>부위의 감염을 예방하기 위해 시술 당일 과음이나 사우나는 피하는 것이 좋으며</a:t>
            </a:r>
            <a:r>
              <a:rPr lang="en-US" altLang="ko-KR" sz="7200" dirty="0"/>
              <a:t>, </a:t>
            </a:r>
            <a:r>
              <a:rPr lang="ko-KR" altLang="en-US" sz="7200" dirty="0" smtClean="0"/>
              <a:t>과도하게 </a:t>
            </a:r>
            <a:r>
              <a:rPr lang="ko-KR" altLang="en-US" sz="7200" dirty="0"/>
              <a:t>만지거나 누르지 않으며</a:t>
            </a:r>
            <a:r>
              <a:rPr lang="en-US" altLang="ko-KR" sz="7200" dirty="0"/>
              <a:t>, </a:t>
            </a:r>
            <a:r>
              <a:rPr lang="ko-KR" altLang="en-US" sz="7200" dirty="0"/>
              <a:t>주사 후 </a:t>
            </a:r>
            <a:r>
              <a:rPr lang="en-US" altLang="ko-KR" sz="7200" dirty="0"/>
              <a:t>2~3</a:t>
            </a:r>
            <a:r>
              <a:rPr lang="ko-KR" altLang="en-US" sz="7200" dirty="0"/>
              <a:t>시간은 눕지 않아야 </a:t>
            </a:r>
            <a:r>
              <a:rPr lang="ko-KR" altLang="en-US" sz="7200" dirty="0" err="1"/>
              <a:t>보톡스의</a:t>
            </a:r>
            <a:r>
              <a:rPr lang="ko-KR" altLang="en-US" sz="7200" dirty="0"/>
              <a:t> 불필요한 확산을 방지할 수 있다</a:t>
            </a:r>
            <a:r>
              <a:rPr lang="en-US" altLang="ko-KR" sz="7200" dirty="0"/>
              <a:t>.</a:t>
            </a:r>
            <a:r>
              <a:rPr lang="ko-KR" altLang="en-US" sz="7200" dirty="0"/>
              <a:t> </a:t>
            </a:r>
          </a:p>
          <a:p>
            <a:pPr>
              <a:lnSpc>
                <a:spcPct val="170000"/>
              </a:lnSpc>
            </a:pPr>
            <a:r>
              <a:rPr lang="ko-KR" altLang="en-US" sz="7200" b="1" dirty="0" smtClean="0"/>
              <a:t>경과</a:t>
            </a:r>
            <a:r>
              <a:rPr lang="ko-KR" altLang="en-US" sz="7200" dirty="0" smtClean="0"/>
              <a:t> </a:t>
            </a:r>
            <a:endParaRPr lang="ko-KR" altLang="en-US" sz="7200" dirty="0"/>
          </a:p>
          <a:p>
            <a:pPr>
              <a:lnSpc>
                <a:spcPct val="170000"/>
              </a:lnSpc>
            </a:pPr>
            <a:r>
              <a:rPr lang="ko-KR" altLang="en-US" sz="7200" dirty="0" smtClean="0"/>
              <a:t>주사를 </a:t>
            </a:r>
            <a:r>
              <a:rPr lang="ko-KR" altLang="en-US" sz="7200" dirty="0"/>
              <a:t>맞고 </a:t>
            </a:r>
            <a:r>
              <a:rPr lang="en-US" altLang="ko-KR" sz="7200" dirty="0"/>
              <a:t>3~4</a:t>
            </a:r>
            <a:r>
              <a:rPr lang="ko-KR" altLang="en-US" sz="7200" dirty="0"/>
              <a:t>일이 지나면서 효과가 서서히 나타나기 시작하고 </a:t>
            </a:r>
            <a:r>
              <a:rPr lang="en-US" altLang="ko-KR" sz="7200" dirty="0"/>
              <a:t>7~10</a:t>
            </a:r>
            <a:r>
              <a:rPr lang="ko-KR" altLang="en-US" sz="7200" dirty="0"/>
              <a:t>일이 지나야 효과를 정확히 알 수 있다</a:t>
            </a:r>
            <a:r>
              <a:rPr lang="en-US" altLang="ko-KR" sz="7200" dirty="0"/>
              <a:t>. </a:t>
            </a:r>
            <a:r>
              <a:rPr lang="ko-KR" altLang="en-US" sz="7200" dirty="0"/>
              <a:t>보통 시술 </a:t>
            </a:r>
            <a:r>
              <a:rPr lang="en-US" altLang="ko-KR" sz="7200" dirty="0">
                <a:solidFill>
                  <a:srgbClr val="FF0000"/>
                </a:solidFill>
              </a:rPr>
              <a:t>2</a:t>
            </a:r>
            <a:r>
              <a:rPr lang="ko-KR" altLang="en-US" sz="7200" dirty="0">
                <a:solidFill>
                  <a:srgbClr val="FF0000"/>
                </a:solidFill>
              </a:rPr>
              <a:t>주</a:t>
            </a:r>
            <a:r>
              <a:rPr lang="ko-KR" altLang="en-US" sz="7200" dirty="0"/>
              <a:t> 후 효과를 판단하여 추가 시술을 할 것인가를 결정하게 된다</a:t>
            </a:r>
            <a:r>
              <a:rPr lang="en-US" altLang="ko-KR" sz="7200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en-US" altLang="ko-KR" sz="7200" dirty="0" smtClean="0"/>
              <a:t> </a:t>
            </a:r>
            <a:r>
              <a:rPr lang="ko-KR" altLang="en-US" sz="7200" dirty="0" err="1"/>
              <a:t>사각턱</a:t>
            </a:r>
            <a:r>
              <a:rPr lang="ko-KR" altLang="en-US" sz="7200" dirty="0"/>
              <a:t> 교정술이나 종아리 </a:t>
            </a:r>
            <a:r>
              <a:rPr lang="ko-KR" altLang="en-US" sz="7200" dirty="0" err="1"/>
              <a:t>윤곽술의</a:t>
            </a:r>
            <a:r>
              <a:rPr lang="ko-KR" altLang="en-US" sz="7200" dirty="0"/>
              <a:t> 경우</a:t>
            </a:r>
            <a:r>
              <a:rPr lang="en-US" altLang="ko-KR" sz="7200" dirty="0"/>
              <a:t>, </a:t>
            </a:r>
            <a:r>
              <a:rPr lang="ko-KR" altLang="en-US" sz="7200" dirty="0"/>
              <a:t>근육의 양이 감소되는 것이 육안으로 확인되는데 </a:t>
            </a:r>
            <a:r>
              <a:rPr lang="en-US" altLang="ko-KR" sz="7200" dirty="0"/>
              <a:t>1-2</a:t>
            </a:r>
            <a:r>
              <a:rPr lang="ko-KR" altLang="en-US" sz="7200" dirty="0"/>
              <a:t>개월 걸리기도 한다</a:t>
            </a:r>
            <a:r>
              <a:rPr lang="en-US" altLang="ko-KR" sz="7200" dirty="0"/>
              <a:t>.</a:t>
            </a:r>
            <a:r>
              <a:rPr lang="ko-KR" altLang="en-US" sz="7200" dirty="0"/>
              <a:t> </a:t>
            </a:r>
          </a:p>
          <a:p>
            <a:pPr>
              <a:buNone/>
            </a:pPr>
            <a:r>
              <a:rPr lang="ko-KR" altLang="en-US" sz="7200" dirty="0"/>
              <a:t/>
            </a:r>
            <a:br>
              <a:rPr lang="ko-KR" altLang="en-US" sz="7200" dirty="0"/>
            </a:br>
            <a:endParaRPr lang="ko-KR" altLang="en-US" sz="7200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/>
              <a:t>치료효과는 한시적일까</a:t>
            </a:r>
            <a:r>
              <a:rPr lang="en-US" altLang="ko-KR" b="1" dirty="0" smtClean="0"/>
              <a:t>?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 smtClean="0"/>
              <a:t>처음 </a:t>
            </a:r>
            <a:r>
              <a:rPr lang="ko-KR" altLang="en-US" dirty="0" err="1"/>
              <a:t>시술받은</a:t>
            </a:r>
            <a:r>
              <a:rPr lang="ko-KR" altLang="en-US" dirty="0"/>
              <a:t> 경우 효과 지속시간은 맞는 부위에 따라 차이가 있으나</a:t>
            </a:r>
            <a:r>
              <a:rPr lang="en-US" altLang="ko-KR" dirty="0"/>
              <a:t>, </a:t>
            </a:r>
            <a:r>
              <a:rPr lang="ko-KR" altLang="en-US" dirty="0"/>
              <a:t>주름 제거의 경우 대개 한번 주사로 </a:t>
            </a:r>
            <a:r>
              <a:rPr lang="en-US" altLang="ko-KR" dirty="0">
                <a:solidFill>
                  <a:srgbClr val="FF0000"/>
                </a:solidFill>
              </a:rPr>
              <a:t>2-3</a:t>
            </a:r>
            <a:r>
              <a:rPr lang="ko-KR" altLang="en-US" dirty="0">
                <a:solidFill>
                  <a:srgbClr val="FF0000"/>
                </a:solidFill>
              </a:rPr>
              <a:t>개월 </a:t>
            </a:r>
            <a:r>
              <a:rPr lang="ko-KR" altLang="en-US" dirty="0"/>
              <a:t>이상 효과가 유지된다</a:t>
            </a:r>
            <a:r>
              <a:rPr lang="en-US" altLang="ko-KR" dirty="0"/>
              <a:t>. </a:t>
            </a:r>
            <a:r>
              <a:rPr lang="ko-KR" altLang="en-US" dirty="0" err="1"/>
              <a:t>사각턱이나</a:t>
            </a:r>
            <a:r>
              <a:rPr lang="ko-KR" altLang="en-US" dirty="0"/>
              <a:t> 종아리 시술은  효과가 더 오래 지속되는 것으로 보이지만</a:t>
            </a:r>
            <a:r>
              <a:rPr lang="en-US" altLang="ko-KR" dirty="0"/>
              <a:t>(</a:t>
            </a:r>
            <a:r>
              <a:rPr lang="en-US" altLang="ko-KR" dirty="0">
                <a:solidFill>
                  <a:srgbClr val="FF0000"/>
                </a:solidFill>
              </a:rPr>
              <a:t>4-6</a:t>
            </a:r>
            <a:r>
              <a:rPr lang="ko-KR" altLang="en-US" dirty="0">
                <a:solidFill>
                  <a:srgbClr val="FF0000"/>
                </a:solidFill>
              </a:rPr>
              <a:t>개월</a:t>
            </a:r>
            <a:r>
              <a:rPr lang="en-US" altLang="ko-KR" dirty="0"/>
              <a:t>) </a:t>
            </a:r>
            <a:r>
              <a:rPr lang="ko-KR" altLang="en-US" dirty="0"/>
              <a:t>아직 확실한 통계는 없다</a:t>
            </a:r>
            <a:r>
              <a:rPr lang="en-US" altLang="ko-KR" dirty="0"/>
              <a:t>. </a:t>
            </a: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주름치료의 </a:t>
            </a:r>
            <a:r>
              <a:rPr lang="ko-KR" altLang="en-US" dirty="0"/>
              <a:t>경우 일정 기간이 지나면 다시 조금씩 주름이 생기기 시작하지만</a:t>
            </a:r>
            <a:r>
              <a:rPr lang="en-US" altLang="ko-KR" dirty="0"/>
              <a:t>, </a:t>
            </a:r>
            <a:r>
              <a:rPr lang="ko-KR" altLang="en-US" dirty="0"/>
              <a:t>치료효과가 있는 동안 피부 주름이 깊게 파이는 것을 예방하여 피부 노화증상을 늦추는 효과가 있다</a:t>
            </a:r>
            <a:r>
              <a:rPr lang="en-US" altLang="ko-KR" dirty="0"/>
              <a:t>. </a:t>
            </a:r>
            <a:r>
              <a:rPr lang="ko-KR" altLang="en-US" dirty="0"/>
              <a:t>주사를 계속 반복하면 근육이 좀 더 약화되어 효과 유지기간이 늘어나고 심지어 깊은 주름조차 반복시술을 통하여 확연히 개선되었다는 연구결과가 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 smtClean="0"/>
              <a:t>보톡스</a:t>
            </a:r>
            <a:r>
              <a:rPr lang="ko-KR" altLang="en-US" b="1" dirty="0" smtClean="0"/>
              <a:t> 효과가 없는 경우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dirty="0" smtClean="0"/>
              <a:t>매우 드물지만 </a:t>
            </a:r>
            <a:r>
              <a:rPr lang="ko-KR" altLang="en-US" dirty="0"/>
              <a:t>원래부터 특이적으로 </a:t>
            </a:r>
            <a:r>
              <a:rPr lang="ko-KR" altLang="en-US" dirty="0" err="1"/>
              <a:t>보톡스에</a:t>
            </a:r>
            <a:r>
              <a:rPr lang="ko-KR" altLang="en-US" dirty="0"/>
              <a:t> 대한 항체가 있거나 </a:t>
            </a:r>
            <a:r>
              <a:rPr lang="ko-KR" altLang="en-US" dirty="0" err="1"/>
              <a:t>보톡스를</a:t>
            </a:r>
            <a:r>
              <a:rPr lang="ko-KR" altLang="en-US" dirty="0"/>
              <a:t> 자주 맞아서 항체가 형성된 사람의 경우 </a:t>
            </a:r>
            <a:r>
              <a:rPr lang="ko-KR" altLang="en-US" dirty="0" err="1"/>
              <a:t>보톡스에</a:t>
            </a:r>
            <a:r>
              <a:rPr lang="ko-KR" altLang="en-US" dirty="0"/>
              <a:t> 아무런 효과가 나타나지 않는다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후자의 </a:t>
            </a:r>
            <a:r>
              <a:rPr lang="ko-KR" altLang="en-US" dirty="0"/>
              <a:t>경우를 예방하기 위해선 복합단백질이 포함되지 않도록 고가의 정제된 </a:t>
            </a:r>
            <a:r>
              <a:rPr lang="ko-KR" altLang="en-US" dirty="0" err="1"/>
              <a:t>보톡스</a:t>
            </a:r>
            <a:r>
              <a:rPr lang="ko-KR" altLang="en-US" dirty="0"/>
              <a:t> 제품을 사용하여 미리 예방할 수도 있으며</a:t>
            </a:r>
            <a:r>
              <a:rPr lang="en-US" altLang="ko-KR" dirty="0"/>
              <a:t>, </a:t>
            </a:r>
            <a:r>
              <a:rPr lang="ko-KR" altLang="en-US" dirty="0"/>
              <a:t>이미 항체가 형성된 경우엔 </a:t>
            </a:r>
            <a:r>
              <a:rPr lang="en-US" altLang="ko-KR" dirty="0"/>
              <a:t>B</a:t>
            </a:r>
            <a:r>
              <a:rPr lang="ko-KR" altLang="en-US" dirty="0"/>
              <a:t>형 </a:t>
            </a:r>
            <a:r>
              <a:rPr lang="ko-KR" altLang="en-US" dirty="0" err="1"/>
              <a:t>보툴리눔</a:t>
            </a:r>
            <a:r>
              <a:rPr lang="ko-KR" altLang="en-US" dirty="0"/>
              <a:t> 독소를 사용해 볼 수 있다</a:t>
            </a:r>
            <a:r>
              <a:rPr lang="en-US" altLang="ko-KR" dirty="0"/>
              <a:t>. </a:t>
            </a:r>
            <a:endParaRPr lang="ko-KR" altLang="en-US" dirty="0"/>
          </a:p>
          <a:p>
            <a:pPr>
              <a:buNone/>
            </a:pP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 smtClean="0"/>
              <a:t>보톡스를</a:t>
            </a:r>
            <a:r>
              <a:rPr lang="ko-KR" altLang="en-US" b="1" dirty="0" smtClean="0"/>
              <a:t> 맞지 말아야 할 경우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ko-KR" altLang="en-US" b="1" dirty="0" err="1" smtClean="0"/>
              <a:t>신경근육병</a:t>
            </a:r>
            <a:r>
              <a:rPr lang="ko-KR" altLang="en-US" b="1" dirty="0" smtClean="0"/>
              <a:t>  환자  </a:t>
            </a:r>
            <a:r>
              <a:rPr lang="en-US" altLang="ko-KR" b="1" dirty="0" smtClean="0"/>
              <a:t>:</a:t>
            </a:r>
            <a:r>
              <a:rPr lang="ko-KR" altLang="en-US" dirty="0" smtClean="0"/>
              <a:t>중증 </a:t>
            </a:r>
            <a:r>
              <a:rPr lang="ko-KR" altLang="en-US" dirty="0" err="1"/>
              <a:t>근무력증</a:t>
            </a:r>
            <a:r>
              <a:rPr lang="en-US" altLang="ko-KR" dirty="0"/>
              <a:t>, </a:t>
            </a:r>
            <a:r>
              <a:rPr lang="ko-KR" altLang="en-US" dirty="0" err="1"/>
              <a:t>이튼</a:t>
            </a:r>
            <a:r>
              <a:rPr lang="en-US" altLang="ko-KR" dirty="0"/>
              <a:t>-</a:t>
            </a:r>
            <a:r>
              <a:rPr lang="ko-KR" altLang="en-US" dirty="0" err="1"/>
              <a:t>람버트</a:t>
            </a:r>
            <a:r>
              <a:rPr lang="ko-KR" altLang="en-US" dirty="0"/>
              <a:t> 증후군 </a:t>
            </a:r>
            <a:r>
              <a:rPr lang="ko-KR" altLang="en-US" dirty="0" smtClean="0"/>
              <a:t>등</a:t>
            </a:r>
            <a:endParaRPr lang="ko-KR" altLang="en-US" dirty="0"/>
          </a:p>
          <a:p>
            <a:pPr>
              <a:lnSpc>
                <a:spcPct val="160000"/>
              </a:lnSpc>
            </a:pPr>
            <a:r>
              <a:rPr lang="ko-KR" altLang="en-US" dirty="0" err="1"/>
              <a:t>보툴리눔</a:t>
            </a:r>
            <a:r>
              <a:rPr lang="ko-KR" altLang="en-US" dirty="0"/>
              <a:t> 독소 성분에 과민반응을 보이는 사람 </a:t>
            </a:r>
          </a:p>
          <a:p>
            <a:pPr>
              <a:lnSpc>
                <a:spcPct val="160000"/>
              </a:lnSpc>
            </a:pPr>
            <a:r>
              <a:rPr lang="ko-KR" altLang="en-US" dirty="0" err="1"/>
              <a:t>아미노글리코사이드계</a:t>
            </a:r>
            <a:r>
              <a:rPr lang="ko-KR" altLang="en-US" dirty="0"/>
              <a:t> 항생제 또는 </a:t>
            </a:r>
            <a:r>
              <a:rPr lang="ko-KR" altLang="en-US" dirty="0" err="1"/>
              <a:t>스펙티노마이신을</a:t>
            </a:r>
            <a:r>
              <a:rPr lang="ko-KR" altLang="en-US" dirty="0"/>
              <a:t> 투여 환자 </a:t>
            </a:r>
          </a:p>
          <a:p>
            <a:pPr>
              <a:lnSpc>
                <a:spcPct val="160000"/>
              </a:lnSpc>
            </a:pPr>
            <a:r>
              <a:rPr lang="ko-KR" altLang="en-US" dirty="0"/>
              <a:t>임신이나 </a:t>
            </a:r>
            <a:r>
              <a:rPr lang="ko-KR" altLang="en-US" dirty="0" err="1"/>
              <a:t>수유중</a:t>
            </a:r>
            <a:r>
              <a:rPr lang="ko-KR" altLang="en-US" dirty="0"/>
              <a:t> </a:t>
            </a:r>
          </a:p>
          <a:p>
            <a:pPr>
              <a:lnSpc>
                <a:spcPct val="160000"/>
              </a:lnSpc>
            </a:pPr>
            <a:r>
              <a:rPr lang="ko-KR" altLang="en-US" dirty="0"/>
              <a:t>만 </a:t>
            </a:r>
            <a:r>
              <a:rPr lang="en-US" altLang="ko-KR" dirty="0"/>
              <a:t>12</a:t>
            </a:r>
            <a:r>
              <a:rPr lang="ko-KR" altLang="en-US" dirty="0"/>
              <a:t>세 이하 </a:t>
            </a:r>
            <a:br>
              <a:rPr lang="ko-KR" altLang="en-US" dirty="0"/>
            </a:br>
            <a:endParaRPr lang="ko-KR" altLang="en-US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 smtClean="0"/>
              <a:t>보톡스를</a:t>
            </a:r>
            <a:r>
              <a:rPr lang="ko-KR" altLang="en-US" b="1" dirty="0" smtClean="0"/>
              <a:t> 이용한 질병치료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통증의학과 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근근막</a:t>
            </a:r>
            <a:r>
              <a:rPr lang="ko-KR" altLang="en-US" sz="2000" dirty="0" smtClean="0"/>
              <a:t> 증후군 치료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대상포진후</a:t>
            </a:r>
            <a:r>
              <a:rPr lang="ko-KR" altLang="en-US" sz="2000" dirty="0" smtClean="0"/>
              <a:t> 신경통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안과</a:t>
            </a:r>
            <a:r>
              <a:rPr lang="en-US" altLang="ko-KR" sz="2000" dirty="0" smtClean="0"/>
              <a:t>: </a:t>
            </a:r>
            <a:r>
              <a:rPr lang="ko-KR" altLang="en-US" sz="2000" dirty="0"/>
              <a:t>눈꺼풀 </a:t>
            </a:r>
            <a:r>
              <a:rPr lang="ko-KR" altLang="en-US" sz="2000" dirty="0" smtClean="0"/>
              <a:t>경련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예</a:t>
            </a:r>
            <a:r>
              <a:rPr lang="en-US" altLang="ko-KR" sz="2000" dirty="0" smtClean="0"/>
              <a:t>;</a:t>
            </a:r>
            <a:r>
              <a:rPr lang="ko-KR" altLang="en-US" sz="2000" dirty="0" smtClean="0"/>
              <a:t>파킨슨병</a:t>
            </a:r>
            <a:r>
              <a:rPr lang="en-US" altLang="ko-KR" sz="2000" dirty="0" smtClean="0"/>
              <a:t>), </a:t>
            </a:r>
            <a:r>
              <a:rPr lang="ko-KR" altLang="en-US" sz="2000" dirty="0"/>
              <a:t>사시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신경과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재활의학과</a:t>
            </a:r>
            <a:r>
              <a:rPr lang="en-US" altLang="ko-KR" sz="2000" dirty="0" smtClean="0"/>
              <a:t>: </a:t>
            </a:r>
            <a:r>
              <a:rPr lang="ko-KR" altLang="en-US" sz="2000" dirty="0"/>
              <a:t>사경</a:t>
            </a:r>
            <a:r>
              <a:rPr lang="en-US" altLang="ko-KR" sz="2000" dirty="0"/>
              <a:t>, </a:t>
            </a:r>
            <a:r>
              <a:rPr lang="ko-KR" altLang="en-US" sz="2000" dirty="0"/>
              <a:t>편두통</a:t>
            </a:r>
            <a:r>
              <a:rPr lang="en-US" altLang="ko-KR" sz="2000" dirty="0"/>
              <a:t>, </a:t>
            </a:r>
            <a:r>
              <a:rPr lang="ko-KR" altLang="en-US" sz="2000" dirty="0"/>
              <a:t>국소 근 긴장 </a:t>
            </a:r>
            <a:r>
              <a:rPr lang="ko-KR" altLang="en-US" sz="2000" dirty="0" err="1"/>
              <a:t>이상증</a:t>
            </a:r>
            <a:r>
              <a:rPr lang="en-US" altLang="ko-KR" sz="2000" dirty="0"/>
              <a:t>, </a:t>
            </a:r>
            <a:r>
              <a:rPr lang="ko-KR" altLang="en-US" sz="2000" dirty="0"/>
              <a:t>근 강직 등 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피부과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비뇨기과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다한증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켈로이드성</a:t>
            </a:r>
            <a:r>
              <a:rPr lang="ko-KR" altLang="en-US" sz="2000" dirty="0" smtClean="0"/>
              <a:t> 흉터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전립선 비대증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구강외과</a:t>
            </a:r>
            <a:r>
              <a:rPr lang="en-US" altLang="ko-KR" sz="2000" dirty="0" smtClean="0"/>
              <a:t>: </a:t>
            </a:r>
            <a:r>
              <a:rPr lang="ko-KR" altLang="en-US" sz="2000" dirty="0" err="1" smtClean="0"/>
              <a:t>턱관절증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/>
              <a:t>비대칭턱</a:t>
            </a:r>
            <a:r>
              <a:rPr lang="ko-KR" altLang="en-US" sz="2000" dirty="0"/>
              <a:t/>
            </a:r>
            <a:br>
              <a:rPr lang="ko-KR" altLang="en-US" sz="2000" dirty="0"/>
            </a:br>
            <a:endParaRPr lang="ko-KR" altLang="en-US" sz="2000" dirty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err="1" smtClean="0"/>
              <a:t>보툴리눔</a:t>
            </a:r>
            <a:r>
              <a:rPr lang="ko-KR" altLang="en-US" b="1" dirty="0" smtClean="0"/>
              <a:t> 독소 치료의 부작용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70000"/>
              </a:lnSpc>
            </a:pPr>
            <a:r>
              <a:rPr lang="ko-KR" altLang="en-US" b="1" dirty="0" smtClean="0"/>
              <a:t>두통</a:t>
            </a:r>
            <a:r>
              <a:rPr lang="en-US" altLang="ko-KR" b="1" dirty="0"/>
              <a:t>, </a:t>
            </a:r>
            <a:r>
              <a:rPr lang="ko-KR" altLang="en-US" b="1" dirty="0"/>
              <a:t>주사 부위 통증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멍</a:t>
            </a:r>
            <a:r>
              <a:rPr lang="en-US" altLang="ko-KR" b="1" dirty="0" smtClean="0"/>
              <a:t>,  </a:t>
            </a:r>
            <a:r>
              <a:rPr lang="ko-KR" altLang="en-US" b="1" dirty="0"/>
              <a:t>감염</a:t>
            </a:r>
            <a:r>
              <a:rPr lang="en-US" altLang="ko-KR" b="1" dirty="0"/>
              <a:t>, </a:t>
            </a:r>
            <a:r>
              <a:rPr lang="ko-KR" altLang="en-US" b="1" dirty="0" err="1"/>
              <a:t>홍반</a:t>
            </a:r>
            <a:r>
              <a:rPr lang="en-US" altLang="ko-KR" b="1" dirty="0"/>
              <a:t>, </a:t>
            </a:r>
            <a:r>
              <a:rPr lang="ko-KR" altLang="en-US" b="1" dirty="0"/>
              <a:t>부종</a:t>
            </a:r>
            <a:r>
              <a:rPr lang="en-US" altLang="ko-KR" b="1" dirty="0"/>
              <a:t>, </a:t>
            </a:r>
            <a:r>
              <a:rPr lang="ko-KR" altLang="en-US" b="1" dirty="0"/>
              <a:t>메스꺼움</a:t>
            </a:r>
            <a:r>
              <a:rPr lang="en-US" altLang="ko-KR" b="1" dirty="0"/>
              <a:t>, </a:t>
            </a:r>
            <a:r>
              <a:rPr lang="ko-KR" altLang="en-US" b="1" dirty="0"/>
              <a:t>어지럼증</a:t>
            </a:r>
            <a:r>
              <a:rPr lang="en-US" altLang="ko-KR" b="1" dirty="0"/>
              <a:t>, </a:t>
            </a:r>
            <a:r>
              <a:rPr lang="ko-KR" altLang="en-US" b="1" dirty="0"/>
              <a:t>국소적 근 </a:t>
            </a:r>
            <a:r>
              <a:rPr lang="ko-KR" altLang="en-US" b="1" dirty="0" err="1" smtClean="0"/>
              <a:t>탈력감</a:t>
            </a: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간혹 </a:t>
            </a:r>
            <a:r>
              <a:rPr lang="ko-KR" altLang="en-US" dirty="0"/>
              <a:t>주사 바늘 부위가 약간 붓거나 빨갛게 변하는 경우가 있으나 </a:t>
            </a:r>
            <a:r>
              <a:rPr lang="en-US" altLang="ko-KR" dirty="0"/>
              <a:t>1~2</a:t>
            </a:r>
            <a:r>
              <a:rPr lang="ko-KR" altLang="en-US" dirty="0"/>
              <a:t>일 이내에 없어지고</a:t>
            </a:r>
            <a:r>
              <a:rPr lang="en-US" altLang="ko-KR" dirty="0"/>
              <a:t>, </a:t>
            </a:r>
            <a:r>
              <a:rPr lang="ko-KR" altLang="en-US" dirty="0"/>
              <a:t>드물지만 멍이 드는 경우가 있는데 시간이 지나면서 자연히 </a:t>
            </a:r>
            <a:r>
              <a:rPr lang="ko-KR" altLang="en-US" dirty="0" smtClean="0"/>
              <a:t>사라짐</a:t>
            </a:r>
            <a:r>
              <a:rPr lang="en-US" altLang="ko-KR" dirty="0" smtClean="0"/>
              <a:t>.</a:t>
            </a: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dirty="0"/>
              <a:t>심각한 부작용은 거의 없으나 가벼운 후유증은 생길 수 있다</a:t>
            </a:r>
            <a:r>
              <a:rPr lang="en-US" altLang="ko-KR" dirty="0"/>
              <a:t>. </a:t>
            </a:r>
            <a:r>
              <a:rPr lang="ko-KR" altLang="en-US" dirty="0"/>
              <a:t>두통이나 현기증</a:t>
            </a:r>
            <a:r>
              <a:rPr lang="en-US" altLang="ko-KR" dirty="0"/>
              <a:t>, </a:t>
            </a:r>
            <a:r>
              <a:rPr lang="ko-KR" altLang="en-US" dirty="0"/>
              <a:t>구토</a:t>
            </a:r>
            <a:r>
              <a:rPr lang="en-US" altLang="ko-KR" dirty="0"/>
              <a:t>, </a:t>
            </a:r>
            <a:r>
              <a:rPr lang="ko-KR" altLang="en-US" dirty="0"/>
              <a:t>피로감</a:t>
            </a:r>
            <a:r>
              <a:rPr lang="en-US" altLang="ko-KR" dirty="0"/>
              <a:t>, </a:t>
            </a:r>
            <a:r>
              <a:rPr lang="ko-KR" altLang="en-US" dirty="0"/>
              <a:t>감기 걸린 것 같은 증세가 올 수 있으나 대개 </a:t>
            </a:r>
            <a:r>
              <a:rPr lang="en-US" altLang="ko-KR" dirty="0"/>
              <a:t>2∼3</a:t>
            </a:r>
            <a:r>
              <a:rPr lang="ko-KR" altLang="en-US" dirty="0"/>
              <a:t>일 내에 </a:t>
            </a:r>
            <a:r>
              <a:rPr lang="ko-KR" altLang="en-US" dirty="0" smtClean="0"/>
              <a:t>회복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드물게 </a:t>
            </a:r>
            <a:r>
              <a:rPr lang="ko-KR" altLang="en-US" dirty="0" err="1">
                <a:solidFill>
                  <a:srgbClr val="FF0000"/>
                </a:solidFill>
              </a:rPr>
              <a:t>안검하수</a:t>
            </a:r>
            <a:r>
              <a:rPr lang="en-US" altLang="ko-KR" dirty="0"/>
              <a:t>(</a:t>
            </a:r>
            <a:r>
              <a:rPr lang="ko-KR" altLang="en-US" dirty="0"/>
              <a:t>눈꺼풀이 처짐</a:t>
            </a:r>
            <a:r>
              <a:rPr lang="en-US" altLang="ko-KR" dirty="0"/>
              <a:t>)</a:t>
            </a:r>
            <a:r>
              <a:rPr lang="ko-KR" altLang="en-US" dirty="0"/>
              <a:t>가 생길 수도 있다</a:t>
            </a:r>
            <a:r>
              <a:rPr lang="en-US" altLang="ko-KR" dirty="0"/>
              <a:t>. </a:t>
            </a:r>
            <a:r>
              <a:rPr lang="ko-KR" altLang="en-US" dirty="0"/>
              <a:t>그러나 역시 몇 개월 이내에 </a:t>
            </a:r>
            <a:r>
              <a:rPr lang="ko-KR" altLang="en-US" dirty="0" smtClean="0"/>
              <a:t>호전됨</a:t>
            </a: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주사 </a:t>
            </a:r>
            <a:r>
              <a:rPr lang="ko-KR" altLang="en-US" dirty="0"/>
              <a:t>후 표정이 부자연스럽다고 호소하는 사람도 있지만 </a:t>
            </a:r>
            <a:r>
              <a:rPr lang="en-US" altLang="ko-KR" dirty="0"/>
              <a:t>3~4</a:t>
            </a:r>
            <a:r>
              <a:rPr lang="ko-KR" altLang="en-US" dirty="0"/>
              <a:t>주 지나면 점차 자연스럽게 </a:t>
            </a:r>
            <a:r>
              <a:rPr lang="ko-KR" altLang="en-US" dirty="0" smtClean="0"/>
              <a:t>돌아옴</a:t>
            </a:r>
            <a:r>
              <a:rPr lang="en-US" altLang="ko-KR" dirty="0" smtClean="0"/>
              <a:t>.</a:t>
            </a:r>
            <a:endParaRPr lang="ko-KR" altLang="en-US" dirty="0"/>
          </a:p>
          <a:p>
            <a:pPr>
              <a:lnSpc>
                <a:spcPct val="170000"/>
              </a:lnSpc>
            </a:pPr>
            <a:r>
              <a:rPr lang="ko-KR" altLang="en-US" dirty="0" smtClean="0"/>
              <a:t>이런 </a:t>
            </a:r>
            <a:r>
              <a:rPr lang="ko-KR" altLang="en-US" dirty="0"/>
              <a:t>부작용이 생기지 않게 하려면 적정한 용량을 적절한 부위에 주사하는 것이 중요하므로 경험 많은 전문의에게 시술을 받는 것이 필요하다</a:t>
            </a:r>
            <a:r>
              <a:rPr lang="en-US" altLang="ko-KR" dirty="0"/>
              <a:t>. </a:t>
            </a:r>
            <a:r>
              <a:rPr lang="ko-KR" altLang="en-US" dirty="0"/>
              <a:t/>
            </a:r>
            <a:br>
              <a:rPr lang="ko-KR" altLang="en-US" dirty="0"/>
            </a:br>
            <a:endParaRPr lang="ko-KR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관련 기사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70000"/>
              </a:lnSpc>
            </a:pPr>
            <a:r>
              <a:rPr lang="en-US" altLang="ko-KR" dirty="0" smtClean="0"/>
              <a:t>10</a:t>
            </a:r>
            <a:r>
              <a:rPr lang="ko-KR" altLang="en-US" dirty="0" smtClean="0"/>
              <a:t>일 외신에 따르면 미국 위스콘신 주립대 에드윈 </a:t>
            </a:r>
            <a:r>
              <a:rPr lang="ko-KR" altLang="en-US" dirty="0" err="1" smtClean="0"/>
              <a:t>채프먼</a:t>
            </a:r>
            <a:r>
              <a:rPr lang="ko-KR" altLang="en-US" dirty="0" smtClean="0"/>
              <a:t> 교수 연구팀은 쥐 실험에서 </a:t>
            </a:r>
            <a:r>
              <a:rPr lang="ko-KR" altLang="en-US" dirty="0" err="1" smtClean="0"/>
              <a:t>보톡스</a:t>
            </a:r>
            <a:r>
              <a:rPr lang="ko-KR" altLang="en-US" dirty="0" smtClean="0"/>
              <a:t> 성분인 </a:t>
            </a:r>
            <a:r>
              <a:rPr lang="en-US" altLang="ko-KR" dirty="0" smtClean="0"/>
              <a:t>'</a:t>
            </a:r>
            <a:r>
              <a:rPr lang="ko-KR" altLang="en-US" dirty="0" err="1" smtClean="0"/>
              <a:t>보툴리눔톡신</a:t>
            </a:r>
            <a:r>
              <a:rPr lang="en-US" altLang="ko-KR" dirty="0" smtClean="0"/>
              <a:t>' </a:t>
            </a:r>
            <a:r>
              <a:rPr lang="ko-KR" altLang="en-US" dirty="0" smtClean="0"/>
              <a:t>분자가 쥐의 신경세포</a:t>
            </a:r>
            <a:r>
              <a:rPr lang="en-US" altLang="ko-KR" dirty="0" smtClean="0"/>
              <a:t>(</a:t>
            </a:r>
            <a:r>
              <a:rPr lang="ko-KR" altLang="en-US" dirty="0" smtClean="0"/>
              <a:t>뉴런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축삭돌기를 통해 다른 신경세포로 옮겨 갈 수 있다는 것을 확인했다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연구결과는 국제학술지 </a:t>
            </a:r>
            <a:r>
              <a:rPr lang="en-US" altLang="ko-KR" dirty="0" smtClean="0"/>
              <a:t>'</a:t>
            </a:r>
            <a:r>
              <a:rPr lang="ko-KR" altLang="en-US" dirty="0" smtClean="0"/>
              <a:t>셀 리포트</a:t>
            </a:r>
            <a:r>
              <a:rPr lang="en-US" altLang="ko-KR" dirty="0" smtClean="0"/>
              <a:t>' </a:t>
            </a:r>
            <a:r>
              <a:rPr lang="ko-KR" altLang="en-US" dirty="0" smtClean="0"/>
              <a:t>최신호에 실렸다</a:t>
            </a:r>
            <a:r>
              <a:rPr lang="en-US" altLang="ko-KR" dirty="0" smtClean="0"/>
              <a:t>. </a:t>
            </a:r>
            <a:br>
              <a:rPr lang="en-US" altLang="ko-KR" dirty="0" smtClean="0"/>
            </a:br>
            <a:r>
              <a:rPr lang="ko-KR" altLang="en-US" dirty="0" err="1" smtClean="0"/>
              <a:t>채프먼</a:t>
            </a:r>
            <a:r>
              <a:rPr lang="ko-KR" altLang="en-US" dirty="0" smtClean="0"/>
              <a:t> 교수는 </a:t>
            </a:r>
            <a:r>
              <a:rPr lang="en-US" altLang="ko-KR" dirty="0" smtClean="0"/>
              <a:t>"</a:t>
            </a:r>
            <a:r>
              <a:rPr lang="ko-KR" altLang="en-US" dirty="0" err="1" smtClean="0"/>
              <a:t>보툴리눔톡신</a:t>
            </a:r>
            <a:r>
              <a:rPr lang="ko-KR" altLang="en-US" dirty="0" smtClean="0"/>
              <a:t> 주입 부위에서 멀리 떨어진 부위에서도 독소가 영향을 미칠 수 있다는 것을 밝혀냈다</a:t>
            </a:r>
            <a:r>
              <a:rPr lang="en-US" altLang="ko-KR" dirty="0" smtClean="0"/>
              <a:t>"</a:t>
            </a:r>
            <a:r>
              <a:rPr lang="ko-KR" altLang="en-US" dirty="0" smtClean="0"/>
              <a:t>고 전했다</a:t>
            </a:r>
            <a:r>
              <a:rPr lang="en-US" altLang="ko-KR" dirty="0" smtClean="0"/>
              <a:t>. </a:t>
            </a:r>
          </a:p>
          <a:p>
            <a:pPr>
              <a:lnSpc>
                <a:spcPct val="170000"/>
              </a:lnSpc>
            </a:pPr>
            <a:endParaRPr lang="en-US" altLang="ko-KR" dirty="0" smtClean="0"/>
          </a:p>
          <a:p>
            <a:pPr>
              <a:lnSpc>
                <a:spcPct val="170000"/>
              </a:lnSpc>
            </a:pPr>
            <a:r>
              <a:rPr lang="en-US" altLang="ko-KR" dirty="0" smtClean="0"/>
              <a:t>2009</a:t>
            </a:r>
            <a:r>
              <a:rPr lang="ko-KR" altLang="en-US" dirty="0" smtClean="0"/>
              <a:t>년 미국 </a:t>
            </a:r>
            <a:r>
              <a:rPr lang="en-US" altLang="ko-KR" dirty="0" smtClean="0"/>
              <a:t>FDA 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‘BTX</a:t>
            </a:r>
            <a:r>
              <a:rPr lang="ko-KR" altLang="en-US" dirty="0" smtClean="0"/>
              <a:t>가 주입부위에서 다른 부위로 퍼져 보툴리눔중독증의 증상을 나타낼 수 있다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는 점을 부작용 정보에 추가하도록 함</a:t>
            </a:r>
            <a:r>
              <a:rPr lang="en-US" altLang="ko-KR" dirty="0" smtClean="0"/>
              <a:t>.</a:t>
            </a:r>
            <a:br>
              <a:rPr lang="en-US" altLang="ko-KR" dirty="0" smtClean="0"/>
            </a:br>
            <a:endParaRPr lang="ko-KR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보툴리눔중독증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ko-KR" altLang="en-US" sz="1600" dirty="0" smtClean="0"/>
              <a:t>치사율이 높은 이 독소는 처리가 불완전한 식품 중에서 생성되는데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소시지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통조림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염장식품 속에서 균이 번식하여 독소를 낸다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70000"/>
              </a:lnSpc>
            </a:pPr>
            <a:r>
              <a:rPr lang="ko-KR" altLang="en-US" sz="1600" dirty="0" smtClean="0"/>
              <a:t>중추신경계에 강한 친화성을 가지며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끓이면 쉽게 파괴되지만 </a:t>
            </a:r>
            <a:r>
              <a:rPr lang="ko-KR" altLang="en-US" sz="1600" dirty="0" err="1" smtClean="0"/>
              <a:t>아포는</a:t>
            </a:r>
            <a:r>
              <a:rPr lang="ko-KR" altLang="en-US" sz="1600" dirty="0" smtClean="0"/>
              <a:t> 더욱 고온이 되어야 사멸된다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그러므로 식품을 끓이지 않고 먹을 경우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또는 처리 불완전한 보존식품 등을 먹을 때 중독에 걸린다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잠복기는 보통 </a:t>
            </a:r>
            <a:r>
              <a:rPr lang="en-US" altLang="ko-KR" sz="1600" dirty="0" smtClean="0"/>
              <a:t>18</a:t>
            </a:r>
            <a:r>
              <a:rPr lang="ko-KR" altLang="en-US" sz="1600" dirty="0" smtClean="0"/>
              <a:t>시간 이내이다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70000"/>
              </a:lnSpc>
            </a:pPr>
            <a:r>
              <a:rPr lang="ko-KR" altLang="en-US" sz="1600" dirty="0" smtClean="0"/>
              <a:t>주요 증세는 다양한 </a:t>
            </a:r>
            <a:r>
              <a:rPr lang="ko-KR" altLang="en-US" sz="1600" dirty="0" err="1" smtClean="0"/>
              <a:t>안증세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약시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복시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사시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조절마비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산동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散瞳</a:t>
            </a:r>
            <a:r>
              <a:rPr lang="en-US" altLang="ko-KR" sz="1600" dirty="0" smtClean="0"/>
              <a:t>) ·</a:t>
            </a:r>
            <a:r>
              <a:rPr lang="ko-KR" altLang="en-US" sz="1600" dirty="0" err="1" smtClean="0"/>
              <a:t>안검하수</a:t>
            </a:r>
            <a:r>
              <a:rPr lang="ko-KR" altLang="en-US" sz="1600" dirty="0" smtClean="0"/>
              <a:t> 등 </a:t>
            </a:r>
            <a:r>
              <a:rPr lang="ko-KR" altLang="en-US" sz="1600" dirty="0" smtClean="0">
                <a:solidFill>
                  <a:schemeClr val="accent2"/>
                </a:solidFill>
              </a:rPr>
              <a:t>연하곤란</a:t>
            </a:r>
            <a:r>
              <a:rPr lang="en-US" altLang="ko-KR" sz="1600" dirty="0" smtClean="0"/>
              <a:t>·</a:t>
            </a:r>
            <a:r>
              <a:rPr lang="ko-KR" altLang="en-US" sz="1600" dirty="0" err="1" smtClean="0"/>
              <a:t>발어장애</a:t>
            </a:r>
            <a:r>
              <a:rPr lang="en-US" altLang="ko-KR" sz="1600" dirty="0"/>
              <a:t> </a:t>
            </a:r>
            <a:r>
              <a:rPr lang="ko-KR" altLang="en-US" sz="1600" dirty="0" smtClean="0">
                <a:solidFill>
                  <a:schemeClr val="accent2"/>
                </a:solidFill>
              </a:rPr>
              <a:t>호흡곤란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이명</a:t>
            </a:r>
            <a:r>
              <a:rPr lang="en-US" altLang="ko-KR" sz="1600" dirty="0" smtClean="0"/>
              <a:t> ·</a:t>
            </a:r>
            <a:r>
              <a:rPr lang="ko-KR" altLang="en-US" sz="1600" dirty="0" smtClean="0"/>
              <a:t>난청 등의 마비증상이 나타나고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수액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침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눈물 </a:t>
            </a:r>
            <a:r>
              <a:rPr lang="en-US" altLang="ko-KR" sz="1600" dirty="0" smtClean="0"/>
              <a:t>·</a:t>
            </a:r>
            <a:r>
              <a:rPr lang="ko-KR" altLang="en-US" sz="1600" dirty="0" smtClean="0"/>
              <a:t>땀의 분비가 현저히 줄어드는 분비장애가 특징이다</a:t>
            </a:r>
            <a:r>
              <a:rPr lang="en-US" altLang="ko-KR" sz="1600" dirty="0" smtClean="0"/>
              <a:t>.</a:t>
            </a:r>
          </a:p>
          <a:p>
            <a:pPr>
              <a:lnSpc>
                <a:spcPct val="170000"/>
              </a:lnSpc>
            </a:pPr>
            <a:r>
              <a:rPr lang="ko-KR" altLang="en-US" sz="1600" dirty="0" smtClean="0"/>
              <a:t>체온이 정상이며 의식이 명료한 체 중증일 때는 호흡곤란으로 사망한다</a:t>
            </a:r>
            <a:r>
              <a:rPr lang="en-US" altLang="ko-KR" sz="1600" dirty="0" smtClean="0"/>
              <a:t>. </a:t>
            </a:r>
          </a:p>
          <a:p>
            <a:pPr>
              <a:lnSpc>
                <a:spcPct val="170000"/>
              </a:lnSpc>
            </a:pPr>
            <a:r>
              <a:rPr lang="ko-KR" altLang="en-US" sz="1600" dirty="0" smtClean="0"/>
              <a:t>항독소혈청의 투여가 유일한 특이요법이다</a:t>
            </a:r>
            <a:r>
              <a:rPr lang="en-US" altLang="ko-KR" sz="1600" dirty="0" smtClean="0"/>
              <a:t>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653</Words>
  <Application>Microsoft Office PowerPoint</Application>
  <PresentationFormat>화면 슬라이드 쇼(4:3)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보톡스 시술</vt:lpstr>
      <vt:lpstr>보톡스 시술의 정의와 역사 </vt:lpstr>
      <vt:lpstr>보톡스의 미용적 치료 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시술방법과 소요시간 </vt:lpstr>
      <vt:lpstr>주의 사항 및 경과</vt:lpstr>
      <vt:lpstr>치료효과는 한시적일까? </vt:lpstr>
      <vt:lpstr>보톡스 효과가 없는 경우 </vt:lpstr>
      <vt:lpstr>보톡스를 맞지 말아야 할 경우</vt:lpstr>
      <vt:lpstr>보톡스를 이용한 질병치료</vt:lpstr>
      <vt:lpstr>보툴리눔 독소 치료의 부작용 </vt:lpstr>
      <vt:lpstr>관련 기사</vt:lpstr>
      <vt:lpstr>보툴리눔중독증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보톡스 시술</dc:title>
  <dc:creator>Windows 사용자</dc:creator>
  <cp:lastModifiedBy>SEC</cp:lastModifiedBy>
  <cp:revision>25</cp:revision>
  <dcterms:created xsi:type="dcterms:W3CDTF">2016-08-16T23:53:25Z</dcterms:created>
  <dcterms:modified xsi:type="dcterms:W3CDTF">2016-08-18T03:56:23Z</dcterms:modified>
</cp:coreProperties>
</file>