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1" r:id="rId3"/>
    <p:sldId id="260" r:id="rId4"/>
    <p:sldId id="267" r:id="rId5"/>
    <p:sldId id="266" r:id="rId6"/>
    <p:sldId id="259" r:id="rId7"/>
    <p:sldId id="257" r:id="rId8"/>
    <p:sldId id="268" r:id="rId9"/>
    <p:sldId id="279" r:id="rId10"/>
    <p:sldId id="269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A015085-A9C9-4A5B-80B0-7844335A944E}" type="datetimeFigureOut">
              <a:rPr lang="ko-KR" altLang="en-US" smtClean="0"/>
              <a:pPr/>
              <a:t>2016-09-01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65DA5E-8BE8-41A0-BC47-36D223BF68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복강경 담낭절제술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Laparoscopic </a:t>
            </a:r>
            <a:r>
              <a:rPr lang="en-US" altLang="ko-KR" dirty="0" err="1" smtClean="0"/>
              <a:t>cholecystectomy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남원의료원  외과</a:t>
            </a:r>
            <a:endParaRPr lang="en-US" altLang="ko-KR" dirty="0" smtClean="0"/>
          </a:p>
          <a:p>
            <a:r>
              <a:rPr lang="ko-KR" altLang="en-US" dirty="0" smtClean="0"/>
              <a:t>이광</a:t>
            </a:r>
            <a:r>
              <a:rPr lang="ko-KR" altLang="en-US" dirty="0"/>
              <a:t>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HA276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4265" y="1481138"/>
            <a:ext cx="3735469" cy="4525962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담낭 및 </a:t>
            </a:r>
            <a:r>
              <a:rPr lang="ko-KR" altLang="en-US" dirty="0" err="1" smtClean="0"/>
              <a:t>담도의</a:t>
            </a:r>
            <a:r>
              <a:rPr lang="ko-KR" altLang="en-US" dirty="0" smtClean="0"/>
              <a:t> 해부학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/>
              <a:t>콜레스테롤 담석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콜레스테롤 성분이 </a:t>
            </a:r>
            <a:r>
              <a:rPr lang="en-US" altLang="ko-KR" sz="2400" dirty="0" smtClean="0"/>
              <a:t>60-70% </a:t>
            </a:r>
            <a:r>
              <a:rPr lang="ko-KR" altLang="en-US" sz="2400" dirty="0" smtClean="0"/>
              <a:t>이상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1. </a:t>
            </a:r>
            <a:r>
              <a:rPr lang="ko-KR" altLang="en-US" sz="2400" dirty="0" smtClean="0"/>
              <a:t>순수 콜레스테롤 담석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2. </a:t>
            </a:r>
            <a:r>
              <a:rPr lang="ko-KR" altLang="en-US" sz="2400" dirty="0" smtClean="0"/>
              <a:t>혼합 콜레스테롤 담석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err="1" smtClean="0"/>
              <a:t>색소성담석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콜레스테롤 성분이 </a:t>
            </a:r>
            <a:r>
              <a:rPr lang="en-US" altLang="ko-KR" sz="2400" dirty="0" smtClean="0"/>
              <a:t>25-30% </a:t>
            </a:r>
            <a:r>
              <a:rPr lang="ko-KR" altLang="en-US" sz="2400" dirty="0" smtClean="0"/>
              <a:t>미만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1. </a:t>
            </a:r>
            <a:r>
              <a:rPr lang="ko-KR" altLang="en-US" sz="2400" dirty="0" err="1" smtClean="0"/>
              <a:t>흑색석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용혈성 빈혈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간경변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심장판막질환 환자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2. </a:t>
            </a:r>
            <a:r>
              <a:rPr lang="ko-KR" altLang="en-US" sz="2400" dirty="0" err="1" smtClean="0"/>
              <a:t>갈색석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– </a:t>
            </a:r>
            <a:r>
              <a:rPr lang="ko-KR" altLang="en-US" sz="2400" dirty="0" smtClean="0"/>
              <a:t>세균감염과 담즙 저류가 주된 원인</a:t>
            </a:r>
            <a:endParaRPr lang="en-US" altLang="ko-KR" sz="2400" dirty="0" smtClean="0"/>
          </a:p>
          <a:p>
            <a:pPr>
              <a:buNone/>
            </a:pP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담석의 종류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 smtClean="0"/>
              <a:t>무증상 담석증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매년 </a:t>
            </a:r>
            <a:r>
              <a:rPr lang="en-US" altLang="ko-KR" dirty="0" smtClean="0"/>
              <a:t>1-2%</a:t>
            </a:r>
            <a:r>
              <a:rPr lang="ko-KR" altLang="en-US" dirty="0" smtClean="0"/>
              <a:t>에서 담성 산통이나 합병증 발생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약 </a:t>
            </a:r>
            <a:r>
              <a:rPr lang="en-US" altLang="ko-KR" dirty="0" smtClean="0"/>
              <a:t>2/3</a:t>
            </a:r>
            <a:r>
              <a:rPr lang="ko-KR" altLang="en-US" dirty="0" smtClean="0"/>
              <a:t>의 환자는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년이 경과할 때까지 증상이 없이 지낼 수 있음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- 5-10</a:t>
            </a:r>
            <a:r>
              <a:rPr lang="ko-KR" altLang="en-US" dirty="0" err="1" smtClean="0"/>
              <a:t>년후에는</a:t>
            </a:r>
            <a:r>
              <a:rPr lang="ko-KR" altLang="en-US" dirty="0" smtClean="0"/>
              <a:t> 합병증이 발생할 확률 감소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dirty="0" smtClean="0"/>
              <a:t>- 1</a:t>
            </a:r>
            <a:r>
              <a:rPr lang="ko-KR" altLang="en-US" dirty="0" smtClean="0"/>
              <a:t>년에 한번 정도는 초음파 촬영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유증상</a:t>
            </a:r>
            <a:r>
              <a:rPr lang="ko-KR" altLang="en-US" dirty="0" smtClean="0"/>
              <a:t> 담석증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우상복부 및 </a:t>
            </a:r>
            <a:r>
              <a:rPr lang="ko-KR" altLang="en-US" dirty="0" err="1" smtClean="0"/>
              <a:t>심와부의</a:t>
            </a:r>
            <a:r>
              <a:rPr lang="ko-KR" altLang="en-US" dirty="0" smtClean="0"/>
              <a:t> 둔통 </a:t>
            </a:r>
            <a:r>
              <a:rPr lang="en-US" altLang="ko-KR" dirty="0" smtClean="0"/>
              <a:t>( </a:t>
            </a:r>
            <a:r>
              <a:rPr lang="ko-KR" altLang="en-US" dirty="0" err="1" smtClean="0"/>
              <a:t>담성</a:t>
            </a:r>
            <a:r>
              <a:rPr lang="ko-KR" altLang="en-US" dirty="0" smtClean="0"/>
              <a:t> 산통 </a:t>
            </a:r>
            <a:r>
              <a:rPr lang="en-US" altLang="ko-KR" dirty="0" err="1" smtClean="0"/>
              <a:t>biliary</a:t>
            </a:r>
            <a:r>
              <a:rPr lang="en-US" altLang="ko-KR" dirty="0" smtClean="0"/>
              <a:t> colic ) </a:t>
            </a:r>
            <a:br>
              <a:rPr lang="en-US" altLang="ko-KR" dirty="0" smtClean="0"/>
            </a:br>
            <a:r>
              <a:rPr lang="en-US" altLang="ko-KR" dirty="0" smtClean="0"/>
              <a:t>- 1-5</a:t>
            </a:r>
            <a:r>
              <a:rPr lang="ko-KR" altLang="en-US" dirty="0" smtClean="0"/>
              <a:t>시간 정도의 지속적이고 중등도 이상의 통증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과거에는 식사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지방식이후</a:t>
            </a:r>
            <a:r>
              <a:rPr lang="ko-KR" altLang="en-US" dirty="0" smtClean="0"/>
              <a:t> 증상이 발생한다고 알려져 있으나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r>
              <a:rPr lang="ko-KR" altLang="en-US" dirty="0" smtClean="0"/>
              <a:t>실제는 그렇지 않은 경우가 많다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흔히 한밤중 발생하며 일정한 시간대에 많이 재발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- 1/3</a:t>
            </a:r>
            <a:r>
              <a:rPr lang="ko-KR" altLang="en-US" dirty="0" smtClean="0"/>
              <a:t>에서 등이나 우측 견갑골로 방사통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담석증의 합병증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smtClean="0"/>
              <a:t>급성 담낭염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err="1" smtClean="0"/>
              <a:t>담관결석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dirty="0" err="1" smtClean="0"/>
              <a:t>담낭암</a:t>
            </a:r>
            <a:r>
              <a:rPr lang="en-US" altLang="ko-KR" dirty="0" smtClean="0"/>
              <a:t>(</a:t>
            </a:r>
            <a:r>
              <a:rPr lang="ko-KR" altLang="en-US" dirty="0" smtClean="0"/>
              <a:t>담석이 있는 경우 </a:t>
            </a:r>
            <a:r>
              <a:rPr lang="ko-KR" altLang="en-US" dirty="0" err="1" smtClean="0"/>
              <a:t>담낭암의</a:t>
            </a:r>
            <a:r>
              <a:rPr lang="ko-KR" altLang="en-US" dirty="0" smtClean="0"/>
              <a:t> 발생 위험이 </a:t>
            </a:r>
            <a:r>
              <a:rPr lang="en-US" altLang="ko-KR" dirty="0" smtClean="0"/>
              <a:t>3</a:t>
            </a:r>
            <a:r>
              <a:rPr lang="ko-KR" altLang="en-US" dirty="0" smtClean="0"/>
              <a:t>배 증가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담석증의 자연경과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sz="1800" dirty="0" smtClean="0"/>
              <a:t>비수술적 치료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- </a:t>
            </a:r>
            <a:r>
              <a:rPr lang="ko-KR" altLang="en-US" sz="1800" dirty="0" smtClean="0"/>
              <a:t>경구 담즙산 용해요법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우루사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),  </a:t>
            </a:r>
            <a:r>
              <a:rPr lang="ko-KR" altLang="en-US" sz="1800" dirty="0" smtClean="0"/>
              <a:t>체외충격파쇄석술 </a:t>
            </a:r>
            <a:r>
              <a:rPr lang="en-US" altLang="ko-KR" sz="1800" dirty="0" smtClean="0"/>
              <a:t>( ESWL )</a:t>
            </a:r>
            <a:br>
              <a:rPr lang="en-US" altLang="ko-KR" sz="1800" dirty="0" smtClean="0"/>
            </a:br>
            <a:r>
              <a:rPr lang="en-US" altLang="ko-KR" sz="1800" dirty="0" smtClean="0"/>
              <a:t>- </a:t>
            </a:r>
            <a:r>
              <a:rPr lang="ko-KR" altLang="en-US" sz="1800" dirty="0" smtClean="0"/>
              <a:t>담낭기능이 좋으면서 콜레스테롤 담석으로 </a:t>
            </a:r>
            <a:r>
              <a:rPr lang="en-US" altLang="ko-KR" sz="1800" dirty="0" smtClean="0"/>
              <a:t>5-10 mm </a:t>
            </a:r>
            <a:r>
              <a:rPr lang="ko-KR" altLang="en-US" sz="1800" dirty="0" err="1" smtClean="0"/>
              <a:t>이하인경우로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 </a:t>
            </a:r>
            <a:r>
              <a:rPr lang="ko-KR" altLang="en-US" sz="1800" dirty="0" smtClean="0"/>
              <a:t>비만하지 않은 환자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수술적 치료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– </a:t>
            </a:r>
            <a:r>
              <a:rPr lang="ko-KR" altLang="en-US" sz="1800" dirty="0" smtClean="0"/>
              <a:t>복강경 담낭절제술 </a:t>
            </a:r>
            <a:r>
              <a:rPr lang="en-US" altLang="ko-KR" sz="1800" dirty="0" smtClean="0"/>
              <a:t>&amp; </a:t>
            </a:r>
            <a:r>
              <a:rPr lang="ko-KR" altLang="en-US" sz="1800" dirty="0" smtClean="0"/>
              <a:t>개복 담낭절제술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- 1990</a:t>
            </a:r>
            <a:r>
              <a:rPr lang="ko-KR" altLang="en-US" sz="1800" dirty="0" smtClean="0"/>
              <a:t>년대에 들어서 복강경수술이 표준수술로 자리잡고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 </a:t>
            </a:r>
            <a:r>
              <a:rPr lang="ko-KR" altLang="en-US" sz="1800" dirty="0" smtClean="0"/>
              <a:t>안정성과 효율성이 인식되면서 비수술적 치료는 후퇴하고</a:t>
            </a:r>
            <a:r>
              <a:rPr lang="en-US" altLang="ko-KR" sz="1800" dirty="0" smtClean="0"/>
              <a:t>, </a:t>
            </a:r>
            <a:br>
              <a:rPr lang="en-US" altLang="ko-KR" sz="1800" dirty="0" smtClean="0"/>
            </a:br>
            <a:r>
              <a:rPr lang="en-US" altLang="ko-KR" sz="1800" dirty="0" smtClean="0"/>
              <a:t>   </a:t>
            </a:r>
            <a:r>
              <a:rPr lang="ko-KR" altLang="en-US" sz="1800" dirty="0" smtClean="0"/>
              <a:t>복강경 담낭절제술의 대상도 넓혀가는 추세</a:t>
            </a:r>
            <a:endParaRPr lang="en-US" altLang="ko-KR" sz="1800" dirty="0" smtClean="0"/>
          </a:p>
          <a:p>
            <a:endParaRPr lang="en-US" altLang="ko-KR" sz="1800" dirty="0" smtClean="0"/>
          </a:p>
          <a:p>
            <a:r>
              <a:rPr lang="ko-KR" altLang="en-US" sz="1800" dirty="0" smtClean="0"/>
              <a:t>초음파 유도 </a:t>
            </a:r>
            <a:r>
              <a:rPr lang="ko-KR" altLang="en-US" sz="1800" dirty="0" err="1" smtClean="0"/>
              <a:t>경피적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경간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담도조루술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- </a:t>
            </a:r>
            <a:r>
              <a:rPr lang="ko-KR" altLang="en-US" sz="1800" dirty="0" err="1" smtClean="0"/>
              <a:t>국소마취하에</a:t>
            </a:r>
            <a:r>
              <a:rPr lang="ko-KR" altLang="en-US" sz="1800" dirty="0" smtClean="0"/>
              <a:t> 초음파를 보면서 담낭내부에 </a:t>
            </a:r>
            <a:r>
              <a:rPr lang="ko-KR" altLang="en-US" sz="1800" dirty="0" err="1" smtClean="0"/>
              <a:t>카테터를</a:t>
            </a:r>
            <a:r>
              <a:rPr lang="ko-KR" altLang="en-US" sz="1800" dirty="0" smtClean="0"/>
              <a:t> 설치하여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  </a:t>
            </a:r>
            <a:r>
              <a:rPr lang="ko-KR" altLang="en-US" sz="1800" dirty="0" smtClean="0"/>
              <a:t>담즙을 배출하여 급성 담낭염을 호전시킴 </a:t>
            </a:r>
            <a:r>
              <a:rPr lang="en-US" altLang="ko-KR" sz="1800" dirty="0" smtClean="0"/>
              <a:t/>
            </a:r>
            <a:br>
              <a:rPr lang="en-US" altLang="ko-KR" sz="1800" dirty="0" smtClean="0"/>
            </a:br>
            <a:r>
              <a:rPr lang="en-US" altLang="ko-KR" sz="1800" dirty="0" smtClean="0"/>
              <a:t>- </a:t>
            </a:r>
            <a:r>
              <a:rPr lang="ko-KR" altLang="en-US" sz="1800" dirty="0" smtClean="0"/>
              <a:t>수술위험성이 매우 높은 환자에서 시행</a:t>
            </a:r>
            <a:endParaRPr lang="ko-KR" altLang="en-US" sz="180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담석증의 치료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Ursodeoxycholic</a:t>
            </a:r>
            <a:r>
              <a:rPr lang="en-US" altLang="ko-KR" dirty="0" smtClean="0"/>
              <a:t> acid ( </a:t>
            </a:r>
            <a:r>
              <a:rPr lang="ko-KR" altLang="en-US" dirty="0" err="1" smtClean="0"/>
              <a:t>우루사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- </a:t>
            </a:r>
            <a:r>
              <a:rPr lang="ko-KR" altLang="en-US" sz="2400" dirty="0" smtClean="0"/>
              <a:t>담즙의 </a:t>
            </a:r>
            <a:r>
              <a:rPr lang="en-US" altLang="ko-KR" sz="2400" dirty="0" smtClean="0"/>
              <a:t>cholesterol saturation </a:t>
            </a:r>
            <a:r>
              <a:rPr lang="ko-KR" altLang="en-US" sz="2400" dirty="0" smtClean="0"/>
              <a:t>감소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- 1 cm</a:t>
            </a:r>
            <a:r>
              <a:rPr lang="ko-KR" altLang="en-US" sz="2400" dirty="0" smtClean="0"/>
              <a:t>보다 작은 순수콜레스테롤 담석의 경우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  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6-18</a:t>
            </a:r>
            <a:r>
              <a:rPr lang="ko-KR" altLang="en-US" sz="2400" dirty="0" smtClean="0"/>
              <a:t>개월 투여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성공율은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50% </a:t>
            </a:r>
            <a:r>
              <a:rPr lang="ko-KR" altLang="en-US" sz="2400" dirty="0" smtClean="0"/>
              <a:t>미만</a:t>
            </a:r>
            <a:r>
              <a:rPr lang="en-US" altLang="ko-KR" sz="2400" dirty="0" smtClean="0"/>
              <a:t>,  </a:t>
            </a:r>
            <a:br>
              <a:rPr lang="en-US" altLang="ko-KR" sz="2400" dirty="0" smtClean="0"/>
            </a:br>
            <a:r>
              <a:rPr lang="en-US" altLang="ko-KR" sz="2400" dirty="0" smtClean="0"/>
              <a:t>- </a:t>
            </a:r>
            <a:r>
              <a:rPr lang="ko-KR" altLang="en-US" sz="2400" dirty="0" smtClean="0"/>
              <a:t>담석증에 의한 합병증 발생 위험은 그대로 존재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- </a:t>
            </a:r>
            <a:r>
              <a:rPr lang="ko-KR" altLang="en-US" sz="2400" dirty="0" err="1" smtClean="0"/>
              <a:t>약물중단후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5</a:t>
            </a:r>
            <a:r>
              <a:rPr lang="ko-KR" altLang="en-US" sz="2400" dirty="0" err="1" smtClean="0"/>
              <a:t>년이내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재발율이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50%, </a:t>
            </a:r>
            <a:br>
              <a:rPr lang="en-US" altLang="ko-KR" sz="2400" dirty="0" smtClean="0"/>
            </a:br>
            <a:r>
              <a:rPr lang="en-US" altLang="ko-KR" sz="2400" dirty="0" smtClean="0"/>
              <a:t>   5-10</a:t>
            </a:r>
            <a:r>
              <a:rPr lang="ko-KR" altLang="en-US" sz="2400" dirty="0" smtClean="0"/>
              <a:t>년이 지나면 새로운 담석이 발생</a:t>
            </a:r>
            <a:endParaRPr lang="en-US" altLang="ko-KR" sz="2400" dirty="0" smtClean="0"/>
          </a:p>
          <a:p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담석의 약물 치료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3cm </a:t>
            </a:r>
            <a:r>
              <a:rPr lang="ko-KR" altLang="en-US" dirty="0" smtClean="0"/>
              <a:t>이상의 큰 담석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빈번한 급성담낭염 발생</a:t>
            </a:r>
            <a:r>
              <a:rPr lang="en-US" altLang="ko-KR" dirty="0" smtClean="0"/>
              <a:t>, </a:t>
            </a:r>
            <a:br>
              <a:rPr lang="en-US" altLang="ko-KR" dirty="0" smtClean="0"/>
            </a:br>
            <a:r>
              <a:rPr lang="en-US" altLang="ko-KR" dirty="0" smtClean="0"/>
              <a:t>                             </a:t>
            </a:r>
            <a:r>
              <a:rPr lang="ko-KR" altLang="en-US" dirty="0" err="1" smtClean="0"/>
              <a:t>담낭암</a:t>
            </a:r>
            <a:r>
              <a:rPr lang="ko-KR" altLang="en-US" dirty="0" smtClean="0"/>
              <a:t> 가능성</a:t>
            </a:r>
            <a:endParaRPr lang="en-US" altLang="ko-KR" dirty="0" smtClean="0"/>
          </a:p>
          <a:p>
            <a:r>
              <a:rPr lang="ko-KR" altLang="en-US" dirty="0" smtClean="0"/>
              <a:t>담석과 </a:t>
            </a:r>
            <a:r>
              <a:rPr lang="ko-KR" altLang="en-US" dirty="0" err="1" smtClean="0"/>
              <a:t>담낭용종이</a:t>
            </a:r>
            <a:r>
              <a:rPr lang="ko-KR" altLang="en-US" dirty="0" smtClean="0"/>
              <a:t> 동반</a:t>
            </a:r>
            <a:endParaRPr lang="en-US" altLang="ko-KR" dirty="0" smtClean="0"/>
          </a:p>
          <a:p>
            <a:r>
              <a:rPr lang="ko-KR" altLang="en-US" dirty="0" smtClean="0"/>
              <a:t>국소적 또는 전반적인 </a:t>
            </a:r>
            <a:r>
              <a:rPr lang="ko-KR" altLang="en-US" dirty="0" err="1" smtClean="0"/>
              <a:t>담낭벽비후</a:t>
            </a:r>
            <a:r>
              <a:rPr lang="ko-KR" altLang="en-US" dirty="0" smtClean="0"/>
              <a:t> 소견이 있는 경우</a:t>
            </a:r>
            <a:endParaRPr lang="en-US" altLang="ko-KR" dirty="0" smtClean="0"/>
          </a:p>
          <a:p>
            <a:r>
              <a:rPr lang="ko-KR" altLang="en-US" dirty="0" smtClean="0"/>
              <a:t>일반적인 생활에 방해될 정도로 심한 증상</a:t>
            </a:r>
            <a:endParaRPr lang="en-US" altLang="ko-KR" dirty="0" smtClean="0"/>
          </a:p>
          <a:p>
            <a:r>
              <a:rPr lang="ko-KR" altLang="en-US" dirty="0" smtClean="0"/>
              <a:t>담석으로 인한 이전 합병증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급성담낭염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췌장염</a:t>
            </a:r>
            <a:r>
              <a:rPr lang="en-US" altLang="ko-KR" dirty="0" smtClean="0"/>
              <a:t>, </a:t>
            </a:r>
            <a:br>
              <a:rPr lang="en-US" altLang="ko-KR" dirty="0" smtClean="0"/>
            </a:br>
            <a:r>
              <a:rPr lang="en-US" altLang="ko-KR" dirty="0" smtClean="0"/>
              <a:t>                                     </a:t>
            </a:r>
            <a:r>
              <a:rPr lang="ko-KR" altLang="en-US" dirty="0" smtClean="0"/>
              <a:t>담석으로 인한 </a:t>
            </a:r>
            <a:r>
              <a:rPr lang="ko-KR" altLang="en-US" dirty="0" err="1" smtClean="0"/>
              <a:t>누공</a:t>
            </a:r>
            <a:endParaRPr lang="en-US" altLang="ko-KR" dirty="0" smtClean="0"/>
          </a:p>
          <a:p>
            <a:r>
              <a:rPr lang="ko-KR" altLang="en-US" dirty="0" smtClean="0"/>
              <a:t>도제담낭 </a:t>
            </a:r>
            <a:r>
              <a:rPr lang="en-US" altLang="ko-KR" dirty="0" smtClean="0"/>
              <a:t>( </a:t>
            </a:r>
            <a:r>
              <a:rPr lang="ko-KR" altLang="en-US" dirty="0" err="1" smtClean="0"/>
              <a:t>자기양담낭</a:t>
            </a:r>
            <a:r>
              <a:rPr lang="ko-KR" altLang="en-US" dirty="0" smtClean="0"/>
              <a:t> </a:t>
            </a:r>
            <a:r>
              <a:rPr lang="en-US" altLang="ko-KR" dirty="0" smtClean="0"/>
              <a:t>) – </a:t>
            </a:r>
            <a:r>
              <a:rPr lang="ko-KR" altLang="en-US" dirty="0" smtClean="0"/>
              <a:t>석회화된 담낭 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                           –</a:t>
            </a:r>
            <a:r>
              <a:rPr lang="ko-KR" altLang="en-US" dirty="0" err="1" smtClean="0"/>
              <a:t>암발생</a:t>
            </a:r>
            <a:r>
              <a:rPr lang="ko-KR" altLang="en-US" dirty="0" smtClean="0"/>
              <a:t> 가능성 </a:t>
            </a:r>
            <a:r>
              <a:rPr lang="en-US" altLang="ko-KR" dirty="0" smtClean="0"/>
              <a:t>25%</a:t>
            </a:r>
          </a:p>
          <a:p>
            <a:r>
              <a:rPr lang="ko-KR" altLang="en-US" dirty="0" smtClean="0"/>
              <a:t>겸상적혈구빈혈증</a:t>
            </a:r>
            <a:endParaRPr lang="en-US" altLang="ko-KR" dirty="0" smtClean="0"/>
          </a:p>
          <a:p>
            <a:r>
              <a:rPr lang="ko-KR" altLang="en-US" dirty="0" smtClean="0"/>
              <a:t>담낭절제술을 고려하는 경우</a:t>
            </a:r>
            <a:r>
              <a:rPr lang="en-US" altLang="ko-KR" dirty="0"/>
              <a:t>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담석이 있는 간경화 환자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간문맥 고혈압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어린이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장기이식 대기자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담석이 있는 당뇨병 환자</a:t>
            </a:r>
            <a:endParaRPr lang="en-US" altLang="ko-KR" dirty="0" smtClean="0"/>
          </a:p>
          <a:p>
            <a:r>
              <a:rPr lang="en-US" altLang="ko-KR" dirty="0" smtClean="0"/>
              <a:t>1990</a:t>
            </a:r>
            <a:r>
              <a:rPr lang="ko-KR" altLang="en-US" dirty="0" smtClean="0"/>
              <a:t>년대에 보편화된 복강경 담낭절제술이 환자에게 부담이 비교적 적기 때문에 무증상 담석증의 수술적응을 넓히는 경향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무증상 담석증의 </a:t>
            </a:r>
            <a:r>
              <a:rPr lang="ko-KR" altLang="en-US" dirty="0" err="1" smtClean="0"/>
              <a:t>수술적응증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 smtClean="0"/>
              <a:t>1985</a:t>
            </a:r>
            <a:r>
              <a:rPr lang="ko-KR" altLang="en-US" sz="2400" dirty="0" smtClean="0"/>
              <a:t>년 독일 의사 </a:t>
            </a:r>
            <a:r>
              <a:rPr lang="en-US" altLang="ko-KR" sz="2400" dirty="0" err="1" smtClean="0"/>
              <a:t>Muehe</a:t>
            </a:r>
            <a:r>
              <a:rPr lang="ko-KR" altLang="en-US" sz="2400" dirty="0" smtClean="0"/>
              <a:t>가 처음 시도</a:t>
            </a:r>
            <a:endParaRPr lang="en-US" altLang="ko-KR" sz="2400" dirty="0" smtClean="0"/>
          </a:p>
          <a:p>
            <a:r>
              <a:rPr lang="ko-KR" altLang="en-US" sz="2400" dirty="0" smtClean="0"/>
              <a:t>우리나라에서는 </a:t>
            </a:r>
            <a:r>
              <a:rPr lang="en-US" altLang="ko-KR" sz="2400" dirty="0" smtClean="0"/>
              <a:t>1990</a:t>
            </a:r>
            <a:r>
              <a:rPr lang="ko-KR" altLang="en-US" sz="2400" dirty="0" smtClean="0"/>
              <a:t>년 처음 시도</a:t>
            </a:r>
            <a:endParaRPr lang="en-US" altLang="ko-KR" sz="2400" dirty="0" smtClean="0"/>
          </a:p>
          <a:p>
            <a:r>
              <a:rPr lang="ko-KR" altLang="en-US" sz="2400" dirty="0" smtClean="0"/>
              <a:t>장비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고감도 카메라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투관침</a:t>
            </a:r>
            <a:r>
              <a:rPr lang="en-US" altLang="ko-KR" sz="2400" dirty="0" smtClean="0"/>
              <a:t>, CO2 </a:t>
            </a:r>
            <a:r>
              <a:rPr lang="ko-KR" altLang="en-US" sz="2400" dirty="0" err="1" smtClean="0"/>
              <a:t>주입기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결찰</a:t>
            </a:r>
            <a:r>
              <a:rPr lang="ko-KR" altLang="en-US" sz="2400" dirty="0" smtClean="0"/>
              <a:t> 기구</a:t>
            </a:r>
            <a:r>
              <a:rPr lang="en-US" altLang="ko-KR" sz="2400" dirty="0" smtClean="0"/>
              <a:t>, </a:t>
            </a:r>
            <a:br>
              <a:rPr lang="en-US" altLang="ko-KR" sz="2400" dirty="0" smtClean="0"/>
            </a:br>
            <a:r>
              <a:rPr lang="en-US" altLang="ko-KR" sz="2400" dirty="0" smtClean="0"/>
              <a:t>         </a:t>
            </a:r>
            <a:r>
              <a:rPr lang="ko-KR" altLang="en-US" sz="2400" dirty="0" err="1" smtClean="0"/>
              <a:t>겸자</a:t>
            </a:r>
            <a:endParaRPr lang="en-US" altLang="ko-KR" sz="2400" dirty="0" smtClean="0"/>
          </a:p>
          <a:p>
            <a:r>
              <a:rPr lang="ko-KR" altLang="en-US" sz="2400" dirty="0" smtClean="0"/>
              <a:t>장점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수술통증이 적어 일상생활로의 복귀가 빠름</a:t>
            </a:r>
            <a:r>
              <a:rPr lang="en-US" altLang="ko-KR" sz="2400" dirty="0" smtClean="0"/>
              <a:t> </a:t>
            </a:r>
            <a:br>
              <a:rPr lang="en-US" altLang="ko-KR" sz="2400" dirty="0" smtClean="0"/>
            </a:br>
            <a:r>
              <a:rPr lang="en-US" altLang="ko-KR" sz="2400" dirty="0" smtClean="0"/>
              <a:t>         </a:t>
            </a:r>
            <a:r>
              <a:rPr lang="ko-KR" altLang="en-US" sz="2400" dirty="0" smtClean="0"/>
              <a:t>흉터가 매우 적다</a:t>
            </a:r>
            <a:endParaRPr lang="en-US" altLang="ko-KR" sz="2400" dirty="0" smtClean="0"/>
          </a:p>
          <a:p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복강경 담낭절제술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laparoscopic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5374" y="1643050"/>
            <a:ext cx="6301755" cy="4143404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담낭절제술 </a:t>
            </a:r>
            <a:r>
              <a:rPr lang="en-US" altLang="ko-KR" dirty="0" smtClean="0"/>
              <a:t>- </a:t>
            </a:r>
            <a:r>
              <a:rPr lang="ko-KR" altLang="en-US" dirty="0" smtClean="0"/>
              <a:t>복강경 </a:t>
            </a:r>
            <a:r>
              <a:rPr lang="en-US" altLang="ko-KR" dirty="0" smtClean="0"/>
              <a:t>VS </a:t>
            </a:r>
            <a:r>
              <a:rPr lang="ko-KR" altLang="en-US" dirty="0" smtClean="0"/>
              <a:t>개복술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개복술로의 전환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– 1.5-14%</a:t>
            </a:r>
            <a:r>
              <a:rPr lang="ko-KR" altLang="en-US" dirty="0" smtClean="0"/>
              <a:t>까지 보고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- </a:t>
            </a:r>
            <a:r>
              <a:rPr lang="ko-KR" altLang="en-US" dirty="0" smtClean="0"/>
              <a:t>심한 염증반응 및 주위 조직과의 심한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</a:t>
            </a:r>
            <a:r>
              <a:rPr lang="ko-KR" altLang="en-US" dirty="0" smtClean="0"/>
              <a:t>유착으로 해부학적 구조가 불명확한 경우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- </a:t>
            </a:r>
            <a:r>
              <a:rPr lang="ko-KR" altLang="en-US" dirty="0" smtClean="0"/>
              <a:t>출혈 및 </a:t>
            </a:r>
            <a:r>
              <a:rPr lang="ko-KR" altLang="en-US" dirty="0" err="1" smtClean="0"/>
              <a:t>담도손상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수술 합병증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– </a:t>
            </a:r>
            <a:r>
              <a:rPr lang="ko-KR" altLang="en-US" dirty="0" smtClean="0"/>
              <a:t>출혈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담도손상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담즙누출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잔류 담석</a:t>
            </a:r>
            <a:r>
              <a:rPr lang="en-US" altLang="ko-KR" dirty="0" smtClean="0"/>
              <a:t>, </a:t>
            </a:r>
            <a:br>
              <a:rPr lang="en-US" altLang="ko-KR" dirty="0" smtClean="0"/>
            </a:br>
            <a:r>
              <a:rPr lang="en-US" altLang="ko-KR" dirty="0" smtClean="0"/>
              <a:t>   CO2</a:t>
            </a:r>
            <a:r>
              <a:rPr lang="ko-KR" altLang="en-US" dirty="0" smtClean="0"/>
              <a:t>기복에 의한 </a:t>
            </a:r>
            <a:r>
              <a:rPr lang="ko-KR" altLang="en-US" dirty="0" err="1" smtClean="0"/>
              <a:t>색전등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폐기능</a:t>
            </a:r>
            <a:r>
              <a:rPr lang="ko-KR" altLang="en-US" dirty="0" smtClean="0"/>
              <a:t> 장애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</a:t>
            </a:r>
            <a:r>
              <a:rPr lang="ko-KR" altLang="en-US" dirty="0" err="1" smtClean="0"/>
              <a:t>과이산화탄소성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산증</a:t>
            </a:r>
            <a:r>
              <a:rPr lang="en-US" altLang="ko-KR" dirty="0" smtClean="0"/>
              <a:t>, </a:t>
            </a:r>
            <a:br>
              <a:rPr lang="en-US" altLang="ko-KR" dirty="0" smtClean="0"/>
            </a:br>
            <a:r>
              <a:rPr lang="en-US" altLang="ko-KR" dirty="0" smtClean="0"/>
              <a:t>  </a:t>
            </a:r>
            <a:r>
              <a:rPr lang="ko-KR" altLang="en-US" dirty="0" err="1" smtClean="0"/>
              <a:t>투관침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삽입시</a:t>
            </a:r>
            <a:r>
              <a:rPr lang="ko-KR" altLang="en-US" dirty="0" smtClean="0"/>
              <a:t> 장손상 및 </a:t>
            </a:r>
            <a:r>
              <a:rPr lang="ko-KR" altLang="en-US" dirty="0" err="1" smtClean="0"/>
              <a:t>대혈관</a:t>
            </a:r>
            <a:r>
              <a:rPr lang="ko-KR" altLang="en-US" dirty="0" smtClean="0"/>
              <a:t> 손상</a:t>
            </a:r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복강경 담낭절제술시 고려 사항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243</TotalTime>
  <Words>86</Words>
  <Application>Microsoft Office PowerPoint</Application>
  <PresentationFormat>화면 슬라이드 쇼(4:3)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광장</vt:lpstr>
      <vt:lpstr>복강경 담낭절제술 Laparoscopic cholecystectomy</vt:lpstr>
      <vt:lpstr>담낭 및 담도의 해부학</vt:lpstr>
      <vt:lpstr>담석의 종류</vt:lpstr>
      <vt:lpstr>담석증의 자연경과</vt:lpstr>
      <vt:lpstr>담석증의 치료</vt:lpstr>
      <vt:lpstr>담석의 약물 치료</vt:lpstr>
      <vt:lpstr>무증상 담석증의 수술적응증</vt:lpstr>
      <vt:lpstr>복강경 담낭절제술</vt:lpstr>
      <vt:lpstr>담낭절제술 - 복강경 VS 개복술</vt:lpstr>
      <vt:lpstr>복강경 담낭절제술시 고려 사항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복강경 담낭절제술 Laparoscopic cholecystectomy</dc:title>
  <dc:creator>.</dc:creator>
  <cp:lastModifiedBy>Windows 사용자</cp:lastModifiedBy>
  <cp:revision>36</cp:revision>
  <dcterms:created xsi:type="dcterms:W3CDTF">2016-08-28T07:59:08Z</dcterms:created>
  <dcterms:modified xsi:type="dcterms:W3CDTF">2016-09-01T04:39:48Z</dcterms:modified>
</cp:coreProperties>
</file>