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99" r:id="rId4"/>
    <p:sldId id="262" r:id="rId5"/>
    <p:sldId id="266" r:id="rId6"/>
    <p:sldId id="265" r:id="rId7"/>
    <p:sldId id="290" r:id="rId8"/>
    <p:sldId id="270" r:id="rId9"/>
    <p:sldId id="267" r:id="rId10"/>
    <p:sldId id="271" r:id="rId11"/>
    <p:sldId id="269" r:id="rId12"/>
    <p:sldId id="295" r:id="rId13"/>
    <p:sldId id="296" r:id="rId14"/>
    <p:sldId id="272" r:id="rId15"/>
    <p:sldId id="274" r:id="rId16"/>
    <p:sldId id="273" r:id="rId17"/>
    <p:sldId id="278" r:id="rId18"/>
    <p:sldId id="279" r:id="rId19"/>
    <p:sldId id="275" r:id="rId20"/>
    <p:sldId id="276" r:id="rId21"/>
    <p:sldId id="280" r:id="rId22"/>
    <p:sldId id="282" r:id="rId23"/>
    <p:sldId id="288" r:id="rId24"/>
    <p:sldId id="283" r:id="rId25"/>
    <p:sldId id="286" r:id="rId26"/>
    <p:sldId id="287" r:id="rId27"/>
    <p:sldId id="289" r:id="rId28"/>
    <p:sldId id="300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27" autoAdjust="0"/>
    <p:restoredTop sz="94660"/>
  </p:normalViewPr>
  <p:slideViewPr>
    <p:cSldViewPr>
      <p:cViewPr varScale="1">
        <p:scale>
          <a:sx n="99" d="100"/>
          <a:sy n="99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926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1381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0398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45891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9283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5199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1659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5096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815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7587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52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45C64-2F0B-45A2-8A18-B743D9DBAE94}" type="datetimeFigureOut">
              <a:rPr lang="ko-KR" altLang="en-US" smtClean="0"/>
              <a:pPr/>
              <a:t>2016-10-20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8C21A-9CE7-48EB-84F9-155CD7D58D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0342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______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새로운 </a:t>
            </a:r>
            <a:r>
              <a:rPr lang="ko-KR" altLang="en-US" dirty="0" err="1" smtClean="0"/>
              <a:t>항응고제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67744" y="4149080"/>
            <a:ext cx="6400800" cy="1752600"/>
          </a:xfrm>
        </p:spPr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남원 의료원 내과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ko-KR" altLang="en-US" dirty="0" smtClean="0">
                <a:solidFill>
                  <a:schemeClr val="tx1"/>
                </a:solidFill>
              </a:rPr>
              <a:t>장 재 호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7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1. 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항응고제를</a:t>
            </a:r>
            <a:r>
              <a:rPr lang="ko-KR" altLang="en-US" sz="3200" dirty="0" smtClean="0"/>
              <a:t> 투여 </a:t>
            </a:r>
            <a:r>
              <a:rPr lang="ko-KR" altLang="en-US" sz="3200" dirty="0" err="1" smtClean="0"/>
              <a:t>적응증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1) </a:t>
            </a:r>
            <a:r>
              <a:rPr lang="ko-KR" altLang="en-US" sz="2800" dirty="0" err="1" smtClean="0"/>
              <a:t>혈전증이</a:t>
            </a:r>
            <a:r>
              <a:rPr lang="ko-KR" altLang="en-US" sz="2800" dirty="0" smtClean="0"/>
              <a:t> 있는 경우</a:t>
            </a:r>
            <a:endParaRPr lang="en-US" altLang="ko-KR" sz="2800" dirty="0" smtClean="0"/>
          </a:p>
          <a:p>
            <a:endParaRPr lang="ko-KR" altLang="en-US" dirty="0"/>
          </a:p>
        </p:txBody>
      </p:sp>
      <p:pic>
        <p:nvPicPr>
          <p:cNvPr id="1025" name="Picture 1" descr="C:\Users\Administrator\Desktop\새 폴더\박희표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76872"/>
            <a:ext cx="4176464" cy="408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새 폴더\서동수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76872"/>
            <a:ext cx="4228728" cy="408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479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2800" dirty="0" smtClean="0"/>
              <a:t>2) </a:t>
            </a:r>
            <a:r>
              <a:rPr lang="ko-KR" altLang="en-US" sz="2800" dirty="0" smtClean="0"/>
              <a:t>인공판막 수술 환자</a:t>
            </a:r>
            <a:endParaRPr lang="ko-KR" altLang="en-US" sz="2800" dirty="0"/>
          </a:p>
        </p:txBody>
      </p:sp>
      <p:pic>
        <p:nvPicPr>
          <p:cNvPr id="5" name="Picture 2" descr="C:\Users\Administrator\Desktop\김애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381642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esktop\김애순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824"/>
            <a:ext cx="403244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4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) </a:t>
            </a:r>
            <a:r>
              <a:rPr lang="ko-KR" altLang="en-US" sz="2800" dirty="0" err="1" smtClean="0"/>
              <a:t>뇌경색의</a:t>
            </a:r>
            <a:r>
              <a:rPr lang="ko-KR" altLang="en-US" sz="2800" dirty="0" smtClean="0"/>
              <a:t> 위험이 있는 </a:t>
            </a:r>
            <a:r>
              <a:rPr lang="ko-KR" altLang="en-US" sz="2800" dirty="0" err="1" smtClean="0"/>
              <a:t>심방세동</a:t>
            </a:r>
            <a:endParaRPr lang="ko-KR" altLang="en-US" sz="280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050" name="Picture 2" descr="C:\Users\Administrator\Desktop\새 폴더\심방세동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64256"/>
            <a:ext cx="633670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399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새 폴더\LA append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626469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108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87591441"/>
              </p:ext>
            </p:extLst>
          </p:nvPr>
        </p:nvGraphicFramePr>
        <p:xfrm>
          <a:off x="539552" y="404664"/>
          <a:ext cx="8136904" cy="6048672"/>
        </p:xfrm>
        <a:graphic>
          <a:graphicData uri="http://schemas.openxmlformats.org/presentationml/2006/ole">
            <p:oleObj spid="_x0000_s5160" name="프레젠테이션" r:id="rId3" imgW="2633433" imgH="1975225" progId="PowerPoint.Show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5853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strator\Desktop\새 폴더\LA clos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06489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421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800" dirty="0" smtClean="0"/>
              <a:t>- </a:t>
            </a:r>
            <a:r>
              <a:rPr lang="ko-KR" altLang="en-US" sz="2800" dirty="0" err="1" smtClean="0"/>
              <a:t>심방세동의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유병율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선진국 </a:t>
            </a:r>
            <a:r>
              <a:rPr lang="en-US" altLang="ko-KR" sz="2800" dirty="0" smtClean="0"/>
              <a:t>1.5-2%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80</a:t>
            </a:r>
            <a:r>
              <a:rPr lang="ko-KR" altLang="en-US" sz="2800" dirty="0" smtClean="0"/>
              <a:t>세 이상에서는 </a:t>
            </a:r>
            <a:r>
              <a:rPr lang="en-US" altLang="ko-KR" sz="2800" dirty="0" smtClean="0"/>
              <a:t>10%</a:t>
            </a:r>
          </a:p>
          <a:p>
            <a:pPr marL="0" indent="0">
              <a:buNone/>
            </a:pPr>
            <a:endParaRPr lang="en-US" altLang="ko-KR" sz="2800" dirty="0" smtClean="0"/>
          </a:p>
          <a:p>
            <a:pPr>
              <a:buFontTx/>
              <a:buChar char="-"/>
            </a:pPr>
            <a:r>
              <a:rPr lang="ko-KR" altLang="en-US" sz="2800" dirty="0" smtClean="0"/>
              <a:t>정상인에 비해 </a:t>
            </a:r>
            <a:r>
              <a:rPr lang="ko-KR" altLang="en-US" sz="2800" dirty="0" err="1" smtClean="0"/>
              <a:t>뇌졸증</a:t>
            </a:r>
            <a:r>
              <a:rPr lang="ko-KR" altLang="en-US" sz="2800" dirty="0" smtClean="0"/>
              <a:t> 위험 </a:t>
            </a:r>
            <a:r>
              <a:rPr lang="en-US" altLang="ko-KR" sz="2800" dirty="0" smtClean="0"/>
              <a:t>3</a:t>
            </a:r>
            <a:r>
              <a:rPr lang="ko-KR" altLang="en-US" sz="2800" dirty="0" smtClean="0"/>
              <a:t>배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 smtClean="0"/>
              <a:t>   </a:t>
            </a:r>
            <a:r>
              <a:rPr lang="ko-KR" altLang="en-US" sz="2800" dirty="0" smtClean="0"/>
              <a:t>심부전위험 </a:t>
            </a:r>
            <a:r>
              <a:rPr lang="en-US" altLang="ko-KR" sz="2800" dirty="0" smtClean="0"/>
              <a:t>3</a:t>
            </a:r>
            <a:r>
              <a:rPr lang="ko-KR" altLang="en-US" sz="2800" dirty="0" smtClean="0"/>
              <a:t>배</a:t>
            </a: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 smtClean="0"/>
          </a:p>
          <a:p>
            <a:pPr>
              <a:buFontTx/>
              <a:buChar char="-"/>
            </a:pPr>
            <a:r>
              <a:rPr lang="ko-KR" altLang="en-US" sz="2800" dirty="0" smtClean="0"/>
              <a:t>특히 </a:t>
            </a:r>
            <a:r>
              <a:rPr lang="ko-KR" altLang="en-US" sz="2800" dirty="0" err="1" smtClean="0"/>
              <a:t>뇌졸증이</a:t>
            </a:r>
            <a:r>
              <a:rPr lang="ko-KR" altLang="en-US" sz="2800" dirty="0" smtClean="0"/>
              <a:t> 발생하면 손상범위가 크고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smtClean="0"/>
              <a:t>   신경학적 장애가 심하여 예후가 안 좋다</a:t>
            </a:r>
            <a:r>
              <a:rPr lang="en-US" altLang="ko-KR" sz="2800" dirty="0" smtClean="0"/>
              <a:t>.</a:t>
            </a:r>
          </a:p>
          <a:p>
            <a:pPr marL="0" indent="0">
              <a:buNone/>
            </a:pP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3617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strator\Desktop\새 폴더\심방세동원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70485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5323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새 폴더\106788_47264_55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49694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4652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936104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2. </a:t>
            </a:r>
            <a:r>
              <a:rPr lang="ko-KR" altLang="en-US" sz="2800" dirty="0" err="1" smtClean="0"/>
              <a:t>항응고제의</a:t>
            </a:r>
            <a:r>
              <a:rPr lang="ko-KR" altLang="en-US" sz="2800" dirty="0" smtClean="0"/>
              <a:t> 종류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70912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arenR"/>
            </a:pPr>
            <a:r>
              <a:rPr lang="ko-KR" altLang="en-US" sz="4000" dirty="0" err="1" smtClean="0"/>
              <a:t>와파린</a:t>
            </a:r>
            <a:r>
              <a:rPr lang="en-US" altLang="ko-KR" sz="4000" dirty="0" smtClean="0"/>
              <a:t>(warfarin)</a:t>
            </a:r>
          </a:p>
          <a:p>
            <a:pPr marL="0" indent="0">
              <a:buNone/>
            </a:pPr>
            <a:r>
              <a:rPr lang="en-US" altLang="ko-KR" sz="4000" dirty="0"/>
              <a:t> </a:t>
            </a:r>
            <a:r>
              <a:rPr lang="en-US" altLang="ko-KR" sz="4000" dirty="0" smtClean="0"/>
              <a:t> </a:t>
            </a:r>
          </a:p>
          <a:p>
            <a:pPr marL="0" indent="0">
              <a:buNone/>
            </a:pPr>
            <a:r>
              <a:rPr lang="en-US" altLang="ko-KR" sz="4000" dirty="0" smtClean="0"/>
              <a:t>★ </a:t>
            </a:r>
            <a:r>
              <a:rPr lang="ko-KR" altLang="en-US" sz="4000" dirty="0" smtClean="0"/>
              <a:t>단점</a:t>
            </a:r>
            <a:endParaRPr lang="en-US" altLang="ko-KR" sz="4000" dirty="0" smtClean="0"/>
          </a:p>
          <a:p>
            <a:pPr marL="0" indent="0">
              <a:buNone/>
            </a:pPr>
            <a:r>
              <a:rPr lang="en-US" altLang="ko-KR" sz="4000" dirty="0"/>
              <a:t> </a:t>
            </a:r>
            <a:r>
              <a:rPr lang="en-US" altLang="ko-KR" sz="4000" dirty="0" smtClean="0"/>
              <a:t>   - </a:t>
            </a:r>
            <a:r>
              <a:rPr lang="ko-KR" altLang="en-US" sz="4000" dirty="0" err="1" smtClean="0"/>
              <a:t>항응고</a:t>
            </a:r>
            <a:r>
              <a:rPr lang="ko-KR" altLang="en-US" sz="4000" dirty="0" smtClean="0"/>
              <a:t> 효과 발현시간이 길다</a:t>
            </a:r>
            <a:endParaRPr lang="en-US" altLang="ko-KR" sz="4000" dirty="0" smtClean="0"/>
          </a:p>
          <a:p>
            <a:pPr marL="0" indent="0">
              <a:buNone/>
            </a:pPr>
            <a:r>
              <a:rPr lang="en-US" altLang="ko-KR" sz="4000" dirty="0"/>
              <a:t> </a:t>
            </a:r>
            <a:r>
              <a:rPr lang="en-US" altLang="ko-KR" sz="4000" dirty="0" smtClean="0"/>
              <a:t>     : 36 – 72 </a:t>
            </a:r>
            <a:r>
              <a:rPr lang="ko-KR" altLang="en-US" sz="4000" dirty="0" smtClean="0"/>
              <a:t>시간</a:t>
            </a:r>
            <a:endParaRPr lang="en-US" altLang="ko-KR" sz="4000" dirty="0" smtClean="0"/>
          </a:p>
          <a:p>
            <a:pPr marL="0" indent="0">
              <a:buNone/>
            </a:pPr>
            <a:r>
              <a:rPr lang="en-US" altLang="ko-KR" sz="11200" dirty="0"/>
              <a:t> </a:t>
            </a:r>
            <a:r>
              <a:rPr lang="en-US" altLang="ko-KR" sz="11200" dirty="0" smtClean="0"/>
              <a:t>   </a:t>
            </a:r>
            <a:r>
              <a:rPr lang="en-US" altLang="ko-KR" sz="5100" dirty="0" smtClean="0"/>
              <a:t>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  <a:endParaRPr lang="ko-KR" altLang="en-US" sz="2800" dirty="0"/>
          </a:p>
        </p:txBody>
      </p:sp>
      <p:pic>
        <p:nvPicPr>
          <p:cNvPr id="6146" name="Picture 2" descr="C:\Users\Administrator\Desktop\새 폴더\noac 작용발현시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01008"/>
            <a:ext cx="698477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7521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5192" y="1124744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3600" dirty="0" smtClean="0"/>
              <a:t>  </a:t>
            </a:r>
            <a:r>
              <a:rPr lang="en-US" altLang="ko-KR" sz="3000" dirty="0" smtClean="0"/>
              <a:t>★ </a:t>
            </a:r>
            <a:r>
              <a:rPr lang="ko-KR" altLang="en-US" sz="3000" dirty="0" smtClean="0"/>
              <a:t>단점</a:t>
            </a:r>
            <a:endParaRPr lang="en-US" altLang="ko-KR" sz="3000" dirty="0" smtClean="0"/>
          </a:p>
          <a:p>
            <a:pPr marL="0" indent="0">
              <a:buNone/>
            </a:pPr>
            <a:r>
              <a:rPr lang="en-US" altLang="ko-KR" sz="3000" dirty="0" smtClean="0"/>
              <a:t>    - </a:t>
            </a:r>
            <a:r>
              <a:rPr lang="ko-KR" altLang="en-US" sz="3000" dirty="0" smtClean="0"/>
              <a:t>반감기가 길어서 </a:t>
            </a:r>
            <a:r>
              <a:rPr lang="ko-KR" altLang="en-US" sz="3000" dirty="0" err="1" smtClean="0"/>
              <a:t>수술전</a:t>
            </a:r>
            <a:r>
              <a:rPr lang="ko-KR" altLang="en-US" sz="3000" dirty="0" smtClean="0"/>
              <a:t> 복용 중지 기간 길다</a:t>
            </a:r>
            <a:endParaRPr lang="en-US" altLang="ko-KR" sz="3000" dirty="0" smtClean="0"/>
          </a:p>
          <a:p>
            <a:pPr marL="0" indent="0">
              <a:buNone/>
            </a:pPr>
            <a:r>
              <a:rPr lang="en-US" altLang="ko-KR" sz="3000" dirty="0" smtClean="0"/>
              <a:t>      : </a:t>
            </a:r>
            <a:r>
              <a:rPr lang="ko-KR" altLang="en-US" sz="3000" dirty="0" smtClean="0"/>
              <a:t>반감기 </a:t>
            </a:r>
            <a:r>
              <a:rPr lang="en-US" altLang="ko-KR" sz="3000" dirty="0" smtClean="0"/>
              <a:t>42 </a:t>
            </a:r>
            <a:r>
              <a:rPr lang="ko-KR" altLang="en-US" sz="3000" dirty="0" smtClean="0"/>
              <a:t>시간</a:t>
            </a:r>
            <a:r>
              <a:rPr lang="en-US" altLang="ko-KR" sz="3000" dirty="0" smtClean="0"/>
              <a:t>(</a:t>
            </a:r>
            <a:r>
              <a:rPr lang="ko-KR" altLang="en-US" sz="3000" dirty="0" smtClean="0"/>
              <a:t>개인차가 많다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피검사 필요</a:t>
            </a:r>
            <a:r>
              <a:rPr lang="en-US" altLang="ko-KR" sz="3000" dirty="0" smtClean="0"/>
              <a:t>)</a:t>
            </a:r>
          </a:p>
          <a:p>
            <a:pPr marL="0" indent="0">
              <a:buNone/>
            </a:pPr>
            <a:r>
              <a:rPr lang="en-US" altLang="ko-KR" sz="4000" dirty="0" smtClean="0"/>
              <a:t>  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  <a:endParaRPr lang="ko-KR" altLang="en-US" sz="2800" dirty="0"/>
          </a:p>
        </p:txBody>
      </p:sp>
      <p:pic>
        <p:nvPicPr>
          <p:cNvPr id="7170" name="Picture 2" descr="C:\Users\Administrator\Desktop\새 폴더\noac 반감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7488832" cy="293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49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ko-KR" sz="11200" dirty="0" smtClean="0"/>
              <a:t>  ★ </a:t>
            </a:r>
            <a:r>
              <a:rPr lang="ko-KR" altLang="en-US" sz="11200" dirty="0" smtClean="0"/>
              <a:t>단점</a:t>
            </a:r>
            <a:endParaRPr lang="en-US" altLang="ko-KR" sz="11200" dirty="0" smtClean="0"/>
          </a:p>
          <a:p>
            <a:pPr marL="0" indent="0">
              <a:buNone/>
            </a:pPr>
            <a:endParaRPr lang="en-US" altLang="ko-KR" sz="11200" dirty="0" smtClean="0"/>
          </a:p>
          <a:p>
            <a:pPr marL="0" indent="0">
              <a:buNone/>
            </a:pPr>
            <a:r>
              <a:rPr lang="en-US" altLang="ko-KR" sz="11200" dirty="0" smtClean="0"/>
              <a:t>   - </a:t>
            </a:r>
            <a:r>
              <a:rPr lang="ko-KR" altLang="en-US" sz="11200" dirty="0" smtClean="0"/>
              <a:t>치료효과가 나타나는 영역이 좁아서</a:t>
            </a:r>
            <a:endParaRPr lang="en-US" altLang="ko-KR" sz="11200" dirty="0" smtClean="0"/>
          </a:p>
          <a:p>
            <a:pPr marL="0" indent="0">
              <a:buNone/>
            </a:pPr>
            <a:r>
              <a:rPr lang="en-US" altLang="ko-KR" sz="11200" dirty="0" smtClean="0"/>
              <a:t>      </a:t>
            </a:r>
            <a:r>
              <a:rPr lang="ko-KR" altLang="en-US" sz="11200" dirty="0" smtClean="0"/>
              <a:t>피검사를 자주 해야 함</a:t>
            </a:r>
            <a:endParaRPr lang="en-US" altLang="ko-KR" sz="11200" dirty="0" smtClean="0"/>
          </a:p>
          <a:p>
            <a:pPr marL="0" indent="0">
              <a:buNone/>
            </a:pPr>
            <a:r>
              <a:rPr lang="en-US" altLang="ko-KR" sz="11200" dirty="0" smtClean="0"/>
              <a:t>       (</a:t>
            </a:r>
            <a:r>
              <a:rPr lang="en-US" altLang="ko-KR" sz="11200" dirty="0" err="1" smtClean="0"/>
              <a:t>Prothrombin</a:t>
            </a:r>
            <a:r>
              <a:rPr lang="en-US" altLang="ko-KR" sz="11200" dirty="0" smtClean="0"/>
              <a:t> Time : INR  2-3)</a:t>
            </a:r>
          </a:p>
          <a:p>
            <a:pPr marL="0" indent="0">
              <a:buNone/>
            </a:pPr>
            <a:r>
              <a:rPr lang="en-US" altLang="ko-KR" sz="11200" dirty="0" smtClean="0"/>
              <a:t>    </a:t>
            </a:r>
          </a:p>
          <a:p>
            <a:pPr marL="0" indent="0">
              <a:buNone/>
            </a:pPr>
            <a:endParaRPr lang="en-US" altLang="ko-KR" sz="11200" dirty="0"/>
          </a:p>
          <a:p>
            <a:pPr marL="0" indent="0">
              <a:buNone/>
            </a:pPr>
            <a:endParaRPr lang="en-US" altLang="ko-KR" sz="11200" dirty="0" smtClean="0"/>
          </a:p>
          <a:p>
            <a:pPr marL="0" indent="0">
              <a:buNone/>
            </a:pPr>
            <a:endParaRPr lang="en-US" altLang="ko-KR" sz="11200" dirty="0" smtClean="0"/>
          </a:p>
          <a:p>
            <a:pPr marL="0" indent="0">
              <a:buNone/>
            </a:pPr>
            <a:r>
              <a:rPr lang="en-US" altLang="ko-KR" sz="11200" dirty="0"/>
              <a:t> </a:t>
            </a:r>
            <a:r>
              <a:rPr lang="en-US" altLang="ko-KR" sz="11200" dirty="0" smtClean="0"/>
              <a:t>   </a:t>
            </a:r>
          </a:p>
          <a:p>
            <a:pPr marL="0" indent="0">
              <a:buNone/>
            </a:pPr>
            <a:endParaRPr lang="en-US" altLang="ko-KR" sz="11200" dirty="0"/>
          </a:p>
          <a:p>
            <a:pPr marL="0" indent="0">
              <a:buNone/>
            </a:pPr>
            <a:r>
              <a:rPr lang="en-US" altLang="ko-KR" sz="11200" dirty="0" smtClean="0"/>
              <a:t>   - </a:t>
            </a:r>
            <a:r>
              <a:rPr lang="ko-KR" altLang="en-US" sz="11200" dirty="0" smtClean="0"/>
              <a:t>약물</a:t>
            </a:r>
            <a:r>
              <a:rPr lang="en-US" altLang="ko-KR" sz="11200" dirty="0" smtClean="0"/>
              <a:t>, </a:t>
            </a:r>
            <a:r>
              <a:rPr lang="ko-KR" altLang="en-US" sz="11200" dirty="0" smtClean="0"/>
              <a:t>음식과 상호작용이 많다</a:t>
            </a:r>
            <a:r>
              <a:rPr lang="en-US" altLang="ko-KR" sz="11200" dirty="0" smtClean="0"/>
              <a:t>.</a:t>
            </a:r>
          </a:p>
          <a:p>
            <a:pPr marL="0" indent="0">
              <a:buNone/>
            </a:pPr>
            <a:endParaRPr lang="en-US" altLang="ko-KR" sz="11200" dirty="0" smtClean="0"/>
          </a:p>
          <a:p>
            <a:pPr marL="0" indent="0">
              <a:buNone/>
            </a:pPr>
            <a:r>
              <a:rPr lang="en-US" altLang="ko-KR" sz="5100" dirty="0" smtClean="0"/>
              <a:t>  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  <a:endParaRPr lang="ko-KR" altLang="en-US" sz="2800" dirty="0"/>
          </a:p>
        </p:txBody>
      </p:sp>
      <p:pic>
        <p:nvPicPr>
          <p:cNvPr id="7170" name="Picture 2" descr="C:\Users\Administrator\Desktop\이정화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5" y="3212976"/>
            <a:ext cx="7305675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0866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istrator\Desktop\새 폴더\와파린주의사항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8064896" cy="589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17766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800" dirty="0" smtClean="0"/>
              <a:t>★ </a:t>
            </a:r>
            <a:r>
              <a:rPr lang="ko-KR" altLang="en-US" sz="2800" dirty="0" err="1" smtClean="0"/>
              <a:t>와파린을</a:t>
            </a:r>
            <a:r>
              <a:rPr lang="ko-KR" altLang="en-US" sz="2800" dirty="0" smtClean="0"/>
              <a:t> 꼭 사용해야 하는 경우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- </a:t>
            </a:r>
            <a:r>
              <a:rPr lang="ko-KR" altLang="en-US" sz="2800" dirty="0" smtClean="0"/>
              <a:t>기계 판막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- </a:t>
            </a:r>
            <a:r>
              <a:rPr lang="ko-KR" altLang="en-US" sz="2800" dirty="0" smtClean="0"/>
              <a:t>판막 </a:t>
            </a:r>
            <a:r>
              <a:rPr lang="ko-KR" altLang="en-US" sz="2800" dirty="0" err="1" smtClean="0"/>
              <a:t>치환술받은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심방세동</a:t>
            </a:r>
            <a:r>
              <a:rPr lang="ko-KR" altLang="en-US" sz="2800" dirty="0" smtClean="0"/>
              <a:t> 환자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- </a:t>
            </a:r>
            <a:r>
              <a:rPr lang="ko-KR" altLang="en-US" sz="2800" dirty="0" err="1" smtClean="0"/>
              <a:t>류마티스성</a:t>
            </a:r>
            <a:r>
              <a:rPr lang="ko-KR" altLang="en-US" sz="2800" dirty="0" smtClean="0"/>
              <a:t> 심장질환이 있는 </a:t>
            </a:r>
            <a:r>
              <a:rPr lang="ko-KR" altLang="en-US" sz="2800" dirty="0" err="1" smtClean="0"/>
              <a:t>심방세동</a:t>
            </a:r>
            <a:r>
              <a:rPr lang="ko-KR" altLang="en-US" sz="2800" dirty="0" smtClean="0"/>
              <a:t> 환자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- </a:t>
            </a:r>
            <a:r>
              <a:rPr lang="ko-KR" altLang="en-US" sz="2800" dirty="0" smtClean="0"/>
              <a:t>중등도 이상의 승모판 협착증을 가진 </a:t>
            </a:r>
            <a:r>
              <a:rPr lang="ko-KR" altLang="en-US" sz="2800" dirty="0" err="1" smtClean="0"/>
              <a:t>심방세동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</a:t>
            </a:r>
            <a:r>
              <a:rPr lang="ko-KR" altLang="en-US" sz="2800" dirty="0" smtClean="0"/>
              <a:t>환자 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627386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436910"/>
          </a:xfrm>
        </p:spPr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800" dirty="0" smtClean="0"/>
              <a:t>2) New Oral Anti Coagulants (NOAC)</a:t>
            </a:r>
            <a:endParaRPr lang="en-US" altLang="ko-KR" sz="2800" dirty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</a:p>
        </p:txBody>
      </p:sp>
      <p:pic>
        <p:nvPicPr>
          <p:cNvPr id="7170" name="Picture 2" descr="C:\Users\Administrator\Desktop\새 폴더\noac 종류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18560"/>
            <a:ext cx="8640960" cy="41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0093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2800" dirty="0"/>
              <a:t>★ </a:t>
            </a:r>
            <a:r>
              <a:rPr lang="ko-KR" altLang="en-US" sz="2800" dirty="0"/>
              <a:t>장 점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dirty="0" smtClean="0"/>
              <a:t> </a:t>
            </a:r>
            <a:r>
              <a:rPr lang="en-US" altLang="ko-KR" sz="2800" dirty="0" smtClean="0"/>
              <a:t>- </a:t>
            </a:r>
            <a:r>
              <a:rPr lang="ko-KR" altLang="en-US" sz="2800" dirty="0" smtClean="0"/>
              <a:t>음식물과 상호작용이 없다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(</a:t>
            </a:r>
            <a:r>
              <a:rPr lang="ko-KR" altLang="en-US" sz="2800" dirty="0" smtClean="0"/>
              <a:t>예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콩</a:t>
            </a:r>
            <a:r>
              <a:rPr lang="en-US" altLang="ko-KR" sz="2800" dirty="0" smtClean="0"/>
              <a:t>/</a:t>
            </a:r>
            <a:r>
              <a:rPr lang="ko-KR" altLang="en-US" sz="2800" dirty="0" smtClean="0"/>
              <a:t>인삼으로 만든 음식 섭취 가능</a:t>
            </a:r>
            <a:r>
              <a:rPr lang="en-US" altLang="ko-KR" sz="2800" dirty="0" smtClean="0"/>
              <a:t>)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- </a:t>
            </a:r>
            <a:r>
              <a:rPr lang="ko-KR" altLang="en-US" sz="2800" dirty="0" smtClean="0"/>
              <a:t>모니터링이 </a:t>
            </a:r>
            <a:r>
              <a:rPr lang="ko-KR" altLang="en-US" sz="2800" dirty="0" err="1" smtClean="0"/>
              <a:t>필요없다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(</a:t>
            </a:r>
            <a:r>
              <a:rPr lang="ko-KR" altLang="en-US" sz="2800" dirty="0" smtClean="0"/>
              <a:t>피검사 안 해도 됩니다</a:t>
            </a:r>
            <a:r>
              <a:rPr lang="en-US" altLang="ko-KR" sz="2800" dirty="0" smtClean="0"/>
              <a:t>)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027542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2840" y="908720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3300" dirty="0" smtClean="0"/>
              <a:t> - </a:t>
            </a:r>
            <a:r>
              <a:rPr lang="ko-KR" altLang="en-US" sz="3000" dirty="0" smtClean="0"/>
              <a:t>약물과의 상호 작용이 적다</a:t>
            </a:r>
            <a:r>
              <a:rPr lang="en-US" altLang="ko-KR" sz="3000" dirty="0" smtClean="0"/>
              <a:t>. </a:t>
            </a:r>
            <a:r>
              <a:rPr lang="ko-KR" altLang="en-US" sz="3000" dirty="0" smtClean="0"/>
              <a:t>없지는 않다</a:t>
            </a:r>
            <a:endParaRPr lang="en-US" altLang="ko-KR" sz="30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 smtClean="0"/>
              <a:t> </a:t>
            </a:r>
            <a:endParaRPr lang="ko-KR" altLang="en-US" sz="2800" dirty="0"/>
          </a:p>
        </p:txBody>
      </p:sp>
      <p:pic>
        <p:nvPicPr>
          <p:cNvPr id="10242" name="Picture 2" descr="C:\Users\Administrator\Desktop\새 폴더\noac 약물 상호작용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672" y="1916832"/>
            <a:ext cx="8280920" cy="39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1028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800" dirty="0" smtClean="0"/>
              <a:t>- </a:t>
            </a:r>
            <a:r>
              <a:rPr lang="ko-KR" altLang="en-US" sz="2800" dirty="0" smtClean="0"/>
              <a:t>작용 발현시간이 짧다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효과가 빨리 나타난다</a:t>
            </a:r>
            <a:r>
              <a:rPr lang="en-US" altLang="ko-KR" sz="2800" dirty="0" smtClean="0"/>
              <a:t>)</a:t>
            </a:r>
          </a:p>
          <a:p>
            <a:pPr marL="0" indent="0">
              <a:buNone/>
            </a:pPr>
            <a:endParaRPr lang="ko-KR" altLang="en-US" sz="2800" dirty="0"/>
          </a:p>
        </p:txBody>
      </p:sp>
      <p:pic>
        <p:nvPicPr>
          <p:cNvPr id="8194" name="Picture 2" descr="C:\Users\Administrator\Desktop\새 폴더\noac 작용발현시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464" y="2564904"/>
            <a:ext cx="69127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4190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 </a:t>
            </a:r>
            <a:r>
              <a:rPr lang="en-US" altLang="ko-KR" sz="2800" dirty="0" smtClean="0"/>
              <a:t>- </a:t>
            </a:r>
            <a:r>
              <a:rPr lang="ko-KR" altLang="en-US" sz="2800" dirty="0" smtClean="0"/>
              <a:t>반감기가 짧다 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 smtClean="0"/>
              <a:t>    : </a:t>
            </a:r>
            <a:r>
              <a:rPr lang="ko-KR" altLang="en-US" sz="2800" dirty="0" smtClean="0"/>
              <a:t>수술을 </a:t>
            </a:r>
            <a:r>
              <a:rPr lang="ko-KR" altLang="en-US" sz="2800" dirty="0" err="1" smtClean="0"/>
              <a:t>받을때</a:t>
            </a:r>
            <a:r>
              <a:rPr lang="ko-KR" altLang="en-US" sz="2800" dirty="0" smtClean="0"/>
              <a:t> 약을 중단하는 기간이 짧다</a:t>
            </a:r>
            <a:endParaRPr lang="en-US" altLang="ko-KR" sz="2800" dirty="0" smtClean="0"/>
          </a:p>
          <a:p>
            <a:pPr marL="0" indent="0">
              <a:buNone/>
            </a:pPr>
            <a:endParaRPr lang="ko-KR" altLang="en-US" sz="2800" dirty="0"/>
          </a:p>
        </p:txBody>
      </p:sp>
      <p:pic>
        <p:nvPicPr>
          <p:cNvPr id="9218" name="Picture 2" descr="C:\Users\Administrator\Desktop\새 폴더\noac 반감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6952"/>
            <a:ext cx="698477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9401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96" y="908720"/>
            <a:ext cx="82296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800" dirty="0" smtClean="0"/>
              <a:t> ★ </a:t>
            </a:r>
            <a:r>
              <a:rPr lang="ko-KR" altLang="en-US" sz="2800" dirty="0" smtClean="0"/>
              <a:t>단  점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- </a:t>
            </a:r>
            <a:r>
              <a:rPr lang="ko-KR" altLang="en-US" sz="2800" dirty="0" smtClean="0"/>
              <a:t>말기신부전 환자에서 금기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</a:p>
          <a:p>
            <a:pPr marL="0" indent="0">
              <a:buNone/>
            </a:pPr>
            <a:r>
              <a:rPr lang="en-US" altLang="ko-KR" sz="3000" dirty="0"/>
              <a:t> </a:t>
            </a:r>
            <a:r>
              <a:rPr lang="en-US" altLang="ko-KR" sz="3000" dirty="0" smtClean="0"/>
              <a:t>  </a:t>
            </a:r>
            <a:endParaRPr lang="ko-KR" altLang="en-US" sz="3000" dirty="0"/>
          </a:p>
        </p:txBody>
      </p:sp>
      <p:pic>
        <p:nvPicPr>
          <p:cNvPr id="12291" name="Picture 3" descr="C:\Users\Administrator\Desktop\새 폴더\noac 용량조절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1314" y="2204864"/>
            <a:ext cx="8214692" cy="42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786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sz="2800" dirty="0" smtClean="0"/>
              <a:t>약을 </a:t>
            </a:r>
            <a:r>
              <a:rPr lang="ko-KR" altLang="en-US" sz="2800" dirty="0"/>
              <a:t>제대로 복용하고 있는지 평가할 수 </a:t>
            </a:r>
            <a:r>
              <a:rPr lang="ko-KR" altLang="en-US" sz="2800" dirty="0" smtClean="0"/>
              <a:t>없다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 smtClean="0"/>
              <a:t>  : </a:t>
            </a:r>
            <a:r>
              <a:rPr lang="ko-KR" altLang="en-US" sz="2800" dirty="0" err="1" smtClean="0"/>
              <a:t>와파린은</a:t>
            </a:r>
            <a:r>
              <a:rPr lang="ko-KR" altLang="en-US" sz="2800" dirty="0" smtClean="0"/>
              <a:t> 피검사 하면 순응도 알 수 있음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  </a:t>
            </a:r>
          </a:p>
          <a:p>
            <a:pPr marL="0" indent="0">
              <a:buNone/>
            </a:pPr>
            <a:r>
              <a:rPr lang="en-US" altLang="ko-KR" sz="2800" dirty="0" smtClean="0"/>
              <a:t>- </a:t>
            </a:r>
            <a:r>
              <a:rPr lang="ko-KR" altLang="en-US" sz="2800" dirty="0"/>
              <a:t>급하게 약제의 효과를 반전이 용이하지 않다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    : </a:t>
            </a:r>
            <a:r>
              <a:rPr lang="ko-KR" altLang="en-US" sz="2800" dirty="0"/>
              <a:t>작용시간이 짧으므로 기다리는 방법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    : </a:t>
            </a:r>
            <a:r>
              <a:rPr lang="en-US" altLang="ko-KR" sz="2800" dirty="0" err="1"/>
              <a:t>Dabigatran</a:t>
            </a:r>
            <a:r>
              <a:rPr lang="en-US" altLang="ko-KR" sz="2800" dirty="0"/>
              <a:t> Antidote(</a:t>
            </a:r>
            <a:r>
              <a:rPr lang="ko-KR" altLang="en-US" sz="2800" dirty="0"/>
              <a:t>상품명 </a:t>
            </a:r>
            <a:r>
              <a:rPr lang="en-US" altLang="ko-KR" sz="2800" dirty="0"/>
              <a:t>: </a:t>
            </a:r>
            <a:r>
              <a:rPr lang="en-US" altLang="ko-KR" sz="2800" dirty="0" err="1"/>
              <a:t>Praxibind</a:t>
            </a:r>
            <a:r>
              <a:rPr lang="en-US" altLang="ko-KR" sz="2800" dirty="0"/>
              <a:t>)</a:t>
            </a:r>
          </a:p>
          <a:p>
            <a:pPr marL="0" indent="0">
              <a:buNone/>
            </a:pPr>
            <a:r>
              <a:rPr lang="en-US" altLang="ko-KR" sz="2800" dirty="0"/>
              <a:t>     </a:t>
            </a:r>
            <a:endParaRPr lang="ko-KR" altLang="en-US" sz="28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17912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새 폴더\이미지뷰어_48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41682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963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새 폴더\CHAD2DS2-VASc sc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662473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5335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dministrator\Desktop\새 폴더\내시경 시술위험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44123"/>
            <a:ext cx="8605464" cy="440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18185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istrator\Desktop\새 폴더\수술전 혈액순환제 중지기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742950"/>
            <a:ext cx="8591059" cy="51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3199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strator\Desktop\새 폴더\LA clos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06489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8327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istrator\Desktop\알고리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9" y="332656"/>
            <a:ext cx="612068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6672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</TotalTime>
  <Words>319</Words>
  <Application>Microsoft Office PowerPoint</Application>
  <PresentationFormat>화면 슬라이드 쇼(4:3)</PresentationFormat>
  <Paragraphs>93</Paragraphs>
  <Slides>28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0" baseType="lpstr">
      <vt:lpstr>Office 테마</vt:lpstr>
      <vt:lpstr>Microsoft Office PowerPoint 프레젠테이션</vt:lpstr>
      <vt:lpstr>새로운 항응고제 </vt:lpstr>
      <vt:lpstr>1.  항응고제를 투여 적응증</vt:lpstr>
      <vt:lpstr>2) 인공판막 수술 환자</vt:lpstr>
      <vt:lpstr>3) 뇌경색의 위험이 있는 심방세동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2. 항응고제의 종류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새로운 항응고제</dc:title>
  <dc:creator>Windows 사용자</dc:creator>
  <cp:lastModifiedBy>SEC</cp:lastModifiedBy>
  <cp:revision>44</cp:revision>
  <dcterms:created xsi:type="dcterms:W3CDTF">2016-09-30T04:54:57Z</dcterms:created>
  <dcterms:modified xsi:type="dcterms:W3CDTF">2016-10-20T03:50:24Z</dcterms:modified>
</cp:coreProperties>
</file>