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handoutMasterIdLst>
    <p:handoutMasterId r:id="rId18"/>
  </p:handoutMasterIdLst>
  <p:sldIdLst>
    <p:sldId id="259" r:id="rId2"/>
    <p:sldId id="290" r:id="rId3"/>
    <p:sldId id="267" r:id="rId4"/>
    <p:sldId id="314" r:id="rId5"/>
    <p:sldId id="256" r:id="rId6"/>
    <p:sldId id="272" r:id="rId7"/>
    <p:sldId id="313" r:id="rId8"/>
    <p:sldId id="315" r:id="rId9"/>
    <p:sldId id="316" r:id="rId10"/>
    <p:sldId id="317" r:id="rId11"/>
    <p:sldId id="318" r:id="rId12"/>
    <p:sldId id="312" r:id="rId13"/>
    <p:sldId id="319" r:id="rId14"/>
    <p:sldId id="308" r:id="rId15"/>
    <p:sldId id="320" r:id="rId16"/>
    <p:sldId id="321" r:id="rId17"/>
  </p:sldIdLst>
  <p:sldSz cx="9144000" cy="6858000" type="screen4x3"/>
  <p:notesSz cx="6805613" cy="9939338"/>
  <p:embeddedFontLst>
    <p:embeddedFont>
      <p:font typeface="맑은 고딕" pitchFamily="50" charset="-127"/>
      <p:regular r:id="rId19"/>
      <p:bold r:id="rId20"/>
    </p:embeddedFont>
    <p:embeddedFont>
      <p:font typeface="나눔고딕" pitchFamily="50" charset="-127"/>
      <p:regular r:id="rId21"/>
      <p:bold r:id="rId22"/>
    </p:embeddedFont>
    <p:embeddedFont>
      <p:font typeface="HY헤드라인M" pitchFamily="18" charset="-127"/>
      <p:regular r:id="rId23"/>
    </p:embeddedFont>
    <p:embeddedFont>
      <p:font typeface="휴먼엑스포" pitchFamily="18" charset="-127"/>
      <p:regular r:id="rId24"/>
    </p:embeddedFont>
    <p:embeddedFont>
      <p:font typeface="한컴바탕" pitchFamily="18" charset="2"/>
      <p:regular r:id="rId2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F5F"/>
    <a:srgbClr val="777777"/>
    <a:srgbClr val="333399"/>
    <a:srgbClr val="F3F3F3"/>
    <a:srgbClr val="DD811C"/>
    <a:srgbClr val="313131"/>
    <a:srgbClr val="CE7C1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166" autoAdjust="0"/>
    <p:restoredTop sz="94608" autoAdjust="0"/>
  </p:normalViewPr>
  <p:slideViewPr>
    <p:cSldViewPr>
      <p:cViewPr>
        <p:scale>
          <a:sx n="100" d="100"/>
          <a:sy n="100" d="100"/>
        </p:scale>
        <p:origin x="-198" y="-264"/>
      </p:cViewPr>
      <p:guideLst>
        <p:guide orient="horz" pos="2160"/>
        <p:guide orient="horz" pos="890"/>
        <p:guide pos="2880"/>
        <p:guide pos="1746"/>
        <p:guide pos="340"/>
        <p:guide pos="54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233F788-5211-40CD-A92D-1C080CEB7F7C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04F5632-B407-4C0F-9914-F381C0028E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90C5D-464A-416B-9711-20883CFF2B5A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FE198-A091-4AF4-99AF-FD8B24716E6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BB4DC-C992-4F09-BA46-EEF951F90439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51563-77D2-433B-8AAC-9962C64F6F10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267FC-192C-4090-87E2-8B4E08B9A204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3106A-476A-416C-A5D9-B2986F9601C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76B28-C855-429A-8A40-91DDDCA6775D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BBD05-94E3-4C67-84AE-1EF21B25F96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1A2EB2-2E5A-4E3D-88DA-BD3261D02E30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89788-2545-4A15-B1AE-5715A5FBDA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0DBBE-BE9F-4439-9394-157D07A0C8EC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96C0F-F48B-4B58-8982-64006DD6446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C68394-B81F-4B8B-A095-C311F90D4864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26E65-2FED-4741-8021-D8534FFA2FD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EB9E5-FB75-4A77-8311-A94691CE25EE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5CBCF-DC38-4DBD-A487-A37A149ECBD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18234-18BD-4572-AA53-E11827A49FDF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0A8E0-299B-4BC5-8F35-E84E17B676F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7081F-7B04-422D-9076-E823133C747D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65F683-FFB9-44D1-90B0-42CCC57E497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1FAEC-426C-4531-B90F-4FC5E5C536ED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0172A-94E5-4884-801E-DDA98FEC6209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F29E76B-1070-4B3F-8966-5191F9435B5B}" type="datetimeFigureOut">
              <a:rPr lang="ko-KR" altLang="en-US"/>
              <a:pPr>
                <a:defRPr/>
              </a:pPr>
              <a:t>2016-12-01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A38412-A95F-4465-A77F-7E1C07C0524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ln>
                <a:solidFill>
                  <a:srgbClr val="F3F3F3">
                    <a:alpha val="31000"/>
                  </a:srgbClr>
                </a:solidFill>
              </a:ln>
              <a:solidFill>
                <a:srgbClr val="F3F3F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o-KR" alt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2" name="그룹 3"/>
          <p:cNvGrpSpPr/>
          <p:nvPr/>
        </p:nvGrpSpPr>
        <p:grpSpPr>
          <a:xfrm>
            <a:off x="857224" y="2071678"/>
            <a:ext cx="187812" cy="403608"/>
            <a:chOff x="495756" y="2367911"/>
            <a:chExt cx="187812" cy="4036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직사각형 9"/>
            <p:cNvSpPr/>
            <p:nvPr/>
          </p:nvSpPr>
          <p:spPr>
            <a:xfrm>
              <a:off x="495756" y="2367911"/>
              <a:ext cx="187812" cy="187812"/>
            </a:xfrm>
            <a:prstGeom prst="rect">
              <a:avLst/>
            </a:prstGeom>
            <a:solidFill>
              <a:srgbClr val="3131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95756" y="2583708"/>
              <a:ext cx="187811" cy="187811"/>
            </a:xfrm>
            <a:prstGeom prst="rect">
              <a:avLst/>
            </a:prstGeom>
            <a:solidFill>
              <a:srgbClr val="DD811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cxnSp>
        <p:nvCxnSpPr>
          <p:cNvPr id="15" name="직선 연결선 14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flipH="1">
            <a:off x="0" y="6429375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5" name="Text Box 22"/>
          <p:cNvSpPr txBox="1">
            <a:spLocks noChangeArrowheads="1"/>
          </p:cNvSpPr>
          <p:nvPr/>
        </p:nvSpPr>
        <p:spPr bwMode="auto">
          <a:xfrm>
            <a:off x="1071563" y="2000250"/>
            <a:ext cx="3786187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 latinLnBrk="0">
              <a:lnSpc>
                <a:spcPct val="110000"/>
              </a:lnSpc>
            </a:pPr>
            <a:r>
              <a:rPr kumimoji="0" lang="ko-KR" altLang="en-US" sz="2800" b="1">
                <a:latin typeface="HY헤드라인M" pitchFamily="18" charset="-127"/>
                <a:ea typeface="HY헤드라인M" pitchFamily="18" charset="-127"/>
              </a:rPr>
              <a:t>장례식장 활성화 방안</a:t>
            </a:r>
          </a:p>
        </p:txBody>
      </p:sp>
      <p:sp>
        <p:nvSpPr>
          <p:cNvPr id="2056" name="Rectangle 21"/>
          <p:cNvSpPr>
            <a:spLocks noChangeArrowheads="1"/>
          </p:cNvSpPr>
          <p:nvPr/>
        </p:nvSpPr>
        <p:spPr bwMode="auto">
          <a:xfrm>
            <a:off x="285750" y="109538"/>
            <a:ext cx="52149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최상의 의료제공으로 신뢰받는 지역거점공공병원</a:t>
            </a:r>
          </a:p>
        </p:txBody>
      </p:sp>
      <p:sp>
        <p:nvSpPr>
          <p:cNvPr id="2057" name="Rectangle 26"/>
          <p:cNvSpPr>
            <a:spLocks noChangeArrowheads="1"/>
          </p:cNvSpPr>
          <p:nvPr/>
        </p:nvSpPr>
        <p:spPr bwMode="auto">
          <a:xfrm>
            <a:off x="1143000" y="1487488"/>
            <a:ext cx="2143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ko-KR" sz="2400" b="1">
                <a:solidFill>
                  <a:srgbClr val="333399"/>
                </a:solidFill>
                <a:latin typeface="HY헤드라인M" pitchFamily="18" charset="-127"/>
                <a:ea typeface="HY헤드라인M" pitchFamily="18" charset="-127"/>
              </a:rPr>
              <a:t>2016</a:t>
            </a:r>
            <a:r>
              <a:rPr lang="ko-KR" altLang="en-US" sz="2400" b="1">
                <a:solidFill>
                  <a:srgbClr val="333399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2400" b="1">
                <a:solidFill>
                  <a:srgbClr val="333399"/>
                </a:solidFill>
                <a:latin typeface="HY헤드라인M" pitchFamily="18" charset="-127"/>
                <a:ea typeface="HY헤드라인M" pitchFamily="18" charset="-127"/>
              </a:rPr>
              <a:t>11</a:t>
            </a:r>
            <a:r>
              <a:rPr lang="ko-KR" altLang="en-US" sz="2400" b="1">
                <a:solidFill>
                  <a:srgbClr val="333399"/>
                </a:solidFill>
                <a:latin typeface="HY헤드라인M" pitchFamily="18" charset="-127"/>
                <a:ea typeface="HY헤드라인M" pitchFamily="18" charset="-127"/>
              </a:rPr>
              <a:t>월</a:t>
            </a:r>
            <a:endParaRPr lang="ko-KR" altLang="en-US" sz="2400">
              <a:solidFill>
                <a:srgbClr val="333399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58" name="Rectangle 15"/>
          <p:cNvSpPr>
            <a:spLocks noChangeArrowheads="1"/>
          </p:cNvSpPr>
          <p:nvPr/>
        </p:nvSpPr>
        <p:spPr bwMode="auto">
          <a:xfrm>
            <a:off x="1500188" y="5429250"/>
            <a:ext cx="25003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800" b="1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시 설 부 대 팀</a:t>
            </a:r>
            <a:endParaRPr lang="ko-KR" altLang="en-US" sz="2800">
              <a:solidFill>
                <a:srgbClr val="5F5F5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59" name="Rectangle 34"/>
          <p:cNvSpPr>
            <a:spLocks noChangeArrowheads="1"/>
          </p:cNvSpPr>
          <p:nvPr/>
        </p:nvSpPr>
        <p:spPr bwMode="auto">
          <a:xfrm>
            <a:off x="5214938" y="5429250"/>
            <a:ext cx="3771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dist"/>
            <a:r>
              <a:rPr lang="ko-KR" altLang="en-US" sz="29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전라북도 남원의료원</a:t>
            </a:r>
            <a:endParaRPr lang="ko-KR" altLang="en-US" sz="2900">
              <a:ea typeface="맑은 고딕" pitchFamily="50" charset="-127"/>
            </a:endParaRPr>
          </a:p>
          <a:p>
            <a:pPr algn="dist" eaLnBrk="0" latinLnBrk="0" hangingPunct="0"/>
            <a:r>
              <a:rPr lang="en-US" altLang="ko-KR" sz="1100">
                <a:solidFill>
                  <a:srgbClr val="5F5F5F"/>
                </a:solidFill>
                <a:latin typeface="휴먼엑스포" pitchFamily="18" charset="-127"/>
                <a:ea typeface="휴먼엑스포" pitchFamily="18" charset="-127"/>
              </a:rPr>
              <a:t>JEOLLABUK-DO NAMWON MEDICAL CENTER</a:t>
            </a:r>
          </a:p>
        </p:txBody>
      </p:sp>
      <p:pic>
        <p:nvPicPr>
          <p:cNvPr id="2060" name="Picture 17" descr="C:\Users\ADMINI~1\AppData\Local\Temp\UNI00002264000b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38" y="2643188"/>
            <a:ext cx="3714750" cy="278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직사각형 18"/>
          <p:cNvSpPr/>
          <p:nvPr/>
        </p:nvSpPr>
        <p:spPr bwMode="auto">
          <a:xfrm>
            <a:off x="5214938" y="5072063"/>
            <a:ext cx="3714750" cy="323850"/>
          </a:xfrm>
          <a:prstGeom prst="rect">
            <a:avLst/>
          </a:prstGeom>
          <a:solidFill>
            <a:srgbClr val="DD811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2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남원의료원 장례식장 신축 이전</a:t>
            </a:r>
            <a:r>
              <a:rPr kumimoji="0" lang="en-US" altLang="ko-KR" sz="12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, 2006. 10.</a:t>
            </a:r>
            <a:r>
              <a:rPr kumimoji="0" lang="ko-KR" altLang="en-US" sz="12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kumimoji="0" lang="en-US" altLang="ko-KR" sz="1200" b="1" dirty="0">
                <a:solidFill>
                  <a:srgbClr val="FFFFFF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endParaRPr kumimoji="0" lang="ko-KR" altLang="en-US" sz="1200" b="1" dirty="0">
              <a:solidFill>
                <a:srgbClr val="FFFFFF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2062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ln>
                <a:solidFill>
                  <a:srgbClr val="F3F3F3">
                    <a:alpha val="31000"/>
                  </a:srgbClr>
                </a:solidFill>
              </a:ln>
              <a:solidFill>
                <a:srgbClr val="F3F3F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143504" y="1785926"/>
            <a:ext cx="3018775" cy="28623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2000" b="1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+mn-ea"/>
                <a:ea typeface="+mn-ea"/>
              </a:rPr>
              <a:t>현황</a:t>
            </a:r>
            <a:endParaRPr kumimoji="0" lang="en-US" altLang="ko-KR" sz="2000" b="1" dirty="0">
              <a:ln>
                <a:solidFill>
                  <a:srgbClr val="313131">
                    <a:alpha val="31000"/>
                  </a:srgbClr>
                </a:solidFill>
              </a:ln>
              <a:solidFill>
                <a:srgbClr val="313131"/>
              </a:solidFill>
              <a:latin typeface="+mn-ea"/>
              <a:ea typeface="+mn-ea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2000" b="1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+mn-ea"/>
                <a:ea typeface="+mn-ea"/>
              </a:rPr>
              <a:t>운영실적 및 손익분석</a:t>
            </a:r>
            <a:endParaRPr kumimoji="0" lang="en-US" altLang="ko-KR" sz="2000" b="1" dirty="0">
              <a:ln>
                <a:solidFill>
                  <a:srgbClr val="313131">
                    <a:alpha val="31000"/>
                  </a:srgbClr>
                </a:solidFill>
              </a:ln>
              <a:solidFill>
                <a:srgbClr val="313131"/>
              </a:solidFill>
              <a:latin typeface="+mn-ea"/>
              <a:ea typeface="+mn-ea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2000" b="1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+mn-ea"/>
                <a:ea typeface="+mn-ea"/>
              </a:rPr>
              <a:t>이용실적</a:t>
            </a:r>
            <a:endParaRPr kumimoji="0" lang="en-US" altLang="ko-KR" sz="2000" b="1" dirty="0">
              <a:ln>
                <a:solidFill>
                  <a:srgbClr val="313131">
                    <a:alpha val="31000"/>
                  </a:srgbClr>
                </a:solidFill>
              </a:ln>
              <a:solidFill>
                <a:srgbClr val="313131"/>
              </a:solidFill>
              <a:latin typeface="+mn-ea"/>
              <a:ea typeface="+mn-ea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2000" b="1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+mn-ea"/>
                <a:ea typeface="+mn-ea"/>
              </a:rPr>
              <a:t>운영계획 및 문제점</a:t>
            </a:r>
            <a:endParaRPr kumimoji="0" lang="en-US" altLang="ko-KR" sz="2000" b="1" dirty="0">
              <a:ln>
                <a:solidFill>
                  <a:srgbClr val="313131">
                    <a:alpha val="31000"/>
                  </a:srgbClr>
                </a:solidFill>
              </a:ln>
              <a:solidFill>
                <a:srgbClr val="313131"/>
              </a:solidFill>
              <a:latin typeface="+mn-ea"/>
              <a:ea typeface="+mn-ea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2000" b="1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+mn-ea"/>
                <a:ea typeface="+mn-ea"/>
              </a:rPr>
              <a:t>추진방향</a:t>
            </a:r>
            <a:endParaRPr kumimoji="0" lang="en-US" altLang="ko-KR" sz="2000" b="1" dirty="0">
              <a:ln>
                <a:solidFill>
                  <a:srgbClr val="313131">
                    <a:alpha val="31000"/>
                  </a:srgbClr>
                </a:solidFill>
              </a:ln>
              <a:solidFill>
                <a:srgbClr val="313131"/>
              </a:solidFill>
              <a:latin typeface="+mn-ea"/>
              <a:ea typeface="+mn-ea"/>
            </a:endParaRPr>
          </a:p>
          <a:p>
            <a:pPr marL="342900" indent="-3429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kumimoji="0" lang="ko-KR" altLang="en-US" sz="2000" b="1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+mn-ea"/>
                <a:ea typeface="+mn-ea"/>
              </a:rPr>
              <a:t>추진계획</a:t>
            </a:r>
            <a:endParaRPr kumimoji="0" lang="en-US" altLang="ko-KR" sz="2000" b="1" dirty="0">
              <a:ln>
                <a:solidFill>
                  <a:srgbClr val="313131">
                    <a:alpha val="31000"/>
                  </a:srgbClr>
                </a:solidFill>
              </a:ln>
              <a:solidFill>
                <a:srgbClr val="313131"/>
              </a:solidFill>
              <a:latin typeface="+mn-ea"/>
              <a:ea typeface="+mn-ea"/>
            </a:endParaRPr>
          </a:p>
        </p:txBody>
      </p:sp>
      <p:sp>
        <p:nvSpPr>
          <p:cNvPr id="3077" name="TextBox 54"/>
          <p:cNvSpPr txBox="1">
            <a:spLocks noChangeArrowheads="1"/>
          </p:cNvSpPr>
          <p:nvPr/>
        </p:nvSpPr>
        <p:spPr bwMode="auto">
          <a:xfrm>
            <a:off x="1358900" y="3013075"/>
            <a:ext cx="22367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ko-KR" altLang="en-US" sz="4000" b="1" dirty="0">
                <a:solidFill>
                  <a:srgbClr val="313131"/>
                </a:solidFill>
                <a:latin typeface="+mn-ea"/>
                <a:ea typeface="+mn-ea"/>
              </a:rPr>
              <a:t>보고순서</a:t>
            </a:r>
          </a:p>
        </p:txBody>
      </p:sp>
      <p:grpSp>
        <p:nvGrpSpPr>
          <p:cNvPr id="3078" name="그룹 1"/>
          <p:cNvGrpSpPr>
            <a:grpSpLocks/>
          </p:cNvGrpSpPr>
          <p:nvPr/>
        </p:nvGrpSpPr>
        <p:grpSpPr bwMode="auto">
          <a:xfrm rot="-5400000">
            <a:off x="2682876" y="3357562"/>
            <a:ext cx="3702050" cy="142875"/>
            <a:chOff x="3754393" y="1302227"/>
            <a:chExt cx="1635213" cy="127248"/>
          </a:xfrm>
        </p:grpSpPr>
        <p:cxnSp>
          <p:nvCxnSpPr>
            <p:cNvPr id="56" name="직선 연결선 55"/>
            <p:cNvCxnSpPr/>
            <p:nvPr/>
          </p:nvCxnSpPr>
          <p:spPr>
            <a:xfrm>
              <a:off x="3754393" y="1193472"/>
              <a:ext cx="1635213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313131"/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이등변 삼각형 56"/>
            <p:cNvSpPr/>
            <p:nvPr/>
          </p:nvSpPr>
          <p:spPr>
            <a:xfrm flipV="1">
              <a:off x="4508189" y="1302227"/>
              <a:ext cx="127620" cy="127248"/>
            </a:xfrm>
            <a:prstGeom prst="triangle">
              <a:avLst/>
            </a:prstGeom>
            <a:solidFill>
              <a:srgbClr val="3131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cxnSp>
        <p:nvCxnSpPr>
          <p:cNvPr id="14" name="직선 연결선 13"/>
          <p:cNvCxnSpPr/>
          <p:nvPr/>
        </p:nvCxnSpPr>
        <p:spPr>
          <a:xfrm flipH="1">
            <a:off x="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H="1">
            <a:off x="680085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2" name="Rectangle 2"/>
          <p:cNvSpPr>
            <a:spLocks noChangeArrowheads="1"/>
          </p:cNvSpPr>
          <p:nvPr/>
        </p:nvSpPr>
        <p:spPr bwMode="auto">
          <a:xfrm>
            <a:off x="0" y="0"/>
            <a:ext cx="9144000" cy="642938"/>
          </a:xfrm>
          <a:prstGeom prst="rect">
            <a:avLst/>
          </a:prstGeom>
          <a:solidFill>
            <a:srgbClr val="3333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323850" y="34925"/>
            <a:ext cx="1724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시설부대팀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428750" y="3643313"/>
            <a:ext cx="2143125" cy="142875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21" name="자유형 20"/>
          <p:cNvSpPr/>
          <p:nvPr/>
        </p:nvSpPr>
        <p:spPr>
          <a:xfrm>
            <a:off x="1357313" y="3786188"/>
            <a:ext cx="2214562" cy="142875"/>
          </a:xfrm>
          <a:custGeom>
            <a:avLst/>
            <a:gdLst>
              <a:gd name="connsiteX0" fmla="*/ 76200 w 4286250"/>
              <a:gd name="connsiteY0" fmla="*/ 6350 h 127000"/>
              <a:gd name="connsiteX1" fmla="*/ 0 w 4286250"/>
              <a:gd name="connsiteY1" fmla="*/ 127000 h 127000"/>
              <a:gd name="connsiteX2" fmla="*/ 4286250 w 4286250"/>
              <a:gd name="connsiteY2" fmla="*/ 127000 h 127000"/>
              <a:gd name="connsiteX3" fmla="*/ 4286250 w 4286250"/>
              <a:gd name="connsiteY3" fmla="*/ 0 h 127000"/>
              <a:gd name="connsiteX4" fmla="*/ 76200 w 4286250"/>
              <a:gd name="connsiteY4" fmla="*/ 6350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0" h="127000">
                <a:moveTo>
                  <a:pt x="76200" y="6350"/>
                </a:moveTo>
                <a:lnTo>
                  <a:pt x="0" y="127000"/>
                </a:lnTo>
                <a:lnTo>
                  <a:pt x="4286250" y="127000"/>
                </a:lnTo>
                <a:lnTo>
                  <a:pt x="4286250" y="0"/>
                </a:lnTo>
                <a:lnTo>
                  <a:pt x="76200" y="6350"/>
                </a:lnTo>
                <a:close/>
              </a:path>
            </a:pathLst>
          </a:custGeom>
          <a:solidFill>
            <a:srgbClr val="DD8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3086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6089876" y="2928935"/>
            <a:ext cx="1768272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dirty="0">
                <a:ln>
                  <a:solidFill>
                    <a:srgbClr val="313131">
                      <a:alpha val="31000"/>
                    </a:srgbClr>
                  </a:solidFill>
                </a:ln>
                <a:latin typeface="맑은 고딕" pitchFamily="50" charset="-127"/>
                <a:ea typeface="맑은 고딕" pitchFamily="50" charset="-127"/>
              </a:rPr>
              <a:t>현황</a:t>
            </a:r>
            <a:endParaRPr kumimoji="0" lang="ko-KR" altLang="en-US" sz="28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000628" y="2786058"/>
            <a:ext cx="857256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b="1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HY헤드라인M" pitchFamily="18" charset="-127"/>
                <a:ea typeface="HY헤드라인M" pitchFamily="18" charset="-127"/>
              </a:rPr>
              <a:t>01</a:t>
            </a:r>
            <a:endParaRPr kumimoji="0" lang="ko-KR" altLang="en-US" sz="40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-2070"/>
            <a:ext cx="9144000" cy="622758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>
                <a:ln>
                  <a:solidFill>
                    <a:srgbClr val="F3F3F3">
                      <a:alpha val="31000"/>
                    </a:srgbClr>
                  </a:solidFill>
                </a:ln>
                <a:solidFill>
                  <a:srgbClr val="F3F3F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고딕" pitchFamily="50" charset="-127"/>
                <a:ea typeface="나눔고딕" pitchFamily="50" charset="-127"/>
              </a:rPr>
              <a:t>신임 원장 주요업무 보고</a:t>
            </a:r>
          </a:p>
        </p:txBody>
      </p:sp>
      <p:sp>
        <p:nvSpPr>
          <p:cNvPr id="14" name="자유형 13"/>
          <p:cNvSpPr/>
          <p:nvPr/>
        </p:nvSpPr>
        <p:spPr>
          <a:xfrm>
            <a:off x="4867275" y="3706813"/>
            <a:ext cx="4286250" cy="127000"/>
          </a:xfrm>
          <a:custGeom>
            <a:avLst/>
            <a:gdLst>
              <a:gd name="connsiteX0" fmla="*/ 76200 w 4286250"/>
              <a:gd name="connsiteY0" fmla="*/ 6350 h 127000"/>
              <a:gd name="connsiteX1" fmla="*/ 0 w 4286250"/>
              <a:gd name="connsiteY1" fmla="*/ 127000 h 127000"/>
              <a:gd name="connsiteX2" fmla="*/ 4286250 w 4286250"/>
              <a:gd name="connsiteY2" fmla="*/ 127000 h 127000"/>
              <a:gd name="connsiteX3" fmla="*/ 4286250 w 4286250"/>
              <a:gd name="connsiteY3" fmla="*/ 0 h 127000"/>
              <a:gd name="connsiteX4" fmla="*/ 76200 w 4286250"/>
              <a:gd name="connsiteY4" fmla="*/ 6350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0" h="127000">
                <a:moveTo>
                  <a:pt x="76200" y="6350"/>
                </a:moveTo>
                <a:lnTo>
                  <a:pt x="0" y="127000"/>
                </a:lnTo>
                <a:lnTo>
                  <a:pt x="4286250" y="127000"/>
                </a:lnTo>
                <a:lnTo>
                  <a:pt x="4286250" y="0"/>
                </a:lnTo>
                <a:lnTo>
                  <a:pt x="76200" y="6350"/>
                </a:lnTo>
                <a:close/>
              </a:path>
            </a:pathLst>
          </a:custGeom>
          <a:solidFill>
            <a:srgbClr val="DD8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932363" y="3533775"/>
            <a:ext cx="4211637" cy="19685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ln>
                <a:solidFill>
                  <a:srgbClr val="F3F3F3">
                    <a:alpha val="31000"/>
                  </a:srgbClr>
                </a:solidFill>
              </a:ln>
              <a:solidFill>
                <a:srgbClr val="F3F3F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5" name="직선 연결선 4"/>
          <p:cNvCxnSpPr>
            <a:endCxn id="16" idx="1"/>
          </p:cNvCxnSpPr>
          <p:nvPr/>
        </p:nvCxnSpPr>
        <p:spPr>
          <a:xfrm flipH="1">
            <a:off x="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>
            <a:off x="680085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6300788" y="4149725"/>
            <a:ext cx="18732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buFontTx/>
              <a:buChar char="•"/>
              <a:defRPr/>
            </a:pP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인        </a:t>
            </a:r>
            <a:r>
              <a:rPr kumimoji="0" lang="ko-KR" altLang="en-US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력</a:t>
            </a:r>
            <a:endParaRPr kumimoji="0" lang="ko-KR" altLang="en-US" sz="2000" b="1" dirty="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  <a:cs typeface="한컴바탕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  <a:defRPr/>
            </a:pP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시     </a:t>
            </a:r>
            <a:r>
              <a:rPr kumimoji="0" lang="en-US" altLang="ko-K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 </a:t>
            </a: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설</a:t>
            </a:r>
          </a:p>
        </p:txBody>
      </p:sp>
      <p:sp>
        <p:nvSpPr>
          <p:cNvPr id="4109" name="Rectangle 2"/>
          <p:cNvSpPr>
            <a:spLocks noChangeArrowheads="1"/>
          </p:cNvSpPr>
          <p:nvPr/>
        </p:nvSpPr>
        <p:spPr bwMode="auto">
          <a:xfrm>
            <a:off x="0" y="0"/>
            <a:ext cx="9144000" cy="642938"/>
          </a:xfrm>
          <a:prstGeom prst="rect">
            <a:avLst/>
          </a:prstGeom>
          <a:solidFill>
            <a:srgbClr val="3333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323850" y="34925"/>
            <a:ext cx="1724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시설부대팀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11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>
          <a:xfrm flipV="1"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22" name="직선 연결선 21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5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0" name="직사각형 109"/>
          <p:cNvSpPr/>
          <p:nvPr/>
        </p:nvSpPr>
        <p:spPr>
          <a:xfrm>
            <a:off x="714348" y="3286124"/>
            <a:ext cx="1143008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ln>
                  <a:solidFill>
                    <a:srgbClr val="313131">
                      <a:alpha val="33000"/>
                    </a:srgbClr>
                  </a:solidFill>
                </a:ln>
                <a:latin typeface="HY헤드라인M" pitchFamily="18" charset="-127"/>
                <a:ea typeface="HY헤드라인M" pitchFamily="18" charset="-127"/>
              </a:rPr>
              <a:t>인   </a:t>
            </a:r>
            <a:r>
              <a:rPr kumimoji="0" lang="ko-KR" altLang="en-US" sz="2000" b="1" dirty="0" err="1">
                <a:ln>
                  <a:solidFill>
                    <a:srgbClr val="313131">
                      <a:alpha val="33000"/>
                    </a:srgbClr>
                  </a:solidFill>
                </a:ln>
                <a:latin typeface="HY헤드라인M" pitchFamily="18" charset="-127"/>
                <a:ea typeface="HY헤드라인M" pitchFamily="18" charset="-127"/>
              </a:rPr>
              <a:t>력</a:t>
            </a:r>
            <a:endParaRPr kumimoji="0" lang="en-US" altLang="ko-KR" sz="2000" b="1" dirty="0">
              <a:ln>
                <a:solidFill>
                  <a:srgbClr val="313131">
                    <a:alpha val="33000"/>
                  </a:srgbClr>
                </a:solidFill>
              </a:ln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127" name="Text Box 22"/>
          <p:cNvSpPr txBox="1">
            <a:spLocks noChangeArrowheads="1"/>
          </p:cNvSpPr>
          <p:nvPr/>
        </p:nvSpPr>
        <p:spPr bwMode="auto">
          <a:xfrm>
            <a:off x="642938" y="3929063"/>
            <a:ext cx="7561262" cy="175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 내부직원 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: 7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명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사무직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 1,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시설관리직 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2,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계약직 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4)</a:t>
            </a:r>
          </a:p>
          <a:p>
            <a:pPr latinLnBrk="0">
              <a:lnSpc>
                <a:spcPct val="110000"/>
              </a:lnSpc>
            </a:pP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  -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사무직  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장세정</a:t>
            </a:r>
            <a:endParaRPr kumimoji="0" lang="en-US" altLang="ko-KR" b="1">
              <a:latin typeface="휴먼엑스포" pitchFamily="18" charset="-127"/>
              <a:ea typeface="휴먼엑스포" pitchFamily="18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  -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시설관리직  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노시원 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,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이강준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,</a:t>
            </a:r>
          </a:p>
          <a:p>
            <a:pPr latinLnBrk="0">
              <a:lnSpc>
                <a:spcPct val="110000"/>
              </a:lnSpc>
            </a:pP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  -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계약직 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: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노명환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민기영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,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이광운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,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 김정호</a:t>
            </a:r>
          </a:p>
          <a:p>
            <a:pPr latinLnBrk="0">
              <a:lnSpc>
                <a:spcPct val="110000"/>
              </a:lnSpc>
            </a:pPr>
            <a:endParaRPr kumimoji="0" lang="ko-KR" altLang="en-US" sz="800" b="1">
              <a:latin typeface="휴먼엑스포" pitchFamily="18" charset="-127"/>
              <a:ea typeface="휴먼엑스포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 외주용역  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: 14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명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(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주방 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6,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도우미 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8 / </a:t>
            </a:r>
            <a:r>
              <a:rPr kumimoji="0" lang="ko-KR" altLang="en-US" b="1">
                <a:latin typeface="휴먼엑스포" pitchFamily="18" charset="-127"/>
                <a:ea typeface="휴먼엑스포" pitchFamily="18" charset="-127"/>
              </a:rPr>
              <a:t>시간제 사용</a:t>
            </a:r>
            <a:r>
              <a:rPr kumimoji="0" lang="en-US" altLang="ko-KR" b="1">
                <a:latin typeface="휴먼엑스포" pitchFamily="18" charset="-127"/>
                <a:ea typeface="휴먼엑스포" pitchFamily="18" charset="-127"/>
              </a:rPr>
              <a:t>)</a:t>
            </a:r>
            <a:endParaRPr kumimoji="0" lang="ko-KR" altLang="en-US" b="1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214313" y="34925"/>
            <a:ext cx="2143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현황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3"/>
          <p:cNvGrpSpPr/>
          <p:nvPr/>
        </p:nvGrpSpPr>
        <p:grpSpPr>
          <a:xfrm>
            <a:off x="357158" y="3357562"/>
            <a:ext cx="214314" cy="285752"/>
            <a:chOff x="495756" y="2367911"/>
            <a:chExt cx="187812" cy="4036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직사각형 26"/>
            <p:cNvSpPr/>
            <p:nvPr/>
          </p:nvSpPr>
          <p:spPr>
            <a:xfrm>
              <a:off x="495756" y="2367911"/>
              <a:ext cx="187812" cy="187812"/>
            </a:xfrm>
            <a:prstGeom prst="rect">
              <a:avLst/>
            </a:prstGeom>
            <a:solidFill>
              <a:srgbClr val="3131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8" name="직사각형 27"/>
            <p:cNvSpPr/>
            <p:nvPr/>
          </p:nvSpPr>
          <p:spPr>
            <a:xfrm>
              <a:off x="495756" y="2583708"/>
              <a:ext cx="187811" cy="187811"/>
            </a:xfrm>
            <a:prstGeom prst="rect">
              <a:avLst/>
            </a:prstGeom>
            <a:solidFill>
              <a:srgbClr val="DD811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aphicFrame>
        <p:nvGraphicFramePr>
          <p:cNvPr id="31" name="표 30"/>
          <p:cNvGraphicFramePr>
            <a:graphicFrameLocks noGrp="1"/>
          </p:cNvGraphicFramePr>
          <p:nvPr/>
        </p:nvGraphicFramePr>
        <p:xfrm>
          <a:off x="714375" y="1214438"/>
          <a:ext cx="7429552" cy="176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9552"/>
              </a:tblGrid>
              <a:tr h="1571636">
                <a:tc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n-US" altLang="ko-KR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○ </a:t>
                      </a:r>
                      <a:r>
                        <a:rPr kumimoji="0" lang="ko-KR" altLang="en-US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장례식장 시설 현대화 및 이용료 현실화로 공공기관으로서의 역할 </a:t>
                      </a:r>
                      <a:r>
                        <a:rPr kumimoji="0" lang="en-US" altLang="ko-KR" sz="1800" b="1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  </a:t>
                      </a: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n-US" altLang="ko-KR" sz="1800" b="1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</a:t>
                      </a:r>
                      <a:r>
                        <a:rPr kumimoji="0" lang="ko-KR" altLang="en-US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을 충실히 수행하여 장례식장의 공익적 기능을 강화하고</a:t>
                      </a:r>
                      <a:endParaRPr kumimoji="0" lang="en-US" altLang="ko-KR" sz="1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n-US" altLang="ko-KR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○ </a:t>
                      </a:r>
                      <a:r>
                        <a:rPr kumimoji="0" lang="ko-KR" altLang="en-US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지역 내 신규 장례식장 증가에 따른 장례식장 이용객 감소에 따라 </a:t>
                      </a:r>
                      <a:endParaRPr kumimoji="0" lang="en-US" altLang="ko-KR" sz="1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n-US" altLang="ko-KR" sz="1800" b="1" baseline="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kumimoji="0" lang="ko-KR" altLang="en-US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운영계획을 수립하여 경쟁력을 강화하고 장례식장 활성화를 통한 </a:t>
                      </a:r>
                      <a:endParaRPr kumimoji="0" lang="en-US" altLang="ko-KR" sz="1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latinLnBrk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kumimoji="0" lang="en-US" altLang="ko-KR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  </a:t>
                      </a:r>
                      <a:r>
                        <a:rPr kumimoji="0" lang="ko-KR" altLang="en-US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지역주민을 위한 최선의 노력을 다하고자 함</a:t>
                      </a:r>
                      <a:r>
                        <a:rPr kumimoji="0" lang="en-US" altLang="ko-KR" sz="18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.</a:t>
                      </a:r>
                      <a:endParaRPr lang="en-US" altLang="ko-KR" sz="18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>
          <a:xfrm flipV="1"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cxnSp>
        <p:nvCxnSpPr>
          <p:cNvPr id="22" name="직선 연결선 21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0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8" name="직사각형 107"/>
          <p:cNvSpPr/>
          <p:nvPr/>
        </p:nvSpPr>
        <p:spPr>
          <a:xfrm>
            <a:off x="539750" y="1409700"/>
            <a:ext cx="187325" cy="188913"/>
          </a:xfrm>
          <a:prstGeom prst="rect">
            <a:avLst/>
          </a:prstGeom>
          <a:solidFill>
            <a:srgbClr val="DD811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09" name="직사각형 108"/>
          <p:cNvSpPr/>
          <p:nvPr/>
        </p:nvSpPr>
        <p:spPr>
          <a:xfrm>
            <a:off x="539750" y="1598613"/>
            <a:ext cx="187325" cy="187325"/>
          </a:xfrm>
          <a:prstGeom prst="rect">
            <a:avLst/>
          </a:prstGeom>
          <a:solidFill>
            <a:srgbClr val="31313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153" name="Text Box 22"/>
          <p:cNvSpPr txBox="1">
            <a:spLocks noChangeArrowheads="1"/>
          </p:cNvSpPr>
          <p:nvPr/>
        </p:nvSpPr>
        <p:spPr bwMode="auto">
          <a:xfrm>
            <a:off x="1000125" y="4857750"/>
            <a:ext cx="72437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50000"/>
              </a:lnSpc>
            </a:pPr>
            <a:r>
              <a:rPr kumimoji="0" lang="en-US" altLang="ko-KR" sz="1600" b="1">
                <a:solidFill>
                  <a:srgbClr val="595959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안치실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실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(55.75㎡/12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구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),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예식실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실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(79.15㎡) ,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주방시설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실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(92.56㎡)</a:t>
            </a:r>
          </a:p>
          <a:p>
            <a:pPr latinLnBrk="0">
              <a:lnSpc>
                <a:spcPct val="15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기타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(1,161.62㎡/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염습실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참관실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기계실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,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편의시설 등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) </a:t>
            </a:r>
          </a:p>
        </p:txBody>
      </p:sp>
      <p:sp>
        <p:nvSpPr>
          <p:cNvPr id="6154" name="Text Box 22"/>
          <p:cNvSpPr txBox="1">
            <a:spLocks noChangeArrowheads="1"/>
          </p:cNvSpPr>
          <p:nvPr/>
        </p:nvSpPr>
        <p:spPr bwMode="auto">
          <a:xfrm>
            <a:off x="827088" y="1989138"/>
            <a:ext cx="7561262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휴먼엑스포" pitchFamily="18" charset="-127"/>
                <a:ea typeface="휴먼엑스포" pitchFamily="18" charset="-127"/>
              </a:rPr>
              <a:t>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위     치 </a:t>
            </a:r>
            <a:r>
              <a:rPr kumimoji="0" lang="en-US" altLang="ko-KR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남원의료원 장례식장</a:t>
            </a:r>
          </a:p>
          <a:p>
            <a:pPr latinLnBrk="0">
              <a:lnSpc>
                <a:spcPct val="110000"/>
              </a:lnSpc>
            </a:pPr>
            <a:endParaRPr kumimoji="0" lang="en-US" altLang="ko-KR" sz="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면     적 </a:t>
            </a:r>
            <a:r>
              <a:rPr kumimoji="0" lang="en-US" altLang="ko-KR" b="1">
                <a:latin typeface="맑은 고딕" pitchFamily="50" charset="-127"/>
                <a:ea typeface="맑은 고딕" pitchFamily="50" charset="-127"/>
              </a:rPr>
              <a:t>: 2,665.72㎡</a:t>
            </a:r>
          </a:p>
          <a:p>
            <a:pPr latinLnBrk="0">
              <a:lnSpc>
                <a:spcPct val="110000"/>
              </a:lnSpc>
            </a:pPr>
            <a:endParaRPr kumimoji="0" lang="en-US" altLang="ko-KR" sz="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주요시설</a:t>
            </a: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분향실 및 접객실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총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6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실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latinLnBrk="0">
              <a:lnSpc>
                <a:spcPct val="110000"/>
              </a:lnSpc>
            </a:pPr>
            <a:endParaRPr kumimoji="0" lang="ko-KR" altLang="en-US" sz="1600" b="1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6155" name="Text Box 22"/>
          <p:cNvSpPr txBox="1">
            <a:spLocks noChangeArrowheads="1"/>
          </p:cNvSpPr>
          <p:nvPr/>
        </p:nvSpPr>
        <p:spPr bwMode="auto">
          <a:xfrm>
            <a:off x="755650" y="1412875"/>
            <a:ext cx="131603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</a:pPr>
            <a:r>
              <a:rPr kumimoji="0" lang="ko-KR" altLang="en-US" sz="2000" b="1">
                <a:latin typeface="HY헤드라인M" pitchFamily="18" charset="-127"/>
                <a:ea typeface="HY헤드라인M" pitchFamily="18" charset="-127"/>
              </a:rPr>
              <a:t> 시   설</a:t>
            </a:r>
          </a:p>
        </p:txBody>
      </p:sp>
      <p:sp>
        <p:nvSpPr>
          <p:cNvPr id="6156" name="Rectangle 24"/>
          <p:cNvSpPr>
            <a:spLocks noChangeArrowheads="1"/>
          </p:cNvSpPr>
          <p:nvPr/>
        </p:nvSpPr>
        <p:spPr bwMode="auto">
          <a:xfrm>
            <a:off x="-612775" y="2852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7751" name="Group 343"/>
          <p:cNvGraphicFramePr>
            <a:graphicFrameLocks noGrp="1"/>
          </p:cNvGraphicFramePr>
          <p:nvPr/>
        </p:nvGraphicFramePr>
        <p:xfrm>
          <a:off x="1285875" y="3500438"/>
          <a:ext cx="6911975" cy="1256348"/>
        </p:xfrm>
        <a:graphic>
          <a:graphicData uri="http://schemas.openxmlformats.org/drawingml/2006/table">
            <a:tbl>
              <a:tblPr/>
              <a:tblGrid>
                <a:gridCol w="768350"/>
                <a:gridCol w="1117600"/>
                <a:gridCol w="1046162"/>
                <a:gridCol w="1050925"/>
                <a:gridCol w="973138"/>
                <a:gridCol w="977900"/>
                <a:gridCol w="977900"/>
              </a:tblGrid>
              <a:tr h="1809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  분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층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층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휴먼엑스포" pitchFamily="18" charset="-127"/>
                        <a:ea typeface="휴먼엑스포" pitchFamily="18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333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특실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분향실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분향실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3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분향실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5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분향실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6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분향실</a:t>
                      </a:r>
                      <a:endParaRPr kumimoji="1" lang="ko-KR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한컴바탕" pitchFamily="18" charset="-127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규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  모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335.00㎡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(101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평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244.62㎡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(74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평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244.62㎡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(74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평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254.54㎡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(77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평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120.86㎡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(37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평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77.00㎡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(23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평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)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86" name="Rectangle 141"/>
          <p:cNvSpPr>
            <a:spLocks noChangeArrowheads="1"/>
          </p:cNvSpPr>
          <p:nvPr/>
        </p:nvSpPr>
        <p:spPr bwMode="auto">
          <a:xfrm>
            <a:off x="0" y="40973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214313" y="34925"/>
            <a:ext cx="2143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현황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714877" y="2714620"/>
            <a:ext cx="85725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HY헤드라인M" pitchFamily="18" charset="-127"/>
                <a:ea typeface="HY헤드라인M" pitchFamily="18" charset="-127"/>
              </a:rPr>
              <a:t>02</a:t>
            </a:r>
            <a:endParaRPr kumimoji="0" lang="ko-KR" altLang="en-US" sz="4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4572000" y="3714750"/>
            <a:ext cx="4572000" cy="142875"/>
          </a:xfrm>
          <a:custGeom>
            <a:avLst/>
            <a:gdLst>
              <a:gd name="connsiteX0" fmla="*/ 76200 w 4286250"/>
              <a:gd name="connsiteY0" fmla="*/ 6350 h 127000"/>
              <a:gd name="connsiteX1" fmla="*/ 0 w 4286250"/>
              <a:gd name="connsiteY1" fmla="*/ 127000 h 127000"/>
              <a:gd name="connsiteX2" fmla="*/ 4286250 w 4286250"/>
              <a:gd name="connsiteY2" fmla="*/ 127000 h 127000"/>
              <a:gd name="connsiteX3" fmla="*/ 4286250 w 4286250"/>
              <a:gd name="connsiteY3" fmla="*/ 0 h 127000"/>
              <a:gd name="connsiteX4" fmla="*/ 76200 w 4286250"/>
              <a:gd name="connsiteY4" fmla="*/ 6350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0" h="127000">
                <a:moveTo>
                  <a:pt x="76200" y="6350"/>
                </a:moveTo>
                <a:lnTo>
                  <a:pt x="0" y="127000"/>
                </a:lnTo>
                <a:lnTo>
                  <a:pt x="4286250" y="127000"/>
                </a:lnTo>
                <a:lnTo>
                  <a:pt x="4286250" y="0"/>
                </a:lnTo>
                <a:lnTo>
                  <a:pt x="76200" y="6350"/>
                </a:lnTo>
                <a:close/>
              </a:path>
            </a:pathLst>
          </a:custGeom>
          <a:solidFill>
            <a:srgbClr val="DD8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714875" y="3500438"/>
            <a:ext cx="4429125" cy="230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ln>
                <a:solidFill>
                  <a:srgbClr val="F3F3F3">
                    <a:alpha val="31000"/>
                  </a:srgbClr>
                </a:solidFill>
              </a:ln>
              <a:solidFill>
                <a:srgbClr val="F3F3F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H="1">
            <a:off x="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>
            <a:off x="680085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5500694" y="2857496"/>
            <a:ext cx="364330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dirty="0">
                <a:ln>
                  <a:solidFill>
                    <a:srgbClr val="313131">
                      <a:alpha val="31000"/>
                    </a:srgbClr>
                  </a:solidFill>
                </a:ln>
                <a:latin typeface="맑은 고딕" pitchFamily="50" charset="-127"/>
                <a:ea typeface="맑은 고딕" pitchFamily="50" charset="-127"/>
              </a:rPr>
              <a:t>운영실적 및 손익분석</a:t>
            </a:r>
            <a:endParaRPr kumimoji="0" lang="ko-KR" altLang="en-US" sz="28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23850" y="34925"/>
            <a:ext cx="1724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시설부대팀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6858000" y="4143375"/>
            <a:ext cx="18732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buFontTx/>
              <a:buChar char="•"/>
              <a:defRPr/>
            </a:pP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운 영 실 적</a:t>
            </a:r>
          </a:p>
          <a:p>
            <a:pPr latinLnBrk="0">
              <a:lnSpc>
                <a:spcPct val="110000"/>
              </a:lnSpc>
              <a:buFontTx/>
              <a:buChar char="•"/>
              <a:defRPr/>
            </a:pP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손 </a:t>
            </a:r>
            <a:r>
              <a:rPr kumimoji="0" lang="ko-KR" altLang="en-US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익</a:t>
            </a: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분 석</a:t>
            </a:r>
          </a:p>
        </p:txBody>
      </p:sp>
      <p:sp>
        <p:nvSpPr>
          <p:cNvPr id="7182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직사각형 107"/>
          <p:cNvSpPr/>
          <p:nvPr/>
        </p:nvSpPr>
        <p:spPr>
          <a:xfrm flipV="1"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14" name="직선 연결선 113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7" name="직사각형 153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8198" name="Group 8"/>
          <p:cNvGrpSpPr>
            <a:grpSpLocks/>
          </p:cNvGrpSpPr>
          <p:nvPr/>
        </p:nvGrpSpPr>
        <p:grpSpPr bwMode="auto">
          <a:xfrm>
            <a:off x="500063" y="1000125"/>
            <a:ext cx="187325" cy="376238"/>
            <a:chOff x="340" y="709"/>
            <a:chExt cx="118" cy="237"/>
          </a:xfrm>
        </p:grpSpPr>
        <p:sp>
          <p:nvSpPr>
            <p:cNvPr id="53" name="직사각형 52"/>
            <p:cNvSpPr/>
            <p:nvPr/>
          </p:nvSpPr>
          <p:spPr>
            <a:xfrm>
              <a:off x="340" y="709"/>
              <a:ext cx="118" cy="118"/>
            </a:xfrm>
            <a:prstGeom prst="rect">
              <a:avLst/>
            </a:prstGeom>
            <a:solidFill>
              <a:srgbClr val="DD811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40" y="827"/>
              <a:ext cx="118" cy="119"/>
            </a:xfrm>
            <a:prstGeom prst="rect">
              <a:avLst/>
            </a:prstGeom>
            <a:solidFill>
              <a:srgbClr val="3131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8199" name="Text Box 22"/>
          <p:cNvSpPr txBox="1">
            <a:spLocks noChangeArrowheads="1"/>
          </p:cNvSpPr>
          <p:nvPr/>
        </p:nvSpPr>
        <p:spPr bwMode="auto">
          <a:xfrm>
            <a:off x="857250" y="1000125"/>
            <a:ext cx="4751388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</a:pPr>
            <a:r>
              <a:rPr kumimoji="0" lang="ko-KR" altLang="en-US" sz="2000" b="1">
                <a:latin typeface="HY헤드라인M" pitchFamily="18" charset="-127"/>
                <a:ea typeface="HY헤드라인M" pitchFamily="18" charset="-127"/>
              </a:rPr>
              <a:t>운영실적</a:t>
            </a:r>
          </a:p>
        </p:txBody>
      </p:sp>
      <p:sp>
        <p:nvSpPr>
          <p:cNvPr id="8200" name="Rectangle 83"/>
          <p:cNvSpPr>
            <a:spLocks noChangeArrowheads="1"/>
          </p:cNvSpPr>
          <p:nvPr/>
        </p:nvSpPr>
        <p:spPr bwMode="auto">
          <a:xfrm>
            <a:off x="0" y="6940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8201" name="Rectangle 84"/>
          <p:cNvSpPr>
            <a:spLocks noChangeArrowheads="1"/>
          </p:cNvSpPr>
          <p:nvPr/>
        </p:nvSpPr>
        <p:spPr bwMode="auto">
          <a:xfrm>
            <a:off x="5500688" y="1214438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   (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214313" y="34925"/>
            <a:ext cx="3857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운영실적 및 손익분석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14375" y="1571625"/>
          <a:ext cx="7643867" cy="1242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978"/>
                <a:gridCol w="1273978"/>
                <a:gridCol w="1214286"/>
                <a:gridCol w="1333669"/>
                <a:gridCol w="1273978"/>
                <a:gridCol w="1273978"/>
              </a:tblGrid>
              <a:tr h="32821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한컴바탕" pitchFamily="18" charset="-127"/>
                        </a:rPr>
                        <a:t>구  분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운 영 실 적</a:t>
                      </a:r>
                      <a:endParaRPr lang="ko-KR" altLang="en-US" sz="14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  고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40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2013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2016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4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  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472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54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금  액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2,282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2,205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1,782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1,355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8236" name="Group 8"/>
          <p:cNvGrpSpPr>
            <a:grpSpLocks/>
          </p:cNvGrpSpPr>
          <p:nvPr/>
        </p:nvGrpSpPr>
        <p:grpSpPr bwMode="auto">
          <a:xfrm>
            <a:off x="571500" y="3214688"/>
            <a:ext cx="187325" cy="376237"/>
            <a:chOff x="340" y="709"/>
            <a:chExt cx="118" cy="237"/>
          </a:xfrm>
        </p:grpSpPr>
        <p:sp>
          <p:nvSpPr>
            <p:cNvPr id="21" name="직사각형 20"/>
            <p:cNvSpPr/>
            <p:nvPr/>
          </p:nvSpPr>
          <p:spPr>
            <a:xfrm>
              <a:off x="340" y="709"/>
              <a:ext cx="118" cy="118"/>
            </a:xfrm>
            <a:prstGeom prst="rect">
              <a:avLst/>
            </a:prstGeom>
            <a:solidFill>
              <a:srgbClr val="DD811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40" y="827"/>
              <a:ext cx="118" cy="119"/>
            </a:xfrm>
            <a:prstGeom prst="rect">
              <a:avLst/>
            </a:prstGeom>
            <a:solidFill>
              <a:srgbClr val="3131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8237" name="Text Box 22"/>
          <p:cNvSpPr txBox="1">
            <a:spLocks noChangeArrowheads="1"/>
          </p:cNvSpPr>
          <p:nvPr/>
        </p:nvSpPr>
        <p:spPr bwMode="auto">
          <a:xfrm>
            <a:off x="857250" y="3214688"/>
            <a:ext cx="4751388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</a:pPr>
            <a:r>
              <a:rPr kumimoji="0" lang="ko-KR" altLang="en-US" sz="2000" b="1">
                <a:latin typeface="HY헤드라인M" pitchFamily="18" charset="-127"/>
                <a:ea typeface="HY헤드라인M" pitchFamily="18" charset="-127"/>
              </a:rPr>
              <a:t>손익분석</a:t>
            </a:r>
          </a:p>
        </p:txBody>
      </p:sp>
      <p:sp>
        <p:nvSpPr>
          <p:cNvPr id="8238" name="Rectangle 84"/>
          <p:cNvSpPr>
            <a:spLocks noChangeArrowheads="1"/>
          </p:cNvSpPr>
          <p:nvPr/>
        </p:nvSpPr>
        <p:spPr bwMode="auto">
          <a:xfrm>
            <a:off x="5429250" y="3357563"/>
            <a:ext cx="2928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   (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graphicFrame>
        <p:nvGraphicFramePr>
          <p:cNvPr id="25" name="표 24"/>
          <p:cNvGraphicFramePr>
            <a:graphicFrameLocks noGrp="1"/>
          </p:cNvGraphicFramePr>
          <p:nvPr/>
        </p:nvGraphicFramePr>
        <p:xfrm>
          <a:off x="785813" y="3714750"/>
          <a:ext cx="757242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0613"/>
                <a:gridCol w="769725"/>
                <a:gridCol w="759323"/>
                <a:gridCol w="873742"/>
                <a:gridCol w="873742"/>
                <a:gridCol w="770706"/>
                <a:gridCol w="758342"/>
                <a:gridCol w="728118"/>
                <a:gridCol w="728118"/>
              </a:tblGrid>
              <a:tr h="28575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안치수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총수입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(A)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재료비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(B)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손  </a:t>
                      </a:r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익</a:t>
                      </a:r>
                      <a:endParaRPr lang="en-US" altLang="ko-KR" sz="1400" b="1" dirty="0" smtClean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(A-B)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비  고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2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재료비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관리비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인건비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2013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2,282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933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136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1,281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1,001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2014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472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2,205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899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116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235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1,250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955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2015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1,782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729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1,132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650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2016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lang="ko-KR" altLang="en-US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1,355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632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179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932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423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303" name="직사각형 25"/>
          <p:cNvSpPr>
            <a:spLocks noChangeArrowheads="1"/>
          </p:cNvSpPr>
          <p:nvPr/>
        </p:nvSpPr>
        <p:spPr bwMode="auto">
          <a:xfrm>
            <a:off x="571500" y="5643563"/>
            <a:ext cx="7715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※ 2015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판매가격 인하 및 </a:t>
            </a:r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2016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월 시설사용료 인하</a:t>
            </a:r>
            <a:endParaRPr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304" name="직사각형 26"/>
          <p:cNvSpPr>
            <a:spLocks noChangeArrowheads="1"/>
          </p:cNvSpPr>
          <p:nvPr/>
        </p:nvSpPr>
        <p:spPr bwMode="auto">
          <a:xfrm>
            <a:off x="642938" y="2857500"/>
            <a:ext cx="77152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※ </a:t>
            </a:r>
            <a:r>
              <a:rPr kumimoji="0" lang="ko-KR" altLang="en-US" sz="14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지역 내 장례식장 증가로 이용실적 감소</a:t>
            </a:r>
            <a:endParaRPr lang="ko-KR" altLang="en-US" sz="140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714877" y="2714620"/>
            <a:ext cx="85725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HY헤드라인M" pitchFamily="18" charset="-127"/>
                <a:ea typeface="HY헤드라인M" pitchFamily="18" charset="-127"/>
              </a:rPr>
              <a:t>03</a:t>
            </a:r>
            <a:endParaRPr kumimoji="0" lang="ko-KR" altLang="en-US" sz="4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4572000" y="3714750"/>
            <a:ext cx="4572000" cy="142875"/>
          </a:xfrm>
          <a:custGeom>
            <a:avLst/>
            <a:gdLst>
              <a:gd name="connsiteX0" fmla="*/ 76200 w 4286250"/>
              <a:gd name="connsiteY0" fmla="*/ 6350 h 127000"/>
              <a:gd name="connsiteX1" fmla="*/ 0 w 4286250"/>
              <a:gd name="connsiteY1" fmla="*/ 127000 h 127000"/>
              <a:gd name="connsiteX2" fmla="*/ 4286250 w 4286250"/>
              <a:gd name="connsiteY2" fmla="*/ 127000 h 127000"/>
              <a:gd name="connsiteX3" fmla="*/ 4286250 w 4286250"/>
              <a:gd name="connsiteY3" fmla="*/ 0 h 127000"/>
              <a:gd name="connsiteX4" fmla="*/ 76200 w 4286250"/>
              <a:gd name="connsiteY4" fmla="*/ 6350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0" h="127000">
                <a:moveTo>
                  <a:pt x="76200" y="6350"/>
                </a:moveTo>
                <a:lnTo>
                  <a:pt x="0" y="127000"/>
                </a:lnTo>
                <a:lnTo>
                  <a:pt x="4286250" y="127000"/>
                </a:lnTo>
                <a:lnTo>
                  <a:pt x="4286250" y="0"/>
                </a:lnTo>
                <a:lnTo>
                  <a:pt x="76200" y="6350"/>
                </a:lnTo>
                <a:close/>
              </a:path>
            </a:pathLst>
          </a:custGeom>
          <a:solidFill>
            <a:srgbClr val="DD8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714875" y="3500438"/>
            <a:ext cx="4429125" cy="230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ln>
                <a:solidFill>
                  <a:srgbClr val="F3F3F3">
                    <a:alpha val="31000"/>
                  </a:srgbClr>
                </a:solidFill>
              </a:ln>
              <a:solidFill>
                <a:srgbClr val="F3F3F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H="1">
            <a:off x="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>
            <a:off x="680085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5500694" y="2857496"/>
            <a:ext cx="3643306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dirty="0">
                <a:ln>
                  <a:solidFill>
                    <a:srgbClr val="313131">
                      <a:alpha val="31000"/>
                    </a:srgbClr>
                  </a:solidFill>
                </a:ln>
                <a:latin typeface="맑은 고딕" pitchFamily="50" charset="-127"/>
                <a:ea typeface="맑은 고딕" pitchFamily="50" charset="-127"/>
              </a:rPr>
              <a:t>이용실적</a:t>
            </a:r>
            <a:endParaRPr kumimoji="0" lang="ko-KR" altLang="en-US" sz="28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23850" y="34925"/>
            <a:ext cx="1724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시설부대팀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5072063" y="4000500"/>
            <a:ext cx="4071937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buFontTx/>
              <a:buChar char="•"/>
              <a:defRPr/>
            </a:pP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남원시 사망자 대비 이용실적</a:t>
            </a:r>
          </a:p>
          <a:p>
            <a:pPr latinLnBrk="0">
              <a:lnSpc>
                <a:spcPct val="110000"/>
              </a:lnSpc>
              <a:buFontTx/>
              <a:buChar char="•"/>
              <a:defRPr/>
            </a:pP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유형별 이용실적</a:t>
            </a:r>
            <a:endParaRPr kumimoji="0" lang="en-US" altLang="ko-KR" sz="2000" b="1" dirty="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  <a:cs typeface="한컴바탕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  <a:defRPr/>
            </a:pPr>
            <a:r>
              <a:rPr kumimoji="0" lang="en-US" altLang="ko-K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</a:t>
            </a:r>
            <a:r>
              <a:rPr kumimoji="0" lang="ko-KR" altLang="en-US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경로별</a:t>
            </a: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이용실적</a:t>
            </a:r>
            <a:endParaRPr kumimoji="0" lang="en-US" altLang="ko-KR" sz="2000" b="1" dirty="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  <a:cs typeface="한컴바탕" pitchFamily="18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  <a:defRPr/>
            </a:pPr>
            <a:r>
              <a:rPr kumimoji="0" lang="en-US" altLang="ko-K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</a:t>
            </a:r>
            <a:r>
              <a:rPr kumimoji="0" lang="ko-KR" altLang="en-US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병동별</a:t>
            </a: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이용실적</a:t>
            </a:r>
          </a:p>
        </p:txBody>
      </p:sp>
      <p:sp>
        <p:nvSpPr>
          <p:cNvPr id="9230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직사각형 107"/>
          <p:cNvSpPr/>
          <p:nvPr/>
        </p:nvSpPr>
        <p:spPr>
          <a:xfrm flipV="1"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14" name="직선 연결선 113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5" name="직사각형 153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0246" name="Group 8"/>
          <p:cNvGrpSpPr>
            <a:grpSpLocks/>
          </p:cNvGrpSpPr>
          <p:nvPr/>
        </p:nvGrpSpPr>
        <p:grpSpPr bwMode="auto">
          <a:xfrm>
            <a:off x="500063" y="785813"/>
            <a:ext cx="187325" cy="376237"/>
            <a:chOff x="340" y="709"/>
            <a:chExt cx="118" cy="237"/>
          </a:xfrm>
        </p:grpSpPr>
        <p:sp>
          <p:nvSpPr>
            <p:cNvPr id="53" name="직사각형 52"/>
            <p:cNvSpPr/>
            <p:nvPr/>
          </p:nvSpPr>
          <p:spPr>
            <a:xfrm>
              <a:off x="340" y="709"/>
              <a:ext cx="118" cy="118"/>
            </a:xfrm>
            <a:prstGeom prst="rect">
              <a:avLst/>
            </a:prstGeom>
            <a:solidFill>
              <a:srgbClr val="DD811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40" y="827"/>
              <a:ext cx="118" cy="119"/>
            </a:xfrm>
            <a:prstGeom prst="rect">
              <a:avLst/>
            </a:prstGeom>
            <a:solidFill>
              <a:srgbClr val="3131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10247" name="Text Box 22"/>
          <p:cNvSpPr txBox="1">
            <a:spLocks noChangeArrowheads="1"/>
          </p:cNvSpPr>
          <p:nvPr/>
        </p:nvSpPr>
        <p:spPr bwMode="auto">
          <a:xfrm>
            <a:off x="857250" y="785813"/>
            <a:ext cx="4751388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</a:pPr>
            <a:r>
              <a:rPr kumimoji="0" lang="ko-KR" altLang="en-US" sz="2000" b="1">
                <a:latin typeface="HY헤드라인M" pitchFamily="18" charset="-127"/>
                <a:ea typeface="HY헤드라인M" pitchFamily="18" charset="-127"/>
              </a:rPr>
              <a:t>남원시 사망자 대비 이용실적</a:t>
            </a:r>
          </a:p>
        </p:txBody>
      </p:sp>
      <p:sp>
        <p:nvSpPr>
          <p:cNvPr id="10248" name="Rectangle 83"/>
          <p:cNvSpPr>
            <a:spLocks noChangeArrowheads="1"/>
          </p:cNvSpPr>
          <p:nvPr/>
        </p:nvSpPr>
        <p:spPr bwMode="auto">
          <a:xfrm>
            <a:off x="0" y="6940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0249" name="Rectangle 84"/>
          <p:cNvSpPr>
            <a:spLocks noChangeArrowheads="1"/>
          </p:cNvSpPr>
          <p:nvPr/>
        </p:nvSpPr>
        <p:spPr bwMode="auto">
          <a:xfrm>
            <a:off x="5500688" y="928688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   (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, %)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214313" y="34925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이용실적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/>
        </p:nvGraphicFramePr>
        <p:xfrm>
          <a:off x="714375" y="1285875"/>
          <a:ext cx="7572427" cy="815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720"/>
                <a:gridCol w="568934"/>
                <a:gridCol w="568933"/>
                <a:gridCol w="568934"/>
                <a:gridCol w="507563"/>
                <a:gridCol w="668861"/>
                <a:gridCol w="588211"/>
                <a:gridCol w="588212"/>
                <a:gridCol w="588212"/>
                <a:gridCol w="588212"/>
                <a:gridCol w="478754"/>
                <a:gridCol w="697669"/>
                <a:gridCol w="588212"/>
              </a:tblGrid>
              <a:tr h="21431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’2013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’2014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’2015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’2016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이용객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이용율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인원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이용객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이용율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인원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이용객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이용율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인원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이용객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이용율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사망자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818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485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59.3%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840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472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56.2%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869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351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40.4%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725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294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40.6%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301" name="Group 8"/>
          <p:cNvGrpSpPr>
            <a:grpSpLocks/>
          </p:cNvGrpSpPr>
          <p:nvPr/>
        </p:nvGrpSpPr>
        <p:grpSpPr bwMode="auto">
          <a:xfrm>
            <a:off x="500063" y="2357438"/>
            <a:ext cx="187325" cy="376237"/>
            <a:chOff x="340" y="709"/>
            <a:chExt cx="118" cy="237"/>
          </a:xfrm>
        </p:grpSpPr>
        <p:sp>
          <p:nvSpPr>
            <p:cNvPr id="21" name="직사각형 20"/>
            <p:cNvSpPr/>
            <p:nvPr/>
          </p:nvSpPr>
          <p:spPr>
            <a:xfrm>
              <a:off x="340" y="709"/>
              <a:ext cx="118" cy="118"/>
            </a:xfrm>
            <a:prstGeom prst="rect">
              <a:avLst/>
            </a:prstGeom>
            <a:solidFill>
              <a:srgbClr val="DD811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22" name="직사각형 21"/>
            <p:cNvSpPr/>
            <p:nvPr/>
          </p:nvSpPr>
          <p:spPr>
            <a:xfrm>
              <a:off x="340" y="827"/>
              <a:ext cx="118" cy="119"/>
            </a:xfrm>
            <a:prstGeom prst="rect">
              <a:avLst/>
            </a:prstGeom>
            <a:solidFill>
              <a:srgbClr val="3131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10302" name="Text Box 22"/>
          <p:cNvSpPr txBox="1">
            <a:spLocks noChangeArrowheads="1"/>
          </p:cNvSpPr>
          <p:nvPr/>
        </p:nvSpPr>
        <p:spPr bwMode="auto">
          <a:xfrm>
            <a:off x="928688" y="2357438"/>
            <a:ext cx="4751387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</a:pPr>
            <a:r>
              <a:rPr kumimoji="0" lang="ko-KR" altLang="en-US" sz="2000" b="1">
                <a:latin typeface="HY헤드라인M" pitchFamily="18" charset="-127"/>
                <a:ea typeface="HY헤드라인M" pitchFamily="18" charset="-127"/>
              </a:rPr>
              <a:t>유형별 이용실적</a:t>
            </a:r>
          </a:p>
        </p:txBody>
      </p:sp>
      <p:sp>
        <p:nvSpPr>
          <p:cNvPr id="10303" name="Rectangle 84"/>
          <p:cNvSpPr>
            <a:spLocks noChangeArrowheads="1"/>
          </p:cNvSpPr>
          <p:nvPr/>
        </p:nvSpPr>
        <p:spPr bwMode="auto">
          <a:xfrm>
            <a:off x="5429250" y="2428875"/>
            <a:ext cx="2928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   (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, %)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graphicFrame>
        <p:nvGraphicFramePr>
          <p:cNvPr id="27" name="표 26"/>
          <p:cNvGraphicFramePr>
            <a:graphicFrameLocks noGrp="1"/>
          </p:cNvGraphicFramePr>
          <p:nvPr/>
        </p:nvGraphicFramePr>
        <p:xfrm>
          <a:off x="714375" y="2786063"/>
          <a:ext cx="750098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443"/>
                <a:gridCol w="833443"/>
                <a:gridCol w="833443"/>
                <a:gridCol w="833443"/>
                <a:gridCol w="833443"/>
                <a:gridCol w="833443"/>
                <a:gridCol w="833443"/>
                <a:gridCol w="833443"/>
                <a:gridCol w="833443"/>
              </a:tblGrid>
              <a:tr h="22860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’2014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’2015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’2016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점유율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점유율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점유율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점유율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 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472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294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일  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60.8%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277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58.7%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64.1%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197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67.0%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상  조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39.2%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41.3%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35.9%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97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33.0%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10361" name="Group 8"/>
          <p:cNvGrpSpPr>
            <a:grpSpLocks/>
          </p:cNvGrpSpPr>
          <p:nvPr/>
        </p:nvGrpSpPr>
        <p:grpSpPr bwMode="auto">
          <a:xfrm>
            <a:off x="428625" y="4357688"/>
            <a:ext cx="187325" cy="376237"/>
            <a:chOff x="340" y="709"/>
            <a:chExt cx="118" cy="237"/>
          </a:xfrm>
        </p:grpSpPr>
        <p:sp>
          <p:nvSpPr>
            <p:cNvPr id="29" name="직사각형 28"/>
            <p:cNvSpPr/>
            <p:nvPr/>
          </p:nvSpPr>
          <p:spPr>
            <a:xfrm>
              <a:off x="340" y="709"/>
              <a:ext cx="118" cy="118"/>
            </a:xfrm>
            <a:prstGeom prst="rect">
              <a:avLst/>
            </a:prstGeom>
            <a:solidFill>
              <a:srgbClr val="DD811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0" name="직사각형 29"/>
            <p:cNvSpPr/>
            <p:nvPr/>
          </p:nvSpPr>
          <p:spPr>
            <a:xfrm>
              <a:off x="340" y="827"/>
              <a:ext cx="118" cy="119"/>
            </a:xfrm>
            <a:prstGeom prst="rect">
              <a:avLst/>
            </a:prstGeom>
            <a:solidFill>
              <a:srgbClr val="3131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10362" name="Text Box 22"/>
          <p:cNvSpPr txBox="1">
            <a:spLocks noChangeArrowheads="1"/>
          </p:cNvSpPr>
          <p:nvPr/>
        </p:nvSpPr>
        <p:spPr bwMode="auto">
          <a:xfrm>
            <a:off x="857250" y="4357688"/>
            <a:ext cx="4751388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</a:pPr>
            <a:r>
              <a:rPr kumimoji="0" lang="ko-KR" altLang="en-US" sz="2000" b="1">
                <a:latin typeface="HY헤드라인M" pitchFamily="18" charset="-127"/>
                <a:ea typeface="HY헤드라인M" pitchFamily="18" charset="-127"/>
              </a:rPr>
              <a:t>경로별  이용실적</a:t>
            </a:r>
          </a:p>
        </p:txBody>
      </p:sp>
      <p:sp>
        <p:nvSpPr>
          <p:cNvPr id="10363" name="Rectangle 84"/>
          <p:cNvSpPr>
            <a:spLocks noChangeArrowheads="1"/>
          </p:cNvSpPr>
          <p:nvPr/>
        </p:nvSpPr>
        <p:spPr bwMode="auto">
          <a:xfrm>
            <a:off x="5286375" y="4572000"/>
            <a:ext cx="2928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   (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, %)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graphicFrame>
        <p:nvGraphicFramePr>
          <p:cNvPr id="33" name="표 32"/>
          <p:cNvGraphicFramePr>
            <a:graphicFrameLocks noGrp="1"/>
          </p:cNvGraphicFramePr>
          <p:nvPr/>
        </p:nvGraphicFramePr>
        <p:xfrm>
          <a:off x="714375" y="4857750"/>
          <a:ext cx="750098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443"/>
                <a:gridCol w="833443"/>
                <a:gridCol w="833443"/>
                <a:gridCol w="833443"/>
                <a:gridCol w="833443"/>
                <a:gridCol w="833443"/>
                <a:gridCol w="833443"/>
                <a:gridCol w="833443"/>
                <a:gridCol w="833443"/>
              </a:tblGrid>
              <a:tr h="22860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  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’2013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’2014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’2015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’2016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lang="ko-KR" altLang="en-US" sz="1200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200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점유율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점유율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점유율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건수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점유율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  계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485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472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351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294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  내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139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28.7%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122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25.8%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107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30.5%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98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33.3%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8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원  외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71.3%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350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74.2%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244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69.5%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196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66.7%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직사각형 107"/>
          <p:cNvSpPr/>
          <p:nvPr/>
        </p:nvSpPr>
        <p:spPr>
          <a:xfrm flipV="1"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14" name="직선 연결선 113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직선 연결선 63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직사각형 153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1270" name="Text Box 22"/>
          <p:cNvSpPr txBox="1">
            <a:spLocks noChangeArrowheads="1"/>
          </p:cNvSpPr>
          <p:nvPr/>
        </p:nvSpPr>
        <p:spPr bwMode="auto">
          <a:xfrm>
            <a:off x="928688" y="1285875"/>
            <a:ext cx="4751387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</a:pPr>
            <a:r>
              <a:rPr kumimoji="0" lang="ko-KR" altLang="en-US" sz="2000" b="1">
                <a:latin typeface="HY헤드라인M" pitchFamily="18" charset="-127"/>
                <a:ea typeface="HY헤드라인M" pitchFamily="18" charset="-127"/>
              </a:rPr>
              <a:t>병동별  이용실적</a:t>
            </a:r>
          </a:p>
        </p:txBody>
      </p:sp>
      <p:sp>
        <p:nvSpPr>
          <p:cNvPr id="11271" name="Rectangle 83"/>
          <p:cNvSpPr>
            <a:spLocks noChangeArrowheads="1"/>
          </p:cNvSpPr>
          <p:nvPr/>
        </p:nvSpPr>
        <p:spPr bwMode="auto">
          <a:xfrm>
            <a:off x="0" y="6940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1272" name="Rectangle 84"/>
          <p:cNvSpPr>
            <a:spLocks noChangeArrowheads="1"/>
          </p:cNvSpPr>
          <p:nvPr/>
        </p:nvSpPr>
        <p:spPr bwMode="auto">
          <a:xfrm>
            <a:off x="5429250" y="1500188"/>
            <a:ext cx="2857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/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   (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200" b="1">
                <a:latin typeface="맑은 고딕" pitchFamily="50" charset="-127"/>
                <a:ea typeface="맑은 고딕" pitchFamily="50" charset="-127"/>
              </a:rPr>
              <a:t>, %)</a:t>
            </a:r>
            <a:r>
              <a:rPr lang="en-US" altLang="ko-KR" b="1"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214313" y="34925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이용실적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1275" name="Group 8"/>
          <p:cNvGrpSpPr>
            <a:grpSpLocks/>
          </p:cNvGrpSpPr>
          <p:nvPr/>
        </p:nvGrpSpPr>
        <p:grpSpPr bwMode="auto">
          <a:xfrm>
            <a:off x="500063" y="1285875"/>
            <a:ext cx="187325" cy="376238"/>
            <a:chOff x="340" y="709"/>
            <a:chExt cx="118" cy="237"/>
          </a:xfrm>
        </p:grpSpPr>
        <p:sp>
          <p:nvSpPr>
            <p:cNvPr id="34" name="직사각형 33"/>
            <p:cNvSpPr/>
            <p:nvPr/>
          </p:nvSpPr>
          <p:spPr>
            <a:xfrm>
              <a:off x="340" y="709"/>
              <a:ext cx="118" cy="118"/>
            </a:xfrm>
            <a:prstGeom prst="rect">
              <a:avLst/>
            </a:prstGeom>
            <a:solidFill>
              <a:srgbClr val="DD811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40" y="827"/>
              <a:ext cx="118" cy="119"/>
            </a:xfrm>
            <a:prstGeom prst="rect">
              <a:avLst/>
            </a:prstGeom>
            <a:solidFill>
              <a:srgbClr val="3131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graphicFrame>
        <p:nvGraphicFramePr>
          <p:cNvPr id="36" name="표 35"/>
          <p:cNvGraphicFramePr>
            <a:graphicFrameLocks noGrp="1"/>
          </p:cNvGraphicFramePr>
          <p:nvPr/>
        </p:nvGraphicFramePr>
        <p:xfrm>
          <a:off x="642938" y="2000250"/>
          <a:ext cx="7858180" cy="3357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4224"/>
                <a:gridCol w="587379"/>
                <a:gridCol w="513957"/>
                <a:gridCol w="587379"/>
                <a:gridCol w="522313"/>
                <a:gridCol w="604323"/>
                <a:gridCol w="604322"/>
                <a:gridCol w="604323"/>
                <a:gridCol w="604323"/>
                <a:gridCol w="604323"/>
                <a:gridCol w="604322"/>
                <a:gridCol w="604323"/>
                <a:gridCol w="682669"/>
              </a:tblGrid>
              <a:tr h="37578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구분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’2013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’2014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’2015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’2016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년 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월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8098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사망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안치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안치율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사망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안치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안치율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사망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안치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안치율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사망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안치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err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안치율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1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합계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241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139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57.7%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200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122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61.0%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218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107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49.1%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184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98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53.3%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1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호스피스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35.1%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25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49.0%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1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중환자실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99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54.5%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94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56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59.6%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92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48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52.2%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79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45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57.0%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1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병동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57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38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66.7%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33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60.0%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35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19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54.3%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100%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1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65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병동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54.1%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64.7%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88.9%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1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병동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55.6%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22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54.5%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34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47.1%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36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58.3%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1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70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병동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58.3%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90.9%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42.9%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37.5%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51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80</a:t>
                      </a:r>
                      <a:r>
                        <a:rPr lang="ko-KR" altLang="en-US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병동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0%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714877" y="2714620"/>
            <a:ext cx="85725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HY헤드라인M" pitchFamily="18" charset="-127"/>
                <a:ea typeface="HY헤드라인M" pitchFamily="18" charset="-127"/>
              </a:rPr>
              <a:t>04</a:t>
            </a:r>
            <a:endParaRPr kumimoji="0" lang="ko-KR" altLang="en-US" sz="4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4572000" y="3714750"/>
            <a:ext cx="4572000" cy="142875"/>
          </a:xfrm>
          <a:custGeom>
            <a:avLst/>
            <a:gdLst>
              <a:gd name="connsiteX0" fmla="*/ 76200 w 4286250"/>
              <a:gd name="connsiteY0" fmla="*/ 6350 h 127000"/>
              <a:gd name="connsiteX1" fmla="*/ 0 w 4286250"/>
              <a:gd name="connsiteY1" fmla="*/ 127000 h 127000"/>
              <a:gd name="connsiteX2" fmla="*/ 4286250 w 4286250"/>
              <a:gd name="connsiteY2" fmla="*/ 127000 h 127000"/>
              <a:gd name="connsiteX3" fmla="*/ 4286250 w 4286250"/>
              <a:gd name="connsiteY3" fmla="*/ 0 h 127000"/>
              <a:gd name="connsiteX4" fmla="*/ 76200 w 4286250"/>
              <a:gd name="connsiteY4" fmla="*/ 6350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0" h="127000">
                <a:moveTo>
                  <a:pt x="76200" y="6350"/>
                </a:moveTo>
                <a:lnTo>
                  <a:pt x="0" y="127000"/>
                </a:lnTo>
                <a:lnTo>
                  <a:pt x="4286250" y="127000"/>
                </a:lnTo>
                <a:lnTo>
                  <a:pt x="4286250" y="0"/>
                </a:lnTo>
                <a:lnTo>
                  <a:pt x="76200" y="6350"/>
                </a:lnTo>
                <a:close/>
              </a:path>
            </a:pathLst>
          </a:custGeom>
          <a:solidFill>
            <a:srgbClr val="DD8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714875" y="3500438"/>
            <a:ext cx="4429125" cy="230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ln>
                <a:solidFill>
                  <a:srgbClr val="F3F3F3">
                    <a:alpha val="31000"/>
                  </a:srgbClr>
                </a:solidFill>
              </a:ln>
              <a:solidFill>
                <a:srgbClr val="F3F3F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H="1">
            <a:off x="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>
            <a:off x="680085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5500694" y="2857496"/>
            <a:ext cx="3429024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dirty="0">
                <a:ln>
                  <a:solidFill>
                    <a:srgbClr val="313131">
                      <a:alpha val="31000"/>
                    </a:srgbClr>
                  </a:solidFill>
                </a:ln>
                <a:latin typeface="맑은 고딕" pitchFamily="50" charset="-127"/>
                <a:ea typeface="맑은 고딕" pitchFamily="50" charset="-127"/>
              </a:rPr>
              <a:t>운영계획 및 문제점</a:t>
            </a:r>
            <a:endParaRPr kumimoji="0" lang="ko-KR" altLang="en-US" sz="28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23850" y="34925"/>
            <a:ext cx="1724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시설부대팀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 Box 22"/>
          <p:cNvSpPr txBox="1">
            <a:spLocks noChangeArrowheads="1"/>
          </p:cNvSpPr>
          <p:nvPr/>
        </p:nvSpPr>
        <p:spPr bwMode="auto">
          <a:xfrm>
            <a:off x="5643563" y="4000500"/>
            <a:ext cx="26431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buFontTx/>
              <a:buChar char="•"/>
              <a:defRPr/>
            </a:pP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운 영 계 획</a:t>
            </a:r>
          </a:p>
          <a:p>
            <a:pPr latinLnBrk="0">
              <a:lnSpc>
                <a:spcPct val="110000"/>
              </a:lnSpc>
              <a:buFontTx/>
              <a:buChar char="•"/>
              <a:defRPr/>
            </a:pPr>
            <a:r>
              <a:rPr kumimoji="0" lang="ko-K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  <a:cs typeface="한컴바탕" pitchFamily="18" charset="-127"/>
              </a:rPr>
              <a:t>  문   제   점</a:t>
            </a:r>
            <a:endParaRPr kumimoji="0" lang="en-US" altLang="ko-KR" sz="2000" b="1" dirty="0">
              <a:effectLst>
                <a:outerShdw blurRad="38100" dist="38100" dir="2700000" algn="tl">
                  <a:srgbClr val="C0C0C0"/>
                </a:outerShdw>
              </a:effectLst>
              <a:latin typeface="맑은 고딕" pitchFamily="50" charset="-127"/>
              <a:ea typeface="맑은 고딕" pitchFamily="50" charset="-127"/>
              <a:cs typeface="한컴바탕" pitchFamily="18" charset="-127"/>
            </a:endParaRPr>
          </a:p>
        </p:txBody>
      </p:sp>
      <p:sp>
        <p:nvSpPr>
          <p:cNvPr id="12302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직사각형 107"/>
          <p:cNvSpPr/>
          <p:nvPr/>
        </p:nvSpPr>
        <p:spPr>
          <a:xfrm flipV="1"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114" name="직선 연결선 113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/>
          <p:cNvSpPr/>
          <p:nvPr/>
        </p:nvSpPr>
        <p:spPr>
          <a:xfrm>
            <a:off x="0" y="-1588"/>
            <a:ext cx="9144000" cy="622301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cxnSp>
        <p:nvCxnSpPr>
          <p:cNvPr id="64" name="직선 연결선 63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8" name="직사각형 153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grpSp>
        <p:nvGrpSpPr>
          <p:cNvPr id="13319" name="Group 8"/>
          <p:cNvGrpSpPr>
            <a:grpSpLocks/>
          </p:cNvGrpSpPr>
          <p:nvPr/>
        </p:nvGrpSpPr>
        <p:grpSpPr bwMode="auto">
          <a:xfrm>
            <a:off x="539750" y="1239838"/>
            <a:ext cx="187325" cy="376237"/>
            <a:chOff x="340" y="709"/>
            <a:chExt cx="118" cy="237"/>
          </a:xfrm>
        </p:grpSpPr>
        <p:sp>
          <p:nvSpPr>
            <p:cNvPr id="53" name="직사각형 52"/>
            <p:cNvSpPr/>
            <p:nvPr/>
          </p:nvSpPr>
          <p:spPr>
            <a:xfrm>
              <a:off x="340" y="709"/>
              <a:ext cx="118" cy="118"/>
            </a:xfrm>
            <a:prstGeom prst="rect">
              <a:avLst/>
            </a:prstGeom>
            <a:solidFill>
              <a:srgbClr val="DD811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54" name="직사각형 53"/>
            <p:cNvSpPr/>
            <p:nvPr/>
          </p:nvSpPr>
          <p:spPr>
            <a:xfrm>
              <a:off x="340" y="827"/>
              <a:ext cx="118" cy="119"/>
            </a:xfrm>
            <a:prstGeom prst="rect">
              <a:avLst/>
            </a:prstGeom>
            <a:solidFill>
              <a:srgbClr val="3131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13320" name="Text Box 22"/>
          <p:cNvSpPr txBox="1">
            <a:spLocks noChangeArrowheads="1"/>
          </p:cNvSpPr>
          <p:nvPr/>
        </p:nvSpPr>
        <p:spPr bwMode="auto">
          <a:xfrm>
            <a:off x="857250" y="1714500"/>
            <a:ext cx="7632700" cy="225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2000" b="1">
                <a:solidFill>
                  <a:srgbClr val="595959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수익목표 계획</a:t>
            </a:r>
            <a:endParaRPr kumimoji="0" lang="en-US" altLang="ko-KR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건  수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: 480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건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(16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년도 예상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353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/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증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35.98%)</a:t>
            </a: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수  익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: 2,211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(16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년도 예상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1,624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백만원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/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증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36.15%)</a:t>
            </a:r>
            <a:endParaRPr kumimoji="0" lang="ko-KR" altLang="en-US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endParaRPr kumimoji="0" lang="ko-KR" altLang="en-US" sz="8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인력운영 계획</a:t>
            </a:r>
          </a:p>
          <a:p>
            <a:pPr latinLnBrk="0">
              <a:lnSpc>
                <a:spcPct val="110000"/>
              </a:lnSpc>
            </a:pPr>
            <a:r>
              <a:rPr kumimoji="0" lang="en-US" altLang="ko-KR" b="1"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근무방법 변경으로 장례지도사 교대근무</a:t>
            </a:r>
            <a:endParaRPr kumimoji="0"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내부직원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: 7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명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사무직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1,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시설관리직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2,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계약직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4)</a:t>
            </a: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외주용역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: 14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명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주방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6,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도우미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8 /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시간제 사용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ko-KR" altLang="en-US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321" name="Rectangle 83"/>
          <p:cNvSpPr>
            <a:spLocks noChangeArrowheads="1"/>
          </p:cNvSpPr>
          <p:nvPr/>
        </p:nvSpPr>
        <p:spPr bwMode="auto">
          <a:xfrm>
            <a:off x="0" y="6940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3322" name="Text Box 22"/>
          <p:cNvSpPr txBox="1">
            <a:spLocks noChangeArrowheads="1"/>
          </p:cNvSpPr>
          <p:nvPr/>
        </p:nvSpPr>
        <p:spPr bwMode="auto">
          <a:xfrm>
            <a:off x="900113" y="1182688"/>
            <a:ext cx="4176712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</a:pPr>
            <a:r>
              <a:rPr kumimoji="0" lang="ko-KR" altLang="en-US" sz="2000" b="1">
                <a:latin typeface="HY헤드라인M" pitchFamily="18" charset="-127"/>
                <a:ea typeface="HY헤드라인M" pitchFamily="18" charset="-127"/>
              </a:rPr>
              <a:t>운영계획</a:t>
            </a:r>
            <a:r>
              <a:rPr kumimoji="0" lang="en-US" altLang="ko-KR" sz="2000" b="1">
                <a:latin typeface="HY헤드라인M" pitchFamily="18" charset="-127"/>
                <a:ea typeface="HY헤드라인M" pitchFamily="18" charset="-127"/>
              </a:rPr>
              <a:t>(2017</a:t>
            </a:r>
            <a:r>
              <a:rPr kumimoji="0" lang="ko-KR" altLang="en-US" sz="2000" b="1">
                <a:latin typeface="HY헤드라인M" pitchFamily="18" charset="-127"/>
                <a:ea typeface="HY헤드라인M" pitchFamily="18" charset="-127"/>
              </a:rPr>
              <a:t>년</a:t>
            </a:r>
            <a:r>
              <a:rPr kumimoji="0" lang="en-US" altLang="ko-KR" sz="2000" b="1">
                <a:latin typeface="HY헤드라인M" pitchFamily="18" charset="-127"/>
                <a:ea typeface="HY헤드라인M" pitchFamily="18" charset="-127"/>
              </a:rPr>
              <a:t>)</a:t>
            </a:r>
            <a:endParaRPr kumimoji="0" lang="ko-KR" altLang="en-US" sz="2000" b="1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14313" y="34925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운영계획 및 문제점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3324" name="Group 8"/>
          <p:cNvGrpSpPr>
            <a:grpSpLocks/>
          </p:cNvGrpSpPr>
          <p:nvPr/>
        </p:nvGrpSpPr>
        <p:grpSpPr bwMode="auto">
          <a:xfrm>
            <a:off x="571500" y="4143375"/>
            <a:ext cx="187325" cy="376238"/>
            <a:chOff x="340" y="709"/>
            <a:chExt cx="118" cy="237"/>
          </a:xfrm>
        </p:grpSpPr>
        <p:sp>
          <p:nvSpPr>
            <p:cNvPr id="17" name="직사각형 16"/>
            <p:cNvSpPr/>
            <p:nvPr/>
          </p:nvSpPr>
          <p:spPr>
            <a:xfrm>
              <a:off x="340" y="709"/>
              <a:ext cx="118" cy="118"/>
            </a:xfrm>
            <a:prstGeom prst="rect">
              <a:avLst/>
            </a:prstGeom>
            <a:solidFill>
              <a:srgbClr val="DD811C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340" y="827"/>
              <a:ext cx="118" cy="119"/>
            </a:xfrm>
            <a:prstGeom prst="rect">
              <a:avLst/>
            </a:prstGeom>
            <a:solidFill>
              <a:srgbClr val="31313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/>
            </a:p>
          </p:txBody>
        </p:sp>
      </p:grpSp>
      <p:sp>
        <p:nvSpPr>
          <p:cNvPr id="13325" name="Text Box 22"/>
          <p:cNvSpPr txBox="1">
            <a:spLocks noChangeArrowheads="1"/>
          </p:cNvSpPr>
          <p:nvPr/>
        </p:nvSpPr>
        <p:spPr bwMode="auto">
          <a:xfrm>
            <a:off x="1000125" y="4143375"/>
            <a:ext cx="4176713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</a:pPr>
            <a:r>
              <a:rPr kumimoji="0" lang="ko-KR" altLang="en-US" sz="2000" b="1">
                <a:latin typeface="HY헤드라인M" pitchFamily="18" charset="-127"/>
                <a:ea typeface="HY헤드라인M" pitchFamily="18" charset="-127"/>
              </a:rPr>
              <a:t>문 제 점</a:t>
            </a:r>
          </a:p>
        </p:txBody>
      </p:sp>
      <p:sp>
        <p:nvSpPr>
          <p:cNvPr id="13326" name="Text Box 22"/>
          <p:cNvSpPr txBox="1">
            <a:spLocks noChangeArrowheads="1"/>
          </p:cNvSpPr>
          <p:nvPr/>
        </p:nvSpPr>
        <p:spPr bwMode="auto">
          <a:xfrm>
            <a:off x="1000125" y="4500563"/>
            <a:ext cx="7632700" cy="113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Tx/>
              <a:buChar char="•"/>
            </a:pPr>
            <a:r>
              <a:rPr kumimoji="0" lang="en-US" altLang="ko-KR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지역 내 경쟁업체 증가로 인한 사용건수 감소</a:t>
            </a:r>
            <a:endParaRPr kumimoji="0" lang="en-US" altLang="ko-KR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Tx/>
              <a:buChar char="•"/>
            </a:pPr>
            <a:r>
              <a:rPr kumimoji="0" lang="en-US" altLang="ko-KR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상조회사 장례식장 이용률 증가로 수익 감소</a:t>
            </a:r>
            <a:endParaRPr kumimoji="0" lang="en-US" altLang="ko-KR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FontTx/>
              <a:buChar char="•"/>
            </a:pPr>
            <a:r>
              <a:rPr kumimoji="0" lang="en-US" altLang="ko-KR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>
                <a:latin typeface="맑은 고딕" pitchFamily="50" charset="-127"/>
                <a:ea typeface="맑은 고딕" pitchFamily="50" charset="-127"/>
              </a:rPr>
              <a:t>원내 사망자 장례식장 이용률 감소</a:t>
            </a:r>
            <a:endParaRPr kumimoji="0" lang="en-US" altLang="ko-KR" b="1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714877" y="2714620"/>
            <a:ext cx="85725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HY헤드라인M" pitchFamily="18" charset="-127"/>
                <a:ea typeface="HY헤드라인M" pitchFamily="18" charset="-127"/>
              </a:rPr>
              <a:t>05</a:t>
            </a:r>
            <a:endParaRPr kumimoji="0" lang="ko-KR" altLang="en-US" sz="4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4572000" y="3714750"/>
            <a:ext cx="4572000" cy="142875"/>
          </a:xfrm>
          <a:custGeom>
            <a:avLst/>
            <a:gdLst>
              <a:gd name="connsiteX0" fmla="*/ 76200 w 4286250"/>
              <a:gd name="connsiteY0" fmla="*/ 6350 h 127000"/>
              <a:gd name="connsiteX1" fmla="*/ 0 w 4286250"/>
              <a:gd name="connsiteY1" fmla="*/ 127000 h 127000"/>
              <a:gd name="connsiteX2" fmla="*/ 4286250 w 4286250"/>
              <a:gd name="connsiteY2" fmla="*/ 127000 h 127000"/>
              <a:gd name="connsiteX3" fmla="*/ 4286250 w 4286250"/>
              <a:gd name="connsiteY3" fmla="*/ 0 h 127000"/>
              <a:gd name="connsiteX4" fmla="*/ 76200 w 4286250"/>
              <a:gd name="connsiteY4" fmla="*/ 6350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0" h="127000">
                <a:moveTo>
                  <a:pt x="76200" y="6350"/>
                </a:moveTo>
                <a:lnTo>
                  <a:pt x="0" y="127000"/>
                </a:lnTo>
                <a:lnTo>
                  <a:pt x="4286250" y="127000"/>
                </a:lnTo>
                <a:lnTo>
                  <a:pt x="4286250" y="0"/>
                </a:lnTo>
                <a:lnTo>
                  <a:pt x="76200" y="6350"/>
                </a:lnTo>
                <a:close/>
              </a:path>
            </a:pathLst>
          </a:custGeom>
          <a:solidFill>
            <a:srgbClr val="DD8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714875" y="3500438"/>
            <a:ext cx="4429125" cy="230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ln>
                <a:solidFill>
                  <a:srgbClr val="F3F3F3">
                    <a:alpha val="31000"/>
                  </a:srgbClr>
                </a:solidFill>
              </a:ln>
              <a:solidFill>
                <a:srgbClr val="F3F3F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H="1">
            <a:off x="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>
            <a:off x="680085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5500694" y="2857496"/>
            <a:ext cx="3429024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dirty="0">
                <a:ln>
                  <a:solidFill>
                    <a:srgbClr val="313131">
                      <a:alpha val="31000"/>
                    </a:srgbClr>
                  </a:solidFill>
                </a:ln>
                <a:latin typeface="맑은 고딕" pitchFamily="50" charset="-127"/>
                <a:ea typeface="맑은 고딕" pitchFamily="50" charset="-127"/>
              </a:rPr>
              <a:t>추진방향</a:t>
            </a:r>
            <a:endParaRPr kumimoji="0" lang="ko-KR" altLang="en-US" sz="28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23850" y="34925"/>
            <a:ext cx="1724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시설부대팀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349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>
          <a:xfrm flipV="1"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-1588"/>
            <a:ext cx="9144000" cy="622301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cxnSp>
        <p:nvCxnSpPr>
          <p:cNvPr id="22" name="직선 연결선 21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365" name="그룹 66"/>
          <p:cNvGrpSpPr>
            <a:grpSpLocks/>
          </p:cNvGrpSpPr>
          <p:nvPr/>
        </p:nvGrpSpPr>
        <p:grpSpPr bwMode="auto">
          <a:xfrm>
            <a:off x="107950" y="765175"/>
            <a:ext cx="1766888" cy="515938"/>
            <a:chOff x="1072702" y="1194945"/>
            <a:chExt cx="911651" cy="515667"/>
          </a:xfrm>
        </p:grpSpPr>
        <p:cxnSp>
          <p:nvCxnSpPr>
            <p:cNvPr id="74" name="직선 연결선 73"/>
            <p:cNvCxnSpPr/>
            <p:nvPr/>
          </p:nvCxnSpPr>
          <p:spPr>
            <a:xfrm>
              <a:off x="1099732" y="1583679"/>
              <a:ext cx="884621" cy="0"/>
            </a:xfrm>
            <a:prstGeom prst="line">
              <a:avLst/>
            </a:prstGeom>
            <a:ln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이등변 삼각형 77"/>
            <p:cNvSpPr>
              <a:spLocks noChangeArrowheads="1"/>
            </p:cNvSpPr>
            <p:nvPr/>
          </p:nvSpPr>
          <p:spPr bwMode="auto">
            <a:xfrm flipV="1">
              <a:off x="1463410" y="1583679"/>
              <a:ext cx="126959" cy="126933"/>
            </a:xfrm>
            <a:prstGeom prst="triangle">
              <a:avLst>
                <a:gd name="adj" fmla="val 50000"/>
              </a:avLst>
            </a:prstGeom>
            <a:solidFill>
              <a:srgbClr val="313131"/>
            </a:solidFill>
            <a:ln w="25400" algn="ctr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1072702" y="1194945"/>
              <a:ext cx="591536" cy="399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b="1" dirty="0">
                  <a:ln>
                    <a:solidFill>
                      <a:srgbClr val="313131">
                        <a:alpha val="33000"/>
                      </a:srgbClr>
                    </a:solidFill>
                  </a:ln>
                  <a:solidFill>
                    <a:srgbClr val="313131"/>
                  </a:solidFill>
                  <a:latin typeface="나눔고딕" pitchFamily="50" charset="-127"/>
                  <a:ea typeface="나눔고딕" pitchFamily="50" charset="-127"/>
                </a:rPr>
                <a:t>추진방향</a:t>
              </a:r>
              <a:endParaRPr kumimoji="0" lang="en-US" altLang="ko-KR" sz="2000" b="1" dirty="0">
                <a:ln>
                  <a:solidFill>
                    <a:srgbClr val="313131">
                      <a:alpha val="33000"/>
                    </a:srgbClr>
                  </a:solidFill>
                </a:ln>
                <a:solidFill>
                  <a:srgbClr val="31313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04" name="직선 연결선 103"/>
          <p:cNvCxnSpPr/>
          <p:nvPr/>
        </p:nvCxnSpPr>
        <p:spPr>
          <a:xfrm flipH="1">
            <a:off x="0" y="64658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/>
          <p:cNvSpPr/>
          <p:nvPr/>
        </p:nvSpPr>
        <p:spPr>
          <a:xfrm>
            <a:off x="539750" y="1409700"/>
            <a:ext cx="187325" cy="188913"/>
          </a:xfrm>
          <a:prstGeom prst="rect">
            <a:avLst/>
          </a:prstGeom>
          <a:solidFill>
            <a:srgbClr val="DD811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539750" y="1628775"/>
            <a:ext cx="187325" cy="187325"/>
          </a:xfrm>
          <a:prstGeom prst="rect">
            <a:avLst/>
          </a:prstGeom>
          <a:solidFill>
            <a:srgbClr val="31313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5369" name="Text Box 22"/>
          <p:cNvSpPr txBox="1">
            <a:spLocks noChangeArrowheads="1"/>
          </p:cNvSpPr>
          <p:nvPr/>
        </p:nvSpPr>
        <p:spPr bwMode="auto">
          <a:xfrm>
            <a:off x="755650" y="1412875"/>
            <a:ext cx="7561263" cy="496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solidFill>
                  <a:srgbClr val="595959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원내 사망자 안치건수 증가를 위한 업무협조로 유치 강화    </a:t>
            </a:r>
            <a:endParaRPr kumimoji="0"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부서장 회의를 통한 현황보고 및 병동 협조 요청</a:t>
            </a: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요양원 및 시설 방문확대와 홍보활동 강화</a:t>
            </a:r>
            <a:endParaRPr kumimoji="0"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관내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86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개 요양시설 및 요양병원 방문 홍보</a:t>
            </a: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저렴한 장례비용으로 경쟁력 강화</a:t>
            </a: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음식판매 가격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2015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월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15%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인하</a:t>
            </a:r>
            <a:endParaRPr kumimoji="0"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장의용품 판매가격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2015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10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월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20%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인하</a:t>
            </a:r>
            <a:endParaRPr kumimoji="0"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시설사용료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2016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1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월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30%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인하</a:t>
            </a: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장례식장 운영위원회를 통한 서비스 개선으로 경쟁력 강화</a:t>
            </a:r>
            <a:endParaRPr kumimoji="0"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장의차량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리무진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무료 제공 협의</a:t>
            </a:r>
            <a:endParaRPr kumimoji="0"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헌화 및 액자 </a:t>
            </a:r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·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화병 무료 제공 협의</a:t>
            </a:r>
            <a:endParaRPr kumimoji="0"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양복대여료 및 와이셔츠 넥타이 판매가격 협의</a:t>
            </a: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원외 사망자 안치건수 증가를 위한 협약체결로 유치 강화</a:t>
            </a:r>
            <a:endParaRPr kumimoji="0"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신선장의사외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처와 장의차량 이용 협약체결</a:t>
            </a: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읍 </a:t>
            </a:r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면 체육대회</a:t>
            </a:r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이장회의 등 방문으로 홍보활동 강화</a:t>
            </a:r>
            <a:endParaRPr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장례식장 시설 </a:t>
            </a:r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설비 보수 및 개선에 따른 경쟁력 강화</a:t>
            </a:r>
            <a:endParaRPr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시설의 위생관리와 안전관리를 통해 유족 </a:t>
            </a:r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문상객에게 편안하고 쾌적한 </a:t>
            </a:r>
            <a:endParaRPr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장례환경 조성</a:t>
            </a:r>
            <a:endParaRPr kumimoji="0" lang="en-US" altLang="ko-KR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14313" y="34925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추진방향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371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714877" y="2714620"/>
            <a:ext cx="85725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000" dirty="0">
                <a:ln>
                  <a:solidFill>
                    <a:srgbClr val="313131">
                      <a:alpha val="31000"/>
                    </a:srgbClr>
                  </a:solidFill>
                </a:ln>
                <a:solidFill>
                  <a:srgbClr val="313131"/>
                </a:solidFill>
                <a:latin typeface="HY헤드라인M" pitchFamily="18" charset="-127"/>
                <a:ea typeface="HY헤드라인M" pitchFamily="18" charset="-127"/>
              </a:rPr>
              <a:t>06</a:t>
            </a:r>
            <a:endParaRPr kumimoji="0" lang="ko-KR" altLang="en-US" sz="4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4572000" y="3714750"/>
            <a:ext cx="4572000" cy="142875"/>
          </a:xfrm>
          <a:custGeom>
            <a:avLst/>
            <a:gdLst>
              <a:gd name="connsiteX0" fmla="*/ 76200 w 4286250"/>
              <a:gd name="connsiteY0" fmla="*/ 6350 h 127000"/>
              <a:gd name="connsiteX1" fmla="*/ 0 w 4286250"/>
              <a:gd name="connsiteY1" fmla="*/ 127000 h 127000"/>
              <a:gd name="connsiteX2" fmla="*/ 4286250 w 4286250"/>
              <a:gd name="connsiteY2" fmla="*/ 127000 h 127000"/>
              <a:gd name="connsiteX3" fmla="*/ 4286250 w 4286250"/>
              <a:gd name="connsiteY3" fmla="*/ 0 h 127000"/>
              <a:gd name="connsiteX4" fmla="*/ 76200 w 4286250"/>
              <a:gd name="connsiteY4" fmla="*/ 6350 h 12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86250" h="127000">
                <a:moveTo>
                  <a:pt x="76200" y="6350"/>
                </a:moveTo>
                <a:lnTo>
                  <a:pt x="0" y="127000"/>
                </a:lnTo>
                <a:lnTo>
                  <a:pt x="4286250" y="127000"/>
                </a:lnTo>
                <a:lnTo>
                  <a:pt x="4286250" y="0"/>
                </a:lnTo>
                <a:lnTo>
                  <a:pt x="76200" y="6350"/>
                </a:lnTo>
                <a:close/>
              </a:path>
            </a:pathLst>
          </a:custGeom>
          <a:solidFill>
            <a:srgbClr val="DD8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4714875" y="3500438"/>
            <a:ext cx="4429125" cy="230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1000" dirty="0">
              <a:ln>
                <a:solidFill>
                  <a:srgbClr val="F3F3F3">
                    <a:alpha val="31000"/>
                  </a:srgbClr>
                </a:solidFill>
              </a:ln>
              <a:solidFill>
                <a:srgbClr val="F3F3F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고딕" pitchFamily="50" charset="-127"/>
              <a:ea typeface="나눔고딕" pitchFamily="50" charset="-127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 flipH="1">
            <a:off x="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H="1">
            <a:off x="6800850" y="309563"/>
            <a:ext cx="2339975" cy="0"/>
          </a:xfrm>
          <a:prstGeom prst="line">
            <a:avLst/>
          </a:prstGeom>
          <a:ln>
            <a:solidFill>
              <a:srgbClr val="F3F3F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 flipH="1">
            <a:off x="0" y="64912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/>
          <p:cNvSpPr/>
          <p:nvPr/>
        </p:nvSpPr>
        <p:spPr>
          <a:xfrm>
            <a:off x="5500694" y="2857496"/>
            <a:ext cx="3429024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800" b="1" dirty="0">
                <a:ln>
                  <a:solidFill>
                    <a:srgbClr val="313131">
                      <a:alpha val="31000"/>
                    </a:srgbClr>
                  </a:solidFill>
                </a:ln>
                <a:latin typeface="맑은 고딕" pitchFamily="50" charset="-127"/>
                <a:ea typeface="맑은 고딕" pitchFamily="50" charset="-127"/>
              </a:rPr>
              <a:t>추진계획</a:t>
            </a:r>
            <a:endParaRPr kumimoji="0" lang="ko-KR" altLang="en-US" sz="28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9144000" cy="622300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23850" y="34925"/>
            <a:ext cx="1724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 err="1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시설부대팀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397" name="직사각형 102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직사각형 39"/>
          <p:cNvSpPr/>
          <p:nvPr/>
        </p:nvSpPr>
        <p:spPr>
          <a:xfrm flipV="1">
            <a:off x="0" y="6551613"/>
            <a:ext cx="9144000" cy="357187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-1588"/>
            <a:ext cx="9144000" cy="622301"/>
          </a:xfrm>
          <a:prstGeom prst="rect">
            <a:avLst/>
          </a:prstGeom>
          <a:solidFill>
            <a:srgbClr val="313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/>
          </a:p>
        </p:txBody>
      </p:sp>
      <p:cxnSp>
        <p:nvCxnSpPr>
          <p:cNvPr id="22" name="직선 연결선 21"/>
          <p:cNvCxnSpPr/>
          <p:nvPr/>
        </p:nvCxnSpPr>
        <p:spPr>
          <a:xfrm flipH="1">
            <a:off x="0" y="66833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413" name="그룹 66"/>
          <p:cNvGrpSpPr>
            <a:grpSpLocks/>
          </p:cNvGrpSpPr>
          <p:nvPr/>
        </p:nvGrpSpPr>
        <p:grpSpPr bwMode="auto">
          <a:xfrm>
            <a:off x="107950" y="765175"/>
            <a:ext cx="1766888" cy="515938"/>
            <a:chOff x="1072702" y="1194945"/>
            <a:chExt cx="911651" cy="515667"/>
          </a:xfrm>
        </p:grpSpPr>
        <p:cxnSp>
          <p:nvCxnSpPr>
            <p:cNvPr id="74" name="직선 연결선 73"/>
            <p:cNvCxnSpPr/>
            <p:nvPr/>
          </p:nvCxnSpPr>
          <p:spPr>
            <a:xfrm>
              <a:off x="1099732" y="1583679"/>
              <a:ext cx="884621" cy="0"/>
            </a:xfrm>
            <a:prstGeom prst="line">
              <a:avLst/>
            </a:prstGeom>
            <a:ln>
              <a:solidFill>
                <a:srgbClr val="3131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이등변 삼각형 77"/>
            <p:cNvSpPr>
              <a:spLocks noChangeArrowheads="1"/>
            </p:cNvSpPr>
            <p:nvPr/>
          </p:nvSpPr>
          <p:spPr bwMode="auto">
            <a:xfrm flipV="1">
              <a:off x="1463410" y="1583679"/>
              <a:ext cx="126959" cy="126933"/>
            </a:xfrm>
            <a:prstGeom prst="triangle">
              <a:avLst>
                <a:gd name="adj" fmla="val 50000"/>
              </a:avLst>
            </a:prstGeom>
            <a:solidFill>
              <a:srgbClr val="313131"/>
            </a:solidFill>
            <a:ln w="25400" algn="ctr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91" name="직사각형 90"/>
            <p:cNvSpPr/>
            <p:nvPr/>
          </p:nvSpPr>
          <p:spPr>
            <a:xfrm>
              <a:off x="1072702" y="1194945"/>
              <a:ext cx="597326" cy="3999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b="1" dirty="0">
                  <a:ln>
                    <a:solidFill>
                      <a:srgbClr val="313131">
                        <a:alpha val="33000"/>
                      </a:srgbClr>
                    </a:solidFill>
                  </a:ln>
                  <a:solidFill>
                    <a:srgbClr val="313131"/>
                  </a:solidFill>
                  <a:latin typeface="나눔고딕" pitchFamily="50" charset="-127"/>
                  <a:ea typeface="나눔고딕" pitchFamily="50" charset="-127"/>
                </a:rPr>
                <a:t>추진계획</a:t>
              </a:r>
              <a:endParaRPr kumimoji="0" lang="en-US" altLang="ko-KR" sz="2000" b="1" dirty="0">
                <a:ln>
                  <a:solidFill>
                    <a:srgbClr val="313131">
                      <a:alpha val="33000"/>
                    </a:srgbClr>
                  </a:solidFill>
                </a:ln>
                <a:solidFill>
                  <a:srgbClr val="31313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</p:grpSp>
      <p:cxnSp>
        <p:nvCxnSpPr>
          <p:cNvPr id="104" name="직선 연결선 103"/>
          <p:cNvCxnSpPr/>
          <p:nvPr/>
        </p:nvCxnSpPr>
        <p:spPr>
          <a:xfrm flipH="1">
            <a:off x="0" y="6465888"/>
            <a:ext cx="9144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직사각형 104"/>
          <p:cNvSpPr/>
          <p:nvPr/>
        </p:nvSpPr>
        <p:spPr>
          <a:xfrm>
            <a:off x="539750" y="1409700"/>
            <a:ext cx="187325" cy="188913"/>
          </a:xfrm>
          <a:prstGeom prst="rect">
            <a:avLst/>
          </a:prstGeom>
          <a:solidFill>
            <a:srgbClr val="DD811C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06" name="직사각형 105"/>
          <p:cNvSpPr/>
          <p:nvPr/>
        </p:nvSpPr>
        <p:spPr>
          <a:xfrm>
            <a:off x="539750" y="1628775"/>
            <a:ext cx="187325" cy="187325"/>
          </a:xfrm>
          <a:prstGeom prst="rect">
            <a:avLst/>
          </a:prstGeom>
          <a:solidFill>
            <a:srgbClr val="31313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17417" name="Text Box 22"/>
          <p:cNvSpPr txBox="1">
            <a:spLocks noChangeArrowheads="1"/>
          </p:cNvSpPr>
          <p:nvPr/>
        </p:nvSpPr>
        <p:spPr bwMode="auto">
          <a:xfrm>
            <a:off x="755650" y="1412875"/>
            <a:ext cx="7561263" cy="171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solidFill>
                  <a:srgbClr val="595959"/>
                </a:solidFill>
                <a:latin typeface="휴먼엑스포" pitchFamily="18" charset="-127"/>
                <a:ea typeface="휴먼엑스포" pitchFamily="18" charset="-127"/>
              </a:rPr>
              <a:t>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부서장 간담회 개최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: 2016. 11. 30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까지</a:t>
            </a: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장례식장 운영위원회 개최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: 2016. 12. 31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까지</a:t>
            </a: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장의차량 이용 협약 체결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: 2016. 12. 31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까지    </a:t>
            </a: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요양원 및 시설방문 홍보활동 </a:t>
            </a: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지속적</a:t>
            </a: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 읍 </a:t>
            </a:r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면 체육대회</a:t>
            </a:r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이장회의 등 방문 </a:t>
            </a:r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지속적</a:t>
            </a:r>
            <a:endParaRPr lang="en-US" altLang="ko-KR" sz="1600" b="1">
              <a:latin typeface="맑은 고딕" pitchFamily="50" charset="-127"/>
              <a:ea typeface="맑은 고딕" pitchFamily="50" charset="-127"/>
            </a:endParaRPr>
          </a:p>
          <a:p>
            <a:pPr latinLnBrk="0">
              <a:lnSpc>
                <a:spcPct val="110000"/>
              </a:lnSpc>
              <a:buFontTx/>
              <a:buChar char="•"/>
            </a:pPr>
            <a:r>
              <a:rPr kumimoji="0" lang="en-US" altLang="ko-KR" sz="1600" b="1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600" b="1">
                <a:latin typeface="맑은 고딕" pitchFamily="50" charset="-127"/>
                <a:ea typeface="맑은 고딕" pitchFamily="50" charset="-127"/>
              </a:rPr>
              <a:t>시설 </a:t>
            </a:r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· </a:t>
            </a: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설비 보수 및 개선 </a:t>
            </a:r>
            <a:r>
              <a:rPr lang="en-US" altLang="ko-KR" sz="1600" b="1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>
                <a:latin typeface="맑은 고딕" pitchFamily="50" charset="-127"/>
                <a:ea typeface="맑은 고딕" pitchFamily="50" charset="-127"/>
              </a:rPr>
              <a:t>담당부서와 협의 후 추진</a:t>
            </a:r>
            <a:endParaRPr lang="en-US" altLang="ko-KR" sz="16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214313" y="34925"/>
            <a:ext cx="3429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4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itchFamily="18" charset="-127"/>
                <a:ea typeface="HY헤드라인M" pitchFamily="18" charset="-127"/>
              </a:rPr>
              <a:t>추진계획</a:t>
            </a:r>
            <a:endParaRPr kumimoji="0" lang="ko-KR" altLang="en-US" sz="24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419" name="직사각형 153"/>
          <p:cNvSpPr>
            <a:spLocks noChangeArrowheads="1"/>
          </p:cNvSpPr>
          <p:nvPr/>
        </p:nvSpPr>
        <p:spPr bwMode="auto">
          <a:xfrm>
            <a:off x="2889250" y="6584950"/>
            <a:ext cx="3344863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ko-KR" altLang="en-US" sz="1200">
                <a:solidFill>
                  <a:srgbClr val="FFC000"/>
                </a:solidFill>
                <a:latin typeface="나눔고딕" pitchFamily="50" charset="-127"/>
                <a:ea typeface="나눔고딕" pitchFamily="50" charset="-127"/>
              </a:rPr>
              <a:t>최상의 의료제공으로 신뢰받는 지역거점공공병원</a:t>
            </a:r>
            <a:endParaRPr kumimoji="0" lang="ko-KR" altLang="en-US" sz="1000">
              <a:solidFill>
                <a:srgbClr val="FFC000"/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3134</TotalTime>
  <Words>1224</Words>
  <Application>Microsoft Office PowerPoint</Application>
  <PresentationFormat>화면 슬라이드 쇼(4:3)</PresentationFormat>
  <Paragraphs>440</Paragraphs>
  <Slides>16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4" baseType="lpstr">
      <vt:lpstr>굴림</vt:lpstr>
      <vt:lpstr>Arial</vt:lpstr>
      <vt:lpstr>맑은 고딕</vt:lpstr>
      <vt:lpstr>나눔고딕</vt:lpstr>
      <vt:lpstr>HY헤드라인M</vt:lpstr>
      <vt:lpstr>휴먼엑스포</vt:lpstr>
      <vt:lpstr>한컴바탕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</vt:vector>
  </TitlesOfParts>
  <Company>FINAL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블랙에디션</dc:creator>
  <cp:lastModifiedBy>Windows 사용자</cp:lastModifiedBy>
  <cp:revision>176</cp:revision>
  <dcterms:created xsi:type="dcterms:W3CDTF">2013-12-04T08:36:26Z</dcterms:created>
  <dcterms:modified xsi:type="dcterms:W3CDTF">2016-12-01T04:44:08Z</dcterms:modified>
</cp:coreProperties>
</file>