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9"/>
  </p:notesMasterIdLst>
  <p:sldIdLst>
    <p:sldId id="256" r:id="rId2"/>
    <p:sldId id="298" r:id="rId3"/>
    <p:sldId id="309" r:id="rId4"/>
    <p:sldId id="310" r:id="rId5"/>
    <p:sldId id="311" r:id="rId6"/>
    <p:sldId id="299" r:id="rId7"/>
    <p:sldId id="300" r:id="rId8"/>
    <p:sldId id="283" r:id="rId9"/>
    <p:sldId id="291" r:id="rId10"/>
    <p:sldId id="257" r:id="rId11"/>
    <p:sldId id="258" r:id="rId12"/>
    <p:sldId id="266" r:id="rId13"/>
    <p:sldId id="302" r:id="rId14"/>
    <p:sldId id="289" r:id="rId15"/>
    <p:sldId id="290" r:id="rId16"/>
    <p:sldId id="303" r:id="rId17"/>
    <p:sldId id="259" r:id="rId18"/>
    <p:sldId id="285" r:id="rId19"/>
    <p:sldId id="263" r:id="rId20"/>
    <p:sldId id="278" r:id="rId21"/>
    <p:sldId id="288" r:id="rId22"/>
    <p:sldId id="305" r:id="rId23"/>
    <p:sldId id="306" r:id="rId24"/>
    <p:sldId id="304" r:id="rId25"/>
    <p:sldId id="312" r:id="rId26"/>
    <p:sldId id="307" r:id="rId27"/>
    <p:sldId id="292" r:id="rId2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81DE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264" autoAdjust="0"/>
  </p:normalViewPr>
  <p:slideViewPr>
    <p:cSldViewPr>
      <p:cViewPr varScale="1">
        <p:scale>
          <a:sx n="106" d="100"/>
          <a:sy n="106" d="100"/>
        </p:scale>
        <p:origin x="-11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135EAB-4119-4F72-97B7-8ABB440AF37A}" type="datetimeFigureOut">
              <a:rPr lang="ko-KR" altLang="en-US" smtClean="0"/>
              <a:pPr/>
              <a:t>2016-12-15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9F4C4F-C0D4-4597-B290-7AAEFF07D57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F4C4F-C0D4-4597-B290-7AAEFF07D572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F4C4F-C0D4-4597-B290-7AAEFF07D572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F4C4F-C0D4-4597-B290-7AAEFF07D572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F4C4F-C0D4-4597-B290-7AAEFF07D572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F4C4F-C0D4-4597-B290-7AAEFF07D572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F4C4F-C0D4-4597-B290-7AAEFF07D572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F4C4F-C0D4-4597-B290-7AAEFF07D572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F4C4F-C0D4-4597-B290-7AAEFF07D572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F4C4F-C0D4-4597-B290-7AAEFF07D572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F4C4F-C0D4-4597-B290-7AAEFF07D572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모서리가 둥근 직사각형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2B74-AEF9-499C-A1E5-EA8C9C1174AE}" type="datetimeFigureOut">
              <a:rPr lang="ko-KR" altLang="en-US" smtClean="0"/>
              <a:pPr/>
              <a:t>2016-12-15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128805FE-73CE-45B2-8B84-47655F9985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2B74-AEF9-499C-A1E5-EA8C9C1174AE}" type="datetimeFigureOut">
              <a:rPr lang="ko-KR" altLang="en-US" smtClean="0"/>
              <a:pPr/>
              <a:t>2016-12-15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805FE-73CE-45B2-8B84-47655F9985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모서리가 둥근 직사각형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2B74-AEF9-499C-A1E5-EA8C9C1174AE}" type="datetimeFigureOut">
              <a:rPr lang="ko-KR" altLang="en-US" smtClean="0"/>
              <a:pPr/>
              <a:t>2016-12-15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28805FE-73CE-45B2-8B84-47655F9985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2B74-AEF9-499C-A1E5-EA8C9C1174AE}" type="datetimeFigureOut">
              <a:rPr lang="ko-KR" altLang="en-US" smtClean="0"/>
              <a:pPr/>
              <a:t>2016-12-15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805FE-73CE-45B2-8B84-47655F9985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2B74-AEF9-499C-A1E5-EA8C9C1174AE}" type="datetimeFigureOut">
              <a:rPr lang="ko-KR" altLang="en-US" smtClean="0"/>
              <a:pPr/>
              <a:t>2016-12-15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805FE-73CE-45B2-8B84-47655F9985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3" name="내용 개체 틀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2B74-AEF9-499C-A1E5-EA8C9C1174AE}" type="datetimeFigureOut">
              <a:rPr lang="ko-KR" altLang="en-US" smtClean="0"/>
              <a:pPr/>
              <a:t>2016-12-15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805FE-73CE-45B2-8B84-47655F9985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2B74-AEF9-499C-A1E5-EA8C9C1174AE}" type="datetimeFigureOut">
              <a:rPr lang="ko-KR" altLang="en-US" smtClean="0"/>
              <a:pPr/>
              <a:t>2016-12-15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805FE-73CE-45B2-8B84-47655F9985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모서리가 둥근 직사각형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2B74-AEF9-499C-A1E5-EA8C9C1174AE}" type="datetimeFigureOut">
              <a:rPr lang="ko-KR" altLang="en-US" smtClean="0"/>
              <a:pPr/>
              <a:t>2016-12-15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805FE-73CE-45B2-8B84-47655F9985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2B74-AEF9-499C-A1E5-EA8C9C1174AE}" type="datetimeFigureOut">
              <a:rPr lang="ko-KR" altLang="en-US" smtClean="0"/>
              <a:pPr/>
              <a:t>2016-12-15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28805FE-73CE-45B2-8B84-47655F9985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직사각형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2B74-AEF9-499C-A1E5-EA8C9C1174AE}" type="datetimeFigureOut">
              <a:rPr lang="ko-KR" altLang="en-US" smtClean="0"/>
              <a:pPr/>
              <a:t>2016-12-15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805FE-73CE-45B2-8B84-47655F9985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E2B74-AEF9-499C-A1E5-EA8C9C1174AE}" type="datetimeFigureOut">
              <a:rPr lang="ko-KR" altLang="en-US" smtClean="0"/>
              <a:pPr/>
              <a:t>2016-12-15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805FE-73CE-45B2-8B84-47655F9985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ko-KR" altLang="en-US" noProof="0" smtClean="0"/>
          </a:p>
        </p:txBody>
      </p:sp>
      <p:sp>
        <p:nvSpPr>
          <p:cNvPr id="4" name="Rectangle 9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9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남원의료원호스피스</a:t>
            </a:r>
          </a:p>
        </p:txBody>
      </p:sp>
      <p:sp>
        <p:nvSpPr>
          <p:cNvPr id="6" name="Rectangle 9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1F360-4AC0-4556-B9DB-673A3DBEF35D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모서리가 둥근 직사각형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95E2B74-AEF9-499C-A1E5-EA8C9C1174AE}" type="datetimeFigureOut">
              <a:rPr lang="ko-KR" altLang="en-US" smtClean="0"/>
              <a:pPr/>
              <a:t>2016-12-15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28805FE-73CE-45B2-8B84-47655F9985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xStyles>
    <p:titleStyle>
      <a:lvl1pPr algn="l" rtl="0" eaLnBrk="1" latinLnBrk="1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1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1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1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1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1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1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1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23728" y="4365104"/>
            <a:ext cx="6400800" cy="1752600"/>
          </a:xfrm>
        </p:spPr>
        <p:txBody>
          <a:bodyPr/>
          <a:lstStyle/>
          <a:p>
            <a:pPr algn="r"/>
            <a:r>
              <a:rPr lang="ko-KR" altLang="en-US" sz="2400" dirty="0" smtClean="0"/>
              <a:t>김혜숙</a:t>
            </a:r>
            <a:r>
              <a:rPr lang="en-US" altLang="ko-KR" sz="2400" dirty="0" smtClean="0"/>
              <a:t> </a:t>
            </a:r>
            <a:endParaRPr lang="en-US" altLang="ko-KR" dirty="0" smtClean="0"/>
          </a:p>
          <a:p>
            <a:pPr algn="r"/>
            <a:r>
              <a:rPr lang="ko-KR" altLang="en-US" sz="2400" dirty="0" smtClean="0"/>
              <a:t>전라북도 남원의료원 호스피스완화의료병</a:t>
            </a:r>
            <a:r>
              <a:rPr lang="ko-KR" altLang="en-US" sz="2400" dirty="0"/>
              <a:t>동</a:t>
            </a:r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23528" y="1412776"/>
            <a:ext cx="8424936" cy="1470025"/>
          </a:xfrm>
        </p:spPr>
        <p:txBody>
          <a:bodyPr>
            <a:normAutofit/>
          </a:bodyPr>
          <a:lstStyle/>
          <a:p>
            <a:r>
              <a:rPr lang="en-US" altLang="ko-KR" sz="4000" dirty="0" smtClean="0"/>
              <a:t>HOSPICES </a:t>
            </a:r>
            <a:r>
              <a:rPr lang="en-US" altLang="ko-KR" dirty="0" smtClean="0"/>
              <a:t>· </a:t>
            </a:r>
            <a:r>
              <a:rPr lang="en-US" altLang="ko-KR" sz="4000" dirty="0" smtClean="0"/>
              <a:t>PALLIATIVE</a:t>
            </a:r>
            <a:endParaRPr lang="ko-KR" altLang="en-US" sz="4000" dirty="0"/>
          </a:p>
        </p:txBody>
      </p:sp>
      <p:pic>
        <p:nvPicPr>
          <p:cNvPr id="4" name="그림 3" descr="호스피스마크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20272" y="4293096"/>
            <a:ext cx="457264" cy="6001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0"/>
            <a:ext cx="8291264" cy="1143000"/>
          </a:xfrm>
        </p:spPr>
        <p:txBody>
          <a:bodyPr/>
          <a:lstStyle/>
          <a:p>
            <a:r>
              <a:rPr lang="ko-KR" altLang="en-US" dirty="0" smtClean="0"/>
              <a:t>호스피스</a:t>
            </a:r>
            <a:r>
              <a:rPr lang="en-US" altLang="ko-KR" dirty="0" smtClean="0"/>
              <a:t>·</a:t>
            </a:r>
            <a:r>
              <a:rPr lang="ko-KR" altLang="en-US" dirty="0" smtClean="0"/>
              <a:t>완화의료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251520" y="1268760"/>
            <a:ext cx="8568952" cy="5589240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완치가 어려운 말기암환자와 가족의 신체적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심리사회적</a:t>
            </a:r>
            <a:r>
              <a:rPr lang="en-US" altLang="ko-KR" dirty="0" smtClean="0"/>
              <a:t>, </a:t>
            </a:r>
            <a:r>
              <a:rPr lang="ko-KR" altLang="en-US" dirty="0" smtClean="0"/>
              <a:t>영적 고통을 완화시켜 남은 </a:t>
            </a:r>
            <a:r>
              <a:rPr lang="ko-KR" altLang="en-US" dirty="0" err="1" smtClean="0"/>
              <a:t>여생동안</a:t>
            </a:r>
            <a:r>
              <a:rPr lang="ko-KR" altLang="en-US" dirty="0" smtClean="0"/>
              <a:t> 인간으로서의  존엄성과 높은  삶의 질을 유지하면서 충만한 삶을  살 수 있도록 하는 것을 목표로 합니다</a:t>
            </a:r>
            <a:endParaRPr lang="en-US" altLang="ko-KR" dirty="0" smtClean="0"/>
          </a:p>
          <a:p>
            <a:r>
              <a:rPr lang="ko-KR" altLang="en-US" dirty="0" smtClean="0"/>
              <a:t>임종이 가까워졌을 때에도 죽음을 삶이 일부로 받아들이고 사랑과 </a:t>
            </a:r>
            <a:r>
              <a:rPr lang="ko-KR" altLang="en-US" dirty="0" err="1" smtClean="0"/>
              <a:t>희망속에서</a:t>
            </a:r>
            <a:r>
              <a:rPr lang="ko-KR" altLang="en-US" dirty="0" smtClean="0"/>
              <a:t> 가능한  편안한 삶을 </a:t>
            </a:r>
            <a:r>
              <a:rPr lang="ko-KR" altLang="en-US" dirty="0" err="1" smtClean="0"/>
              <a:t>의미있게</a:t>
            </a:r>
            <a:r>
              <a:rPr lang="ko-KR" altLang="en-US" dirty="0" smtClean="0"/>
              <a:t> 살다가 마지막 순간을 평안하게 맞이하도록 돌봄을 제공합니다</a:t>
            </a:r>
            <a:endParaRPr lang="en-US" altLang="ko-KR" dirty="0" smtClean="0"/>
          </a:p>
          <a:p>
            <a:r>
              <a:rPr lang="ko-KR" altLang="en-US" dirty="0" smtClean="0"/>
              <a:t>여명을 인위적을 연장시키거나 단축시키지 않고 삶의 질에 초점을 맞추면서 돌보는 전인적인 돌봄입니다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사별 후 남겨진 가족들이 상실로 인한 슬픔이 완화되어 정상적인 생활로 잘 복귀할 수 있도록 함께하는 사랑의 돌봄입니다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229600" cy="534988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US" altLang="ko-KR" sz="3200" b="1" dirty="0" smtClean="0"/>
              <a:t> </a:t>
            </a:r>
            <a:r>
              <a:rPr lang="ko-KR" altLang="en-US" sz="2800" b="1" dirty="0" smtClean="0"/>
              <a:t>대상자 선정</a:t>
            </a:r>
            <a:r>
              <a:rPr lang="ko-KR" altLang="en-US" sz="3200" b="1" dirty="0" smtClean="0"/>
              <a:t>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81075"/>
            <a:ext cx="8785225" cy="5648325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Clr>
                <a:schemeClr val="tx2"/>
              </a:buClr>
              <a:defRPr/>
            </a:pPr>
            <a:r>
              <a:rPr lang="ko-KR" alt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입원 당시 의식이 뚜렷하고 의사소통 가능한 환자</a:t>
            </a:r>
          </a:p>
          <a:p>
            <a:pPr eaLnBrk="1" hangingPunct="1">
              <a:lnSpc>
                <a:spcPct val="120000"/>
              </a:lnSpc>
              <a:buClr>
                <a:schemeClr val="tx2"/>
              </a:buClr>
              <a:defRPr/>
            </a:pPr>
            <a:r>
              <a:rPr lang="ko-KR" alt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임종이 </a:t>
            </a:r>
            <a:r>
              <a:rPr lang="en-US" altLang="ko-KR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</a:t>
            </a:r>
            <a:r>
              <a:rPr lang="ko-KR" alt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개월 이내로 예견되는 말기 환자</a:t>
            </a:r>
          </a:p>
          <a:p>
            <a:pPr eaLnBrk="1" hangingPunct="1">
              <a:lnSpc>
                <a:spcPct val="120000"/>
              </a:lnSpc>
              <a:buClr>
                <a:schemeClr val="tx2"/>
              </a:buClr>
              <a:defRPr/>
            </a:pPr>
            <a:r>
              <a:rPr lang="ko-KR" alt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수술</a:t>
            </a:r>
            <a:r>
              <a:rPr lang="en-US" altLang="ko-KR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ko-KR" alt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항암요법</a:t>
            </a:r>
            <a:r>
              <a:rPr lang="en-US" altLang="ko-KR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ko-KR" alt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방사선 요법을 시행했으나 더 이상의 의료적 치료효과를 기대하기 어려운 환자</a:t>
            </a:r>
          </a:p>
          <a:p>
            <a:pPr eaLnBrk="1" hangingPunct="1">
              <a:lnSpc>
                <a:spcPct val="120000"/>
              </a:lnSpc>
              <a:buClr>
                <a:schemeClr val="tx2"/>
              </a:buClr>
              <a:defRPr/>
            </a:pPr>
            <a:r>
              <a:rPr lang="ko-KR" alt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통증완화와 증상관리만을 필요로 하는 환자</a:t>
            </a:r>
          </a:p>
          <a:p>
            <a:pPr eaLnBrk="1" hangingPunct="1">
              <a:lnSpc>
                <a:spcPct val="120000"/>
              </a:lnSpc>
              <a:buClr>
                <a:schemeClr val="tx2"/>
              </a:buClr>
              <a:defRPr/>
            </a:pPr>
            <a:r>
              <a:rPr lang="ko-KR" alt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주치의와 호스피스 담당자가 호스피스 진료를 추천한 환자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779463" y="503238"/>
            <a:ext cx="7907337" cy="534987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ko-KR" altLang="en-US" sz="2800" b="1" dirty="0" smtClean="0"/>
              <a:t>기본원리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8497887" cy="4967288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75000"/>
              </a:lnSpc>
              <a:buClr>
                <a:schemeClr val="tx2"/>
              </a:buClr>
              <a:defRPr/>
            </a:pPr>
            <a:r>
              <a:rPr lang="ko-KR" altLang="en-US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대상자의 품위를 유지하도록 한다</a:t>
            </a:r>
            <a:r>
              <a:rPr lang="en-US" altLang="ko-KR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 eaLnBrk="1" hangingPunct="1">
              <a:lnSpc>
                <a:spcPct val="175000"/>
              </a:lnSpc>
              <a:buClr>
                <a:schemeClr val="tx2"/>
              </a:buClr>
              <a:defRPr/>
            </a:pPr>
            <a:r>
              <a:rPr lang="ko-KR" altLang="en-US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의학적 치료 및 중재는 보조적인 차원에서 이루어져야 한다</a:t>
            </a:r>
            <a:r>
              <a:rPr lang="en-US" altLang="ko-KR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 eaLnBrk="1" hangingPunct="1">
              <a:lnSpc>
                <a:spcPct val="175000"/>
              </a:lnSpc>
              <a:buClr>
                <a:schemeClr val="tx2"/>
              </a:buClr>
              <a:defRPr/>
            </a:pPr>
            <a:r>
              <a:rPr lang="ko-KR" altLang="en-US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통증 및 증상 조절은 완화보다는 예방으로써 환자에게 도움이 되어야 한다</a:t>
            </a:r>
            <a:r>
              <a:rPr lang="en-US" altLang="ko-KR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 eaLnBrk="1" hangingPunct="1">
              <a:lnSpc>
                <a:spcPct val="175000"/>
              </a:lnSpc>
              <a:buClr>
                <a:schemeClr val="tx2"/>
              </a:buClr>
              <a:defRPr/>
            </a:pPr>
            <a:r>
              <a:rPr lang="ko-KR" altLang="en-US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환자와 가족이 돌봄의 단위이다</a:t>
            </a:r>
            <a:r>
              <a:rPr lang="en-US" altLang="ko-KR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 eaLnBrk="1" hangingPunct="1">
              <a:lnSpc>
                <a:spcPct val="175000"/>
              </a:lnSpc>
              <a:buClr>
                <a:schemeClr val="tx2"/>
              </a:buClr>
              <a:defRPr/>
            </a:pPr>
            <a:r>
              <a:rPr lang="ko-KR" altLang="en-US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여러 분야에서 팀을 이루어 공동 노력하는 것이 필요하다</a:t>
            </a:r>
            <a:r>
              <a:rPr lang="en-US" altLang="ko-KR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 eaLnBrk="1" hangingPunct="1">
              <a:lnSpc>
                <a:spcPct val="175000"/>
              </a:lnSpc>
              <a:buClr>
                <a:schemeClr val="tx2"/>
              </a:buClr>
              <a:defRPr/>
            </a:pPr>
            <a:r>
              <a:rPr lang="ko-KR" altLang="en-US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임종 및 사별 과정 동안에 가족  구성원 및 친지에게 적극적인 지지를 제공</a:t>
            </a:r>
          </a:p>
          <a:p>
            <a:pPr eaLnBrk="1" hangingPunct="1">
              <a:lnSpc>
                <a:spcPct val="175000"/>
              </a:lnSpc>
              <a:buClr>
                <a:schemeClr val="tx2"/>
              </a:buClr>
              <a:defRPr/>
            </a:pPr>
            <a:r>
              <a:rPr lang="ko-KR" altLang="en-US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사별 후 가족들이 슬픔을 극복할 수 있도록 돕는다</a:t>
            </a:r>
            <a:r>
              <a:rPr lang="en-US" altLang="ko-KR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 eaLnBrk="1" hangingPunct="1">
              <a:lnSpc>
                <a:spcPct val="175000"/>
              </a:lnSpc>
              <a:buClr>
                <a:schemeClr val="tx2"/>
              </a:buClr>
              <a:defRPr/>
            </a:pPr>
            <a:r>
              <a:rPr lang="ko-KR" altLang="en-US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인종</a:t>
            </a:r>
            <a:r>
              <a:rPr lang="en-US" altLang="ko-KR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ko-KR" altLang="en-US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국적</a:t>
            </a:r>
            <a:r>
              <a:rPr lang="en-US" altLang="ko-KR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ko-KR" altLang="en-US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종교</a:t>
            </a:r>
            <a:r>
              <a:rPr lang="en-US" altLang="ko-KR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, </a:t>
            </a:r>
            <a:r>
              <a:rPr lang="ko-KR" altLang="en-US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경제적 지위나 지불능력 등에 관계없이 봉사를  하여야 하며 </a:t>
            </a:r>
          </a:p>
          <a:p>
            <a:pPr eaLnBrk="1" hangingPunct="1">
              <a:lnSpc>
                <a:spcPct val="175000"/>
              </a:lnSpc>
              <a:buClr>
                <a:schemeClr val="tx2"/>
              </a:buClr>
              <a:buFont typeface="Wingdings 2" pitchFamily="18" charset="2"/>
              <a:buNone/>
              <a:defRPr/>
            </a:pPr>
            <a:r>
              <a:rPr lang="ko-KR" altLang="en-US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돌보아 드린다</a:t>
            </a:r>
            <a:r>
              <a:rPr lang="en-US" altLang="ko-KR" sz="1800" b="1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  <a:p>
            <a:pPr eaLnBrk="1" hangingPunct="1">
              <a:lnSpc>
                <a:spcPct val="140000"/>
              </a:lnSpc>
              <a:buClr>
                <a:schemeClr val="tx2"/>
              </a:buClr>
              <a:defRPr/>
            </a:pPr>
            <a:endParaRPr lang="en-US" altLang="ko-KR" sz="1800" b="1" smtClean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04813"/>
            <a:ext cx="8229600" cy="863600"/>
          </a:xfrm>
        </p:spPr>
        <p:txBody>
          <a:bodyPr/>
          <a:lstStyle/>
          <a:p>
            <a:pPr algn="l" eaLnBrk="1" hangingPunct="1"/>
            <a:r>
              <a:rPr lang="ko-KR" altLang="en-US" sz="2800" b="1" dirty="0" smtClean="0"/>
              <a:t>호스피스와 전통적 치료</a:t>
            </a:r>
          </a:p>
        </p:txBody>
      </p:sp>
      <p:graphicFrame>
        <p:nvGraphicFramePr>
          <p:cNvPr id="58411" name="Group 43"/>
          <p:cNvGraphicFramePr>
            <a:graphicFrameLocks noGrp="1"/>
          </p:cNvGraphicFramePr>
          <p:nvPr/>
        </p:nvGraphicFramePr>
        <p:xfrm>
          <a:off x="685800" y="1981200"/>
          <a:ext cx="7315200" cy="4227513"/>
        </p:xfrm>
        <a:graphic>
          <a:graphicData uri="http://schemas.openxmlformats.org/drawingml/2006/table">
            <a:tbl>
              <a:tblPr/>
              <a:tblGrid>
                <a:gridCol w="2155825"/>
                <a:gridCol w="2387600"/>
                <a:gridCol w="2771775"/>
              </a:tblGrid>
              <a:tr h="838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1" lang="ko-KR" altLang="ko-K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* 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호스피스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(Hospice care)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* 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전통적 치료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(Conventional care)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의료태도 </a:t>
                      </a: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: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환자</a:t>
                      </a: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가족 중심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질병중심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치료목표 </a:t>
                      </a: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: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통증조절</a:t>
                      </a: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삶의질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원인 치료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치료내용 </a:t>
                      </a: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: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전인치료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신체치료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치료자 </a:t>
                      </a: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: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팀 구성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의사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죽음 </a:t>
                      </a: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: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삶의 부분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죽음 부정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치료종료시점 </a:t>
                      </a:r>
                      <a:r>
                        <a:rPr kumimoji="1" lang="en-US" altLang="ko-K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: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사별관리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굴림" pitchFamily="50" charset="-127"/>
                          <a:ea typeface="굴림" pitchFamily="50" charset="-127"/>
                        </a:rPr>
                        <a:t>임종시 종료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8062912" cy="749300"/>
          </a:xfrm>
        </p:spPr>
        <p:txBody>
          <a:bodyPr/>
          <a:lstStyle/>
          <a:p>
            <a:pPr eaLnBrk="1" hangingPunct="1"/>
            <a:r>
              <a:rPr lang="en-US" altLang="ko-KR" sz="2600" b="1" dirty="0" smtClean="0">
                <a:ea typeface="굴림체" pitchFamily="49" charset="-127"/>
              </a:rPr>
              <a:t>◆ </a:t>
            </a:r>
            <a:r>
              <a:rPr lang="ko-KR" altLang="en-US" sz="2600" b="1" dirty="0" smtClean="0">
                <a:latin typeface="HY강M" pitchFamily="18" charset="-127"/>
                <a:ea typeface="HY강M" pitchFamily="18" charset="-127"/>
              </a:rPr>
              <a:t>호스피스</a:t>
            </a:r>
            <a:r>
              <a:rPr lang="ko-KR" altLang="en-US" sz="2800" b="1" dirty="0" smtClean="0">
                <a:latin typeface="HY강M" pitchFamily="18" charset="-127"/>
                <a:ea typeface="HY강M" pitchFamily="18" charset="-127"/>
              </a:rPr>
              <a:t>와</a:t>
            </a:r>
            <a:r>
              <a:rPr lang="ko-KR" altLang="en-US" sz="2600" b="1" dirty="0" smtClean="0">
                <a:latin typeface="HY강M" pitchFamily="18" charset="-127"/>
                <a:ea typeface="HY강M" pitchFamily="18" charset="-127"/>
              </a:rPr>
              <a:t> 완화의료 의 차이</a:t>
            </a: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685800" y="3048000"/>
            <a:ext cx="2667000" cy="1371600"/>
          </a:xfrm>
          <a:prstGeom prst="rect">
            <a:avLst/>
          </a:prstGeom>
          <a:solidFill>
            <a:srgbClr val="CCFFCC"/>
          </a:solidFill>
          <a:ln w="9525">
            <a:solidFill>
              <a:srgbClr val="008000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ko-KR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완치를 위한 치료</a:t>
            </a: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3352800" y="3048000"/>
            <a:ext cx="2667000" cy="1371600"/>
          </a:xfrm>
          <a:prstGeom prst="rect">
            <a:avLst/>
          </a:prstGeom>
          <a:solidFill>
            <a:srgbClr val="FFD7FF"/>
          </a:solidFill>
          <a:ln w="9525">
            <a:solidFill>
              <a:srgbClr val="FF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ko-KR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말기 돌봄</a:t>
            </a:r>
          </a:p>
        </p:txBody>
      </p:sp>
      <p:sp>
        <p:nvSpPr>
          <p:cNvPr id="39942" name="AutoShape 6"/>
          <p:cNvSpPr>
            <a:spLocks noChangeArrowheads="1"/>
          </p:cNvSpPr>
          <p:nvPr/>
        </p:nvSpPr>
        <p:spPr bwMode="auto">
          <a:xfrm>
            <a:off x="6019800" y="3048000"/>
            <a:ext cx="2667000" cy="13716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ko-KR" altLang="en-US" sz="240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사별관리</a:t>
            </a:r>
          </a:p>
          <a:p>
            <a:pPr>
              <a:defRPr/>
            </a:pPr>
            <a:endParaRPr lang="ko-KR" altLang="en-US" sz="240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>
              <a:lnSpc>
                <a:spcPct val="60000"/>
              </a:lnSpc>
              <a:defRPr/>
            </a:pPr>
            <a:endParaRPr lang="en-US" altLang="ko-KR" sz="240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1270" name="Line 8"/>
          <p:cNvSpPr>
            <a:spLocks noChangeShapeType="1"/>
          </p:cNvSpPr>
          <p:nvPr/>
        </p:nvSpPr>
        <p:spPr bwMode="auto">
          <a:xfrm>
            <a:off x="3352800" y="2514600"/>
            <a:ext cx="0" cy="5334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271" name="Line 9"/>
          <p:cNvSpPr>
            <a:spLocks noChangeShapeType="1"/>
          </p:cNvSpPr>
          <p:nvPr/>
        </p:nvSpPr>
        <p:spPr bwMode="auto">
          <a:xfrm>
            <a:off x="6019800" y="2514600"/>
            <a:ext cx="0" cy="5334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9946" name="Text Box 10"/>
          <p:cNvSpPr txBox="1">
            <a:spLocks noChangeArrowheads="1"/>
          </p:cNvSpPr>
          <p:nvPr/>
        </p:nvSpPr>
        <p:spPr bwMode="auto">
          <a:xfrm>
            <a:off x="2514600" y="19812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말기 진단</a:t>
            </a:r>
          </a:p>
        </p:txBody>
      </p:sp>
      <p:sp>
        <p:nvSpPr>
          <p:cNvPr id="39947" name="Text Box 11"/>
          <p:cNvSpPr txBox="1">
            <a:spLocks noChangeArrowheads="1"/>
          </p:cNvSpPr>
          <p:nvPr/>
        </p:nvSpPr>
        <p:spPr bwMode="auto">
          <a:xfrm>
            <a:off x="5181600" y="19812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임종</a:t>
            </a:r>
          </a:p>
        </p:txBody>
      </p:sp>
      <p:sp>
        <p:nvSpPr>
          <p:cNvPr id="11274" name="Line 12"/>
          <p:cNvSpPr>
            <a:spLocks noChangeShapeType="1"/>
          </p:cNvSpPr>
          <p:nvPr/>
        </p:nvSpPr>
        <p:spPr bwMode="auto">
          <a:xfrm>
            <a:off x="3352800" y="4876800"/>
            <a:ext cx="160020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275" name="Line 13"/>
          <p:cNvSpPr>
            <a:spLocks noChangeShapeType="1"/>
          </p:cNvSpPr>
          <p:nvPr/>
        </p:nvSpPr>
        <p:spPr bwMode="auto">
          <a:xfrm>
            <a:off x="7086600" y="4876800"/>
            <a:ext cx="160020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9950" name="Text Box 14"/>
          <p:cNvSpPr txBox="1">
            <a:spLocks noChangeArrowheads="1"/>
          </p:cNvSpPr>
          <p:nvPr/>
        </p:nvSpPr>
        <p:spPr bwMode="auto">
          <a:xfrm>
            <a:off x="5029200" y="46482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4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호스피스</a:t>
            </a:r>
          </a:p>
        </p:txBody>
      </p:sp>
      <p:sp>
        <p:nvSpPr>
          <p:cNvPr id="11277" name="Line 15"/>
          <p:cNvSpPr>
            <a:spLocks noChangeShapeType="1"/>
          </p:cNvSpPr>
          <p:nvPr/>
        </p:nvSpPr>
        <p:spPr bwMode="auto">
          <a:xfrm>
            <a:off x="685800" y="5562600"/>
            <a:ext cx="2819400" cy="0"/>
          </a:xfrm>
          <a:prstGeom prst="line">
            <a:avLst/>
          </a:prstGeom>
          <a:noFill/>
          <a:ln w="38100">
            <a:solidFill>
              <a:srgbClr val="9900FF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278" name="Line 16"/>
          <p:cNvSpPr>
            <a:spLocks noChangeShapeType="1"/>
          </p:cNvSpPr>
          <p:nvPr/>
        </p:nvSpPr>
        <p:spPr bwMode="auto">
          <a:xfrm>
            <a:off x="5943600" y="5562600"/>
            <a:ext cx="2743200" cy="0"/>
          </a:xfrm>
          <a:prstGeom prst="line">
            <a:avLst/>
          </a:prstGeom>
          <a:noFill/>
          <a:ln w="38100">
            <a:solidFill>
              <a:srgbClr val="9900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9953" name="Text Box 17"/>
          <p:cNvSpPr txBox="1">
            <a:spLocks noChangeArrowheads="1"/>
          </p:cNvSpPr>
          <p:nvPr/>
        </p:nvSpPr>
        <p:spPr bwMode="auto">
          <a:xfrm>
            <a:off x="3581400" y="53340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400" b="1">
                <a:solidFill>
                  <a:srgbClr val="99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완화의료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260648"/>
            <a:ext cx="7772400" cy="1143000"/>
          </a:xfrm>
        </p:spPr>
        <p:txBody>
          <a:bodyPr/>
          <a:lstStyle/>
          <a:p>
            <a:pPr eaLnBrk="1" hangingPunct="1"/>
            <a:r>
              <a:rPr lang="ko-KR" altLang="en-US" sz="2800" b="1" dirty="0" smtClean="0"/>
              <a:t>호스피스 팀 활동</a:t>
            </a:r>
          </a:p>
        </p:txBody>
      </p:sp>
      <p:sp>
        <p:nvSpPr>
          <p:cNvPr id="29699" name="Oval 4"/>
          <p:cNvSpPr>
            <a:spLocks noChangeArrowheads="1"/>
          </p:cNvSpPr>
          <p:nvPr/>
        </p:nvSpPr>
        <p:spPr bwMode="auto">
          <a:xfrm>
            <a:off x="1763713" y="1773238"/>
            <a:ext cx="5562600" cy="4495800"/>
          </a:xfrm>
          <a:prstGeom prst="ellipse">
            <a:avLst/>
          </a:prstGeom>
          <a:solidFill>
            <a:srgbClr val="FFD7FF"/>
          </a:solidFill>
          <a:ln w="25400">
            <a:solidFill>
              <a:srgbClr val="FFD7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701" name="Oval 5"/>
          <p:cNvSpPr>
            <a:spLocks noChangeArrowheads="1"/>
          </p:cNvSpPr>
          <p:nvPr/>
        </p:nvSpPr>
        <p:spPr bwMode="auto">
          <a:xfrm>
            <a:off x="3200400" y="2743200"/>
            <a:ext cx="2819400" cy="2438400"/>
          </a:xfrm>
          <a:prstGeom prst="ellipse">
            <a:avLst/>
          </a:prstGeom>
          <a:solidFill>
            <a:srgbClr val="FFCC99"/>
          </a:solidFill>
          <a:ln w="25400">
            <a:solidFill>
              <a:srgbClr val="FFCC9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altLang="ko-KR" sz="24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>
              <a:defRPr/>
            </a:pPr>
            <a:endParaRPr lang="en-US" altLang="ko-KR" sz="24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>
              <a:defRPr/>
            </a:pPr>
            <a:endParaRPr lang="en-US" altLang="ko-KR" sz="24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>
              <a:defRPr/>
            </a:pPr>
            <a:endParaRPr lang="en-US" altLang="ko-KR" sz="24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>
              <a:defRPr/>
            </a:pPr>
            <a:endParaRPr lang="en-US" altLang="ko-KR" sz="24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</a:endParaRPr>
          </a:p>
          <a:p>
            <a:pPr>
              <a:defRPr/>
            </a:pPr>
            <a:r>
              <a:rPr lang="ko-KR" altLang="en-US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         가  </a:t>
            </a:r>
            <a:r>
              <a:rPr lang="ko-KR" altLang="en-US" sz="2400" b="1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족</a:t>
            </a:r>
          </a:p>
        </p:txBody>
      </p:sp>
      <p:sp>
        <p:nvSpPr>
          <p:cNvPr id="29702" name="Oval 6"/>
          <p:cNvSpPr>
            <a:spLocks noChangeArrowheads="1"/>
          </p:cNvSpPr>
          <p:nvPr/>
        </p:nvSpPr>
        <p:spPr bwMode="auto">
          <a:xfrm>
            <a:off x="4038600" y="3429000"/>
            <a:ext cx="1143000" cy="1066800"/>
          </a:xfrm>
          <a:prstGeom prst="ellipse">
            <a:avLst/>
          </a:prstGeom>
          <a:solidFill>
            <a:srgbClr val="FFFF00"/>
          </a:solidFill>
          <a:ln w="2540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ko-KR" altLang="en-US" sz="2400" b="1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>환자</a:t>
            </a:r>
          </a:p>
        </p:txBody>
      </p:sp>
      <p:sp>
        <p:nvSpPr>
          <p:cNvPr id="2" name="Line 7"/>
          <p:cNvSpPr>
            <a:spLocks noChangeShapeType="1"/>
          </p:cNvSpPr>
          <p:nvPr/>
        </p:nvSpPr>
        <p:spPr bwMode="auto">
          <a:xfrm>
            <a:off x="4648200" y="1752600"/>
            <a:ext cx="0" cy="990600"/>
          </a:xfrm>
          <a:prstGeom prst="line">
            <a:avLst/>
          </a:prstGeom>
          <a:noFill/>
          <a:ln w="38100" cap="rnd">
            <a:solidFill>
              <a:srgbClr val="FF33CC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703" name="Line 9"/>
          <p:cNvSpPr>
            <a:spLocks noChangeShapeType="1"/>
          </p:cNvSpPr>
          <p:nvPr/>
        </p:nvSpPr>
        <p:spPr bwMode="auto">
          <a:xfrm>
            <a:off x="3059113" y="2133600"/>
            <a:ext cx="609600" cy="914400"/>
          </a:xfrm>
          <a:prstGeom prst="line">
            <a:avLst/>
          </a:prstGeom>
          <a:noFill/>
          <a:ln w="38100" cap="rnd">
            <a:solidFill>
              <a:srgbClr val="FF33CC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704" name="Line 11"/>
          <p:cNvSpPr>
            <a:spLocks noChangeShapeType="1"/>
          </p:cNvSpPr>
          <p:nvPr/>
        </p:nvSpPr>
        <p:spPr bwMode="auto">
          <a:xfrm>
            <a:off x="1905000" y="3581400"/>
            <a:ext cx="1295400" cy="152400"/>
          </a:xfrm>
          <a:prstGeom prst="line">
            <a:avLst/>
          </a:prstGeom>
          <a:noFill/>
          <a:ln w="38100" cap="rnd">
            <a:solidFill>
              <a:srgbClr val="FF33CC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705" name="Line 12"/>
          <p:cNvSpPr>
            <a:spLocks noChangeShapeType="1"/>
          </p:cNvSpPr>
          <p:nvPr/>
        </p:nvSpPr>
        <p:spPr bwMode="auto">
          <a:xfrm flipV="1">
            <a:off x="2438400" y="4572000"/>
            <a:ext cx="990600" cy="762000"/>
          </a:xfrm>
          <a:prstGeom prst="line">
            <a:avLst/>
          </a:prstGeom>
          <a:noFill/>
          <a:ln w="38100" cap="rnd">
            <a:solidFill>
              <a:srgbClr val="FF33CC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706" name="Line 13"/>
          <p:cNvSpPr>
            <a:spLocks noChangeShapeType="1"/>
          </p:cNvSpPr>
          <p:nvPr/>
        </p:nvSpPr>
        <p:spPr bwMode="auto">
          <a:xfrm flipH="1">
            <a:off x="4038600" y="5181600"/>
            <a:ext cx="228600" cy="990600"/>
          </a:xfrm>
          <a:prstGeom prst="line">
            <a:avLst/>
          </a:prstGeom>
          <a:noFill/>
          <a:ln w="38100" cap="rnd">
            <a:solidFill>
              <a:srgbClr val="FF33CC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707" name="Line 14"/>
          <p:cNvSpPr>
            <a:spLocks noChangeShapeType="1"/>
          </p:cNvSpPr>
          <p:nvPr/>
        </p:nvSpPr>
        <p:spPr bwMode="auto">
          <a:xfrm>
            <a:off x="5334000" y="5029200"/>
            <a:ext cx="685800" cy="914400"/>
          </a:xfrm>
          <a:prstGeom prst="line">
            <a:avLst/>
          </a:prstGeom>
          <a:noFill/>
          <a:ln w="38100" cap="rnd">
            <a:solidFill>
              <a:srgbClr val="FF33CC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708" name="Line 15"/>
          <p:cNvSpPr>
            <a:spLocks noChangeShapeType="1"/>
          </p:cNvSpPr>
          <p:nvPr/>
        </p:nvSpPr>
        <p:spPr bwMode="auto">
          <a:xfrm flipH="1" flipV="1">
            <a:off x="5943600" y="4343400"/>
            <a:ext cx="1295400" cy="457200"/>
          </a:xfrm>
          <a:prstGeom prst="line">
            <a:avLst/>
          </a:prstGeom>
          <a:noFill/>
          <a:ln w="38100" cap="rnd">
            <a:solidFill>
              <a:srgbClr val="FF33CC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709" name="Line 16"/>
          <p:cNvSpPr>
            <a:spLocks noChangeShapeType="1"/>
          </p:cNvSpPr>
          <p:nvPr/>
        </p:nvSpPr>
        <p:spPr bwMode="auto">
          <a:xfrm flipH="1">
            <a:off x="5943600" y="3200400"/>
            <a:ext cx="1219200" cy="457200"/>
          </a:xfrm>
          <a:prstGeom prst="line">
            <a:avLst/>
          </a:prstGeom>
          <a:noFill/>
          <a:ln w="38100" cap="rnd">
            <a:solidFill>
              <a:srgbClr val="FF33CC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710" name="Line 17"/>
          <p:cNvSpPr>
            <a:spLocks noChangeShapeType="1"/>
          </p:cNvSpPr>
          <p:nvPr/>
        </p:nvSpPr>
        <p:spPr bwMode="auto">
          <a:xfrm flipH="1">
            <a:off x="5486400" y="2209800"/>
            <a:ext cx="685800" cy="762000"/>
          </a:xfrm>
          <a:prstGeom prst="line">
            <a:avLst/>
          </a:prstGeom>
          <a:noFill/>
          <a:ln w="38100" cap="rnd">
            <a:solidFill>
              <a:srgbClr val="FF33CC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3505200" y="21336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조종자</a:t>
            </a:r>
          </a:p>
        </p:txBody>
      </p:sp>
      <p:sp>
        <p:nvSpPr>
          <p:cNvPr id="29715" name="Text Box 19"/>
          <p:cNvSpPr txBox="1">
            <a:spLocks noChangeArrowheads="1"/>
          </p:cNvSpPr>
          <p:nvPr/>
        </p:nvSpPr>
        <p:spPr bwMode="auto">
          <a:xfrm>
            <a:off x="4800600" y="21336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ko-KR" altLang="en-US" sz="2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의사</a:t>
            </a:r>
          </a:p>
        </p:txBody>
      </p:sp>
      <p:sp>
        <p:nvSpPr>
          <p:cNvPr id="29716" name="Text Box 20"/>
          <p:cNvSpPr txBox="1">
            <a:spLocks noChangeArrowheads="1"/>
          </p:cNvSpPr>
          <p:nvPr/>
        </p:nvSpPr>
        <p:spPr bwMode="auto">
          <a:xfrm>
            <a:off x="2362200" y="28956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영양사</a:t>
            </a:r>
          </a:p>
        </p:txBody>
      </p:sp>
      <p:sp>
        <p:nvSpPr>
          <p:cNvPr id="29717" name="Text Box 21"/>
          <p:cNvSpPr txBox="1">
            <a:spLocks noChangeArrowheads="1"/>
          </p:cNvSpPr>
          <p:nvPr/>
        </p:nvSpPr>
        <p:spPr bwMode="auto">
          <a:xfrm>
            <a:off x="2057400" y="3962400"/>
            <a:ext cx="99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작업 치료사</a:t>
            </a:r>
          </a:p>
        </p:txBody>
      </p:sp>
      <p:sp>
        <p:nvSpPr>
          <p:cNvPr id="29718" name="Text Box 22"/>
          <p:cNvSpPr txBox="1">
            <a:spLocks noChangeArrowheads="1"/>
          </p:cNvSpPr>
          <p:nvPr/>
        </p:nvSpPr>
        <p:spPr bwMode="auto">
          <a:xfrm>
            <a:off x="2971800" y="51816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2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ko-KR" altLang="en-US" sz="2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약 사</a:t>
            </a:r>
          </a:p>
        </p:txBody>
      </p:sp>
      <p:sp>
        <p:nvSpPr>
          <p:cNvPr id="29719" name="Text Box 23"/>
          <p:cNvSpPr txBox="1">
            <a:spLocks noChangeArrowheads="1"/>
          </p:cNvSpPr>
          <p:nvPr/>
        </p:nvSpPr>
        <p:spPr bwMode="auto">
          <a:xfrm>
            <a:off x="4419600" y="54864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봉사자</a:t>
            </a:r>
          </a:p>
        </p:txBody>
      </p:sp>
      <p:sp>
        <p:nvSpPr>
          <p:cNvPr id="29720" name="Text Box 24"/>
          <p:cNvSpPr txBox="1">
            <a:spLocks noChangeArrowheads="1"/>
          </p:cNvSpPr>
          <p:nvPr/>
        </p:nvSpPr>
        <p:spPr bwMode="auto">
          <a:xfrm>
            <a:off x="5791200" y="27432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간호사</a:t>
            </a:r>
          </a:p>
        </p:txBody>
      </p:sp>
      <p:sp>
        <p:nvSpPr>
          <p:cNvPr id="29721" name="Text Box 25"/>
          <p:cNvSpPr txBox="1">
            <a:spLocks noChangeArrowheads="1"/>
          </p:cNvSpPr>
          <p:nvPr/>
        </p:nvSpPr>
        <p:spPr bwMode="auto">
          <a:xfrm>
            <a:off x="6248400" y="3657600"/>
            <a:ext cx="99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사회 사업가</a:t>
            </a:r>
          </a:p>
        </p:txBody>
      </p:sp>
      <p:sp>
        <p:nvSpPr>
          <p:cNvPr id="29722" name="Text Box 26"/>
          <p:cNvSpPr txBox="1">
            <a:spLocks noChangeArrowheads="1"/>
          </p:cNvSpPr>
          <p:nvPr/>
        </p:nvSpPr>
        <p:spPr bwMode="auto">
          <a:xfrm>
            <a:off x="5715000" y="4876800"/>
            <a:ext cx="990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2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사목자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-171400"/>
            <a:ext cx="7772400" cy="1008112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호스피스완화의료의 정책변화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395536" y="692696"/>
            <a:ext cx="8229600" cy="590465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ko-KR" sz="1800" b="1" dirty="0" smtClean="0"/>
              <a:t>1965. </a:t>
            </a:r>
            <a:r>
              <a:rPr lang="ko-KR" altLang="en-US" sz="1800" b="1" dirty="0" smtClean="0"/>
              <a:t>강릉 </a:t>
            </a:r>
            <a:r>
              <a:rPr lang="ko-KR" altLang="en-US" sz="1800" b="1" dirty="0" err="1" smtClean="0"/>
              <a:t>갈바리의원</a:t>
            </a:r>
            <a:endParaRPr lang="en-US" altLang="ko-KR" sz="1800" b="1" dirty="0" smtClean="0"/>
          </a:p>
          <a:p>
            <a:pPr>
              <a:lnSpc>
                <a:spcPct val="120000"/>
              </a:lnSpc>
            </a:pPr>
            <a:r>
              <a:rPr lang="en-US" altLang="ko-KR" sz="1800" dirty="0" smtClean="0"/>
              <a:t>1982. </a:t>
            </a:r>
            <a:r>
              <a:rPr lang="ko-KR" altLang="en-US" sz="1800" dirty="0" smtClean="0"/>
              <a:t>서울성모병원에서 호스피스 입원진료시작</a:t>
            </a:r>
            <a:endParaRPr lang="en-US" altLang="ko-KR" sz="1800" dirty="0" smtClean="0"/>
          </a:p>
          <a:p>
            <a:pPr>
              <a:lnSpc>
                <a:spcPct val="120000"/>
              </a:lnSpc>
            </a:pPr>
            <a:r>
              <a:rPr lang="en-US" altLang="ko-KR" sz="1800" dirty="0" smtClean="0"/>
              <a:t>1991. </a:t>
            </a:r>
            <a:r>
              <a:rPr lang="ko-KR" altLang="en-US" sz="1800" dirty="0" smtClean="0"/>
              <a:t>한국호스피스협회설립</a:t>
            </a:r>
            <a:endParaRPr lang="en-US" altLang="ko-KR" sz="1800" dirty="0" smtClean="0"/>
          </a:p>
          <a:p>
            <a:pPr>
              <a:lnSpc>
                <a:spcPct val="120000"/>
              </a:lnSpc>
            </a:pPr>
            <a:r>
              <a:rPr lang="en-US" altLang="ko-KR" sz="1800" dirty="0" smtClean="0"/>
              <a:t>1998. </a:t>
            </a:r>
            <a:r>
              <a:rPr lang="ko-KR" altLang="en-US" sz="1800" dirty="0" smtClean="0"/>
              <a:t>한국호스피스완화의료학회설립</a:t>
            </a:r>
            <a:endParaRPr lang="en-US" altLang="ko-KR" sz="1800" dirty="0" smtClean="0"/>
          </a:p>
          <a:p>
            <a:pPr>
              <a:lnSpc>
                <a:spcPct val="120000"/>
              </a:lnSpc>
            </a:pPr>
            <a:r>
              <a:rPr lang="en-US" altLang="ko-KR" sz="1800" dirty="0" smtClean="0"/>
              <a:t>2003~04 </a:t>
            </a:r>
            <a:r>
              <a:rPr lang="ko-KR" altLang="en-US" sz="1800" dirty="0" smtClean="0"/>
              <a:t>보건복지부 호스피스완화의료 시범사업 시행</a:t>
            </a:r>
            <a:endParaRPr lang="en-US" altLang="ko-KR" sz="1800" dirty="0" smtClean="0"/>
          </a:p>
          <a:p>
            <a:pPr>
              <a:lnSpc>
                <a:spcPct val="120000"/>
              </a:lnSpc>
            </a:pPr>
            <a:r>
              <a:rPr lang="en-US" altLang="ko-KR" sz="1800" b="1" dirty="0" smtClean="0"/>
              <a:t>2005. </a:t>
            </a:r>
            <a:r>
              <a:rPr lang="ko-KR" altLang="en-US" sz="1800" b="1" dirty="0" smtClean="0"/>
              <a:t>보건복지부 호스피스완화의료  지원사업</a:t>
            </a:r>
            <a:endParaRPr lang="en-US" altLang="ko-KR" sz="1800" b="1" dirty="0" smtClean="0"/>
          </a:p>
          <a:p>
            <a:pPr>
              <a:lnSpc>
                <a:spcPct val="120000"/>
              </a:lnSpc>
            </a:pPr>
            <a:r>
              <a:rPr lang="en-US" altLang="ko-KR" sz="1800" dirty="0" smtClean="0"/>
              <a:t>2008. </a:t>
            </a:r>
            <a:r>
              <a:rPr lang="ko-KR" altLang="en-US" sz="1800" dirty="0" smtClean="0"/>
              <a:t>보건복지부 말기암환자 완화의료전문기관 지정</a:t>
            </a:r>
            <a:endParaRPr lang="en-US" altLang="ko-KR" sz="1800" dirty="0" smtClean="0"/>
          </a:p>
          <a:p>
            <a:pPr>
              <a:lnSpc>
                <a:spcPct val="120000"/>
              </a:lnSpc>
            </a:pPr>
            <a:r>
              <a:rPr lang="en-US" altLang="ko-KR" sz="1800" dirty="0" smtClean="0"/>
              <a:t>2009-15.6  </a:t>
            </a:r>
            <a:r>
              <a:rPr lang="ko-KR" altLang="en-US" sz="1800" dirty="0" smtClean="0"/>
              <a:t>호스피스완화의료 수가 시범사업</a:t>
            </a:r>
            <a:endParaRPr lang="en-US" altLang="ko-KR" sz="1800" dirty="0" smtClean="0"/>
          </a:p>
          <a:p>
            <a:pPr>
              <a:lnSpc>
                <a:spcPct val="120000"/>
              </a:lnSpc>
            </a:pPr>
            <a:r>
              <a:rPr lang="en-US" altLang="ko-KR" sz="1800" b="1" dirty="0" smtClean="0"/>
              <a:t>2011. </a:t>
            </a:r>
            <a:r>
              <a:rPr lang="ko-KR" altLang="en-US" sz="1800" b="1" dirty="0" err="1" smtClean="0"/>
              <a:t>암관리법개정</a:t>
            </a:r>
            <a:r>
              <a:rPr lang="en-US" altLang="ko-KR" sz="1800" b="1" dirty="0" smtClean="0"/>
              <a:t>(</a:t>
            </a:r>
            <a:r>
              <a:rPr lang="ko-KR" altLang="en-US" sz="1800" b="1" dirty="0" smtClean="0"/>
              <a:t>말기암환자 완화의료 </a:t>
            </a:r>
            <a:r>
              <a:rPr lang="ko-KR" altLang="en-US" sz="1800" b="1" dirty="0" err="1" smtClean="0"/>
              <a:t>법적근거마련</a:t>
            </a:r>
            <a:r>
              <a:rPr lang="en-US" altLang="ko-KR" sz="1800" b="1" dirty="0" smtClean="0"/>
              <a:t>)(</a:t>
            </a:r>
            <a:r>
              <a:rPr lang="ko-KR" altLang="en-US" sz="1800" b="1" u="sng" dirty="0" smtClean="0"/>
              <a:t>법제화</a:t>
            </a:r>
            <a:r>
              <a:rPr lang="en-US" altLang="ko-KR" sz="1800" dirty="0" smtClean="0"/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800" dirty="0" smtClean="0"/>
              <a:t>2013. </a:t>
            </a:r>
            <a:r>
              <a:rPr lang="ko-KR" altLang="en-US" sz="1800" dirty="0" smtClean="0"/>
              <a:t>보건복지부 호스피스완화의료 활성화 대책 발표</a:t>
            </a:r>
            <a:endParaRPr lang="en-US" altLang="ko-KR" sz="1800" dirty="0" smtClean="0"/>
          </a:p>
          <a:p>
            <a:pPr>
              <a:lnSpc>
                <a:spcPct val="120000"/>
              </a:lnSpc>
            </a:pPr>
            <a:r>
              <a:rPr lang="en-US" altLang="ko-KR" sz="1800" b="1" dirty="0" smtClean="0">
                <a:solidFill>
                  <a:srgbClr val="FF0000"/>
                </a:solidFill>
              </a:rPr>
              <a:t>2015. 07.15 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호스피스완화의료 </a:t>
            </a:r>
            <a:r>
              <a:rPr lang="ko-KR" altLang="en-US" sz="1800" b="1" dirty="0" err="1" smtClean="0">
                <a:solidFill>
                  <a:srgbClr val="FF0000"/>
                </a:solidFill>
              </a:rPr>
              <a:t>병동형</a:t>
            </a:r>
            <a:r>
              <a:rPr lang="ko-KR" altLang="en-US" sz="1800" b="1" dirty="0" smtClean="0">
                <a:solidFill>
                  <a:srgbClr val="FF0000"/>
                </a:solidFill>
              </a:rPr>
              <a:t> 수가전면 적용</a:t>
            </a:r>
            <a:r>
              <a:rPr lang="en-US" altLang="ko-KR" sz="18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800" b="1" u="sng" dirty="0" smtClean="0">
                <a:solidFill>
                  <a:srgbClr val="FF0000"/>
                </a:solidFill>
              </a:rPr>
              <a:t>수가화</a:t>
            </a:r>
            <a:r>
              <a:rPr lang="en-US" altLang="ko-KR" sz="1800" b="1" dirty="0" smtClean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800" dirty="0" smtClean="0"/>
              <a:t>2015. 12 </a:t>
            </a:r>
            <a:r>
              <a:rPr lang="ko-KR" altLang="en-US" sz="1800" dirty="0" smtClean="0"/>
              <a:t>호스피스완화의료 및 연명의료결정에 관한 법률</a:t>
            </a:r>
            <a:endParaRPr lang="en-US" altLang="ko-KR" sz="1800" dirty="0" smtClean="0"/>
          </a:p>
          <a:p>
            <a:pPr>
              <a:lnSpc>
                <a:spcPct val="120000"/>
              </a:lnSpc>
            </a:pPr>
            <a:r>
              <a:rPr lang="en-US" altLang="ko-KR" sz="1800" dirty="0" smtClean="0"/>
              <a:t>2016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.    </a:t>
            </a:r>
            <a:r>
              <a:rPr lang="ko-KR" altLang="en-US" sz="1800" dirty="0" smtClean="0"/>
              <a:t>가정호스피스시범사업 시행</a:t>
            </a:r>
            <a:endParaRPr lang="en-US" altLang="ko-KR" sz="1800" dirty="0" smtClean="0"/>
          </a:p>
          <a:p>
            <a:pPr>
              <a:lnSpc>
                <a:spcPct val="120000"/>
              </a:lnSpc>
            </a:pPr>
            <a:r>
              <a:rPr lang="en-US" altLang="ko-KR" sz="1800" dirty="0" smtClean="0"/>
              <a:t>2016 .    </a:t>
            </a:r>
            <a:r>
              <a:rPr lang="ko-KR" altLang="en-US" sz="1800" dirty="0" smtClean="0"/>
              <a:t>요양병원 호스피스시범사업 시작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전국</a:t>
            </a:r>
            <a:r>
              <a:rPr lang="en-US" altLang="ko-KR" sz="1800" dirty="0" smtClean="0"/>
              <a:t>17</a:t>
            </a:r>
            <a:r>
              <a:rPr lang="ko-KR" altLang="en-US" sz="1800" dirty="0" err="1" smtClean="0"/>
              <a:t>개기관</a:t>
            </a:r>
            <a:r>
              <a:rPr lang="en-US" altLang="ko-KR" sz="1800" dirty="0" smtClean="0"/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800" dirty="0" smtClean="0"/>
              <a:t>  </a:t>
            </a:r>
            <a:r>
              <a:rPr lang="ko-KR" altLang="en-US" sz="1800" dirty="0" smtClean="0"/>
              <a:t>전국 호스피스완화의료 지정기관</a:t>
            </a:r>
            <a:r>
              <a:rPr lang="en-US" altLang="ko-KR" sz="1800" dirty="0" smtClean="0"/>
              <a:t>(77</a:t>
            </a:r>
            <a:r>
              <a:rPr lang="ko-KR" altLang="en-US" sz="1800" dirty="0" err="1" smtClean="0"/>
              <a:t>개기관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2016.10.14)(</a:t>
            </a:r>
            <a:r>
              <a:rPr lang="ko-KR" altLang="en-US" sz="1800" dirty="0" smtClean="0"/>
              <a:t>전북지역 </a:t>
            </a:r>
            <a:r>
              <a:rPr lang="en-US" altLang="ko-KR" sz="1800" dirty="0" smtClean="0"/>
              <a:t>6</a:t>
            </a:r>
            <a:r>
              <a:rPr lang="ko-KR" altLang="en-US" sz="1800" dirty="0" smtClean="0"/>
              <a:t>개관</a:t>
            </a:r>
            <a:r>
              <a:rPr lang="en-US" altLang="ko-KR" sz="1800" dirty="0" smtClean="0"/>
              <a:t>)</a:t>
            </a:r>
          </a:p>
          <a:p>
            <a:pPr>
              <a:lnSpc>
                <a:spcPct val="120000"/>
              </a:lnSpc>
            </a:pPr>
            <a:endParaRPr lang="ko-KR" alt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완화의료수가 개발 및 배경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67544" y="1447800"/>
            <a:ext cx="8424936" cy="5005536"/>
          </a:xfrm>
        </p:spPr>
        <p:txBody>
          <a:bodyPr/>
          <a:lstStyle/>
          <a:p>
            <a:r>
              <a:rPr lang="en-US" altLang="ko-KR" dirty="0" smtClean="0"/>
              <a:t>2008.5      </a:t>
            </a:r>
            <a:r>
              <a:rPr lang="ko-KR" altLang="en-US" dirty="0" smtClean="0"/>
              <a:t>호스피스수가개발</a:t>
            </a:r>
            <a:endParaRPr lang="en-US" altLang="ko-KR" dirty="0" smtClean="0"/>
          </a:p>
          <a:p>
            <a:r>
              <a:rPr lang="en-US" altLang="ko-KR" dirty="0" smtClean="0"/>
              <a:t>2009.9  ~ 2011.8  1</a:t>
            </a:r>
            <a:r>
              <a:rPr lang="ko-KR" altLang="en-US" dirty="0" err="1" smtClean="0"/>
              <a:t>차시범사업</a:t>
            </a:r>
            <a:endParaRPr lang="en-US" altLang="ko-KR" dirty="0" smtClean="0"/>
          </a:p>
          <a:p>
            <a:r>
              <a:rPr lang="en-US" altLang="ko-KR" dirty="0" smtClean="0"/>
              <a:t>2011.9 ~ 2015. 6  2</a:t>
            </a:r>
            <a:r>
              <a:rPr lang="ko-KR" altLang="en-US" dirty="0" err="1" smtClean="0"/>
              <a:t>차시범사업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완화의료 일당 정액 수가개선방향</a:t>
            </a:r>
            <a:r>
              <a:rPr lang="en-US" altLang="ko-KR" dirty="0" smtClean="0"/>
              <a:t>(</a:t>
            </a:r>
            <a:r>
              <a:rPr lang="ko-KR" altLang="en-US" dirty="0" smtClean="0"/>
              <a:t>안</a:t>
            </a:r>
            <a:r>
              <a:rPr lang="en-US" altLang="ko-KR" dirty="0" smtClean="0"/>
              <a:t>)</a:t>
            </a:r>
          </a:p>
          <a:p>
            <a:pPr lvl="1"/>
            <a:r>
              <a:rPr lang="ko-KR" altLang="en-US" dirty="0" smtClean="0"/>
              <a:t>수가수준상향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공급자 유발수요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통증</a:t>
            </a:r>
            <a:r>
              <a:rPr lang="en-US" altLang="ko-KR" dirty="0" smtClean="0"/>
              <a:t>·</a:t>
            </a:r>
            <a:r>
              <a:rPr lang="ko-KR" altLang="en-US" dirty="0" smtClean="0"/>
              <a:t>상담 등 강화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환자 및 보호자 등 심리적 상담지지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환자부담완화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상급병실료</a:t>
            </a:r>
            <a:r>
              <a:rPr lang="ko-KR" altLang="en-US" dirty="0" smtClean="0"/>
              <a:t> 및 간병</a:t>
            </a:r>
            <a:r>
              <a:rPr lang="en-US" altLang="ko-KR" dirty="0" smtClean="0"/>
              <a:t> </a:t>
            </a:r>
            <a:r>
              <a:rPr lang="ko-KR" altLang="en-US" dirty="0" smtClean="0"/>
              <a:t>보험적용</a:t>
            </a:r>
            <a:r>
              <a:rPr lang="en-US" altLang="ko-KR" dirty="0" smtClean="0"/>
              <a:t>,  </a:t>
            </a:r>
          </a:p>
          <a:p>
            <a:pPr lvl="1">
              <a:buNone/>
            </a:pPr>
            <a:r>
              <a:rPr lang="en-US" altLang="ko-KR" dirty="0" smtClean="0"/>
              <a:t>                                  </a:t>
            </a:r>
            <a:r>
              <a:rPr lang="ko-KR" altLang="en-US" dirty="0" smtClean="0"/>
              <a:t>선택진료비불허용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불필요한 치료제한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무의미한 항암치료 제한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o-KR" altLang="en-US" sz="2700" b="1" dirty="0" smtClean="0"/>
              <a:t>호스피스</a:t>
            </a:r>
            <a:r>
              <a:rPr lang="en-US" altLang="ko-KR" sz="2700" b="1" dirty="0" smtClean="0"/>
              <a:t>·</a:t>
            </a:r>
            <a:r>
              <a:rPr lang="ko-KR" altLang="en-US" sz="2700" b="1" dirty="0" smtClean="0"/>
              <a:t>완화의료 및 임종과정에 있는 </a:t>
            </a:r>
            <a:r>
              <a:rPr lang="en-US" altLang="ko-KR" sz="2700" b="1" dirty="0" smtClean="0"/>
              <a:t/>
            </a:r>
            <a:br>
              <a:rPr lang="en-US" altLang="ko-KR" sz="2700" b="1" dirty="0" smtClean="0"/>
            </a:br>
            <a:r>
              <a:rPr lang="ko-KR" altLang="en-US" sz="2700" b="1" dirty="0" smtClean="0"/>
              <a:t>환자의 연명의료결정에 관한 법률</a:t>
            </a:r>
            <a:r>
              <a:rPr lang="ko-KR" altLang="en-US" sz="2800" dirty="0" smtClean="0"/>
              <a:t/>
            </a:r>
            <a:br>
              <a:rPr lang="ko-KR" altLang="en-US" sz="2800" dirty="0" smtClean="0"/>
            </a:br>
            <a:r>
              <a:rPr lang="en-US" altLang="ko-KR" sz="2000" dirty="0" smtClean="0"/>
              <a:t>[</a:t>
            </a:r>
            <a:r>
              <a:rPr lang="ko-KR" altLang="en-US" sz="2000" dirty="0" smtClean="0"/>
              <a:t>법률 제</a:t>
            </a:r>
            <a:r>
              <a:rPr lang="en-US" altLang="ko-KR" sz="2000" dirty="0" smtClean="0"/>
              <a:t>14013</a:t>
            </a:r>
            <a:r>
              <a:rPr lang="ko-KR" altLang="en-US" sz="2000" dirty="0" smtClean="0"/>
              <a:t>호</a:t>
            </a:r>
            <a:r>
              <a:rPr lang="en-US" altLang="ko-KR" sz="2000" dirty="0" smtClean="0"/>
              <a:t>, 2016.2.3., </a:t>
            </a:r>
            <a:r>
              <a:rPr lang="ko-KR" altLang="en-US" sz="2000" dirty="0" smtClean="0"/>
              <a:t>제정 </a:t>
            </a:r>
            <a:r>
              <a:rPr lang="en-US" altLang="ko-KR" sz="2000" dirty="0" smtClean="0"/>
              <a:t>]</a:t>
            </a:r>
            <a:r>
              <a:rPr lang="ko-KR" altLang="en-US" sz="2000" b="1" dirty="0" smtClean="0"/>
              <a:t> </a:t>
            </a:r>
            <a:endParaRPr lang="ko-KR" altLang="en-US" sz="2000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8229600" cy="53285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2000" dirty="0" smtClean="0"/>
              <a:t>제</a:t>
            </a:r>
            <a:r>
              <a:rPr lang="en-US" altLang="ko-KR" sz="2000" dirty="0"/>
              <a:t>2</a:t>
            </a:r>
            <a:r>
              <a:rPr lang="ko-KR" altLang="en-US" sz="2000" dirty="0"/>
              <a:t>조</a:t>
            </a:r>
            <a:r>
              <a:rPr lang="en-US" altLang="ko-KR" sz="2000" dirty="0"/>
              <a:t>(</a:t>
            </a:r>
            <a:r>
              <a:rPr lang="ko-KR" altLang="en-US" sz="2000" dirty="0"/>
              <a:t>정의</a:t>
            </a:r>
            <a:r>
              <a:rPr lang="en-US" altLang="ko-KR" sz="2000" dirty="0"/>
              <a:t>) </a:t>
            </a:r>
          </a:p>
          <a:p>
            <a:pPr>
              <a:buNone/>
            </a:pPr>
            <a:r>
              <a:rPr lang="en-US" altLang="ko-KR" sz="2000" dirty="0" smtClean="0"/>
              <a:t>6. “</a:t>
            </a:r>
            <a:r>
              <a:rPr lang="ko-KR" altLang="en-US" sz="2000" dirty="0" smtClean="0"/>
              <a:t>호스피스</a:t>
            </a:r>
            <a:r>
              <a:rPr lang="en-US" altLang="ko-KR" sz="2000" dirty="0" smtClean="0"/>
              <a:t>·</a:t>
            </a:r>
            <a:r>
              <a:rPr lang="ko-KR" altLang="en-US" sz="2000" dirty="0" smtClean="0"/>
              <a:t>완화의료”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이하 “호스피스”라 한다</a:t>
            </a:r>
            <a:r>
              <a:rPr lang="en-US" altLang="ko-KR" sz="2000" dirty="0" smtClean="0"/>
              <a:t>)</a:t>
            </a:r>
            <a:r>
              <a:rPr lang="ko-KR" altLang="en-US" sz="2000" dirty="0" smtClean="0"/>
              <a:t>란 말기환자 또는 임종과정에 있는 환자 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이하 “말기환자 등”이라 한다</a:t>
            </a:r>
            <a:r>
              <a:rPr lang="en-US" altLang="ko-KR" sz="2000" dirty="0" smtClean="0"/>
              <a:t>)</a:t>
            </a:r>
            <a:r>
              <a:rPr lang="ko-KR" altLang="en-US" sz="2000" dirty="0" smtClean="0"/>
              <a:t>와 그 가족에게 통증과 증상의 완화 등을 포함한 신체적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심리사회적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영적 영역에 대한 종합적인 평가와 치료를 목적으로 하는 의료를 말한다 </a:t>
            </a:r>
            <a:endParaRPr lang="ko-KR" alt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5" y="3429000"/>
            <a:ext cx="316835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3347864" y="3212976"/>
            <a:ext cx="2808312" cy="33855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cmpd="thinThick">
            <a:noFill/>
          </a:ln>
          <a:scene3d>
            <a:camera prst="orthographicFront"/>
            <a:lightRig rig="sunset" dir="t">
              <a:rot lat="0" lon="0" rev="600000"/>
            </a:lightRig>
          </a:scene3d>
          <a:sp3d extrusionH="76200" prstMaterial="clear">
            <a:extrusionClr>
              <a:schemeClr val="accent1">
                <a:lumMod val="20000"/>
                <a:lumOff val="80000"/>
              </a:schemeClr>
            </a:extrusionClr>
          </a:sp3d>
        </p:spPr>
        <p:txBody>
          <a:bodyPr wrap="square">
            <a:spAutoFit/>
          </a:bodyPr>
          <a:lstStyle/>
          <a:p>
            <a:pPr algn="ctr"/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일당정액  </a:t>
            </a:r>
            <a:r>
              <a:rPr lang="ko-KR" altLang="en-US" b="1" dirty="0"/>
              <a:t>	</a:t>
            </a:r>
            <a:endParaRPr lang="ko-KR" altLang="en-US" dirty="0"/>
          </a:p>
          <a:p>
            <a:r>
              <a:rPr lang="en-US" altLang="ko-KR" sz="1400" dirty="0"/>
              <a:t>•</a:t>
            </a:r>
            <a:r>
              <a:rPr lang="ko-KR" altLang="en-US" sz="1400" dirty="0" err="1" smtClean="0"/>
              <a:t>입원료</a:t>
            </a:r>
            <a:endParaRPr lang="en-US" altLang="ko-KR" sz="1400" dirty="0" smtClean="0"/>
          </a:p>
          <a:p>
            <a:r>
              <a:rPr lang="en-US" altLang="ko-KR" sz="1400" dirty="0" smtClean="0"/>
              <a:t> (</a:t>
            </a:r>
            <a:r>
              <a:rPr lang="ko-KR" altLang="en-US" sz="1400" dirty="0" smtClean="0"/>
              <a:t>간호</a:t>
            </a:r>
            <a:r>
              <a:rPr lang="en-US" altLang="ko-KR" sz="1400" dirty="0" smtClean="0"/>
              <a:t>1</a:t>
            </a:r>
            <a:r>
              <a:rPr lang="ko-KR" altLang="en-US" sz="1400" dirty="0" smtClean="0"/>
              <a:t>등급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내과가산 포함</a:t>
            </a:r>
            <a:r>
              <a:rPr lang="en-US" altLang="ko-KR" sz="1400" dirty="0" smtClean="0"/>
              <a:t>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/>
              <a:t>간호사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전담 </a:t>
            </a:r>
            <a:r>
              <a:rPr lang="ko-KR" altLang="en-US" sz="1400" dirty="0" err="1" smtClean="0"/>
              <a:t>사회복지사</a:t>
            </a:r>
            <a:r>
              <a:rPr lang="ko-KR" altLang="en-US" sz="1400" dirty="0" smtClean="0"/>
              <a:t> 가산</a:t>
            </a:r>
            <a:endParaRPr lang="en-US" altLang="ko-KR" sz="1400" dirty="0" smtClean="0"/>
          </a:p>
          <a:p>
            <a:r>
              <a:rPr lang="en-US" altLang="ko-KR" sz="1400" dirty="0" smtClean="0"/>
              <a:t>•</a:t>
            </a:r>
            <a:r>
              <a:rPr lang="ko-KR" altLang="en-US" sz="1400" dirty="0"/>
              <a:t>특수시설 </a:t>
            </a:r>
            <a:r>
              <a:rPr lang="ko-KR" altLang="en-US" sz="1400" dirty="0" smtClean="0"/>
              <a:t>유지비</a:t>
            </a:r>
            <a:endParaRPr lang="en-US" altLang="ko-KR" sz="1400" dirty="0" smtClean="0"/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(</a:t>
            </a:r>
            <a:r>
              <a:rPr lang="ko-KR" altLang="en-US" sz="1400" dirty="0"/>
              <a:t>임종실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목욕실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가족실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상담실 </a:t>
            </a:r>
            <a:r>
              <a:rPr lang="en-US" altLang="ko-KR" sz="1400" dirty="0" smtClean="0"/>
              <a:t>)</a:t>
            </a:r>
            <a:endParaRPr lang="en-US" altLang="ko-KR" sz="1400" dirty="0"/>
          </a:p>
          <a:p>
            <a:r>
              <a:rPr lang="en-US" altLang="ko-KR" sz="1400" dirty="0"/>
              <a:t>•</a:t>
            </a:r>
            <a:r>
              <a:rPr lang="ko-KR" altLang="en-US" sz="1400" dirty="0"/>
              <a:t>요법치료 </a:t>
            </a:r>
            <a:r>
              <a:rPr lang="ko-KR" altLang="en-US" sz="1400" dirty="0" smtClean="0"/>
              <a:t>인건비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재료비</a:t>
            </a:r>
            <a:r>
              <a:rPr lang="en-US" altLang="ko-KR" sz="1400" dirty="0" smtClean="0"/>
              <a:t>(</a:t>
            </a:r>
            <a:r>
              <a:rPr lang="ko-KR" altLang="en-US" sz="1400" dirty="0"/>
              <a:t>주 </a:t>
            </a:r>
            <a:r>
              <a:rPr lang="en-US" altLang="ko-KR" sz="1400" dirty="0"/>
              <a:t>3</a:t>
            </a:r>
            <a:r>
              <a:rPr lang="ko-KR" altLang="en-US" sz="1400" dirty="0"/>
              <a:t>회</a:t>
            </a:r>
            <a:r>
              <a:rPr lang="en-US" altLang="ko-KR" sz="1400" dirty="0"/>
              <a:t>) </a:t>
            </a:r>
          </a:p>
          <a:p>
            <a:r>
              <a:rPr lang="en-US" altLang="ko-KR" sz="1400" dirty="0"/>
              <a:t>•</a:t>
            </a:r>
            <a:r>
              <a:rPr lang="ko-KR" altLang="en-US" sz="1400" dirty="0" err="1"/>
              <a:t>비급여를</a:t>
            </a:r>
            <a:r>
              <a:rPr lang="ko-KR" altLang="en-US" sz="1400" dirty="0"/>
              <a:t> 제외한 약제</a:t>
            </a:r>
            <a:r>
              <a:rPr lang="en-US" altLang="ko-KR" sz="1400" dirty="0"/>
              <a:t>, </a:t>
            </a:r>
            <a:r>
              <a:rPr lang="ko-KR" altLang="en-US" sz="1400" dirty="0" smtClean="0"/>
              <a:t>치료재료 </a:t>
            </a:r>
            <a:endParaRPr lang="ko-KR" altLang="en-US" sz="1400" dirty="0"/>
          </a:p>
          <a:p>
            <a:r>
              <a:rPr lang="en-US" altLang="ko-KR" sz="1400" dirty="0"/>
              <a:t>•</a:t>
            </a:r>
            <a:r>
              <a:rPr lang="ko-KR" altLang="en-US" sz="1400" dirty="0" err="1"/>
              <a:t>입퇴원</a:t>
            </a:r>
            <a:r>
              <a:rPr lang="ko-KR" altLang="en-US" sz="1400" dirty="0"/>
              <a:t> 당일 발생한 행위</a:t>
            </a:r>
            <a:r>
              <a:rPr lang="en-US" altLang="ko-KR" sz="1400" dirty="0"/>
              <a:t>,</a:t>
            </a:r>
            <a:r>
              <a:rPr lang="ko-KR" altLang="en-US" sz="1400" dirty="0"/>
              <a:t>약제</a:t>
            </a:r>
            <a:r>
              <a:rPr lang="en-US" altLang="ko-KR" sz="1400" dirty="0"/>
              <a:t>, </a:t>
            </a:r>
            <a:r>
              <a:rPr lang="en-US" altLang="ko-KR" sz="1400" dirty="0" smtClean="0"/>
              <a:t>  </a:t>
            </a:r>
          </a:p>
          <a:p>
            <a:r>
              <a:rPr lang="en-US" altLang="ko-KR" sz="1400" dirty="0" smtClean="0"/>
              <a:t>  </a:t>
            </a:r>
            <a:r>
              <a:rPr lang="ko-KR" altLang="en-US" sz="1400" dirty="0" smtClean="0"/>
              <a:t>재료 </a:t>
            </a:r>
            <a:endParaRPr lang="ko-KR" altLang="en-US" sz="1400" dirty="0"/>
          </a:p>
          <a:p>
            <a:r>
              <a:rPr lang="en-US" altLang="ko-KR" sz="1400" dirty="0"/>
              <a:t>•</a:t>
            </a:r>
            <a:r>
              <a:rPr lang="ko-KR" altLang="en-US" sz="1400" dirty="0"/>
              <a:t>선택진료비 </a:t>
            </a:r>
          </a:p>
          <a:p>
            <a:r>
              <a:rPr lang="en-US" altLang="ko-KR" sz="1400" dirty="0"/>
              <a:t>•</a:t>
            </a:r>
            <a:r>
              <a:rPr lang="ko-KR" altLang="en-US" sz="1400" dirty="0"/>
              <a:t>요양기관 요구에 의해 외부에서 </a:t>
            </a:r>
            <a:endParaRPr lang="en-US" altLang="ko-KR" sz="1400" dirty="0" smtClean="0"/>
          </a:p>
          <a:p>
            <a:r>
              <a:rPr lang="en-US" altLang="ko-KR" sz="1400" dirty="0" smtClean="0"/>
              <a:t>  </a:t>
            </a:r>
            <a:r>
              <a:rPr lang="ko-KR" altLang="en-US" sz="1400" dirty="0" smtClean="0"/>
              <a:t>직접 </a:t>
            </a:r>
            <a:r>
              <a:rPr lang="ko-KR" altLang="en-US" sz="1400" dirty="0"/>
              <a:t>구입한 약제 및 치료 재료 </a:t>
            </a:r>
          </a:p>
          <a:p>
            <a:r>
              <a:rPr lang="en-US" altLang="ko-KR" sz="1400" dirty="0"/>
              <a:t>•</a:t>
            </a:r>
            <a:r>
              <a:rPr lang="ko-KR" altLang="en-US" sz="1400" dirty="0"/>
              <a:t>완화의료 보조활동 비용 </a:t>
            </a:r>
          </a:p>
          <a:p>
            <a:r>
              <a:rPr lang="ko-KR" altLang="en-US" sz="1400" dirty="0"/>
              <a:t>	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6156176" y="3212976"/>
            <a:ext cx="2808312" cy="3539430"/>
          </a:xfrm>
          <a:prstGeom prst="rect">
            <a:avLst/>
          </a:prstGeom>
          <a:blipFill>
            <a:blip r:embed="rId4" cstate="print"/>
            <a:tile tx="0" ty="0" sx="100000" sy="100000" flip="none" algn="tl"/>
          </a:blip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별도산정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행위별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수가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endParaRPr lang="ko-KR" altLang="en-US" sz="1000" dirty="0"/>
          </a:p>
          <a:p>
            <a:r>
              <a:rPr lang="en-US" altLang="ko-KR" sz="1200" dirty="0"/>
              <a:t>•</a:t>
            </a:r>
            <a:r>
              <a:rPr lang="ko-KR" altLang="en-US" sz="1400" dirty="0" err="1"/>
              <a:t>마약성</a:t>
            </a:r>
            <a:r>
              <a:rPr lang="ko-KR" altLang="en-US" sz="1400" dirty="0"/>
              <a:t> 진통제 </a:t>
            </a:r>
          </a:p>
          <a:p>
            <a:r>
              <a:rPr lang="en-US" altLang="ko-KR" sz="1400" dirty="0"/>
              <a:t>•</a:t>
            </a:r>
            <a:r>
              <a:rPr lang="ko-KR" altLang="en-US" sz="1400" dirty="0" err="1"/>
              <a:t>혈액암</a:t>
            </a:r>
            <a:r>
              <a:rPr lang="ko-KR" altLang="en-US" sz="1400" dirty="0"/>
              <a:t> 환자 투여하는 </a:t>
            </a:r>
            <a:r>
              <a:rPr lang="ko-KR" altLang="en-US" sz="1400" dirty="0" smtClean="0"/>
              <a:t>혈액제재</a:t>
            </a:r>
            <a:endParaRPr lang="ko-KR" altLang="en-US" sz="1400" dirty="0"/>
          </a:p>
          <a:p>
            <a:r>
              <a:rPr lang="en-US" altLang="ko-KR" sz="1400" dirty="0"/>
              <a:t>•</a:t>
            </a:r>
            <a:r>
              <a:rPr lang="ko-KR" altLang="en-US" sz="1400" dirty="0"/>
              <a:t>식대</a:t>
            </a:r>
            <a:r>
              <a:rPr lang="en-US" altLang="ko-KR" sz="1400" dirty="0"/>
              <a:t>(</a:t>
            </a:r>
            <a:r>
              <a:rPr lang="ko-KR" altLang="en-US" sz="1400" dirty="0"/>
              <a:t>본인 부담 </a:t>
            </a:r>
            <a:r>
              <a:rPr lang="en-US" altLang="ko-KR" sz="1400" dirty="0"/>
              <a:t>50%) </a:t>
            </a:r>
          </a:p>
          <a:p>
            <a:r>
              <a:rPr lang="en-US" altLang="ko-KR" sz="1400" dirty="0"/>
              <a:t>•</a:t>
            </a:r>
            <a:r>
              <a:rPr lang="ko-KR" altLang="en-US" sz="1400" dirty="0"/>
              <a:t>만성신부전 환자의 </a:t>
            </a:r>
            <a:endParaRPr lang="en-US" altLang="ko-KR" sz="1400" dirty="0" smtClean="0"/>
          </a:p>
          <a:p>
            <a:r>
              <a:rPr lang="en-US" altLang="ko-KR" sz="1400" dirty="0" smtClean="0"/>
              <a:t> </a:t>
            </a:r>
            <a:r>
              <a:rPr lang="ko-KR" altLang="en-US" sz="1400" dirty="0" smtClean="0"/>
              <a:t>혈액</a:t>
            </a:r>
            <a:r>
              <a:rPr lang="ko-KR" altLang="en-US" sz="1400" dirty="0"/>
              <a:t>▪복막 </a:t>
            </a:r>
            <a:r>
              <a:rPr lang="ko-KR" altLang="en-US" sz="1400" dirty="0" err="1"/>
              <a:t>투석료</a:t>
            </a:r>
            <a:r>
              <a:rPr lang="ko-KR" altLang="en-US" sz="1400" dirty="0"/>
              <a:t> </a:t>
            </a:r>
          </a:p>
          <a:p>
            <a:r>
              <a:rPr lang="en-US" altLang="ko-KR" sz="1400" dirty="0"/>
              <a:t>•</a:t>
            </a:r>
            <a:r>
              <a:rPr lang="ko-KR" altLang="en-US" sz="1400" dirty="0" err="1"/>
              <a:t>신경차단술료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신경파괴술료</a:t>
            </a:r>
            <a:r>
              <a:rPr lang="ko-KR" altLang="en-US" sz="1400" dirty="0"/>
              <a:t> </a:t>
            </a:r>
          </a:p>
          <a:p>
            <a:r>
              <a:rPr lang="en-US" altLang="ko-KR" sz="1400" dirty="0"/>
              <a:t>•</a:t>
            </a:r>
            <a:r>
              <a:rPr lang="ko-KR" altLang="en-US" sz="1400" dirty="0"/>
              <a:t>완화목적의 방사선치료</a:t>
            </a:r>
            <a:r>
              <a:rPr lang="en-US" altLang="ko-KR" sz="1400" dirty="0"/>
              <a:t>(</a:t>
            </a:r>
            <a:r>
              <a:rPr lang="ko-KR" altLang="en-US" sz="1400" dirty="0"/>
              <a:t>다만</a:t>
            </a:r>
            <a:r>
              <a:rPr lang="en-US" altLang="ko-KR" sz="1400" dirty="0"/>
              <a:t>,~) </a:t>
            </a:r>
          </a:p>
          <a:p>
            <a:r>
              <a:rPr lang="en-US" altLang="ko-KR" sz="1400" dirty="0"/>
              <a:t>•</a:t>
            </a:r>
            <a:r>
              <a:rPr lang="ko-KR" altLang="en-US" sz="1400" dirty="0" err="1"/>
              <a:t>경피</a:t>
            </a:r>
            <a:r>
              <a:rPr lang="ko-KR" altLang="en-US" sz="1400" dirty="0"/>
              <a:t> </a:t>
            </a:r>
            <a:r>
              <a:rPr lang="ko-KR" altLang="en-US" sz="1400" dirty="0" err="1"/>
              <a:t>배액술</a:t>
            </a:r>
            <a:r>
              <a:rPr lang="en-US" altLang="ko-KR" sz="1400" dirty="0"/>
              <a:t>, </a:t>
            </a:r>
            <a:r>
              <a:rPr lang="ko-KR" altLang="en-US" sz="1400" dirty="0" err="1"/>
              <a:t>경피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위장루</a:t>
            </a:r>
            <a:r>
              <a:rPr lang="en-US" altLang="ko-KR" sz="1400" dirty="0"/>
              <a:t>, </a:t>
            </a:r>
            <a:endParaRPr lang="en-US" altLang="ko-KR" sz="1400" dirty="0" smtClean="0"/>
          </a:p>
          <a:p>
            <a:r>
              <a:rPr lang="en-US" altLang="ko-KR" sz="1400" dirty="0" smtClean="0"/>
              <a:t>  </a:t>
            </a:r>
            <a:r>
              <a:rPr lang="ko-KR" altLang="en-US" sz="1400" dirty="0" err="1" smtClean="0"/>
              <a:t>경피</a:t>
            </a:r>
            <a:r>
              <a:rPr lang="ko-KR" altLang="en-US" sz="1400" dirty="0" smtClean="0"/>
              <a:t> </a:t>
            </a:r>
            <a:r>
              <a:rPr lang="ko-KR" altLang="en-US" sz="1400" dirty="0" err="1"/>
              <a:t>신루술</a:t>
            </a:r>
            <a:r>
              <a:rPr lang="en-US" altLang="ko-KR" sz="1400" dirty="0"/>
              <a:t>, </a:t>
            </a:r>
            <a:endParaRPr lang="en-US" altLang="ko-KR" sz="1400" dirty="0" smtClean="0"/>
          </a:p>
          <a:p>
            <a:r>
              <a:rPr lang="en-US" altLang="ko-KR" sz="1400" dirty="0" smtClean="0"/>
              <a:t>  </a:t>
            </a:r>
            <a:r>
              <a:rPr lang="ko-KR" altLang="en-US" sz="1400" dirty="0" err="1" smtClean="0"/>
              <a:t>협착확장술의</a:t>
            </a:r>
            <a:r>
              <a:rPr lang="ko-KR" altLang="en-US" sz="1400" dirty="0" smtClean="0"/>
              <a:t> </a:t>
            </a:r>
            <a:r>
              <a:rPr lang="ko-KR" altLang="en-US" sz="1400" dirty="0"/>
              <a:t>완화목적 시술 </a:t>
            </a:r>
          </a:p>
          <a:p>
            <a:r>
              <a:rPr lang="en-US" altLang="ko-KR" sz="1400" dirty="0"/>
              <a:t>•</a:t>
            </a:r>
            <a:r>
              <a:rPr lang="ko-KR" altLang="en-US" sz="1400" dirty="0"/>
              <a:t>시술과 관련된 치료 재료 </a:t>
            </a:r>
          </a:p>
          <a:p>
            <a:r>
              <a:rPr lang="en-US" altLang="ko-KR" sz="1400" dirty="0"/>
              <a:t>•</a:t>
            </a:r>
            <a:r>
              <a:rPr lang="ko-KR" altLang="en-US" sz="1400" dirty="0"/>
              <a:t>시술관련 선택진료비 없음 </a:t>
            </a:r>
          </a:p>
          <a:p>
            <a:r>
              <a:rPr lang="en-US" altLang="ko-KR" sz="1400" dirty="0"/>
              <a:t>•</a:t>
            </a:r>
            <a:r>
              <a:rPr lang="ko-KR" altLang="en-US" sz="1400" dirty="0"/>
              <a:t>전인적 돌봄 </a:t>
            </a:r>
            <a:r>
              <a:rPr lang="ko-KR" altLang="en-US" sz="1400" dirty="0" err="1" smtClean="0"/>
              <a:t>상담료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신설</a:t>
            </a:r>
            <a:r>
              <a:rPr lang="en-US" altLang="ko-KR" sz="1400" dirty="0" smtClean="0"/>
              <a:t>)</a:t>
            </a:r>
            <a:endParaRPr lang="en-US" altLang="ko-KR" sz="1400" dirty="0"/>
          </a:p>
          <a:p>
            <a:pPr>
              <a:buFont typeface="Arial" pitchFamily="34" charset="0"/>
              <a:buChar char="•"/>
            </a:pPr>
            <a:r>
              <a:rPr lang="en-US" altLang="ko-KR" sz="1400" dirty="0" smtClean="0"/>
              <a:t> </a:t>
            </a:r>
            <a:r>
              <a:rPr lang="ko-KR" altLang="en-US" sz="1400" dirty="0" err="1" smtClean="0"/>
              <a:t>임종관리료</a:t>
            </a:r>
            <a:r>
              <a:rPr lang="en-US" altLang="ko-KR" sz="1400" dirty="0"/>
              <a:t>(</a:t>
            </a:r>
            <a:r>
              <a:rPr lang="ko-KR" altLang="en-US" sz="1400" dirty="0" smtClean="0"/>
              <a:t>신설</a:t>
            </a:r>
            <a:r>
              <a:rPr lang="en-US" altLang="ko-KR" sz="1400" dirty="0" smtClean="0"/>
              <a:t>) </a:t>
            </a:r>
            <a:endParaRPr lang="en-US" altLang="ko-KR" sz="1400" dirty="0"/>
          </a:p>
        </p:txBody>
      </p:sp>
      <p:sp>
        <p:nvSpPr>
          <p:cNvPr id="9" name="타원 8"/>
          <p:cNvSpPr/>
          <p:nvPr/>
        </p:nvSpPr>
        <p:spPr>
          <a:xfrm>
            <a:off x="4067944" y="3133321"/>
            <a:ext cx="1296144" cy="519351"/>
          </a:xfrm>
          <a:prstGeom prst="ellips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ko-KR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타원 9"/>
          <p:cNvSpPr/>
          <p:nvPr/>
        </p:nvSpPr>
        <p:spPr>
          <a:xfrm>
            <a:off x="6156176" y="3111494"/>
            <a:ext cx="2736304" cy="519351"/>
          </a:xfrm>
          <a:prstGeom prst="ellips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ko-KR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7772400" cy="1143000"/>
          </a:xfrm>
        </p:spPr>
        <p:txBody>
          <a:bodyPr/>
          <a:lstStyle/>
          <a:p>
            <a:r>
              <a:rPr lang="ko-KR" altLang="en-US" b="1" dirty="0" smtClean="0"/>
              <a:t>완화의료건강보험 수가</a:t>
            </a:r>
            <a:endParaRPr lang="ko-KR" altLang="en-US" b="1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sz="quarter" idx="1"/>
          </p:nvPr>
        </p:nvGraphicFramePr>
        <p:xfrm>
          <a:off x="457200" y="1340771"/>
          <a:ext cx="8229600" cy="5126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8536"/>
                <a:gridCol w="2088232"/>
                <a:gridCol w="2160240"/>
                <a:gridCol w="2242592"/>
              </a:tblGrid>
              <a:tr h="39060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요양기관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입원실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보조활동포함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점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보조활동미포함</a:t>
                      </a:r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점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/>
                </a:tc>
              </a:tr>
              <a:tr h="390605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상급종합병원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5</a:t>
                      </a:r>
                      <a:r>
                        <a:rPr lang="ko-KR" altLang="en-US" dirty="0" smtClean="0"/>
                        <a:t>인실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4,469.31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3,328.45</a:t>
                      </a:r>
                      <a:endParaRPr lang="ko-KR" altLang="en-US" dirty="0"/>
                    </a:p>
                  </a:txBody>
                  <a:tcPr/>
                </a:tc>
              </a:tr>
              <a:tr h="39060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2~4</a:t>
                      </a:r>
                      <a:r>
                        <a:rPr lang="ko-KR" altLang="en-US" dirty="0" smtClean="0"/>
                        <a:t>인실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5,202.57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4,059.71</a:t>
                      </a:r>
                      <a:endParaRPr lang="ko-KR" altLang="en-US" dirty="0"/>
                    </a:p>
                  </a:txBody>
                  <a:tcPr/>
                </a:tc>
              </a:tr>
              <a:tr h="39060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격리실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baseline="0" dirty="0" smtClean="0"/>
                        <a:t>임종실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6,105.05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4,962.19</a:t>
                      </a:r>
                      <a:endParaRPr lang="ko-KR" altLang="en-US" dirty="0"/>
                    </a:p>
                  </a:txBody>
                  <a:tcPr/>
                </a:tc>
              </a:tr>
              <a:tr h="439697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종합병원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5</a:t>
                      </a:r>
                      <a:r>
                        <a:rPr lang="ko-KR" altLang="en-US" dirty="0" smtClean="0"/>
                        <a:t>인실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4,400.91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3,258.06</a:t>
                      </a:r>
                      <a:endParaRPr lang="ko-KR" altLang="en-US" dirty="0"/>
                    </a:p>
                  </a:txBody>
                  <a:tcPr/>
                </a:tc>
              </a:tr>
              <a:tr h="39060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2~4</a:t>
                      </a:r>
                      <a:r>
                        <a:rPr lang="ko-KR" altLang="en-US" dirty="0" smtClean="0"/>
                        <a:t>인실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5,144.59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4,001.73</a:t>
                      </a:r>
                      <a:endParaRPr lang="ko-KR" altLang="en-US" dirty="0"/>
                    </a:p>
                  </a:txBody>
                  <a:tcPr/>
                </a:tc>
              </a:tr>
              <a:tr h="39060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격리실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baseline="0" dirty="0" smtClean="0"/>
                        <a:t>임종실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6,059.91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4,917.06</a:t>
                      </a:r>
                      <a:endParaRPr lang="ko-KR" altLang="en-US" dirty="0"/>
                    </a:p>
                  </a:txBody>
                  <a:tcPr/>
                </a:tc>
              </a:tr>
              <a:tr h="390605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병원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5</a:t>
                      </a:r>
                      <a:r>
                        <a:rPr lang="ko-KR" altLang="en-US" dirty="0" smtClean="0"/>
                        <a:t>인실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3,458.89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2,316.03</a:t>
                      </a:r>
                      <a:endParaRPr lang="ko-KR" altLang="en-US" dirty="0"/>
                    </a:p>
                  </a:txBody>
                  <a:tcPr/>
                </a:tc>
              </a:tr>
              <a:tr h="39060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2~4</a:t>
                      </a:r>
                      <a:r>
                        <a:rPr lang="ko-KR" altLang="en-US" dirty="0" smtClean="0"/>
                        <a:t>인실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4,110.34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2.967.48</a:t>
                      </a:r>
                      <a:endParaRPr lang="ko-KR" altLang="en-US" dirty="0"/>
                    </a:p>
                  </a:txBody>
                  <a:tcPr/>
                </a:tc>
              </a:tr>
              <a:tr h="39060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격리실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baseline="0" dirty="0" smtClean="0"/>
                        <a:t>임종실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4,912,10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3,769.24</a:t>
                      </a:r>
                      <a:endParaRPr lang="ko-KR" altLang="en-US" dirty="0"/>
                    </a:p>
                  </a:txBody>
                  <a:tcPr/>
                </a:tc>
              </a:tr>
              <a:tr h="390605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의원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5</a:t>
                      </a:r>
                      <a:r>
                        <a:rPr lang="ko-KR" altLang="en-US" dirty="0" smtClean="0"/>
                        <a:t>인실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3,123.45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2,048.18</a:t>
                      </a:r>
                      <a:endParaRPr lang="ko-KR" altLang="en-US" dirty="0"/>
                    </a:p>
                  </a:txBody>
                  <a:tcPr/>
                </a:tc>
              </a:tr>
              <a:tr h="39060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2~4</a:t>
                      </a:r>
                      <a:r>
                        <a:rPr lang="ko-KR" altLang="en-US" dirty="0" smtClean="0"/>
                        <a:t>인실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3,627.29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2,552.02</a:t>
                      </a:r>
                      <a:endParaRPr lang="ko-KR" altLang="en-US" dirty="0"/>
                    </a:p>
                  </a:txBody>
                  <a:tcPr/>
                </a:tc>
              </a:tr>
              <a:tr h="390605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격리실</a:t>
                      </a:r>
                      <a:r>
                        <a:rPr lang="en-US" altLang="ko-KR" dirty="0" smtClean="0"/>
                        <a:t>,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baseline="0" dirty="0" smtClean="0"/>
                        <a:t>임종실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4,247.40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3,172.13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772400" cy="936104"/>
          </a:xfrm>
        </p:spPr>
        <p:txBody>
          <a:bodyPr/>
          <a:lstStyle/>
          <a:p>
            <a:r>
              <a:rPr lang="ko-KR" altLang="en-US" b="1" dirty="0" smtClean="0"/>
              <a:t>일당 정액 수가</a:t>
            </a:r>
            <a:endParaRPr lang="ko-KR" altLang="en-US" b="1" dirty="0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mtClean="0"/>
              <a:t>완화의료 공개토론회</a:t>
            </a:r>
            <a:r>
              <a:rPr lang="en-US" altLang="ko-KR" smtClean="0"/>
              <a:t>_20150225</a:t>
            </a:r>
            <a:endParaRPr lang="ko-KR" altLang="en-US"/>
          </a:p>
        </p:txBody>
      </p:sp>
      <p:graphicFrame>
        <p:nvGraphicFramePr>
          <p:cNvPr id="4" name="내용 개체 틀 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584735833"/>
              </p:ext>
            </p:extLst>
          </p:nvPr>
        </p:nvGraphicFramePr>
        <p:xfrm>
          <a:off x="1835696" y="1196752"/>
          <a:ext cx="5422900" cy="4191000"/>
        </p:xfrm>
        <a:graphic>
          <a:graphicData uri="http://schemas.openxmlformats.org/drawingml/2006/table">
            <a:tbl>
              <a:tblPr/>
              <a:tblGrid>
                <a:gridCol w="1308100"/>
                <a:gridCol w="685800"/>
                <a:gridCol w="685800"/>
                <a:gridCol w="685800"/>
                <a:gridCol w="685800"/>
                <a:gridCol w="685800"/>
                <a:gridCol w="685800"/>
              </a:tblGrid>
              <a:tr h="20955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인실 수가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기본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가산 금액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최대금액</a:t>
                      </a:r>
                      <a:r>
                        <a:rPr lang="ko-KR" altLang="en-US" sz="1100" b="0" i="0" u="none" strike="noStrike" baseline="30000">
                          <a:solidFill>
                            <a:srgbClr val="000000"/>
                          </a:solidFill>
                          <a:latin typeface="맑은 고딕"/>
                        </a:rPr>
                        <a:t>주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 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수가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간호사 인력수준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사회복지사 전담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요양기관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등급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등급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등급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등급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상급종합병원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232,605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19,216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9,150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9,258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7,715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261,079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종합병원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227,759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19,470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9,271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7,019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5,850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254,248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병원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161,539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17,210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8,195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7,019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5,850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185,768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의원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151,483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14,371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6,843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7,019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5,850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172,873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인실 수가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기본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가산 금액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최대금액</a:t>
                      </a:r>
                      <a:r>
                        <a:rPr lang="ko-KR" altLang="en-US" sz="1100" b="0" i="0" u="none" strike="noStrike" baseline="30000">
                          <a:solidFill>
                            <a:srgbClr val="000000"/>
                          </a:solidFill>
                          <a:latin typeface="맑은 고딕"/>
                        </a:rPr>
                        <a:t>주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 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수가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간호사 인력수준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사회복지사 전담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요양기관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등급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등급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등급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등급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상급종합병원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283,932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29,994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14,283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9,258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7,715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323,184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종합병원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279,826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30,404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14,478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7,019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5,850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317,249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병원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207,141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26,787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12,756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7,019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5,850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240,947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의원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188,960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22,241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10,591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7,019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5,850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218,220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인실 수가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기본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가산 금액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최대금액</a:t>
                      </a:r>
                      <a:r>
                        <a:rPr lang="ko-KR" altLang="en-US" sz="1100" b="0" i="0" u="none" strike="noStrike" baseline="30000">
                          <a:solidFill>
                            <a:srgbClr val="000000"/>
                          </a:solidFill>
                          <a:latin typeface="맑은 고딕"/>
                        </a:rPr>
                        <a:t>주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 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수가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간호사 인력수준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사회복지사 전담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요양기관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등급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등급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등급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등급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의원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235,094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31,929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15,204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7,019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5,850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274,042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1763688" y="6021288"/>
            <a:ext cx="6192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/>
              <a:t>※ </a:t>
            </a:r>
            <a:r>
              <a:rPr lang="ko-KR" altLang="en-US" dirty="0" smtClean="0"/>
              <a:t>입원 </a:t>
            </a:r>
            <a:r>
              <a:rPr lang="en-US" altLang="ko-KR" dirty="0" smtClean="0"/>
              <a:t>61</a:t>
            </a:r>
            <a:r>
              <a:rPr lang="ko-KR" altLang="en-US" dirty="0" smtClean="0"/>
              <a:t>일째부터 </a:t>
            </a:r>
            <a:r>
              <a:rPr lang="ko-KR" altLang="en-US" dirty="0" err="1" smtClean="0"/>
              <a:t>입원료</a:t>
            </a:r>
            <a:r>
              <a:rPr lang="ko-KR" altLang="en-US" dirty="0" smtClean="0"/>
              <a:t> </a:t>
            </a:r>
            <a:r>
              <a:rPr lang="en-US" altLang="ko-KR" dirty="0" smtClean="0"/>
              <a:t>90%</a:t>
            </a:r>
            <a:r>
              <a:rPr lang="ko-KR" altLang="en-US" dirty="0" smtClean="0"/>
              <a:t>산정 </a:t>
            </a:r>
            <a:r>
              <a:rPr lang="en-US" altLang="ko-KR" dirty="0" smtClean="0"/>
              <a:t>(</a:t>
            </a:r>
            <a:r>
              <a:rPr lang="ko-KR" altLang="en-US" dirty="0" smtClean="0"/>
              <a:t>정액수가 </a:t>
            </a:r>
            <a:r>
              <a:rPr lang="en-US" altLang="ko-KR" dirty="0" smtClean="0"/>
              <a:t>5%</a:t>
            </a:r>
            <a:r>
              <a:rPr lang="ko-KR" altLang="en-US" dirty="0" smtClean="0"/>
              <a:t>체감</a:t>
            </a:r>
            <a:r>
              <a:rPr lang="en-US" altLang="ko-KR" dirty="0" smtClean="0"/>
              <a:t>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35696" y="5445224"/>
            <a:ext cx="26019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/>
              <a:t>주</a:t>
            </a:r>
            <a:r>
              <a:rPr lang="en-US" altLang="ko-KR" sz="1000" dirty="0" smtClean="0"/>
              <a:t>. </a:t>
            </a:r>
            <a:r>
              <a:rPr lang="ko-KR" altLang="en-US" sz="1000" dirty="0" smtClean="0"/>
              <a:t>기본수가</a:t>
            </a:r>
            <a:r>
              <a:rPr lang="en-US" altLang="ko-KR" sz="1000" dirty="0" smtClean="0"/>
              <a:t>+</a:t>
            </a:r>
            <a:r>
              <a:rPr lang="ko-KR" altLang="en-US" sz="1000" dirty="0" smtClean="0"/>
              <a:t>간호</a:t>
            </a:r>
            <a:r>
              <a:rPr lang="en-US" altLang="ko-KR" sz="1000" dirty="0" smtClean="0"/>
              <a:t>1</a:t>
            </a:r>
            <a:r>
              <a:rPr lang="ko-KR" altLang="en-US" sz="1000" dirty="0" smtClean="0"/>
              <a:t>등급</a:t>
            </a:r>
            <a:r>
              <a:rPr lang="en-US" altLang="ko-KR" sz="1000" dirty="0" smtClean="0"/>
              <a:t>+</a:t>
            </a:r>
            <a:r>
              <a:rPr lang="ko-KR" altLang="en-US" sz="1000" dirty="0" err="1" smtClean="0"/>
              <a:t>사회복지사</a:t>
            </a:r>
            <a:r>
              <a:rPr lang="en-US" altLang="ko-KR" sz="1000" dirty="0" smtClean="0"/>
              <a:t>1</a:t>
            </a:r>
            <a:r>
              <a:rPr lang="ko-KR" altLang="en-US" sz="1000" dirty="0" smtClean="0"/>
              <a:t>등급</a:t>
            </a:r>
          </a:p>
          <a:p>
            <a:endParaRPr lang="ko-KR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07505" y="-4"/>
          <a:ext cx="8928990" cy="6954105"/>
        </p:xfrm>
        <a:graphic>
          <a:graphicData uri="http://schemas.openxmlformats.org/drawingml/2006/table">
            <a:tbl>
              <a:tblPr/>
              <a:tblGrid>
                <a:gridCol w="651918"/>
                <a:gridCol w="651918"/>
                <a:gridCol w="651918"/>
                <a:gridCol w="620973"/>
                <a:gridCol w="639563"/>
                <a:gridCol w="672141"/>
                <a:gridCol w="4021191"/>
                <a:gridCol w="1019368"/>
              </a:tblGrid>
              <a:tr h="273396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구분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코드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바탕"/>
                        </a:rPr>
                        <a:t>점수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바탕"/>
                        </a:rPr>
                        <a:t>금액</a:t>
                      </a:r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바탕"/>
                        </a:rPr>
                        <a:t>(</a:t>
                      </a: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바탕"/>
                        </a:rPr>
                        <a:t>원</a:t>
                      </a:r>
                      <a:r>
                        <a:rPr lang="en-US" altLang="ko-KR" sz="900" b="1">
                          <a:solidFill>
                            <a:srgbClr val="000000"/>
                          </a:solidFill>
                          <a:latin typeface="바탕"/>
                        </a:rPr>
                        <a:t>)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>
                          <a:solidFill>
                            <a:srgbClr val="000000"/>
                          </a:solidFill>
                          <a:latin typeface="바탕"/>
                        </a:rPr>
                        <a:t>내용</a:t>
                      </a: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095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정액제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병실수가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4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인실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WD230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바탕"/>
                        </a:rPr>
                        <a:t>4,041.12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282,878</a:t>
                      </a:r>
                      <a:endParaRPr 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2~4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인실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요법치료의 종목과 횟수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-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종목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원예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음악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미술요법 등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)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에 관계없이 주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3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회 이상 실시함을 원칙으로 함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0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바탕"/>
                        </a:rPr>
                        <a:t>1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바탕"/>
                        </a:rPr>
                        <a:t>인실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바탕"/>
                        </a:rPr>
                        <a:t>WD260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바탕"/>
                        </a:rPr>
                        <a:t>3,270.44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바탕"/>
                        </a:rPr>
                        <a:t>228,931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병원이상의 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1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인실 상급병실차액 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: </a:t>
                      </a:r>
                      <a:r>
                        <a:rPr lang="ko-KR" altLang="en-US" sz="900" b="1" dirty="0" err="1">
                          <a:solidFill>
                            <a:srgbClr val="000000"/>
                          </a:solidFill>
                          <a:latin typeface="바탕"/>
                        </a:rPr>
                        <a:t>비급여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0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바탕"/>
                        </a:rPr>
                        <a:t>격리실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WD200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4,929.44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345,061</a:t>
                      </a:r>
                      <a:endParaRPr 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7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일 인정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4810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바탕"/>
                        </a:rPr>
                        <a:t>임종실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바탕"/>
                        </a:rPr>
                        <a:t>WD200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바탕"/>
                        </a:rPr>
                        <a:t>4,929.44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바탕"/>
                        </a:rPr>
                        <a:t>345,061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3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일 인정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(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입원 후 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3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일이 경과해야 인정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)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7169">
                <a:tc rowSpan="16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별도산정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바탕"/>
                        </a:rPr>
                        <a:t>전인적</a:t>
                      </a:r>
                      <a:endParaRPr lang="en-US" altLang="ko-KR" sz="900" b="1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바탕"/>
                        </a:rPr>
                        <a:t>돌봄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 err="1">
                          <a:solidFill>
                            <a:srgbClr val="000000"/>
                          </a:solidFill>
                          <a:latin typeface="바탕"/>
                        </a:rPr>
                        <a:t>상담료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초회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바탕"/>
                        </a:rPr>
                        <a:t>WG201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바탕"/>
                        </a:rPr>
                        <a:t>1,325.14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바탕"/>
                        </a:rPr>
                        <a:t>92,760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입원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3</a:t>
                      </a:r>
                      <a:r>
                        <a:rPr lang="ko-KR" altLang="en-US" sz="900" b="1" dirty="0" err="1">
                          <a:solidFill>
                            <a:srgbClr val="000000"/>
                          </a:solidFill>
                          <a:latin typeface="바탕"/>
                        </a:rPr>
                        <a:t>일이내완료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/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의사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(60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분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),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간호사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(60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분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),</a:t>
                      </a:r>
                      <a:r>
                        <a:rPr lang="ko-KR" altLang="en-US" sz="900" b="1" dirty="0" err="1">
                          <a:solidFill>
                            <a:srgbClr val="000000"/>
                          </a:solidFill>
                          <a:latin typeface="바탕"/>
                        </a:rPr>
                        <a:t>사회복지사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(60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분</a:t>
                      </a:r>
                      <a:r>
                        <a:rPr lang="en-US" altLang="ko-KR" sz="900" b="1" dirty="0" smtClean="0">
                          <a:solidFill>
                            <a:srgbClr val="000000"/>
                          </a:solidFill>
                          <a:latin typeface="바탕"/>
                        </a:rPr>
                        <a:t>)/</a:t>
                      </a: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dirty="0" smtClean="0">
                          <a:solidFill>
                            <a:srgbClr val="000000"/>
                          </a:solidFill>
                          <a:latin typeface="바탕"/>
                        </a:rPr>
                        <a:t>3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영역 </a:t>
                      </a:r>
                      <a:r>
                        <a:rPr lang="ko-KR" altLang="en-US" sz="900" b="1" dirty="0" err="1">
                          <a:solidFill>
                            <a:srgbClr val="000000"/>
                          </a:solidFill>
                          <a:latin typeface="바탕"/>
                        </a:rPr>
                        <a:t>수행시만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 인정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EMR(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전체메뉴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)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-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진료관리</a:t>
                      </a: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-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간호관리</a:t>
                      </a: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6.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요양병원</a:t>
                      </a: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6.9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완화의료상담</a:t>
                      </a:r>
                    </a:p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(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즐겨찾기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 첨가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)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13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제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2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회부터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WG202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892.29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62,460</a:t>
                      </a:r>
                      <a:endParaRPr 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주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1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회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(</a:t>
                      </a:r>
                      <a:r>
                        <a:rPr lang="ko-KR" altLang="en-US" sz="900" b="1" dirty="0" err="1">
                          <a:solidFill>
                            <a:srgbClr val="000000"/>
                          </a:solidFill>
                          <a:latin typeface="바탕"/>
                        </a:rPr>
                        <a:t>재입원시는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 제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2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회 수가 산정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)/3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영역 </a:t>
                      </a:r>
                      <a:r>
                        <a:rPr lang="ko-KR" altLang="en-US" sz="900" b="1" dirty="0" err="1">
                          <a:solidFill>
                            <a:srgbClr val="000000"/>
                          </a:solidFill>
                          <a:latin typeface="바탕"/>
                        </a:rPr>
                        <a:t>수행시만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 인정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바탕"/>
                        </a:rPr>
                        <a:t>   의사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(30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분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),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간호사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(60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분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),</a:t>
                      </a:r>
                      <a:r>
                        <a:rPr lang="ko-KR" altLang="en-US" sz="900" b="1" dirty="0" err="1">
                          <a:solidFill>
                            <a:srgbClr val="000000"/>
                          </a:solidFill>
                          <a:latin typeface="바탕"/>
                        </a:rPr>
                        <a:t>사회복지사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(60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분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)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- </a:t>
                      </a:r>
                      <a:r>
                        <a:rPr lang="ko-KR" altLang="en-US" sz="900" b="1" dirty="0" err="1">
                          <a:solidFill>
                            <a:srgbClr val="000000"/>
                          </a:solidFill>
                          <a:latin typeface="바탕"/>
                        </a:rPr>
                        <a:t>처음입원시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: 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입원 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4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일부터 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1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주 간격으로 매주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- </a:t>
                      </a:r>
                      <a:r>
                        <a:rPr lang="ko-KR" altLang="en-US" sz="900" b="1" dirty="0" err="1">
                          <a:solidFill>
                            <a:srgbClr val="000000"/>
                          </a:solidFill>
                          <a:latin typeface="바탕"/>
                        </a:rPr>
                        <a:t>재입원시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 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: 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입원당일부터 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1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주 간격으로 매주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8820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 smtClean="0">
                          <a:solidFill>
                            <a:srgbClr val="000000"/>
                          </a:solidFill>
                          <a:latin typeface="바탕"/>
                        </a:rPr>
                        <a:t>임종</a:t>
                      </a:r>
                      <a:endParaRPr lang="en-US" altLang="ko-KR" sz="900" b="1" dirty="0" smtClean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 err="1" smtClean="0">
                          <a:solidFill>
                            <a:srgbClr val="000000"/>
                          </a:solidFill>
                          <a:latin typeface="바탕"/>
                        </a:rPr>
                        <a:t>관리료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바탕"/>
                        </a:rPr>
                        <a:t>1</a:t>
                      </a: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바탕"/>
                        </a:rPr>
                        <a:t>회 산정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바탕"/>
                        </a:rPr>
                        <a:t>WH200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>
                          <a:solidFill>
                            <a:srgbClr val="000000"/>
                          </a:solidFill>
                          <a:latin typeface="바탕"/>
                        </a:rPr>
                        <a:t>990.59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latin typeface="바탕"/>
                        </a:rPr>
                        <a:t>69,341</a:t>
                      </a:r>
                      <a:endParaRPr 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의사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(30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분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),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간호사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(60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분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),</a:t>
                      </a:r>
                      <a:r>
                        <a:rPr lang="ko-KR" altLang="en-US" sz="900" b="1" dirty="0" err="1">
                          <a:solidFill>
                            <a:srgbClr val="000000"/>
                          </a:solidFill>
                          <a:latin typeface="바탕"/>
                        </a:rPr>
                        <a:t>사회복지사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(30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분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)/ 3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영역 </a:t>
                      </a:r>
                      <a:r>
                        <a:rPr lang="ko-KR" altLang="en-US" sz="900" b="1" dirty="0" err="1">
                          <a:solidFill>
                            <a:srgbClr val="000000"/>
                          </a:solidFill>
                          <a:latin typeface="바탕"/>
                        </a:rPr>
                        <a:t>수행시만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 인정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완화의료이용기간 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3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일 초과한 환자 임종시 </a:t>
                      </a:r>
                      <a:r>
                        <a:rPr lang="en-US" altLang="ko-KR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1</a:t>
                      </a:r>
                      <a:r>
                        <a:rPr lang="ko-KR" altLang="en-US" sz="900" b="1" dirty="0">
                          <a:solidFill>
                            <a:srgbClr val="000000"/>
                          </a:solidFill>
                          <a:latin typeface="바탕"/>
                        </a:rPr>
                        <a:t>회 인정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0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마약성진통제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바탕"/>
                        </a:rPr>
                        <a:t>약효분류번호 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800,810,811,812,820,821,829,890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0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혈액암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latin typeface="바탕"/>
                        </a:rPr>
                        <a:t>C81~C96, D45~47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전혈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 및 혈액성분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0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식대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본인부담 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50%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0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만성신부전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90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혈액투석료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계속적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복막관류술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및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혈액투석액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복막투석액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0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신경차단술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신경파괴술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0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완화목적의 방사선치료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다만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전신조사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체부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정위적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 방사선수술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뇌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정위적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 방사선수술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양성자치료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제외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)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70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완화목적의 시술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바탕"/>
                        </a:rPr>
                        <a:t>경피적배액술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흉강삽관술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폐쇄식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),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경피경간담즙배액술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(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유도료별도산정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),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경피적튜브배액술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((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유도료별도산정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), </a:t>
                      </a: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경피적배액관교환술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역행성담췌관내시경수술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-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담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(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췌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)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관배액술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0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바탕"/>
                        </a:rPr>
                        <a:t>경피적위배액술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위루술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-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경피적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내시경유도포함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),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경피적위루술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경피적장루술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(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공장루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맹장루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/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유도료별도산정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)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0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바탕"/>
                        </a:rPr>
                        <a:t>경피적신루술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신루설치술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-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경피적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(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방사선료포함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),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신루카테터교환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(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방사선료포함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),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주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신루카테터교환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(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방사선이용안함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)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0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바탕"/>
                        </a:rPr>
                        <a:t>혐착확장술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스텐트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 또는 풍선 등에 의한 시술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참조 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: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보건복지부 고시 제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2015-103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호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)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제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3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부 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P22~23)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770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바탕"/>
                        </a:rPr>
                        <a:t>치료재료의 인정범위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바탕"/>
                        </a:rPr>
                        <a:t>카테터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배액용카테터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, ENBD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카테터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en-US" altLang="ko-KR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Nephrostomy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 </a:t>
                      </a:r>
                      <a:r>
                        <a:rPr lang="en-US" altLang="ko-KR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Drainge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카테터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협착확장용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풍선카테터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</a:p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Gastrojejunostomy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용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카테터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en-US" altLang="ko-KR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Gastrostomy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카테터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0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바탕"/>
                        </a:rPr>
                        <a:t>스텐트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상부소화관용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대장용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담도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요관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췌장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657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바탕"/>
                        </a:rPr>
                        <a:t>기타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l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PEG Tube, Replacement Tube, Guide wire, Hair wire, Sheath,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Papillotome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(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내시경 하 시술용 기구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)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10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dirty="0" err="1">
                          <a:solidFill>
                            <a:srgbClr val="000000"/>
                          </a:solidFill>
                          <a:latin typeface="바탕"/>
                        </a:rPr>
                        <a:t>비급여</a:t>
                      </a:r>
                      <a:endParaRPr lang="ko-KR" altLang="en-US" sz="900" dirty="0">
                        <a:solidFill>
                          <a:srgbClr val="000000"/>
                        </a:solidFill>
                        <a:latin typeface="바탕"/>
                      </a:endParaRPr>
                    </a:p>
                  </a:txBody>
                  <a:tcPr marL="41335" marR="41335" marT="20667" marB="20667" anchor="ctr">
                    <a:lnL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>
                          <a:solidFill>
                            <a:srgbClr val="000000"/>
                          </a:solidFill>
                          <a:latin typeface="바탕"/>
                        </a:rPr>
                        <a:t>검사료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just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내시경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천자 및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생검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, </a:t>
                      </a:r>
                      <a:r>
                        <a:rPr lang="ko-KR" altLang="en-US" sz="900" dirty="0" err="1">
                          <a:solidFill>
                            <a:srgbClr val="000000"/>
                          </a:solidFill>
                          <a:latin typeface="바탕"/>
                        </a:rPr>
                        <a:t>초음파검사료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 </a:t>
                      </a:r>
                      <a:r>
                        <a:rPr lang="en-US" altLang="ko-KR" sz="900" dirty="0">
                          <a:solidFill>
                            <a:srgbClr val="000000"/>
                          </a:solidFill>
                          <a:latin typeface="바탕"/>
                        </a:rPr>
                        <a:t>: </a:t>
                      </a:r>
                      <a:r>
                        <a:rPr lang="ko-KR" altLang="en-US" sz="900" dirty="0">
                          <a:solidFill>
                            <a:srgbClr val="000000"/>
                          </a:solidFill>
                          <a:latin typeface="바탕"/>
                        </a:rPr>
                        <a:t>유도목적의 초음파 검사</a:t>
                      </a:r>
                    </a:p>
                  </a:txBody>
                  <a:tcPr marL="41335" marR="41335" marT="20667" marB="2066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70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병원전경(철쭉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병동원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700808"/>
            <a:ext cx="4104456" cy="4392488"/>
          </a:xfrm>
          <a:prstGeom prst="rect">
            <a:avLst/>
          </a:prstGeom>
        </p:spPr>
      </p:pic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772400" cy="1143000"/>
          </a:xfrm>
        </p:spPr>
        <p:txBody>
          <a:bodyPr/>
          <a:lstStyle/>
          <a:p>
            <a:pPr algn="ctr"/>
            <a:r>
              <a:rPr lang="ko-KR" altLang="en-US" dirty="0" smtClean="0">
                <a:latin typeface="+mn-ea"/>
                <a:ea typeface="+mn-ea"/>
              </a:rPr>
              <a:t>전라북도남원의료원 호스피스</a:t>
            </a:r>
            <a:endParaRPr lang="ko-KR" altLang="en-US" dirty="0">
              <a:latin typeface="+mn-ea"/>
              <a:ea typeface="+mn-ea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355976" y="1700808"/>
            <a:ext cx="4536504" cy="393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600" dirty="0" smtClean="0">
                <a:latin typeface="+mn-ea"/>
              </a:rPr>
              <a:t>2001.      </a:t>
            </a:r>
            <a:r>
              <a:rPr lang="ko-KR" altLang="en-US" sz="1600" dirty="0" err="1" smtClean="0">
                <a:latin typeface="+mn-ea"/>
              </a:rPr>
              <a:t>인보호스피스</a:t>
            </a:r>
            <a:r>
              <a:rPr lang="ko-KR" altLang="en-US" sz="1600" dirty="0" smtClean="0">
                <a:latin typeface="+mn-ea"/>
              </a:rPr>
              <a:t> 센터 개설</a:t>
            </a:r>
            <a:endParaRPr lang="en-US" altLang="ko-KR" sz="1600" dirty="0" smtClean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latin typeface="+mn-ea"/>
              </a:rPr>
              <a:t>             (</a:t>
            </a:r>
            <a:r>
              <a:rPr lang="ko-KR" altLang="en-US" sz="1600" dirty="0" err="1" smtClean="0">
                <a:latin typeface="+mn-ea"/>
              </a:rPr>
              <a:t>가톨릭원목실</a:t>
            </a:r>
            <a:r>
              <a:rPr lang="en-US" altLang="ko-KR" sz="1600" dirty="0" smtClean="0">
                <a:latin typeface="+mn-ea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latin typeface="+mn-ea"/>
              </a:rPr>
              <a:t>2001. 11. </a:t>
            </a:r>
            <a:r>
              <a:rPr lang="ko-KR" altLang="en-US" sz="1600" dirty="0" smtClean="0">
                <a:latin typeface="+mn-ea"/>
              </a:rPr>
              <a:t>인보 호스피스 교육시작</a:t>
            </a:r>
            <a:r>
              <a:rPr lang="en-US" altLang="ko-KR" sz="1600" dirty="0" smtClean="0">
                <a:latin typeface="+mn-ea"/>
              </a:rPr>
              <a:t>(1</a:t>
            </a:r>
            <a:r>
              <a:rPr lang="ko-KR" altLang="en-US" sz="1600" dirty="0" smtClean="0">
                <a:latin typeface="+mn-ea"/>
              </a:rPr>
              <a:t>기</a:t>
            </a:r>
            <a:r>
              <a:rPr lang="en-US" altLang="ko-KR" sz="1600" dirty="0" smtClean="0">
                <a:latin typeface="+mn-ea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latin typeface="+mn-ea"/>
              </a:rPr>
              <a:t>2002. 12. </a:t>
            </a:r>
            <a:r>
              <a:rPr lang="ko-KR" altLang="en-US" sz="1600" dirty="0" smtClean="0">
                <a:latin typeface="+mn-ea"/>
              </a:rPr>
              <a:t>호스피스 병동 개설</a:t>
            </a:r>
            <a:r>
              <a:rPr lang="en-US" altLang="ko-KR" sz="1600" dirty="0" smtClean="0">
                <a:latin typeface="+mn-ea"/>
              </a:rPr>
              <a:t>(3</a:t>
            </a:r>
            <a:r>
              <a:rPr lang="ko-KR" altLang="en-US" sz="1600" dirty="0" smtClean="0">
                <a:latin typeface="+mn-ea"/>
              </a:rPr>
              <a:t>병실</a:t>
            </a:r>
            <a:r>
              <a:rPr lang="en-US" altLang="ko-KR" sz="1600" dirty="0" smtClean="0">
                <a:latin typeface="+mn-ea"/>
              </a:rPr>
              <a:t>, 11</a:t>
            </a:r>
            <a:r>
              <a:rPr lang="ko-KR" altLang="en-US" sz="1600" dirty="0" smtClean="0">
                <a:latin typeface="+mn-ea"/>
              </a:rPr>
              <a:t>병상</a:t>
            </a:r>
            <a:r>
              <a:rPr lang="en-US" altLang="ko-KR" sz="1600" dirty="0" smtClean="0">
                <a:latin typeface="+mn-ea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latin typeface="+mn-ea"/>
              </a:rPr>
              <a:t>2002. 12. </a:t>
            </a:r>
            <a:r>
              <a:rPr lang="ko-KR" altLang="en-US" sz="1600" dirty="0" smtClean="0">
                <a:latin typeface="+mn-ea"/>
              </a:rPr>
              <a:t>남원의료원 직원호스피스후원회결성 </a:t>
            </a: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latin typeface="+mn-ea"/>
              </a:rPr>
              <a:t>2003.      </a:t>
            </a:r>
            <a:r>
              <a:rPr lang="ko-KR" altLang="en-US" sz="1600" dirty="0" smtClean="0">
                <a:latin typeface="+mn-ea"/>
              </a:rPr>
              <a:t>기독호스피스 개설 </a:t>
            </a:r>
            <a:r>
              <a:rPr lang="en-US" altLang="ko-KR" sz="1600" dirty="0" smtClean="0">
                <a:latin typeface="+mn-ea"/>
              </a:rPr>
              <a:t>(</a:t>
            </a:r>
            <a:r>
              <a:rPr lang="ko-KR" altLang="en-US" sz="1600" dirty="0" err="1" smtClean="0">
                <a:latin typeface="+mn-ea"/>
              </a:rPr>
              <a:t>기독교원목실</a:t>
            </a:r>
            <a:r>
              <a:rPr lang="en-US" altLang="ko-KR" sz="1600" dirty="0" smtClean="0">
                <a:latin typeface="+mn-ea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latin typeface="+mn-ea"/>
              </a:rPr>
              <a:t>2005.  6.  KBS </a:t>
            </a:r>
            <a:r>
              <a:rPr lang="ko-KR" altLang="en-US" sz="1600" dirty="0" err="1" smtClean="0">
                <a:latin typeface="+mn-ea"/>
              </a:rPr>
              <a:t>강태원복지재단</a:t>
            </a:r>
            <a:r>
              <a:rPr lang="ko-KR" altLang="en-US" sz="1600" dirty="0" smtClean="0">
                <a:latin typeface="+mn-ea"/>
              </a:rPr>
              <a:t> 복지호스피스 </a:t>
            </a:r>
          </a:p>
          <a:p>
            <a:pPr>
              <a:lnSpc>
                <a:spcPct val="120000"/>
              </a:lnSpc>
            </a:pPr>
            <a:r>
              <a:rPr lang="ko-KR" altLang="en-US" sz="1600" dirty="0" smtClean="0">
                <a:latin typeface="+mn-ea"/>
              </a:rPr>
              <a:t>             운영지원 공모선정</a:t>
            </a: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latin typeface="+mn-ea"/>
              </a:rPr>
              <a:t>2006.  6.  </a:t>
            </a:r>
            <a:r>
              <a:rPr lang="ko-KR" altLang="en-US" sz="1600" dirty="0" smtClean="0">
                <a:latin typeface="+mn-ea"/>
              </a:rPr>
              <a:t>의료원 호스피스담당자 발령</a:t>
            </a:r>
          </a:p>
          <a:p>
            <a:pPr marL="342900" indent="-342900">
              <a:lnSpc>
                <a:spcPct val="120000"/>
              </a:lnSpc>
              <a:buAutoNum type="arabicPeriod" startAt="2009"/>
            </a:pPr>
            <a:r>
              <a:rPr lang="en-US" altLang="ko-KR" sz="1600" dirty="0" smtClean="0">
                <a:latin typeface="+mn-ea"/>
              </a:rPr>
              <a:t>  1.  </a:t>
            </a:r>
            <a:r>
              <a:rPr lang="ko-KR" altLang="en-US" sz="1600" dirty="0" smtClean="0">
                <a:latin typeface="+mn-ea"/>
              </a:rPr>
              <a:t>말기암환자 완화의료전문기관 지정</a:t>
            </a:r>
            <a:endParaRPr lang="en-US" altLang="ko-KR" sz="1600" dirty="0" smtClean="0">
              <a:latin typeface="+mn-ea"/>
            </a:endParaRPr>
          </a:p>
          <a:p>
            <a:pPr marL="342900" indent="-342900">
              <a:lnSpc>
                <a:spcPct val="120000"/>
              </a:lnSpc>
              <a:buAutoNum type="arabicPeriod" startAt="2015"/>
            </a:pPr>
            <a:r>
              <a:rPr lang="en-US" altLang="ko-KR" sz="1600" dirty="0" smtClean="0">
                <a:latin typeface="+mn-ea"/>
              </a:rPr>
              <a:t>  7. 15.  </a:t>
            </a:r>
            <a:r>
              <a:rPr lang="ko-KR" altLang="en-US" sz="1600" dirty="0" smtClean="0">
                <a:latin typeface="+mn-ea"/>
              </a:rPr>
              <a:t>완화의료건강보험수가 적용</a:t>
            </a:r>
            <a:r>
              <a:rPr lang="en-US" altLang="ko-KR" sz="1600" dirty="0" smtClean="0">
                <a:latin typeface="+mn-ea"/>
              </a:rPr>
              <a:t>    </a:t>
            </a:r>
          </a:p>
          <a:p>
            <a:pPr marL="342900" indent="-342900">
              <a:lnSpc>
                <a:spcPct val="120000"/>
              </a:lnSpc>
            </a:pPr>
            <a:r>
              <a:rPr lang="en-US" altLang="ko-KR" sz="1600" dirty="0" smtClean="0">
                <a:latin typeface="+mn-ea"/>
              </a:rPr>
              <a:t>2006~2016 </a:t>
            </a:r>
          </a:p>
          <a:p>
            <a:pPr>
              <a:lnSpc>
                <a:spcPct val="120000"/>
              </a:lnSpc>
            </a:pPr>
            <a:r>
              <a:rPr lang="en-US" altLang="ko-KR" sz="1600" dirty="0" smtClean="0">
                <a:latin typeface="+mn-ea"/>
              </a:rPr>
              <a:t>             </a:t>
            </a:r>
            <a:r>
              <a:rPr lang="ko-KR" altLang="en-US" sz="1600" dirty="0" smtClean="0">
                <a:latin typeface="+mn-ea"/>
              </a:rPr>
              <a:t>암환자완화의료사업 지원사업 선정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850106"/>
          </a:xfrm>
        </p:spPr>
        <p:txBody>
          <a:bodyPr/>
          <a:lstStyle/>
          <a:p>
            <a:r>
              <a:rPr lang="ko-KR" altLang="en-US" dirty="0" smtClean="0"/>
              <a:t>우리병원 호스피스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67544" y="1196752"/>
            <a:ext cx="8280920" cy="5328592"/>
          </a:xfrm>
        </p:spPr>
        <p:txBody>
          <a:bodyPr>
            <a:normAutofit lnSpcReduction="10000"/>
          </a:bodyPr>
          <a:lstStyle/>
          <a:p>
            <a:r>
              <a:rPr lang="ko-KR" altLang="en-US" smtClean="0"/>
              <a:t>암관리법</a:t>
            </a:r>
            <a:endParaRPr lang="en-US" altLang="ko-KR" dirty="0" smtClean="0"/>
          </a:p>
          <a:p>
            <a:r>
              <a:rPr lang="ko-KR" altLang="en-US" dirty="0" smtClean="0"/>
              <a:t>시설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병상 </a:t>
            </a:r>
            <a:r>
              <a:rPr lang="en-US" altLang="ko-KR" dirty="0" smtClean="0"/>
              <a:t>: 11</a:t>
            </a:r>
            <a:r>
              <a:rPr lang="ko-KR" altLang="en-US" dirty="0" smtClean="0"/>
              <a:t>개</a:t>
            </a:r>
            <a:r>
              <a:rPr lang="en-US" altLang="ko-KR" dirty="0" smtClean="0"/>
              <a:t>(4</a:t>
            </a:r>
            <a:r>
              <a:rPr lang="ko-KR" altLang="en-US" dirty="0" smtClean="0"/>
              <a:t>인실</a:t>
            </a:r>
            <a:r>
              <a:rPr lang="en-US" altLang="ko-KR" dirty="0" smtClean="0"/>
              <a:t>2, 1</a:t>
            </a:r>
            <a:r>
              <a:rPr lang="ko-KR" altLang="en-US" dirty="0" smtClean="0"/>
              <a:t>인실</a:t>
            </a:r>
            <a:r>
              <a:rPr lang="en-US" altLang="ko-KR" dirty="0" smtClean="0"/>
              <a:t>3)</a:t>
            </a:r>
          </a:p>
          <a:p>
            <a:pPr lvl="1"/>
            <a:r>
              <a:rPr lang="ko-KR" altLang="en-US" dirty="0" smtClean="0"/>
              <a:t>임종실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가족실</a:t>
            </a:r>
            <a:r>
              <a:rPr lang="en-US" altLang="ko-KR" dirty="0" smtClean="0"/>
              <a:t>, </a:t>
            </a:r>
            <a:r>
              <a:rPr lang="ko-KR" altLang="en-US" dirty="0" smtClean="0"/>
              <a:t>상담실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요법실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기도실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전용목욕탕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식당 등</a:t>
            </a:r>
            <a:endParaRPr lang="en-US" altLang="ko-KR" dirty="0" smtClean="0"/>
          </a:p>
          <a:p>
            <a:r>
              <a:rPr lang="ko-KR" altLang="en-US" dirty="0" smtClean="0"/>
              <a:t>장비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전동침대</a:t>
            </a:r>
            <a:r>
              <a:rPr lang="en-US" altLang="ko-KR" dirty="0" smtClean="0"/>
              <a:t>(11), </a:t>
            </a:r>
            <a:r>
              <a:rPr lang="ko-KR" altLang="en-US" dirty="0" smtClean="0"/>
              <a:t>공기침대</a:t>
            </a:r>
            <a:r>
              <a:rPr lang="en-US" altLang="ko-KR" dirty="0" smtClean="0"/>
              <a:t>, </a:t>
            </a:r>
          </a:p>
          <a:p>
            <a:pPr lvl="1"/>
            <a:r>
              <a:rPr lang="ko-KR" altLang="en-US" dirty="0" smtClean="0"/>
              <a:t>공기압마사지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적외선램프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공기방석 이동목욕침대 등</a:t>
            </a:r>
            <a:endParaRPr lang="en-US" altLang="ko-KR" dirty="0" smtClean="0"/>
          </a:p>
          <a:p>
            <a:r>
              <a:rPr lang="ko-KR" altLang="en-US" dirty="0" smtClean="0"/>
              <a:t>인력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호스피스 병동 인력의 필수사항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필수교육</a:t>
            </a:r>
            <a:r>
              <a:rPr lang="en-US" altLang="ko-KR" dirty="0" smtClean="0"/>
              <a:t>60</a:t>
            </a:r>
            <a:r>
              <a:rPr lang="ko-KR" altLang="en-US" dirty="0" smtClean="0"/>
              <a:t>시간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보수교육</a:t>
            </a:r>
            <a:r>
              <a:rPr lang="en-US" altLang="ko-KR" dirty="0" smtClean="0"/>
              <a:t>(</a:t>
            </a:r>
            <a:r>
              <a:rPr lang="ko-KR" altLang="en-US" dirty="0" smtClean="0"/>
              <a:t>연</a:t>
            </a:r>
            <a:r>
              <a:rPr lang="en-US" altLang="ko-KR" dirty="0" smtClean="0"/>
              <a:t>4</a:t>
            </a:r>
            <a:r>
              <a:rPr lang="ko-KR" altLang="en-US" dirty="0" smtClean="0"/>
              <a:t>시간</a:t>
            </a:r>
            <a:r>
              <a:rPr lang="en-US" altLang="ko-KR" dirty="0" smtClean="0"/>
              <a:t>)</a:t>
            </a:r>
          </a:p>
          <a:p>
            <a:pPr lvl="1"/>
            <a:r>
              <a:rPr lang="ko-KR" altLang="en-US" dirty="0" smtClean="0"/>
              <a:t>의사</a:t>
            </a:r>
            <a:r>
              <a:rPr lang="en-US" altLang="ko-KR" dirty="0" smtClean="0"/>
              <a:t>(3),  </a:t>
            </a:r>
            <a:r>
              <a:rPr lang="ko-KR" altLang="en-US" dirty="0" smtClean="0"/>
              <a:t>간호사</a:t>
            </a:r>
            <a:r>
              <a:rPr lang="en-US" altLang="ko-KR" dirty="0" smtClean="0"/>
              <a:t>(5),  </a:t>
            </a:r>
            <a:r>
              <a:rPr lang="ko-KR" altLang="en-US" dirty="0" err="1" smtClean="0"/>
              <a:t>사회복지사</a:t>
            </a:r>
            <a:r>
              <a:rPr lang="en-US" altLang="ko-KR" dirty="0" smtClean="0"/>
              <a:t>(1), </a:t>
            </a:r>
          </a:p>
          <a:p>
            <a:pPr lvl="1"/>
            <a:r>
              <a:rPr lang="ko-KR" altLang="en-US" dirty="0" smtClean="0"/>
              <a:t>성직자</a:t>
            </a:r>
            <a:r>
              <a:rPr lang="en-US" altLang="ko-KR" dirty="0" smtClean="0"/>
              <a:t>(1), </a:t>
            </a:r>
            <a:r>
              <a:rPr lang="ko-KR" altLang="en-US" dirty="0" smtClean="0"/>
              <a:t>자원봉사자</a:t>
            </a:r>
            <a:r>
              <a:rPr lang="en-US" altLang="ko-KR" dirty="0" smtClean="0"/>
              <a:t>(12)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72400" cy="1143000"/>
          </a:xfrm>
        </p:spPr>
        <p:txBody>
          <a:bodyPr/>
          <a:lstStyle/>
          <a:p>
            <a:r>
              <a:rPr lang="ko-KR" altLang="en-US" b="1" dirty="0" smtClean="0"/>
              <a:t>완화의료정액수가 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683568" y="1628800"/>
            <a:ext cx="7772400" cy="4572000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완화의료전문기관의 인력</a:t>
            </a:r>
            <a:r>
              <a:rPr lang="en-US" altLang="ko-KR" dirty="0" smtClean="0"/>
              <a:t>, </a:t>
            </a:r>
            <a:r>
              <a:rPr lang="ko-KR" altLang="en-US" dirty="0" smtClean="0"/>
              <a:t>시설</a:t>
            </a:r>
            <a:r>
              <a:rPr lang="en-US" altLang="ko-KR" dirty="0" smtClean="0"/>
              <a:t>, </a:t>
            </a:r>
            <a:r>
              <a:rPr lang="ko-KR" altLang="en-US" dirty="0" smtClean="0"/>
              <a:t>장비 기준에 의한 임종실</a:t>
            </a:r>
            <a:r>
              <a:rPr lang="en-US" altLang="ko-KR" dirty="0" smtClean="0"/>
              <a:t>, </a:t>
            </a:r>
            <a:r>
              <a:rPr lang="ko-KR" altLang="en-US" dirty="0" smtClean="0"/>
              <a:t>목욕실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가족실</a:t>
            </a:r>
            <a:r>
              <a:rPr lang="en-US" altLang="ko-KR" dirty="0" smtClean="0"/>
              <a:t>, </a:t>
            </a:r>
            <a:r>
              <a:rPr lang="ko-KR" altLang="en-US" dirty="0" smtClean="0"/>
              <a:t>상담실의 특수시설유지비</a:t>
            </a:r>
            <a:endParaRPr lang="en-US" altLang="ko-KR" dirty="0" smtClean="0"/>
          </a:p>
          <a:p>
            <a:r>
              <a:rPr lang="ko-KR" altLang="en-US" dirty="0" smtClean="0"/>
              <a:t>요법치료에 소요되는 인건비 </a:t>
            </a:r>
            <a:r>
              <a:rPr lang="en-US" altLang="ko-KR" dirty="0" smtClean="0"/>
              <a:t>· </a:t>
            </a:r>
            <a:r>
              <a:rPr lang="ko-KR" altLang="en-US" dirty="0" smtClean="0"/>
              <a:t>재료비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주</a:t>
            </a:r>
            <a:r>
              <a:rPr lang="en-US" altLang="ko-KR" dirty="0" smtClean="0"/>
              <a:t>3</a:t>
            </a:r>
            <a:r>
              <a:rPr lang="ko-KR" altLang="en-US" dirty="0" smtClean="0"/>
              <a:t>회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원예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음악</a:t>
            </a:r>
            <a:r>
              <a:rPr lang="en-US" altLang="ko-KR" dirty="0" smtClean="0"/>
              <a:t>, </a:t>
            </a:r>
            <a:r>
              <a:rPr lang="ko-KR" altLang="en-US" dirty="0" smtClean="0"/>
              <a:t>미술요법 등</a:t>
            </a:r>
            <a:endParaRPr lang="en-US" altLang="ko-KR" dirty="0" smtClean="0"/>
          </a:p>
          <a:p>
            <a:r>
              <a:rPr lang="ko-KR" altLang="en-US" dirty="0" smtClean="0"/>
              <a:t>급여 </a:t>
            </a:r>
            <a:r>
              <a:rPr lang="en-US" altLang="ko-KR" dirty="0" smtClean="0"/>
              <a:t>· </a:t>
            </a:r>
            <a:r>
              <a:rPr lang="ko-KR" altLang="en-US" dirty="0" err="1" smtClean="0"/>
              <a:t>비급여</a:t>
            </a:r>
            <a:r>
              <a:rPr lang="ko-KR" altLang="en-US" dirty="0" smtClean="0"/>
              <a:t> 행위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약제 및 치료재료</a:t>
            </a:r>
            <a:endParaRPr lang="en-US" altLang="ko-KR" dirty="0"/>
          </a:p>
          <a:p>
            <a:pPr lvl="1"/>
            <a:r>
              <a:rPr lang="ko-KR" altLang="en-US" dirty="0" smtClean="0"/>
              <a:t>입</a:t>
            </a:r>
            <a:r>
              <a:rPr lang="en-US" altLang="ko-KR" dirty="0" smtClean="0"/>
              <a:t>/</a:t>
            </a:r>
            <a:r>
              <a:rPr lang="ko-KR" altLang="en-US" dirty="0" smtClean="0"/>
              <a:t>퇴원당일</a:t>
            </a:r>
            <a:r>
              <a:rPr lang="en-US" altLang="ko-KR" dirty="0"/>
              <a:t> </a:t>
            </a:r>
            <a:r>
              <a:rPr lang="ko-KR" altLang="en-US" dirty="0" smtClean="0"/>
              <a:t>포함</a:t>
            </a:r>
            <a:endParaRPr lang="en-US" altLang="ko-KR" dirty="0" smtClean="0"/>
          </a:p>
          <a:p>
            <a:r>
              <a:rPr lang="ko-KR" altLang="en-US" dirty="0" err="1" smtClean="0"/>
              <a:t>상급병실료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병원급</a:t>
            </a:r>
            <a:r>
              <a:rPr lang="ko-KR" altLang="en-US" dirty="0" smtClean="0"/>
              <a:t> 이하만 해당</a:t>
            </a:r>
            <a:endParaRPr lang="en-US" altLang="ko-KR" dirty="0" smtClean="0"/>
          </a:p>
          <a:p>
            <a:r>
              <a:rPr lang="ko-KR" altLang="en-US" dirty="0" smtClean="0"/>
              <a:t>완화의료보조활동 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pPr>
              <a:buNone/>
            </a:pPr>
            <a:endParaRPr lang="en-US" altLang="ko-KR" dirty="0"/>
          </a:p>
          <a:p>
            <a:pPr>
              <a:buNone/>
            </a:pPr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7772400" cy="1143000"/>
          </a:xfrm>
        </p:spPr>
        <p:txBody>
          <a:bodyPr/>
          <a:lstStyle/>
          <a:p>
            <a:r>
              <a:rPr lang="ko-KR" altLang="en-US" b="1" dirty="0" smtClean="0"/>
              <a:t>완화의료정액수가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특수병실사용료 </a:t>
            </a:r>
            <a:endParaRPr lang="en-US" altLang="ko-KR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lvl="1"/>
            <a:r>
              <a:rPr lang="ko-KR" altLang="en-US" dirty="0" smtClean="0"/>
              <a:t>격리실 </a:t>
            </a:r>
            <a:r>
              <a:rPr lang="en-US" altLang="ko-KR" dirty="0" smtClean="0"/>
              <a:t>: 1</a:t>
            </a:r>
            <a:r>
              <a:rPr lang="ko-KR" altLang="en-US" dirty="0" smtClean="0"/>
              <a:t>인실을 환자격리목적으로 사용시</a:t>
            </a:r>
            <a:r>
              <a:rPr lang="en-US" altLang="ko-KR" dirty="0" smtClean="0"/>
              <a:t>, 2</a:t>
            </a:r>
            <a:r>
              <a:rPr lang="ko-KR" altLang="en-US" dirty="0" smtClean="0"/>
              <a:t>인 이상 사용하는 병실에서 섬망 등 심한 말기 암 증상으로 인해 다른 환자에게 불안감을 주는 경우 증상이 호전될 때까지 </a:t>
            </a:r>
            <a:r>
              <a:rPr lang="en-US" altLang="ko-KR" dirty="0" smtClean="0"/>
              <a:t>7</a:t>
            </a:r>
            <a:r>
              <a:rPr lang="ko-KR" altLang="en-US" dirty="0" smtClean="0"/>
              <a:t>일 이내 산정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심평원 </a:t>
            </a:r>
            <a:r>
              <a:rPr lang="ko-KR" altLang="en-US" dirty="0" err="1" smtClean="0"/>
              <a:t>요청시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의사 소견서 또는 간호기록 제출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임종실 </a:t>
            </a:r>
            <a:r>
              <a:rPr lang="en-US" altLang="ko-KR" dirty="0" smtClean="0"/>
              <a:t>: </a:t>
            </a:r>
            <a:r>
              <a:rPr lang="ko-KR" altLang="en-US" dirty="0" smtClean="0"/>
              <a:t>환자 </a:t>
            </a:r>
            <a:r>
              <a:rPr lang="ko-KR" altLang="en-US" dirty="0" err="1" smtClean="0"/>
              <a:t>임종시</a:t>
            </a:r>
            <a:r>
              <a:rPr lang="en-US" altLang="ko-KR" dirty="0" smtClean="0"/>
              <a:t>, 1</a:t>
            </a:r>
            <a:r>
              <a:rPr lang="ko-KR" altLang="en-US" dirty="0" smtClean="0"/>
              <a:t>인실 급여 적용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전체 완화의료이용기간이 </a:t>
            </a:r>
            <a:r>
              <a:rPr lang="en-US" altLang="ko-KR" dirty="0" smtClean="0"/>
              <a:t>3</a:t>
            </a:r>
            <a:r>
              <a:rPr lang="ko-KR" altLang="en-US" dirty="0" smtClean="0"/>
              <a:t>일을 초과한 경우 최대</a:t>
            </a:r>
            <a:r>
              <a:rPr lang="en-US" altLang="ko-KR" dirty="0" smtClean="0"/>
              <a:t>3</a:t>
            </a:r>
            <a:r>
              <a:rPr lang="ko-KR" altLang="en-US" dirty="0" smtClean="0"/>
              <a:t>일 이내 산정</a:t>
            </a:r>
            <a:r>
              <a:rPr lang="en-US" altLang="ko-KR" dirty="0" smtClean="0"/>
              <a:t>, 3</a:t>
            </a:r>
            <a:r>
              <a:rPr lang="ko-KR" altLang="en-US" dirty="0" smtClean="0"/>
              <a:t>일 초과시는 임종실 입실이전의 완화의료 입원실 정액수가로 산정함</a:t>
            </a:r>
            <a:endParaRPr lang="en-US" altLang="ko-KR" dirty="0" smtClean="0"/>
          </a:p>
          <a:p>
            <a:pPr lvl="1">
              <a:buNone/>
            </a:pP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971600" y="5129805"/>
          <a:ext cx="7488830" cy="1728195"/>
        </p:xfrm>
        <a:graphic>
          <a:graphicData uri="http://schemas.openxmlformats.org/drawingml/2006/table">
            <a:tbl>
              <a:tblPr/>
              <a:tblGrid>
                <a:gridCol w="1789929"/>
                <a:gridCol w="963576"/>
                <a:gridCol w="947065"/>
                <a:gridCol w="947065"/>
                <a:gridCol w="947065"/>
                <a:gridCol w="947065"/>
                <a:gridCol w="947065"/>
              </a:tblGrid>
              <a:tr h="24688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100" b="0" i="0" u="none" strike="noStrike" dirty="0" smtClean="0">
                          <a:solidFill>
                            <a:srgbClr val="000000"/>
                          </a:solidFill>
                          <a:latin typeface="맑은 고딕"/>
                        </a:rPr>
                        <a:t>인실 급여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기본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가산 금액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최대금액</a:t>
                      </a:r>
                      <a:r>
                        <a:rPr lang="ko-KR" altLang="en-US" sz="1100" b="0" i="0" u="none" strike="noStrike" baseline="30000" dirty="0" err="1">
                          <a:solidFill>
                            <a:srgbClr val="000000"/>
                          </a:solidFill>
                          <a:latin typeface="맑은 고딕"/>
                        </a:rPr>
                        <a:t>주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latin typeface="맑은 고딕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6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 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수가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간호사 인력수준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사회복지사 전담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6885">
                <a:tc>
                  <a:txBody>
                    <a:bodyPr/>
                    <a:lstStyle/>
                    <a:p>
                      <a:pPr algn="just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요양기관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등급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등급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1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등급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</a:t>
                      </a:r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등급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46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상급종합병원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347,106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43,261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20,600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9,258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7,715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399,625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6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종합병원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343,900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43,859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20,885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7,019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5,850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394,778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6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병원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263,265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38,573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18,368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7,019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5,850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308,857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688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의원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맑은 고딕"/>
                        </a:rPr>
                        <a:t>235,094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31,929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15,204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7,019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5,850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맑은 고딕"/>
                        </a:rPr>
                        <a:t>274,042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ko-KR" altLang="en-US" b="1" dirty="0" smtClean="0"/>
              <a:t>완화의료정액수가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179512" y="1268760"/>
            <a:ext cx="8784976" cy="4857403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인력 확보수준에 따른 </a:t>
            </a:r>
            <a:r>
              <a:rPr lang="ko-KR" altLang="en-US" dirty="0" err="1" smtClean="0"/>
              <a:t>가산비</a:t>
            </a:r>
            <a:endParaRPr lang="en-US" altLang="ko-KR" dirty="0" smtClean="0"/>
          </a:p>
          <a:p>
            <a:pPr lvl="1"/>
            <a:r>
              <a:rPr lang="ko-KR" altLang="en-US" sz="2000" dirty="0" smtClean="0"/>
              <a:t>심평원 환자신고 </a:t>
            </a:r>
            <a:r>
              <a:rPr lang="en-US" altLang="ko-KR" sz="2000" dirty="0" smtClean="0"/>
              <a:t>: </a:t>
            </a:r>
            <a:r>
              <a:rPr lang="ko-KR" altLang="en-US" sz="2000" dirty="0" smtClean="0"/>
              <a:t>전전분기 </a:t>
            </a:r>
            <a:r>
              <a:rPr lang="ko-KR" altLang="en-US" sz="2000" dirty="0" err="1" smtClean="0"/>
              <a:t>마지막월</a:t>
            </a:r>
            <a:r>
              <a:rPr lang="ko-KR" altLang="en-US" sz="2000" dirty="0" smtClean="0"/>
              <a:t> </a:t>
            </a:r>
            <a:r>
              <a:rPr lang="en-US" altLang="ko-KR" sz="2000" dirty="0" smtClean="0"/>
              <a:t>15</a:t>
            </a:r>
            <a:r>
              <a:rPr lang="ko-KR" altLang="en-US" sz="2000" dirty="0" smtClean="0"/>
              <a:t>일부터 </a:t>
            </a:r>
            <a:r>
              <a:rPr lang="ko-KR" altLang="en-US" sz="2000" dirty="0" err="1" smtClean="0"/>
              <a:t>전분기</a:t>
            </a:r>
            <a:r>
              <a:rPr lang="ko-KR" altLang="en-US" sz="2000" dirty="0" smtClean="0"/>
              <a:t> 마지막 월 </a:t>
            </a:r>
            <a:r>
              <a:rPr lang="en-US" altLang="ko-KR" sz="2000" dirty="0" smtClean="0"/>
              <a:t>14</a:t>
            </a:r>
            <a:r>
              <a:rPr lang="ko-KR" altLang="en-US" sz="2000" dirty="0" smtClean="0"/>
              <a:t>일까지 </a:t>
            </a:r>
            <a:r>
              <a:rPr lang="ko-KR" altLang="en-US" sz="2000" b="1" u="sng" dirty="0" smtClean="0"/>
              <a:t>입원환자를 보험종류</a:t>
            </a:r>
            <a:r>
              <a:rPr lang="en-US" altLang="ko-KR" sz="2000" b="1" u="sng" dirty="0" smtClean="0"/>
              <a:t>(</a:t>
            </a:r>
            <a:r>
              <a:rPr lang="ko-KR" altLang="en-US" sz="2000" b="1" u="sng" dirty="0" smtClean="0"/>
              <a:t>건강보험</a:t>
            </a:r>
            <a:r>
              <a:rPr lang="en-US" altLang="ko-KR" sz="2000" b="1" u="sng" dirty="0" smtClean="0"/>
              <a:t>, </a:t>
            </a:r>
            <a:r>
              <a:rPr lang="ko-KR" altLang="en-US" sz="2000" b="1" u="sng" dirty="0" smtClean="0"/>
              <a:t>의료급여</a:t>
            </a:r>
            <a:r>
              <a:rPr lang="en-US" altLang="ko-KR" sz="2000" b="1" u="sng" dirty="0" smtClean="0"/>
              <a:t>, </a:t>
            </a:r>
            <a:r>
              <a:rPr lang="ko-KR" altLang="en-US" sz="2000" b="1" u="sng" dirty="0" err="1" smtClean="0"/>
              <a:t>자보</a:t>
            </a:r>
            <a:r>
              <a:rPr lang="en-US" altLang="ko-KR" sz="2000" b="1" u="sng" dirty="0" smtClean="0"/>
              <a:t>, </a:t>
            </a:r>
            <a:r>
              <a:rPr lang="ko-KR" altLang="en-US" sz="2000" b="1" u="sng" dirty="0" smtClean="0"/>
              <a:t>산재</a:t>
            </a:r>
            <a:r>
              <a:rPr lang="en-US" altLang="ko-KR" sz="2000" b="1" u="sng" dirty="0" smtClean="0"/>
              <a:t>, </a:t>
            </a:r>
            <a:r>
              <a:rPr lang="ko-KR" altLang="en-US" sz="2000" b="1" u="sng" dirty="0" smtClean="0"/>
              <a:t>기타</a:t>
            </a:r>
            <a:r>
              <a:rPr lang="en-US" altLang="ko-KR" sz="2000" b="1" u="sng" dirty="0" smtClean="0"/>
              <a:t>), </a:t>
            </a:r>
            <a:r>
              <a:rPr lang="ko-KR" altLang="en-US" sz="2000" dirty="0" smtClean="0"/>
              <a:t>월별 분류하여 연</a:t>
            </a:r>
            <a:r>
              <a:rPr lang="en-US" altLang="ko-KR" sz="2000" dirty="0" smtClean="0"/>
              <a:t>4</a:t>
            </a:r>
            <a:r>
              <a:rPr lang="ko-KR" altLang="en-US" sz="2000" dirty="0" smtClean="0"/>
              <a:t>회  신고</a:t>
            </a:r>
            <a:r>
              <a:rPr lang="en-US" altLang="ko-KR" sz="2000" dirty="0" smtClean="0"/>
              <a:t>(3,6,9,12/</a:t>
            </a:r>
            <a:r>
              <a:rPr lang="ko-KR" altLang="en-US" sz="1600" dirty="0" smtClean="0"/>
              <a:t>월</a:t>
            </a:r>
            <a:r>
              <a:rPr lang="en-US" altLang="ko-KR" sz="2000" dirty="0" smtClean="0"/>
              <a:t>)</a:t>
            </a:r>
            <a:endParaRPr lang="en-US" altLang="ko-KR" sz="2000" dirty="0"/>
          </a:p>
          <a:p>
            <a:pPr lvl="1"/>
            <a:endParaRPr lang="en-US" altLang="ko-KR" sz="2000" dirty="0" smtClean="0"/>
          </a:p>
          <a:p>
            <a:pPr lvl="1"/>
            <a:endParaRPr lang="en-US" altLang="ko-KR" sz="2000" dirty="0"/>
          </a:p>
          <a:p>
            <a:pPr lvl="1"/>
            <a:endParaRPr lang="en-US" altLang="ko-KR" sz="2000" dirty="0" smtClean="0"/>
          </a:p>
          <a:p>
            <a:pPr lvl="1"/>
            <a:endParaRPr lang="en-US" altLang="ko-KR" sz="2000" dirty="0"/>
          </a:p>
          <a:p>
            <a:pPr lvl="1">
              <a:buNone/>
            </a:pPr>
            <a:endParaRPr lang="en-US" altLang="ko-KR" dirty="0" smtClean="0"/>
          </a:p>
          <a:p>
            <a:pPr>
              <a:buNone/>
            </a:pPr>
            <a:endParaRPr lang="en-US" altLang="ko-KR" dirty="0"/>
          </a:p>
          <a:p>
            <a:pPr>
              <a:buNone/>
            </a:pPr>
            <a:endParaRPr lang="en-US" altLang="ko-KR" dirty="0" smtClean="0"/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51520" y="2852936"/>
          <a:ext cx="8712966" cy="1368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869"/>
                <a:gridCol w="2658194"/>
                <a:gridCol w="857385"/>
                <a:gridCol w="504056"/>
                <a:gridCol w="3456384"/>
                <a:gridCol w="720078"/>
              </a:tblGrid>
              <a:tr h="342038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</a:rPr>
                        <a:t>간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</a:rPr>
                        <a:t>호</a:t>
                      </a:r>
                      <a:endParaRPr lang="en-US" altLang="ko-KR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 latinLnBrk="1"/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</a:rPr>
                        <a:t>사</a:t>
                      </a:r>
                      <a:endParaRPr lang="ko-KR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</a:rPr>
                        <a:t>①등급</a:t>
                      </a:r>
                      <a:endParaRPr lang="ko-KR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기관</a:t>
                      </a:r>
                      <a:endParaRPr lang="en-US" altLang="ko-KR" sz="1600" dirty="0" smtClean="0"/>
                    </a:p>
                    <a:p>
                      <a:pPr algn="ctr" latinLnBrk="1"/>
                      <a:r>
                        <a:rPr lang="ko-KR" altLang="en-US" sz="1600" dirty="0" smtClean="0"/>
                        <a:t>평가</a:t>
                      </a:r>
                      <a:endParaRPr lang="ko-KR" altLang="en-US" sz="1600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 smtClean="0"/>
                        <a:t>사</a:t>
                      </a:r>
                      <a:endParaRPr lang="en-US" altLang="ko-KR" sz="1600" b="1" dirty="0" smtClean="0"/>
                    </a:p>
                    <a:p>
                      <a:pPr algn="ctr" latinLnBrk="1"/>
                      <a:r>
                        <a:rPr lang="ko-KR" altLang="en-US" sz="1600" b="1" dirty="0" smtClean="0"/>
                        <a:t>회</a:t>
                      </a:r>
                      <a:endParaRPr lang="en-US" altLang="ko-KR" sz="1600" b="1" dirty="0" smtClean="0"/>
                    </a:p>
                    <a:p>
                      <a:pPr algn="ctr" latinLnBrk="1"/>
                      <a:r>
                        <a:rPr lang="ko-KR" altLang="en-US" sz="1600" b="1" dirty="0" smtClean="0"/>
                        <a:t>복</a:t>
                      </a:r>
                      <a:endParaRPr lang="en-US" altLang="ko-KR" sz="1600" b="1" dirty="0" smtClean="0"/>
                    </a:p>
                    <a:p>
                      <a:pPr algn="ctr" latinLnBrk="1"/>
                      <a:r>
                        <a:rPr lang="ko-KR" altLang="en-US" sz="1600" b="1" dirty="0" smtClean="0"/>
                        <a:t>지</a:t>
                      </a:r>
                      <a:endParaRPr lang="en-US" altLang="ko-KR" sz="1600" b="1" dirty="0" smtClean="0"/>
                    </a:p>
                    <a:p>
                      <a:pPr algn="ctr" latinLnBrk="1"/>
                      <a:r>
                        <a:rPr lang="ko-KR" altLang="en-US" sz="1600" b="1" dirty="0" smtClean="0"/>
                        <a:t>사</a:t>
                      </a:r>
                      <a:endParaRPr lang="ko-KR" altLang="en-US" sz="1600" b="1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</a:rPr>
                        <a:t>①등급</a:t>
                      </a:r>
                      <a:endParaRPr lang="ko-KR" alt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기관</a:t>
                      </a:r>
                      <a:endParaRPr lang="en-US" altLang="ko-KR" sz="1600" dirty="0" smtClean="0"/>
                    </a:p>
                    <a:p>
                      <a:pPr algn="ctr" latinLnBrk="1"/>
                      <a:r>
                        <a:rPr lang="ko-KR" altLang="en-US" sz="1600" dirty="0" smtClean="0"/>
                        <a:t>평가</a:t>
                      </a:r>
                    </a:p>
                    <a:p>
                      <a:pPr latinLnBrk="1"/>
                      <a:endParaRPr lang="ko-KR" altLang="en-US" sz="1600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4203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②환자수</a:t>
                      </a:r>
                      <a:r>
                        <a:rPr lang="en-US" altLang="ko-KR" sz="1600" dirty="0" smtClean="0"/>
                        <a:t>(3</a:t>
                      </a:r>
                      <a:r>
                        <a:rPr lang="ko-KR" altLang="en-US" sz="1600" dirty="0" smtClean="0"/>
                        <a:t>개월 평균</a:t>
                      </a:r>
                      <a:r>
                        <a:rPr lang="en-US" altLang="ko-KR" sz="1600" dirty="0" smtClean="0"/>
                        <a:t>)</a:t>
                      </a:r>
                      <a:endParaRPr lang="ko-KR" altLang="en-US" sz="16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②환자수</a:t>
                      </a:r>
                      <a:r>
                        <a:rPr lang="en-US" altLang="ko-KR" sz="1600" dirty="0" smtClean="0"/>
                        <a:t>(3</a:t>
                      </a:r>
                      <a:r>
                        <a:rPr lang="ko-KR" altLang="en-US" sz="1600" dirty="0" smtClean="0"/>
                        <a:t>개월 평균</a:t>
                      </a:r>
                      <a:r>
                        <a:rPr lang="en-US" altLang="ko-KR" sz="1600" dirty="0" smtClean="0"/>
                        <a:t>)</a:t>
                      </a:r>
                      <a:endParaRPr lang="ko-KR" altLang="en-US" sz="16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4203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/>
                        <a:t>③간호사수</a:t>
                      </a:r>
                      <a:r>
                        <a:rPr lang="en-US" altLang="ko-KR" sz="1600" dirty="0" smtClean="0"/>
                        <a:t>(3</a:t>
                      </a:r>
                      <a:r>
                        <a:rPr lang="ko-KR" altLang="en-US" sz="1600" dirty="0" smtClean="0"/>
                        <a:t>개월 평균</a:t>
                      </a:r>
                      <a:r>
                        <a:rPr lang="en-US" altLang="ko-KR" sz="1600" dirty="0" smtClean="0"/>
                        <a:t>)</a:t>
                      </a:r>
                      <a:endParaRPr lang="ko-KR" altLang="en-US" sz="1600" dirty="0" smtClean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/>
                        <a:t>③사회복지사수</a:t>
                      </a:r>
                      <a:r>
                        <a:rPr lang="en-US" altLang="ko-KR" sz="1600" dirty="0" smtClean="0"/>
                        <a:t>(3</a:t>
                      </a:r>
                      <a:r>
                        <a:rPr lang="ko-KR" altLang="en-US" sz="1600" dirty="0" smtClean="0"/>
                        <a:t>개월 평균</a:t>
                      </a:r>
                      <a:r>
                        <a:rPr lang="en-US" altLang="ko-KR" sz="1600" dirty="0" smtClean="0"/>
                        <a:t>)</a:t>
                      </a:r>
                      <a:endParaRPr lang="ko-KR" altLang="en-US" sz="1600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34203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④ 환자수 대 간호사수</a:t>
                      </a:r>
                      <a:endParaRPr lang="ko-KR" altLang="en-US" sz="1600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600" dirty="0" smtClean="0"/>
                        <a:t>④ 환자수 대 간호사수</a:t>
                      </a:r>
                      <a:endParaRPr lang="ko-KR" altLang="en-US" sz="16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51520" y="4293096"/>
          <a:ext cx="8712970" cy="132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7"/>
                <a:gridCol w="2448272"/>
                <a:gridCol w="2088232"/>
                <a:gridCol w="2160240"/>
                <a:gridCol w="1512169"/>
              </a:tblGrid>
              <a:tr h="37084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간호사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구분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</a:t>
                      </a:r>
                      <a:r>
                        <a:rPr lang="ko-KR" altLang="en-US" sz="1600" dirty="0" smtClean="0"/>
                        <a:t>등급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2</a:t>
                      </a:r>
                      <a:r>
                        <a:rPr lang="ko-KR" altLang="en-US" sz="1600" dirty="0" smtClean="0"/>
                        <a:t>등급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3</a:t>
                      </a:r>
                      <a:r>
                        <a:rPr lang="ko-KR" altLang="en-US" sz="1600" dirty="0" smtClean="0"/>
                        <a:t>등급</a:t>
                      </a:r>
                      <a:endParaRPr lang="ko-KR" altLang="en-US" sz="16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환자수 대비 간호사수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1:1</a:t>
                      </a:r>
                      <a:r>
                        <a:rPr lang="ko-KR" altLang="en-US" sz="1600" dirty="0" smtClean="0"/>
                        <a:t>이하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1:1</a:t>
                      </a:r>
                      <a:r>
                        <a:rPr lang="ko-KR" altLang="en-US" sz="1600" dirty="0" smtClean="0"/>
                        <a:t>초과</a:t>
                      </a:r>
                      <a:r>
                        <a:rPr lang="en-US" altLang="ko-KR" sz="1600" dirty="0" smtClean="0"/>
                        <a:t>/1.5:1</a:t>
                      </a:r>
                      <a:r>
                        <a:rPr lang="en-US" altLang="ko-KR" sz="1600" baseline="0" dirty="0" smtClean="0"/>
                        <a:t> </a:t>
                      </a:r>
                      <a:r>
                        <a:rPr lang="ko-KR" altLang="en-US" sz="1600" baseline="0" dirty="0" smtClean="0"/>
                        <a:t>이하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1.6:1</a:t>
                      </a:r>
                      <a:r>
                        <a:rPr lang="ko-KR" altLang="en-US" sz="1600" dirty="0" smtClean="0"/>
                        <a:t>초과</a:t>
                      </a:r>
                      <a:endParaRPr lang="ko-KR" altLang="en-US" sz="16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가산점수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/>
                        <a:t>입원료</a:t>
                      </a:r>
                      <a:r>
                        <a:rPr lang="ko-KR" altLang="en-US" sz="1600" dirty="0" smtClean="0"/>
                        <a:t> 소정점수의 </a:t>
                      </a:r>
                      <a:r>
                        <a:rPr lang="en-US" altLang="ko-KR" sz="1600" dirty="0" smtClean="0"/>
                        <a:t>20%</a:t>
                      </a:r>
                      <a:r>
                        <a:rPr lang="ko-KR" altLang="en-US" sz="1600" dirty="0" smtClean="0"/>
                        <a:t>가산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err="1" smtClean="0"/>
                        <a:t>입원료</a:t>
                      </a:r>
                      <a:r>
                        <a:rPr lang="ko-KR" altLang="en-US" sz="1600" dirty="0" smtClean="0"/>
                        <a:t> 소정점수의 </a:t>
                      </a:r>
                      <a:r>
                        <a:rPr lang="en-US" altLang="ko-KR" sz="1600" dirty="0" smtClean="0"/>
                        <a:t>10%</a:t>
                      </a:r>
                      <a:r>
                        <a:rPr lang="ko-KR" altLang="en-US" sz="1600" dirty="0" smtClean="0"/>
                        <a:t>가산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 smtClean="0"/>
                        <a:t>입원료</a:t>
                      </a:r>
                      <a:r>
                        <a:rPr lang="ko-KR" altLang="en-US" sz="1600" dirty="0" smtClean="0"/>
                        <a:t> </a:t>
                      </a:r>
                      <a:endParaRPr lang="en-US" altLang="ko-KR" sz="1600" dirty="0" smtClean="0"/>
                    </a:p>
                    <a:p>
                      <a:pPr algn="ctr" latinLnBrk="1"/>
                      <a:r>
                        <a:rPr lang="ko-KR" altLang="en-US" sz="1600" dirty="0" smtClean="0"/>
                        <a:t>소정점수</a:t>
                      </a:r>
                      <a:endParaRPr lang="ko-KR" altLang="en-US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251521" y="5661248"/>
          <a:ext cx="8712968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5"/>
                <a:gridCol w="2448272"/>
                <a:gridCol w="1800200"/>
                <a:gridCol w="1512168"/>
                <a:gridCol w="1008112"/>
                <a:gridCol w="1080121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구분</a:t>
                      </a:r>
                      <a:endParaRPr lang="ko-KR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환자수</a:t>
                      </a:r>
                      <a:r>
                        <a:rPr lang="en-US" altLang="ko-KR" dirty="0" smtClean="0"/>
                        <a:t>/</a:t>
                      </a:r>
                      <a:r>
                        <a:rPr lang="ko-KR" altLang="en-US" dirty="0" smtClean="0"/>
                        <a:t>사회복지사수</a:t>
                      </a:r>
                      <a:endParaRPr lang="ko-KR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상급종합병원</a:t>
                      </a:r>
                      <a:endParaRPr lang="ko-KR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종합병원</a:t>
                      </a:r>
                      <a:endParaRPr lang="ko-KR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병원</a:t>
                      </a:r>
                      <a:endParaRPr lang="ko-KR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의원</a:t>
                      </a:r>
                      <a:endParaRPr lang="ko-KR" altLang="en-US" dirty="0"/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</a:t>
                      </a:r>
                      <a:r>
                        <a:rPr lang="ko-KR" altLang="en-US" dirty="0" smtClean="0"/>
                        <a:t>등급</a:t>
                      </a:r>
                      <a:endParaRPr lang="ko-KR" alt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12:1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baseline="0" dirty="0" smtClean="0"/>
                        <a:t>이하</a:t>
                      </a:r>
                      <a:endParaRPr lang="ko-KR" alt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132.28</a:t>
                      </a:r>
                      <a:endParaRPr lang="ko-KR" alt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100.27</a:t>
                      </a:r>
                      <a:endParaRPr lang="ko-KR" alt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100.27</a:t>
                      </a:r>
                      <a:endParaRPr lang="ko-KR" alt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94.34</a:t>
                      </a:r>
                      <a:endParaRPr lang="ko-KR" alt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</a:t>
                      </a:r>
                      <a:r>
                        <a:rPr lang="ko-KR" altLang="en-US" dirty="0" smtClean="0"/>
                        <a:t>등급</a:t>
                      </a:r>
                      <a:endParaRPr lang="ko-KR" alt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12:1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baseline="0" dirty="0" smtClean="0"/>
                        <a:t>초과</a:t>
                      </a:r>
                      <a:endParaRPr lang="ko-KR" altLang="en-US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110.21</a:t>
                      </a:r>
                      <a:endParaRPr lang="ko-KR" alt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83.57</a:t>
                      </a:r>
                      <a:endParaRPr lang="ko-KR" alt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83.57</a:t>
                      </a:r>
                      <a:endParaRPr lang="ko-KR" alt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78.83</a:t>
                      </a:r>
                      <a:endParaRPr lang="ko-KR" altLang="en-US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772400" cy="1143000"/>
          </a:xfrm>
        </p:spPr>
        <p:txBody>
          <a:bodyPr/>
          <a:lstStyle/>
          <a:p>
            <a:r>
              <a:rPr lang="ko-KR" altLang="en-US" b="1" dirty="0" smtClean="0"/>
              <a:t>별도산정수가</a:t>
            </a:r>
            <a:r>
              <a:rPr lang="en-US" altLang="ko-KR" b="1" dirty="0" smtClean="0"/>
              <a:t>-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395536" y="1556792"/>
            <a:ext cx="8373616" cy="5184576"/>
          </a:xfrm>
        </p:spPr>
        <p:txBody>
          <a:bodyPr>
            <a:normAutofit/>
          </a:bodyPr>
          <a:lstStyle/>
          <a:p>
            <a:r>
              <a:rPr lang="ko-KR" altLang="en-US" dirty="0" err="1" smtClean="0"/>
              <a:t>임종관리료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 완화의료병동에서 </a:t>
            </a:r>
            <a:r>
              <a:rPr lang="ko-KR" altLang="en-US" dirty="0"/>
              <a:t>임종이 임박한 환자와 그 가족이 편안한 임종을 맞이하도록 의사 </a:t>
            </a:r>
            <a:r>
              <a:rPr lang="en-US" altLang="ko-KR" dirty="0"/>
              <a:t>30</a:t>
            </a:r>
            <a:r>
              <a:rPr lang="ko-KR" altLang="en-US" dirty="0"/>
              <a:t>분</a:t>
            </a:r>
            <a:r>
              <a:rPr lang="en-US" altLang="ko-KR" dirty="0"/>
              <a:t>, </a:t>
            </a:r>
            <a:r>
              <a:rPr lang="ko-KR" altLang="en-US" dirty="0"/>
              <a:t>간호사 </a:t>
            </a:r>
            <a:r>
              <a:rPr lang="en-US" altLang="ko-KR" dirty="0"/>
              <a:t>60</a:t>
            </a:r>
            <a:r>
              <a:rPr lang="ko-KR" altLang="en-US" dirty="0"/>
              <a:t>분</a:t>
            </a:r>
            <a:r>
              <a:rPr lang="en-US" altLang="ko-KR" dirty="0"/>
              <a:t>, </a:t>
            </a:r>
            <a:r>
              <a:rPr lang="ko-KR" altLang="en-US" dirty="0" err="1"/>
              <a:t>사회복지사</a:t>
            </a:r>
            <a:r>
              <a:rPr lang="ko-KR" altLang="en-US" dirty="0"/>
              <a:t> </a:t>
            </a:r>
            <a:r>
              <a:rPr lang="en-US" altLang="ko-KR" dirty="0"/>
              <a:t>30</a:t>
            </a:r>
            <a:r>
              <a:rPr lang="ko-KR" altLang="en-US" dirty="0"/>
              <a:t>분 이상 각각 임종관련 신체적</a:t>
            </a:r>
            <a:r>
              <a:rPr lang="en-US" altLang="ko-KR" dirty="0"/>
              <a:t>·</a:t>
            </a:r>
            <a:r>
              <a:rPr lang="ko-KR" altLang="en-US" dirty="0"/>
              <a:t>정신적</a:t>
            </a:r>
            <a:r>
              <a:rPr lang="en-US" altLang="ko-KR" dirty="0"/>
              <a:t>·</a:t>
            </a:r>
            <a:r>
              <a:rPr lang="ko-KR" altLang="en-US" dirty="0"/>
              <a:t>사회적 돌봄과 지지를 제공한 경우 산정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완화의료 </a:t>
            </a:r>
            <a:r>
              <a:rPr lang="ko-KR" altLang="en-US" dirty="0"/>
              <a:t>이용기간이 </a:t>
            </a:r>
            <a:r>
              <a:rPr lang="en-US" altLang="ko-KR" dirty="0"/>
              <a:t>3</a:t>
            </a:r>
            <a:r>
              <a:rPr lang="ko-KR" altLang="en-US" dirty="0"/>
              <a:t>일을 초과한 환자가 임종한 경우에 한하여 </a:t>
            </a:r>
            <a:r>
              <a:rPr lang="en-US" altLang="ko-KR" dirty="0"/>
              <a:t>1</a:t>
            </a:r>
            <a:r>
              <a:rPr lang="ko-KR" altLang="en-US" dirty="0"/>
              <a:t>회 </a:t>
            </a:r>
            <a:r>
              <a:rPr lang="ko-KR" altLang="en-US" dirty="0" smtClean="0"/>
              <a:t>산정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종별 </a:t>
            </a:r>
            <a:r>
              <a:rPr lang="ko-KR" altLang="en-US" dirty="0" err="1" smtClean="0"/>
              <a:t>구분없이</a:t>
            </a:r>
            <a:r>
              <a:rPr lang="ko-KR" altLang="en-US" dirty="0" smtClean="0"/>
              <a:t> 동일하게 적용 </a:t>
            </a:r>
            <a:endParaRPr lang="ko-KR" altLang="en-US" dirty="0"/>
          </a:p>
          <a:p>
            <a:pPr lvl="1"/>
            <a:endParaRPr lang="en-US" altLang="ko-KR" dirty="0" smtClean="0"/>
          </a:p>
          <a:p>
            <a:pPr lvl="1">
              <a:buNone/>
            </a:pP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err="1" smtClean="0"/>
              <a:t>비급여</a:t>
            </a:r>
            <a:endParaRPr lang="ko-KR" altLang="en-US" b="1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899592" y="1700808"/>
            <a:ext cx="7772400" cy="4572000"/>
          </a:xfrm>
        </p:spPr>
        <p:txBody>
          <a:bodyPr/>
          <a:lstStyle/>
          <a:p>
            <a:pPr>
              <a:buNone/>
            </a:pPr>
            <a:endParaRPr lang="en-US" altLang="ko-KR" dirty="0" smtClean="0"/>
          </a:p>
          <a:p>
            <a:r>
              <a:rPr lang="ko-KR" altLang="en-US" dirty="0" smtClean="0">
                <a:solidFill>
                  <a:srgbClr val="0070C0"/>
                </a:solidFill>
              </a:rPr>
              <a:t>그 이외의 처치 및 검사</a:t>
            </a:r>
            <a:r>
              <a:rPr lang="en-US" altLang="ko-KR" dirty="0" smtClean="0">
                <a:solidFill>
                  <a:srgbClr val="0070C0"/>
                </a:solidFill>
              </a:rPr>
              <a:t>, </a:t>
            </a:r>
            <a:r>
              <a:rPr lang="ko-KR" altLang="en-US" dirty="0" smtClean="0">
                <a:solidFill>
                  <a:srgbClr val="0070C0"/>
                </a:solidFill>
              </a:rPr>
              <a:t>시술 등 비용은 청구할 수 없으며</a:t>
            </a:r>
            <a:r>
              <a:rPr lang="en-US" altLang="ko-KR" dirty="0" smtClean="0">
                <a:solidFill>
                  <a:srgbClr val="0070C0"/>
                </a:solidFill>
              </a:rPr>
              <a:t>, </a:t>
            </a:r>
            <a:r>
              <a:rPr lang="ko-KR" altLang="en-US" dirty="0" smtClean="0">
                <a:solidFill>
                  <a:srgbClr val="0070C0"/>
                </a:solidFill>
              </a:rPr>
              <a:t>환자에 요구할 수 없음</a:t>
            </a:r>
            <a:endParaRPr lang="en-US" altLang="ko-KR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altLang="ko-KR" dirty="0" smtClean="0">
                <a:solidFill>
                  <a:srgbClr val="0070C0"/>
                </a:solidFill>
              </a:rPr>
              <a:t>   </a:t>
            </a:r>
            <a:r>
              <a:rPr lang="ko-KR" altLang="en-US" dirty="0" smtClean="0">
                <a:solidFill>
                  <a:srgbClr val="0070C0"/>
                </a:solidFill>
              </a:rPr>
              <a:t>예</a:t>
            </a:r>
            <a:r>
              <a:rPr lang="en-US" altLang="ko-KR" dirty="0" smtClean="0">
                <a:solidFill>
                  <a:srgbClr val="0070C0"/>
                </a:solidFill>
              </a:rPr>
              <a:t>) </a:t>
            </a:r>
            <a:r>
              <a:rPr lang="ko-KR" altLang="en-US" dirty="0" err="1" smtClean="0">
                <a:solidFill>
                  <a:srgbClr val="0070C0"/>
                </a:solidFill>
              </a:rPr>
              <a:t>중심정맥관삽입</a:t>
            </a:r>
            <a:r>
              <a:rPr lang="en-US" altLang="ko-KR" dirty="0" smtClean="0">
                <a:solidFill>
                  <a:srgbClr val="0070C0"/>
                </a:solidFill>
              </a:rPr>
              <a:t>, PICC, </a:t>
            </a:r>
            <a:r>
              <a:rPr lang="en-US" altLang="ko-KR" dirty="0" err="1" smtClean="0">
                <a:solidFill>
                  <a:srgbClr val="0070C0"/>
                </a:solidFill>
              </a:rPr>
              <a:t>Chemoport</a:t>
            </a:r>
            <a:r>
              <a:rPr lang="en-US" altLang="ko-KR" dirty="0" smtClean="0">
                <a:solidFill>
                  <a:srgbClr val="0070C0"/>
                </a:solidFill>
              </a:rPr>
              <a:t>  </a:t>
            </a:r>
          </a:p>
          <a:p>
            <a:pPr>
              <a:buNone/>
            </a:pPr>
            <a:r>
              <a:rPr lang="en-US" altLang="ko-KR" dirty="0" smtClean="0">
                <a:solidFill>
                  <a:srgbClr val="0070C0"/>
                </a:solidFill>
              </a:rPr>
              <a:t>         </a:t>
            </a:r>
            <a:r>
              <a:rPr lang="ko-KR" altLang="en-US" dirty="0" smtClean="0">
                <a:solidFill>
                  <a:srgbClr val="0070C0"/>
                </a:solidFill>
              </a:rPr>
              <a:t>등등</a:t>
            </a:r>
            <a:endParaRPr lang="en-US" altLang="ko-KR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바닥글 개체 틀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남원의료원호스피스</a:t>
            </a: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5613" y="188913"/>
            <a:ext cx="8148637" cy="936625"/>
          </a:xfrm>
        </p:spPr>
        <p:txBody>
          <a:bodyPr/>
          <a:lstStyle/>
          <a:p>
            <a:pPr eaLnBrk="1" hangingPunct="1"/>
            <a:r>
              <a:rPr lang="ko-KR" altLang="en-US" sz="3200" b="1" smtClean="0"/>
              <a:t>호스피스 완화의료의 서비스 범위</a:t>
            </a: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5329237"/>
          </a:xfrm>
        </p:spPr>
        <p:txBody>
          <a:bodyPr/>
          <a:lstStyle/>
          <a:p>
            <a:pPr eaLnBrk="1" hangingPunct="1"/>
            <a:r>
              <a:rPr lang="ko-KR" altLang="en-US" smtClean="0"/>
              <a:t>통증 및 증상관리</a:t>
            </a:r>
          </a:p>
          <a:p>
            <a:pPr eaLnBrk="1" hangingPunct="1"/>
            <a:r>
              <a:rPr lang="ko-KR" altLang="en-US" smtClean="0"/>
              <a:t>환자 및 가족상담</a:t>
            </a:r>
            <a:r>
              <a:rPr lang="en-US" altLang="ko-KR" smtClean="0"/>
              <a:t>/</a:t>
            </a:r>
            <a:r>
              <a:rPr lang="ko-KR" altLang="en-US" smtClean="0"/>
              <a:t>교육</a:t>
            </a:r>
          </a:p>
          <a:p>
            <a:pPr eaLnBrk="1" hangingPunct="1"/>
            <a:r>
              <a:rPr lang="ko-KR" altLang="en-US" smtClean="0"/>
              <a:t>요법치료</a:t>
            </a:r>
          </a:p>
          <a:p>
            <a:pPr eaLnBrk="1" hangingPunct="1"/>
            <a:r>
              <a:rPr lang="ko-KR" altLang="en-US" smtClean="0"/>
              <a:t>영적돌봄</a:t>
            </a:r>
          </a:p>
          <a:p>
            <a:pPr eaLnBrk="1" hangingPunct="1"/>
            <a:r>
              <a:rPr lang="ko-KR" altLang="en-US" smtClean="0"/>
              <a:t>지역사회 연계서비스</a:t>
            </a:r>
          </a:p>
          <a:p>
            <a:pPr lvl="1" eaLnBrk="1" hangingPunct="1"/>
            <a:r>
              <a:rPr lang="ko-KR" altLang="en-US" smtClean="0"/>
              <a:t>지역암센터 및 보건소 연계사업</a:t>
            </a:r>
          </a:p>
          <a:p>
            <a:pPr lvl="1" eaLnBrk="1" hangingPunct="1"/>
            <a:r>
              <a:rPr lang="ko-KR" altLang="en-US" smtClean="0"/>
              <a:t>지역사회 유관기관 교육 및 상담</a:t>
            </a:r>
          </a:p>
          <a:p>
            <a:pPr eaLnBrk="1" hangingPunct="1"/>
            <a:r>
              <a:rPr lang="en-US" altLang="ko-KR" smtClean="0"/>
              <a:t>24</a:t>
            </a:r>
            <a:r>
              <a:rPr lang="ko-KR" altLang="en-US" smtClean="0"/>
              <a:t>시간 전화상담</a:t>
            </a:r>
          </a:p>
          <a:p>
            <a:pPr eaLnBrk="1" hangingPunct="1"/>
            <a:r>
              <a:rPr lang="ko-KR" altLang="en-US" smtClean="0"/>
              <a:t>사별가족관리</a:t>
            </a:r>
          </a:p>
          <a:p>
            <a:pPr eaLnBrk="1" hangingPunct="1"/>
            <a:endParaRPr lang="en-US" altLang="ko-KR" smtClean="0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바닥글 개체 틀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altLang="ko-KR" smtClean="0"/>
              <a:t>남원의료원호스피스</a:t>
            </a: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148637" cy="4889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ko-KR" altLang="en-US" b="1" smtClean="0"/>
              <a:t>완화 프로그램</a:t>
            </a:r>
            <a:r>
              <a:rPr lang="ko-KR" altLang="en-US" smtClean="0"/>
              <a:t> </a:t>
            </a:r>
          </a:p>
        </p:txBody>
      </p:sp>
      <p:graphicFrame>
        <p:nvGraphicFramePr>
          <p:cNvPr id="205875" name="Group 51"/>
          <p:cNvGraphicFramePr>
            <a:graphicFrameLocks noGrp="1"/>
          </p:cNvGraphicFramePr>
          <p:nvPr>
            <p:ph idx="1"/>
          </p:nvPr>
        </p:nvGraphicFramePr>
        <p:xfrm>
          <a:off x="323850" y="1412875"/>
          <a:ext cx="8569325" cy="4308285"/>
        </p:xfrm>
        <a:graphic>
          <a:graphicData uri="http://schemas.openxmlformats.org/drawingml/2006/table">
            <a:tbl>
              <a:tblPr/>
              <a:tblGrid>
                <a:gridCol w="2417763"/>
                <a:gridCol w="1903412"/>
                <a:gridCol w="4248150"/>
              </a:tblGrid>
              <a:tr h="512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구분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일정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내용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7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환자 및 보호자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교육 </a:t>
                      </a:r>
                      <a:r>
                        <a:rPr kumimoji="1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/ </a:t>
                      </a: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상담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매주금요일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수시로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통증 및 증상상담</a:t>
                      </a:r>
                      <a:r>
                        <a:rPr kumimoji="1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/</a:t>
                      </a: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교육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가족지지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음악치료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매주월요일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endParaRPr kumimoji="1" lang="ko-KR" altLang="ko-K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미술치료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매주목요일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endParaRPr kumimoji="1" lang="ko-KR" altLang="ko-K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원예치료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매주수요일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endParaRPr kumimoji="1" lang="ko-KR" altLang="ko-K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마사지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매일</a:t>
                      </a:r>
                      <a:r>
                        <a:rPr kumimoji="1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/</a:t>
                      </a: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수시로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아로마</a:t>
                      </a:r>
                      <a:r>
                        <a:rPr kumimoji="1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공기압</a:t>
                      </a:r>
                      <a:r>
                        <a:rPr kumimoji="1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손지압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개인위생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매주화</a:t>
                      </a: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/</a:t>
                      </a: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수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목욕</a:t>
                      </a:r>
                      <a:r>
                        <a:rPr kumimoji="1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이미용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8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기타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월</a:t>
                      </a:r>
                      <a:r>
                        <a:rPr kumimoji="1" lang="en-US" altLang="ko-KR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~</a:t>
                      </a:r>
                      <a:r>
                        <a:rPr kumimoji="1" lang="ko-KR" alt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금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 2" pitchFamily="18" charset="2"/>
                        <a:buNone/>
                        <a:tabLst/>
                      </a:pP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누룽지</a:t>
                      </a: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/</a:t>
                      </a: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환자 나들이</a:t>
                      </a:r>
                      <a:r>
                        <a:rPr kumimoji="1" lang="en-US" altLang="ko-K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/</a:t>
                      </a:r>
                      <a:r>
                        <a:rPr kumimoji="1" lang="ko-KR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생신잔치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-99392"/>
            <a:ext cx="8568952" cy="836712"/>
          </a:xfrm>
        </p:spPr>
        <p:txBody>
          <a:bodyPr>
            <a:normAutofit/>
          </a:bodyPr>
          <a:lstStyle/>
          <a:p>
            <a:r>
              <a:rPr lang="ko-KR" altLang="en-US" sz="3200" dirty="0" smtClean="0"/>
              <a:t>환자와 가족의 </a:t>
            </a:r>
            <a:r>
              <a:rPr lang="en-US" altLang="ko-KR" sz="3200" dirty="0" smtClean="0"/>
              <a:t>Q&amp;A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251520" y="692696"/>
            <a:ext cx="8640960" cy="5877272"/>
          </a:xfrm>
        </p:spPr>
        <p:txBody>
          <a:bodyPr>
            <a:normAutofit/>
          </a:bodyPr>
          <a:lstStyle/>
          <a:p>
            <a:r>
              <a:rPr lang="ko-KR" altLang="en-US" sz="2400" dirty="0" smtClean="0"/>
              <a:t>환자에게 말기라는 사실을 알리는 것이 좋을까요</a:t>
            </a:r>
            <a:endParaRPr lang="en-US" altLang="ko-KR" sz="2400" dirty="0" smtClean="0"/>
          </a:p>
          <a:p>
            <a:pPr>
              <a:buNone/>
            </a:pPr>
            <a:endParaRPr lang="en-US" altLang="ko-KR" sz="2400" dirty="0" smtClean="0"/>
          </a:p>
          <a:p>
            <a:endParaRPr lang="en-US" altLang="ko-KR" sz="2400" dirty="0" smtClean="0"/>
          </a:p>
          <a:p>
            <a:r>
              <a:rPr lang="ko-KR" altLang="en-US" sz="2400" dirty="0" smtClean="0"/>
              <a:t>더 이상  할  수 있는 치료가 없는 건가요</a:t>
            </a:r>
            <a:r>
              <a:rPr lang="en-US" altLang="ko-KR" sz="2400" dirty="0" smtClean="0"/>
              <a:t>?</a:t>
            </a:r>
          </a:p>
          <a:p>
            <a:pPr>
              <a:buNone/>
            </a:pPr>
            <a:endParaRPr lang="en-US" altLang="ko-KR" sz="2400" dirty="0" smtClean="0"/>
          </a:p>
          <a:p>
            <a:r>
              <a:rPr lang="ko-KR" altLang="en-US" sz="2400" dirty="0" smtClean="0"/>
              <a:t>통증이 많이 심할까요</a:t>
            </a:r>
            <a:r>
              <a:rPr lang="en-US" altLang="ko-KR" sz="2400" dirty="0" smtClean="0"/>
              <a:t>? </a:t>
            </a:r>
            <a:r>
              <a:rPr lang="ko-KR" altLang="en-US" sz="2400" dirty="0" smtClean="0"/>
              <a:t>언제 통증이 생기나요</a:t>
            </a:r>
            <a:endParaRPr lang="en-US" altLang="ko-KR" sz="2400" dirty="0" smtClean="0"/>
          </a:p>
          <a:p>
            <a:endParaRPr lang="en-US" altLang="ko-KR" sz="2400" dirty="0" smtClean="0"/>
          </a:p>
          <a:p>
            <a:endParaRPr lang="en-US" altLang="ko-KR" sz="2400" dirty="0" smtClean="0"/>
          </a:p>
          <a:p>
            <a:r>
              <a:rPr lang="ko-KR" altLang="en-US" sz="2400" dirty="0" smtClean="0"/>
              <a:t>앞으로 얼마나 더 살 수 있나요</a:t>
            </a:r>
            <a:endParaRPr lang="en-US" altLang="ko-KR" sz="2400" dirty="0" smtClean="0"/>
          </a:p>
          <a:p>
            <a:endParaRPr lang="en-US" altLang="ko-KR" sz="2400" dirty="0" smtClean="0"/>
          </a:p>
          <a:p>
            <a:endParaRPr lang="en-US" altLang="ko-KR" sz="2400" dirty="0" smtClean="0"/>
          </a:p>
          <a:p>
            <a:r>
              <a:rPr lang="ko-KR" altLang="en-US" sz="2400" dirty="0" smtClean="0"/>
              <a:t>병원에서 더 할 것이 없다는데 어떻게 지내는 것이 좋을 </a:t>
            </a:r>
            <a:r>
              <a:rPr lang="ko-KR" altLang="en-US" dirty="0" smtClean="0"/>
              <a:t>까요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323528" y="1124744"/>
            <a:ext cx="8424936" cy="646331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말기라는 사실을 전하는 것이 좋습니다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</a:t>
            </a:r>
          </a:p>
          <a:p>
            <a:pPr algn="ctr"/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거의 모든 암환자들은 자신의 상태와 앞으로 어떻게 될지 알고 싶어 합니다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395536" y="2420888"/>
            <a:ext cx="8424936" cy="646331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아니오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항암치료는  하지 않더라도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환자를 힘들게 하는 통증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구토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호흡곤란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복수 등  증상에 대한 치료는 더욱 적극적으로 필요합니다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395536" y="3284984"/>
            <a:ext cx="8424936" cy="923330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말기상태가 되었다고 반드시 통증이 더 심해지는 것은 아닙니다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하지만 많은 환자들이 암이나 </a:t>
            </a:r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암치료로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인한 통증을 호소합니다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algn="ctr"/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그러나 </a:t>
            </a:r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암성통증은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적극적인 통증치료로 대부분 조절될 수 있습니다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467544" y="4653136"/>
            <a:ext cx="8424936" cy="923330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통계에 의하면 말기암환자의 평균여명은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3~4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개월이지만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평균적인 예측이지  그 누구도 남은 시간을 정확히 예측할 수 없습니다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때문에 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개월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6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개월로 여명을 한정하는 것보단 환자의 경과를 관찰하여 하루하루에 집중하는 것이 좋습니다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395536" y="5744290"/>
            <a:ext cx="8424936" cy="923330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항암치료는 받지 않더라도 통증 등 힘든 증상은 잘 조절 받으면서 지내셔야 합니다</a:t>
            </a:r>
            <a:endParaRPr lang="en-US" altLang="ko-K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또한 앞으로의 소중한 시간을 가족과 함께  하고 싶은 일</a:t>
            </a: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꼭 해야 하는 일을 하면서 하루 하루 </a:t>
            </a:r>
            <a:r>
              <a:rPr lang="ko-KR" altLang="en-US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의미있게</a:t>
            </a: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보내시는 것이 중요합니다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-99392"/>
            <a:ext cx="8568952" cy="836712"/>
          </a:xfrm>
        </p:spPr>
        <p:txBody>
          <a:bodyPr>
            <a:normAutofit/>
          </a:bodyPr>
          <a:lstStyle/>
          <a:p>
            <a:r>
              <a:rPr lang="ko-KR" altLang="en-US" sz="3200" dirty="0" smtClean="0"/>
              <a:t>호스피스 완화의료에 대한 오해와 진실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251520" y="980728"/>
            <a:ext cx="8640960" cy="5877272"/>
          </a:xfrm>
        </p:spPr>
        <p:txBody>
          <a:bodyPr>
            <a:normAutofit/>
          </a:bodyPr>
          <a:lstStyle/>
          <a:p>
            <a:r>
              <a:rPr lang="ko-KR" altLang="en-US" sz="2400" dirty="0" smtClean="0"/>
              <a:t>호스피스전문기관은 임종할 때 가서 죽음을 기다리는 곳이다</a:t>
            </a:r>
            <a:endParaRPr lang="en-US" altLang="ko-KR" sz="2400" dirty="0" smtClean="0"/>
          </a:p>
          <a:p>
            <a:endParaRPr lang="en-US" altLang="ko-KR" sz="2400" dirty="0" smtClean="0"/>
          </a:p>
          <a:p>
            <a:r>
              <a:rPr lang="ko-KR" altLang="en-US" sz="2400" dirty="0" smtClean="0"/>
              <a:t>호스피스전문기관은 아무것도 해주지 않는다</a:t>
            </a:r>
            <a:endParaRPr lang="en-US" altLang="ko-KR" sz="2400" dirty="0" smtClean="0"/>
          </a:p>
          <a:p>
            <a:pPr>
              <a:buNone/>
            </a:pPr>
            <a:endParaRPr lang="en-US" altLang="ko-KR" sz="2400" dirty="0" smtClean="0"/>
          </a:p>
          <a:p>
            <a:r>
              <a:rPr lang="ko-KR" altLang="en-US" sz="2400" dirty="0" smtClean="0"/>
              <a:t>호스피스전문기관은 자원봉사자가 간병을 다 해준다</a:t>
            </a:r>
            <a:endParaRPr lang="en-US" altLang="ko-KR" sz="2400" dirty="0" smtClean="0"/>
          </a:p>
          <a:p>
            <a:endParaRPr lang="en-US" altLang="ko-KR" sz="2400" dirty="0" smtClean="0"/>
          </a:p>
          <a:p>
            <a:r>
              <a:rPr lang="ko-KR" altLang="en-US" sz="2400" dirty="0" smtClean="0"/>
              <a:t>호스피스전문기관은 가족과 함께 지낼 수 없다</a:t>
            </a:r>
            <a:endParaRPr lang="en-US" altLang="ko-KR" sz="2400" dirty="0" smtClean="0"/>
          </a:p>
          <a:p>
            <a:endParaRPr lang="en-US" altLang="ko-KR" sz="2400" dirty="0" smtClean="0"/>
          </a:p>
          <a:p>
            <a:r>
              <a:rPr lang="ko-KR" altLang="en-US" sz="2400" dirty="0" smtClean="0"/>
              <a:t>호스피스전문기관은 비싸다</a:t>
            </a:r>
            <a:endParaRPr lang="ko-KR" altLang="en-US" sz="2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0"/>
            <a:ext cx="8568952" cy="836712"/>
          </a:xfrm>
        </p:spPr>
        <p:txBody>
          <a:bodyPr>
            <a:normAutofit/>
          </a:bodyPr>
          <a:lstStyle/>
          <a:p>
            <a:r>
              <a:rPr lang="ko-KR" altLang="en-US" sz="3200" dirty="0" smtClean="0"/>
              <a:t>호스피스완화의료에 대한 미래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251520" y="692696"/>
            <a:ext cx="8640960" cy="6165304"/>
          </a:xfrm>
        </p:spPr>
        <p:txBody>
          <a:bodyPr>
            <a:normAutofit fontScale="25000" lnSpcReduction="20000"/>
          </a:bodyPr>
          <a:lstStyle/>
          <a:p>
            <a:r>
              <a:rPr lang="ko-KR" altLang="en-US" sz="7200" dirty="0" err="1" smtClean="0"/>
              <a:t>호스피스ㆍ완화의료</a:t>
            </a:r>
            <a:r>
              <a:rPr lang="ko-KR" altLang="en-US" sz="7200" dirty="0" smtClean="0"/>
              <a:t> 및 임종과정에 있는 환자의 연명의료결정에 관한 법률</a:t>
            </a:r>
            <a:endParaRPr lang="en-US" altLang="ko-KR" sz="7200" dirty="0" smtClean="0"/>
          </a:p>
          <a:p>
            <a:pPr algn="ctr">
              <a:buNone/>
            </a:pPr>
            <a:r>
              <a:rPr lang="en-US" altLang="ko-KR" sz="5600" dirty="0" smtClean="0">
                <a:solidFill>
                  <a:srgbClr val="FF0000"/>
                </a:solidFill>
              </a:rPr>
              <a:t>[</a:t>
            </a:r>
            <a:r>
              <a:rPr lang="ko-KR" altLang="en-US" sz="5600" dirty="0" smtClean="0">
                <a:solidFill>
                  <a:srgbClr val="FF0000"/>
                </a:solidFill>
              </a:rPr>
              <a:t>시행 </a:t>
            </a:r>
            <a:r>
              <a:rPr lang="en-US" altLang="ko-KR" sz="5600" dirty="0" smtClean="0">
                <a:solidFill>
                  <a:srgbClr val="FF0000"/>
                </a:solidFill>
              </a:rPr>
              <a:t>2017.8.4]</a:t>
            </a:r>
            <a:r>
              <a:rPr lang="en-US" altLang="ko-KR" sz="5600" dirty="0" smtClean="0"/>
              <a:t> [</a:t>
            </a:r>
            <a:r>
              <a:rPr lang="ko-KR" altLang="en-US" sz="5600" dirty="0" smtClean="0"/>
              <a:t>법률 제</a:t>
            </a:r>
            <a:r>
              <a:rPr lang="en-US" altLang="ko-KR" sz="5600" dirty="0" smtClean="0"/>
              <a:t>14013</a:t>
            </a:r>
            <a:r>
              <a:rPr lang="ko-KR" altLang="en-US" sz="5600" dirty="0" smtClean="0"/>
              <a:t>호</a:t>
            </a:r>
            <a:r>
              <a:rPr lang="en-US" altLang="ko-KR" sz="5600" dirty="0" smtClean="0"/>
              <a:t>, 2016.2.3., </a:t>
            </a:r>
            <a:r>
              <a:rPr lang="ko-KR" altLang="en-US" sz="5600" dirty="0" smtClean="0"/>
              <a:t>제정</a:t>
            </a:r>
            <a:r>
              <a:rPr lang="en-US" altLang="ko-KR" sz="5600" dirty="0" smtClean="0"/>
              <a:t>]</a:t>
            </a:r>
          </a:p>
          <a:p>
            <a:pPr>
              <a:buNone/>
            </a:pPr>
            <a:r>
              <a:rPr lang="ko-KR" altLang="en-US" sz="5500" dirty="0" smtClean="0"/>
              <a:t>제</a:t>
            </a:r>
            <a:r>
              <a:rPr lang="en-US" altLang="ko-KR" sz="5500" dirty="0" smtClean="0"/>
              <a:t>1</a:t>
            </a:r>
            <a:r>
              <a:rPr lang="ko-KR" altLang="en-US" sz="5500" dirty="0" smtClean="0"/>
              <a:t>장 총칙</a:t>
            </a:r>
          </a:p>
          <a:p>
            <a:pPr>
              <a:buNone/>
            </a:pPr>
            <a:r>
              <a:rPr lang="ko-KR" altLang="en-US" sz="5500" dirty="0" smtClean="0"/>
              <a:t>   제</a:t>
            </a:r>
            <a:r>
              <a:rPr lang="en-US" altLang="ko-KR" sz="5500" dirty="0" smtClean="0"/>
              <a:t>1</a:t>
            </a:r>
            <a:r>
              <a:rPr lang="ko-KR" altLang="en-US" sz="5500" dirty="0" smtClean="0"/>
              <a:t>조</a:t>
            </a:r>
            <a:r>
              <a:rPr lang="en-US" altLang="ko-KR" sz="5500" dirty="0" smtClean="0"/>
              <a:t>(</a:t>
            </a:r>
            <a:r>
              <a:rPr lang="ko-KR" altLang="en-US" sz="5500" dirty="0" smtClean="0"/>
              <a:t>목적</a:t>
            </a:r>
            <a:r>
              <a:rPr lang="en-US" altLang="ko-KR" sz="5500" dirty="0" smtClean="0"/>
              <a:t>) </a:t>
            </a:r>
            <a:r>
              <a:rPr lang="ko-KR" altLang="en-US" sz="5500" dirty="0" smtClean="0"/>
              <a:t>이 법은 호스피스ㆍ완화의료와 임종과정에 있는 환자의 연명의료와 </a:t>
            </a:r>
            <a:r>
              <a:rPr lang="ko-KR" altLang="en-US" sz="5500" dirty="0" err="1" smtClean="0"/>
              <a:t>연명의료중단등결정</a:t>
            </a:r>
            <a:r>
              <a:rPr lang="ko-KR" altLang="en-US" sz="5500" dirty="0" smtClean="0"/>
              <a:t> 및 그 이행에 필요한 사항을 규정함으로써 환자의 최선의 이익을 보장하고 자기결정을 존중하여 인간으로서의 존엄과 가치를 보호하는 것을 목적으로 한다</a:t>
            </a:r>
            <a:r>
              <a:rPr lang="en-US" altLang="ko-KR" sz="5500" dirty="0" smtClean="0"/>
              <a:t>.</a:t>
            </a:r>
          </a:p>
          <a:p>
            <a:pPr>
              <a:buNone/>
            </a:pPr>
            <a:r>
              <a:rPr lang="ko-KR" altLang="en-US" sz="5500" dirty="0" smtClean="0"/>
              <a:t>제</a:t>
            </a:r>
            <a:r>
              <a:rPr lang="en-US" altLang="ko-KR" sz="5500" dirty="0" smtClean="0"/>
              <a:t>2</a:t>
            </a:r>
            <a:r>
              <a:rPr lang="ko-KR" altLang="en-US" sz="5500" dirty="0" smtClean="0"/>
              <a:t>조</a:t>
            </a:r>
            <a:r>
              <a:rPr lang="en-US" altLang="ko-KR" sz="5500" dirty="0" smtClean="0"/>
              <a:t>(</a:t>
            </a:r>
            <a:r>
              <a:rPr lang="ko-KR" altLang="en-US" sz="5500" dirty="0" smtClean="0"/>
              <a:t>정의</a:t>
            </a:r>
            <a:r>
              <a:rPr lang="en-US" altLang="ko-KR" sz="5500" dirty="0" smtClean="0"/>
              <a:t>) </a:t>
            </a:r>
            <a:r>
              <a:rPr lang="ko-KR" altLang="en-US" sz="5500" dirty="0" smtClean="0"/>
              <a:t>이 법에서 사용하는 용어의 뜻은 다음과 같다</a:t>
            </a:r>
            <a:r>
              <a:rPr lang="en-US" altLang="ko-KR" sz="5500" dirty="0" smtClean="0"/>
              <a:t>.</a:t>
            </a:r>
          </a:p>
          <a:p>
            <a:pPr>
              <a:buNone/>
            </a:pPr>
            <a:r>
              <a:rPr lang="en-US" altLang="ko-KR" sz="5500" dirty="0" smtClean="0"/>
              <a:t>1. "</a:t>
            </a:r>
            <a:r>
              <a:rPr lang="ko-KR" altLang="en-US" sz="5500" dirty="0" smtClean="0"/>
              <a:t>임종과정</a:t>
            </a:r>
            <a:r>
              <a:rPr lang="en-US" altLang="ko-KR" sz="5500" dirty="0" smtClean="0"/>
              <a:t>"</a:t>
            </a:r>
            <a:r>
              <a:rPr lang="ko-KR" altLang="en-US" sz="5500" dirty="0" smtClean="0"/>
              <a:t>이란 회생의 가능성이 없고</a:t>
            </a:r>
            <a:r>
              <a:rPr lang="en-US" altLang="ko-KR" sz="5500" dirty="0" smtClean="0"/>
              <a:t>, </a:t>
            </a:r>
            <a:r>
              <a:rPr lang="ko-KR" altLang="en-US" sz="5500" dirty="0" smtClean="0"/>
              <a:t>치료에도 불구하고 회복되지 아니하며</a:t>
            </a:r>
            <a:r>
              <a:rPr lang="en-US" altLang="ko-KR" sz="5500" dirty="0" smtClean="0"/>
              <a:t>, </a:t>
            </a:r>
            <a:r>
              <a:rPr lang="ko-KR" altLang="en-US" sz="5500" dirty="0" smtClean="0"/>
              <a:t>급속도로 증상이 악화되어 </a:t>
            </a:r>
            <a:r>
              <a:rPr lang="ko-KR" altLang="en-US" sz="5500" dirty="0" err="1" smtClean="0"/>
              <a:t>사망에임박한</a:t>
            </a:r>
            <a:r>
              <a:rPr lang="ko-KR" altLang="en-US" sz="5500" dirty="0" smtClean="0"/>
              <a:t> 상태를 말한다</a:t>
            </a:r>
            <a:r>
              <a:rPr lang="en-US" altLang="ko-KR" sz="5500" dirty="0" smtClean="0"/>
              <a:t>.</a:t>
            </a:r>
          </a:p>
          <a:p>
            <a:pPr>
              <a:buNone/>
            </a:pPr>
            <a:r>
              <a:rPr lang="en-US" altLang="ko-KR" sz="5500" dirty="0" smtClean="0"/>
              <a:t>2. "</a:t>
            </a:r>
            <a:r>
              <a:rPr lang="ko-KR" altLang="en-US" sz="5500" dirty="0" smtClean="0"/>
              <a:t>임종과정에 있는 환자</a:t>
            </a:r>
            <a:r>
              <a:rPr lang="en-US" altLang="ko-KR" sz="5500" dirty="0" smtClean="0"/>
              <a:t>"</a:t>
            </a:r>
            <a:r>
              <a:rPr lang="ko-KR" altLang="en-US" sz="5500" dirty="0" smtClean="0"/>
              <a:t>란 제</a:t>
            </a:r>
            <a:r>
              <a:rPr lang="en-US" altLang="ko-KR" sz="5500" dirty="0" smtClean="0"/>
              <a:t>16</a:t>
            </a:r>
            <a:r>
              <a:rPr lang="ko-KR" altLang="en-US" sz="5500" dirty="0" smtClean="0"/>
              <a:t>조에 따라 담당의사와 해당 분야의 전문의 </a:t>
            </a:r>
            <a:r>
              <a:rPr lang="en-US" altLang="ko-KR" sz="5500" dirty="0" smtClean="0"/>
              <a:t>1</a:t>
            </a:r>
            <a:r>
              <a:rPr lang="ko-KR" altLang="en-US" sz="5500" dirty="0" smtClean="0"/>
              <a:t>명으로부터 임종과정에 있다는 의학적 판단을 받은 자를 말한다</a:t>
            </a:r>
            <a:r>
              <a:rPr lang="en-US" altLang="ko-KR" sz="5500" dirty="0" smtClean="0"/>
              <a:t>.</a:t>
            </a:r>
          </a:p>
          <a:p>
            <a:pPr>
              <a:buNone/>
            </a:pPr>
            <a:r>
              <a:rPr lang="en-US" altLang="ko-KR" sz="5500" dirty="0" smtClean="0"/>
              <a:t>3. "</a:t>
            </a:r>
            <a:r>
              <a:rPr lang="ko-KR" altLang="en-US" sz="5500" dirty="0" smtClean="0"/>
              <a:t>말기환자</a:t>
            </a:r>
            <a:r>
              <a:rPr lang="en-US" altLang="ko-KR" sz="5500" dirty="0" smtClean="0"/>
              <a:t>(</a:t>
            </a:r>
            <a:r>
              <a:rPr lang="ko-KR" altLang="en-US" sz="5500" dirty="0" smtClean="0"/>
              <a:t>末期患者</a:t>
            </a:r>
            <a:r>
              <a:rPr lang="en-US" altLang="ko-KR" sz="5500" dirty="0" smtClean="0"/>
              <a:t>)"</a:t>
            </a:r>
            <a:r>
              <a:rPr lang="ko-KR" altLang="en-US" sz="5500" dirty="0" smtClean="0"/>
              <a:t>란 다음 각 목의 어느 하나에 해당하는 질환에 대하여 적극적인 치료에도 불구하고 근원적인 회복의 가능성이 없고 점차 증상이 악화되어 보건복지부령으로 정하는 절차와 기준에 따라 담당의사와 해당분야의 전문의 </a:t>
            </a:r>
            <a:r>
              <a:rPr lang="en-US" altLang="ko-KR" sz="5500" dirty="0" smtClean="0"/>
              <a:t>1</a:t>
            </a:r>
            <a:r>
              <a:rPr lang="ko-KR" altLang="en-US" sz="5500" dirty="0" smtClean="0"/>
              <a:t>명으로부터 수개월 이내에 사망할 것으로 예상되는 진단을 받은 환자를 말한다</a:t>
            </a:r>
            <a:r>
              <a:rPr lang="en-US" altLang="ko-KR" sz="5500" dirty="0" smtClean="0"/>
              <a:t>.</a:t>
            </a:r>
          </a:p>
          <a:p>
            <a:pPr algn="ctr">
              <a:buNone/>
            </a:pPr>
            <a:r>
              <a:rPr lang="ko-KR" altLang="en-US" sz="5500" dirty="0" smtClean="0">
                <a:solidFill>
                  <a:srgbClr val="FF0000"/>
                </a:solidFill>
              </a:rPr>
              <a:t>가</a:t>
            </a:r>
            <a:r>
              <a:rPr lang="en-US" altLang="ko-KR" sz="5500" dirty="0" smtClean="0">
                <a:solidFill>
                  <a:srgbClr val="FF0000"/>
                </a:solidFill>
              </a:rPr>
              <a:t>. </a:t>
            </a:r>
            <a:r>
              <a:rPr lang="ko-KR" altLang="en-US" sz="5500" dirty="0" smtClean="0">
                <a:solidFill>
                  <a:srgbClr val="FF0000"/>
                </a:solidFill>
              </a:rPr>
              <a:t>암            나</a:t>
            </a:r>
            <a:r>
              <a:rPr lang="en-US" altLang="ko-KR" sz="5500" dirty="0" smtClean="0">
                <a:solidFill>
                  <a:srgbClr val="FF0000"/>
                </a:solidFill>
              </a:rPr>
              <a:t>. </a:t>
            </a:r>
            <a:r>
              <a:rPr lang="ko-KR" altLang="en-US" sz="5500" dirty="0" smtClean="0">
                <a:solidFill>
                  <a:srgbClr val="FF0000"/>
                </a:solidFill>
              </a:rPr>
              <a:t>후천성면역결핍증            다</a:t>
            </a:r>
            <a:r>
              <a:rPr lang="en-US" altLang="ko-KR" sz="5500" dirty="0" smtClean="0">
                <a:solidFill>
                  <a:srgbClr val="FF0000"/>
                </a:solidFill>
              </a:rPr>
              <a:t>. </a:t>
            </a:r>
            <a:r>
              <a:rPr lang="ko-KR" altLang="en-US" sz="5500" dirty="0" smtClean="0">
                <a:solidFill>
                  <a:srgbClr val="FF0000"/>
                </a:solidFill>
              </a:rPr>
              <a:t>만성 폐쇄성 호흡기질환     라</a:t>
            </a:r>
            <a:r>
              <a:rPr lang="en-US" altLang="ko-KR" sz="5500" dirty="0" smtClean="0">
                <a:solidFill>
                  <a:srgbClr val="FF0000"/>
                </a:solidFill>
              </a:rPr>
              <a:t>. </a:t>
            </a:r>
            <a:r>
              <a:rPr lang="ko-KR" altLang="en-US" sz="5500" dirty="0" smtClean="0">
                <a:solidFill>
                  <a:srgbClr val="FF0000"/>
                </a:solidFill>
              </a:rPr>
              <a:t>만성 간경화</a:t>
            </a:r>
          </a:p>
          <a:p>
            <a:pPr algn="ctr">
              <a:buNone/>
            </a:pPr>
            <a:r>
              <a:rPr lang="ko-KR" altLang="en-US" sz="5500" dirty="0" smtClean="0">
                <a:solidFill>
                  <a:srgbClr val="FF0000"/>
                </a:solidFill>
              </a:rPr>
              <a:t>마</a:t>
            </a:r>
            <a:r>
              <a:rPr lang="en-US" altLang="ko-KR" sz="5500" dirty="0" smtClean="0">
                <a:solidFill>
                  <a:srgbClr val="FF0000"/>
                </a:solidFill>
              </a:rPr>
              <a:t>. </a:t>
            </a:r>
            <a:r>
              <a:rPr lang="ko-KR" altLang="en-US" sz="5500" dirty="0" smtClean="0">
                <a:solidFill>
                  <a:srgbClr val="FF0000"/>
                </a:solidFill>
              </a:rPr>
              <a:t>그 밖에 </a:t>
            </a:r>
            <a:r>
              <a:rPr lang="ko-KR" altLang="en-US" sz="5500" dirty="0" err="1" smtClean="0">
                <a:solidFill>
                  <a:srgbClr val="FF0000"/>
                </a:solidFill>
              </a:rPr>
              <a:t>보건복지부령으로</a:t>
            </a:r>
            <a:r>
              <a:rPr lang="ko-KR" altLang="en-US" sz="5500" dirty="0" smtClean="0">
                <a:solidFill>
                  <a:srgbClr val="FF0000"/>
                </a:solidFill>
              </a:rPr>
              <a:t> 정하는 질환</a:t>
            </a:r>
          </a:p>
          <a:p>
            <a:pPr>
              <a:buNone/>
            </a:pPr>
            <a:r>
              <a:rPr lang="en-US" altLang="ko-KR" sz="5500" dirty="0" smtClean="0"/>
              <a:t>4. "</a:t>
            </a:r>
            <a:r>
              <a:rPr lang="ko-KR" altLang="en-US" sz="5500" dirty="0" smtClean="0"/>
              <a:t>연명의료</a:t>
            </a:r>
            <a:r>
              <a:rPr lang="en-US" altLang="ko-KR" sz="5500" dirty="0" smtClean="0"/>
              <a:t>"</a:t>
            </a:r>
            <a:r>
              <a:rPr lang="ko-KR" altLang="en-US" sz="5500" dirty="0" smtClean="0"/>
              <a:t>란 임종과정에 있는 환자에게 하는 심폐소생술</a:t>
            </a:r>
            <a:r>
              <a:rPr lang="en-US" altLang="ko-KR" sz="5500" dirty="0" smtClean="0"/>
              <a:t>, </a:t>
            </a:r>
            <a:r>
              <a:rPr lang="ko-KR" altLang="en-US" sz="5500" dirty="0" smtClean="0"/>
              <a:t>혈액 투석</a:t>
            </a:r>
            <a:r>
              <a:rPr lang="en-US" altLang="ko-KR" sz="5500" dirty="0" smtClean="0"/>
              <a:t>, </a:t>
            </a:r>
            <a:r>
              <a:rPr lang="ko-KR" altLang="en-US" sz="5500" dirty="0" smtClean="0"/>
              <a:t>항암제 투여</a:t>
            </a:r>
            <a:r>
              <a:rPr lang="en-US" altLang="ko-KR" sz="5500" dirty="0" smtClean="0"/>
              <a:t>, </a:t>
            </a:r>
            <a:r>
              <a:rPr lang="ko-KR" altLang="en-US" sz="5500" dirty="0" smtClean="0"/>
              <a:t>인공호흡기 착용의 의학적 시술로서 치료효과 없이 임종과정의 기간만을 연장하는 것을 말한다</a:t>
            </a:r>
            <a:r>
              <a:rPr lang="en-US" altLang="ko-KR" sz="5500" dirty="0" smtClean="0"/>
              <a:t>.</a:t>
            </a:r>
          </a:p>
          <a:p>
            <a:pPr>
              <a:buNone/>
            </a:pPr>
            <a:r>
              <a:rPr lang="en-US" altLang="ko-KR" sz="5500" dirty="0" smtClean="0"/>
              <a:t>5. "</a:t>
            </a:r>
            <a:r>
              <a:rPr lang="ko-KR" altLang="en-US" sz="5500" dirty="0" err="1" smtClean="0"/>
              <a:t>연명의료중단등결정</a:t>
            </a:r>
            <a:r>
              <a:rPr lang="en-US" altLang="ko-KR" sz="5500" dirty="0" smtClean="0"/>
              <a:t>"</a:t>
            </a:r>
            <a:r>
              <a:rPr lang="ko-KR" altLang="en-US" sz="5500" dirty="0" smtClean="0"/>
              <a:t>이란 임종과정에 있는 환자에 대한 연명의료를 시행하지 아니하거나 중단하기로 하는 결정을 말한다</a:t>
            </a:r>
            <a:r>
              <a:rPr lang="en-US" altLang="ko-KR" sz="5500" dirty="0" smtClean="0"/>
              <a:t>.</a:t>
            </a:r>
          </a:p>
          <a:p>
            <a:pPr>
              <a:buNone/>
            </a:pPr>
            <a:r>
              <a:rPr lang="en-US" altLang="ko-KR" sz="5500" dirty="0" smtClean="0"/>
              <a:t>6. "</a:t>
            </a:r>
            <a:r>
              <a:rPr lang="ko-KR" altLang="en-US" sz="5500" dirty="0" err="1" smtClean="0"/>
              <a:t>호스피스ㆍ완화의료</a:t>
            </a:r>
            <a:r>
              <a:rPr lang="en-US" altLang="ko-KR" sz="5500" dirty="0" smtClean="0"/>
              <a:t>"(</a:t>
            </a:r>
            <a:r>
              <a:rPr lang="ko-KR" altLang="en-US" sz="5500" dirty="0" smtClean="0"/>
              <a:t>이하 </a:t>
            </a:r>
            <a:r>
              <a:rPr lang="en-US" altLang="ko-KR" sz="5500" dirty="0" smtClean="0"/>
              <a:t>"</a:t>
            </a:r>
            <a:r>
              <a:rPr lang="ko-KR" altLang="en-US" sz="5500" dirty="0" smtClean="0"/>
              <a:t>호스피스</a:t>
            </a:r>
            <a:r>
              <a:rPr lang="en-US" altLang="ko-KR" sz="5500" dirty="0" smtClean="0"/>
              <a:t>"</a:t>
            </a:r>
            <a:r>
              <a:rPr lang="ko-KR" altLang="en-US" sz="5500" dirty="0" smtClean="0"/>
              <a:t>라 한다</a:t>
            </a:r>
            <a:r>
              <a:rPr lang="en-US" altLang="ko-KR" sz="5500" dirty="0" smtClean="0"/>
              <a:t>)</a:t>
            </a:r>
            <a:r>
              <a:rPr lang="ko-KR" altLang="en-US" sz="5500" dirty="0" smtClean="0"/>
              <a:t>란 말기환자 또는 임종과정에 있는 환자</a:t>
            </a:r>
            <a:r>
              <a:rPr lang="en-US" altLang="ko-KR" sz="5500" dirty="0" smtClean="0"/>
              <a:t>(</a:t>
            </a:r>
            <a:r>
              <a:rPr lang="ko-KR" altLang="en-US" sz="5500" dirty="0" smtClean="0"/>
              <a:t>이하 </a:t>
            </a:r>
            <a:r>
              <a:rPr lang="en-US" altLang="ko-KR" sz="5500" dirty="0" smtClean="0"/>
              <a:t>"</a:t>
            </a:r>
            <a:r>
              <a:rPr lang="ko-KR" altLang="en-US" sz="5500" dirty="0" smtClean="0"/>
              <a:t>말기환자 등</a:t>
            </a:r>
            <a:r>
              <a:rPr lang="en-US" altLang="ko-KR" sz="5500" dirty="0" smtClean="0"/>
              <a:t>"</a:t>
            </a:r>
            <a:r>
              <a:rPr lang="ko-KR" altLang="en-US" sz="5500" dirty="0" err="1" smtClean="0"/>
              <a:t>이라한다</a:t>
            </a:r>
            <a:r>
              <a:rPr lang="en-US" altLang="ko-KR" sz="5500" dirty="0" smtClean="0"/>
              <a:t>)</a:t>
            </a:r>
            <a:r>
              <a:rPr lang="ko-KR" altLang="en-US" sz="5500" dirty="0" smtClean="0"/>
              <a:t>와 그 가족에게 통증과 증상의 완화 등을 포함한 신체적</a:t>
            </a:r>
            <a:r>
              <a:rPr lang="en-US" altLang="ko-KR" sz="5500" dirty="0" smtClean="0"/>
              <a:t>, </a:t>
            </a:r>
            <a:r>
              <a:rPr lang="ko-KR" altLang="en-US" sz="5500" dirty="0" smtClean="0"/>
              <a:t>심리사회적</a:t>
            </a:r>
            <a:r>
              <a:rPr lang="en-US" altLang="ko-KR" sz="5500" dirty="0" smtClean="0"/>
              <a:t>, </a:t>
            </a:r>
            <a:r>
              <a:rPr lang="ko-KR" altLang="en-US" sz="5500" dirty="0" smtClean="0"/>
              <a:t>영적 영역에 대한 종합적인 평가와 치료를 목적으로 하는 의료를 말한다</a:t>
            </a:r>
            <a:r>
              <a:rPr lang="en-US" altLang="ko-KR" sz="5500" dirty="0" smtClean="0"/>
              <a:t>.</a:t>
            </a:r>
          </a:p>
          <a:p>
            <a:pPr>
              <a:buNone/>
            </a:pPr>
            <a:r>
              <a:rPr lang="en-US" altLang="ko-KR" sz="5500" dirty="0" smtClean="0"/>
              <a:t>7. "</a:t>
            </a:r>
            <a:r>
              <a:rPr lang="ko-KR" altLang="en-US" sz="5500" dirty="0" smtClean="0"/>
              <a:t>담당의사</a:t>
            </a:r>
            <a:r>
              <a:rPr lang="en-US" altLang="ko-KR" sz="5500" dirty="0" smtClean="0"/>
              <a:t>"</a:t>
            </a:r>
            <a:r>
              <a:rPr lang="ko-KR" altLang="en-US" sz="5500" dirty="0" smtClean="0"/>
              <a:t>란 「의료법」에 따른 의사로서 말기환자등을 직접 진료하는 의사를 말한다</a:t>
            </a:r>
            <a:r>
              <a:rPr lang="en-US" altLang="ko-KR" sz="5500" dirty="0" smtClean="0"/>
              <a:t>.</a:t>
            </a:r>
          </a:p>
          <a:p>
            <a:pPr>
              <a:buNone/>
            </a:pPr>
            <a:r>
              <a:rPr lang="en-US" altLang="ko-KR" sz="5500" dirty="0" smtClean="0"/>
              <a:t>8. "</a:t>
            </a:r>
            <a:r>
              <a:rPr lang="ko-KR" altLang="en-US" sz="5500" dirty="0" smtClean="0"/>
              <a:t>연명의료계획서</a:t>
            </a:r>
            <a:r>
              <a:rPr lang="en-US" altLang="ko-KR" sz="5500" dirty="0" smtClean="0"/>
              <a:t>"</a:t>
            </a:r>
            <a:r>
              <a:rPr lang="ko-KR" altLang="en-US" sz="5500" dirty="0" smtClean="0"/>
              <a:t>란 말기환자등의 의사에 따라 담당의사가 환자에 대한 </a:t>
            </a:r>
            <a:r>
              <a:rPr lang="ko-KR" altLang="en-US" sz="5500" dirty="0" err="1" smtClean="0"/>
              <a:t>연명의료중단등결정</a:t>
            </a:r>
            <a:r>
              <a:rPr lang="ko-KR" altLang="en-US" sz="5500" dirty="0" smtClean="0"/>
              <a:t> 및 호스피스에 </a:t>
            </a:r>
            <a:r>
              <a:rPr lang="ko-KR" altLang="en-US" sz="5500" dirty="0" err="1" smtClean="0"/>
              <a:t>관한사항을</a:t>
            </a:r>
            <a:r>
              <a:rPr lang="ko-KR" altLang="en-US" sz="5500" dirty="0" smtClean="0"/>
              <a:t> 계획하여 문서로 작성한 것을 말한다</a:t>
            </a:r>
            <a:r>
              <a:rPr lang="en-US" altLang="ko-KR" sz="5500" dirty="0" smtClean="0"/>
              <a:t>. </a:t>
            </a:r>
          </a:p>
          <a:p>
            <a:pPr>
              <a:buNone/>
            </a:pPr>
            <a:r>
              <a:rPr lang="en-US" altLang="ko-KR" sz="5500" dirty="0" smtClean="0"/>
              <a:t>9. "</a:t>
            </a:r>
            <a:r>
              <a:rPr lang="ko-KR" altLang="en-US" sz="5500" dirty="0" smtClean="0"/>
              <a:t>사전연명의료의향서</a:t>
            </a:r>
            <a:r>
              <a:rPr lang="en-US" altLang="ko-KR" sz="5500" dirty="0" smtClean="0"/>
              <a:t>"</a:t>
            </a:r>
            <a:r>
              <a:rPr lang="ko-KR" altLang="en-US" sz="5500" dirty="0" smtClean="0"/>
              <a:t>란 </a:t>
            </a:r>
            <a:r>
              <a:rPr lang="en-US" altLang="ko-KR" sz="5500" dirty="0" smtClean="0"/>
              <a:t>19</a:t>
            </a:r>
            <a:r>
              <a:rPr lang="ko-KR" altLang="en-US" sz="5500" dirty="0" smtClean="0"/>
              <a:t>세 이상인 사람이 자신의 </a:t>
            </a:r>
            <a:r>
              <a:rPr lang="ko-KR" altLang="en-US" sz="5500" dirty="0" err="1" smtClean="0"/>
              <a:t>연명의료중단등결정</a:t>
            </a:r>
            <a:r>
              <a:rPr lang="ko-KR" altLang="en-US" sz="5500" dirty="0" smtClean="0"/>
              <a:t> 및 호스피스에 관한 의사를 직접 문서로 작성한 것을 말한다</a:t>
            </a:r>
            <a:r>
              <a:rPr lang="en-US" altLang="ko-KR" sz="5500" dirty="0" smtClean="0"/>
              <a:t>. </a:t>
            </a:r>
            <a:endParaRPr lang="ko-KR" altLang="en-US" sz="55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웃는얼굴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0"/>
            <a:ext cx="8856984" cy="5678264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1043608" y="5357828"/>
            <a:ext cx="7200800" cy="677108"/>
          </a:xfrm>
          <a:prstGeom prst="rect">
            <a:avLst/>
          </a:prstGeom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아롱체" pitchFamily="18" charset="-127"/>
                <a:ea typeface="MD아롱체" pitchFamily="18" charset="-127"/>
              </a:rPr>
              <a:t>경청하여주셔서 감사합니다</a:t>
            </a:r>
            <a:endParaRPr lang="en-US" altLang="ko-K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D아롱체" pitchFamily="18" charset="-127"/>
              <a:ea typeface="MD아롱체" pitchFamily="18" charset="-127"/>
            </a:endParaRPr>
          </a:p>
          <a:p>
            <a:pPr algn="ctr"/>
            <a:endParaRPr lang="ko-KR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그림 8" descr="장미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95936" y="5733256"/>
            <a:ext cx="1143000" cy="76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균형">
  <a:themeElements>
    <a:clrScheme name="균형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균형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균형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>
        <a:ln>
          <a:solidFill>
            <a:schemeClr val="tx2">
              <a:lumMod val="60000"/>
              <a:lumOff val="40000"/>
            </a:schemeClr>
          </a:solidFill>
        </a:ln>
      </a:spPr>
      <a:bodyPr wrap="square">
        <a:spAutoFit/>
      </a:bodyPr>
      <a:lstStyle>
        <a:defPPr>
          <a:defRPr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923</TotalTime>
  <Words>2438</Words>
  <Application>Microsoft Office PowerPoint</Application>
  <PresentationFormat>화면 슬라이드 쇼(4:3)</PresentationFormat>
  <Paragraphs>632</Paragraphs>
  <Slides>27</Slides>
  <Notes>10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28" baseType="lpstr">
      <vt:lpstr>균형</vt:lpstr>
      <vt:lpstr>HOSPICES · PALLIATIVE</vt:lpstr>
      <vt:lpstr>호스피스·완화의료</vt:lpstr>
      <vt:lpstr> 대상자 선정 </vt:lpstr>
      <vt:lpstr>기본원리</vt:lpstr>
      <vt:lpstr>호스피스와 전통적 치료</vt:lpstr>
      <vt:lpstr>◆ 호스피스와 완화의료 의 차이</vt:lpstr>
      <vt:lpstr>호스피스 팀 활동</vt:lpstr>
      <vt:lpstr>호스피스완화의료의 정책변화</vt:lpstr>
      <vt:lpstr>완화의료수가 개발 및 배경</vt:lpstr>
      <vt:lpstr>호스피스·완화의료 및 임종과정에 있는  환자의 연명의료결정에 관한 법률 [법률 제14013호, 2016.2.3., 제정 ] </vt:lpstr>
      <vt:lpstr>완화의료건강보험 수가</vt:lpstr>
      <vt:lpstr>일당 정액 수가</vt:lpstr>
      <vt:lpstr>슬라이드 13</vt:lpstr>
      <vt:lpstr>슬라이드 14</vt:lpstr>
      <vt:lpstr>전라북도남원의료원 호스피스</vt:lpstr>
      <vt:lpstr>우리병원 호스피스 </vt:lpstr>
      <vt:lpstr>완화의료정액수가 </vt:lpstr>
      <vt:lpstr>완화의료정액수가</vt:lpstr>
      <vt:lpstr>완화의료정액수가</vt:lpstr>
      <vt:lpstr>별도산정수가-</vt:lpstr>
      <vt:lpstr>비급여</vt:lpstr>
      <vt:lpstr>호스피스 완화의료의 서비스 범위</vt:lpstr>
      <vt:lpstr>완화 프로그램 </vt:lpstr>
      <vt:lpstr>환자와 가족의 Q&amp;A</vt:lpstr>
      <vt:lpstr>호스피스 완화의료에 대한 오해와 진실</vt:lpstr>
      <vt:lpstr>호스피스완화의료에 대한 미래</vt:lpstr>
      <vt:lpstr>슬라이드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병동형 호스피스  수가적용의 실제</dc:title>
  <dc:creator>Windows 사용자</dc:creator>
  <cp:lastModifiedBy>Windows 사용자</cp:lastModifiedBy>
  <cp:revision>202</cp:revision>
  <dcterms:created xsi:type="dcterms:W3CDTF">2016-04-14T03:33:24Z</dcterms:created>
  <dcterms:modified xsi:type="dcterms:W3CDTF">2016-12-15T07:16:52Z</dcterms:modified>
</cp:coreProperties>
</file>