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275" r:id="rId4"/>
    <p:sldId id="274" r:id="rId5"/>
    <p:sldId id="266" r:id="rId6"/>
    <p:sldId id="280" r:id="rId7"/>
    <p:sldId id="270" r:id="rId8"/>
    <p:sldId id="267" r:id="rId9"/>
    <p:sldId id="268" r:id="rId10"/>
    <p:sldId id="269" r:id="rId11"/>
    <p:sldId id="272" r:id="rId12"/>
    <p:sldId id="273" r:id="rId13"/>
    <p:sldId id="271" r:id="rId14"/>
    <p:sldId id="279" r:id="rId15"/>
    <p:sldId id="258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78BC1B-BDA4-4C93-A73D-12C47DA7F6EF}" type="datetimeFigureOut">
              <a:rPr lang="ko-KR" altLang="en-US" smtClean="0"/>
              <a:pPr/>
              <a:t>2017-01-19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BDBDE-5452-498B-97EC-50BF8773EEA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DBDE-5452-498B-97EC-50BF8773EEA3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DBDE-5452-498B-97EC-50BF8773EEA3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DBDE-5452-498B-97EC-50BF8773EEA3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DBDE-5452-498B-97EC-50BF8773EEA3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63D74-5D12-4E6A-9488-AFC9FD5C9491}" type="datetimeFigureOut">
              <a:rPr lang="ko-KR" altLang="en-US" smtClean="0"/>
              <a:pPr/>
              <a:t>2017-01-19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96A3-409B-4041-A116-19E720DAE80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63D74-5D12-4E6A-9488-AFC9FD5C9491}" type="datetimeFigureOut">
              <a:rPr lang="ko-KR" altLang="en-US" smtClean="0"/>
              <a:pPr/>
              <a:t>2017-01-19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96A3-409B-4041-A116-19E720DAE80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63D74-5D12-4E6A-9488-AFC9FD5C9491}" type="datetimeFigureOut">
              <a:rPr lang="ko-KR" altLang="en-US" smtClean="0"/>
              <a:pPr/>
              <a:t>2017-01-19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96A3-409B-4041-A116-19E720DAE80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63D74-5D12-4E6A-9488-AFC9FD5C9491}" type="datetimeFigureOut">
              <a:rPr lang="ko-KR" altLang="en-US" smtClean="0"/>
              <a:pPr/>
              <a:t>2017-01-19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96A3-409B-4041-A116-19E720DAE80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63D74-5D12-4E6A-9488-AFC9FD5C9491}" type="datetimeFigureOut">
              <a:rPr lang="ko-KR" altLang="en-US" smtClean="0"/>
              <a:pPr/>
              <a:t>2017-01-19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96A3-409B-4041-A116-19E720DAE80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63D74-5D12-4E6A-9488-AFC9FD5C9491}" type="datetimeFigureOut">
              <a:rPr lang="ko-KR" altLang="en-US" smtClean="0"/>
              <a:pPr/>
              <a:t>2017-01-19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96A3-409B-4041-A116-19E720DAE80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63D74-5D12-4E6A-9488-AFC9FD5C9491}" type="datetimeFigureOut">
              <a:rPr lang="ko-KR" altLang="en-US" smtClean="0"/>
              <a:pPr/>
              <a:t>2017-01-19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96A3-409B-4041-A116-19E720DAE80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63D74-5D12-4E6A-9488-AFC9FD5C9491}" type="datetimeFigureOut">
              <a:rPr lang="ko-KR" altLang="en-US" smtClean="0"/>
              <a:pPr/>
              <a:t>2017-01-19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96A3-409B-4041-A116-19E720DAE80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63D74-5D12-4E6A-9488-AFC9FD5C9491}" type="datetimeFigureOut">
              <a:rPr lang="ko-KR" altLang="en-US" smtClean="0"/>
              <a:pPr/>
              <a:t>2017-01-19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96A3-409B-4041-A116-19E720DAE80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63D74-5D12-4E6A-9488-AFC9FD5C9491}" type="datetimeFigureOut">
              <a:rPr lang="ko-KR" altLang="en-US" smtClean="0"/>
              <a:pPr/>
              <a:t>2017-01-19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96A3-409B-4041-A116-19E720DAE80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63D74-5D12-4E6A-9488-AFC9FD5C9491}" type="datetimeFigureOut">
              <a:rPr lang="ko-KR" altLang="en-US" smtClean="0"/>
              <a:pPr/>
              <a:t>2017-01-19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296A3-409B-4041-A116-19E720DAE80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63D74-5D12-4E6A-9488-AFC9FD5C9491}" type="datetimeFigureOut">
              <a:rPr lang="ko-KR" altLang="en-US" smtClean="0"/>
              <a:pPr/>
              <a:t>2017-01-19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296A3-409B-4041-A116-19E720DAE80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7" name="Picture 3" descr="얼음 심장 파워 포인트 템플릿 PowerPoint 템플릿 무료  테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547664" y="1052736"/>
            <a:ext cx="6264696" cy="132343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ko-KR" altLang="en-US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자궁 </a:t>
            </a:r>
            <a:r>
              <a:rPr lang="ko-KR" altLang="en-US" sz="8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경부암</a:t>
            </a:r>
            <a:endParaRPr lang="ko-KR" altLang="en-US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80112" y="5445224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남원의료원  </a:t>
            </a:r>
            <a:r>
              <a:rPr lang="ko-KR" altLang="en-US" dirty="0" err="1" smtClean="0"/>
              <a:t>산부인과장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             </a:t>
            </a:r>
            <a:r>
              <a:rPr lang="ko-KR" altLang="en-US" dirty="0" smtClean="0"/>
              <a:t>이 광 욱</a:t>
            </a:r>
            <a:endParaRPr lang="ko-KR" altLang="en-US" dirty="0"/>
          </a:p>
        </p:txBody>
      </p:sp>
      <p:pic>
        <p:nvPicPr>
          <p:cNvPr id="1028" name="Picture 4" descr="C:\Users\Administrator\Desktop\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9" name="Picture 5" descr="C:\Users\Administrator\Desktop\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2267744" y="1052736"/>
            <a:ext cx="46805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 dirty="0" smtClean="0">
                <a:latin typeface="HY동녘M" pitchFamily="18" charset="-127"/>
                <a:ea typeface="HY동녘M" pitchFamily="18" charset="-127"/>
              </a:rPr>
              <a:t>자궁 </a:t>
            </a:r>
            <a:r>
              <a:rPr lang="ko-KR" altLang="en-US" sz="6600" dirty="0" err="1" smtClean="0">
                <a:latin typeface="HY동녘M" pitchFamily="18" charset="-127"/>
                <a:ea typeface="HY동녘M" pitchFamily="18" charset="-127"/>
              </a:rPr>
              <a:t>경부암</a:t>
            </a:r>
            <a:endParaRPr lang="ko-KR" altLang="en-US" sz="6600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88024" y="4581128"/>
            <a:ext cx="31683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000" dirty="0" smtClean="0">
                <a:latin typeface="HY동녘M" pitchFamily="18" charset="-127"/>
                <a:ea typeface="HY동녘M" pitchFamily="18" charset="-127"/>
              </a:rPr>
              <a:t>남원의료원  </a:t>
            </a:r>
            <a:r>
              <a:rPr lang="ko-KR" altLang="en-US" sz="2000" dirty="0" err="1" smtClean="0">
                <a:latin typeface="HY동녘M" pitchFamily="18" charset="-127"/>
                <a:ea typeface="HY동녘M" pitchFamily="18" charset="-127"/>
              </a:rPr>
              <a:t>산부인과장</a:t>
            </a:r>
            <a:endParaRPr lang="en-US" altLang="ko-KR" sz="2000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sz="2000" dirty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sz="2000" dirty="0" smtClean="0">
                <a:latin typeface="HY동녘M" pitchFamily="18" charset="-127"/>
                <a:ea typeface="HY동녘M" pitchFamily="18" charset="-127"/>
              </a:rPr>
              <a:t>              </a:t>
            </a:r>
            <a:r>
              <a:rPr lang="ko-KR" altLang="en-US" sz="2000" dirty="0" smtClean="0">
                <a:latin typeface="HY동녘M" pitchFamily="18" charset="-127"/>
                <a:ea typeface="HY동녘M" pitchFamily="18" charset="-127"/>
              </a:rPr>
              <a:t>이 광욱</a:t>
            </a:r>
            <a:endParaRPr lang="ko-KR" altLang="en-US" sz="2000" dirty="0">
              <a:latin typeface="HY동녘M" pitchFamily="18" charset="-127"/>
              <a:ea typeface="HY동녘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7" name="Picture 3" descr="얼음 심장 파워 포인트 템플릿 PowerPoint 템플릿 무료  테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547664" y="1052736"/>
            <a:ext cx="6264696" cy="132343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ko-KR" altLang="en-US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자궁 </a:t>
            </a:r>
            <a:r>
              <a:rPr lang="ko-KR" altLang="en-US" sz="8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경부암</a:t>
            </a:r>
            <a:endParaRPr lang="ko-KR" altLang="en-US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80112" y="5445224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남원의료원  </a:t>
            </a:r>
            <a:r>
              <a:rPr lang="ko-KR" altLang="en-US" dirty="0" err="1" smtClean="0"/>
              <a:t>산부인과장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             </a:t>
            </a:r>
            <a:r>
              <a:rPr lang="ko-KR" altLang="en-US" dirty="0" smtClean="0"/>
              <a:t>이 광 욱</a:t>
            </a:r>
            <a:endParaRPr lang="ko-KR" altLang="en-US" dirty="0"/>
          </a:p>
        </p:txBody>
      </p:sp>
      <p:pic>
        <p:nvPicPr>
          <p:cNvPr id="1028" name="Picture 4" descr="C:\Users\Administrator\Desktop\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9" name="Picture 5" descr="C:\Users\Administrator\Desktop\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직사각형 9"/>
          <p:cNvSpPr/>
          <p:nvPr/>
        </p:nvSpPr>
        <p:spPr>
          <a:xfrm>
            <a:off x="755576" y="764704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600" dirty="0" smtClean="0">
                <a:latin typeface="HY동녘M" pitchFamily="18" charset="-127"/>
                <a:ea typeface="HY동녘M" pitchFamily="18" charset="-127"/>
              </a:rPr>
              <a:t>1. </a:t>
            </a:r>
            <a:r>
              <a:rPr lang="ko-KR" altLang="en-US" sz="3600" dirty="0" smtClean="0">
                <a:latin typeface="HY동녘M" pitchFamily="18" charset="-127"/>
                <a:ea typeface="HY동녘M" pitchFamily="18" charset="-127"/>
              </a:rPr>
              <a:t>우리나라 여성 암 발생 빈도</a:t>
            </a:r>
            <a:endParaRPr lang="en-US" altLang="ko-KR" sz="3600" dirty="0" smtClean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15616" y="2276872"/>
            <a:ext cx="74888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1999-2000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년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: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위암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유방암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자궁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경부암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2002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년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: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유방암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위암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대장암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폐암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자궁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경부암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2005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년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: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유방암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갑상선암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위암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대장암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폐암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자궁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경부암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2009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년    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: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갑상선암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유방암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대장암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위암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폐암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자궁경부암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2011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년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: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갑상선암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유방암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대장암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위암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폐암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간암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자궁경부암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으로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점차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발생율은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감소할 것으로 예상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</a:t>
            </a:r>
          </a:p>
          <a:p>
            <a:endParaRPr lang="en-US" altLang="ko-KR" dirty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</a:t>
            </a:r>
            <a:endParaRPr lang="en-US" altLang="ko-KR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9458" name="Picture 2" descr="C:\Users\Administrator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C:\Users\Administrator\Desktop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99592" y="476672"/>
            <a:ext cx="7776864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err="1" smtClean="0">
                <a:latin typeface="HY강M" pitchFamily="18" charset="-127"/>
                <a:ea typeface="HY강M" pitchFamily="18" charset="-127"/>
              </a:rPr>
              <a:t>Comparsion</a:t>
            </a:r>
            <a:r>
              <a:rPr lang="en-US" altLang="ko-KR" sz="3200" dirty="0" smtClean="0">
                <a:latin typeface="HY강M" pitchFamily="18" charset="-127"/>
                <a:ea typeface="HY강M" pitchFamily="18" charset="-127"/>
              </a:rPr>
              <a:t> of Cytology classification</a:t>
            </a:r>
          </a:p>
          <a:p>
            <a:endParaRPr lang="en-US" altLang="ko-KR" sz="3200" dirty="0" smtClean="0">
              <a:latin typeface="HY강M" pitchFamily="18" charset="-127"/>
              <a:ea typeface="HY강M" pitchFamily="18" charset="-127"/>
            </a:endParaRPr>
          </a:p>
          <a:p>
            <a:endParaRPr lang="en-US" altLang="ko-KR" dirty="0" smtClean="0">
              <a:latin typeface="HY강M" pitchFamily="18" charset="-127"/>
              <a:ea typeface="HY강M" pitchFamily="18" charset="-127"/>
            </a:endParaRPr>
          </a:p>
          <a:p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Bethesda system                        Dysplasia/CIN system    pap smear</a:t>
            </a:r>
          </a:p>
          <a:p>
            <a:endParaRPr lang="en-US" altLang="ko-KR" sz="1000" dirty="0" smtClean="0">
              <a:latin typeface="HY강M" pitchFamily="18" charset="-127"/>
              <a:ea typeface="HY강M" pitchFamily="18" charset="-127"/>
            </a:endParaRPr>
          </a:p>
          <a:p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Within normal limit                      normal                            1</a:t>
            </a:r>
          </a:p>
          <a:p>
            <a:endParaRPr lang="en-US" altLang="ko-KR" sz="1000" dirty="0" smtClean="0">
              <a:latin typeface="HY강M" pitchFamily="18" charset="-127"/>
              <a:ea typeface="HY강M" pitchFamily="18" charset="-127"/>
            </a:endParaRPr>
          </a:p>
          <a:p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Infection                                   inflammatory </a:t>
            </a:r>
            <a:r>
              <a:rPr lang="en-US" altLang="ko-KR" dirty="0" err="1" smtClean="0">
                <a:latin typeface="HY강M" pitchFamily="18" charset="-127"/>
                <a:ea typeface="HY강M" pitchFamily="18" charset="-127"/>
              </a:rPr>
              <a:t>atypia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            2</a:t>
            </a:r>
          </a:p>
          <a:p>
            <a:endParaRPr lang="en-US" altLang="ko-KR" sz="1000" dirty="0" smtClean="0">
              <a:latin typeface="HY강M" pitchFamily="18" charset="-127"/>
              <a:ea typeface="HY강M" pitchFamily="18" charset="-127"/>
            </a:endParaRPr>
          </a:p>
          <a:p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Reactive and reparative change</a:t>
            </a:r>
          </a:p>
          <a:p>
            <a:endParaRPr lang="en-US" altLang="ko-KR" sz="1000" dirty="0" smtClean="0">
              <a:latin typeface="HY강M" pitchFamily="18" charset="-127"/>
              <a:ea typeface="HY강M" pitchFamily="18" charset="-127"/>
            </a:endParaRPr>
          </a:p>
          <a:p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ASCUS                                     </a:t>
            </a:r>
            <a:r>
              <a:rPr lang="en-US" altLang="ko-KR" dirty="0" err="1" smtClean="0">
                <a:latin typeface="HY강M" pitchFamily="18" charset="-127"/>
                <a:ea typeface="HY강M" pitchFamily="18" charset="-127"/>
              </a:rPr>
              <a:t>squamous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 </a:t>
            </a:r>
            <a:r>
              <a:rPr lang="en-US" altLang="ko-KR" dirty="0" err="1" smtClean="0">
                <a:latin typeface="HY강M" pitchFamily="18" charset="-127"/>
                <a:ea typeface="HY강M" pitchFamily="18" charset="-127"/>
              </a:rPr>
              <a:t>atypia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               2R</a:t>
            </a:r>
          </a:p>
          <a:p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    ASCUS</a:t>
            </a:r>
          </a:p>
          <a:p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    ASC-H                                                         </a:t>
            </a:r>
          </a:p>
          <a:p>
            <a:endParaRPr lang="en-US" altLang="ko-KR" sz="1000" dirty="0" smtClean="0">
              <a:latin typeface="HY강M" pitchFamily="18" charset="-127"/>
              <a:ea typeface="HY강M" pitchFamily="18" charset="-127"/>
            </a:endParaRPr>
          </a:p>
          <a:p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LSIL                                         CIN1,mild dysplasia</a:t>
            </a:r>
          </a:p>
          <a:p>
            <a:endParaRPr lang="en-US" altLang="ko-KR" sz="1000" dirty="0" smtClean="0">
              <a:latin typeface="HY강M" pitchFamily="18" charset="-127"/>
              <a:ea typeface="HY강M" pitchFamily="18" charset="-127"/>
            </a:endParaRPr>
          </a:p>
          <a:p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HSIL                                        CIN2, mod. </a:t>
            </a:r>
            <a:r>
              <a:rPr lang="en-US" altLang="ko-KR" dirty="0" err="1" smtClean="0">
                <a:latin typeface="HY강M" pitchFamily="18" charset="-127"/>
                <a:ea typeface="HY강M" pitchFamily="18" charset="-127"/>
              </a:rPr>
              <a:t>Dyspasia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          3</a:t>
            </a:r>
          </a:p>
          <a:p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                                             CIN3, severe dysplasia          </a:t>
            </a:r>
          </a:p>
          <a:p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                                             carcinoma in situ               4</a:t>
            </a:r>
          </a:p>
          <a:p>
            <a:endParaRPr lang="en-US" altLang="ko-KR" sz="1000" dirty="0" smtClean="0">
              <a:latin typeface="HY강M" pitchFamily="18" charset="-127"/>
              <a:ea typeface="HY강M" pitchFamily="18" charset="-127"/>
            </a:endParaRPr>
          </a:p>
          <a:p>
            <a:r>
              <a:rPr lang="en-US" altLang="ko-KR" dirty="0" err="1" smtClean="0">
                <a:latin typeface="HY강M" pitchFamily="18" charset="-127"/>
                <a:ea typeface="HY강M" pitchFamily="18" charset="-127"/>
              </a:rPr>
              <a:t>Squamous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 cell ca                       </a:t>
            </a:r>
            <a:r>
              <a:rPr lang="en-US" altLang="ko-KR" dirty="0" err="1" smtClean="0">
                <a:latin typeface="HY강M" pitchFamily="18" charset="-127"/>
                <a:ea typeface="HY강M" pitchFamily="18" charset="-127"/>
              </a:rPr>
              <a:t>squamous</a:t>
            </a:r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 cell ca              5</a:t>
            </a:r>
          </a:p>
          <a:p>
            <a:r>
              <a:rPr lang="en-US" altLang="ko-KR" dirty="0" smtClean="0">
                <a:latin typeface="HY강M" pitchFamily="18" charset="-127"/>
                <a:ea typeface="HY강M" pitchFamily="18" charset="-127"/>
              </a:rPr>
              <a:t>                                               </a:t>
            </a:r>
          </a:p>
          <a:p>
            <a:endParaRPr lang="en-US" altLang="ko-KR" dirty="0" smtClean="0"/>
          </a:p>
        </p:txBody>
      </p:sp>
      <p:cxnSp>
        <p:nvCxnSpPr>
          <p:cNvPr id="11" name="직선 연결선 10"/>
          <p:cNvCxnSpPr/>
          <p:nvPr/>
        </p:nvCxnSpPr>
        <p:spPr>
          <a:xfrm>
            <a:off x="971600" y="213285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899592" y="2564904"/>
            <a:ext cx="68407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971600" y="3429000"/>
            <a:ext cx="68407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899592" y="4365104"/>
            <a:ext cx="68407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899592" y="5445224"/>
            <a:ext cx="68407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899592" y="5877272"/>
            <a:ext cx="68407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899592" y="2132856"/>
            <a:ext cx="68407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4211960" y="1772816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4211960" y="2204864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4211960" y="263691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4211960" y="3068960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4211960" y="3573016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6660232" y="5949280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4211960" y="5949280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4211960" y="3933056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4211960" y="5013176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4211960" y="443711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4211960" y="551723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4355976" y="4005064"/>
            <a:ext cx="8384" cy="83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4508376" y="4157464"/>
            <a:ext cx="8384" cy="83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6660232" y="1772816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6660232" y="2204864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6660232" y="263691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6660232" y="3068960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6660232" y="3501008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6660232" y="4005064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6660232" y="443711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6660232" y="4941168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6660232" y="551723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899592" y="6237312"/>
            <a:ext cx="68407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899592" y="472514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899592" y="4797152"/>
            <a:ext cx="57606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7" name="Picture 3" descr="얼음 심장 파워 포인트 템플릿 PowerPoint 템플릿 무료  테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547664" y="1052736"/>
            <a:ext cx="6264696" cy="132343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ko-KR" altLang="en-US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자궁 </a:t>
            </a:r>
            <a:r>
              <a:rPr lang="ko-KR" altLang="en-US" sz="8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경부암</a:t>
            </a:r>
            <a:endParaRPr lang="ko-KR" altLang="en-US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80112" y="5445224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남원의료원  </a:t>
            </a:r>
            <a:r>
              <a:rPr lang="ko-KR" altLang="en-US" dirty="0" err="1" smtClean="0"/>
              <a:t>산부인과장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             </a:t>
            </a:r>
            <a:r>
              <a:rPr lang="ko-KR" altLang="en-US" dirty="0" smtClean="0"/>
              <a:t>이 광 욱</a:t>
            </a:r>
            <a:endParaRPr lang="ko-KR" altLang="en-US" dirty="0"/>
          </a:p>
        </p:txBody>
      </p:sp>
      <p:pic>
        <p:nvPicPr>
          <p:cNvPr id="1028" name="Picture 4" descr="C:\Users\Administrator\Desktop\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9" name="Picture 5" descr="C:\Users\Administrator\Desktop\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468544" cy="6858000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/>
        </p:nvSpPr>
        <p:spPr>
          <a:xfrm flipV="1">
            <a:off x="683568" y="4149080"/>
            <a:ext cx="676875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dirty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sz="1600" dirty="0" smtClean="0"/>
          </a:p>
        </p:txBody>
      </p:sp>
      <p:sp>
        <p:nvSpPr>
          <p:cNvPr id="12" name="직사각형 11"/>
          <p:cNvSpPr/>
          <p:nvPr/>
        </p:nvSpPr>
        <p:spPr>
          <a:xfrm>
            <a:off x="683568" y="1124744"/>
            <a:ext cx="734481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**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CIN2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를 치료 하지 않을 경우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35%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에서 지속되며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22%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에서 상피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내암이나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침윤 암으로 진행하며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CIN 3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를 치료하지 않을 경우에는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56%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에서 지속되며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14%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에서 상피내암이나 침윤 암으로 진행함이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보고되고 있는 바  자궁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경부암을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예방 하기 위해서는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전암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병변인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고 등급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편평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상피내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병변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및 상피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내암에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대한 조기진단 및 치료가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요구된다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39552" y="4653136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**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전암병변에서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장기간에 걸쳐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침윤성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암으로 진행됨으로 선별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  검사를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통한 치료가 효과적이기 때문이다</a:t>
            </a:r>
            <a:r>
              <a:rPr lang="en-US" altLang="ko-KR" sz="1600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9458" name="Picture 2" descr="C:\Users\Administrator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C:\Users\Administrator\Desktop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1403648" y="1844824"/>
            <a:ext cx="70567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 smtClean="0"/>
          </a:p>
          <a:p>
            <a:pPr marL="342900" indent="-342900">
              <a:buAutoNum type="arabicPeriod"/>
            </a:pP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Pap smear</a:t>
            </a:r>
          </a:p>
          <a:p>
            <a:pPr marL="342900" indent="-342900">
              <a:buAutoNum type="arabicPeriod"/>
            </a:pP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2.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자궁경부확대경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자궁경부와 질의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병변을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확대하여 관찰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3. HPV DNA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검사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: HPV DNA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를 검출하여 고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위험및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저 위험 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                      HPV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종류를 감별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     </a:t>
            </a: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**자궁 경관 내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소파술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조직학적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생검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27584" y="836712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dirty="0" smtClean="0">
                <a:latin typeface="HY동녘M" pitchFamily="18" charset="-127"/>
                <a:ea typeface="HY동녘M" pitchFamily="18" charset="-127"/>
              </a:rPr>
              <a:t>2.  </a:t>
            </a:r>
            <a:r>
              <a:rPr lang="ko-KR" altLang="en-US" sz="3600" dirty="0" smtClean="0">
                <a:latin typeface="HY동녘M" pitchFamily="18" charset="-127"/>
                <a:ea typeface="HY동녘M" pitchFamily="18" charset="-127"/>
              </a:rPr>
              <a:t>자궁 </a:t>
            </a:r>
            <a:r>
              <a:rPr lang="ko-KR" altLang="en-US" sz="3600" dirty="0" err="1" smtClean="0">
                <a:latin typeface="HY동녘M" pitchFamily="18" charset="-127"/>
                <a:ea typeface="HY동녘M" pitchFamily="18" charset="-127"/>
              </a:rPr>
              <a:t>경부암</a:t>
            </a:r>
            <a:r>
              <a:rPr lang="ko-KR" altLang="en-US" sz="3600" dirty="0" smtClean="0">
                <a:latin typeface="HY동녘M" pitchFamily="18" charset="-127"/>
                <a:ea typeface="HY동녘M" pitchFamily="18" charset="-127"/>
              </a:rPr>
              <a:t> 선별검사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9458" name="Picture 2" descr="C:\Users\Administrator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C:\Users\Administrator\Desktop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1187624" y="620688"/>
            <a:ext cx="705678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 smtClean="0"/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** </a:t>
            </a:r>
            <a:r>
              <a:rPr lang="en-US" altLang="ko-KR" sz="2800" dirty="0" smtClean="0">
                <a:latin typeface="HY동녘M" pitchFamily="18" charset="-127"/>
                <a:ea typeface="HY동녘M" pitchFamily="18" charset="-127"/>
              </a:rPr>
              <a:t>cervical cancer screening </a:t>
            </a:r>
            <a:r>
              <a:rPr lang="en-US" altLang="ko-KR" sz="2800" dirty="0" err="1" smtClean="0">
                <a:latin typeface="HY동녘M" pitchFamily="18" charset="-127"/>
                <a:ea typeface="HY동녘M" pitchFamily="18" charset="-127"/>
              </a:rPr>
              <a:t>guidline</a:t>
            </a:r>
            <a:endParaRPr lang="en-US" altLang="ko-KR" sz="2800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sz="2400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</a:t>
            </a:r>
            <a:r>
              <a:rPr lang="en-US" altLang="ko-KR" dirty="0" err="1" smtClean="0">
                <a:latin typeface="HY동녘M" pitchFamily="18" charset="-127"/>
                <a:ea typeface="HY동녘M" pitchFamily="18" charset="-127"/>
              </a:rPr>
              <a:t>cytolgy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: 1ys    &gt; 21ys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HPV-co testing : 30-65ys, 2ys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stop : 70ys if 3 pap (-) within 10ys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after hysterectomy : continue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screening after HPV vaccination : same as when </a:t>
            </a:r>
            <a:r>
              <a:rPr lang="en-US" altLang="ko-KR" dirty="0" err="1" smtClean="0">
                <a:latin typeface="HY동녘M" pitchFamily="18" charset="-127"/>
                <a:ea typeface="HY동녘M" pitchFamily="18" charset="-127"/>
              </a:rPr>
              <a:t>unvac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**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자궁경부암과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HPV : 70%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가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HPV 16/18 related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9458" name="Picture 2" descr="C:\Users\Administrator\Desktop\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C:\Users\Administrator\Desktop\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539552" y="836712"/>
            <a:ext cx="849694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동녘M" pitchFamily="18" charset="-127"/>
                <a:ea typeface="HY동녘M" pitchFamily="18" charset="-127"/>
              </a:rPr>
              <a:t>**</a:t>
            </a:r>
            <a:r>
              <a:rPr lang="ko-KR" altLang="en-US" sz="2800" dirty="0" err="1" smtClean="0">
                <a:latin typeface="HY동녘M" pitchFamily="18" charset="-127"/>
                <a:ea typeface="HY동녘M" pitchFamily="18" charset="-127"/>
              </a:rPr>
              <a:t>자궁경부암</a:t>
            </a:r>
            <a:r>
              <a:rPr lang="en-US" altLang="ko-KR" sz="2800" dirty="0" smtClean="0">
                <a:latin typeface="HY동녘M" pitchFamily="18" charset="-127"/>
                <a:ea typeface="HY동녘M" pitchFamily="18" charset="-127"/>
              </a:rPr>
              <a:t>(uterine cervical cancer</a:t>
            </a:r>
            <a:r>
              <a:rPr lang="en-US" altLang="ko-KR" sz="3200" dirty="0" smtClean="0">
                <a:latin typeface="HY동녘M" pitchFamily="18" charset="-127"/>
                <a:ea typeface="HY동녘M" pitchFamily="18" charset="-127"/>
              </a:rPr>
              <a:t>)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    (  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일시 감염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)                           (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지속 감염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)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초기           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저등급자궁경부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           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고등급자궁경부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HPV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감염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---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상피내종양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(CIN 1)---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상피내종양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(CIN2.3)---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자궁경부암</a:t>
            </a:r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      ( 1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년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)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                  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( 1-5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년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)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                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10-20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년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)</a:t>
            </a:r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                  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              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600" dirty="0" smtClean="0">
                <a:latin typeface="HY동녘M" pitchFamily="18" charset="-127"/>
                <a:ea typeface="HY동녘M" pitchFamily="18" charset="-127"/>
              </a:rPr>
              <a:t>자연퇴행 </a:t>
            </a:r>
            <a:r>
              <a:rPr lang="en-US" altLang="ko-KR" sz="1600" dirty="0" smtClean="0">
                <a:latin typeface="HY동녘M" pitchFamily="18" charset="-127"/>
                <a:ea typeface="HY동녘M" pitchFamily="18" charset="-127"/>
              </a:rPr>
              <a:t>60%                    </a:t>
            </a:r>
            <a:r>
              <a:rPr lang="ko-KR" altLang="en-US" sz="1600" dirty="0" smtClean="0">
                <a:latin typeface="HY동녘M" pitchFamily="18" charset="-127"/>
                <a:ea typeface="HY동녘M" pitchFamily="18" charset="-127"/>
              </a:rPr>
              <a:t>자연퇴행</a:t>
            </a:r>
            <a:r>
              <a:rPr lang="en-US" altLang="ko-KR" sz="1600" dirty="0" smtClean="0">
                <a:latin typeface="HY동녘M" pitchFamily="18" charset="-127"/>
                <a:ea typeface="HY동녘M" pitchFamily="18" charset="-127"/>
              </a:rPr>
              <a:t>30-40%</a:t>
            </a:r>
          </a:p>
          <a:p>
            <a:r>
              <a:rPr lang="en-US" altLang="ko-KR" sz="1600" dirty="0" smtClean="0">
                <a:latin typeface="HY동녘M" pitchFamily="18" charset="-127"/>
                <a:ea typeface="HY동녘M" pitchFamily="18" charset="-127"/>
              </a:rPr>
              <a:t>                         1% </a:t>
            </a:r>
            <a:r>
              <a:rPr lang="ko-KR" altLang="en-US" sz="1600" dirty="0" err="1" smtClean="0">
                <a:latin typeface="HY동녘M" pitchFamily="18" charset="-127"/>
                <a:ea typeface="HY동녘M" pitchFamily="18" charset="-127"/>
              </a:rPr>
              <a:t>암진행</a:t>
            </a:r>
            <a:r>
              <a:rPr lang="ko-KR" altLang="en-US" sz="1600" dirty="0" smtClean="0">
                <a:latin typeface="HY동녘M" pitchFamily="18" charset="-127"/>
                <a:ea typeface="HY동녘M" pitchFamily="18" charset="-127"/>
              </a:rPr>
              <a:t>                    </a:t>
            </a:r>
            <a:r>
              <a:rPr lang="en-US" altLang="ko-KR" sz="1600" dirty="0" smtClean="0">
                <a:latin typeface="HY동녘M" pitchFamily="18" charset="-127"/>
                <a:ea typeface="HY동녘M" pitchFamily="18" charset="-127"/>
              </a:rPr>
              <a:t>CIN2</a:t>
            </a:r>
            <a:r>
              <a:rPr lang="ko-KR" altLang="en-US" sz="1600" dirty="0" smtClean="0">
                <a:latin typeface="HY동녘M" pitchFamily="18" charset="-127"/>
                <a:ea typeface="HY동녘M" pitchFamily="18" charset="-127"/>
              </a:rPr>
              <a:t>의</a:t>
            </a:r>
            <a:r>
              <a:rPr lang="en-US" altLang="ko-KR" sz="1600" dirty="0" smtClean="0">
                <a:latin typeface="HY동녘M" pitchFamily="18" charset="-127"/>
                <a:ea typeface="HY동녘M" pitchFamily="18" charset="-127"/>
              </a:rPr>
              <a:t>5%,CIN3</a:t>
            </a:r>
            <a:r>
              <a:rPr lang="ko-KR" altLang="en-US" sz="1600" dirty="0" smtClean="0">
                <a:latin typeface="HY동녘M" pitchFamily="18" charset="-127"/>
                <a:ea typeface="HY동녘M" pitchFamily="18" charset="-127"/>
              </a:rPr>
              <a:t>의 </a:t>
            </a:r>
            <a:r>
              <a:rPr lang="en-US" altLang="ko-KR" sz="1600" dirty="0" smtClean="0">
                <a:latin typeface="HY동녘M" pitchFamily="18" charset="-127"/>
                <a:ea typeface="HY동녘M" pitchFamily="18" charset="-127"/>
              </a:rPr>
              <a:t>12%</a:t>
            </a:r>
            <a:r>
              <a:rPr lang="ko-KR" altLang="en-US" sz="1600" dirty="0" smtClean="0">
                <a:latin typeface="HY동녘M" pitchFamily="18" charset="-127"/>
                <a:ea typeface="HY동녘M" pitchFamily="18" charset="-127"/>
              </a:rPr>
              <a:t>이상에서 암으로 진행</a:t>
            </a:r>
            <a:endParaRPr lang="en-US" altLang="ko-KR" sz="1600" dirty="0" smtClean="0">
              <a:latin typeface="HY동녘M" pitchFamily="18" charset="-127"/>
              <a:ea typeface="HY동녘M" pitchFamily="18" charset="-127"/>
            </a:endParaRPr>
          </a:p>
          <a:p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**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HPV infection ;  50%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소실</a:t>
            </a: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                     30%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세포학적 조직학적 변화를 일으키지 않으면서 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                       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그대로 존속</a:t>
            </a: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                     20%CIN, invasive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로 이행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9458" name="Picture 2" descr="C:\Users\Administrator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C:\Users\Administrator\Desktop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118648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1115616" y="692696"/>
            <a:ext cx="73448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**대부분 성생활을 시작하면 평생에 한번 이상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HPV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에 감염 가능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HPV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전파위험인자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다수의 성관계자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성관계빈도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기타 긴밀한 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피부접촉빈도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HPV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감염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: asymptomatic and clear within 1-2ys</a:t>
            </a: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9458" name="Picture 2" descr="C:\Users\Administrator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C:\Users\Administrator\Desktop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1259632" y="1988840"/>
            <a:ext cx="69127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dirty="0" smtClean="0"/>
              <a:t> 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초  기 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증상이 없는 경우가 흔함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</a:t>
            </a: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</a:t>
            </a: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         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불규칙 출혈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지속적인 질 출혈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붉은 질 분비물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       </a:t>
            </a: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          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성교후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출혈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pPr>
              <a:buFont typeface="Wingdings" pitchFamily="2" charset="2"/>
              <a:buChar char="l"/>
            </a:pP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중  기  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배뇨 후 출혈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배뇨곤란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혈뇨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pPr>
              <a:buFont typeface="Wingdings" pitchFamily="2" charset="2"/>
              <a:buChar char="l"/>
            </a:pP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진행 단계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체중감소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악취를 동반하는 혈성분비물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요통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          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심한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골반통</a:t>
            </a:r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1043608" y="764704"/>
            <a:ext cx="504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dirty="0" smtClean="0">
                <a:latin typeface="HY동녘M" pitchFamily="18" charset="-127"/>
                <a:ea typeface="HY동녘M" pitchFamily="18" charset="-127"/>
              </a:rPr>
              <a:t>3.</a:t>
            </a:r>
            <a:r>
              <a:rPr lang="ko-KR" altLang="en-US" sz="3600" dirty="0" smtClean="0">
                <a:latin typeface="HY동녘M" pitchFamily="18" charset="-127"/>
                <a:ea typeface="HY동녘M" pitchFamily="18" charset="-127"/>
              </a:rPr>
              <a:t>자궁 경부 암의 증상</a:t>
            </a:r>
            <a:endParaRPr lang="ko-KR" altLang="en-US" sz="3600" dirty="0">
              <a:latin typeface="HY동녘M" pitchFamily="18" charset="-127"/>
              <a:ea typeface="HY동녘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9458" name="Picture 2" descr="C:\Users\Administrator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C:\Users\Administrator\Desktop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1403648" y="1628800"/>
            <a:ext cx="7200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 smtClean="0"/>
          </a:p>
          <a:p>
            <a:pPr>
              <a:buFont typeface="Wingdings" pitchFamily="2" charset="2"/>
              <a:buChar char="l"/>
            </a:pP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국소파괴요법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pPr>
              <a:buFont typeface="Arial" pitchFamily="34" charset="0"/>
              <a:buChar char="•"/>
            </a:pPr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pPr>
              <a:buFont typeface="Wingdings" pitchFamily="2" charset="2"/>
              <a:buChar char="l"/>
            </a:pP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절제술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: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원추절제술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환상투영술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pPr>
              <a:buFont typeface="Arial" pitchFamily="34" charset="0"/>
              <a:buChar char="•"/>
            </a:pPr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**실패율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: 5-15%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  대부분 치료실패는 치료 후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2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년 이내에 일어난다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pPr>
              <a:buFont typeface="Wingdings" pitchFamily="2" charset="2"/>
              <a:buChar char="l"/>
            </a:pP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치료 후 추적검사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 세포검사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질확대경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세포검사와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질확대경을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병합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고 위험군의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HPV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검사의 방법을 이용하여 오랫동안 다양한 시간간격으로 추적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 검사하는 것이 필수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692696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latin typeface="HY동녘M" pitchFamily="18" charset="-127"/>
                <a:ea typeface="HY동녘M" pitchFamily="18" charset="-127"/>
              </a:rPr>
              <a:t>4. </a:t>
            </a:r>
            <a:r>
              <a:rPr lang="ko-KR" altLang="en-US" sz="3600" dirty="0" smtClean="0">
                <a:latin typeface="HY동녘M" pitchFamily="18" charset="-127"/>
                <a:ea typeface="HY동녘M" pitchFamily="18" charset="-127"/>
              </a:rPr>
              <a:t>자궁 </a:t>
            </a:r>
            <a:r>
              <a:rPr lang="ko-KR" altLang="en-US" sz="3600" dirty="0" err="1" smtClean="0">
                <a:latin typeface="HY동녘M" pitchFamily="18" charset="-127"/>
                <a:ea typeface="HY동녘M" pitchFamily="18" charset="-127"/>
              </a:rPr>
              <a:t>경부전암병변</a:t>
            </a:r>
            <a:r>
              <a:rPr lang="ko-KR" altLang="en-US" sz="3600" dirty="0" smtClean="0">
                <a:latin typeface="HY동녘M" pitchFamily="18" charset="-127"/>
                <a:ea typeface="HY동녘M" pitchFamily="18" charset="-127"/>
              </a:rPr>
              <a:t> 치료</a:t>
            </a:r>
            <a:endParaRPr lang="ko-KR" altLang="en-US" sz="3600" dirty="0">
              <a:latin typeface="HY동녘M" pitchFamily="18" charset="-127"/>
              <a:ea typeface="HY동녘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9458" name="Picture 2" descr="C:\Users\Administrator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C:\Users\Administrator\Desktop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827584" y="1556792"/>
            <a:ext cx="734481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 smtClean="0"/>
          </a:p>
          <a:p>
            <a:pPr>
              <a:buFont typeface="Wingdings" pitchFamily="2" charset="2"/>
              <a:buChar char="l"/>
            </a:pPr>
            <a:r>
              <a:rPr lang="ko-KR" altLang="en-US" dirty="0" smtClean="0"/>
              <a:t>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인유두종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바이러스 예방백신 접종연령과 접종횟수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</a:t>
            </a:r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-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만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12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세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:  2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회 접종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( 0. 6 ),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접종간격은 최대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12-15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개월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sz="1000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                  1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차 접종이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2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회 허가 연령 내 시작했다면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2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회 접종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sz="1000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                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으로 완료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</a:t>
            </a:r>
          </a:p>
          <a:p>
            <a:endParaRPr lang="en-US" altLang="ko-KR" sz="1000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                   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2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회 접종 허가 연령 후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만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12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세 이후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)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1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차 접종   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                  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                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이 시작되었다면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3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회 접종으로 완료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</a:t>
            </a:r>
          </a:p>
          <a:p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-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백신의 종류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: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가다실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(  16, 18, 6, 11 )</a:t>
            </a:r>
          </a:p>
          <a:p>
            <a:endParaRPr lang="en-US" altLang="ko-KR" sz="1000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                 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서바릭스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(  16, 18 )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620688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HY동녘M" pitchFamily="18" charset="-127"/>
                <a:ea typeface="HY동녘M" pitchFamily="18" charset="-127"/>
              </a:rPr>
              <a:t>5. </a:t>
            </a:r>
            <a:r>
              <a:rPr lang="ko-KR" altLang="en-US" sz="3200" dirty="0" err="1" smtClean="0">
                <a:latin typeface="HY동녘M" pitchFamily="18" charset="-127"/>
                <a:ea typeface="HY동녘M" pitchFamily="18" charset="-127"/>
              </a:rPr>
              <a:t>인유두종</a:t>
            </a:r>
            <a:r>
              <a:rPr lang="ko-KR" altLang="en-US" sz="3200" dirty="0" smtClean="0">
                <a:latin typeface="HY동녘M" pitchFamily="18" charset="-127"/>
                <a:ea typeface="HY동녘M" pitchFamily="18" charset="-127"/>
              </a:rPr>
              <a:t> 바이러스 예방백신</a:t>
            </a:r>
            <a:endParaRPr lang="ko-KR" altLang="en-US" sz="3200" dirty="0">
              <a:latin typeface="HY동녘M" pitchFamily="18" charset="-127"/>
              <a:ea typeface="HY동녘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9458" name="Picture 2" descr="C:\Users\Administrator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C:\Users\Administrator\Desktop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1187624" y="908720"/>
            <a:ext cx="712879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 smtClean="0"/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pPr>
              <a:buFont typeface="Wingdings" pitchFamily="2" charset="2"/>
              <a:buChar char="l"/>
            </a:pP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접종할 경우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인유두종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바이러스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16.18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번으로 인한 고 등급 자궁  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경부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병변에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대해서 매우 높은 예방효과가 입증됨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</a:t>
            </a:r>
          </a:p>
          <a:p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 또한 자궁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경부암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이외의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HPV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와 관련된 질암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외음부 암과 같은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여성 암을 추가적으로 예방 할 수 있음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.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pPr>
              <a:buFont typeface="Wingdings" pitchFamily="2" charset="2"/>
              <a:buChar char="l"/>
            </a:pP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HPV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백신의 교차예방효과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: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-  16 : 31 ,33, 35, 52, 58 ,67.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-  18 : 39, 45, 59, 68, 70, 85.</a:t>
            </a:r>
          </a:p>
          <a:p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9458" name="Picture 2" descr="C:\Users\Administrator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C:\Users\Administrator\Desktop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1403648" y="764704"/>
            <a:ext cx="69127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pPr>
              <a:buFont typeface="Wingdings" pitchFamily="2" charset="2"/>
              <a:buChar char="l"/>
            </a:pP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HPV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백신의 안정성 및 부작용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-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국소부작용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접종부위의 통증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부기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홍반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등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ko-KR" altLang="en-US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-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전신 이상 반응 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: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피로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발열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두통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구토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인후두염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현기증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,</a:t>
            </a: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근육통이 보고되었고 심각한 이상반응 </a:t>
            </a:r>
            <a:r>
              <a:rPr lang="ko-KR" altLang="en-US" dirty="0" err="1" smtClean="0">
                <a:latin typeface="HY동녘M" pitchFamily="18" charset="-127"/>
                <a:ea typeface="HY동녘M" pitchFamily="18" charset="-127"/>
              </a:rPr>
              <a:t>발생율이나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 임신결과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에 있어 대조군과의 차이는 없었다 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9458" name="Picture 2" descr="C:\Users\Administrator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C:\Users\Administrator\Desktop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1619672" y="1844824"/>
            <a:ext cx="705678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altLang="ko-KR" sz="2400" dirty="0" smtClean="0">
                <a:latin typeface="HY동녘M" pitchFamily="18" charset="-127"/>
                <a:ea typeface="HY동녘M" pitchFamily="18" charset="-127"/>
              </a:rPr>
              <a:t>PALM</a:t>
            </a: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Polyp</a:t>
            </a: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</a:t>
            </a:r>
            <a:r>
              <a:rPr lang="en-US" altLang="ko-KR" dirty="0" err="1" smtClean="0">
                <a:latin typeface="HY동녘M" pitchFamily="18" charset="-127"/>
                <a:ea typeface="HY동녘M" pitchFamily="18" charset="-127"/>
              </a:rPr>
              <a:t>Adenomyosis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</a:t>
            </a:r>
            <a:r>
              <a:rPr lang="en-US" altLang="ko-KR" dirty="0" err="1" smtClean="0">
                <a:latin typeface="HY동녘M" pitchFamily="18" charset="-127"/>
                <a:ea typeface="HY동녘M" pitchFamily="18" charset="-127"/>
              </a:rPr>
              <a:t>Leiomyoma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</a:t>
            </a:r>
            <a:r>
              <a:rPr lang="en-US" altLang="ko-KR" dirty="0" err="1" smtClean="0">
                <a:latin typeface="HY동녘M" pitchFamily="18" charset="-127"/>
                <a:ea typeface="HY동녘M" pitchFamily="18" charset="-127"/>
              </a:rPr>
              <a:t>Malignanacy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and hyperplasia</a:t>
            </a:r>
          </a:p>
          <a:p>
            <a:endParaRPr lang="en-US" altLang="ko-KR" sz="2000" dirty="0" smtClean="0">
              <a:latin typeface="HY동녘M" pitchFamily="18" charset="-127"/>
              <a:ea typeface="HY동녘M" pitchFamily="18" charset="-127"/>
            </a:endParaRPr>
          </a:p>
          <a:p>
            <a:pPr>
              <a:buFontTx/>
              <a:buChar char="-"/>
            </a:pPr>
            <a:r>
              <a:rPr lang="en-US" altLang="ko-KR" sz="2400" dirty="0" smtClean="0">
                <a:latin typeface="HY동녘M" pitchFamily="18" charset="-127"/>
                <a:ea typeface="HY동녘M" pitchFamily="18" charset="-127"/>
              </a:rPr>
              <a:t>COEIN</a:t>
            </a: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</a:t>
            </a:r>
            <a:r>
              <a:rPr lang="en-US" altLang="ko-KR" dirty="0" err="1" smtClean="0">
                <a:latin typeface="HY동녘M" pitchFamily="18" charset="-127"/>
                <a:ea typeface="HY동녘M" pitchFamily="18" charset="-127"/>
              </a:rPr>
              <a:t>Coaulopathy</a:t>
            </a:r>
            <a:endParaRPr lang="en-US" altLang="ko-KR" dirty="0" smtClean="0">
              <a:latin typeface="HY동녘M" pitchFamily="18" charset="-127"/>
              <a:ea typeface="HY동녘M" pitchFamily="18" charset="-127"/>
            </a:endParaRP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</a:t>
            </a:r>
            <a:r>
              <a:rPr lang="en-US" altLang="ko-KR" dirty="0" err="1" smtClean="0">
                <a:latin typeface="HY동녘M" pitchFamily="18" charset="-127"/>
                <a:ea typeface="HY동녘M" pitchFamily="18" charset="-127"/>
              </a:rPr>
              <a:t>Ovaluatory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dysfunction</a:t>
            </a: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Endometrial</a:t>
            </a: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Iatrogenic</a:t>
            </a:r>
          </a:p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     Not yet classified</a:t>
            </a:r>
          </a:p>
          <a:p>
            <a:r>
              <a:rPr lang="en-US" altLang="ko-KR" dirty="0" smtClean="0"/>
              <a:t>        </a:t>
            </a:r>
            <a:endParaRPr lang="ko-KR" altLang="en-US" dirty="0" smtClean="0"/>
          </a:p>
        </p:txBody>
      </p:sp>
      <p:sp>
        <p:nvSpPr>
          <p:cNvPr id="9" name="직사각형 8"/>
          <p:cNvSpPr/>
          <p:nvPr/>
        </p:nvSpPr>
        <p:spPr>
          <a:xfrm>
            <a:off x="611560" y="836712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dirty="0" smtClean="0">
                <a:latin typeface="HY동녘M" pitchFamily="18" charset="-127"/>
                <a:ea typeface="HY동녘M" pitchFamily="18" charset="-127"/>
              </a:rPr>
              <a:t>6. </a:t>
            </a:r>
            <a:r>
              <a:rPr lang="en-US" altLang="ko-KR" sz="3200" dirty="0" smtClean="0">
                <a:latin typeface="HY동녘M" pitchFamily="18" charset="-127"/>
                <a:ea typeface="HY동녘M" pitchFamily="18" charset="-127"/>
              </a:rPr>
              <a:t>Dysfunctional uterine bleeding </a:t>
            </a:r>
            <a:r>
              <a:rPr lang="ko-KR" altLang="en-US" sz="3200" dirty="0" smtClean="0">
                <a:latin typeface="HY동녘M" pitchFamily="18" charset="-127"/>
                <a:ea typeface="HY동녘M" pitchFamily="18" charset="-127"/>
              </a:rPr>
              <a:t>원인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7410" name="Picture 2" descr="C:\Users\Administrator\Desktop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611560" y="1844824"/>
            <a:ext cx="720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                 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2195736" y="2636912"/>
            <a:ext cx="47195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200" dirty="0" smtClean="0">
                <a:latin typeface="HY동녘M" pitchFamily="18" charset="-127"/>
                <a:ea typeface="HY동녘M" pitchFamily="18" charset="-127"/>
              </a:rPr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868</Words>
  <Application>Microsoft Office PowerPoint</Application>
  <PresentationFormat>화면 슬라이드 쇼(4:3)</PresentationFormat>
  <Paragraphs>226</Paragraphs>
  <Slides>15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Windows 사용자</dc:creator>
  <cp:lastModifiedBy>Windows 사용자</cp:lastModifiedBy>
  <cp:revision>53</cp:revision>
  <dcterms:created xsi:type="dcterms:W3CDTF">2017-01-16T07:41:15Z</dcterms:created>
  <dcterms:modified xsi:type="dcterms:W3CDTF">2017-01-19T03:58:38Z</dcterms:modified>
</cp:coreProperties>
</file>