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924" r:id="rId16"/>
  </p:sldMasterIdLst>
  <p:notesMasterIdLst>
    <p:notesMasterId r:id="rId20"/>
  </p:notesMasterIdLst>
  <p:handoutMasterIdLst>
    <p:handoutMasterId r:id="rId18"/>
  </p:handoutMasterIdLst>
  <p:sldIdLst>
    <p:sldId id="524" r:id="rId22"/>
    <p:sldId id="390" r:id="rId23"/>
    <p:sldId id="457" r:id="rId24"/>
    <p:sldId id="525" r:id="rId26"/>
    <p:sldId id="471" r:id="rId27"/>
    <p:sldId id="544" r:id="rId28"/>
    <p:sldId id="527" r:id="rId29"/>
    <p:sldId id="304" r:id="rId30"/>
    <p:sldId id="460" r:id="rId31"/>
    <p:sldId id="306" r:id="rId33"/>
    <p:sldId id="307" r:id="rId34"/>
    <p:sldId id="337" r:id="rId35"/>
    <p:sldId id="369" r:id="rId36"/>
    <p:sldId id="308" r:id="rId37"/>
    <p:sldId id="465" r:id="rId38"/>
    <p:sldId id="467" r:id="rId39"/>
    <p:sldId id="329" r:id="rId40"/>
    <p:sldId id="485" r:id="rId41"/>
    <p:sldId id="486" r:id="rId42"/>
    <p:sldId id="532" r:id="rId43"/>
    <p:sldId id="427" r:id="rId44"/>
    <p:sldId id="510" r:id="rId46"/>
    <p:sldId id="430" r:id="rId48"/>
    <p:sldId id="434" r:id="rId50"/>
    <p:sldId id="435" r:id="rId52"/>
    <p:sldId id="443" r:id="rId54"/>
    <p:sldId id="445" r:id="rId56"/>
    <p:sldId id="447" r:id="rId57"/>
    <p:sldId id="450" r:id="rId59"/>
    <p:sldId id="531" r:id="rId61"/>
    <p:sldId id="546" r:id="rId62"/>
    <p:sldId id="533" r:id="rId63"/>
    <p:sldId id="534" r:id="rId64"/>
    <p:sldId id="535" r:id="rId65"/>
    <p:sldId id="539" r:id="rId66"/>
    <p:sldId id="536" r:id="rId67"/>
    <p:sldId id="537" r:id="rId69"/>
    <p:sldId id="538" r:id="rId70"/>
    <p:sldId id="512" r:id="rId71"/>
  </p:sldIdLst>
  <p:sldSz cx="9144000" cy="6858000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21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  <p:clrMru>
    <a:srgbClr val="3333CC"/>
    <a:srgbClr val="1650A6"/>
    <a:srgbClr val="031755"/>
    <a:srgbClr val="70A2EC"/>
    <a:srgbClr val="5D96E9"/>
    <a:srgbClr val="B8E1E6"/>
    <a:srgbClr val="7B81FD"/>
    <a:srgbClr val="00467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5149" autoAdjust="0"/>
  </p:normalViewPr>
  <p:slideViewPr>
    <p:cSldViewPr snapToGrid="1" snapToObjects="1">
      <p:cViewPr varScale="1">
        <p:scale>
          <a:sx n="98" d="100"/>
          <a:sy n="98" d="100"/>
        </p:scale>
        <p:origin x="-1206" y="-102"/>
      </p:cViewPr>
      <p:guideLst>
        <p:guide orient="horz" pos="215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6" Type="http://schemas.openxmlformats.org/officeDocument/2006/relationships/slideMaster" Target="slideMasters/slideMaster1.xml"></Relationship><Relationship Id="rId17" Type="http://schemas.openxmlformats.org/officeDocument/2006/relationships/theme" Target="theme/theme1.xml"></Relationship><Relationship Id="rId18" Type="http://schemas.openxmlformats.org/officeDocument/2006/relationships/handoutMaster" Target="handoutMasters/handoutMaster1.xml"></Relationship><Relationship Id="rId20" Type="http://schemas.openxmlformats.org/officeDocument/2006/relationships/notesMaster" Target="notesMasters/notesMaster1.xml"></Relationship><Relationship Id="rId22" Type="http://schemas.openxmlformats.org/officeDocument/2006/relationships/slide" Target="slides/slide1.xml"></Relationship><Relationship Id="rId23" Type="http://schemas.openxmlformats.org/officeDocument/2006/relationships/slide" Target="slides/slide2.xml"></Relationship><Relationship Id="rId24" Type="http://schemas.openxmlformats.org/officeDocument/2006/relationships/slide" Target="slides/slide3.xml"></Relationship><Relationship Id="rId26" Type="http://schemas.openxmlformats.org/officeDocument/2006/relationships/slide" Target="slides/slide4.xml"></Relationship><Relationship Id="rId27" Type="http://schemas.openxmlformats.org/officeDocument/2006/relationships/slide" Target="slides/slide5.xml"></Relationship><Relationship Id="rId28" Type="http://schemas.openxmlformats.org/officeDocument/2006/relationships/slide" Target="slides/slide6.xml"></Relationship><Relationship Id="rId29" Type="http://schemas.openxmlformats.org/officeDocument/2006/relationships/slide" Target="slides/slide7.xml"></Relationship><Relationship Id="rId30" Type="http://schemas.openxmlformats.org/officeDocument/2006/relationships/slide" Target="slides/slide8.xml"></Relationship><Relationship Id="rId31" Type="http://schemas.openxmlformats.org/officeDocument/2006/relationships/slide" Target="slides/slide9.xml"></Relationship><Relationship Id="rId33" Type="http://schemas.openxmlformats.org/officeDocument/2006/relationships/slide" Target="slides/slide10.xml"></Relationship><Relationship Id="rId34" Type="http://schemas.openxmlformats.org/officeDocument/2006/relationships/slide" Target="slides/slide11.xml"></Relationship><Relationship Id="rId35" Type="http://schemas.openxmlformats.org/officeDocument/2006/relationships/slide" Target="slides/slide12.xml"></Relationship><Relationship Id="rId36" Type="http://schemas.openxmlformats.org/officeDocument/2006/relationships/slide" Target="slides/slide13.xml"></Relationship><Relationship Id="rId37" Type="http://schemas.openxmlformats.org/officeDocument/2006/relationships/slide" Target="slides/slide14.xml"></Relationship><Relationship Id="rId38" Type="http://schemas.openxmlformats.org/officeDocument/2006/relationships/slide" Target="slides/slide15.xml"></Relationship><Relationship Id="rId39" Type="http://schemas.openxmlformats.org/officeDocument/2006/relationships/slide" Target="slides/slide16.xml"></Relationship><Relationship Id="rId40" Type="http://schemas.openxmlformats.org/officeDocument/2006/relationships/slide" Target="slides/slide17.xml"></Relationship><Relationship Id="rId41" Type="http://schemas.openxmlformats.org/officeDocument/2006/relationships/slide" Target="slides/slide18.xml"></Relationship><Relationship Id="rId42" Type="http://schemas.openxmlformats.org/officeDocument/2006/relationships/slide" Target="slides/slide19.xml"></Relationship><Relationship Id="rId43" Type="http://schemas.openxmlformats.org/officeDocument/2006/relationships/slide" Target="slides/slide20.xml"></Relationship><Relationship Id="rId44" Type="http://schemas.openxmlformats.org/officeDocument/2006/relationships/slide" Target="slides/slide21.xml"></Relationship><Relationship Id="rId46" Type="http://schemas.openxmlformats.org/officeDocument/2006/relationships/slide" Target="slides/slide22.xml"></Relationship><Relationship Id="rId48" Type="http://schemas.openxmlformats.org/officeDocument/2006/relationships/slide" Target="slides/slide23.xml"></Relationship><Relationship Id="rId50" Type="http://schemas.openxmlformats.org/officeDocument/2006/relationships/slide" Target="slides/slide24.xml"></Relationship><Relationship Id="rId52" Type="http://schemas.openxmlformats.org/officeDocument/2006/relationships/slide" Target="slides/slide25.xml"></Relationship><Relationship Id="rId54" Type="http://schemas.openxmlformats.org/officeDocument/2006/relationships/slide" Target="slides/slide26.xml"></Relationship><Relationship Id="rId56" Type="http://schemas.openxmlformats.org/officeDocument/2006/relationships/slide" Target="slides/slide27.xml"></Relationship><Relationship Id="rId57" Type="http://schemas.openxmlformats.org/officeDocument/2006/relationships/slide" Target="slides/slide28.xml"></Relationship><Relationship Id="rId59" Type="http://schemas.openxmlformats.org/officeDocument/2006/relationships/slide" Target="slides/slide29.xml"></Relationship><Relationship Id="rId61" Type="http://schemas.openxmlformats.org/officeDocument/2006/relationships/slide" Target="slides/slide30.xml"></Relationship><Relationship Id="rId62" Type="http://schemas.openxmlformats.org/officeDocument/2006/relationships/slide" Target="slides/slide31.xml"></Relationship><Relationship Id="rId63" Type="http://schemas.openxmlformats.org/officeDocument/2006/relationships/slide" Target="slides/slide32.xml"></Relationship><Relationship Id="rId64" Type="http://schemas.openxmlformats.org/officeDocument/2006/relationships/slide" Target="slides/slide33.xml"></Relationship><Relationship Id="rId65" Type="http://schemas.openxmlformats.org/officeDocument/2006/relationships/slide" Target="slides/slide34.xml"></Relationship><Relationship Id="rId66" Type="http://schemas.openxmlformats.org/officeDocument/2006/relationships/slide" Target="slides/slide35.xml"></Relationship><Relationship Id="rId67" Type="http://schemas.openxmlformats.org/officeDocument/2006/relationships/slide" Target="slides/slide36.xml"></Relationship><Relationship Id="rId69" Type="http://schemas.openxmlformats.org/officeDocument/2006/relationships/slide" Target="slides/slide37.xml"></Relationship><Relationship Id="rId70" Type="http://schemas.openxmlformats.org/officeDocument/2006/relationships/slide" Target="slides/slide38.xml"></Relationship><Relationship Id="rId71" Type="http://schemas.openxmlformats.org/officeDocument/2006/relationships/slide" Target="slides/slide39.xml"></Relationship><Relationship Id="rId72" Type="http://schemas.openxmlformats.org/officeDocument/2006/relationships/viewProps" Target="viewProps.xml"></Relationship><Relationship Id="rId73" Type="http://schemas.openxmlformats.org/officeDocument/2006/relationships/presProps" Target="presProps.xml"></Relationship></Relationships>
</file>

<file path=ppt/handoutMasters/_rels/handoutMaster1.xml.rels><?xml version="1.0" encoding="UTF-8"?>
<Relationships xmlns="http://schemas.openxmlformats.org/package/2006/relationships"><Relationship Id="rId1" Type="http://schemas.openxmlformats.org/officeDocument/2006/relationships/theme" Target="../theme/theme2.xml"></Relationship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9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99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FE713D-BFE1-4F4F-BA1F-1E74067DEA4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11547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3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8B5CBA-F539-4E4E-A509-0B420C349F2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25561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3.xml"></Relationship></Relationships>
</file>

<file path=ppt/notesSlides/_rels/notesSlide9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9.xml"></Relationship></Relationships>
</file>

<file path=ppt/notesSlides/_rels/notesSlide21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1.xml"></Relationship></Relationships>
</file>

<file path=ppt/notesSlides/_rels/notesSlide22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2.xml"></Relationship></Relationships>
</file>

<file path=ppt/notesSlides/_rels/notesSlide23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3.xml"></Relationship></Relationships>
</file>

<file path=ppt/notesSlides/_rels/notesSlide24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4.xml"></Relationship></Relationships>
</file>

<file path=ppt/notesSlides/_rels/notesSlide25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5.xml"></Relationship></Relationships>
</file>

<file path=ppt/notesSlides/_rels/notesSlide26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6.xml"></Relationship></Relationships>
</file>

<file path=ppt/notesSlides/_rels/notesSlide28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8.xml"></Relationship></Relationships>
</file>

<file path=ppt/notesSlides/_rels/notesSlide29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9.xml"></Relationship></Relationships>
</file>

<file path=ppt/notesSlides/_rels/notesSlide36.xml.rels><?xml version="1.0" encoding="UTF-8"?>
<Relationships xmlns="http://schemas.openxmlformats.org/package/2006/relationships"><Relationship Id="rId1" Type="http://schemas.openxmlformats.org/officeDocument/2006/relationships/slide" Target="../slides/slide36.xml"></Relationship></Relationship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B5CBA-F539-4E4E-A509-0B420C349F2B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  쓰러진 사람에게 접근하기 전에 우선 현장의 안전을 확인하고 쓰러진 사람의 반응을 확인해야 한다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B5CBA-F539-4E4E-A509-0B420C349F2B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4B22ED-9818-4724-87ED-952DFFE417F2}" type="slidenum">
              <a:rPr lang="en-US" altLang="ko-KR" smtClean="0"/>
              <a:pPr/>
              <a:t>21</a:t>
            </a:fld>
            <a:endParaRPr lang="en-US" altLang="ko-KR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o-KR" altLang="en-US" sz="900" dirty="0" smtClean="0"/>
              <a:t>우선 </a:t>
            </a:r>
            <a:r>
              <a:rPr lang="en-US" altLang="ko-KR" sz="900" dirty="0" smtClean="0"/>
              <a:t>A(airway)</a:t>
            </a:r>
            <a:r>
              <a:rPr lang="ko-KR" altLang="en-US" sz="900" dirty="0" smtClean="0"/>
              <a:t>에 해야할 일은  </a:t>
            </a:r>
            <a:r>
              <a:rPr lang="ko-KR" altLang="en-US" sz="900" dirty="0" err="1" smtClean="0"/>
              <a:t>두부후굴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하악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거상법으로</a:t>
            </a:r>
            <a:r>
              <a:rPr lang="ko-KR" altLang="en-US" sz="900" dirty="0" smtClean="0"/>
              <a:t> 기도를 열어주는 것이 우선이며</a:t>
            </a:r>
            <a:r>
              <a:rPr lang="en-US" altLang="ko-KR" sz="900" dirty="0" smtClean="0"/>
              <a:t>.</a:t>
            </a:r>
          </a:p>
          <a:p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머리젖히고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-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턱들기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(head tilt-chin lift) :</a:t>
            </a:r>
            <a:r>
              <a:rPr kumimoji="1" lang="en-US" altLang="ko-KR" sz="12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한 손을 환자의 이마에 대고 손바닥으로 압력을 가하여 환자의 머리가 뒤로 기</a:t>
            </a:r>
          </a:p>
          <a:p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울어지게 하면서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다른 손의 손가락으로 아래턱의 뼈 부분을 머리 쪽으로 당겨 턱을 받쳐주어 머리를 뒤로 기울이는 것이다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eaLnBrk="1" hangingPunct="1"/>
            <a:endParaRPr lang="ko-KR" altLang="en-US" sz="900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4B22ED-9818-4724-87ED-952DFFE417F2}" type="slidenum">
              <a:rPr lang="en-US" altLang="ko-KR" smtClean="0"/>
              <a:pPr/>
              <a:t>22</a:t>
            </a:fld>
            <a:endParaRPr lang="en-US" altLang="ko-KR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o-KR" altLang="en-US" sz="900" dirty="0" smtClean="0"/>
              <a:t>우선 </a:t>
            </a:r>
            <a:r>
              <a:rPr lang="en-US" altLang="ko-KR" sz="900" dirty="0" smtClean="0"/>
              <a:t>A(airway)</a:t>
            </a:r>
            <a:r>
              <a:rPr lang="ko-KR" altLang="en-US" sz="900" dirty="0" smtClean="0"/>
              <a:t>에 해야할 일은  </a:t>
            </a:r>
            <a:r>
              <a:rPr lang="ko-KR" altLang="en-US" sz="900" dirty="0" err="1" smtClean="0"/>
              <a:t>두부후굴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하악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거상법으로</a:t>
            </a:r>
            <a:r>
              <a:rPr lang="ko-KR" altLang="en-US" sz="900" dirty="0" smtClean="0"/>
              <a:t> 기도를 열어주는 것이 우선이며</a:t>
            </a:r>
            <a:r>
              <a:rPr lang="en-US" altLang="ko-KR" sz="900" dirty="0" smtClean="0"/>
              <a:t>.</a:t>
            </a:r>
          </a:p>
          <a:p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머리젖히고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-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턱들기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(head tilt-chin lift) :</a:t>
            </a:r>
            <a:r>
              <a:rPr kumimoji="1" lang="en-US" altLang="ko-KR" sz="12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한 손을 환자의 이마에 대고 손바닥으로 압력을 가하여 환자의 머리가 뒤로 기</a:t>
            </a:r>
          </a:p>
          <a:p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울어지게 하면서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다른 손의 손가락으로 아래턱의 뼈 부분을 머리 쪽으로 당겨 턱을 받쳐주어 머리를 뒤로 기울이는 것이다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</a:p>
          <a:p>
            <a:pPr eaLnBrk="1" hangingPunct="1"/>
            <a:endParaRPr lang="ko-KR" altLang="en-US" sz="900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"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깊은 호흡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"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보다 “보통 호흡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"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을 제공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B5CBA-F539-4E4E-A509-0B420C349F2B}" type="slidenum">
              <a:rPr lang="en-US" altLang="ko-KR" smtClean="0"/>
              <a:pPr>
                <a:defRPr/>
              </a:pPr>
              <a:t>23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441B36-79A2-4DD6-BBF5-5DDC56A56FED}" type="slidenum">
              <a:rPr lang="en-US" altLang="ko-KR" smtClean="0"/>
              <a:pPr/>
              <a:t>24</a:t>
            </a:fld>
            <a:endParaRPr lang="en-US" altLang="ko-KR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o-KR" altLang="en-US" sz="900" dirty="0" smtClean="0"/>
              <a:t>흉부압박의 중단을 최소화 </a:t>
            </a:r>
            <a:r>
              <a:rPr lang="ko-KR" altLang="en-US" sz="900" dirty="0" err="1" smtClean="0"/>
              <a:t>하는것이</a:t>
            </a:r>
            <a:r>
              <a:rPr lang="ko-KR" altLang="en-US" sz="900" dirty="0" smtClean="0"/>
              <a:t> 중 요함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9631E-279D-42B7-986A-A16DB639CACB}" type="slidenum">
              <a:rPr lang="en-US" altLang="ko-KR" smtClean="0"/>
              <a:pPr/>
              <a:t>25</a:t>
            </a:fld>
            <a:endParaRPr lang="en-US" altLang="ko-KR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ko-KR" sz="900" smtClean="0"/>
              <a:t>2</a:t>
            </a:r>
            <a:r>
              <a:rPr lang="ko-KR" altLang="en-US" sz="900" smtClean="0"/>
              <a:t>인 심폐소생술 시는 </a:t>
            </a:r>
            <a:r>
              <a:rPr lang="en-US" altLang="ko-KR" sz="900" smtClean="0"/>
              <a:t>5cycle </a:t>
            </a:r>
            <a:r>
              <a:rPr lang="ko-KR" altLang="en-US" sz="900" smtClean="0"/>
              <a:t>이후 </a:t>
            </a:r>
            <a:r>
              <a:rPr lang="en-US" altLang="ko-KR" sz="900" smtClean="0"/>
              <a:t>A(airway) </a:t>
            </a:r>
            <a:r>
              <a:rPr lang="ko-KR" altLang="en-US" sz="900" smtClean="0"/>
              <a:t>와   </a:t>
            </a:r>
            <a:r>
              <a:rPr lang="en-US" altLang="ko-KR" sz="900" smtClean="0"/>
              <a:t>C(compression)</a:t>
            </a:r>
            <a:r>
              <a:rPr lang="ko-KR" altLang="en-US" sz="900" smtClean="0"/>
              <a:t>을 교대한다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우리나라에서도 공공보건의료기관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구급차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여객 항공기 및 공항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철도객차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20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톤 이상의 선박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다중이용시설 등에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자동제세동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기를 설치할 것을 법률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응급의료에 관한 법률 제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47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조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항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)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로 규정하고 있다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B5CBA-F539-4E4E-A509-0B420C349F2B}" type="slidenum">
              <a:rPr lang="en-US" altLang="ko-KR" smtClean="0"/>
              <a:pPr>
                <a:defRPr/>
              </a:pPr>
              <a:t>26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환자가 기침소리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청색증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말하거나 숨쉬기 힘든 호흡곤란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자신의 목을 움켜잡는 등의</a:t>
            </a:r>
            <a:r>
              <a:rPr kumimoji="1" lang="ko-KR" altLang="en-US" sz="12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징후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(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그림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3-13)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를 보이면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환자에게 “목에 뭐가 걸렸나요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?”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라고 물어보아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,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환자가 말을 하지 못하고 고개를 끄덕인다면 심각한 상태의 기도폐쇄로 </a:t>
            </a:r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판단하고 즉각적인 치료를 실시해야 한다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endParaRPr kumimoji="1" lang="en-US" altLang="ko-KR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B5CBA-F539-4E4E-A509-0B420C349F2B}" type="slidenum">
              <a:rPr lang="en-US" altLang="ko-KR" smtClean="0"/>
              <a:pPr>
                <a:defRPr/>
              </a:pPr>
              <a:t>28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주먹을 쥔 손의 엄지손가락 방향을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상복부에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대고 다른 한 손을</a:t>
            </a:r>
            <a:r>
              <a:rPr kumimoji="1" lang="ko-KR" altLang="en-US" sz="12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위에 겹친 후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후상방으로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강하게 잡아당긴다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B5CBA-F539-4E4E-A509-0B420C349F2B}" type="slidenum">
              <a:rPr lang="en-US" altLang="ko-KR" smtClean="0"/>
              <a:pPr>
                <a:defRPr/>
              </a:pPr>
              <a:t>29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심정지가 아니었음에도 불구하고 전화 지시에</a:t>
            </a:r>
            <a:r>
              <a:rPr kumimoji="1" lang="ko-KR" altLang="en-US" sz="1200" kern="1200" baseline="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의해 심폐소생술을 시행 받은 환자의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2%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에서만 골절이 확인되었고 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12%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는 불편감을 </a:t>
            </a:r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호소하</a:t>
            </a:r>
            <a:endParaRPr kumimoji="1" lang="ko-KR" altLang="en-US" sz="1200" kern="1200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  <a:cs typeface="+mn-cs"/>
            </a:endParaRPr>
          </a:p>
          <a:p>
            <a:r>
              <a:rPr kumimoji="1" lang="ko-KR" altLang="en-US" sz="1200" kern="1200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였으나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 내부 장기 손상은 관찰되지 않았다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 </a:t>
            </a:r>
            <a:r>
              <a:rPr kumimoji="1" lang="ko-KR" altLang="en-US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심폐소생술에 의한 합병증의 발생 가능성과 심폐소생술에 의한 소생가능성의 효과를 비교한다면 심정지가 의심되는 환자에게 심폐소생술을 적극 권장하는 것이 바람직하다</a:t>
            </a:r>
            <a:r>
              <a:rPr kumimoji="1" lang="en-US" altLang="ko-KR" sz="1200" kern="12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8B5CBA-F539-4E4E-A509-0B420C349F2B}" type="slidenum">
              <a:rPr lang="en-US" altLang="ko-KR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n-US" altLang="ko-K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10" name="직사각형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직사각형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직선 연결선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직선 연결선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직사각형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타원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타원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타원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D05E408-4BC7-461E-BB65-4D90FCF7D53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30437322-38D1-469C-A4AE-34EACD8A4BD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직사각형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선 연결선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직선 연결선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직사각형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타원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타원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타원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직선 연결선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91E4511D-A670-4C23-BE18-9A76A44B78D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446C4-AEF4-4BD7-BB73-393AA701786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4F7C0-CB86-474A-AB26-EEA9EBA32FE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833C435-6C08-4D54-A263-080ACECCBB5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EA535-6683-4E29-B397-94B62F315A5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내용 개체 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1" name="날짜 개체 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75402D46-8F9D-426E-9C1B-7035F83F30A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23" name="바닥글 개체 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직선 연결선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날짜 개체 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3E906316-5797-448D-86B4-4B7A504DC154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21" name="바닥글 개체 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1DA5E0-7419-4389-B786-22A2B6C4788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7071A9-AB2B-4C5E-BF77-5B0CE6A07DC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BC96B-75FE-4D8D-A573-EB44BBFAFC8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3DB31-1C0F-41D5-891B-C442AFBB20D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제목 및 내용 2개/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6AC0C-B439-4918-BD89-E3A5850F8C7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DE3EF1B-5BDE-4D2F-8E5F-45AAF70708C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</p:sldLayoutIdLst>
  <p:txStyles>
    <p:titleStyle>
      <a:lvl1pPr algn="l" rtl="0" eaLnBrk="1" latinLnBrk="1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1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1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></Relationship></Relationships>
</file>

<file path=ppt/slides/_rels/slide2.xml.rels><?xml version="1.0" encoding="UTF-8"?>
<Relationships xmlns="http://schemas.openxmlformats.org/package/2006/relationships"><Relationship Id="rId2" Type="http://schemas.openxmlformats.org/officeDocument/2006/relationships/image" Target="../media/image2.jpeg"></Relationship><Relationship Id="rId3" Type="http://schemas.openxmlformats.org/officeDocument/2006/relationships/slideLayout" Target="../slideLayouts/slideLayout1.xml"></Relationship></Relationships>
</file>

<file path=ppt/slides/_rels/slide3.xml.rels><?xml version="1.0" encoding="UTF-8"?>
<Relationships xmlns="http://schemas.openxmlformats.org/package/2006/relationships"><Relationship Id="rId3" Type="http://schemas.openxmlformats.org/officeDocument/2006/relationships/image" Target="../media/image3.png"></Relationship><Relationship Id="rId2" Type="http://schemas.openxmlformats.org/officeDocument/2006/relationships/notesSlide" Target="../notesSlides/notesSlide3.xml"></Relationship><Relationship Id="rId4" Type="http://schemas.openxmlformats.org/officeDocument/2006/relationships/slideLayout" Target="../slideLayouts/slideLayout2.xml"></Relationship></Relationships>
</file>

<file path=ppt/slides/_rels/slide4.xml.rels><?xml version="1.0" encoding="UTF-8"?>
<Relationships xmlns="http://schemas.openxmlformats.org/package/2006/relationships"><Relationship Id="rId2" Type="http://schemas.openxmlformats.org/officeDocument/2006/relationships/image" Target="../media/image4.png"></Relationship><Relationship Id="rId3" Type="http://schemas.openxmlformats.org/officeDocument/2006/relationships/slideLayout" Target="../slideLayouts/slideLayout12.xml"></Relationship></Relationships>
</file>

<file path=ppt/slides/_rels/slide5.xml.rels><?xml version="1.0" encoding="UTF-8"?>
<Relationships xmlns="http://schemas.openxmlformats.org/package/2006/relationships"><Relationship Id="rId2" Type="http://schemas.openxmlformats.org/officeDocument/2006/relationships/image" Target="../media/image5.png"></Relationship><Relationship Id="rId3" Type="http://schemas.openxmlformats.org/officeDocument/2006/relationships/slideLayout" Target="../slideLayouts/slideLayout2.xm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_rels/slide7.xml.rels><?xml version="1.0" encoding="UTF-8"?>
<Relationships xmlns="http://schemas.openxmlformats.org/package/2006/relationships"><Relationship Id="rId2" Type="http://schemas.openxmlformats.org/officeDocument/2006/relationships/image" Target="../media/image6.png"></Relationship><Relationship Id="rId3" Type="http://schemas.openxmlformats.org/officeDocument/2006/relationships/slideLayout" Target="../slideLayouts/slideLayout2.xml"></Relationship></Relationships>
</file>

<file path=ppt/slides/_rels/slide8.xml.rels><?xml version="1.0" encoding="UTF-8"?>
<Relationships xmlns="http://schemas.openxmlformats.org/package/2006/relationships"><Relationship Id="rId2" Type="http://schemas.openxmlformats.org/officeDocument/2006/relationships/hyperlink" Target="1226933999454agonal%20clip.wmv" TargetMode="External"></Relationship><Relationship Id="rId3" Type="http://schemas.openxmlformats.org/officeDocument/2006/relationships/slideLayout" Target="../slideLayouts/slideLayout2.xml"></Relationship></Relationships>
</file>

<file path=ppt/slides/_rels/slide9.xml.rels><?xml version="1.0" encoding="UTF-8"?>
<Relationships xmlns="http://schemas.openxmlformats.org/package/2006/relationships"><Relationship Id="rId3" Type="http://schemas.openxmlformats.org/officeDocument/2006/relationships/image" Target="../media/image7.jpeg"></Relationship><Relationship Id="rId2" Type="http://schemas.openxmlformats.org/officeDocument/2006/relationships/notesSlide" Target="../notesSlides/notesSlide9.xml"></Relationship><Relationship Id="rId4" Type="http://schemas.openxmlformats.org/officeDocument/2006/relationships/slideLayout" Target="../slideLayouts/slideLayout2.xml"></Relationship></Relationships>
</file>

<file path=ppt/slides/_rels/slide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4.xml"></Relationship></Relationships>
</file>

<file path=ppt/slides/_rels/slide11.xml.rels><?xml version="1.0" encoding="UTF-8"?>
<Relationships xmlns="http://schemas.openxmlformats.org/package/2006/relationships"><Relationship Id="rId2" Type="http://schemas.openxmlformats.org/officeDocument/2006/relationships/image" Target="../media/image8.png"></Relationship><Relationship Id="rId3" Type="http://schemas.openxmlformats.org/officeDocument/2006/relationships/slideLayout" Target="../slideLayouts/slideLayout12.xml"></Relationship></Relationships>
</file>

<file path=ppt/slides/_rels/slide12.xml.rels><?xml version="1.0" encoding="UTF-8"?>
<Relationships xmlns="http://schemas.openxmlformats.org/package/2006/relationships"><Relationship Id="rId2" Type="http://schemas.openxmlformats.org/officeDocument/2006/relationships/image" Target="../media/image9.jpeg"></Relationship><Relationship Id="rId3" Type="http://schemas.openxmlformats.org/officeDocument/2006/relationships/slideLayout" Target="../slideLayouts/slideLayout12.xml"></Relationship></Relationships>
</file>

<file path=ppt/slides/_rels/slide13.xml.rels><?xml version="1.0" encoding="UTF-8"?>
<Relationships xmlns="http://schemas.openxmlformats.org/package/2006/relationships"><Relationship Id="rId2" Type="http://schemas.openxmlformats.org/officeDocument/2006/relationships/image" Target="../media/image10.jpeg"></Relationship><Relationship Id="rId3" Type="http://schemas.openxmlformats.org/officeDocument/2006/relationships/slideLayout" Target="../slideLayouts/slideLayout12.xml"></Relationship></Relationships>
</file>

<file path=ppt/slides/_rels/slide1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_rels/slide15.xml.rels><?xml version="1.0" encoding="UTF-8"?>
<Relationships xmlns="http://schemas.openxmlformats.org/package/2006/relationships"><Relationship Id="rId3" Type="http://schemas.openxmlformats.org/officeDocument/2006/relationships/image" Target="../media/image12.jpeg"></Relationship><Relationship Id="rId2" Type="http://schemas.openxmlformats.org/officeDocument/2006/relationships/image" Target="../media/image11.jpeg"></Relationship><Relationship Id="rId4" Type="http://schemas.openxmlformats.org/officeDocument/2006/relationships/slideLayout" Target="../slideLayouts/slideLayout7.xml"></Relationship></Relationships>
</file>

<file path=ppt/slides/_rels/slide16.xml.rels><?xml version="1.0" encoding="UTF-8"?>
<Relationships xmlns="http://schemas.openxmlformats.org/package/2006/relationships"><Relationship Id="rId2" Type="http://schemas.openxmlformats.org/officeDocument/2006/relationships/image" Target="../media/image13.emf"></Relationship><Relationship Id="rId3" Type="http://schemas.openxmlformats.org/officeDocument/2006/relationships/slideLayout" Target="../slideLayouts/slideLayout2.xml"></Relationship></Relationships>
</file>

<file path=ppt/slides/_rels/slide17.xml.rels><?xml version="1.0" encoding="UTF-8"?>
<Relationships xmlns="http://schemas.openxmlformats.org/package/2006/relationships"><Relationship Id="rId2" Type="http://schemas.openxmlformats.org/officeDocument/2006/relationships/image" Target="../media/image14.jpeg"></Relationship><Relationship Id="rId3" Type="http://schemas.openxmlformats.org/officeDocument/2006/relationships/slideLayout" Target="../slideLayouts/slideLayout12.xml"></Relationship></Relationships>
</file>

<file path=ppt/slides/_rels/slide18.xml.rels><?xml version="1.0" encoding="UTF-8"?>
<Relationships xmlns="http://schemas.openxmlformats.org/package/2006/relationships"><Relationship Id="rId3" Type="http://schemas.openxmlformats.org/officeDocument/2006/relationships/image" Target="../media/image16.jpeg"></Relationship><Relationship Id="rId2" Type="http://schemas.openxmlformats.org/officeDocument/2006/relationships/image" Target="../media/image15.jpeg"></Relationship><Relationship Id="rId4" Type="http://schemas.openxmlformats.org/officeDocument/2006/relationships/slideLayout" Target="../slideLayouts/slideLayout2.xml"></Relationship></Relationships>
</file>

<file path=ppt/slides/_rels/slide19.xml.rels><?xml version="1.0" encoding="UTF-8"?>
<Relationships xmlns="http://schemas.openxmlformats.org/package/2006/relationships"><Relationship Id="rId3" Type="http://schemas.openxmlformats.org/officeDocument/2006/relationships/image" Target="../media/image18.jpeg"></Relationship><Relationship Id="rId2" Type="http://schemas.openxmlformats.org/officeDocument/2006/relationships/image" Target="../media/image17.jpeg"></Relationship><Relationship Id="rId4" Type="http://schemas.openxmlformats.org/officeDocument/2006/relationships/image" Target="../media/image19.jpeg"></Relationship><Relationship Id="rId5" Type="http://schemas.openxmlformats.org/officeDocument/2006/relationships/slideLayout" Target="../slideLayouts/slideLayout2.xml"></Relationship></Relationships>
</file>

<file path=ppt/slides/_rels/slide20.xml.rels><?xml version="1.0" encoding="UTF-8"?>
<Relationships xmlns="http://schemas.openxmlformats.org/package/2006/relationships"><Relationship Id="rId3" Type="http://schemas.openxmlformats.org/officeDocument/2006/relationships/image" Target="../media/image21.png"></Relationship><Relationship Id="rId2" Type="http://schemas.openxmlformats.org/officeDocument/2006/relationships/image" Target="../media/image20.png"></Relationship><Relationship Id="rId4" Type="http://schemas.openxmlformats.org/officeDocument/2006/relationships/slideLayout" Target="../slideLayouts/slideLayout5.xml"></Relationship></Relationships>
</file>

<file path=ppt/slides/_rels/slide21.xml.rels><?xml version="1.0" encoding="UTF-8"?>
<Relationships xmlns="http://schemas.openxmlformats.org/package/2006/relationships"><Relationship Id="rId3" Type="http://schemas.openxmlformats.org/officeDocument/2006/relationships/image" Target="../media/image22.jpeg"></Relationship><Relationship Id="rId2" Type="http://schemas.openxmlformats.org/officeDocument/2006/relationships/notesSlide" Target="../notesSlides/notesSlide21.xml"></Relationship><Relationship Id="rId4" Type="http://schemas.openxmlformats.org/officeDocument/2006/relationships/image" Target="../media/image23.jpeg"></Relationship><Relationship Id="rId5" Type="http://schemas.openxmlformats.org/officeDocument/2006/relationships/slideLayout" Target="../slideLayouts/slideLayout2.xml"></Relationship></Relationships>
</file>

<file path=ppt/slides/_rels/slide22.xml.rels><?xml version="1.0" encoding="UTF-8"?>
<Relationships xmlns="http://schemas.openxmlformats.org/package/2006/relationships"><Relationship Id="rId3" Type="http://schemas.openxmlformats.org/officeDocument/2006/relationships/image" Target="../media/image24.jpeg"></Relationship><Relationship Id="rId2" Type="http://schemas.openxmlformats.org/officeDocument/2006/relationships/notesSlide" Target="../notesSlides/notesSlide22.xml"></Relationship><Relationship Id="rId4" Type="http://schemas.openxmlformats.org/officeDocument/2006/relationships/slideLayout" Target="../slideLayouts/slideLayout2.xml"></Relationship></Relationships>
</file>

<file path=ppt/slides/_rels/slide23.xml.rels><?xml version="1.0" encoding="UTF-8"?>
<Relationships xmlns="http://schemas.openxmlformats.org/package/2006/relationships"><Relationship Id="rId3" Type="http://schemas.openxmlformats.org/officeDocument/2006/relationships/image" Target="../media/image25.jpeg"></Relationship><Relationship Id="rId2" Type="http://schemas.openxmlformats.org/officeDocument/2006/relationships/notesSlide" Target="../notesSlides/notesSlide23.xml"></Relationship><Relationship Id="rId4" Type="http://schemas.openxmlformats.org/officeDocument/2006/relationships/slideLayout" Target="../slideLayouts/slideLayout7.xml"></Relationship></Relationships>
</file>

<file path=ppt/slides/_rels/slide24.xml.rels><?xml version="1.0" encoding="UTF-8"?>
<Relationships xmlns="http://schemas.openxmlformats.org/package/2006/relationships"><Relationship Id="rId3" Type="http://schemas.openxmlformats.org/officeDocument/2006/relationships/image" Target="../media/image26.jpeg"></Relationship><Relationship Id="rId2" Type="http://schemas.openxmlformats.org/officeDocument/2006/relationships/notesSlide" Target="../notesSlides/notesSlide24.xml"></Relationship><Relationship Id="rId4" Type="http://schemas.openxmlformats.org/officeDocument/2006/relationships/slideLayout" Target="../slideLayouts/slideLayout13.xml"></Relationship></Relationships>
</file>

<file path=ppt/slides/_rels/slide25.xml.rels><?xml version="1.0" encoding="UTF-8"?>
<Relationships xmlns="http://schemas.openxmlformats.org/package/2006/relationships"><Relationship Id="rId3" Type="http://schemas.openxmlformats.org/officeDocument/2006/relationships/image" Target="../media/image27.jpeg"></Relationship><Relationship Id="rId2" Type="http://schemas.openxmlformats.org/officeDocument/2006/relationships/notesSlide" Target="../notesSlides/notesSlide25.xml"></Relationship><Relationship Id="rId4" Type="http://schemas.openxmlformats.org/officeDocument/2006/relationships/image" Target="../media/image28.png"></Relationship><Relationship Id="rId5" Type="http://schemas.openxmlformats.org/officeDocument/2006/relationships/slideLayout" Target="../slideLayouts/slideLayout14.xml"></Relationship></Relationships>
</file>

<file path=ppt/slides/_rels/slide26.xml.rels><?xml version="1.0" encoding="UTF-8"?>
<Relationships xmlns="http://schemas.openxmlformats.org/package/2006/relationships"><Relationship Id="rId3" Type="http://schemas.openxmlformats.org/officeDocument/2006/relationships/image" Target="../media/image29.png"></Relationship><Relationship Id="rId2" Type="http://schemas.openxmlformats.org/officeDocument/2006/relationships/notesSlide" Target="../notesSlides/notesSlide26.xml"></Relationship><Relationship Id="rId4" Type="http://schemas.openxmlformats.org/officeDocument/2006/relationships/image" Target="../media/image30.png"></Relationship><Relationship Id="rId5" Type="http://schemas.openxmlformats.org/officeDocument/2006/relationships/slideLayout" Target="../slideLayouts/slideLayout7.xml"></Relationship></Relationships>
</file>

<file path=ppt/slides/_rels/slide2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></Relationship></Relationships>
</file>

<file path=ppt/slides/_rels/slide28.xml.rels><?xml version="1.0" encoding="UTF-8"?>
<Relationships xmlns="http://schemas.openxmlformats.org/package/2006/relationships"><Relationship Id="rId3" Type="http://schemas.openxmlformats.org/officeDocument/2006/relationships/image" Target="../media/image31.jpeg"></Relationship><Relationship Id="rId2" Type="http://schemas.openxmlformats.org/officeDocument/2006/relationships/notesSlide" Target="../notesSlides/notesSlide28.xml"></Relationship><Relationship Id="rId4" Type="http://schemas.openxmlformats.org/officeDocument/2006/relationships/slideLayout" Target="../slideLayouts/slideLayout7.xml"></Relationship></Relationships>
</file>

<file path=ppt/slides/_rels/slide29.xml.rels><?xml version="1.0" encoding="UTF-8"?>
<Relationships xmlns="http://schemas.openxmlformats.org/package/2006/relationships"><Relationship Id="rId3" Type="http://schemas.openxmlformats.org/officeDocument/2006/relationships/image" Target="../media/image32.jpeg"></Relationship><Relationship Id="rId2" Type="http://schemas.openxmlformats.org/officeDocument/2006/relationships/notesSlide" Target="../notesSlides/notesSlide29.xml"></Relationship><Relationship Id="rId4" Type="http://schemas.openxmlformats.org/officeDocument/2006/relationships/slideLayout" Target="../slideLayouts/slideLayout7.xml"></Relationship></Relationships>
</file>

<file path=ppt/slides/_rels/slide30.xml.rels><?xml version="1.0" encoding="UTF-8"?>
<Relationships xmlns="http://schemas.openxmlformats.org/package/2006/relationships"><Relationship Id="rId3" Type="http://schemas.openxmlformats.org/officeDocument/2006/relationships/image" Target="../media/image34.png"></Relationship><Relationship Id="rId2" Type="http://schemas.openxmlformats.org/officeDocument/2006/relationships/image" Target="../media/image33.png"></Relationship><Relationship Id="rId4" Type="http://schemas.openxmlformats.org/officeDocument/2006/relationships/slideLayout" Target="../slideLayouts/slideLayout5.xml"></Relationship></Relationships>
</file>

<file path=ppt/slides/_rels/slide3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_rels/slide32.xml.rels><?xml version="1.0" encoding="UTF-8"?>
<Relationships xmlns="http://schemas.openxmlformats.org/package/2006/relationships"><Relationship Id="rId2" Type="http://schemas.openxmlformats.org/officeDocument/2006/relationships/image" Target="../media/image2.jpeg"></Relationship><Relationship Id="rId3" Type="http://schemas.openxmlformats.org/officeDocument/2006/relationships/slideLayout" Target="../slideLayouts/slideLayout1.xml"></Relationship></Relationships>
</file>

<file path=ppt/slides/_rels/slide3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_rels/slide34.xml.rels><?xml version="1.0" encoding="UTF-8"?>
<Relationships xmlns="http://schemas.openxmlformats.org/package/2006/relationships"><Relationship Id="rId3" Type="http://schemas.openxmlformats.org/officeDocument/2006/relationships/image" Target="../media/image36.png"></Relationship><Relationship Id="rId2" Type="http://schemas.openxmlformats.org/officeDocument/2006/relationships/image" Target="../media/image35.png"></Relationship><Relationship Id="rId4" Type="http://schemas.openxmlformats.org/officeDocument/2006/relationships/slideLayout" Target="../slideLayouts/slideLayout5.xml"></Relationship></Relationships>
</file>

<file path=ppt/slides/_rels/slide35.xml.rels><?xml version="1.0" encoding="UTF-8"?>
<Relationships xmlns="http://schemas.openxmlformats.org/package/2006/relationships"><Relationship Id="rId2" Type="http://schemas.openxmlformats.org/officeDocument/2006/relationships/image" Target="../media/image37.png"></Relationship><Relationship Id="rId3" Type="http://schemas.openxmlformats.org/officeDocument/2006/relationships/slideLayout" Target="../slideLayouts/slideLayout13.xml"></Relationship></Relationships>
</file>

<file path=ppt/slides/_rels/slide36.xml.rels><?xml version="1.0" encoding="UTF-8"?>
<Relationships xmlns="http://schemas.openxmlformats.org/package/2006/relationships"><Relationship Id="rId3" Type="http://schemas.openxmlformats.org/officeDocument/2006/relationships/image" Target="../media/image42.jpeg"></Relationship><Relationship Id="rId2" Type="http://schemas.openxmlformats.org/officeDocument/2006/relationships/notesSlide" Target="../notesSlides/notesSlide36.xml"></Relationship><Relationship Id="rId4" Type="http://schemas.openxmlformats.org/officeDocument/2006/relationships/image" Target="../media/image43.jpeg"></Relationship><Relationship Id="rId5" Type="http://schemas.openxmlformats.org/officeDocument/2006/relationships/slideLayout" Target="../slideLayouts/slideLayout2.xml"></Relationship></Relationships>
</file>

<file path=ppt/slides/_rels/slide37.xml.rels><?xml version="1.0" encoding="UTF-8"?>
<Relationships xmlns="http://schemas.openxmlformats.org/package/2006/relationships"><Relationship Id="rId3" Type="http://schemas.openxmlformats.org/officeDocument/2006/relationships/image" Target="../media/image45.jpeg"></Relationship><Relationship Id="rId2" Type="http://schemas.openxmlformats.org/officeDocument/2006/relationships/image" Target="../media/image44.jpeg"></Relationship><Relationship Id="rId4" Type="http://schemas.openxmlformats.org/officeDocument/2006/relationships/slideLayout" Target="../slideLayouts/slideLayout2.xml"></Relationship></Relationships>
</file>

<file path=ppt/slides/_rels/slide3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></Relationship></Relationships>
</file>

<file path=ppt/slides/_rels/slide39.xml.rels><?xml version="1.0" encoding="UTF-8"?>
<Relationships xmlns="http://schemas.openxmlformats.org/package/2006/relationships"><Relationship Id="rId2" Type="http://schemas.openxmlformats.org/officeDocument/2006/relationships/image" Target="../media/image46.jpeg"></Relationship><Relationship Id="rId3" Type="http://schemas.openxmlformats.org/officeDocument/2006/relationships/slideLayout" Target="../slideLayouts/slideLayout1.xm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835785" y="1052830"/>
            <a:ext cx="6676390" cy="1894205"/>
          </a:xfrm>
        </p:spPr>
        <p:txBody>
          <a:bodyPr>
            <a:normAutofit/>
          </a:bodyPr>
          <a:lstStyle/>
          <a:p>
            <a:r>
              <a:rPr lang="en-US" altLang="ko-KR" sz="5400" dirty="0" smtClean="0">
                <a:latin typeface="HY돋움" pitchFamily="18" charset="-127"/>
                <a:ea typeface="HY돋움" pitchFamily="18" charset="-127"/>
              </a:rPr>
              <a:t>2015 CPR guideline</a:t>
            </a:r>
            <a:endParaRPr lang="ko-KR" altLang="en-US" sz="5400" dirty="0">
              <a:latin typeface="HY돋움" pitchFamily="18" charset="-127"/>
              <a:ea typeface="HY돋움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86000" y="3429000"/>
            <a:ext cx="6172835" cy="2946400"/>
          </a:xfrm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1">
                <a:solidFill>
                  <a:schemeClr val="tx2"/>
                </a:solidFill>
                <a:latin typeface="HY돋움" charset="0"/>
                <a:ea typeface="HY돋움" charset="0"/>
              </a:rPr>
              <a:t>BLS (Basic Life Support)</a:t>
            </a:r>
            <a:endParaRPr lang="ko-KR" altLang="en-US" sz="1800" cap="none" dirty="0" smtClean="0" b="1">
              <a:solidFill>
                <a:schemeClr val="tx2"/>
              </a:solidFill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1">
                <a:solidFill>
                  <a:schemeClr val="tx2"/>
                </a:solidFill>
                <a:latin typeface="HY돋움" charset="0"/>
                <a:ea typeface="HY돋움" charset="0"/>
              </a:rPr>
              <a:t>   - 주로 성인, HCP 위주로</a:t>
            </a:r>
            <a:endParaRPr lang="ko-KR" altLang="en-US" sz="1800" cap="none" dirty="0" smtClean="0" b="1">
              <a:solidFill>
                <a:schemeClr val="tx2"/>
              </a:solidFill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1">
                <a:solidFill>
                  <a:schemeClr val="tx2"/>
                </a:solidFill>
                <a:latin typeface="HY돋움" charset="0"/>
                <a:ea typeface="HY돋움" charset="0"/>
              </a:rPr>
              <a:t>   - 성인. 소아. 유아 </a:t>
            </a:r>
            <a:endParaRPr lang="ko-KR" altLang="en-US" sz="1800" cap="none" dirty="0" smtClean="0" b="1">
              <a:solidFill>
                <a:schemeClr val="tx2"/>
              </a:solidFill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1">
                <a:solidFill>
                  <a:schemeClr val="tx2"/>
                </a:solidFill>
                <a:latin typeface="HY돋움" charset="0"/>
                <a:ea typeface="HY돋움" charset="0"/>
              </a:rPr>
              <a:t>   - healthcare provider, 일반인 </a:t>
            </a:r>
            <a:endParaRPr lang="ko-KR" altLang="en-US" sz="1800" cap="none" dirty="0" smtClean="0" b="1">
              <a:solidFill>
                <a:schemeClr val="tx2"/>
              </a:solidFill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1">
                <a:solidFill>
                  <a:schemeClr val="tx2"/>
                </a:solidFill>
                <a:latin typeface="HY돋움" charset="0"/>
                <a:ea typeface="HY돋움" charset="0"/>
              </a:rPr>
              <a:t>ACLS(Advanced Cardiac Life Support)</a:t>
            </a:r>
            <a:endParaRPr lang="ko-KR" altLang="en-US" sz="1800" cap="none" dirty="0" smtClean="0" b="1">
              <a:solidFill>
                <a:schemeClr val="tx2"/>
              </a:solidFill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1">
              <a:solidFill>
                <a:schemeClr val="tx2"/>
              </a:solidFill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endParaRPr lang="ko-KR" altLang="en-US" sz="1800" cap="none" dirty="0" smtClean="0" b="1">
              <a:solidFill>
                <a:schemeClr val="tx2"/>
              </a:solidFill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 smtClean="0" b="1">
                <a:solidFill>
                  <a:schemeClr val="tx2"/>
                </a:solidFill>
                <a:latin typeface="HY돋움" charset="0"/>
                <a:ea typeface="HY돋움" charset="0"/>
              </a:rPr>
              <a:t>                                                남원 의료원 응급의학과</a:t>
            </a:r>
            <a:endParaRPr lang="ko-KR" altLang="en-US" sz="1800" cap="none" dirty="0" smtClean="0" b="1">
              <a:solidFill>
                <a:schemeClr val="tx2"/>
              </a:solidFill>
              <a:latin typeface="HY돋움" charset="0"/>
              <a:ea typeface="HY돋움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526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 txBox="1">
            <a:spLocks/>
          </p:cNvSpPr>
          <p:nvPr>
            <p:ph type="ctrTitle"/>
          </p:nvPr>
        </p:nvSpPr>
        <p:spPr>
          <a:xfrm rot="0">
            <a:off x="685800" y="2692400"/>
            <a:ext cx="7773035" cy="1470660"/>
          </a:xfrm>
          <a:prstGeom prst="rect"/>
          <a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 wrap="square" lIns="91440" tIns="45720" rIns="91440" bIns="45720" numCol="1" vert="horz" anchor="b">
            <a:normAutofit fontScale="100000" lnSpcReduction="0"/>
          </a:bodyPr>
          <a:lstStyle/>
          <a:p>
            <a:pPr marL="0" indent="0" algn="l" fontAlgn="auto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000" cap="small" dirty="0" smtClean="0" b="1">
                <a:latin typeface="맑은 고딕" charset="0"/>
                <a:ea typeface="맑은 고딕" charset="0"/>
              </a:rPr>
              <a:t> adult</a:t>
            </a:r>
            <a:r>
              <a:rPr lang="en-US" altLang="ko-KR" sz="6600" cap="small" dirty="0" smtClean="0" b="1">
                <a:latin typeface="맑은 고딕" charset="0"/>
                <a:ea typeface="맑은 고딕" charset="0"/>
              </a:rPr>
              <a:t> BLS    </a:t>
            </a:r>
            <a:r>
              <a:rPr lang="en-US" altLang="ko-KR" sz="4400" cap="small" dirty="0" smtClean="0" b="1">
                <a:latin typeface="맑은 고딕" charset="0"/>
                <a:ea typeface="맑은 고딕" charset="0"/>
              </a:rPr>
              <a:t>(for HCP)</a:t>
            </a:r>
            <a:endParaRPr lang="ko-KR" altLang="en-US" sz="4400" cap="small" dirty="0" smtClean="0" b="1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ChangeArrowheads="1"/>
          </p:cNvSpPr>
          <p:nvPr/>
        </p:nvSpPr>
        <p:spPr bwMode="auto">
          <a:xfrm>
            <a:off x="457200" y="27495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44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잘 살리는 법</a:t>
            </a:r>
            <a:r>
              <a:rPr lang="en-US" altLang="ko-KR" sz="44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=</a:t>
            </a:r>
            <a:r>
              <a:rPr lang="ko-KR" altLang="en-US" sz="44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소생의 고리</a:t>
            </a:r>
          </a:p>
        </p:txBody>
      </p:sp>
      <p:sp>
        <p:nvSpPr>
          <p:cNvPr id="21507" name="Line 9"/>
          <p:cNvSpPr>
            <a:spLocks noChangeShapeType="1"/>
          </p:cNvSpPr>
          <p:nvPr/>
        </p:nvSpPr>
        <p:spPr bwMode="auto">
          <a:xfrm>
            <a:off x="714375" y="1214755"/>
            <a:ext cx="7644130" cy="45720"/>
          </a:xfrm>
          <a:prstGeom prst="line">
            <a:avLst/>
          </a:prstGeom>
          <a:noFill/>
          <a:ln w="76200">
            <a:solidFill>
              <a:srgbClr val="A5002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508" name="Rectangle 11"/>
          <p:cNvSpPr>
            <a:spLocks noChangeArrowheads="1"/>
          </p:cNvSpPr>
          <p:nvPr/>
        </p:nvSpPr>
        <p:spPr bwMode="auto">
          <a:xfrm>
            <a:off x="467995" y="4220845"/>
            <a:ext cx="770445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numCol="1" vert="horz" anchor="ctr">
            <a:noAutofit/>
          </a:bodyPr>
          <a:lstStyle/>
          <a:p>
            <a:pPr marL="457200" indent="-457200" algn="ctr" fontAlgn="base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Font typeface="+mj-lt"/>
              <a:buAutoNum type="arabicPeriod"/>
            </a:pPr>
            <a:r>
              <a:rPr lang="en-US" altLang="ko-KR" sz="2000" cap="none" dirty="0" smtClean="0" b="1">
                <a:solidFill>
                  <a:srgbClr val="990033"/>
                </a:solidFill>
                <a:latin typeface="맑은 고딕" charset="0"/>
                <a:ea typeface="맑은 고딕" charset="0"/>
              </a:rPr>
              <a:t>심정지의 신속한 파악 및 응급 구조 체계 가동</a:t>
            </a:r>
            <a:endParaRPr lang="ko-KR" altLang="en-US" sz="2000" cap="none" dirty="0" smtClean="0" b="1">
              <a:solidFill>
                <a:srgbClr val="990033"/>
              </a:solidFill>
              <a:latin typeface="맑은 고딕" charset="0"/>
              <a:ea typeface="맑은 고딕" charset="0"/>
            </a:endParaRPr>
          </a:p>
          <a:p>
            <a:pPr marL="457200" indent="-457200" algn="ctr" fontAlgn="base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Font typeface="+mj-lt"/>
              <a:buAutoNum type="arabicPeriod" startAt="2"/>
            </a:pPr>
            <a:r>
              <a:rPr lang="en-US" altLang="ko-KR" sz="2000" cap="none" dirty="0" smtClean="0" b="1">
                <a:solidFill>
                  <a:srgbClr val="990033"/>
                </a:solidFill>
                <a:latin typeface="맑은 고딕" charset="0"/>
                <a:ea typeface="맑은 고딕" charset="0"/>
              </a:rPr>
              <a:t>흉부압박을 강조하는 조기 심폐소생술</a:t>
            </a:r>
            <a:endParaRPr lang="ko-KR" altLang="en-US" sz="2000" cap="none" dirty="0" smtClean="0" b="1">
              <a:solidFill>
                <a:srgbClr val="990033"/>
              </a:solidFill>
              <a:latin typeface="맑은 고딕" charset="0"/>
              <a:ea typeface="맑은 고딕" charset="0"/>
            </a:endParaRPr>
          </a:p>
          <a:p>
            <a:pPr marL="457200" indent="-457200" algn="ctr" fontAlgn="base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Font typeface="+mj-lt"/>
              <a:buAutoNum type="arabicPeriod" startAt="3"/>
            </a:pPr>
            <a:r>
              <a:rPr lang="en-US" altLang="ko-KR" sz="2000" cap="none" dirty="0" smtClean="0" b="1">
                <a:solidFill>
                  <a:srgbClr val="990033"/>
                </a:solidFill>
                <a:latin typeface="맑은 고딕" charset="0"/>
                <a:ea typeface="맑은 고딕" charset="0"/>
              </a:rPr>
              <a:t>신속한 제세동</a:t>
            </a:r>
            <a:endParaRPr lang="ko-KR" altLang="en-US" sz="2000" cap="none" dirty="0" smtClean="0" b="1">
              <a:solidFill>
                <a:srgbClr val="990033"/>
              </a:solidFill>
              <a:latin typeface="맑은 고딕" charset="0"/>
              <a:ea typeface="맑은 고딕" charset="0"/>
            </a:endParaRPr>
          </a:p>
          <a:p>
            <a:pPr marL="457200" indent="-457200" algn="ctr" fontAlgn="base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Font typeface="+mj-lt"/>
              <a:buAutoNum type="arabicPeriod" startAt="4"/>
            </a:pPr>
            <a:r>
              <a:rPr lang="en-US" altLang="ko-KR" sz="2000" cap="none" dirty="0" smtClean="0" b="1">
                <a:solidFill>
                  <a:srgbClr val="990033"/>
                </a:solidFill>
                <a:latin typeface="맑은 고딕" charset="0"/>
                <a:ea typeface="맑은 고딕" charset="0"/>
              </a:rPr>
              <a:t>효과적인 전문 심폐소생술</a:t>
            </a:r>
            <a:endParaRPr lang="ko-KR" altLang="en-US" sz="2000" cap="none" dirty="0" smtClean="0" b="1">
              <a:solidFill>
                <a:srgbClr val="990033"/>
              </a:solidFill>
              <a:latin typeface="맑은 고딕" charset="0"/>
              <a:ea typeface="맑은 고딕" charset="0"/>
            </a:endParaRPr>
          </a:p>
          <a:p>
            <a:pPr marL="457200" indent="-457200" algn="ctr" fontAlgn="base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Font typeface="+mj-lt"/>
              <a:buAutoNum type="arabicPeriod" startAt="5"/>
            </a:pPr>
            <a:r>
              <a:rPr lang="en-US" altLang="ko-KR" sz="2000" cap="none" dirty="0" smtClean="0" b="1">
                <a:solidFill>
                  <a:srgbClr val="990033"/>
                </a:solidFill>
                <a:latin typeface="맑은 고딕" charset="0"/>
                <a:ea typeface="맑은 고딕" charset="0"/>
              </a:rPr>
              <a:t>심정지후 처치통합</a:t>
            </a:r>
            <a:endParaRPr lang="ko-KR" altLang="en-US" sz="2000" cap="none" dirty="0" smtClean="0" b="1">
              <a:solidFill>
                <a:srgbClr val="990033"/>
              </a:solidFill>
              <a:latin typeface="맑은 고딕" charset="0"/>
              <a:ea typeface="맑은 고딕" charset="0"/>
            </a:endParaRPr>
          </a:p>
          <a:p>
            <a:pPr marL="457200" indent="-457200" algn="ctr" fontAlgn="base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000" cap="none" dirty="0" smtClean="0" b="1">
                <a:solidFill>
                  <a:srgbClr val="990033"/>
                </a:solidFill>
                <a:latin typeface="맑은 고딕" charset="0"/>
                <a:ea typeface="맑은 고딕" charset="0"/>
              </a:rPr>
              <a:t>                                                              (2010 guideline)</a:t>
            </a:r>
            <a:endParaRPr lang="ko-KR" altLang="en-US" sz="2000" cap="none" dirty="0" smtClean="0" b="1">
              <a:solidFill>
                <a:srgbClr val="990033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39750" y="4220845"/>
            <a:ext cx="7848600" cy="2143125"/>
          </a:xfrm>
          <a:prstGeom prst="rect">
            <a:avLst/>
          </a:prstGeom>
          <a:noFill/>
          <a:ln w="50800" cap="rnd">
            <a:solidFill>
              <a:srgbClr val="3333CC"/>
            </a:solidFill>
            <a:prstDash val="solid"/>
            <a:rou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pic>
        <p:nvPicPr>
          <p:cNvPr id="21516" name="Picture 1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630" y="2133600"/>
            <a:ext cx="8229600" cy="2028825"/>
          </a:xfr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/>
          <p:cNvPicPr>
            <a:picLocks noGrp="1" noChangeAspect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5" y="274955"/>
            <a:ext cx="7177405" cy="5851525"/>
          </a:xfrm>
        </p:spPr>
      </p:pic>
    </p:spTree>
    <p:extLst>
      <p:ext uri="{BB962C8B-B14F-4D97-AF65-F5344CB8AC3E}">
        <p14:creationId xmlns:p14="http://schemas.microsoft.com/office/powerpoint/2010/main" val="3463546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2705" y="1844675"/>
            <a:ext cx="8846820" cy="4608195"/>
          </a:xfrm>
          <a:noFill/>
        </p:spPr>
      </p:pic>
      <p:sp>
        <p:nvSpPr>
          <p:cNvPr id="3" name="직사각형 2"/>
          <p:cNvSpPr/>
          <p:nvPr/>
        </p:nvSpPr>
        <p:spPr>
          <a:xfrm rot="18159378">
            <a:off x="-326390" y="5005705"/>
            <a:ext cx="2372995" cy="294005"/>
          </a:xfrm>
          <a:prstGeom prst="rect">
            <a:avLst/>
          </a:prstGeom>
          <a:solidFill>
            <a:srgbClr val="7B81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훈련 받지 않은 사람</a:t>
            </a:r>
          </a:p>
        </p:txBody>
      </p:sp>
      <p:sp>
        <p:nvSpPr>
          <p:cNvPr id="4" name="직사각형 3"/>
          <p:cNvSpPr/>
          <p:nvPr/>
        </p:nvSpPr>
        <p:spPr>
          <a:xfrm rot="18159378">
            <a:off x="1360805" y="2733040"/>
            <a:ext cx="1809750" cy="294005"/>
          </a:xfrm>
          <a:prstGeom prst="rect">
            <a:avLst/>
          </a:prstGeom>
          <a:solidFill>
            <a:srgbClr val="0046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훈련 받은 사람</a:t>
            </a:r>
          </a:p>
        </p:txBody>
      </p:sp>
      <p:sp>
        <p:nvSpPr>
          <p:cNvPr id="5" name="직사각형 4"/>
          <p:cNvSpPr/>
          <p:nvPr/>
        </p:nvSpPr>
        <p:spPr>
          <a:xfrm rot="18159378">
            <a:off x="-340995" y="3532505"/>
            <a:ext cx="2667000" cy="558800"/>
          </a:xfrm>
          <a:prstGeom prst="rect">
            <a:avLst/>
          </a:prstGeom>
          <a:solidFill>
            <a:srgbClr val="7B81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구조자의 능력</a:t>
            </a:r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2134870" y="4871720"/>
            <a:ext cx="2500630" cy="461645"/>
          </a:xfrm>
          <a:prstGeom prst="rect">
            <a:avLst/>
          </a:prstGeom>
          <a:solidFill>
            <a:srgbClr val="70A2E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400" b="1" dirty="0" smtClean="0">
                <a:latin typeface="돋움" pitchFamily="50" charset="-127"/>
                <a:ea typeface="돋움" pitchFamily="50" charset="-127"/>
              </a:rPr>
              <a:t>흉부압박</a:t>
            </a:r>
            <a:endParaRPr lang="en-US" altLang="ko-KR" sz="2400" b="1" dirty="0" smtClean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2651760" y="3140710"/>
            <a:ext cx="1416050" cy="462280"/>
          </a:xfrm>
          <a:prstGeom prst="rect">
            <a:avLst/>
          </a:prstGeom>
          <a:solidFill>
            <a:srgbClr val="1650A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돋움체" pitchFamily="49" charset="-127"/>
                <a:ea typeface="돋움체" pitchFamily="49" charset="-127"/>
              </a:rPr>
              <a:t>구조호흡</a:t>
            </a:r>
          </a:p>
        </p:txBody>
      </p:sp>
      <p:sp>
        <p:nvSpPr>
          <p:cNvPr id="8" name="이등변 삼각형 7"/>
          <p:cNvSpPr/>
          <p:nvPr/>
        </p:nvSpPr>
        <p:spPr>
          <a:xfrm>
            <a:off x="2792095" y="1891030"/>
            <a:ext cx="1214755" cy="1000125"/>
          </a:xfrm>
          <a:prstGeom prst="triangle">
            <a:avLst/>
          </a:prstGeom>
          <a:solidFill>
            <a:srgbClr val="031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dirty="0">
                <a:latin typeface="돋움체" pitchFamily="49" charset="-127"/>
                <a:ea typeface="돋움체" pitchFamily="49" charset="-127"/>
              </a:rPr>
              <a:t>팀</a:t>
            </a:r>
          </a:p>
        </p:txBody>
      </p:sp>
      <p:sp>
        <p:nvSpPr>
          <p:cNvPr id="22537" name="TextBox 8"/>
          <p:cNvSpPr txBox="1">
            <a:spLocks noChangeArrowheads="1"/>
          </p:cNvSpPr>
          <p:nvPr/>
        </p:nvSpPr>
        <p:spPr bwMode="auto">
          <a:xfrm>
            <a:off x="5852795" y="4777105"/>
            <a:ext cx="2928620" cy="9544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dirty="0">
                <a:latin typeface="맑은 고딕" pitchFamily="50" charset="-127"/>
                <a:ea typeface="맑은 고딕" pitchFamily="50" charset="-127"/>
              </a:rPr>
              <a:t>흉부압박만 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시행</a:t>
            </a:r>
            <a:endParaRPr lang="en-US" altLang="ko-KR" sz="280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일반인</a:t>
            </a:r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8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538" name="TextBox 9"/>
          <p:cNvSpPr txBox="1">
            <a:spLocks noChangeArrowheads="1"/>
          </p:cNvSpPr>
          <p:nvPr/>
        </p:nvSpPr>
        <p:spPr bwMode="auto">
          <a:xfrm>
            <a:off x="4716145" y="3213100"/>
            <a:ext cx="3947795" cy="46228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400" dirty="0">
                <a:latin typeface="맑은 고딕" pitchFamily="50" charset="-127"/>
                <a:ea typeface="맑은 고딕" pitchFamily="50" charset="-127"/>
              </a:rPr>
              <a:t>흉부압박 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2400" dirty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sz="2400" dirty="0">
                <a:latin typeface="맑은 고딕" pitchFamily="50" charset="-127"/>
                <a:ea typeface="맑은 고딕" pitchFamily="50" charset="-127"/>
              </a:rPr>
              <a:t>구조호흡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400" dirty="0">
                <a:latin typeface="맑은 고딕" pitchFamily="50" charset="-127"/>
                <a:ea typeface="맑은 고딕" pitchFamily="50" charset="-127"/>
              </a:rPr>
              <a:t>회</a:t>
            </a:r>
          </a:p>
        </p:txBody>
      </p:sp>
      <p:sp>
        <p:nvSpPr>
          <p:cNvPr id="22539" name="TextBox 10"/>
          <p:cNvSpPr txBox="1">
            <a:spLocks noChangeArrowheads="1"/>
          </p:cNvSpPr>
          <p:nvPr/>
        </p:nvSpPr>
        <p:spPr bwMode="auto">
          <a:xfrm>
            <a:off x="4045585" y="2146300"/>
            <a:ext cx="4815205" cy="4298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200" dirty="0">
                <a:latin typeface="맑은 고딕" pitchFamily="50" charset="-127"/>
                <a:ea typeface="맑은 고딕" pitchFamily="50" charset="-127"/>
              </a:rPr>
              <a:t>다수의 구조자의  협력된 심폐소생술</a:t>
            </a:r>
          </a:p>
        </p:txBody>
      </p:sp>
      <p:sp>
        <p:nvSpPr>
          <p:cNvPr id="12" name="타원 11"/>
          <p:cNvSpPr/>
          <p:nvPr/>
        </p:nvSpPr>
        <p:spPr>
          <a:xfrm>
            <a:off x="5760085" y="4604385"/>
            <a:ext cx="3072130" cy="1126490"/>
          </a:xfrm>
          <a:prstGeom prst="ellipse">
            <a:avLst/>
          </a:prstGeom>
          <a:noFill/>
          <a:ln w="508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4572000" y="2997200"/>
            <a:ext cx="4143375" cy="857250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115695" y="356870"/>
            <a:ext cx="6933565" cy="708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latin typeface="휴먼모음T" pitchFamily="18" charset="-127"/>
                <a:ea typeface="휴먼모음T" pitchFamily="18" charset="-127"/>
              </a:rPr>
              <a:t>구조자의 능력에 따른 심폐소생술</a:t>
            </a:r>
            <a:endParaRPr lang="ko-KR" altLang="en-US" sz="40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27" name="Group 50226"/>
          <p:cNvGraphicFramePr>
            <a:graphicFrameLocks noGrp="1"/>
          </p:cNvGraphicFramePr>
          <p:nvPr/>
        </p:nvGraphicFramePr>
        <p:xfrm>
          <a:off x="114935" y="-55245"/>
          <a:ext cx="8785225" cy="7021196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1800225"/>
                <a:gridCol w="2170430"/>
                <a:gridCol w="2657475"/>
                <a:gridCol w="203200"/>
                <a:gridCol w="1953895"/>
              </a:tblGrid>
              <a:tr h="464185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</a:rPr>
                        <a:t> 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Arial" charset="0"/>
                        <a:ea typeface="Arial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성인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및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청소년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소아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(1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세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~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사춘기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전까지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유아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(1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세미만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</a:tr>
              <a:tr h="337820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주변의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안정성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구조자와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환자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모두에게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주변환경이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안전한지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확인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</a:tr>
              <a:tr h="1076960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심정지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상태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인지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                                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반응여부확인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무호흡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또는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심정지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호흡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(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비정상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호흡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10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초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이내에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맥박이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명확히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학인이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안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됨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(호흡과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맥박은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10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초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이내에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동시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실시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가능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</a:tr>
              <a:tr h="427355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CPR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순서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C-A-B (&lt;-C-A-B. 2010 guideline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부터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</a:tr>
              <a:tr h="431800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흉부압박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속도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휴먼명조" charset="0"/>
                          <a:ea typeface="휴먼명조" charset="0"/>
                        </a:rPr>
                        <a:t>분당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 100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휴먼명조" charset="0"/>
                          <a:ea typeface="휴먼명조" charset="0"/>
                        </a:rPr>
                        <a:t>회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~120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휴먼명조" charset="0"/>
                          <a:ea typeface="휴먼명조" charset="0"/>
                        </a:rPr>
                        <a:t>회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(&lt;-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최소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분당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100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회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</a:tr>
              <a:tr h="1076960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흉부압박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깊이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최소 5cm </a:t>
                      </a:r>
                      <a:endParaRPr lang="ko-KR" altLang="en-US" sz="1600" kern="1200" dirty="0" smtClean="0" b="1">
                        <a:solidFill>
                          <a:srgbClr val="FF0000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(6cm초과 안됨)</a:t>
                      </a:r>
                      <a:endParaRPr lang="ko-KR" altLang="en-US" sz="1600" kern="1200" dirty="0" smtClean="0" b="1">
                        <a:solidFill>
                          <a:srgbClr val="FF0000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&lt;-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최소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5cm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이상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* 약  5cm(K2015)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흉부 전후방 직졍의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최소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1/3 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(약 5cm)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*4~5cm (K2015)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흉부전후방직경의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최소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1/3 (약 4cm)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*4cm(K2015)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1111885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압박방법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흉골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하반부에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양손을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올림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(lower half of sternum)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양손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 or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한손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1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인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구조자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2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인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구조자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(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그림참조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61645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기도확보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Head-tilt chin-lift (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외상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의심시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: jaw thrust)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</a:tr>
              <a:tr h="464185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압박-호흡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비율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   30:2                             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latin typeface="Century Schoolbook" charset="0"/>
                          <a:ea typeface="Century Schoolbook" charset="0"/>
                        </a:rPr>
                        <a:t>30:2(1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인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구조자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      15:2(2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인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구조자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</a:tr>
              <a:tr h="584200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전문기도확보후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가슴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압박과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상관없이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6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휴먼명조" charset="0"/>
                          <a:ea typeface="휴먼명조" charset="0"/>
                        </a:rPr>
                        <a:t>초마다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휴먼명조" charset="0"/>
                          <a:ea typeface="휴먼명조" charset="0"/>
                        </a:rPr>
                        <a:t>인공호흡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(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휴먼명조" charset="0"/>
                          <a:ea typeface="휴먼명조" charset="0"/>
                        </a:rPr>
                        <a:t>분당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 10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휴먼명조" charset="0"/>
                          <a:ea typeface="휴먼명조" charset="0"/>
                        </a:rPr>
                        <a:t>회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휴먼명조" charset="0"/>
                          <a:ea typeface="휴먼명조" charset="0"/>
                        </a:rPr>
                        <a:t>호홉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rgbClr val="FF0000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&lt;-</a:t>
                      </a:r>
                      <a:r>
                        <a:rPr lang="en-US" altLang="ko-KR" sz="1600" kern="1200" dirty="0" smtClean="0" b="1">
                          <a:solidFill>
                            <a:srgbClr val="FF0000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6~8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초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마다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(분당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8~10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회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</a:tr>
              <a:tr h="584200">
                <a:tc>
                  <a:txBody>
                    <a:bodyPr/>
                    <a:lstStyle/>
                    <a:p>
                      <a:pPr marL="0" indent="0" algn="l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압박중단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최소화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휴먼명조" charset="0"/>
                        <a:ea typeface="휴먼명조" charset="0"/>
                      </a:endParaRPr>
                    </a:p>
                  </a:txBody>
                  <a:tcPr marL="91440" marR="91440" marT="45720" marB="45720" anchor="ctr">
                    <a:lnL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10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초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이상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압박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중단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말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것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. 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  <a:p>
                      <a:pPr marL="0" indent="0" algn="ctr" fontAlgn="base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최소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60%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를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목표로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가슴압박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실시율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높이기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 (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휴먼명조" charset="0"/>
                          <a:ea typeface="휴먼명조" charset="0"/>
                        </a:rPr>
                        <a:t>신규</a:t>
                      </a:r>
                      <a:r>
                        <a:rPr lang="en-US" altLang="ko-KR" sz="1600" kern="1200" dirty="0" smtClean="0" b="1">
                          <a:solidFill>
                            <a:schemeClr val="tx1"/>
                          </a:solidFill>
                          <a:latin typeface="굴림" charset="0"/>
                          <a:ea typeface="굴림" charset="0"/>
                        </a:rPr>
                        <a:t>)</a:t>
                      </a:r>
                      <a:endParaRPr lang="ko-KR" altLang="en-US" sz="1600" kern="1200" dirty="0" smtClean="0" b="1">
                        <a:solidFill>
                          <a:schemeClr val="tx1"/>
                        </a:solidFill>
                        <a:latin typeface="굴림" charset="0"/>
                        <a:ea typeface="굴림" charset="0"/>
                      </a:endParaRPr>
                    </a:p>
                  </a:txBody>
                  <a:tcPr marL="91440" marR="91440" marT="45720" marB="45720" anchor="ctr">
                    <a:lnL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TlToBr>
                    <a:lnBlToTr w="0" cap="flat" cmpd="sng" algn="ctr">
                      <a:noFill/>
                      <a:prstDash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b="0"/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95" y="-71755"/>
            <a:ext cx="7416800" cy="6957695"/>
          </a:xfrm>
        </p:spPr>
      </p:pic>
    </p:spTree>
    <p:extLst>
      <p:ext uri="{BB962C8B-B14F-4D97-AF65-F5344CB8AC3E}">
        <p14:creationId xmlns:p14="http://schemas.microsoft.com/office/powerpoint/2010/main" val="1101366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</p:spPr>
        <p:txBody>
          <a:bodyPr>
            <a:normAutofit/>
          </a:bodyPr>
          <a:lstStyle/>
          <a:p>
            <a:pPr eaLnBrk="1" hangingPunct="1"/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[1]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심장마비 환자의 발견</a:t>
            </a:r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인지</a:t>
            </a:r>
            <a:endParaRPr lang="en-US" altLang="ko-KR" sz="36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2755" y="1786255"/>
            <a:ext cx="8229600" cy="4525645"/>
          </a:xfrm>
        </p:spPr>
        <p:txBody>
          <a:bodyPr/>
          <a:lstStyle/>
          <a:p>
            <a:pPr lvl="1" eaLnBrk="1" hangingPunct="1">
              <a:buFontTx/>
              <a:buNone/>
            </a:pPr>
            <a:r>
              <a:rPr lang="en-US" altLang="ko-KR" sz="3200" dirty="0" smtClean="0">
                <a:latin typeface="맑은 고딕" pitchFamily="50" charset="-127"/>
                <a:ea typeface="맑은 고딕" pitchFamily="50" charset="-127"/>
              </a:rPr>
              <a:t>1)</a:t>
            </a:r>
            <a:r>
              <a:rPr lang="ko-KR" altLang="en-US" sz="3200" dirty="0" smtClean="0">
                <a:latin typeface="맑은 고딕" pitchFamily="50" charset="-127"/>
                <a:ea typeface="맑은 고딕" pitchFamily="50" charset="-127"/>
              </a:rPr>
              <a:t>환자가 반응이 없음 </a:t>
            </a:r>
            <a:endParaRPr lang="en-US" altLang="ko-KR" sz="3200" dirty="0" smtClean="0">
              <a:latin typeface="맑은 고딕" pitchFamily="50" charset="-127"/>
              <a:ea typeface="맑은 고딕" pitchFamily="50" charset="-127"/>
            </a:endParaRPr>
          </a:p>
          <a:p>
            <a:pPr lvl="1" eaLnBrk="1" hangingPunct="1">
              <a:buFontTx/>
              <a:buNone/>
            </a:pPr>
            <a:r>
              <a:rPr lang="en-US" altLang="ko-KR" sz="3200" dirty="0" smtClean="0">
                <a:latin typeface="맑은 고딕" pitchFamily="50" charset="-127"/>
                <a:ea typeface="맑은 고딕" pitchFamily="50" charset="-127"/>
              </a:rPr>
              <a:t>   </a:t>
            </a:r>
          </a:p>
          <a:p>
            <a:pPr lvl="1" eaLnBrk="1" hangingPunct="1">
              <a:buFontTx/>
              <a:buNone/>
            </a:pPr>
            <a:r>
              <a:rPr lang="en-US" altLang="ko-KR" sz="3200" dirty="0" smtClean="0">
                <a:latin typeface="맑은 고딕" pitchFamily="50" charset="-127"/>
                <a:ea typeface="맑은 고딕" pitchFamily="50" charset="-127"/>
              </a:rPr>
              <a:t>2)</a:t>
            </a:r>
            <a:r>
              <a:rPr lang="ko-KR" altLang="en-US" sz="3200" dirty="0" smtClean="0">
                <a:latin typeface="맑은 고딕" pitchFamily="50" charset="-127"/>
                <a:ea typeface="맑은 고딕" pitchFamily="50" charset="-127"/>
              </a:rPr>
              <a:t>호흡이 없거나 정상적이지 않음</a:t>
            </a:r>
            <a:r>
              <a:rPr lang="en-US" altLang="ko-KR" sz="32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1" eaLnBrk="1" hangingPunct="1">
              <a:buFontTx/>
              <a:buNone/>
            </a:pPr>
            <a:r>
              <a:rPr lang="en-US" altLang="ko-KR" sz="3200" dirty="0" smtClean="0">
                <a:latin typeface="맑은 고딕" pitchFamily="50" charset="-127"/>
                <a:ea typeface="맑은 고딕" pitchFamily="50" charset="-127"/>
              </a:rPr>
              <a:t>   (</a:t>
            </a:r>
            <a:r>
              <a:rPr lang="ko-KR" altLang="en-US" sz="3200" dirty="0" smtClean="0">
                <a:latin typeface="맑은 고딕" pitchFamily="50" charset="-127"/>
                <a:ea typeface="맑은 고딕" pitchFamily="50" charset="-127"/>
              </a:rPr>
              <a:t>임종호흡</a:t>
            </a:r>
            <a:r>
              <a:rPr lang="en-US" altLang="ko-KR" sz="32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320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  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Tx/>
              <a:buNone/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주의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사고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에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의한 경우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ko-KR" altLang="en-US" dirty="0" err="1" smtClean="0">
                <a:solidFill>
                  <a:srgbClr val="3333CC"/>
                </a:solidFill>
                <a:latin typeface="맑은 고딕" pitchFamily="50" charset="-127"/>
                <a:ea typeface="맑은 고딕" pitchFamily="50" charset="-127"/>
              </a:rPr>
              <a:t>경추</a:t>
            </a:r>
            <a:r>
              <a:rPr lang="ko-KR" altLang="en-US" dirty="0" smtClean="0">
                <a:solidFill>
                  <a:srgbClr val="3333CC"/>
                </a:solidFill>
                <a:latin typeface="맑은 고딕" pitchFamily="50" charset="-127"/>
                <a:ea typeface="맑은 고딕" pitchFamily="50" charset="-127"/>
              </a:rPr>
              <a:t> 손상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이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악화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되므로 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환자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를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지나치게 흔들지 않는다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2677160" y="2357120"/>
            <a:ext cx="2072005" cy="1905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1280795" y="3500755"/>
            <a:ext cx="5643880" cy="1905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255" y="1143000"/>
            <a:ext cx="5937250" cy="5167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AutoShape 7"/>
          <p:cNvSpPr>
            <a:spLocks noChangeArrowheads="1"/>
          </p:cNvSpPr>
          <p:nvPr/>
        </p:nvSpPr>
        <p:spPr bwMode="auto">
          <a:xfrm>
            <a:off x="4143375" y="786130"/>
            <a:ext cx="4215130" cy="2499995"/>
          </a:xfrm>
          <a:prstGeom prst="cloudCallout">
            <a:avLst>
              <a:gd name="adj1" fmla="val -87815"/>
              <a:gd name="adj2" fmla="val 1645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latinLnBrk="0" hangingPunct="0"/>
            <a:r>
              <a:rPr kumimoji="0" lang="ko-KR" altLang="en-US" sz="2800">
                <a:latin typeface="Times New Roman" pitchFamily="18" charset="0"/>
                <a:ea typeface="HY엽서L" pitchFamily="18" charset="-127"/>
              </a:rPr>
              <a:t>여보세요</a:t>
            </a:r>
            <a:r>
              <a:rPr kumimoji="0" lang="en-US" altLang="ko-KR" sz="2800">
                <a:latin typeface="Times New Roman" pitchFamily="18" charset="0"/>
                <a:ea typeface="HY엽서L" pitchFamily="18" charset="-127"/>
              </a:rPr>
              <a:t>? </a:t>
            </a:r>
            <a:r>
              <a:rPr kumimoji="0" lang="ko-KR" altLang="en-US" sz="2800">
                <a:latin typeface="Times New Roman" pitchFamily="18" charset="0"/>
                <a:ea typeface="HY엽서L" pitchFamily="18" charset="-127"/>
              </a:rPr>
              <a:t>괜찮으세요</a:t>
            </a:r>
            <a:r>
              <a:rPr kumimoji="0" lang="en-US" altLang="ko-KR" sz="2800">
                <a:latin typeface="Times New Roman" pitchFamily="18" charset="0"/>
                <a:ea typeface="HY엽서L" pitchFamily="18" charset="-127"/>
              </a:rPr>
              <a:t>?</a:t>
            </a:r>
          </a:p>
          <a:p>
            <a:pPr algn="ctr" eaLnBrk="0" latinLnBrk="0" hangingPunct="0"/>
            <a:r>
              <a:rPr kumimoji="0" lang="en-US" altLang="ko-KR" sz="3200">
                <a:latin typeface="Times New Roman" pitchFamily="18" charset="0"/>
                <a:ea typeface="HY엽서L" pitchFamily="18" charset="-127"/>
              </a:rPr>
              <a:t>: </a:t>
            </a:r>
            <a:r>
              <a:rPr kumimoji="0" lang="ko-KR" altLang="en-US" sz="2000">
                <a:latin typeface="Times New Roman" pitchFamily="18" charset="0"/>
                <a:ea typeface="HY엽서L" pitchFamily="18" charset="-127"/>
              </a:rPr>
              <a:t>환자의 어깨를 치면서 확인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00380" y="1143000"/>
            <a:ext cx="785495" cy="500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</p:spPr>
        <p:txBody>
          <a:bodyPr>
            <a:normAutofit/>
          </a:bodyPr>
          <a:lstStyle/>
          <a:p>
            <a:pPr eaLnBrk="1" hangingPunct="1"/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[2]</a:t>
            </a:r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구조요청</a:t>
            </a:r>
            <a:endParaRPr lang="en-US" altLang="ko-KR" sz="36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2133600"/>
            <a:ext cx="3456305" cy="22320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marL="533400" indent="-533400" eaLnBrk="1" hangingPunct="1">
              <a:lnSpc>
                <a:spcPct val="90000"/>
              </a:lnSpc>
              <a:buNone/>
            </a:pPr>
            <a:r>
              <a:rPr lang="ko-KR" altLang="en-US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지시</a:t>
            </a:r>
            <a:r>
              <a:rPr lang="en-US" altLang="ko-KR" sz="2400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본인</a:t>
            </a:r>
            <a:r>
              <a:rPr lang="en-US" altLang="ko-KR" sz="2400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도움요청</a:t>
            </a:r>
            <a:r>
              <a:rPr lang="en-US" altLang="ko-KR" sz="2400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 smtClean="0">
              <a:solidFill>
                <a:srgbClr val="A5002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533400" indent="-533400" eaLnBrk="1" hangingPunct="1">
              <a:lnSpc>
                <a:spcPct val="90000"/>
              </a:lnSpc>
              <a:buNone/>
            </a:pPr>
            <a:r>
              <a:rPr lang="ko-KR" altLang="en-US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전화</a:t>
            </a:r>
          </a:p>
          <a:p>
            <a:pPr marL="914400" lvl="1" indent="-457200" eaLnBrk="1" hangingPunct="1">
              <a:lnSpc>
                <a:spcPct val="90000"/>
              </a:lnSpc>
              <a:buNone/>
            </a:pPr>
            <a:r>
              <a:rPr lang="ko-KR" altLang="en-US" sz="2500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소방대</a:t>
            </a:r>
            <a:r>
              <a:rPr lang="en-US" altLang="ko-KR" sz="2500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( 119 )</a:t>
            </a:r>
          </a:p>
          <a:p>
            <a:pPr marL="914400" lvl="1" indent="-457200" eaLnBrk="1" hangingPunct="1">
              <a:lnSpc>
                <a:spcPct val="90000"/>
              </a:lnSpc>
              <a:buNone/>
            </a:pPr>
            <a:r>
              <a:rPr lang="ko-KR" altLang="en-US" sz="2500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응급의료 정보센터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None/>
            </a:pPr>
            <a:r>
              <a:rPr lang="ko-KR" altLang="en-US" sz="2000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      </a:t>
            </a:r>
            <a:r>
              <a:rPr lang="en-US" altLang="ko-KR" sz="2500" b="1" dirty="0" smtClean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(1339)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4284980" y="1773555"/>
            <a:ext cx="4535170" cy="3816350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환자</a:t>
            </a:r>
            <a:r>
              <a:rPr lang="ko-KR" altLang="en-US" sz="21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의 </a:t>
            </a: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위치</a:t>
            </a:r>
          </a:p>
          <a:p>
            <a:pPr eaLnBrk="1" hangingPunct="1"/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연락</a:t>
            </a:r>
            <a:r>
              <a:rPr lang="ko-KR" altLang="en-US" sz="21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하고 있는 </a:t>
            </a: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전화번호</a:t>
            </a:r>
          </a:p>
          <a:p>
            <a:pPr eaLnBrk="1" hangingPunct="1"/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환자발생 상황 </a:t>
            </a:r>
          </a:p>
          <a:p>
            <a:pPr eaLnBrk="1" hangingPunct="1"/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필요</a:t>
            </a:r>
            <a:r>
              <a:rPr lang="ko-KR" altLang="en-US" sz="21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한 </a:t>
            </a: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응급처치</a:t>
            </a:r>
          </a:p>
          <a:p>
            <a:pPr eaLnBrk="1" hangingPunct="1"/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환자구조</a:t>
            </a:r>
            <a:r>
              <a:rPr lang="ko-KR" altLang="en-US" sz="21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를 </a:t>
            </a: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위하여 </a:t>
            </a:r>
            <a:b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     필요한 구조자</a:t>
            </a:r>
            <a:r>
              <a:rPr lang="ko-KR" altLang="en-US" sz="21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의 </a:t>
            </a: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</a:p>
          <a:p>
            <a:pPr eaLnBrk="1" hangingPunct="1"/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환자</a:t>
            </a:r>
            <a:r>
              <a:rPr lang="ko-KR" altLang="en-US" sz="21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에게 </a:t>
            </a: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시행</a:t>
            </a:r>
            <a:r>
              <a:rPr lang="ko-KR" altLang="en-US" sz="21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되고 </a:t>
            </a: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있</a:t>
            </a:r>
            <a:r>
              <a:rPr lang="ko-KR" altLang="en-US" sz="21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는</a:t>
            </a: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2500" b="1" dirty="0" smtClean="0">
                <a:solidFill>
                  <a:srgbClr val="0033CC"/>
                </a:solidFill>
                <a:latin typeface="맑은 고딕" pitchFamily="50" charset="-127"/>
                <a:ea typeface="맑은 고딕" pitchFamily="50" charset="-127"/>
              </a:rPr>
              <a:t>             응급조치 내용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/>
          <p:cNvPicPr>
            <a:picLocks noGrp="1" noChangeArrowheads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3714750" y="1484630"/>
            <a:ext cx="5267325" cy="3930650"/>
          </a:xfrm>
          <a:noFill/>
        </p:spPr>
      </p:pic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3223895" y="6153150"/>
            <a:ext cx="2592070" cy="64643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>
            <a:spAutoFit/>
          </a:bodyPr>
          <a:lstStyle/>
          <a:p>
            <a:r>
              <a:rPr lang="en-US" altLang="ko-KR" sz="3600" dirty="0">
                <a:latin typeface="휴먼둥근헤드라인" pitchFamily="18" charset="-127"/>
                <a:ea typeface="휴먼둥근헤드라인" pitchFamily="18" charset="-127"/>
              </a:rPr>
              <a:t>1</a:t>
            </a:r>
            <a:r>
              <a:rPr lang="ko-KR" altLang="en-US" sz="3600" dirty="0">
                <a:latin typeface="휴먼둥근헤드라인" pitchFamily="18" charset="-127"/>
                <a:ea typeface="휴먼둥근헤드라인" pitchFamily="18" charset="-127"/>
              </a:rPr>
              <a:t>인 구조시</a:t>
            </a:r>
            <a:endParaRPr lang="en-US" altLang="ko-KR" sz="3600" dirty="0"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5" name="모서리가 둥근 사각형 설명선 4"/>
          <p:cNvSpPr/>
          <p:nvPr/>
        </p:nvSpPr>
        <p:spPr>
          <a:xfrm>
            <a:off x="1000125" y="499745"/>
            <a:ext cx="4072255" cy="1500505"/>
          </a:xfrm>
          <a:prstGeom prst="wedgeRoundRectCallout">
            <a:avLst>
              <a:gd name="adj1" fmla="val 52475"/>
              <a:gd name="adj2" fmla="val 35607"/>
              <a:gd name="adj3" fmla="val 16667"/>
            </a:avLst>
          </a:prstGeom>
          <a:solidFill>
            <a:schemeClr val="accent2">
              <a:lumMod val="40000"/>
              <a:lumOff val="60000"/>
              <a:alpha val="41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저기 커피자판기 옆에 파마머리</a:t>
            </a:r>
            <a:endParaRPr lang="en-US" altLang="ko-KR" sz="2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줄무늬 치마 입은 여자분 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!</a:t>
            </a:r>
          </a:p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119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에 신고해 주세요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995" y="3857625"/>
            <a:ext cx="3857625" cy="1013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FF0000"/>
                </a:solidFill>
              </a:rPr>
              <a:t>주변의 사람 중 정확히 한 사람을 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r>
              <a:rPr lang="ko-KR" altLang="en-US" sz="2000" b="1" dirty="0" smtClean="0">
                <a:solidFill>
                  <a:srgbClr val="FF0000"/>
                </a:solidFill>
              </a:rPr>
              <a:t>지목하여 구조요청을 한다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495" y="1000125"/>
            <a:ext cx="7487920" cy="5191125"/>
          </a:xfrm>
          <a:noFill/>
          <a:ln w="0" cmpd="tri">
            <a:noFill/>
          </a:ln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3223895" y="6153150"/>
            <a:ext cx="2592070" cy="64643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>
            <a:spAutoFit/>
          </a:bodyPr>
          <a:lstStyle/>
          <a:p>
            <a:r>
              <a:rPr lang="en-US" altLang="ko-KR" sz="3600" dirty="0" smtClean="0">
                <a:latin typeface="휴먼둥근헤드라인" pitchFamily="18" charset="-127"/>
                <a:ea typeface="휴먼둥근헤드라인" pitchFamily="18" charset="-127"/>
              </a:rPr>
              <a:t>2</a:t>
            </a:r>
            <a:r>
              <a:rPr lang="ko-KR" altLang="en-US" sz="3600" dirty="0" smtClean="0">
                <a:latin typeface="휴먼둥근헤드라인" pitchFamily="18" charset="-127"/>
                <a:ea typeface="휴먼둥근헤드라인" pitchFamily="18" charset="-127"/>
              </a:rPr>
              <a:t>인 </a:t>
            </a:r>
            <a:r>
              <a:rPr lang="ko-KR" altLang="en-US" sz="3600" dirty="0">
                <a:latin typeface="휴먼둥근헤드라인" pitchFamily="18" charset="-127"/>
                <a:ea typeface="휴먼둥근헤드라인" pitchFamily="18" charset="-127"/>
              </a:rPr>
              <a:t>구조시</a:t>
            </a:r>
            <a:endParaRPr lang="en-US" altLang="ko-KR" sz="3600" dirty="0"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5" name="모서리가 둥근 사각형 설명선 4"/>
          <p:cNvSpPr/>
          <p:nvPr/>
        </p:nvSpPr>
        <p:spPr>
          <a:xfrm>
            <a:off x="2571750" y="142875"/>
            <a:ext cx="3143250" cy="1071880"/>
          </a:xfrm>
          <a:prstGeom prst="wedgeRoundRectCallout">
            <a:avLst>
              <a:gd name="adj1" fmla="val -36428"/>
              <a:gd name="adj2" fmla="val 57254"/>
              <a:gd name="adj3" fmla="val 16667"/>
            </a:avLst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chemeClr val="tx1"/>
                </a:solidFill>
                <a:latin typeface="휴먼매직체" pitchFamily="18" charset="-127"/>
                <a:ea typeface="휴먼매직체" pitchFamily="18" charset="-127"/>
              </a:rPr>
              <a:t>내가 심폐소생술 </a:t>
            </a:r>
            <a:r>
              <a:rPr lang="ko-KR" altLang="en-US" sz="2400" dirty="0" err="1" smtClean="0">
                <a:solidFill>
                  <a:schemeClr val="tx1"/>
                </a:solidFill>
                <a:latin typeface="휴먼매직체" pitchFamily="18" charset="-127"/>
                <a:ea typeface="휴먼매직체" pitchFamily="18" charset="-127"/>
              </a:rPr>
              <a:t>할테니</a:t>
            </a:r>
            <a:endParaRPr lang="en-US" altLang="ko-KR" sz="2400" dirty="0" smtClean="0">
              <a:solidFill>
                <a:schemeClr val="tx1"/>
              </a:solidFill>
              <a:latin typeface="휴먼매직체" pitchFamily="18" charset="-127"/>
              <a:ea typeface="휴먼매직체" pitchFamily="18" charset="-127"/>
            </a:endParaRPr>
          </a:p>
          <a:p>
            <a:r>
              <a:rPr lang="ko-KR" altLang="en-US" sz="2400" dirty="0" smtClean="0">
                <a:solidFill>
                  <a:schemeClr val="tx1"/>
                </a:solidFill>
                <a:latin typeface="휴먼매직체" pitchFamily="18" charset="-127"/>
                <a:ea typeface="휴먼매직체" pitchFamily="18" charset="-127"/>
              </a:rPr>
              <a:t>자네가 </a:t>
            </a:r>
            <a:r>
              <a:rPr lang="ko-KR" altLang="en-US" sz="2400" dirty="0" err="1" smtClean="0">
                <a:solidFill>
                  <a:schemeClr val="tx1"/>
                </a:solidFill>
                <a:latin typeface="휴먼매직체" pitchFamily="18" charset="-127"/>
                <a:ea typeface="휴먼매직체" pitchFamily="18" charset="-127"/>
              </a:rPr>
              <a:t>신고하셈</a:t>
            </a:r>
            <a:r>
              <a:rPr lang="ko-KR" altLang="en-US" sz="2400" dirty="0" smtClean="0">
                <a:solidFill>
                  <a:schemeClr val="tx1"/>
                </a:solidFill>
                <a:latin typeface="휴먼매직체" pitchFamily="18" charset="-127"/>
                <a:ea typeface="휴먼매직체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휴먼매직체" pitchFamily="18" charset="-127"/>
                <a:ea typeface="휴먼매직체" pitchFamily="18" charset="-127"/>
              </a:rPr>
              <a:t>!</a:t>
            </a:r>
            <a:endParaRPr lang="ko-KR" altLang="en-US" sz="2400" dirty="0">
              <a:solidFill>
                <a:schemeClr val="tx1"/>
              </a:solidFill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6" name="모서리가 둥근 사각형 설명선 5"/>
          <p:cNvSpPr/>
          <p:nvPr/>
        </p:nvSpPr>
        <p:spPr>
          <a:xfrm>
            <a:off x="6000750" y="571500"/>
            <a:ext cx="2714625" cy="1714500"/>
          </a:xfrm>
          <a:prstGeom prst="wedgeRoundRectCallout">
            <a:avLst>
              <a:gd name="adj1" fmla="val -55797"/>
              <a:gd name="adj2" fmla="val 32322"/>
              <a:gd name="adj3" fmla="val 16667"/>
            </a:avLst>
          </a:prstGeom>
          <a:solidFill>
            <a:srgbClr val="FFFF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거기 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119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지요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?</a:t>
            </a:r>
          </a:p>
          <a:p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여기 환자가 발생했는데 여기는 어디고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20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어떤 환자에요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…</a:t>
            </a:r>
          </a:p>
          <a:p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그리고</a:t>
            </a:r>
            <a:r>
              <a:rPr lang="en-US" altLang="ko-KR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,,,</a:t>
            </a:r>
            <a:r>
              <a:rPr lang="ko-KR" altLang="en-US" sz="2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20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5"/>
          <p:cNvGrpSpPr>
            <a:grpSpLocks/>
          </p:cNvGrpSpPr>
          <p:nvPr/>
        </p:nvGrpSpPr>
        <p:grpSpPr bwMode="auto">
          <a:xfrm>
            <a:off x="0" y="25400"/>
            <a:ext cx="9109075" cy="6701155"/>
            <a:chOff x="0" y="25400"/>
            <a:chExt cx="9109075" cy="6701155"/>
          </a:xfrm>
        </p:grpSpPr>
        <p:pic>
          <p:nvPicPr>
            <p:cNvPr id="2867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25400"/>
              <a:ext cx="9109075" cy="670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6" name="Rectangle 4"/>
            <p:cNvSpPr>
              <a:spLocks noChangeArrowheads="1"/>
            </p:cNvSpPr>
            <p:nvPr/>
          </p:nvSpPr>
          <p:spPr bwMode="auto">
            <a:xfrm rot="-1594840">
              <a:off x="5435600" y="2997200"/>
              <a:ext cx="1223645" cy="5048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2800" b="1" i="1">
                  <a:latin typeface="맑은 고딕" pitchFamily="50" charset="-127"/>
                  <a:ea typeface="맑은 고딕" pitchFamily="50" charset="-127"/>
                </a:rPr>
                <a:t>1339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42620" y="1143000"/>
            <a:ext cx="2447925" cy="523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119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소방방재청</a:t>
            </a:r>
            <a:endParaRPr lang="en-US" altLang="ko-KR" sz="28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065" y="1652270"/>
            <a:ext cx="4119880" cy="523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1339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중앙응급의료정보센터</a:t>
            </a:r>
            <a:endParaRPr lang="en-US" altLang="ko-KR" sz="28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99745" y="642620"/>
            <a:ext cx="8229600" cy="1428750"/>
          </a:xfr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</p:spPr>
        <p:txBody>
          <a:bodyPr/>
          <a:lstStyle/>
          <a:p>
            <a:pPr eaLnBrk="1" hangingPunct="1"/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심폐소생술의 준비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환자의 자세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2571750"/>
            <a:ext cx="8136255" cy="372745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환자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를 얼굴이 위로가게</a:t>
            </a:r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 눕힌다</a:t>
            </a:r>
            <a:r>
              <a:rPr lang="en-US" altLang="ko-KR" sz="3600" dirty="0" smtClean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eaLnBrk="1" hangingPunct="1">
              <a:buFontTx/>
              <a:buNone/>
            </a:pPr>
            <a:r>
              <a:rPr lang="en-US" altLang="ko-KR" sz="36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바닥이 편평하고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단단한 곳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침대 매트리스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X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500" dirty="0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외상환자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는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br>
              <a:rPr lang="ko-KR" altLang="en-US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머리와 몸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을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동시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에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움직여 주어야 </a:t>
            </a:r>
            <a:br>
              <a:rPr lang="ko-KR" altLang="en-US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경추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가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손상되지 않는다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928370" y="5572125"/>
            <a:ext cx="3357880" cy="19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676350-7076-4C44-A70A-20703B8646B1}" type="slidenum">
              <a:rPr lang="en-US" altLang="ko-KR" smtClean="0"/>
              <a:pPr/>
              <a:t>15</a:t>
            </a:fld>
            <a:endParaRPr lang="en-US" altLang="ko-KR" smtClean="0"/>
          </a:p>
        </p:txBody>
      </p:sp>
      <p:pic>
        <p:nvPicPr>
          <p:cNvPr id="34819" name="Pictur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0">
            <a:off x="174625" y="2927350"/>
            <a:ext cx="4398010" cy="3054985"/>
          </a:xfrm>
          <a:prstGeom prst="rect"/>
          <a:noFill/>
          <a:ln w="0">
            <a:noFill/>
            <a:prstDash/>
          </a:ln>
        </p:spPr>
      </p:pic>
      <p:pic>
        <p:nvPicPr>
          <p:cNvPr id="3482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013075"/>
            <a:ext cx="396240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Rectangle 10"/>
          <p:cNvSpPr>
            <a:spLocks noChangeArrowheads="1"/>
          </p:cNvSpPr>
          <p:nvPr/>
        </p:nvSpPr>
        <p:spPr bwMode="auto">
          <a:xfrm>
            <a:off x="214630" y="1428750"/>
            <a:ext cx="8836025" cy="12001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흉골 하부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½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지점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40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/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400" dirty="0">
                <a:latin typeface="맑은 고딕" pitchFamily="50" charset="-127"/>
                <a:ea typeface="맑은 고딕" pitchFamily="50" charset="-127"/>
              </a:rPr>
              <a:t>한 손의 손바닥 두툼한 부위를 그 지점에 댄다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/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400" dirty="0">
                <a:latin typeface="맑은 고딕" pitchFamily="50" charset="-127"/>
                <a:ea typeface="맑은 고딕" pitchFamily="50" charset="-127"/>
              </a:rPr>
              <a:t>나머지 손을 얹은 상태에서 깎지를 낀다</a:t>
            </a: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74955"/>
            <a:ext cx="8229600" cy="939800"/>
          </a:xfrm>
          <a:prstGeom prst="rect">
            <a:avLst/>
          </a:prstGeo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</p:spPr>
        <p:txBody>
          <a:bodyPr/>
          <a:lstStyle/>
          <a:p>
            <a:pPr algn="ctr">
              <a:defRPr/>
            </a:pPr>
            <a:r>
              <a:rPr lang="ko-KR" altLang="en-US" sz="4400" b="1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흉부압박</a:t>
            </a:r>
            <a:endParaRPr lang="ko-KR" altLang="en-US" sz="4400" b="1" kern="0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907540" y="4293235"/>
            <a:ext cx="360045" cy="185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 rot="0">
            <a:off x="1687195" y="4366895"/>
            <a:ext cx="504825" cy="635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4130" y="1714500"/>
            <a:ext cx="7849870" cy="493585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996055" y="2286000"/>
            <a:ext cx="2433320" cy="50038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wrap="none" anchor="ctr"/>
          <a:lstStyle/>
          <a:p>
            <a:pPr fontAlgn="ctr"/>
            <a:r>
              <a:rPr lang="en-US" altLang="ko-KR" sz="28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5~6 </a:t>
            </a:r>
            <a:r>
              <a:rPr lang="en-US" altLang="ko-KR" sz="28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cm</a:t>
            </a:r>
            <a:r>
              <a:rPr lang="ko-KR" altLang="en-US" sz="28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깊이</a:t>
            </a:r>
            <a:endParaRPr lang="en-US" altLang="ko-KR" sz="2800" dirty="0">
              <a:solidFill>
                <a:srgbClr val="00009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79705" y="4653280"/>
            <a:ext cx="2376170" cy="57594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wrap="none" anchor="ctr"/>
          <a:lstStyle/>
          <a:p>
            <a:pPr fontAlgn="ctr"/>
            <a:r>
              <a:rPr lang="ko-KR" altLang="en-US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분당 </a:t>
            </a:r>
            <a:r>
              <a:rPr lang="en-US" altLang="ko-KR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100~120</a:t>
            </a:r>
            <a:r>
              <a:rPr lang="ko-KR" altLang="en-US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endParaRPr lang="ko-KR" altLang="en-US" sz="2400" dirty="0">
              <a:solidFill>
                <a:srgbClr val="00009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0" y="0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90800" bIns="190800" anchor="ctr"/>
          <a:lstStyle/>
          <a:p>
            <a:pPr>
              <a:lnSpc>
                <a:spcPct val="80000"/>
              </a:lnSpc>
            </a:pPr>
            <a:r>
              <a:rPr lang="en-US" altLang="ko-KR" sz="2000"/>
              <a:t>    </a:t>
            </a:r>
            <a:endParaRPr lang="en-US" altLang="ko-KR" sz="1000"/>
          </a:p>
          <a:p>
            <a:pPr>
              <a:lnSpc>
                <a:spcPct val="80000"/>
              </a:lnSpc>
            </a:pPr>
            <a:endParaRPr lang="en-US" altLang="ko-KR" sz="1000"/>
          </a:p>
          <a:p>
            <a:pPr>
              <a:lnSpc>
                <a:spcPct val="80000"/>
              </a:lnSpc>
            </a:pPr>
            <a:endParaRPr lang="en-US" altLang="ko-KR" sz="1000"/>
          </a:p>
        </p:txBody>
      </p:sp>
      <p:sp>
        <p:nvSpPr>
          <p:cNvPr id="35846" name="Rectangle 9"/>
          <p:cNvSpPr>
            <a:spLocks noChangeArrowheads="1"/>
          </p:cNvSpPr>
          <p:nvPr/>
        </p:nvSpPr>
        <p:spPr bwMode="auto">
          <a:xfrm>
            <a:off x="179705" y="5516880"/>
            <a:ext cx="2879725" cy="8509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wrap="none" anchor="ctr"/>
          <a:lstStyle/>
          <a:p>
            <a:pPr fontAlgn="ctr"/>
            <a:r>
              <a:rPr lang="ko-KR" altLang="en-US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빠르고 강하게 압박</a:t>
            </a:r>
            <a:endParaRPr lang="en-US" altLang="ko-KR" sz="2400" b="1" dirty="0" smtClean="0">
              <a:solidFill>
                <a:srgbClr val="000099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ctr"/>
            <a:r>
              <a:rPr lang="ko-KR" altLang="en-US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가슴은 완전히 이완</a:t>
            </a:r>
            <a:endParaRPr lang="en-US" altLang="ko-KR" sz="2400" b="1" dirty="0">
              <a:solidFill>
                <a:srgbClr val="00009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47" name="Rectangle 10"/>
          <p:cNvSpPr>
            <a:spLocks noChangeArrowheads="1"/>
          </p:cNvSpPr>
          <p:nvPr/>
        </p:nvSpPr>
        <p:spPr bwMode="auto">
          <a:xfrm>
            <a:off x="7164705" y="1643380"/>
            <a:ext cx="1550670" cy="14763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wrap="none" anchor="ctr"/>
          <a:lstStyle/>
          <a:p>
            <a:pPr fontAlgn="ctr"/>
            <a:r>
              <a:rPr lang="en-US" altLang="ko-KR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초 이상</a:t>
            </a:r>
          </a:p>
          <a:p>
            <a:pPr fontAlgn="ctr"/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 중단하지 </a:t>
            </a:r>
          </a:p>
          <a:p>
            <a:pPr fontAlgn="ctr"/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말 것</a:t>
            </a:r>
            <a:r>
              <a:rPr lang="en-US" altLang="ko-KR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35848" name="Line 11"/>
          <p:cNvSpPr>
            <a:spLocks noChangeShapeType="1"/>
          </p:cNvSpPr>
          <p:nvPr/>
        </p:nvSpPr>
        <p:spPr bwMode="auto">
          <a:xfrm>
            <a:off x="4427855" y="3068955"/>
            <a:ext cx="0" cy="360045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849" name="Rectangle 12"/>
          <p:cNvSpPr>
            <a:spLocks noGrp="1" noChangeArrowheads="1"/>
          </p:cNvSpPr>
          <p:nvPr>
            <p:ph type="title"/>
          </p:nvPr>
        </p:nvSpPr>
        <p:spPr>
          <a:xfrm>
            <a:off x="428625" y="428625"/>
            <a:ext cx="8229600" cy="917575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압박방법</a:t>
            </a:r>
            <a:endParaRPr lang="en-US" altLang="ko-KR" sz="36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50" name="Rectangle 14"/>
          <p:cNvSpPr>
            <a:spLocks noChangeArrowheads="1"/>
          </p:cNvSpPr>
          <p:nvPr/>
        </p:nvSpPr>
        <p:spPr bwMode="auto">
          <a:xfrm>
            <a:off x="179705" y="3789680"/>
            <a:ext cx="2016125" cy="57594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wrap="none" anchor="ctr"/>
          <a:lstStyle/>
          <a:p>
            <a:pPr fontAlgn="ctr"/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단단한 바닥</a:t>
            </a:r>
            <a:endParaRPr lang="en-US" altLang="ko-KR" sz="2400" b="1" dirty="0">
              <a:solidFill>
                <a:srgbClr val="00009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51" name="Rectangle 15"/>
          <p:cNvSpPr>
            <a:spLocks noChangeArrowheads="1"/>
          </p:cNvSpPr>
          <p:nvPr/>
        </p:nvSpPr>
        <p:spPr bwMode="auto">
          <a:xfrm>
            <a:off x="7273925" y="3284855"/>
            <a:ext cx="1655445" cy="19939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wrap="none" anchor="ctr"/>
          <a:lstStyle/>
          <a:p>
            <a:pPr fontAlgn="ctr"/>
            <a:r>
              <a:rPr lang="en-US" altLang="ko-KR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인 이상 </a:t>
            </a:r>
            <a:endParaRPr lang="ko-KR" altLang="en-US" sz="2400" b="1" dirty="0" smtClean="0">
              <a:solidFill>
                <a:srgbClr val="000099"/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ctr"/>
            <a:r>
              <a:rPr lang="ko-KR" altLang="en-US" sz="2400" b="1" dirty="0" err="1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구조시</a:t>
            </a:r>
            <a:r>
              <a:rPr lang="ko-KR" altLang="en-US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분 </a:t>
            </a:r>
          </a:p>
          <a:p>
            <a:pPr fontAlgn="ctr"/>
            <a:r>
              <a:rPr lang="ko-KR" altLang="en-US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마다 </a:t>
            </a:r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교대</a:t>
            </a:r>
          </a:p>
          <a:p>
            <a:pPr fontAlgn="ctr"/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교대 시간</a:t>
            </a:r>
          </a:p>
          <a:p>
            <a:pPr fontAlgn="ctr"/>
            <a:r>
              <a:rPr lang="en-US" altLang="ko-KR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: 5</a:t>
            </a:r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초 이내</a:t>
            </a:r>
            <a:endParaRPr lang="ko-KR" altLang="en-US" sz="2400" dirty="0">
              <a:solidFill>
                <a:srgbClr val="00009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52" name="Rectangle 16"/>
          <p:cNvSpPr>
            <a:spLocks noChangeArrowheads="1"/>
          </p:cNvSpPr>
          <p:nvPr/>
        </p:nvSpPr>
        <p:spPr bwMode="auto">
          <a:xfrm>
            <a:off x="179705" y="1484630"/>
            <a:ext cx="1963420" cy="20161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txBody>
          <a:bodyPr wrap="none" anchor="ctr"/>
          <a:lstStyle/>
          <a:p>
            <a:pPr fontAlgn="ctr"/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압박위치</a:t>
            </a:r>
          </a:p>
          <a:p>
            <a:pPr fontAlgn="ctr"/>
            <a:r>
              <a:rPr lang="en-US" altLang="ko-KR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흉골의</a:t>
            </a:r>
          </a:p>
          <a:p>
            <a:pPr fontAlgn="ctr"/>
            <a:r>
              <a:rPr lang="ko-KR" altLang="en-US" sz="2400" b="1" dirty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하부 </a:t>
            </a:r>
            <a:r>
              <a:rPr lang="en-US" altLang="ko-KR" sz="2400" b="1" dirty="0" smtClean="0">
                <a:solidFill>
                  <a:srgbClr val="000099"/>
                </a:solidFill>
                <a:latin typeface="맑은 고딕" pitchFamily="50" charset="-127"/>
                <a:ea typeface="맑은 고딕" pitchFamily="50" charset="-127"/>
              </a:rPr>
              <a:t>½</a:t>
            </a:r>
            <a:endParaRPr lang="ko-KR" altLang="en-US" sz="2400" b="1" dirty="0">
              <a:solidFill>
                <a:srgbClr val="00009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53" name="TextBox 12"/>
          <p:cNvSpPr txBox="1">
            <a:spLocks noChangeArrowheads="1"/>
          </p:cNvSpPr>
          <p:nvPr/>
        </p:nvSpPr>
        <p:spPr bwMode="auto">
          <a:xfrm>
            <a:off x="2143125" y="1843405"/>
            <a:ext cx="1214755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35854" name="TextBox 13"/>
          <p:cNvSpPr txBox="1">
            <a:spLocks noChangeArrowheads="1"/>
          </p:cNvSpPr>
          <p:nvPr/>
        </p:nvSpPr>
        <p:spPr bwMode="auto">
          <a:xfrm>
            <a:off x="2143125" y="2428875"/>
            <a:ext cx="1071880" cy="3702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5940425" y="3789045"/>
            <a:ext cx="1008380" cy="935990"/>
          </a:xfrm>
          <a:prstGeom prst="ellipse">
            <a:avLst/>
          </a:prstGeom>
          <a:noFill/>
          <a:ln w="476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 b="8031"/>
          <a:stretch>
            <a:fillRect/>
          </a:stretch>
        </p:blipFill>
        <p:spPr>
          <a:xfrm>
            <a:off x="684530" y="405130"/>
            <a:ext cx="7416800" cy="5381625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1499870" y="5929630"/>
            <a:ext cx="6143625" cy="584835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3200" b="1" dirty="0">
                <a:latin typeface="맑은 고딕" pitchFamily="50" charset="-127"/>
                <a:ea typeface="맑은 고딕" pitchFamily="50" charset="-127"/>
              </a:rPr>
              <a:t>눌렀던 흉곽의 완전한 이완</a:t>
            </a:r>
            <a:r>
              <a:rPr lang="en-US" altLang="ko-KR" sz="3200" b="1" dirty="0">
                <a:latin typeface="맑은 고딕" pitchFamily="50" charset="-127"/>
                <a:ea typeface="맑은 고딕" pitchFamily="50" charset="-127"/>
              </a:rPr>
              <a:t>!</a:t>
            </a:r>
            <a:endParaRPr lang="ko-KR" altLang="en-US" sz="3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위쪽 화살표 5"/>
          <p:cNvSpPr/>
          <p:nvPr/>
        </p:nvSpPr>
        <p:spPr>
          <a:xfrm>
            <a:off x="7000875" y="4286250"/>
            <a:ext cx="214630" cy="428625"/>
          </a:xfrm>
          <a:prstGeom prst="up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위쪽 화살표 6"/>
          <p:cNvSpPr/>
          <p:nvPr/>
        </p:nvSpPr>
        <p:spPr>
          <a:xfrm flipV="1">
            <a:off x="7012940" y="1703070"/>
            <a:ext cx="214630" cy="428625"/>
          </a:xfrm>
          <a:prstGeom prst="up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7468235" cy="1143635"/>
          </a:xfrm>
        </p:spPr>
        <p:txBody>
          <a:bodyPr/>
          <a:lstStyle/>
          <a:p>
            <a:r>
              <a:rPr lang="ko-KR" altLang="en-US" dirty="0" smtClean="0">
                <a:latin typeface="휴먼매직체" pitchFamily="18" charset="-127"/>
                <a:ea typeface="휴먼매직체" pitchFamily="18" charset="-127"/>
              </a:rPr>
              <a:t>잘못된 흉부압박</a:t>
            </a:r>
            <a:r>
              <a:rPr lang="en-US" altLang="ko-KR" dirty="0" smtClean="0">
                <a:latin typeface="휴먼매직체" pitchFamily="18" charset="-127"/>
                <a:ea typeface="휴먼매직체" pitchFamily="18" charset="-127"/>
              </a:rPr>
              <a:t>(1)</a:t>
            </a:r>
            <a:endParaRPr lang="ko-KR" altLang="en-US" dirty="0">
              <a:latin typeface="휴먼매직체" pitchFamily="18" charset="-127"/>
              <a:ea typeface="휴먼매직체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642620" y="1499870"/>
            <a:ext cx="3357880" cy="4476750"/>
            <a:chOff x="642620" y="1499870"/>
            <a:chExt cx="3357880" cy="4476750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620" y="1499870"/>
              <a:ext cx="3357880" cy="4476750"/>
            </a:xfrm>
            <a:prstGeom prst="rect">
              <a:avLst/>
            </a:prstGeom>
          </p:spPr>
        </p:pic>
        <p:grpSp>
          <p:nvGrpSpPr>
            <p:cNvPr id="25" name="그룹 24"/>
            <p:cNvGrpSpPr/>
            <p:nvPr/>
          </p:nvGrpSpPr>
          <p:grpSpPr>
            <a:xfrm>
              <a:off x="2571750" y="2499995"/>
              <a:ext cx="357505" cy="1214755"/>
              <a:chOff x="2571750" y="2499995"/>
              <a:chExt cx="357505" cy="1214755"/>
            </a:xfrm>
          </p:grpSpPr>
          <p:cxnSp>
            <p:nvCxnSpPr>
              <p:cNvPr id="18" name="직선 연결선 17"/>
              <p:cNvCxnSpPr/>
              <p:nvPr/>
            </p:nvCxnSpPr>
            <p:spPr>
              <a:xfrm rot="16200000" flipH="1">
                <a:off x="2534920" y="2822575"/>
                <a:ext cx="715010" cy="7048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/>
              <p:cNvCxnSpPr/>
              <p:nvPr/>
            </p:nvCxnSpPr>
            <p:spPr>
              <a:xfrm rot="5400000">
                <a:off x="2499995" y="3286125"/>
                <a:ext cx="500380" cy="35750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그룹 32"/>
            <p:cNvGrpSpPr/>
            <p:nvPr/>
          </p:nvGrpSpPr>
          <p:grpSpPr>
            <a:xfrm>
              <a:off x="1356995" y="2714625"/>
              <a:ext cx="643255" cy="1071880"/>
              <a:chOff x="1356995" y="2714625"/>
              <a:chExt cx="643255" cy="1071880"/>
            </a:xfrm>
          </p:grpSpPr>
          <p:cxnSp>
            <p:nvCxnSpPr>
              <p:cNvPr id="27" name="직선 연결선 26"/>
              <p:cNvCxnSpPr/>
              <p:nvPr/>
            </p:nvCxnSpPr>
            <p:spPr>
              <a:xfrm rot="16200000" flipH="1">
                <a:off x="1000125" y="3071495"/>
                <a:ext cx="786130" cy="7112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직선 연결선 27"/>
              <p:cNvCxnSpPr/>
              <p:nvPr/>
            </p:nvCxnSpPr>
            <p:spPr>
              <a:xfrm>
                <a:off x="1428750" y="3500755"/>
                <a:ext cx="571500" cy="28575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TextBox 35"/>
          <p:cNvSpPr txBox="1"/>
          <p:nvPr/>
        </p:nvSpPr>
        <p:spPr>
          <a:xfrm>
            <a:off x="1266825" y="6143625"/>
            <a:ext cx="2090420" cy="461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smtClean="0">
                <a:latin typeface="휴먼모음T" pitchFamily="18" charset="-127"/>
                <a:ea typeface="휴먼모음T" pitchFamily="18" charset="-127"/>
              </a:rPr>
              <a:t>팔꿈치 구부러짐</a:t>
            </a:r>
            <a:endParaRPr lang="ko-KR" altLang="en-US" sz="2400" b="1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630" y="1499870"/>
            <a:ext cx="3446780" cy="4500880"/>
          </a:xfrm>
          <a:prstGeom prst="rect">
            <a:avLst/>
          </a:prstGeom>
        </p:spPr>
      </p:pic>
      <p:cxnSp>
        <p:nvCxnSpPr>
          <p:cNvPr id="41" name="직선 연결선 40"/>
          <p:cNvCxnSpPr/>
          <p:nvPr/>
        </p:nvCxnSpPr>
        <p:spPr>
          <a:xfrm rot="16200000" flipH="1">
            <a:off x="5572125" y="3000375"/>
            <a:ext cx="1285875" cy="1143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643755" y="6143625"/>
            <a:ext cx="3832860" cy="461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>
                <a:latin typeface="휴먼모음T" pitchFamily="18" charset="-127"/>
                <a:ea typeface="휴먼모음T" pitchFamily="18" charset="-127"/>
              </a:rPr>
              <a:t>팔이 지면에 수직이 되지 않음</a:t>
            </a:r>
            <a:endParaRPr lang="ko-KR" altLang="en-US" sz="2400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3" name="포인트가 5개인 별 42"/>
          <p:cNvSpPr/>
          <p:nvPr/>
        </p:nvSpPr>
        <p:spPr>
          <a:xfrm>
            <a:off x="642620" y="2785745"/>
            <a:ext cx="428625" cy="428625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포인트가 5개인 별 43"/>
          <p:cNvSpPr/>
          <p:nvPr/>
        </p:nvSpPr>
        <p:spPr>
          <a:xfrm>
            <a:off x="3071495" y="4143375"/>
            <a:ext cx="428625" cy="428625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7468235" cy="1143635"/>
          </a:xfrm>
        </p:spPr>
        <p:txBody>
          <a:bodyPr/>
          <a:lstStyle/>
          <a:p>
            <a:r>
              <a:rPr lang="ko-KR" altLang="en-US" dirty="0" smtClean="0">
                <a:latin typeface="휴먼매직체" pitchFamily="18" charset="-127"/>
                <a:ea typeface="휴먼매직체" pitchFamily="18" charset="-127"/>
              </a:rPr>
              <a:t>잘못된 흉부압박</a:t>
            </a:r>
            <a:r>
              <a:rPr lang="en-US" altLang="ko-KR" dirty="0" smtClean="0">
                <a:latin typeface="휴먼매직체" pitchFamily="18" charset="-127"/>
                <a:ea typeface="휴먼매직체" pitchFamily="18" charset="-127"/>
              </a:rPr>
              <a:t>(2)-</a:t>
            </a:r>
            <a:r>
              <a:rPr lang="ko-KR" altLang="en-US" dirty="0" smtClean="0">
                <a:latin typeface="휴먼매직체" pitchFamily="18" charset="-127"/>
                <a:ea typeface="휴먼매직체" pitchFamily="18" charset="-127"/>
              </a:rPr>
              <a:t>손의 모양</a:t>
            </a:r>
            <a:r>
              <a:rPr lang="en-US" altLang="ko-KR" dirty="0" smtClean="0">
                <a:latin typeface="휴먼매직체" pitchFamily="18" charset="-127"/>
                <a:ea typeface="휴먼매직체" pitchFamily="18" charset="-127"/>
              </a:rPr>
              <a:t>,</a:t>
            </a:r>
            <a:r>
              <a:rPr lang="ko-KR" altLang="en-US" dirty="0" smtClean="0">
                <a:latin typeface="휴먼매직체" pitchFamily="18" charset="-127"/>
                <a:ea typeface="휴먼매직체" pitchFamily="18" charset="-127"/>
              </a:rPr>
              <a:t>위치</a:t>
            </a:r>
            <a:endParaRPr lang="ko-KR" altLang="en-US" dirty="0">
              <a:latin typeface="휴먼매직체" pitchFamily="18" charset="-127"/>
              <a:ea typeface="휴먼매직체" pitchFamily="18" charset="-127"/>
            </a:endParaRPr>
          </a:p>
        </p:txBody>
      </p:sp>
      <p:pic>
        <p:nvPicPr>
          <p:cNvPr id="20" name="내용 개체 틀 3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250305" y="1807210"/>
            <a:ext cx="2786380" cy="3836035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50" y="1794510"/>
            <a:ext cx="2982595" cy="388175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8435" y="1785620"/>
            <a:ext cx="2893060" cy="38576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5495" y="5929630"/>
            <a:ext cx="1193165" cy="400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 smtClean="0">
                <a:latin typeface="휴먼매직체" pitchFamily="18" charset="-127"/>
                <a:ea typeface="휴먼매직체" pitchFamily="18" charset="-127"/>
              </a:rPr>
              <a:t>주먹쥐고</a:t>
            </a:r>
            <a:r>
              <a:rPr lang="en-US" altLang="ko-KR" sz="2000" dirty="0" smtClean="0">
                <a:latin typeface="휴먼매직체" pitchFamily="18" charset="-127"/>
                <a:ea typeface="휴먼매직체" pitchFamily="18" charset="-127"/>
              </a:rPr>
              <a:t>…</a:t>
            </a:r>
            <a:endParaRPr lang="ko-KR" altLang="en-US" sz="2000" dirty="0"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85870" y="5929630"/>
            <a:ext cx="1714500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매직체" pitchFamily="18" charset="-127"/>
                <a:ea typeface="휴먼매직체" pitchFamily="18" charset="-127"/>
              </a:rPr>
              <a:t>양손을 같이 </a:t>
            </a:r>
            <a:r>
              <a:rPr lang="en-US" altLang="ko-KR" sz="2000" dirty="0" smtClean="0">
                <a:latin typeface="휴먼매직체" pitchFamily="18" charset="-127"/>
                <a:ea typeface="휴먼매직체" pitchFamily="18" charset="-127"/>
              </a:rPr>
              <a:t>…</a:t>
            </a:r>
            <a:endParaRPr lang="ko-KR" altLang="en-US" sz="2000" dirty="0"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58255" y="5904230"/>
            <a:ext cx="2428875" cy="64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휴먼매직체" pitchFamily="18" charset="-127"/>
                <a:ea typeface="휴먼매직체" pitchFamily="18" charset="-127"/>
              </a:rPr>
              <a:t>손 깍지 끼지 않고 포갬</a:t>
            </a:r>
            <a:endParaRPr lang="en-US" altLang="ko-KR" dirty="0" smtClean="0">
              <a:latin typeface="휴먼매직체" pitchFamily="18" charset="-127"/>
              <a:ea typeface="휴먼매직체" pitchFamily="18" charset="-127"/>
            </a:endParaRPr>
          </a:p>
          <a:p>
            <a:r>
              <a:rPr lang="en-US" altLang="ko-KR" dirty="0">
                <a:latin typeface="휴먼매직체" pitchFamily="18" charset="-127"/>
                <a:ea typeface="휴먼매직체" pitchFamily="18" charset="-127"/>
              </a:rPr>
              <a:t> </a:t>
            </a:r>
            <a:r>
              <a:rPr lang="en-US" altLang="ko-KR" dirty="0" smtClean="0">
                <a:latin typeface="휴먼매직체" pitchFamily="18" charset="-127"/>
                <a:ea typeface="휴먼매직체" pitchFamily="18" charset="-127"/>
              </a:rPr>
              <a:t>“</a:t>
            </a:r>
            <a:r>
              <a:rPr lang="ko-KR" altLang="en-US" dirty="0" smtClean="0">
                <a:latin typeface="휴먼매직체" pitchFamily="18" charset="-127"/>
                <a:ea typeface="휴먼매직체" pitchFamily="18" charset="-127"/>
              </a:rPr>
              <a:t>손이 미끄러져요</a:t>
            </a:r>
            <a:r>
              <a:rPr lang="en-US" altLang="ko-KR" dirty="0" smtClean="0">
                <a:latin typeface="휴먼매직체" pitchFamily="18" charset="-127"/>
                <a:ea typeface="휴먼매직체" pitchFamily="18" charset="-127"/>
              </a:rPr>
              <a:t>”</a:t>
            </a:r>
            <a:endParaRPr lang="ko-KR" altLang="en-US" dirty="0"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7364730" y="3689985"/>
            <a:ext cx="887730" cy="85725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>
            <a:off x="4214495" y="3786505"/>
            <a:ext cx="1071880" cy="1000125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1285875" y="3143250"/>
            <a:ext cx="887730" cy="85725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포인트가 5개인 별 25"/>
          <p:cNvSpPr/>
          <p:nvPr/>
        </p:nvSpPr>
        <p:spPr>
          <a:xfrm>
            <a:off x="6786880" y="3429000"/>
            <a:ext cx="428625" cy="428625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포인트가 5개인 별 28"/>
          <p:cNvSpPr/>
          <p:nvPr/>
        </p:nvSpPr>
        <p:spPr>
          <a:xfrm>
            <a:off x="8358505" y="4500880"/>
            <a:ext cx="428625" cy="428625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605" y="692785"/>
            <a:ext cx="7543800" cy="707390"/>
          </a:xfrm>
        </p:spPr>
        <p:txBody>
          <a:bodyPr/>
          <a:lstStyle/>
          <a:p>
            <a:r>
              <a:rPr lang="ko-KR" altLang="en-US" dirty="0" err="1" smtClean="0">
                <a:latin typeface="HY돋움" pitchFamily="18" charset="-127"/>
                <a:ea typeface="HY돋움" pitchFamily="18" charset="-127"/>
              </a:rPr>
              <a:t>설피</a:t>
            </a:r>
            <a:endParaRPr lang="ko-KR" altLang="en-US" dirty="0">
              <a:latin typeface="HY돋움" pitchFamily="18" charset="-127"/>
              <a:ea typeface="HY돋움" pitchFamily="18" charset="-127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00530"/>
            <a:ext cx="3657600" cy="453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855" y="1700530"/>
            <a:ext cx="3888740" cy="439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31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988185" y="1499870"/>
            <a:ext cx="5012690" cy="70802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두부후굴</a:t>
            </a:r>
            <a:r>
              <a:rPr lang="en-US" altLang="ko-K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하악거상법</a:t>
            </a:r>
            <a:endParaRPr lang="en-US" altLang="ko-K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303780"/>
            <a:ext cx="3965575" cy="34366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3789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55" y="2286000"/>
            <a:ext cx="4575175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타원 4"/>
          <p:cNvSpPr/>
          <p:nvPr/>
        </p:nvSpPr>
        <p:spPr>
          <a:xfrm>
            <a:off x="1143000" y="3929380"/>
            <a:ext cx="1143000" cy="1143000"/>
          </a:xfrm>
          <a:prstGeom prst="ellipse">
            <a:avLst/>
          </a:prstGeom>
          <a:noFill/>
          <a:ln w="508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위쪽 화살표 5"/>
          <p:cNvSpPr/>
          <p:nvPr/>
        </p:nvSpPr>
        <p:spPr>
          <a:xfrm>
            <a:off x="1643380" y="4072255"/>
            <a:ext cx="285750" cy="35687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7898" name="Rectangle 2"/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</p:spPr>
        <p:txBody>
          <a:bodyPr/>
          <a:lstStyle/>
          <a:p>
            <a:pPr eaLnBrk="1" hangingPunct="1"/>
            <a:r>
              <a:rPr lang="ko-KR" altLang="en-US" sz="5400" b="1" dirty="0" smtClean="0">
                <a:latin typeface="맑은 고딕" pitchFamily="50" charset="-127"/>
                <a:ea typeface="맑은 고딕" pitchFamily="50" charset="-127"/>
              </a:rPr>
              <a:t>기도유지</a:t>
            </a:r>
            <a:endParaRPr lang="en-US" altLang="ko-KR" sz="54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85620" y="6286500"/>
            <a:ext cx="5501005" cy="428625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 extrusionH="76200">
            <a:bevelT w="165100" prst="coolSlant"/>
            <a:bevelB/>
            <a:extrusionClr>
              <a:schemeClr val="accent5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숙련되지 않은 일반인은 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생략</a:t>
            </a:r>
            <a:r>
              <a:rPr lang="ko-KR" altLang="en-US" sz="24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가능함</a:t>
            </a:r>
            <a:endParaRPr lang="ko-KR" altLang="en-US" sz="24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285490" y="1499870"/>
            <a:ext cx="2417445" cy="70802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턱 </a:t>
            </a:r>
            <a:r>
              <a:rPr lang="ko-KR" alt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밀기법</a:t>
            </a:r>
            <a:endParaRPr lang="en-US" altLang="ko-K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1143000" y="3929380"/>
            <a:ext cx="1143000" cy="1143000"/>
          </a:xfrm>
          <a:prstGeom prst="ellipse">
            <a:avLst/>
          </a:prstGeom>
          <a:noFill/>
          <a:ln w="508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위쪽 화살표 5"/>
          <p:cNvSpPr/>
          <p:nvPr/>
        </p:nvSpPr>
        <p:spPr>
          <a:xfrm>
            <a:off x="1763395" y="4149090"/>
            <a:ext cx="285750" cy="35687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7898" name="Rectangle 2"/>
          <p:cNvSpPr>
            <a:spLocks noGrp="1" noChangeArrowheads="1"/>
          </p:cNvSpPr>
          <p:nvPr>
            <p:ph type="title"/>
          </p:nvPr>
        </p:nvSpPr>
        <p:spPr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</p:spPr>
        <p:txBody>
          <a:bodyPr/>
          <a:lstStyle/>
          <a:p>
            <a:pPr eaLnBrk="1" hangingPunct="1"/>
            <a:r>
              <a:rPr lang="ko-KR" altLang="en-US" sz="5400" b="1" dirty="0" smtClean="0">
                <a:latin typeface="맑은 고딕" pitchFamily="50" charset="-127"/>
                <a:ea typeface="맑은 고딕" pitchFamily="50" charset="-127"/>
              </a:rPr>
              <a:t>기도유지</a:t>
            </a:r>
            <a:endParaRPr lang="en-US" altLang="ko-KR" sz="54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795" y="2708910"/>
            <a:ext cx="6768465" cy="34563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304800" y="1356995"/>
            <a:ext cx="3352800" cy="20574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ctr"/>
            <a:r>
              <a:rPr lang="ko-KR" altLang="en-US" sz="2400" b="1" dirty="0">
                <a:solidFill>
                  <a:schemeClr val="bg1"/>
                </a:solidFill>
              </a:rPr>
              <a:t>구조호흡 </a:t>
            </a:r>
            <a:r>
              <a:rPr lang="en-US" altLang="ko-KR" sz="2400" b="1" dirty="0">
                <a:solidFill>
                  <a:schemeClr val="bg1"/>
                </a:solidFill>
              </a:rPr>
              <a:t>2</a:t>
            </a:r>
            <a:r>
              <a:rPr lang="ko-KR" altLang="en-US" sz="2400" b="1" dirty="0">
                <a:solidFill>
                  <a:schemeClr val="bg1"/>
                </a:solidFill>
              </a:rPr>
              <a:t>회 실시</a:t>
            </a:r>
          </a:p>
          <a:p>
            <a:pPr fontAlgn="ctr"/>
            <a:endParaRPr lang="ko-KR" altLang="en-US" sz="2400" b="1" dirty="0">
              <a:solidFill>
                <a:schemeClr val="bg1"/>
              </a:solidFill>
            </a:endParaRPr>
          </a:p>
          <a:p>
            <a:pPr font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r>
              <a:rPr lang="ko-KR" altLang="en-US" sz="2400" b="1" dirty="0">
                <a:solidFill>
                  <a:schemeClr val="bg1"/>
                </a:solidFill>
              </a:rPr>
              <a:t>초</a:t>
            </a:r>
            <a:r>
              <a:rPr lang="en-US" altLang="ko-KR" sz="2400" b="1" dirty="0">
                <a:solidFill>
                  <a:schemeClr val="bg1"/>
                </a:solidFill>
              </a:rPr>
              <a:t>/</a:t>
            </a:r>
            <a:r>
              <a:rPr lang="ko-KR" altLang="en-US" sz="2400" b="1" dirty="0">
                <a:solidFill>
                  <a:schemeClr val="bg1"/>
                </a:solidFill>
              </a:rPr>
              <a:t>회 투여 </a:t>
            </a:r>
            <a:r>
              <a:rPr lang="en-US" altLang="ko-KR" sz="2400" b="1" dirty="0">
                <a:solidFill>
                  <a:schemeClr val="bg1"/>
                </a:solidFill>
              </a:rPr>
              <a:t>,</a:t>
            </a:r>
          </a:p>
          <a:p>
            <a:pPr fontAlgn="ctr"/>
            <a:r>
              <a:rPr lang="en-US" altLang="ko-KR" sz="2400" b="1" dirty="0" smtClean="0">
                <a:solidFill>
                  <a:schemeClr val="bg1"/>
                </a:solidFill>
              </a:rPr>
              <a:t>30:2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304800" y="3500755"/>
            <a:ext cx="3352800" cy="25908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r>
              <a:rPr lang="ko-KR" altLang="en-US" sz="2400" b="1" dirty="0">
                <a:solidFill>
                  <a:schemeClr val="bg1"/>
                </a:solidFill>
              </a:rPr>
              <a:t>회 </a:t>
            </a:r>
            <a:r>
              <a:rPr lang="ko-KR" altLang="en-US" sz="2400" b="1" dirty="0" err="1">
                <a:solidFill>
                  <a:schemeClr val="bg1"/>
                </a:solidFill>
              </a:rPr>
              <a:t>환기량</a:t>
            </a:r>
            <a:r>
              <a:rPr lang="ko-KR" altLang="en-US" sz="2400" b="1" dirty="0">
                <a:solidFill>
                  <a:schemeClr val="bg1"/>
                </a:solidFill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</a:rPr>
              <a:t>:</a:t>
            </a:r>
          </a:p>
          <a:p>
            <a:pPr fontAlgn="ctr"/>
            <a:r>
              <a:rPr lang="ko-KR" altLang="en-US" sz="2400" b="1" dirty="0">
                <a:solidFill>
                  <a:schemeClr val="bg1"/>
                </a:solidFill>
              </a:rPr>
              <a:t>흉부 상승이 보일 정도</a:t>
            </a:r>
          </a:p>
          <a:p>
            <a:pPr fontAlgn="ctr"/>
            <a:endParaRPr lang="ko-KR" altLang="en-US" sz="2400" b="1" dirty="0">
              <a:solidFill>
                <a:schemeClr val="bg1"/>
              </a:solidFill>
            </a:endParaRPr>
          </a:p>
          <a:p>
            <a:pPr fontAlgn="ctr"/>
            <a:r>
              <a:rPr lang="ko-KR" altLang="en-US" sz="2400" b="1" dirty="0">
                <a:solidFill>
                  <a:schemeClr val="bg1"/>
                </a:solidFill>
              </a:rPr>
              <a:t>만약</a:t>
            </a:r>
            <a:r>
              <a:rPr lang="en-US" altLang="ko-KR" sz="2400" b="1" dirty="0">
                <a:solidFill>
                  <a:schemeClr val="bg1"/>
                </a:solidFill>
              </a:rPr>
              <a:t>, </a:t>
            </a:r>
            <a:r>
              <a:rPr lang="ko-KR" altLang="en-US" sz="2400" b="1" dirty="0">
                <a:solidFill>
                  <a:schemeClr val="bg1"/>
                </a:solidFill>
              </a:rPr>
              <a:t>첫 번째 구조호흡</a:t>
            </a:r>
          </a:p>
          <a:p>
            <a:pPr fontAlgn="ctr"/>
            <a:r>
              <a:rPr lang="ko-KR" altLang="en-US" sz="2400" b="1" dirty="0" err="1">
                <a:solidFill>
                  <a:schemeClr val="bg1"/>
                </a:solidFill>
              </a:rPr>
              <a:t>으로</a:t>
            </a:r>
            <a:r>
              <a:rPr lang="ko-KR" altLang="en-US" sz="2400" b="1" dirty="0">
                <a:solidFill>
                  <a:schemeClr val="bg1"/>
                </a:solidFill>
              </a:rPr>
              <a:t> 흉부 상승이 관찰</a:t>
            </a:r>
          </a:p>
          <a:p>
            <a:pPr fontAlgn="ctr"/>
            <a:r>
              <a:rPr lang="ko-KR" altLang="en-US" sz="2400" b="1" dirty="0">
                <a:solidFill>
                  <a:schemeClr val="bg1"/>
                </a:solidFill>
              </a:rPr>
              <a:t>되지 않으면 기도 개방</a:t>
            </a:r>
          </a:p>
          <a:p>
            <a:pPr fontAlgn="ctr"/>
            <a:r>
              <a:rPr lang="ko-KR" altLang="en-US" sz="2400" b="1" dirty="0">
                <a:solidFill>
                  <a:schemeClr val="bg1"/>
                </a:solidFill>
              </a:rPr>
              <a:t>다시 실시</a:t>
            </a:r>
          </a:p>
        </p:txBody>
      </p:sp>
      <p:pic>
        <p:nvPicPr>
          <p:cNvPr id="9626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1499870"/>
            <a:ext cx="504063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4955"/>
            <a:ext cx="8229600" cy="939800"/>
          </a:xfrm>
          <a:prstGeom prst="rect">
            <a:avLst/>
          </a:prstGeo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</p:spPr>
        <p:txBody>
          <a:bodyPr/>
          <a:lstStyle/>
          <a:p>
            <a:pPr algn="ctr">
              <a:defRPr/>
            </a:pPr>
            <a:r>
              <a:rPr lang="ko-KR" altLang="en-US" sz="4400" b="1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인공호흡</a:t>
            </a:r>
            <a:endParaRPr lang="ko-KR" altLang="en-US" sz="4400" b="1" kern="0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785620" y="6286500"/>
            <a:ext cx="5501005" cy="428625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 extrusionH="76200">
            <a:bevelT w="165100" prst="coolSlant"/>
            <a:bevelB/>
            <a:extrusionClr>
              <a:schemeClr val="accent5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숙련되지 않은 일반인은 </a:t>
            </a:r>
            <a:r>
              <a:rPr lang="ko-KR" altLang="en-US" sz="24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생략</a:t>
            </a:r>
            <a:r>
              <a:rPr lang="ko-KR" altLang="en-US" sz="24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가능함</a:t>
            </a:r>
            <a:endParaRPr lang="ko-KR" altLang="en-US" sz="24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ChangeArrowheads="1"/>
          </p:cNvSpPr>
          <p:nvPr/>
        </p:nvSpPr>
        <p:spPr bwMode="auto">
          <a:xfrm>
            <a:off x="3657600" y="762000"/>
            <a:ext cx="4876800" cy="5486400"/>
          </a:xfrm>
          <a:prstGeom prst="bevel">
            <a:avLst>
              <a:gd name="adj" fmla="val 3449"/>
            </a:avLst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271780" y="1676400"/>
            <a:ext cx="3086100" cy="966470"/>
          </a:xfrm>
        </p:spPr>
        <p:txBody>
          <a:bodyPr/>
          <a:lstStyle/>
          <a:p>
            <a:pPr eaLnBrk="1" hangingPunct="1"/>
            <a:r>
              <a:rPr lang="en-US" altLang="ko-KR" sz="3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인 심폐소생술</a:t>
            </a:r>
            <a:endParaRPr lang="ko-KR" altLang="en-US" sz="28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74980" y="3048000"/>
            <a:ext cx="3106420" cy="1981200"/>
          </a:xfrm>
          <a:solidFill>
            <a:srgbClr val="FFFF99"/>
          </a:solidFill>
        </p:spPr>
        <p:txBody>
          <a:bodyPr/>
          <a:lstStyle/>
          <a:p>
            <a:pPr algn="ctr" eaLnBrk="1" hangingPunct="1">
              <a:lnSpc>
                <a:spcPct val="160000"/>
              </a:lnSpc>
              <a:buFontTx/>
              <a:buNone/>
            </a:pPr>
            <a:r>
              <a:rPr lang="ko-KR" altLang="en-US" sz="2400" b="1" smtClean="0">
                <a:latin typeface="맑은 고딕" pitchFamily="50" charset="-127"/>
                <a:ea typeface="맑은 고딕" pitchFamily="50" charset="-127"/>
              </a:rPr>
              <a:t>흉부압박 </a:t>
            </a:r>
            <a:r>
              <a:rPr lang="en-US" altLang="ko-KR" sz="2400" b="1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400" b="1" smtClean="0">
                <a:latin typeface="맑은 고딕" pitchFamily="50" charset="-127"/>
                <a:ea typeface="맑은 고딕" pitchFamily="50" charset="-127"/>
              </a:rPr>
              <a:t>인공호흡</a:t>
            </a:r>
            <a:endParaRPr lang="ko-KR" altLang="en-US" sz="2000" b="1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sz="2000" b="1" smtClean="0">
                <a:latin typeface="맑은 고딕" pitchFamily="50" charset="-127"/>
                <a:ea typeface="맑은 고딕" pitchFamily="50" charset="-127"/>
              </a:rPr>
              <a:t>       </a:t>
            </a:r>
            <a:endParaRPr lang="ko-KR" altLang="en-US" sz="4400" b="1" smtClean="0">
              <a:solidFill>
                <a:srgbClr val="FF0066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sz="4400" b="1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4400" b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30 : 2</a:t>
            </a:r>
          </a:p>
        </p:txBody>
      </p:sp>
      <p:pic>
        <p:nvPicPr>
          <p:cNvPr id="4096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92855" y="938530"/>
            <a:ext cx="4584700" cy="5157470"/>
          </a:xfrm>
          <a:ln w="28575">
            <a:solidFill>
              <a:srgbClr val="66FFFF"/>
            </a:solidFill>
          </a:ln>
        </p:spPr>
      </p:pic>
      <p:sp>
        <p:nvSpPr>
          <p:cNvPr id="40966" name="TextBox 5"/>
          <p:cNvSpPr txBox="1">
            <a:spLocks noChangeArrowheads="1"/>
          </p:cNvSpPr>
          <p:nvPr/>
        </p:nvSpPr>
        <p:spPr bwMode="auto">
          <a:xfrm>
            <a:off x="6143625" y="960755"/>
            <a:ext cx="1681480" cy="3378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600" b="1">
                <a:latin typeface="돋움체" pitchFamily="49" charset="-127"/>
                <a:ea typeface="돋움체" pitchFamily="49" charset="-127"/>
              </a:rPr>
              <a:t>30</a:t>
            </a:r>
            <a:r>
              <a:rPr lang="ko-KR" altLang="en-US" sz="1600" b="1">
                <a:latin typeface="돋움체" pitchFamily="49" charset="-127"/>
                <a:ea typeface="돋움체" pitchFamily="49" charset="-127"/>
              </a:rPr>
              <a:t>회 흉부압박</a:t>
            </a:r>
          </a:p>
        </p:txBody>
      </p:sp>
      <p:sp>
        <p:nvSpPr>
          <p:cNvPr id="40967" name="TextBox 6"/>
          <p:cNvSpPr txBox="1">
            <a:spLocks noChangeArrowheads="1"/>
          </p:cNvSpPr>
          <p:nvPr/>
        </p:nvSpPr>
        <p:spPr bwMode="auto">
          <a:xfrm>
            <a:off x="3813175" y="3284855"/>
            <a:ext cx="1682750" cy="3378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600" b="1">
                <a:latin typeface="돋움체" pitchFamily="49" charset="-127"/>
                <a:ea typeface="돋움체" pitchFamily="49" charset="-127"/>
              </a:rPr>
              <a:t>2</a:t>
            </a:r>
            <a:r>
              <a:rPr lang="ko-KR" altLang="en-US" sz="1600" b="1">
                <a:latin typeface="돋움체" pitchFamily="49" charset="-127"/>
                <a:ea typeface="돋움체" pitchFamily="49" charset="-127"/>
              </a:rPr>
              <a:t>회 인공호흡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ChangeArrowheads="1"/>
          </p:cNvSpPr>
          <p:nvPr/>
        </p:nvSpPr>
        <p:spPr bwMode="auto">
          <a:xfrm>
            <a:off x="881380" y="2590800"/>
            <a:ext cx="3521075" cy="3810000"/>
          </a:xfrm>
          <a:prstGeom prst="bevel">
            <a:avLst>
              <a:gd name="adj" fmla="val 3449"/>
            </a:avLst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987" name="AutoShape 3"/>
          <p:cNvSpPr>
            <a:spLocks noChangeArrowheads="1"/>
          </p:cNvSpPr>
          <p:nvPr/>
        </p:nvSpPr>
        <p:spPr bwMode="auto">
          <a:xfrm>
            <a:off x="4742180" y="2590800"/>
            <a:ext cx="3521075" cy="3810000"/>
          </a:xfrm>
          <a:prstGeom prst="bevel">
            <a:avLst>
              <a:gd name="adj" fmla="val 3449"/>
            </a:avLst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846455" y="1143000"/>
            <a:ext cx="3649345" cy="1143000"/>
          </a:xfrm>
        </p:spPr>
        <p:txBody>
          <a:bodyPr/>
          <a:lstStyle/>
          <a:p>
            <a:pPr eaLnBrk="1" hangingPunct="1"/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인 심폐소생술</a:t>
            </a:r>
            <a:endParaRPr lang="ko-KR" altLang="en-US" sz="28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1989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000125" y="2928620"/>
            <a:ext cx="3286125" cy="3180080"/>
          </a:xfrm>
          <a:ln>
            <a:solidFill>
              <a:srgbClr val="66FFFF"/>
            </a:solidFill>
          </a:ln>
        </p:spPr>
      </p:pic>
      <p:pic>
        <p:nvPicPr>
          <p:cNvPr id="41990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2743200"/>
            <a:ext cx="3251200" cy="3503930"/>
          </a:xfrm>
          <a:ln>
            <a:solidFill>
              <a:srgbClr val="66FFFF"/>
            </a:solidFill>
          </a:ln>
        </p:spPr>
      </p:pic>
      <p:sp>
        <p:nvSpPr>
          <p:cNvPr id="41991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4965700" y="447675"/>
            <a:ext cx="3107055" cy="1981200"/>
          </a:xfrm>
          <a:solidFill>
            <a:srgbClr val="FFFF99"/>
          </a:solidFill>
        </p:spPr>
        <p:txBody>
          <a:bodyPr/>
          <a:lstStyle/>
          <a:p>
            <a:pPr algn="ctr" eaLnBrk="1" hangingPunct="1">
              <a:lnSpc>
                <a:spcPct val="160000"/>
              </a:lnSpc>
              <a:buFontTx/>
              <a:buNone/>
            </a:pPr>
            <a:r>
              <a:rPr lang="ko-KR" altLang="en-US" sz="2400" b="1" smtClean="0">
                <a:latin typeface="맑은 고딕" pitchFamily="50" charset="-127"/>
                <a:ea typeface="맑은 고딕" pitchFamily="50" charset="-127"/>
              </a:rPr>
              <a:t>흉부압박 </a:t>
            </a:r>
            <a:r>
              <a:rPr lang="en-US" altLang="ko-KR" sz="2400" b="1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400" b="1" smtClean="0">
                <a:latin typeface="맑은 고딕" pitchFamily="50" charset="-127"/>
                <a:ea typeface="맑은 고딕" pitchFamily="50" charset="-127"/>
              </a:rPr>
              <a:t>인공호흡</a:t>
            </a:r>
            <a:endParaRPr lang="ko-KR" altLang="en-US" sz="2000" b="1" smtClean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sz="2000" b="1" smtClean="0">
                <a:latin typeface="맑은 고딕" pitchFamily="50" charset="-127"/>
                <a:ea typeface="맑은 고딕" pitchFamily="50" charset="-127"/>
              </a:rPr>
              <a:t>       </a:t>
            </a:r>
            <a:endParaRPr lang="ko-KR" altLang="en-US" sz="4400" b="1" smtClean="0">
              <a:solidFill>
                <a:srgbClr val="FF0066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buFontTx/>
              <a:buNone/>
            </a:pPr>
            <a:r>
              <a:rPr lang="ko-KR" altLang="en-US" sz="4400" b="1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4400" b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30 : 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000125" y="214630"/>
            <a:ext cx="705675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ko-KR" altLang="en-US" sz="44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자동 제세동기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357630"/>
            <a:ext cx="4191000" cy="315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1357630"/>
            <a:ext cx="4038600" cy="3179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571500" y="4643755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심전도 소견을 자동으로 판독하여 제세동이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필요할때마다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사용자에게 </a:t>
            </a:r>
            <a:r>
              <a:rPr lang="ko-KR" altLang="en-US" dirty="0" err="1">
                <a:latin typeface="맑은 고딕" pitchFamily="50" charset="-127"/>
                <a:ea typeface="맑은 고딕" pitchFamily="50" charset="-127"/>
              </a:rPr>
              <a:t>제세동을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 시행하라는 시청각 정보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음성정보 및 문자정보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를 보내며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제세동의 에너지 등을 자체적으로 판단하는 기능</a:t>
            </a:r>
          </a:p>
        </p:txBody>
      </p:sp>
      <p:sp>
        <p:nvSpPr>
          <p:cNvPr id="44038" name="TextBox 5"/>
          <p:cNvSpPr txBox="1">
            <a:spLocks noChangeArrowheads="1"/>
          </p:cNvSpPr>
          <p:nvPr/>
        </p:nvSpPr>
        <p:spPr bwMode="auto">
          <a:xfrm>
            <a:off x="357505" y="6143625"/>
            <a:ext cx="8429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3200" b="1">
                <a:solidFill>
                  <a:srgbClr val="3333CC"/>
                </a:solidFill>
                <a:latin typeface="돋움" pitchFamily="50" charset="-127"/>
                <a:ea typeface="돋움" pitchFamily="50" charset="-127"/>
              </a:rPr>
              <a:t>전원 켠다 </a:t>
            </a:r>
            <a:r>
              <a:rPr lang="en-US" altLang="ko-KR" sz="3200" b="1">
                <a:solidFill>
                  <a:srgbClr val="3333CC"/>
                </a:solidFill>
                <a:latin typeface="돋움" pitchFamily="50" charset="-127"/>
                <a:ea typeface="돋움" pitchFamily="50" charset="-127"/>
              </a:rPr>
              <a:t>– </a:t>
            </a:r>
            <a:r>
              <a:rPr lang="ko-KR" altLang="en-US" sz="3200" b="1">
                <a:solidFill>
                  <a:srgbClr val="3333CC"/>
                </a:solidFill>
                <a:latin typeface="돋움" pitchFamily="50" charset="-127"/>
                <a:ea typeface="돋움" pitchFamily="50" charset="-127"/>
              </a:rPr>
              <a:t>패치 부착 </a:t>
            </a:r>
            <a:r>
              <a:rPr lang="en-US" altLang="ko-KR" sz="3200" b="1">
                <a:solidFill>
                  <a:srgbClr val="3333CC"/>
                </a:solidFill>
                <a:latin typeface="돋움" pitchFamily="50" charset="-127"/>
                <a:ea typeface="돋움" pitchFamily="50" charset="-127"/>
              </a:rPr>
              <a:t>– </a:t>
            </a:r>
            <a:r>
              <a:rPr lang="ko-KR" altLang="en-US" sz="3200" b="1">
                <a:solidFill>
                  <a:srgbClr val="3333CC"/>
                </a:solidFill>
                <a:latin typeface="돋움" pitchFamily="50" charset="-127"/>
                <a:ea typeface="돋움" pitchFamily="50" charset="-127"/>
              </a:rPr>
              <a:t>리듬분석 </a:t>
            </a:r>
            <a:r>
              <a:rPr lang="en-US" altLang="ko-KR" sz="3200" b="1">
                <a:solidFill>
                  <a:srgbClr val="3333CC"/>
                </a:solidFill>
                <a:latin typeface="돋움" pitchFamily="50" charset="-127"/>
                <a:ea typeface="돋움" pitchFamily="50" charset="-127"/>
              </a:rPr>
              <a:t>– </a:t>
            </a:r>
            <a:r>
              <a:rPr lang="ko-KR" altLang="en-US" sz="3200" b="1">
                <a:solidFill>
                  <a:srgbClr val="3333CC"/>
                </a:solidFill>
                <a:latin typeface="돋움" pitchFamily="50" charset="-127"/>
                <a:ea typeface="돋움" pitchFamily="50" charset="-127"/>
              </a:rPr>
              <a:t>쇽</a:t>
            </a:r>
            <a:r>
              <a:rPr lang="en-US" altLang="ko-KR" sz="3200" b="1">
                <a:solidFill>
                  <a:srgbClr val="3333CC"/>
                </a:solidFill>
                <a:latin typeface="돋움" pitchFamily="50" charset="-127"/>
                <a:ea typeface="돋움" pitchFamily="50" charset="-127"/>
              </a:rPr>
              <a:t>(Shock)</a:t>
            </a:r>
            <a:r>
              <a:rPr lang="ko-KR" altLang="en-US" sz="3200" b="1">
                <a:solidFill>
                  <a:srgbClr val="3333CC"/>
                </a:solidFill>
                <a:latin typeface="돋움" pitchFamily="50" charset="-127"/>
                <a:ea typeface="돋움" pitchFamily="50" charset="-127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07315" y="1917065"/>
            <a:ext cx="8675370" cy="1371600"/>
          </a:xfrm>
          <a:gradFill rotWithShape="1">
            <a:gsLst>
              <a:gs pos="0">
                <a:schemeClr val="accent1">
                  <a:gamma/>
                  <a:shade val="8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86275"/>
                  <a:invGamma/>
                </a:schemeClr>
              </a:gs>
            </a:gsLst>
            <a:lin ang="5400000" scaled="1"/>
          </a:gra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ko-KR" altLang="en-US" b="1" dirty="0" err="1" smtClean="0">
                <a:latin typeface="돋움" pitchFamily="50" charset="-127"/>
                <a:ea typeface="돋움" pitchFamily="50" charset="-127"/>
              </a:rPr>
              <a:t>기도내</a:t>
            </a:r>
            <a:r>
              <a:rPr lang="ko-KR" altLang="en-US" b="1" dirty="0" smtClean="0">
                <a:latin typeface="돋움" pitchFamily="50" charset="-127"/>
                <a:ea typeface="돋움" pitchFamily="50" charset="-127"/>
              </a:rPr>
              <a:t> </a:t>
            </a:r>
            <a:r>
              <a:rPr lang="ko-KR" altLang="en-US" b="1" dirty="0" err="1" smtClean="0">
                <a:latin typeface="돋움" pitchFamily="50" charset="-127"/>
                <a:ea typeface="돋움" pitchFamily="50" charset="-127"/>
              </a:rPr>
              <a:t>이물에의한</a:t>
            </a:r>
            <a:r>
              <a:rPr lang="ko-KR" altLang="en-US" b="1" dirty="0" smtClean="0">
                <a:latin typeface="돋움" pitchFamily="50" charset="-127"/>
                <a:ea typeface="돋움" pitchFamily="50" charset="-127"/>
              </a:rPr>
              <a:t> 기도폐쇄</a:t>
            </a:r>
            <a:r>
              <a:rPr lang="ko-KR" altLang="en-US" sz="4000" b="1" dirty="0" smtClean="0">
                <a:latin typeface="돋움" pitchFamily="50" charset="-127"/>
                <a:ea typeface="돋움" pitchFamily="50" charset="-127"/>
              </a:rPr>
              <a:t/>
            </a:r>
            <a:br>
              <a:rPr lang="ko-KR" altLang="en-US" sz="4000" b="1" dirty="0" smtClean="0">
                <a:latin typeface="돋움" pitchFamily="50" charset="-127"/>
                <a:ea typeface="돋움" pitchFamily="50" charset="-127"/>
              </a:rPr>
            </a:br>
            <a:r>
              <a:rPr lang="en-US" altLang="ko-KR" sz="4000" b="1" dirty="0" smtClean="0">
                <a:latin typeface="돋움" pitchFamily="50" charset="-127"/>
                <a:ea typeface="돋움" pitchFamily="50" charset="-127"/>
              </a:rPr>
              <a:t>(Foreign  Body Airway Obstruction)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30" y="405130"/>
            <a:ext cx="4191000" cy="510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2056130" y="6021705"/>
            <a:ext cx="496697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2400" b="1">
                <a:latin typeface="돋움" pitchFamily="50" charset="-127"/>
                <a:ea typeface="돋움" pitchFamily="50" charset="-127"/>
              </a:rPr>
              <a:t>기도이물에 의한 기도 폐쇄 징후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30175" y="1484630"/>
            <a:ext cx="8763000" cy="439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</a:pPr>
            <a:endParaRPr lang="ko-KR" altLang="ko-KR" sz="3200" b="1"/>
          </a:p>
        </p:txBody>
      </p:sp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1043305" y="0"/>
            <a:ext cx="6985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4000" b="1">
                <a:latin typeface="돋움" pitchFamily="50" charset="-127"/>
                <a:ea typeface="돋움" pitchFamily="50" charset="-127"/>
              </a:rPr>
              <a:t>기도 폐쇄의 응급처치</a:t>
            </a:r>
          </a:p>
          <a:p>
            <a:pPr algn="ctr"/>
            <a:r>
              <a:rPr lang="en-US" altLang="ko-KR" sz="4000" b="1">
                <a:latin typeface="돋움" pitchFamily="50" charset="-127"/>
                <a:ea typeface="돋움" pitchFamily="50" charset="-127"/>
              </a:rPr>
              <a:t>(</a:t>
            </a:r>
            <a:r>
              <a:rPr lang="ko-KR" altLang="en-US" sz="4000" b="1">
                <a:latin typeface="돋움" pitchFamily="50" charset="-127"/>
                <a:ea typeface="돋움" pitchFamily="50" charset="-127"/>
              </a:rPr>
              <a:t>하임리히법</a:t>
            </a:r>
            <a:r>
              <a:rPr lang="en-US" altLang="ko-KR" sz="4000" b="1">
                <a:latin typeface="돋움" pitchFamily="50" charset="-127"/>
                <a:ea typeface="돋움" pitchFamily="50" charset="-127"/>
              </a:rPr>
              <a:t>)</a:t>
            </a:r>
          </a:p>
        </p:txBody>
      </p:sp>
      <p:pic>
        <p:nvPicPr>
          <p:cNvPr id="5018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196975"/>
            <a:ext cx="432625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395605" y="5013325"/>
            <a:ext cx="3169920" cy="8223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GB" sz="2400" b="1">
                <a:latin typeface="돋움" pitchFamily="50" charset="-127"/>
                <a:ea typeface="돋움" pitchFamily="50" charset="-127"/>
              </a:rPr>
              <a:t>의식이 있는 완전 기도</a:t>
            </a:r>
          </a:p>
          <a:p>
            <a:pPr algn="ctr"/>
            <a:r>
              <a:rPr kumimoji="0" lang="ko-KR" altLang="en-GB" sz="2400" b="1">
                <a:latin typeface="돋움" pitchFamily="50" charset="-127"/>
                <a:ea typeface="돋움" pitchFamily="50" charset="-127"/>
              </a:rPr>
              <a:t> 폐쇄 환자</a:t>
            </a:r>
            <a:endParaRPr kumimoji="0" lang="ko-KR" altLang="en-US" sz="2400" b="1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50182" name="Line 7"/>
          <p:cNvSpPr>
            <a:spLocks noChangeShapeType="1"/>
          </p:cNvSpPr>
          <p:nvPr/>
        </p:nvSpPr>
        <p:spPr bwMode="auto">
          <a:xfrm flipH="1" flipV="1">
            <a:off x="6012180" y="4221480"/>
            <a:ext cx="504825" cy="6477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" y="2493010"/>
            <a:ext cx="3243580" cy="3672205"/>
          </a:xfrm>
        </p:spPr>
      </p:pic>
      <p:pic>
        <p:nvPicPr>
          <p:cNvPr id="8" name="내용 개체 틀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385" y="2362200"/>
            <a:ext cx="3446145" cy="3886200"/>
          </a:xfrm>
        </p:spPr>
      </p:pic>
      <p:sp>
        <p:nvSpPr>
          <p:cNvPr id="5" name="텍스트 개체 틀 4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8235" cy="659130"/>
          </a:xfrm>
        </p:spPr>
        <p:txBody>
          <a:bodyPr/>
          <a:lstStyle/>
          <a:p>
            <a:r>
              <a:rPr lang="ko-KR" altLang="en-US" b="0" dirty="0"/>
              <a:t> </a:t>
            </a:r>
            <a:r>
              <a:rPr lang="ko-KR" altLang="en-US" b="0" dirty="0" smtClean="0"/>
              <a:t> </a:t>
            </a:r>
            <a:r>
              <a:rPr lang="en-US" altLang="ko-KR" b="0" dirty="0" err="1" smtClean="0"/>
              <a:t>Autopulse</a:t>
            </a:r>
            <a:r>
              <a:rPr lang="en-US" altLang="ko-KR" b="0" dirty="0" smtClean="0"/>
              <a:t>(</a:t>
            </a:r>
            <a:r>
              <a:rPr lang="en-US" altLang="ko-KR" b="0" dirty="0" err="1" smtClean="0"/>
              <a:t>Zoll</a:t>
            </a:r>
            <a:r>
              <a:rPr lang="en-US" altLang="ko-KR" b="0" dirty="0"/>
              <a:t>)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8235" cy="659130"/>
          </a:xfrm>
        </p:spPr>
        <p:txBody>
          <a:bodyPr/>
          <a:lstStyle/>
          <a:p>
            <a:r>
              <a:rPr lang="en-US" altLang="ko-KR" dirty="0" smtClean="0"/>
              <a:t> </a:t>
            </a:r>
            <a:r>
              <a:rPr lang="en-US" altLang="ko-KR" b="0" dirty="0" smtClean="0"/>
              <a:t>LUCAS2 </a:t>
            </a:r>
            <a:r>
              <a:rPr lang="en-US" altLang="ko-KR" b="0" dirty="0"/>
              <a:t>(</a:t>
            </a:r>
            <a:r>
              <a:rPr lang="en-US" altLang="ko-KR" b="0" dirty="0" err="1"/>
              <a:t>Physio</a:t>
            </a:r>
            <a:r>
              <a:rPr lang="en-US" altLang="ko-KR" b="0" dirty="0"/>
              <a:t> Control)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712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/>
          </p:cNvSpPr>
          <p:nvPr>
            <p:ph type="title"/>
          </p:nvPr>
        </p:nvSpPr>
        <p:spPr>
          <a:xfrm rot="0">
            <a:off x="467360" y="260350"/>
            <a:ext cx="7468235" cy="648970"/>
          </a:xfrm>
          <a:prstGeom prst="rect"/>
        </p:spPr>
        <p:txBody>
          <a:bodyPr wrap="square" lIns="91440" tIns="45720" rIns="91440" bIns="45720" vert="horz" anchor="b">
            <a:normAutofit fontScale="100000" lnSpcReduction="0"/>
          </a:bodyPr>
          <a:lstStyle/>
          <a:p>
            <a:pPr marL="0" indent="0" algn="l" fontAlgn="auto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000" cap="small" dirty="0" smtClean="0" b="0">
                <a:latin typeface="HY돋움" charset="0"/>
                <a:ea typeface="HY돋움" charset="0"/>
              </a:rPr>
              <a:t>기계식 가슴압박 장치</a:t>
            </a:r>
            <a:endParaRPr lang="ko-KR" altLang="en-US" sz="3000" cap="small" dirty="0" smtClean="0" b="0">
              <a:latin typeface="HY돋움" charset="0"/>
              <a:ea typeface="HY돋움" charset="0"/>
            </a:endParaRPr>
          </a:p>
        </p:txBody>
      </p:sp>
      <p:sp>
        <p:nvSpPr>
          <p:cNvPr id="3" name="내용 개체 틀 2"/>
          <p:cNvSpPr txBox="1">
            <a:spLocks/>
          </p:cNvSpPr>
          <p:nvPr>
            <p:ph type="obj" idx="1"/>
          </p:nvPr>
        </p:nvSpPr>
        <p:spPr>
          <a:xfrm rot="0">
            <a:off x="457200" y="1124585"/>
            <a:ext cx="7468235" cy="5349875"/>
          </a:xfrm>
          <a:prstGeom prst="rect"/>
        </p:spPr>
        <p:txBody>
          <a:bodyPr wrap="square" lIns="91440" tIns="45720" rIns="91440" bIns="45720" vert="horz" anchor="t">
            <a:normAutofit fontScale="100000" lnSpcReduction="0"/>
          </a:bodyPr>
          <a:lstStyle/>
          <a:p>
            <a:pPr marL="274320" indent="-27432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¢"/>
            </a:pPr>
            <a:r>
              <a:rPr lang="en-US" altLang="ko-KR" sz="2400" cap="none" dirty="0" smtClean="0" b="0">
                <a:latin typeface="HY돋움" charset="0"/>
                <a:ea typeface="HY돋움" charset="0"/>
              </a:rPr>
              <a:t>수동 가슴압박 : 표준 처치법</a:t>
            </a:r>
            <a:endParaRPr lang="ko-KR" altLang="en-US" sz="2400" cap="none" dirty="0" smtClean="0" b="0">
              <a:latin typeface="HY돋움" charset="0"/>
              <a:ea typeface="HY돋움" charset="0"/>
            </a:endParaRPr>
          </a:p>
          <a:p>
            <a:pPr marL="274320" indent="-27432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¢"/>
            </a:pPr>
            <a:r>
              <a:rPr lang="en-US" altLang="ko-KR" sz="2400" cap="none" dirty="0" smtClean="0" b="0">
                <a:latin typeface="HY돋움" charset="0"/>
                <a:ea typeface="HY돋움" charset="0"/>
              </a:rPr>
              <a:t>특수한 상황에서는 대인이 될 수 있다</a:t>
            </a:r>
            <a:endParaRPr lang="ko-KR" altLang="en-US" sz="2400" cap="none" dirty="0" smtClean="0" b="0"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>
                <a:latin typeface="HY돋움" charset="0"/>
                <a:ea typeface="HY돋움" charset="0"/>
              </a:rPr>
              <a:t>    : 투입 가능한 구조자 수의 제한</a:t>
            </a:r>
            <a:endParaRPr lang="ko-KR" altLang="en-US" sz="2400" cap="none" dirty="0" smtClean="0" b="0"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>
                <a:latin typeface="HY돋움" charset="0"/>
                <a:ea typeface="HY돋움" charset="0"/>
              </a:rPr>
              <a:t>      장시간 심폐소생술, 저체온 심정지</a:t>
            </a:r>
            <a:endParaRPr lang="ko-KR" altLang="en-US" sz="2400" cap="none" dirty="0" smtClean="0" b="0"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>
                <a:latin typeface="HY돋움" charset="0"/>
                <a:ea typeface="HY돋움" charset="0"/>
              </a:rPr>
              <a:t>      이동중인 앰뷸런스 안에서의 심폐소생술</a:t>
            </a:r>
            <a:endParaRPr lang="ko-KR" altLang="en-US" sz="2400" cap="none" dirty="0" smtClean="0" b="0">
              <a:latin typeface="HY돋움" charset="0"/>
              <a:ea typeface="HY돋움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>
                <a:latin typeface="HY돋움" charset="0"/>
                <a:ea typeface="HY돋움" charset="0"/>
              </a:rPr>
              <a:t>      혈관 조영실에서의 심폐소생술 등</a:t>
            </a:r>
            <a:endParaRPr lang="ko-KR" altLang="en-US" sz="2400" cap="none" dirty="0" smtClean="0" b="0">
              <a:latin typeface="HY돋움" charset="0"/>
              <a:ea typeface="HY돋움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73350"/>
            <a:ext cx="7772400" cy="1470025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ko-KR" sz="6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6600" dirty="0" smtClean="0">
                <a:latin typeface="맑은 고딕" pitchFamily="50" charset="-127"/>
                <a:ea typeface="맑은 고딕" pitchFamily="50" charset="-127"/>
              </a:rPr>
              <a:t>infant</a:t>
            </a:r>
            <a:r>
              <a:rPr lang="ko-KR" altLang="en-US" sz="6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6600" dirty="0" smtClean="0">
                <a:latin typeface="맑은 고딕" pitchFamily="50" charset="-127"/>
                <a:ea typeface="맑은 고딕" pitchFamily="50" charset="-127"/>
              </a:rPr>
              <a:t>BLS    </a:t>
            </a:r>
            <a:r>
              <a:rPr lang="en-US" altLang="ko-KR" sz="4400" dirty="0" smtClean="0">
                <a:latin typeface="맑은 고딕" pitchFamily="50" charset="-127"/>
                <a:ea typeface="맑은 고딕" pitchFamily="50" charset="-127"/>
              </a:rPr>
              <a:t>(for HCP)</a:t>
            </a:r>
            <a:endParaRPr lang="ko-KR" altLang="en-US" sz="4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2622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27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673935"/>
              </p:ext>
            </p:extLst>
          </p:nvPr>
        </p:nvGraphicFramePr>
        <p:xfrm>
          <a:off x="179512" y="116632"/>
          <a:ext cx="8785246" cy="6641342"/>
        </p:xfrm>
        <a:graphic>
          <a:graphicData uri="http://schemas.openxmlformats.org/drawingml/2006/table">
            <a:tbl>
              <a:tblPr/>
              <a:tblGrid>
                <a:gridCol w="1800200"/>
                <a:gridCol w="2170151"/>
                <a:gridCol w="2657319"/>
                <a:gridCol w="203483"/>
                <a:gridCol w="1954093"/>
              </a:tblGrid>
              <a:tr h="463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휴먼명조"/>
                          <a:cs typeface="한컴바탕" pitchFamily="18" charset="2"/>
                        </a:rPr>
                        <a:t> 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성인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및 청소년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소아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세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~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사춘기 전까지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유아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(1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세미만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주변의 안정성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구조자와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환자 모두에게 주변환경이 안전한지 확인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심정지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상태 인지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                                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반응여부확인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무호흡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또는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심정지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호흡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비정상 호흡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초 이내에 맥박이 명확히 학인이 안 됨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호흡과 맥박은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초 이내에 동시 실시 가능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72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CPR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순서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C-A-B (&lt;-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A-B-C. 2010 guideline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부터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흉부압박 속도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분당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100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~120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회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(&lt;-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최소 분당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100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흉부압박 깊이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5cm ~ 6cm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&lt;-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최소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5cm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이상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가슴깊이의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최소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1/3 (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5cm)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가슴깊이최소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1/3 (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4cm)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2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압박방법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흉골 하반부에 양손을 올림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(lower half of sternum)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양손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or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한손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인 구조자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인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구조자 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그림참조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)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8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기도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Head-tilt chin-lift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외상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의심시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: jaw thrust)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3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호흡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‐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압박 비율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    30:2                             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30:2(1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인 구조자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      15:2(2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인 구조자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  <a:endParaRPr lang="ko-KR" altLang="en-US" sz="1600" dirty="0"/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5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전문기도확보후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가슴 압박과 상관없이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6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초마다 인공호흡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분당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회 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호홉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&lt;- 6~8 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초 마다 인공호흡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분당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8~10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회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25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압박중단 최소화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10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초 이상 압박 중단 말 것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최소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60%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를 목표로 가슴압박 실시율 높이기 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신규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휴먼명조"/>
                          <a:cs typeface="한컴바탕" pitchFamily="18" charset="2"/>
                        </a:rPr>
                        <a:t>)</a:t>
                      </a:r>
                      <a:endParaRPr kumimoji="1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휴먼명조"/>
                        <a:cs typeface="한컴바탕" pitchFamily="18" charset="2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201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4435" cy="1143635"/>
          </a:xfrm>
        </p:spPr>
        <p:txBody>
          <a:bodyPr/>
          <a:lstStyle/>
          <a:p>
            <a:r>
              <a:rPr lang="ko-KR" altLang="en-US" dirty="0" smtClean="0">
                <a:latin typeface="HY돋움" pitchFamily="18" charset="-127"/>
                <a:ea typeface="HY돋움" pitchFamily="18" charset="-127"/>
              </a:rPr>
              <a:t>손의 위치 </a:t>
            </a:r>
            <a:r>
              <a:rPr lang="en-US" altLang="ko-KR" dirty="0" smtClean="0">
                <a:latin typeface="HY돋움" pitchFamily="18" charset="-127"/>
                <a:ea typeface="HY돋움" pitchFamily="18" charset="-127"/>
              </a:rPr>
              <a:t>: nipple line </a:t>
            </a:r>
            <a:r>
              <a:rPr lang="ko-KR" altLang="en-US" dirty="0" smtClean="0">
                <a:latin typeface="HY돋움" pitchFamily="18" charset="-127"/>
                <a:ea typeface="HY돋움" pitchFamily="18" charset="-127"/>
              </a:rPr>
              <a:t>바로 아래 가슴중앙</a:t>
            </a:r>
            <a:endParaRPr lang="ko-KR" altLang="en-US" dirty="0">
              <a:latin typeface="HY돋움" pitchFamily="18" charset="-127"/>
              <a:ea typeface="HY돋움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8235" cy="3886835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8235" cy="3886835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8235" cy="659130"/>
          </a:xfrm>
        </p:spPr>
        <p:txBody>
          <a:bodyPr/>
          <a:lstStyle/>
          <a:p>
            <a:r>
              <a:rPr lang="en-US" altLang="ko-KR" dirty="0" smtClean="0">
                <a:latin typeface="HY돋움" pitchFamily="18" charset="-127"/>
                <a:ea typeface="HY돋움" pitchFamily="18" charset="-127"/>
              </a:rPr>
              <a:t>1</a:t>
            </a:r>
            <a:r>
              <a:rPr lang="ko-KR" altLang="en-US" dirty="0" smtClean="0">
                <a:latin typeface="HY돋움" pitchFamily="18" charset="-127"/>
                <a:ea typeface="HY돋움" pitchFamily="18" charset="-127"/>
              </a:rPr>
              <a:t>인 </a:t>
            </a:r>
            <a:r>
              <a:rPr lang="en-US" altLang="ko-KR" dirty="0" smtClean="0">
                <a:latin typeface="HY돋움" pitchFamily="18" charset="-127"/>
                <a:ea typeface="HY돋움" pitchFamily="18" charset="-127"/>
              </a:rPr>
              <a:t>: two finger</a:t>
            </a:r>
            <a:endParaRPr lang="ko-KR" altLang="en-US" dirty="0">
              <a:latin typeface="HY돋움" pitchFamily="18" charset="-127"/>
              <a:ea typeface="HY돋움" pitchFamily="18" charset="-127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8235" cy="659130"/>
          </a:xfrm>
        </p:spPr>
        <p:txBody>
          <a:bodyPr/>
          <a:lstStyle/>
          <a:p>
            <a:r>
              <a:rPr lang="en-US" altLang="ko-KR" dirty="0" smtClean="0">
                <a:latin typeface="HY돋움" pitchFamily="18" charset="-127"/>
                <a:ea typeface="HY돋움" pitchFamily="18" charset="-127"/>
              </a:rPr>
              <a:t>2</a:t>
            </a:r>
            <a:r>
              <a:rPr lang="ko-KR" altLang="en-US" dirty="0" smtClean="0">
                <a:latin typeface="HY돋움" pitchFamily="18" charset="-127"/>
                <a:ea typeface="HY돋움" pitchFamily="18" charset="-127"/>
              </a:rPr>
              <a:t>인 </a:t>
            </a:r>
            <a:r>
              <a:rPr lang="en-US" altLang="ko-KR" dirty="0" smtClean="0">
                <a:latin typeface="HY돋움" pitchFamily="18" charset="-127"/>
                <a:ea typeface="HY돋움" pitchFamily="18" charset="-127"/>
              </a:rPr>
              <a:t>: two-thumb encircling</a:t>
            </a:r>
            <a:endParaRPr lang="ko-KR" altLang="en-US" dirty="0">
              <a:latin typeface="HY돋움" pitchFamily="18" charset="-127"/>
              <a:ea typeface="HY돋움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" y="2348865"/>
            <a:ext cx="3672205" cy="388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348865"/>
            <a:ext cx="3744595" cy="3888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392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360" y="548640"/>
            <a:ext cx="8229600" cy="652780"/>
          </a:xfrm>
        </p:spPr>
        <p:txBody>
          <a:bodyPr/>
          <a:lstStyle/>
          <a:p>
            <a:r>
              <a:rPr lang="en-US" altLang="ko-KR" b="1" dirty="0" smtClean="0">
                <a:latin typeface="HY돋움" pitchFamily="18" charset="-127"/>
                <a:ea typeface="HY돋움" pitchFamily="18" charset="-127"/>
              </a:rPr>
              <a:t>F.B.A.O. (5 back slap 5 chest thrust)</a:t>
            </a:r>
            <a:endParaRPr lang="ko-KR" altLang="en-US" b="1" dirty="0">
              <a:latin typeface="HY돋움" pitchFamily="18" charset="-127"/>
              <a:ea typeface="HY돋움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530" y="1685925"/>
            <a:ext cx="2952115" cy="4248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1230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제목 1"/>
          <p:cNvSpPr>
            <a:spLocks noGrp="1"/>
          </p:cNvSpPr>
          <p:nvPr>
            <p:ph type="title"/>
          </p:nvPr>
        </p:nvSpPr>
        <p:spPr>
          <a:xfrm>
            <a:off x="251460" y="188595"/>
            <a:ext cx="8461375" cy="3123565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dirty="0" smtClean="0"/>
              <a:t>혹시 </a:t>
            </a:r>
            <a:r>
              <a:rPr lang="ko-KR" altLang="en-US" sz="3600" dirty="0" err="1" smtClean="0"/>
              <a:t>심폐소생술후</a:t>
            </a:r>
            <a:r>
              <a:rPr lang="ko-KR" altLang="en-US" sz="3600" dirty="0" smtClean="0"/>
              <a:t> 환자가 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ko-KR" altLang="en-US" sz="3600" dirty="0" smtClean="0"/>
              <a:t>잘 못되면 </a:t>
            </a:r>
            <a:r>
              <a:rPr lang="ko-KR" altLang="en-US" sz="3600" dirty="0" err="1" smtClean="0"/>
              <a:t>어떻하지</a:t>
            </a:r>
            <a:r>
              <a:rPr lang="en-US" altLang="ko-KR" sz="3600" dirty="0" smtClean="0"/>
              <a:t>?</a:t>
            </a:r>
            <a:br>
              <a:rPr lang="en-US" altLang="ko-KR" sz="3600" dirty="0" smtClean="0"/>
            </a:b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ko-KR" altLang="en-US" sz="3600" dirty="0" smtClean="0"/>
              <a:t>법적으로 문제가 되면 </a:t>
            </a:r>
            <a:r>
              <a:rPr lang="ko-KR" altLang="en-US" sz="3600" dirty="0" err="1" smtClean="0"/>
              <a:t>어떻하지</a:t>
            </a:r>
            <a:r>
              <a:rPr lang="en-US" altLang="ko-KR" sz="3600" dirty="0" smtClean="0"/>
              <a:t>?</a:t>
            </a:r>
            <a:endParaRPr lang="ko-KR" altLang="en-US" sz="3600" dirty="0" smtClean="0"/>
          </a:p>
        </p:txBody>
      </p:sp>
      <p:pic>
        <p:nvPicPr>
          <p:cNvPr id="16387" name="그림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4255" y="4337050"/>
            <a:ext cx="25209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그림 4"/>
          <p:cNvPicPr>
            <a:picLocks noChangeAspect="1"/>
          </p:cNvPicPr>
          <p:nvPr/>
        </p:nvPicPr>
        <p:blipFill>
          <a:blip r:embed="rId4" cstate="print"/>
          <a:srcRect r="7692" b="5309"/>
          <a:stretch>
            <a:fillRect/>
          </a:stretch>
        </p:blipFill>
        <p:spPr bwMode="auto">
          <a:xfrm>
            <a:off x="6300470" y="1124585"/>
            <a:ext cx="2303145" cy="177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모서리가 둥근 사각형 설명선 5"/>
          <p:cNvSpPr/>
          <p:nvPr/>
        </p:nvSpPr>
        <p:spPr>
          <a:xfrm>
            <a:off x="827405" y="4004945"/>
            <a:ext cx="2520315" cy="1151890"/>
          </a:xfrm>
          <a:prstGeom prst="wedgeRoundRectCallout">
            <a:avLst>
              <a:gd name="adj1" fmla="val 65370"/>
              <a:gd name="adj2" fmla="val 41116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제대로 하지도 </a:t>
            </a:r>
            <a:r>
              <a:rPr lang="ko-KR" altLang="en-US" sz="2000" b="1" dirty="0" err="1">
                <a:solidFill>
                  <a:prstClr val="black"/>
                </a:solidFill>
              </a:rPr>
              <a:t>못할거면서</a:t>
            </a:r>
            <a:r>
              <a:rPr lang="ko-KR" altLang="en-US" sz="2000" b="1" dirty="0">
                <a:solidFill>
                  <a:prstClr val="black"/>
                </a:solidFill>
              </a:rPr>
              <a:t> 왜 했습니까</a:t>
            </a:r>
            <a:r>
              <a:rPr lang="en-US" altLang="ko-KR" sz="2000" b="1" dirty="0">
                <a:solidFill>
                  <a:prstClr val="black"/>
                </a:solidFill>
              </a:rPr>
              <a:t>?</a:t>
            </a:r>
            <a:endParaRPr lang="ko-KR" altLang="en-US" sz="2000" b="1" dirty="0">
              <a:solidFill>
                <a:prstClr val="black"/>
              </a:solidFill>
            </a:endParaRPr>
          </a:p>
        </p:txBody>
      </p:sp>
      <p:sp>
        <p:nvSpPr>
          <p:cNvPr id="7" name="구름 모양 설명선 6"/>
          <p:cNvSpPr/>
          <p:nvPr/>
        </p:nvSpPr>
        <p:spPr>
          <a:xfrm>
            <a:off x="6228080" y="5445125"/>
            <a:ext cx="2160270" cy="1079500"/>
          </a:xfrm>
          <a:prstGeom prst="cloudCallout">
            <a:avLst>
              <a:gd name="adj1" fmla="val -75164"/>
              <a:gd name="adj2" fmla="val 344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prstClr val="black"/>
                </a:solidFill>
              </a:rPr>
              <a:t>그냥 지나가자고 </a:t>
            </a:r>
            <a:r>
              <a:rPr lang="ko-KR" altLang="en-US" b="1" dirty="0" err="1">
                <a:solidFill>
                  <a:prstClr val="black"/>
                </a:solidFill>
              </a:rPr>
              <a:t>했쟎아</a:t>
            </a:r>
            <a:r>
              <a:rPr lang="en-US" altLang="ko-KR" b="1" dirty="0">
                <a:solidFill>
                  <a:prstClr val="black"/>
                </a:solidFill>
              </a:rPr>
              <a:t>!</a:t>
            </a:r>
            <a:endParaRPr lang="ko-KR" altLang="en-US" b="1" dirty="0">
              <a:solidFill>
                <a:prstClr val="black"/>
              </a:solidFill>
            </a:endParaRPr>
          </a:p>
        </p:txBody>
      </p:sp>
      <p:sp>
        <p:nvSpPr>
          <p:cNvPr id="8" name="구름 모양 설명선 7"/>
          <p:cNvSpPr/>
          <p:nvPr/>
        </p:nvSpPr>
        <p:spPr>
          <a:xfrm>
            <a:off x="1619250" y="5732780"/>
            <a:ext cx="1729105" cy="936625"/>
          </a:xfrm>
          <a:prstGeom prst="cloudCallout">
            <a:avLst>
              <a:gd name="adj1" fmla="val 81582"/>
              <a:gd name="adj2" fmla="val 229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b="1" dirty="0">
                <a:solidFill>
                  <a:prstClr val="black"/>
                </a:solidFill>
              </a:rPr>
              <a:t>괜히</a:t>
            </a:r>
            <a:endParaRPr lang="en-US" altLang="ko-KR" b="1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ko-KR" altLang="en-US" b="1" dirty="0">
                <a:solidFill>
                  <a:prstClr val="black"/>
                </a:solidFill>
              </a:rPr>
              <a:t> 했나</a:t>
            </a:r>
            <a:r>
              <a:rPr lang="en-US" altLang="ko-KR" b="1" dirty="0">
                <a:solidFill>
                  <a:prstClr val="black"/>
                </a:solidFill>
              </a:rPr>
              <a:t>?</a:t>
            </a:r>
            <a:endParaRPr lang="ko-KR" alt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2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제목 1"/>
          <p:cNvSpPr>
            <a:spLocks noGrp="1"/>
          </p:cNvSpPr>
          <p:nvPr>
            <p:ph type="title"/>
          </p:nvPr>
        </p:nvSpPr>
        <p:spPr>
          <a:xfrm>
            <a:off x="446405" y="188595"/>
            <a:ext cx="8229600" cy="782320"/>
          </a:xfrm>
        </p:spPr>
        <p:txBody>
          <a:bodyPr>
            <a:normAutofit/>
          </a:bodyPr>
          <a:lstStyle/>
          <a:p>
            <a:r>
              <a:rPr lang="ko-KR" altLang="en-US" sz="3200" b="1" dirty="0" err="1" smtClean="0">
                <a:latin typeface="맑은 고딕" pitchFamily="50" charset="-127"/>
                <a:ea typeface="맑은 고딕" pitchFamily="50" charset="-127"/>
              </a:rPr>
              <a:t>선한사마리안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 법</a:t>
            </a:r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405" y="1052830"/>
            <a:ext cx="7494270" cy="5589270"/>
          </a:xfr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70" y="188595"/>
            <a:ext cx="1993900" cy="259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0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68630" y="1190625"/>
            <a:ext cx="8435975" cy="5478780"/>
          </a:xfrm>
          <a:prstGeom prst="rect">
            <a:avLst/>
          </a:prstGeom>
          <a:solidFill>
            <a:schemeClr val="bg1">
              <a:lumMod val="95000"/>
              <a:alpha val="28000"/>
            </a:schemeClr>
          </a:solidFill>
        </p:spPr>
        <p:txBody>
          <a:bodyPr anchor="ctr"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ko-KR" altLang="en-US" sz="2000" b="1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2000" b="1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조의</a:t>
            </a:r>
            <a:r>
              <a:rPr lang="en-US" altLang="ko-KR" sz="2000" b="1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2 (</a:t>
            </a:r>
            <a:r>
              <a:rPr lang="ko-KR" altLang="en-US" sz="2000" b="1" kern="0" dirty="0">
                <a:solidFill>
                  <a:srgbClr val="3333CC"/>
                </a:solidFill>
                <a:latin typeface="HY헤드라인M" pitchFamily="18" charset="-127"/>
                <a:ea typeface="HY헤드라인M" pitchFamily="18" charset="-127"/>
              </a:rPr>
              <a:t>선의의 응급의료에 대한 면책</a:t>
            </a:r>
            <a:r>
              <a:rPr lang="en-US" altLang="ko-KR" sz="2000" b="1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생명이 위급한 응급환자에게 다음 각 호의 어느 하나에 해당하는 응급의료 또는 응급처치를 제공하여 발생한 재산상 손해와 사상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사상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에 대하여 고의 또는 중대한 과실이 없는 경우 해당 행위자는 </a:t>
            </a:r>
            <a:r>
              <a:rPr lang="ko-KR" altLang="en-US" sz="2000" kern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민사 책임과 상해에 대한 형사 책임을 지지 아니하고 사망에 대한 형사 책임은 감면한다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다음 각 목의 어느 하나에 해당하는 </a:t>
            </a:r>
            <a:r>
              <a:rPr lang="ko-KR" altLang="en-US" sz="2000" kern="0" dirty="0">
                <a:latin typeface="HY헤드라인M" pitchFamily="18" charset="-127"/>
                <a:ea typeface="HY헤드라인M" pitchFamily="18" charset="-127"/>
              </a:rPr>
              <a:t>자가 아닌 자가 실시한 응급처치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가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응급의료종사자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나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「</a:t>
            </a:r>
            <a:r>
              <a:rPr lang="ko-KR" altLang="en-US" sz="2000" kern="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선원법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」제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78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조의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에 따른 선박의 응급처치담당자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「소방기본법」제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35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조에 따른 </a:t>
            </a:r>
            <a:r>
              <a:rPr lang="ko-KR" altLang="en-US" sz="2000" kern="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구급대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등 다른 법령에 따라 응급처치 제공의무를 가진 자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응급의료종사자가 업무수행 중이 아닌 때 본인이 받은 면허 또는 자격의 범위 안에서 실시한 응급의료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호 </a:t>
            </a:r>
            <a:r>
              <a:rPr lang="ko-KR" altLang="en-US" sz="2000" kern="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나목에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따른 응급처치 제공의무를 가진 자가 업무수행 중이 아닌 때에 실시한 응급처치     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2000" kern="0" dirty="0" err="1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본조신설</a:t>
            </a:r>
            <a:r>
              <a:rPr lang="ko-KR" altLang="en-US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kern="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2008.6.13</a:t>
            </a:r>
            <a:r>
              <a:rPr lang="en-US" altLang="ko-KR" sz="2000" kern="0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] </a:t>
            </a:r>
            <a:endParaRPr lang="ko-KR" altLang="en-US" sz="2000" kern="0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68630" y="549275"/>
            <a:ext cx="8229600" cy="5588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ko-KR" altLang="en-US" sz="2800" kern="0">
                <a:solidFill>
                  <a:srgbClr val="575F6D"/>
                </a:solidFill>
                <a:latin typeface="HY헤드라인M" pitchFamily="18" charset="-127"/>
                <a:ea typeface="HY헤드라인M" pitchFamily="18" charset="-127"/>
              </a:rPr>
              <a:t>응급의료에 관한 법률 </a:t>
            </a:r>
            <a:r>
              <a:rPr lang="en-US" altLang="ko-KR" sz="2800" kern="0">
                <a:solidFill>
                  <a:srgbClr val="575F6D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800" kern="0">
                <a:solidFill>
                  <a:srgbClr val="575F6D"/>
                </a:solidFill>
                <a:latin typeface="HY헤드라인M" pitchFamily="18" charset="-127"/>
                <a:ea typeface="HY헤드라인M" pitchFamily="18" charset="-127"/>
              </a:rPr>
              <a:t>국민의 권리와 의무</a:t>
            </a:r>
            <a:endParaRPr lang="en-US" altLang="ko-KR" sz="2800" kern="0" dirty="0">
              <a:solidFill>
                <a:srgbClr val="575F6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6884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000500" y="3286125"/>
            <a:ext cx="4973955" cy="3072130"/>
          </a:xfrm>
        </p:spPr>
        <p:txBody>
          <a:bodyPr/>
          <a:lstStyle/>
          <a:p>
            <a:pPr algn="ctr">
              <a:buFontTx/>
              <a:buNone/>
            </a:pPr>
            <a:r>
              <a:rPr lang="ko-KR" altLang="en-US" sz="4000" b="1" dirty="0" smtClean="0">
                <a:solidFill>
                  <a:srgbClr val="3333CC"/>
                </a:solidFill>
                <a:latin typeface="안상수2006중간" pitchFamily="18" charset="-127"/>
                <a:ea typeface="안상수2006중간" pitchFamily="18" charset="-127"/>
              </a:rPr>
              <a:t>경청하시느라 수고하셨습니다</a:t>
            </a:r>
            <a:endParaRPr lang="en-US" altLang="ko-KR" sz="4000" b="1" dirty="0" smtClean="0">
              <a:solidFill>
                <a:srgbClr val="3333CC"/>
              </a:solidFill>
              <a:latin typeface="안상수2006중간" pitchFamily="18" charset="-127"/>
              <a:ea typeface="안상수2006중간" pitchFamily="18" charset="-127"/>
            </a:endParaRPr>
          </a:p>
          <a:p>
            <a:pPr algn="ctr">
              <a:buFontTx/>
              <a:buNone/>
            </a:pPr>
            <a:r>
              <a:rPr lang="en-US" altLang="ko-KR" sz="4000" b="1" dirty="0" smtClean="0">
                <a:solidFill>
                  <a:srgbClr val="3333CC"/>
                </a:solidFill>
                <a:latin typeface="안상수2006중간" pitchFamily="18" charset="-127"/>
                <a:ea typeface="안상수2006중간" pitchFamily="18" charset="-127"/>
              </a:rPr>
              <a:t>-</a:t>
            </a:r>
            <a:r>
              <a:rPr lang="ko-KR" altLang="en-US" sz="4000" b="1" dirty="0" smtClean="0">
                <a:solidFill>
                  <a:srgbClr val="3333CC"/>
                </a:solidFill>
                <a:latin typeface="안상수2006중간" pitchFamily="18" charset="-127"/>
                <a:ea typeface="안상수2006중간" pitchFamily="18" charset="-127"/>
              </a:rPr>
              <a:t>끝</a:t>
            </a:r>
            <a:r>
              <a:rPr lang="en-US" altLang="ko-KR" sz="4000" b="1" dirty="0" smtClean="0">
                <a:solidFill>
                  <a:srgbClr val="3333CC"/>
                </a:solidFill>
                <a:latin typeface="안상수2006중간" pitchFamily="18" charset="-127"/>
                <a:ea typeface="안상수2006중간" pitchFamily="18" charset="-127"/>
              </a:rPr>
              <a:t>-</a:t>
            </a:r>
          </a:p>
          <a:p>
            <a:pPr algn="r">
              <a:buFontTx/>
              <a:buNone/>
            </a:pPr>
            <a:endParaRPr lang="ko-KR" altLang="en-US" sz="4000" b="1" dirty="0" smtClean="0">
              <a:solidFill>
                <a:srgbClr val="3333CC"/>
              </a:solidFill>
              <a:latin typeface="안상수2006중간" pitchFamily="18" charset="-127"/>
              <a:ea typeface="안상수2006중간" pitchFamily="18" charset="-127"/>
            </a:endParaRPr>
          </a:p>
          <a:p>
            <a:pPr algn="r">
              <a:buFontTx/>
              <a:buNone/>
            </a:pPr>
            <a:r>
              <a:rPr lang="ko-KR" altLang="en-US" sz="4000" b="1" dirty="0" smtClean="0">
                <a:solidFill>
                  <a:srgbClr val="3333CC"/>
                </a:solidFill>
                <a:latin typeface="안상수2006중간" pitchFamily="18" charset="-127"/>
                <a:ea typeface="안상수2006중간" pitchFamily="18" charset="-127"/>
              </a:rPr>
              <a:t>감사합니다</a:t>
            </a:r>
            <a:r>
              <a:rPr lang="en-US" altLang="ko-KR" sz="4000" b="1" dirty="0" smtClean="0">
                <a:solidFill>
                  <a:srgbClr val="3333CC"/>
                </a:solidFill>
                <a:latin typeface="안상수2006중간" pitchFamily="18" charset="-127"/>
                <a:ea typeface="안상수2006중간" pitchFamily="18" charset="-127"/>
              </a:rPr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9745"/>
            <a:ext cx="4143375" cy="3204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오렌지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오렌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오렌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AppVersion>12.000</AppVersion>
  <Characters>0</Characters>
  <CharactersWithSpaces>0</CharactersWithSpaces>
  <Company>Kongju National Univ.</Company>
  <DocSecurity>0</DocSecurity>
  <HyperlinksChanged>false</HyperlinksChanged>
  <Lines>0</Lines>
  <LinksUpToDate>false</LinksUpToDate>
  <Pages>39</Pages>
  <Paragraphs>339</Paragraphs>
  <Words>1758</Words>
  <TotalTime>0</TotalTime>
  <MMClips>0</MMClips>
  <ScaleCrop>false</ScaleCrop>
  <HeadingPairs>
    <vt:vector size="2" baseType="variant">
      <vt:variant>
        <vt:lpstr>제목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Jinhue Kim</dc:creator>
  <cp:lastModifiedBy>tinkjji</cp:lastModifiedBy>
  <dc:title>심폐소생술</dc:title>
  <dcterms:modified xsi:type="dcterms:W3CDTF">2016-12-01T07:42:09Z</dcterms:modified>
</cp:coreProperties>
</file>