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186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07FE4-CB46-4993-A46C-8D18FC7A56FD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6FBAD-D32C-4344-8509-DFC834A8B1C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521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안녕하십니까 오늘 </a:t>
            </a:r>
            <a:r>
              <a:rPr lang="en-US" altLang="ko-KR" dirty="0" smtClean="0"/>
              <a:t>Q and A </a:t>
            </a:r>
            <a:r>
              <a:rPr lang="ko-KR" altLang="en-US" dirty="0" smtClean="0"/>
              <a:t>발표를 맡게 된 남원의료원 비뇨기과 과장 황하욱입니다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저는</a:t>
            </a:r>
            <a:r>
              <a:rPr lang="ko-KR" altLang="en-US" baseline="0" dirty="0" smtClean="0"/>
              <a:t> 어르신들 배뇨증상과 관련된 전립선 비대증에 대해 준비해봤습니다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미흡하지만 끝까지 경청해주시면 감사하겠습니다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3911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먼저 전립선이란 어떤 조직인지 말씀 드리겠습니다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그림은 간단하게 표현된 그림인데요 </a:t>
            </a:r>
            <a:r>
              <a:rPr lang="en-US" altLang="ko-KR" dirty="0" smtClean="0"/>
              <a:t>.</a:t>
            </a:r>
            <a:r>
              <a:rPr lang="ko-KR" altLang="en-US" baseline="0" dirty="0" smtClean="0"/>
              <a:t>위치는 소변이 저장되는 공간인 방광 아래에 위치하며 중앙으로 요도가 지나가고 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6121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크기는 약 </a:t>
            </a:r>
            <a:r>
              <a:rPr lang="en-US" altLang="ko-KR" dirty="0" smtClean="0"/>
              <a:t>15-20g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정도이며 호두 정도의 크기로 생각하시면 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전립선은 정액의 </a:t>
            </a:r>
            <a:r>
              <a:rPr lang="en-US" altLang="ko-KR" baseline="0" dirty="0" smtClean="0"/>
              <a:t>30</a:t>
            </a:r>
            <a:r>
              <a:rPr lang="ko-KR" altLang="en-US" baseline="0" dirty="0" smtClean="0"/>
              <a:t>퍼센트를 담당하는 </a:t>
            </a:r>
            <a:r>
              <a:rPr lang="ko-KR" altLang="en-US" baseline="0" dirty="0" err="1" smtClean="0"/>
              <a:t>전립선액을</a:t>
            </a:r>
            <a:r>
              <a:rPr lang="ko-KR" altLang="en-US" baseline="0" dirty="0" smtClean="0"/>
              <a:t> 분비합니다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전립선액은</a:t>
            </a:r>
            <a:r>
              <a:rPr lang="ko-KR" altLang="en-US" baseline="0" dirty="0" smtClean="0"/>
              <a:t> 정자에 영양분을 공급하고 적절한 산성도를 유지하여 세균의 감염을 방지하는 기능이 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4071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전립선은 크게 </a:t>
            </a:r>
            <a:r>
              <a:rPr lang="en-US" altLang="ko-KR" dirty="0" smtClean="0"/>
              <a:t>3</a:t>
            </a:r>
            <a:r>
              <a:rPr lang="ko-KR" altLang="en-US" dirty="0" smtClean="0"/>
              <a:t>구역으로 나뉩니다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그림에서</a:t>
            </a:r>
            <a:r>
              <a:rPr lang="ko-KR" altLang="en-US" baseline="0" dirty="0" smtClean="0"/>
              <a:t> </a:t>
            </a:r>
            <a:r>
              <a:rPr lang="ko-KR" altLang="en-US" dirty="0" smtClean="0"/>
              <a:t>보는 것처럼 </a:t>
            </a:r>
            <a:r>
              <a:rPr lang="ko-KR" altLang="en-US" dirty="0" err="1" smtClean="0"/>
              <a:t>말초대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이행대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중심대로 나뉘며 </a:t>
            </a:r>
            <a:r>
              <a:rPr lang="ko-KR" altLang="en-US" dirty="0" err="1" smtClean="0"/>
              <a:t>전립선암은</a:t>
            </a:r>
            <a:r>
              <a:rPr lang="ko-KR" altLang="en-US" dirty="0" smtClean="0"/>
              <a:t> 파랗게 칠해져 있는 </a:t>
            </a:r>
            <a:r>
              <a:rPr lang="ko-KR" altLang="en-US" dirty="0" err="1" smtClean="0"/>
              <a:t>말초대에서</a:t>
            </a:r>
            <a:r>
              <a:rPr lang="ko-KR" altLang="en-US" dirty="0" smtClean="0"/>
              <a:t> 주로 발생하며 전립선 비대증은 연두색으로 칠해진 </a:t>
            </a:r>
            <a:r>
              <a:rPr lang="ko-KR" altLang="en-US" dirty="0" err="1" smtClean="0"/>
              <a:t>이행대에서</a:t>
            </a:r>
            <a:r>
              <a:rPr lang="ko-KR" altLang="en-US" dirty="0" smtClean="0"/>
              <a:t> 주로 발생합니다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115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이제 전립선 비대증이 어떻게 발생하는지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좀</a:t>
            </a:r>
            <a:r>
              <a:rPr lang="ko-KR" altLang="en-US" baseline="0" dirty="0" smtClean="0"/>
              <a:t> 전에 </a:t>
            </a:r>
            <a:r>
              <a:rPr lang="ko-KR" altLang="en-US" baseline="0" dirty="0" err="1" smtClean="0"/>
              <a:t>말씀드렸던</a:t>
            </a:r>
            <a:r>
              <a:rPr lang="ko-KR" altLang="en-US" baseline="0" dirty="0" smtClean="0"/>
              <a:t> 것처럼 전립선 비대증은 </a:t>
            </a:r>
            <a:r>
              <a:rPr lang="ko-KR" altLang="en-US" baseline="0" dirty="0" err="1" smtClean="0"/>
              <a:t>이행대</a:t>
            </a:r>
            <a:r>
              <a:rPr lang="ko-KR" altLang="en-US" baseline="0" dirty="0" smtClean="0"/>
              <a:t> 부위에서 주로 시작됩니다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경미한 비대가 </a:t>
            </a:r>
            <a:r>
              <a:rPr lang="ko-KR" altLang="en-US" baseline="0" dirty="0" err="1" smtClean="0"/>
              <a:t>이행대</a:t>
            </a:r>
            <a:r>
              <a:rPr lang="ko-KR" altLang="en-US" baseline="0" dirty="0" smtClean="0"/>
              <a:t> 부위에서 시작하며 점점 커질수록 전립선을 통과하는 전립선 요도를 압박하기 시작합니다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때문에 비대가 심해지면 소변 줄기가 가늘어지는 등의 배뇨 증상이 나타나게 되죠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1634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그럼 전립선 비대증은 왜 생기는 걸까</a:t>
            </a:r>
            <a:r>
              <a:rPr lang="en-US" altLang="ko-KR" dirty="0" smtClean="0"/>
              <a:t>.? </a:t>
            </a:r>
            <a:r>
              <a:rPr lang="ko-KR" altLang="en-US" dirty="0" smtClean="0"/>
              <a:t>현재까지는 남성호르몬과 노화를 가장 큰 요인으로 보고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아시다시피 남성호르몬은 고환에서 만들어집니다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남성호르몬은 전립선이 성장하고 작용기능을 유지하는데 필요합니다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어렸을 때 다른 이유로 고환절제술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즉 거세가 되었던</a:t>
            </a:r>
            <a:r>
              <a:rPr lang="ko-KR" altLang="en-US" baseline="0" dirty="0" smtClean="0"/>
              <a:t> 경우 커서 전립선 비대증이 생기지 않으며 거세된 쥐에 남성호르몬을 주입했을 때 전립선이 다시 자라는 케이스가 보고된 바 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두번째</a:t>
            </a:r>
            <a:r>
              <a:rPr lang="ko-KR" altLang="en-US" baseline="0" dirty="0" smtClean="0"/>
              <a:t> 이유인 노화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나이가 들게 되면 성호르몬의 변화가 일어나는데요 우선 혈중 </a:t>
            </a:r>
            <a:r>
              <a:rPr lang="ko-KR" altLang="en-US" baseline="0" dirty="0" err="1" smtClean="0"/>
              <a:t>테스토스테론</a:t>
            </a:r>
            <a:r>
              <a:rPr lang="ko-KR" altLang="en-US" baseline="0" dirty="0" smtClean="0"/>
              <a:t> 농도가 감소를 보이게 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남성 호르몬이 감소되는데 왜 전립선 비대증이 생기느냐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전립선 비대증을 일으키는 건 정확히는 </a:t>
            </a:r>
            <a:r>
              <a:rPr lang="ko-KR" altLang="en-US" baseline="0" dirty="0" err="1" smtClean="0"/>
              <a:t>테스토스테론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즉 남성호르몬이 아니고 </a:t>
            </a:r>
            <a:r>
              <a:rPr lang="en-US" altLang="ko-KR" baseline="0" dirty="0" smtClean="0"/>
              <a:t>DHT</a:t>
            </a:r>
            <a:r>
              <a:rPr lang="ko-KR" altLang="en-US" baseline="0" dirty="0" smtClean="0"/>
              <a:t>라는 활성화된 형태의 남성호르몬 때문에 발생합니다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그런데 이 </a:t>
            </a:r>
            <a:r>
              <a:rPr lang="en-US" altLang="ko-KR" baseline="0" dirty="0" smtClean="0"/>
              <a:t>DHT</a:t>
            </a:r>
            <a:r>
              <a:rPr lang="ko-KR" altLang="en-US" baseline="0" dirty="0" smtClean="0"/>
              <a:t>는 </a:t>
            </a:r>
            <a:r>
              <a:rPr lang="en-US" altLang="ko-KR" baseline="0" dirty="0" smtClean="0"/>
              <a:t>5</a:t>
            </a:r>
            <a:r>
              <a:rPr lang="ko-KR" altLang="en-US" baseline="0" dirty="0" smtClean="0"/>
              <a:t>알파 환원효소에 의해 </a:t>
            </a:r>
            <a:r>
              <a:rPr lang="ko-KR" altLang="en-US" baseline="0" dirty="0" err="1" smtClean="0"/>
              <a:t>테스토스테론이</a:t>
            </a:r>
            <a:r>
              <a:rPr lang="ko-KR" altLang="en-US" baseline="0" dirty="0" smtClean="0"/>
              <a:t> 변형되어 생깁니다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나이가 들면 </a:t>
            </a:r>
            <a:r>
              <a:rPr lang="ko-KR" altLang="en-US" baseline="0" dirty="0" err="1" smtClean="0"/>
              <a:t>세포내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5</a:t>
            </a:r>
            <a:r>
              <a:rPr lang="ko-KR" altLang="en-US" baseline="0" dirty="0" smtClean="0"/>
              <a:t>알파 환원효소의 활성도가 증가하게 되며 </a:t>
            </a:r>
            <a:r>
              <a:rPr lang="ko-KR" altLang="en-US" baseline="0" dirty="0" err="1" smtClean="0"/>
              <a:t>세포내에서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DHT</a:t>
            </a:r>
            <a:r>
              <a:rPr lang="ko-KR" altLang="en-US" baseline="0" dirty="0" smtClean="0"/>
              <a:t>에 반응하는 남성호르몬 수용체도 증가하게 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이런 이유로 전립선 비대증이 발생되는 것으로 현재는 확인되고 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  그 외 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유전요인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가족력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성장인자 등등 다른 요인도 전립선 비대증의 원인으로 추정되고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66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전립선 비대증의 유병률은 얼마나 될까</a:t>
            </a:r>
            <a:r>
              <a:rPr lang="en-US" altLang="ko-KR" dirty="0" smtClean="0"/>
              <a:t>? </a:t>
            </a:r>
            <a:r>
              <a:rPr lang="ko-KR" altLang="en-US" dirty="0" smtClean="0"/>
              <a:t>전세계적으로 전립선 비대증에 대한 유병률 조사는 많이 있었는데 안타깝게도 아직 정확한 유병률은 구하기가 어렵습니다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이유는 전립선 비대증에 대한 표준화된 정의가 아직 없기 때문입니다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우리나라에서는 </a:t>
            </a:r>
            <a:r>
              <a:rPr lang="en-US" altLang="ko-KR" baseline="0" dirty="0" smtClean="0"/>
              <a:t>2009</a:t>
            </a:r>
            <a:r>
              <a:rPr lang="ko-KR" altLang="en-US" baseline="0" dirty="0" smtClean="0"/>
              <a:t>년도에 지역사회를 기반으로 전립선 비대증의 유병률에 대한 조사가 있었습니다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 표는 </a:t>
            </a:r>
            <a:r>
              <a:rPr lang="en-US" altLang="ko-KR" baseline="0" dirty="0" smtClean="0"/>
              <a:t>2009</a:t>
            </a:r>
            <a:r>
              <a:rPr lang="ko-KR" altLang="en-US" baseline="0" dirty="0" smtClean="0"/>
              <a:t>년도 대한비뇨기과학회지에 실린 논문 자료입니다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 자료에 따르면 </a:t>
            </a:r>
            <a:r>
              <a:rPr lang="en-US" altLang="ko-KR" baseline="0" dirty="0" smtClean="0"/>
              <a:t>60</a:t>
            </a:r>
            <a:r>
              <a:rPr lang="ko-KR" altLang="en-US" baseline="0" dirty="0" smtClean="0"/>
              <a:t>대 후반에서의 유병률은 </a:t>
            </a:r>
            <a:r>
              <a:rPr lang="en-US" altLang="ko-KR" baseline="0" dirty="0" smtClean="0"/>
              <a:t>36%, 70</a:t>
            </a:r>
            <a:r>
              <a:rPr lang="ko-KR" altLang="en-US" baseline="0" dirty="0" smtClean="0"/>
              <a:t>대에서는 </a:t>
            </a:r>
            <a:r>
              <a:rPr lang="en-US" altLang="ko-KR" baseline="0" dirty="0" smtClean="0"/>
              <a:t>43%, 80</a:t>
            </a:r>
            <a:r>
              <a:rPr lang="ko-KR" altLang="en-US" baseline="0" dirty="0" smtClean="0"/>
              <a:t>대 이상에서는 </a:t>
            </a:r>
            <a:r>
              <a:rPr lang="en-US" altLang="ko-KR" baseline="0" dirty="0" smtClean="0"/>
              <a:t>53%</a:t>
            </a:r>
            <a:r>
              <a:rPr lang="ko-KR" altLang="en-US" baseline="0" dirty="0" smtClean="0"/>
              <a:t>를 보이고 있어 연령이 증가할 수록 유병률이 증가하고 있으나 </a:t>
            </a:r>
            <a:r>
              <a:rPr lang="en-US" altLang="ko-KR" baseline="0" dirty="0" smtClean="0"/>
              <a:t>p-value</a:t>
            </a:r>
            <a:r>
              <a:rPr lang="ko-KR" altLang="en-US" baseline="0" dirty="0" smtClean="0"/>
              <a:t>가 </a:t>
            </a:r>
            <a:r>
              <a:rPr lang="en-US" altLang="ko-KR" baseline="0" dirty="0" smtClean="0"/>
              <a:t>0.341</a:t>
            </a:r>
            <a:r>
              <a:rPr lang="ko-KR" altLang="en-US" baseline="0" dirty="0" smtClean="0"/>
              <a:t>로 통계적 유의성은 없습니다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따라서 앞으로 표준화된 기준을 가지고 정확한 유병률을 구하는 것이 과제라 생각됩니다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8946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전립선의 비대증의 증상으로는 보시는 것과 같이 크게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가지로 나뉩니다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이중 대표적으로 </a:t>
            </a:r>
            <a:r>
              <a:rPr lang="ko-KR" altLang="en-US" baseline="0" dirty="0" err="1" smtClean="0"/>
              <a:t>몇가지만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설명드리겠습니다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가장 많이 호소하시는 증상으로는 소변을 자주 보는 </a:t>
            </a:r>
            <a:r>
              <a:rPr lang="ko-KR" altLang="en-US" dirty="0" err="1" smtClean="0"/>
              <a:t>빈뇨</a:t>
            </a:r>
            <a:r>
              <a:rPr lang="ko-KR" altLang="en-US" dirty="0" smtClean="0"/>
              <a:t> 증상입니다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빈뇨의</a:t>
            </a:r>
            <a:r>
              <a:rPr lang="ko-KR" altLang="en-US" dirty="0" smtClean="0"/>
              <a:t> 정의는 하루 </a:t>
            </a:r>
            <a:r>
              <a:rPr lang="en-US" altLang="ko-KR" dirty="0" smtClean="0"/>
              <a:t>8</a:t>
            </a:r>
            <a:r>
              <a:rPr lang="ko-KR" altLang="en-US" dirty="0" smtClean="0"/>
              <a:t>번 이상 소변</a:t>
            </a:r>
            <a:r>
              <a:rPr lang="ko-KR" altLang="en-US" baseline="0" dirty="0" smtClean="0"/>
              <a:t> 보는 것으로 밤 중에 일어나서 소변 보는 것까지 포함한 횟수입니다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전립선 비대증으로 인해 소변을 시원하게 보지 못하는 경우 방광 내에 남아 있는 소변 양이 증가하게 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이로 인해 소변이 금방 차게 되고 다시 소변을 보러 가게 되는 거죠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야간뇨도</a:t>
            </a:r>
            <a:r>
              <a:rPr lang="ko-KR" altLang="en-US" dirty="0" smtClean="0"/>
              <a:t> 많이 호소하시는데요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밤에 자다가 일어나서 소변 보는 증상을 </a:t>
            </a:r>
            <a:r>
              <a:rPr lang="ko-KR" altLang="en-US" baseline="0" dirty="0" err="1" smtClean="0"/>
              <a:t>야간뇨라고</a:t>
            </a:r>
            <a:r>
              <a:rPr lang="ko-KR" altLang="en-US" baseline="0" dirty="0" smtClean="0"/>
              <a:t> 합니다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정상인은 자다가 일어나서 소변을 보러 가지 않죠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보통 술을 많이 마시거나 또는 자기 전에 물을 많이 마시는 경우 한차례 정도 일어날 수도 있어서 야간에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회 정도 소변 보는 거를 </a:t>
            </a:r>
            <a:r>
              <a:rPr lang="ko-KR" altLang="en-US" baseline="0" dirty="0" err="1" smtClean="0"/>
              <a:t>야간뇨로</a:t>
            </a:r>
            <a:r>
              <a:rPr lang="ko-KR" altLang="en-US" baseline="0" dirty="0" smtClean="0"/>
              <a:t> 보지 않는 견해도 있긴 하지만 보통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회 이상 자다가 일어나서 소변 보러 가는 증상을 </a:t>
            </a:r>
            <a:r>
              <a:rPr lang="ko-KR" altLang="en-US" baseline="0" dirty="0" err="1" smtClean="0"/>
              <a:t>야간뇨라고</a:t>
            </a:r>
            <a:r>
              <a:rPr lang="ko-KR" altLang="en-US" baseline="0" dirty="0" smtClean="0"/>
              <a:t> 합니다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요절박은</a:t>
            </a:r>
            <a:r>
              <a:rPr lang="ko-KR" altLang="en-US" dirty="0" smtClean="0"/>
              <a:t> 요의가 있을 때 참지 못하고 배뇨를 해야 하는 상태를 말하며 </a:t>
            </a:r>
            <a:r>
              <a:rPr lang="ko-KR" altLang="en-US" dirty="0" err="1" smtClean="0"/>
              <a:t>요절박이</a:t>
            </a:r>
            <a:r>
              <a:rPr lang="ko-KR" altLang="en-US" dirty="0" smtClean="0"/>
              <a:t> 심하면 의지와 상관없이 배뇨를 하게 되는 </a:t>
            </a:r>
            <a:r>
              <a:rPr lang="ko-KR" altLang="en-US" dirty="0" err="1" smtClean="0"/>
              <a:t>절박요실금</a:t>
            </a:r>
            <a:r>
              <a:rPr lang="ko-KR" altLang="en-US" dirty="0" smtClean="0"/>
              <a:t> 증상이 나타날 수 있습니다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주저뇨는</a:t>
            </a:r>
            <a:r>
              <a:rPr lang="ko-KR" altLang="en-US" dirty="0" smtClean="0"/>
              <a:t> 배뇨 시작이 지연되는 증상으로 전립선 비대증으로 인해 소변이 나오는 방광출구 부위에 폐색이 나타나게 되면 비교적 조기에 나타나며 폐색의 정도에 따라 더 심해질 수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보통</a:t>
            </a:r>
            <a:r>
              <a:rPr lang="ko-KR" altLang="en-US" baseline="0" dirty="0" smtClean="0"/>
              <a:t> 배뇨 시작 후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분 이상 지연하게 되면 </a:t>
            </a:r>
            <a:r>
              <a:rPr lang="ko-KR" altLang="en-US" baseline="0" dirty="0" err="1" smtClean="0"/>
              <a:t>주저뇨라고</a:t>
            </a:r>
            <a:r>
              <a:rPr lang="ko-KR" altLang="en-US" baseline="0" dirty="0" smtClean="0"/>
              <a:t> 말할 수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앞에서 </a:t>
            </a:r>
            <a:r>
              <a:rPr lang="ko-KR" altLang="en-US" dirty="0" err="1" smtClean="0"/>
              <a:t>설명드렸던</a:t>
            </a:r>
            <a:r>
              <a:rPr lang="ko-KR" altLang="en-US" dirty="0" smtClean="0"/>
              <a:t> 전립선 비대증의 증상을 점수화하여 조사하는 </a:t>
            </a:r>
            <a:r>
              <a:rPr lang="ko-KR" altLang="en-US" dirty="0" err="1" smtClean="0"/>
              <a:t>점수표가</a:t>
            </a:r>
            <a:r>
              <a:rPr lang="ko-KR" altLang="en-US" dirty="0" smtClean="0"/>
              <a:t>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총 </a:t>
            </a:r>
            <a:r>
              <a:rPr lang="en-US" altLang="ko-KR" dirty="0" smtClean="0"/>
              <a:t>7</a:t>
            </a:r>
            <a:r>
              <a:rPr lang="ko-KR" altLang="en-US" dirty="0" smtClean="0"/>
              <a:t>개의 질문으로 구성되어 있으며 각 증상마다 </a:t>
            </a:r>
            <a:r>
              <a:rPr lang="en-US" altLang="ko-KR" dirty="0" smtClean="0"/>
              <a:t>0-5</a:t>
            </a:r>
            <a:r>
              <a:rPr lang="ko-KR" altLang="en-US" dirty="0" smtClean="0"/>
              <a:t>점씩 </a:t>
            </a:r>
            <a:r>
              <a:rPr lang="en-US" altLang="ko-KR" dirty="0" smtClean="0"/>
              <a:t>35</a:t>
            </a:r>
            <a:r>
              <a:rPr lang="ko-KR" altLang="en-US" dirty="0" smtClean="0"/>
              <a:t>점으로 되어 있고 총 합산한 점수가 </a:t>
            </a:r>
            <a:r>
              <a:rPr lang="en-US" altLang="ko-KR" dirty="0" smtClean="0"/>
              <a:t>7</a:t>
            </a:r>
            <a:r>
              <a:rPr lang="ko-KR" altLang="en-US" dirty="0" smtClean="0"/>
              <a:t>점 이하면 경증</a:t>
            </a:r>
            <a:r>
              <a:rPr lang="en-US" altLang="ko-KR" dirty="0" smtClean="0"/>
              <a:t>, 8</a:t>
            </a:r>
            <a:r>
              <a:rPr lang="ko-KR" altLang="en-US" dirty="0" smtClean="0"/>
              <a:t>점에서 </a:t>
            </a:r>
            <a:r>
              <a:rPr lang="en-US" altLang="ko-KR" dirty="0" smtClean="0"/>
              <a:t>19</a:t>
            </a:r>
            <a:r>
              <a:rPr lang="ko-KR" altLang="en-US" dirty="0" smtClean="0"/>
              <a:t>점까지는 중등도</a:t>
            </a:r>
            <a:r>
              <a:rPr lang="en-US" altLang="ko-KR" dirty="0" smtClean="0"/>
              <a:t>, 20-35</a:t>
            </a:r>
            <a:r>
              <a:rPr lang="ko-KR" altLang="en-US" dirty="0" smtClean="0"/>
              <a:t>점이면 심한 중증으로 간주합니다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</a:t>
            </a:r>
            <a:r>
              <a:rPr lang="ko-KR" altLang="en-US" baseline="0" dirty="0" smtClean="0"/>
              <a:t> 증상표는 치료의 시작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치료방법의 결정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또는 치료 반응 평가 등에 유용하게 사용됩니다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하지만 이 설문지 만으로 전립선의 비대증은 진단 할 수 없는데요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지금부터는 전립선 비대증은 어떻게 진단되는지 알아보겠습니다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배뇨증상으로 오신 환자 분이 외래 방문하시면 병력청취 후에 제일 먼저 하는 검사는 직장 손가락 검사입니다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항문에 손가락을 넣어 전립선을 직접 만져보는 검사로 </a:t>
            </a:r>
            <a:r>
              <a:rPr lang="ko-KR" altLang="en-US" baseline="0" dirty="0" err="1" smtClean="0"/>
              <a:t>전립선암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전립선염 등 모든 전립선에 발생하는 질병을 진단하는데 있어 신뢰도가 높은 가장 중요한 일차 검사입니다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 검사를 통해 항문 조임근의 긴장도를 알 수 있어 신경인성 방광과 감별진단에도 유용합니다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소변 검사는 외래에서 쉽게 할 수 있으며 전립선 비대증이 </a:t>
            </a:r>
            <a:r>
              <a:rPr lang="ko-KR" altLang="en-US" dirty="0" err="1" smtClean="0"/>
              <a:t>호발하는</a:t>
            </a:r>
            <a:r>
              <a:rPr lang="ko-KR" altLang="en-US" dirty="0" smtClean="0"/>
              <a:t> 노년에서 </a:t>
            </a:r>
            <a:r>
              <a:rPr lang="ko-KR" altLang="en-US" dirty="0" err="1" smtClean="0"/>
              <a:t>비뇨기암과</a:t>
            </a:r>
            <a:r>
              <a:rPr lang="ko-KR" altLang="en-US" dirty="0" smtClean="0"/>
              <a:t> 요로감염의 빈도도 함께 증가하기 때문에 필수적인 검사인데요 보통 소변 검사는 전립선 비대증을 진단하기 위해서라기 보다는 배뇨 증상이 있는 환자에서 다른 질환이 동반되었는지 감별하기 위해 시행합니다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혈청 전립선특이항원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영어로 </a:t>
            </a:r>
            <a:r>
              <a:rPr lang="en-US" altLang="ko-KR" dirty="0" smtClean="0"/>
              <a:t>PSA</a:t>
            </a:r>
            <a:r>
              <a:rPr lang="ko-KR" altLang="en-US" dirty="0" smtClean="0"/>
              <a:t>는 전립선암을 진단하기 위한 종양 </a:t>
            </a:r>
            <a:r>
              <a:rPr lang="ko-KR" altLang="en-US" dirty="0" err="1" smtClean="0"/>
              <a:t>표지자인데</a:t>
            </a:r>
            <a:r>
              <a:rPr lang="ko-KR" altLang="en-US" dirty="0" smtClean="0"/>
              <a:t> 전립선 비대증에서도 증가합니다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배뇨증상이 있는 환자 군에서 </a:t>
            </a:r>
            <a:r>
              <a:rPr lang="ko-KR" altLang="en-US" dirty="0" err="1" smtClean="0"/>
              <a:t>전립선암의</a:t>
            </a:r>
            <a:r>
              <a:rPr lang="ko-KR" altLang="en-US" dirty="0" smtClean="0"/>
              <a:t> 감별진단을 위해 시행하고 있는데요</a:t>
            </a:r>
            <a:r>
              <a:rPr lang="en-US" altLang="ko-KR" dirty="0" smtClean="0"/>
              <a:t>. </a:t>
            </a:r>
            <a:r>
              <a:rPr lang="ko-KR" altLang="en-US" dirty="0" smtClean="0"/>
              <a:t>보통 </a:t>
            </a:r>
            <a:r>
              <a:rPr lang="en-US" altLang="ko-KR" dirty="0" smtClean="0"/>
              <a:t>4ng/ml</a:t>
            </a:r>
            <a:r>
              <a:rPr lang="ko-KR" altLang="en-US" baseline="0" dirty="0" smtClean="0"/>
              <a:t>이하를 정상으로 보지만 그 이하 수치에서도 </a:t>
            </a:r>
            <a:r>
              <a:rPr lang="ko-KR" altLang="en-US" baseline="0" dirty="0" err="1" smtClean="0"/>
              <a:t>전립선암이</a:t>
            </a:r>
            <a:r>
              <a:rPr lang="ko-KR" altLang="en-US" baseline="0" dirty="0" smtClean="0"/>
              <a:t> 발견되는 경우가 있어 현재는 </a:t>
            </a:r>
            <a:r>
              <a:rPr lang="en-US" altLang="ko-KR" baseline="0" dirty="0" smtClean="0"/>
              <a:t>2.5</a:t>
            </a:r>
            <a:r>
              <a:rPr lang="ko-KR" altLang="en-US" baseline="0" dirty="0" smtClean="0"/>
              <a:t>내지는 </a:t>
            </a:r>
            <a:r>
              <a:rPr lang="en-US" altLang="ko-KR" baseline="0" dirty="0" smtClean="0"/>
              <a:t>3.0</a:t>
            </a:r>
            <a:r>
              <a:rPr lang="ko-KR" altLang="en-US" baseline="0" dirty="0" smtClean="0"/>
              <a:t>까지 낮춰서 정상 수치로 보고 있는 기관도 있습니다만 아직 논란의 여지가 많이 있는 부분입니다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배뇨일지는 전립선 비대증 환자들이 호소하는 주관적인 증상을 객관적으로 판단하는데 유용한 진단 방법이며 특히 </a:t>
            </a:r>
            <a:r>
              <a:rPr lang="ko-KR" altLang="en-US" dirty="0" err="1" smtClean="0"/>
              <a:t>빈뇨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야간뇨</a:t>
            </a:r>
            <a:r>
              <a:rPr lang="ko-KR" altLang="en-US" dirty="0" smtClean="0"/>
              <a:t> 유무를 객관적으로 진단할 수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배뇨일지는 일반적으로 </a:t>
            </a:r>
            <a:r>
              <a:rPr lang="en-US" altLang="ko-KR" dirty="0" smtClean="0"/>
              <a:t>24</a:t>
            </a:r>
            <a:r>
              <a:rPr lang="ko-KR" altLang="en-US" dirty="0" err="1" smtClean="0"/>
              <a:t>시간동안</a:t>
            </a:r>
            <a:r>
              <a:rPr lang="ko-KR" altLang="en-US" dirty="0" smtClean="0"/>
              <a:t> 배뇨횟수와 시간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소변량을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일간 기록하며 심한 </a:t>
            </a:r>
            <a:r>
              <a:rPr lang="ko-KR" altLang="en-US" dirty="0" err="1" smtClean="0"/>
              <a:t>야간뇨의</a:t>
            </a:r>
            <a:r>
              <a:rPr lang="ko-KR" altLang="en-US" dirty="0" smtClean="0"/>
              <a:t> 원인이 전립선 비대증과 관련된 방광용적의 감소인지 또는 야간의 소변량 증가인지를 알 수 있습니다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배뇨일지를 작성한 예인데요 이처럼 하루에 소변을 얼마나 보는지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또는 야간에 소변을 얼마나 보는지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양과 횟수를 알 수 있어 전립선 비대증으로 인한 </a:t>
            </a:r>
            <a:r>
              <a:rPr lang="ko-KR" altLang="en-US" baseline="0" dirty="0" err="1" smtClean="0"/>
              <a:t>빈뇨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야간뇨를</a:t>
            </a:r>
            <a:r>
              <a:rPr lang="ko-KR" altLang="en-US" baseline="0" dirty="0" smtClean="0"/>
              <a:t> 치료 방향과 효과를 판정할 수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요류</a:t>
            </a:r>
            <a:r>
              <a:rPr lang="ko-KR" altLang="en-US" dirty="0" smtClean="0"/>
              <a:t> 검사와 </a:t>
            </a:r>
            <a:r>
              <a:rPr lang="ko-KR" altLang="en-US" dirty="0" err="1" smtClean="0"/>
              <a:t>잔뇨측정은</a:t>
            </a:r>
            <a:r>
              <a:rPr lang="ko-KR" altLang="en-US" dirty="0" smtClean="0"/>
              <a:t> 전립선 비대증으로 인한 방광 출구 폐색의 정도를 평가하고 치료 후의 추적에 유용한 검사인데요 정상인의 경우 최고 </a:t>
            </a:r>
            <a:r>
              <a:rPr lang="ko-KR" altLang="en-US" dirty="0" err="1" smtClean="0"/>
              <a:t>요속이</a:t>
            </a:r>
            <a:r>
              <a:rPr lang="ko-KR" altLang="en-US" dirty="0" smtClean="0"/>
              <a:t> </a:t>
            </a:r>
            <a:r>
              <a:rPr lang="en-US" altLang="ko-KR" dirty="0" smtClean="0"/>
              <a:t>20-25ml/sec</a:t>
            </a:r>
            <a:r>
              <a:rPr lang="ko-KR" altLang="en-US" dirty="0" smtClean="0"/>
              <a:t>이며 검사 소견은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종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모양을 보입니다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외래에 있는 </a:t>
            </a:r>
            <a:r>
              <a:rPr lang="ko-KR" altLang="en-US" dirty="0" err="1" smtClean="0"/>
              <a:t>요속</a:t>
            </a:r>
            <a:r>
              <a:rPr lang="ko-KR" altLang="en-US" dirty="0" smtClean="0"/>
              <a:t> 검사기계입니다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화살표로 나타내고 있는 곳에 환자 분이 소변을 보게 되면 기계를 통해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이렇게 결과가 나옵니다</a:t>
            </a:r>
            <a:r>
              <a:rPr lang="en-US" altLang="ko-KR" dirty="0" smtClean="0"/>
              <a:t>.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A</a:t>
            </a:r>
            <a:r>
              <a:rPr lang="ko-KR" altLang="en-US" baseline="0" dirty="0" smtClean="0"/>
              <a:t>는 정상인의 환자 소견이며 높은 산의 모양을 가지고 있으며 최고 요속이 </a:t>
            </a:r>
            <a:r>
              <a:rPr lang="en-US" altLang="ko-KR" baseline="0" dirty="0" smtClean="0"/>
              <a:t>35ml/sec</a:t>
            </a:r>
            <a:r>
              <a:rPr lang="ko-KR" altLang="en-US" baseline="0" dirty="0" smtClean="0"/>
              <a:t>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반면 </a:t>
            </a:r>
            <a:r>
              <a:rPr lang="en-US" altLang="ko-KR" baseline="0" dirty="0" smtClean="0"/>
              <a:t>B</a:t>
            </a:r>
            <a:r>
              <a:rPr lang="ko-KR" altLang="en-US" baseline="0" dirty="0" smtClean="0"/>
              <a:t>의 경우에는 전립선 비대증 환자의 소견이며 최고요속이 </a:t>
            </a:r>
            <a:r>
              <a:rPr lang="en-US" altLang="ko-KR" baseline="0" dirty="0" smtClean="0"/>
              <a:t>8.4ml/sec</a:t>
            </a:r>
            <a:r>
              <a:rPr lang="ko-KR" altLang="en-US" baseline="0" dirty="0" smtClean="0"/>
              <a:t>로 낮을 뿐만 아니라 소변을 보는 힘이 떨어지기 때문에 낮은 구릉의 형태처럼 오랫동안 소변을 보는 형태를 보입니다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경직장</a:t>
            </a:r>
            <a:r>
              <a:rPr lang="ko-KR" altLang="en-US" dirty="0" smtClean="0"/>
              <a:t> 초음파 촬영술은 전립선의 크기나 해부학적인 형태를 알 수 있으며 전립선 암이 의심될 때 또는 초음파 </a:t>
            </a:r>
            <a:r>
              <a:rPr lang="ko-KR" altLang="en-US" dirty="0" err="1" smtClean="0"/>
              <a:t>유도하에</a:t>
            </a:r>
            <a:r>
              <a:rPr lang="ko-KR" altLang="en-US" dirty="0" smtClean="0"/>
              <a:t> 전립선 바늘 </a:t>
            </a:r>
            <a:r>
              <a:rPr lang="ko-KR" altLang="en-US" dirty="0" err="1" smtClean="0"/>
              <a:t>생검이</a:t>
            </a:r>
            <a:r>
              <a:rPr lang="ko-KR" altLang="en-US" dirty="0" smtClean="0"/>
              <a:t> 필요할 때 시행합니다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 사진은 전립선 비대증 초음파 사진입니다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가로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세로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높이를 측정하여 전립선 크기를 산출해 내며 보시다시피 </a:t>
            </a:r>
            <a:r>
              <a:rPr lang="ko-KR" altLang="en-US" baseline="0" dirty="0" err="1" smtClean="0"/>
              <a:t>이행대</a:t>
            </a:r>
            <a:r>
              <a:rPr lang="ko-KR" altLang="en-US" baseline="0" dirty="0" smtClean="0"/>
              <a:t> 부분이 커져 있는데 전립선 비대증의 소견을 보실 수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전립선 초음파 검사로 때로는 보시는 것처럼 전립선 암도 발견할 수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전립선 </a:t>
            </a:r>
            <a:r>
              <a:rPr lang="ko-KR" altLang="en-US" dirty="0" err="1" smtClean="0"/>
              <a:t>암은초음파에서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말초대</a:t>
            </a:r>
            <a:r>
              <a:rPr lang="ko-KR" altLang="en-US" baseline="0" dirty="0" smtClean="0"/>
              <a:t> 부위에 주위보다 </a:t>
            </a:r>
            <a:r>
              <a:rPr lang="ko-KR" altLang="en-US" baseline="0" dirty="0" err="1" smtClean="0"/>
              <a:t>저음영의</a:t>
            </a:r>
            <a:r>
              <a:rPr lang="ko-KR" altLang="en-US" baseline="0" dirty="0" smtClean="0"/>
              <a:t> 소견이 보이는데요</a:t>
            </a:r>
            <a:r>
              <a:rPr lang="ko-KR" altLang="en-US" dirty="0" smtClean="0"/>
              <a:t> 물론 전립선 암이 초음파로 발견되는 경우는 종양의 크기가 어느</a:t>
            </a:r>
            <a:r>
              <a:rPr lang="ko-KR" altLang="en-US" baseline="0" dirty="0" smtClean="0"/>
              <a:t> 정도 커졌을 때 확인 가능하며 초음파로 전립선 암을 </a:t>
            </a:r>
            <a:r>
              <a:rPr lang="ko-KR" altLang="en-US" baseline="0" dirty="0" err="1" smtClean="0"/>
              <a:t>확진할</a:t>
            </a:r>
            <a:r>
              <a:rPr lang="ko-KR" altLang="en-US" baseline="0" dirty="0" smtClean="0"/>
              <a:t> 수는 없습니다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전립선 비대증 치료에 대해서 알아보겠습니다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크게 약물</a:t>
            </a:r>
            <a:r>
              <a:rPr lang="ko-KR" altLang="en-US" baseline="0" dirty="0" smtClean="0"/>
              <a:t> 치료와 수술적 치료로 나뉘어지는데요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보통 약물치료부터 시작하나 급성 </a:t>
            </a:r>
            <a:r>
              <a:rPr lang="ko-KR" altLang="en-US" baseline="0" dirty="0" err="1" smtClean="0"/>
              <a:t>요저류가</a:t>
            </a:r>
            <a:r>
              <a:rPr lang="ko-KR" altLang="en-US" baseline="0" dirty="0" smtClean="0"/>
              <a:t> 반복되거나 재발성 요로감염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심한 출혈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방광내에</a:t>
            </a:r>
            <a:r>
              <a:rPr lang="ko-KR" altLang="en-US" baseline="0" dirty="0" smtClean="0"/>
              <a:t> 결석이 있는 경우 내과적 치료에 반응하지 않는 경우 또는 만성적인 방광 출구 폐색으로 인한 신장 기능 저하가 초래된 경우 수술적 치료를 고려합니다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약물 치료에 대해서 구체적으로</a:t>
            </a:r>
            <a:r>
              <a:rPr lang="ko-KR" altLang="en-US" baseline="0" dirty="0" smtClean="0"/>
              <a:t> 알아보겠습니다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전립선 비대증에서 가장 많이 쓰이는 알파차단제는 전립선 </a:t>
            </a:r>
            <a:r>
              <a:rPr lang="ko-KR" altLang="en-US" baseline="0" dirty="0" err="1" smtClean="0"/>
              <a:t>평활근</a:t>
            </a:r>
            <a:r>
              <a:rPr lang="ko-KR" altLang="en-US" baseline="0" dirty="0" smtClean="0"/>
              <a:t> 내에 많이 분포되어 있는 알파 아드레날린 수용체를 차단하여 </a:t>
            </a:r>
            <a:r>
              <a:rPr lang="ko-KR" altLang="en-US" baseline="0" dirty="0" err="1" smtClean="0"/>
              <a:t>평활근의</a:t>
            </a:r>
            <a:r>
              <a:rPr lang="ko-KR" altLang="en-US" baseline="0" dirty="0" smtClean="0"/>
              <a:t> 수축을 억제하여 방광출구 폐색을 완화시키는 역할을 하고 있습니다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방금 </a:t>
            </a:r>
            <a:r>
              <a:rPr lang="ko-KR" altLang="en-US" dirty="0" err="1" smtClean="0"/>
              <a:t>설명드렸었던</a:t>
            </a:r>
            <a:r>
              <a:rPr lang="ko-KR" altLang="en-US" dirty="0" smtClean="0"/>
              <a:t> 내용을 모식도로 나타낸 것인데요</a:t>
            </a:r>
            <a:r>
              <a:rPr lang="en-US" altLang="ko-KR" dirty="0" smtClean="0"/>
              <a:t>. </a:t>
            </a:r>
            <a:r>
              <a:rPr lang="ko-KR" altLang="en-US" dirty="0" smtClean="0"/>
              <a:t>회색</a:t>
            </a:r>
            <a:r>
              <a:rPr lang="ko-KR" altLang="en-US" baseline="0" dirty="0" smtClean="0"/>
              <a:t> 사각형이 알파 아드레날린 수용체입니다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 수용체를 차단하게 되면 방광경부 요도 조임근 전립선 </a:t>
            </a:r>
            <a:r>
              <a:rPr lang="ko-KR" altLang="en-US" baseline="0" dirty="0" err="1" smtClean="0"/>
              <a:t>평활근</a:t>
            </a:r>
            <a:r>
              <a:rPr lang="ko-KR" altLang="en-US" baseline="0" dirty="0" smtClean="0"/>
              <a:t> 등을 이완시켜서 배뇨 증상을 개선 시키는 역할을 하게 됩니다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두번째로</a:t>
            </a:r>
            <a:r>
              <a:rPr lang="ko-KR" altLang="en-US" dirty="0" smtClean="0"/>
              <a:t> 많이 사용하는 약물치료가 </a:t>
            </a:r>
            <a:r>
              <a:rPr lang="en-US" altLang="ko-KR" dirty="0" smtClean="0"/>
              <a:t>5</a:t>
            </a:r>
            <a:r>
              <a:rPr lang="ko-KR" altLang="en-US" dirty="0" smtClean="0"/>
              <a:t>알파</a:t>
            </a:r>
            <a:r>
              <a:rPr lang="en-US" altLang="ko-KR" dirty="0" smtClean="0"/>
              <a:t>-</a:t>
            </a:r>
            <a:r>
              <a:rPr lang="ko-KR" altLang="en-US" dirty="0" smtClean="0"/>
              <a:t>환원효소 억제제입니다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좀 전에 </a:t>
            </a:r>
            <a:r>
              <a:rPr lang="en-US" altLang="ko-KR" baseline="0" dirty="0" smtClean="0"/>
              <a:t>DHT</a:t>
            </a:r>
            <a:r>
              <a:rPr lang="ko-KR" altLang="en-US" baseline="0" dirty="0" smtClean="0"/>
              <a:t>라는 활성화된 남성호르몬이 전립선 비대증을 일으킨다고 설명드렸었는데요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남성 호르몬이 </a:t>
            </a:r>
            <a:r>
              <a:rPr lang="en-US" altLang="ko-KR" baseline="0" dirty="0" smtClean="0"/>
              <a:t>DHT</a:t>
            </a:r>
            <a:r>
              <a:rPr lang="ko-KR" altLang="en-US" baseline="0" dirty="0" smtClean="0"/>
              <a:t>로 바뀌게 하는 호르몬이 </a:t>
            </a:r>
            <a:r>
              <a:rPr lang="en-US" altLang="ko-KR" baseline="0" dirty="0" smtClean="0"/>
              <a:t>5</a:t>
            </a:r>
            <a:r>
              <a:rPr lang="ko-KR" altLang="en-US" baseline="0" dirty="0" smtClean="0"/>
              <a:t>알파</a:t>
            </a:r>
            <a:r>
              <a:rPr lang="en-US" altLang="ko-KR" baseline="0" dirty="0" smtClean="0"/>
              <a:t>-</a:t>
            </a:r>
            <a:r>
              <a:rPr lang="ko-KR" altLang="en-US" baseline="0" dirty="0" smtClean="0"/>
              <a:t>환원효소입니다</a:t>
            </a:r>
            <a:r>
              <a:rPr lang="en-US" altLang="ko-KR" baseline="0" dirty="0" smtClean="0"/>
              <a:t>. 6</a:t>
            </a:r>
            <a:r>
              <a:rPr lang="ko-KR" altLang="en-US" baseline="0" dirty="0" smtClean="0"/>
              <a:t>개월 이상 장기 복용하게 되면 전립선 전체 용적을 </a:t>
            </a:r>
            <a:r>
              <a:rPr lang="en-US" altLang="ko-KR" baseline="0" dirty="0" smtClean="0"/>
              <a:t>20-25% </a:t>
            </a:r>
            <a:r>
              <a:rPr lang="ko-KR" altLang="en-US" baseline="0" dirty="0" smtClean="0"/>
              <a:t>감소시키는 효과가 있습니다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약물 치료가 효과가 없거나 심한 전립선 비대증의 환자의 경우 수술적 치료를 하게 되는데요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baseline="0" dirty="0" err="1" smtClean="0"/>
              <a:t>경요도</a:t>
            </a:r>
            <a:r>
              <a:rPr lang="ko-KR" altLang="en-US" baseline="0" dirty="0" smtClean="0"/>
              <a:t> 전립선 절제술은 가장 흔히 사용되는 수술 방법으로 마취 하에 요도를 통해 </a:t>
            </a:r>
            <a:r>
              <a:rPr lang="ko-KR" altLang="en-US" baseline="0" dirty="0" err="1" smtClean="0"/>
              <a:t>절제경을</a:t>
            </a:r>
            <a:r>
              <a:rPr lang="ko-KR" altLang="en-US" baseline="0" dirty="0" smtClean="0"/>
              <a:t> 삽입한 후 내시경으로 전립선 요도를 관찰하면서 고주파 전류가 연결된 루프를 이용하여 </a:t>
            </a:r>
            <a:r>
              <a:rPr lang="ko-KR" altLang="en-US" baseline="0" dirty="0" err="1" smtClean="0"/>
              <a:t>비대된</a:t>
            </a:r>
            <a:r>
              <a:rPr lang="ko-KR" altLang="en-US" baseline="0" dirty="0" smtClean="0"/>
              <a:t> 전립선 선종을 </a:t>
            </a:r>
            <a:r>
              <a:rPr lang="ko-KR" altLang="en-US" baseline="0" dirty="0" err="1" smtClean="0"/>
              <a:t>여러조각으로</a:t>
            </a:r>
            <a:r>
              <a:rPr lang="ko-KR" altLang="en-US" baseline="0" dirty="0" smtClean="0"/>
              <a:t> 제거하는 방법입니다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수술 후에 </a:t>
            </a:r>
            <a:r>
              <a:rPr lang="en-US" altLang="ko-KR" baseline="0" dirty="0" smtClean="0"/>
              <a:t>78~96%</a:t>
            </a:r>
            <a:r>
              <a:rPr lang="ko-KR" altLang="en-US" baseline="0" dirty="0" smtClean="0"/>
              <a:t>에서 증상이 호전되었고 </a:t>
            </a:r>
            <a:r>
              <a:rPr lang="en-US" altLang="ko-KR" baseline="0" dirty="0" smtClean="0"/>
              <a:t>85%</a:t>
            </a:r>
            <a:r>
              <a:rPr lang="ko-KR" altLang="en-US" baseline="0" dirty="0" smtClean="0"/>
              <a:t>에서 증상 점수가 감소된 효과가 있었습니다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경요도</a:t>
            </a:r>
            <a:r>
              <a:rPr lang="ko-KR" altLang="en-US" dirty="0" smtClean="0"/>
              <a:t> 전립선 절제술의 동영상입니다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양측의 전립선 조직 루프를 이용하여 절제하는 과정을 보여주고 있습니다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그외</a:t>
            </a:r>
            <a:r>
              <a:rPr lang="ko-KR" altLang="en-US" dirty="0" smtClean="0"/>
              <a:t> 수술적 치료 방법으로 기화시켜서 전립선 조직을 제거하는 </a:t>
            </a:r>
            <a:r>
              <a:rPr lang="en-US" altLang="ko-KR" dirty="0" smtClean="0"/>
              <a:t>KTP </a:t>
            </a:r>
            <a:r>
              <a:rPr lang="ko-KR" altLang="en-US" dirty="0" smtClean="0"/>
              <a:t>레이저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전립선 선종을 절제한 뒤 방광 내에서 잘라서 제거하는 </a:t>
            </a:r>
            <a:r>
              <a:rPr lang="en-US" altLang="ko-KR" baseline="0" dirty="0" smtClean="0"/>
              <a:t>HOLEP </a:t>
            </a:r>
            <a:r>
              <a:rPr lang="ko-KR" altLang="en-US" baseline="0" dirty="0" smtClean="0"/>
              <a:t>레이저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전립선 비대증이 심한 경우 때로는 개복하여 전립선을 절제하는 개복 전립선 절제술의 방법이 있습니다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이상 전립선 비대증에 대한 </a:t>
            </a:r>
            <a:r>
              <a:rPr lang="en-US" altLang="ko-KR" dirty="0" smtClean="0"/>
              <a:t>Q&amp;A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강의를 마치겠습니다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경청해주셔서 감사합니다</a:t>
            </a:r>
            <a:r>
              <a:rPr lang="en-US" altLang="ko-KR" baseline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6FBAD-D32C-4344-8509-DFC834A8B1C4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0" name="자유형 19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7290" y="364331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sp>
        <p:nvSpPr>
          <p:cNvPr id="21" name="제목 20"/>
          <p:cNvSpPr>
            <a:spLocks noGrp="1"/>
          </p:cNvSpPr>
          <p:nvPr>
            <p:ph type="ctrTitle"/>
          </p:nvPr>
        </p:nvSpPr>
        <p:spPr>
          <a:xfrm>
            <a:off x="457200" y="2285992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25" name="자유형 24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6" name="자유형 25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600202"/>
            <a:ext cx="8258204" cy="4525963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472386" cy="100013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71407" y="106210"/>
            <a:ext cx="1000131" cy="1036773"/>
            <a:chOff x="13317" y="34771"/>
            <a:chExt cx="1272534" cy="1310103"/>
          </a:xfrm>
        </p:grpSpPr>
        <p:sp>
          <p:nvSpPr>
            <p:cNvPr id="16" name="자유형 15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21" name="자유형 20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4414" y="1857364"/>
            <a:ext cx="69071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14414" y="3286124"/>
            <a:ext cx="691514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grpSp>
        <p:nvGrpSpPr>
          <p:cNvPr id="8" name="그룹 7"/>
          <p:cNvGrpSpPr/>
          <p:nvPr/>
        </p:nvGrpSpPr>
        <p:grpSpPr>
          <a:xfrm>
            <a:off x="142845" y="1857364"/>
            <a:ext cx="1000131" cy="1036773"/>
            <a:chOff x="13317" y="34771"/>
            <a:chExt cx="1272534" cy="1310103"/>
          </a:xfrm>
        </p:grpSpPr>
        <p:sp>
          <p:nvSpPr>
            <p:cNvPr id="26" name="자유형 25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7" name="자유형 26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8" name="자유형 27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9" name="자유형 28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30" name="자유형 29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4" name="자유형 13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0" y="4934363"/>
            <a:ext cx="9144000" cy="1928803"/>
            <a:chOff x="0" y="4929198"/>
            <a:chExt cx="9144000" cy="1928803"/>
          </a:xfrm>
        </p:grpSpPr>
        <p:sp>
          <p:nvSpPr>
            <p:cNvPr id="11" name="자유형 10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2" name="자유형 11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1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71407" y="71414"/>
            <a:ext cx="1000131" cy="1036774"/>
            <a:chOff x="13317" y="34771"/>
            <a:chExt cx="1272535" cy="1310104"/>
          </a:xfrm>
        </p:grpSpPr>
        <p:sp>
          <p:nvSpPr>
            <p:cNvPr id="20" name="자유형 19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/>
          </p:nvSpPr>
          <p:spPr bwMode="gray">
            <a:xfrm>
              <a:off x="969940" y="1030550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4" name="자유형 23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6" name="자유형 15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>
                  <a:noFill/>
                  <a:prstDash val="solid"/>
                </a:ln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71407" y="106211"/>
            <a:ext cx="1000131" cy="1036773"/>
            <a:chOff x="13317" y="34771"/>
            <a:chExt cx="1272534" cy="1310103"/>
          </a:xfrm>
        </p:grpSpPr>
        <p:sp>
          <p:nvSpPr>
            <p:cNvPr id="19" name="자유형 18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0" name="자유형 19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1" name="자유형 20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2" name="자유형 21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23" name="자유형 22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12" name="자유형 11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6" name="그룹 5"/>
          <p:cNvGrpSpPr/>
          <p:nvPr/>
        </p:nvGrpSpPr>
        <p:grpSpPr>
          <a:xfrm>
            <a:off x="71407" y="87922"/>
            <a:ext cx="1000131" cy="1036773"/>
            <a:chOff x="13317" y="34771"/>
            <a:chExt cx="1272534" cy="1310103"/>
          </a:xfrm>
        </p:grpSpPr>
        <p:sp>
          <p:nvSpPr>
            <p:cNvPr id="15" name="자유형 14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8" name="자유형 17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9" name="자유형 18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06400" y="384598"/>
            <a:ext cx="7500990" cy="48177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anchor="b"/>
          <a:lstStyle>
            <a:lvl1pPr algn="l">
              <a:defRPr sz="2400" b="1">
                <a:ln>
                  <a:noFill/>
                  <a:prstDash val="solid"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7662" y="1089026"/>
            <a:ext cx="4686304" cy="50546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71580" y="1089026"/>
            <a:ext cx="2686038" cy="505461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자유형 10"/>
          <p:cNvSpPr>
            <a:spLocks/>
          </p:cNvSpPr>
          <p:nvPr/>
        </p:nvSpPr>
        <p:spPr bwMode="gray">
          <a:xfrm>
            <a:off x="340905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gray">
          <a:xfrm>
            <a:off x="71407" y="653955"/>
            <a:ext cx="247040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3" name="자유형 12"/>
          <p:cNvSpPr>
            <a:spLocks/>
          </p:cNvSpPr>
          <p:nvPr/>
        </p:nvSpPr>
        <p:spPr bwMode="gray">
          <a:xfrm>
            <a:off x="73902" y="106210"/>
            <a:ext cx="248288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4" name="자유형 13"/>
          <p:cNvSpPr>
            <a:spLocks/>
          </p:cNvSpPr>
          <p:nvPr/>
        </p:nvSpPr>
        <p:spPr bwMode="gray">
          <a:xfrm>
            <a:off x="823251" y="894237"/>
            <a:ext cx="248287" cy="248747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rgbClr val="3F949A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  <p:sp>
        <p:nvSpPr>
          <p:cNvPr id="15" name="자유형 14"/>
          <p:cNvSpPr>
            <a:spLocks/>
          </p:cNvSpPr>
          <p:nvPr/>
        </p:nvSpPr>
        <p:spPr bwMode="gray">
          <a:xfrm>
            <a:off x="344103" y="376692"/>
            <a:ext cx="479107" cy="517546"/>
          </a:xfrm>
          <a:custGeom>
            <a:avLst/>
            <a:gdLst/>
            <a:ahLst/>
            <a:cxnLst>
              <a:cxn ang="0">
                <a:pos x="94" y="723"/>
              </a:cxn>
              <a:cxn ang="0">
                <a:pos x="655" y="725"/>
              </a:cxn>
              <a:cxn ang="0">
                <a:pos x="727" y="657"/>
              </a:cxn>
              <a:cxn ang="0">
                <a:pos x="725" y="77"/>
              </a:cxn>
              <a:cxn ang="0">
                <a:pos x="659" y="5"/>
              </a:cxn>
              <a:cxn ang="0">
                <a:pos x="97" y="5"/>
              </a:cxn>
              <a:cxn ang="0">
                <a:pos x="14" y="76"/>
              </a:cxn>
              <a:cxn ang="0">
                <a:pos x="13" y="654"/>
              </a:cxn>
              <a:cxn ang="0">
                <a:pos x="94" y="723"/>
              </a:cxn>
            </a:cxnLst>
            <a:rect l="0" t="0" r="0" b="0"/>
            <a:pathLst>
              <a:path w="727" h="725">
                <a:moveTo>
                  <a:pt x="94" y="723"/>
                </a:moveTo>
                <a:cubicBezTo>
                  <a:pt x="94" y="723"/>
                  <a:pt x="375" y="725"/>
                  <a:pt x="655" y="725"/>
                </a:cubicBezTo>
                <a:cubicBezTo>
                  <a:pt x="716" y="716"/>
                  <a:pt x="727" y="657"/>
                  <a:pt x="727" y="657"/>
                </a:cubicBezTo>
                <a:cubicBezTo>
                  <a:pt x="727" y="657"/>
                  <a:pt x="726" y="367"/>
                  <a:pt x="725" y="77"/>
                </a:cubicBezTo>
                <a:cubicBezTo>
                  <a:pt x="722" y="9"/>
                  <a:pt x="659" y="5"/>
                  <a:pt x="659" y="5"/>
                </a:cubicBezTo>
                <a:cubicBezTo>
                  <a:pt x="659" y="5"/>
                  <a:pt x="378" y="5"/>
                  <a:pt x="97" y="5"/>
                </a:cubicBezTo>
                <a:cubicBezTo>
                  <a:pt x="14" y="0"/>
                  <a:pt x="14" y="76"/>
                  <a:pt x="14" y="76"/>
                </a:cubicBezTo>
                <a:cubicBezTo>
                  <a:pt x="14" y="76"/>
                  <a:pt x="0" y="546"/>
                  <a:pt x="13" y="654"/>
                </a:cubicBezTo>
                <a:cubicBezTo>
                  <a:pt x="13" y="654"/>
                  <a:pt x="19" y="723"/>
                  <a:pt x="94" y="723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29190" y="928670"/>
            <a:ext cx="3857652" cy="928694"/>
          </a:xfrm>
        </p:spPr>
        <p:txBody>
          <a:bodyPr anchor="b"/>
          <a:lstStyle>
            <a:lvl1pPr algn="l">
              <a:defRPr sz="2000" b="1">
                <a:ln>
                  <a:noFill/>
                  <a:prstDash val="solid"/>
                </a:ln>
                <a:solidFill>
                  <a:schemeClr val="tx2"/>
                </a:solidFill>
                <a:effectLst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29190" y="1928802"/>
            <a:ext cx="3857652" cy="33575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 rot="21422455">
            <a:off x="609122" y="1000108"/>
            <a:ext cx="4000528" cy="4857784"/>
          </a:xfrm>
          <a:prstGeom prst="rect">
            <a:avLst/>
          </a:prstGeom>
          <a:solidFill>
            <a:srgbClr val="F8F8F8"/>
          </a:solidFill>
          <a:ln w="3175" cap="sq" cmpd="sng" algn="ctr">
            <a:solidFill>
              <a:srgbClr val="C0C0C0"/>
            </a:solidFill>
            <a:prstDash val="solid"/>
          </a:ln>
          <a:effectLst>
            <a:outerShdw blurRad="57150" dist="381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"/>
          </p:nvPr>
        </p:nvSpPr>
        <p:spPr>
          <a:xfrm>
            <a:off x="642910" y="1000108"/>
            <a:ext cx="4004390" cy="4857784"/>
          </a:xfrm>
          <a:prstGeom prst="rect">
            <a:avLst/>
          </a:prstGeom>
          <a:solidFill>
            <a:schemeClr val="accent3"/>
          </a:solidFill>
          <a:ln w="3175" cap="sq" cmpd="sng" algn="ctr">
            <a:solidFill>
              <a:srgbClr val="F8F8F8"/>
            </a:solidFill>
            <a:prstDash val="solid"/>
            <a:miter lim="800000"/>
          </a:ln>
          <a:effectLst>
            <a:outerShdw blurRad="38100" dist="50800" dir="3000000" algn="tl" rotWithShape="0">
              <a:srgbClr val="000000">
                <a:alpha val="40000"/>
              </a:srgbClr>
            </a:outerShdw>
          </a:effectLst>
          <a:sp3d contourW="12700" prstMaterial="plastic">
            <a:contourClr>
              <a:srgbClr val="000000">
                <a:alpha val="35294"/>
              </a:srgbClr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  <p:grpSp>
        <p:nvGrpSpPr>
          <p:cNvPr id="3" name="그룹 2"/>
          <p:cNvGrpSpPr/>
          <p:nvPr/>
        </p:nvGrpSpPr>
        <p:grpSpPr>
          <a:xfrm>
            <a:off x="8116469" y="45696"/>
            <a:ext cx="1000131" cy="1036773"/>
            <a:chOff x="13317" y="34771"/>
            <a:chExt cx="1272534" cy="1310103"/>
          </a:xfrm>
        </p:grpSpPr>
        <p:sp>
          <p:nvSpPr>
            <p:cNvPr id="13" name="자유형 12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7" name="자유형 16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7" name="그룹 6"/>
          <p:cNvGrpSpPr/>
          <p:nvPr/>
        </p:nvGrpSpPr>
        <p:grpSpPr>
          <a:xfrm>
            <a:off x="62263" y="51347"/>
            <a:ext cx="1000131" cy="1036773"/>
            <a:chOff x="13317" y="34771"/>
            <a:chExt cx="1272534" cy="1310103"/>
          </a:xfrm>
        </p:grpSpPr>
        <p:sp>
          <p:nvSpPr>
            <p:cNvPr id="12" name="자유형 11"/>
            <p:cNvSpPr>
              <a:spLocks/>
            </p:cNvSpPr>
            <p:nvPr/>
          </p:nvSpPr>
          <p:spPr bwMode="gray">
            <a:xfrm>
              <a:off x="356217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gray">
            <a:xfrm>
              <a:off x="13317" y="726921"/>
              <a:ext cx="314325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4" name="자유형 13"/>
            <p:cNvSpPr>
              <a:spLocks/>
            </p:cNvSpPr>
            <p:nvPr/>
          </p:nvSpPr>
          <p:spPr bwMode="gray">
            <a:xfrm>
              <a:off x="16492" y="34771"/>
              <a:ext cx="315913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6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5" name="자유형 14"/>
            <p:cNvSpPr>
              <a:spLocks/>
            </p:cNvSpPr>
            <p:nvPr/>
          </p:nvSpPr>
          <p:spPr bwMode="gray">
            <a:xfrm>
              <a:off x="969939" y="1030549"/>
              <a:ext cx="315912" cy="314325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rgbClr val="3F949A">
                <a:alpha val="30196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  <p:sp>
          <p:nvSpPr>
            <p:cNvPr id="16" name="자유형 15"/>
            <p:cNvSpPr>
              <a:spLocks/>
            </p:cNvSpPr>
            <p:nvPr/>
          </p:nvSpPr>
          <p:spPr bwMode="gray">
            <a:xfrm>
              <a:off x="360286" y="376562"/>
              <a:ext cx="609600" cy="653989"/>
            </a:xfrm>
            <a:custGeom>
              <a:avLst/>
              <a:gdLst/>
              <a:ahLst/>
              <a:cxnLst>
                <a:cxn ang="0">
                  <a:pos x="94" y="723"/>
                </a:cxn>
                <a:cxn ang="0">
                  <a:pos x="655" y="725"/>
                </a:cxn>
                <a:cxn ang="0">
                  <a:pos x="727" y="657"/>
                </a:cxn>
                <a:cxn ang="0">
                  <a:pos x="725" y="77"/>
                </a:cxn>
                <a:cxn ang="0">
                  <a:pos x="659" y="5"/>
                </a:cxn>
                <a:cxn ang="0">
                  <a:pos x="97" y="5"/>
                </a:cxn>
                <a:cxn ang="0">
                  <a:pos x="14" y="76"/>
                </a:cxn>
                <a:cxn ang="0">
                  <a:pos x="13" y="654"/>
                </a:cxn>
                <a:cxn ang="0">
                  <a:pos x="94" y="723"/>
                </a:cxn>
              </a:cxnLst>
              <a:rect l="0" t="0" r="0" b="0"/>
              <a:pathLst>
                <a:path w="727" h="725">
                  <a:moveTo>
                    <a:pt x="94" y="723"/>
                  </a:moveTo>
                  <a:cubicBezTo>
                    <a:pt x="94" y="723"/>
                    <a:pt x="375" y="725"/>
                    <a:pt x="655" y="725"/>
                  </a:cubicBezTo>
                  <a:cubicBezTo>
                    <a:pt x="716" y="716"/>
                    <a:pt x="727" y="657"/>
                    <a:pt x="727" y="657"/>
                  </a:cubicBezTo>
                  <a:cubicBezTo>
                    <a:pt x="727" y="657"/>
                    <a:pt x="726" y="367"/>
                    <a:pt x="725" y="77"/>
                  </a:cubicBezTo>
                  <a:cubicBezTo>
                    <a:pt x="722" y="9"/>
                    <a:pt x="659" y="5"/>
                    <a:pt x="659" y="5"/>
                  </a:cubicBezTo>
                  <a:cubicBezTo>
                    <a:pt x="659" y="5"/>
                    <a:pt x="378" y="5"/>
                    <a:pt x="97" y="5"/>
                  </a:cubicBezTo>
                  <a:cubicBezTo>
                    <a:pt x="14" y="0"/>
                    <a:pt x="14" y="76"/>
                    <a:pt x="14" y="76"/>
                  </a:cubicBezTo>
                  <a:cubicBezTo>
                    <a:pt x="14" y="76"/>
                    <a:pt x="0" y="546"/>
                    <a:pt x="13" y="654"/>
                  </a:cubicBezTo>
                  <a:cubicBezTo>
                    <a:pt x="13" y="654"/>
                    <a:pt x="19" y="723"/>
                    <a:pt x="94" y="723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/>
            <a:p>
              <a:endParaRPr kumimoji="0" lang="ko-KR" alt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0" y="4929197"/>
            <a:ext cx="9144000" cy="1928803"/>
            <a:chOff x="0" y="4929198"/>
            <a:chExt cx="9144000" cy="1928803"/>
          </a:xfrm>
        </p:grpSpPr>
        <p:sp>
          <p:nvSpPr>
            <p:cNvPr id="8" name="자유형 7"/>
            <p:cNvSpPr>
              <a:spLocks/>
            </p:cNvSpPr>
            <p:nvPr/>
          </p:nvSpPr>
          <p:spPr bwMode="ltGray">
            <a:xfrm>
              <a:off x="0" y="4929198"/>
              <a:ext cx="9144000" cy="1928802"/>
            </a:xfrm>
            <a:custGeom>
              <a:avLst/>
              <a:gdLst/>
              <a:ahLst/>
              <a:cxnLst>
                <a:cxn ang="0">
                  <a:pos x="0" y="1076"/>
                </a:cxn>
                <a:cxn ang="0">
                  <a:pos x="3003" y="930"/>
                </a:cxn>
                <a:cxn ang="0">
                  <a:pos x="5760" y="0"/>
                </a:cxn>
                <a:cxn ang="0">
                  <a:pos x="5760" y="1635"/>
                </a:cxn>
                <a:cxn ang="0">
                  <a:pos x="0" y="1641"/>
                </a:cxn>
                <a:cxn ang="0">
                  <a:pos x="0" y="1076"/>
                </a:cxn>
              </a:cxnLst>
              <a:rect l="0" t="0" r="0" b="0"/>
              <a:pathLst>
                <a:path w="5760" h="1641">
                  <a:moveTo>
                    <a:pt x="0" y="1076"/>
                  </a:moveTo>
                  <a:cubicBezTo>
                    <a:pt x="926" y="1134"/>
                    <a:pt x="1689" y="1111"/>
                    <a:pt x="3003" y="930"/>
                  </a:cubicBezTo>
                  <a:cubicBezTo>
                    <a:pt x="4317" y="749"/>
                    <a:pt x="5462" y="152"/>
                    <a:pt x="5760" y="0"/>
                  </a:cubicBezTo>
                  <a:lnTo>
                    <a:pt x="5760" y="1635"/>
                  </a:lnTo>
                  <a:lnTo>
                    <a:pt x="0" y="1641"/>
                  </a:lnTo>
                  <a:lnTo>
                    <a:pt x="0" y="107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  <p:sp>
          <p:nvSpPr>
            <p:cNvPr id="9" name="자유형 8"/>
            <p:cNvSpPr>
              <a:spLocks/>
            </p:cNvSpPr>
            <p:nvPr/>
          </p:nvSpPr>
          <p:spPr bwMode="ltGray">
            <a:xfrm>
              <a:off x="0" y="5358120"/>
              <a:ext cx="9144000" cy="1499881"/>
            </a:xfrm>
            <a:custGeom>
              <a:avLst/>
              <a:gdLst/>
              <a:ahLst/>
              <a:cxnLst>
                <a:cxn ang="0">
                  <a:pos x="0" y="887"/>
                </a:cxn>
                <a:cxn ang="0">
                  <a:pos x="3540" y="690"/>
                </a:cxn>
                <a:cxn ang="0">
                  <a:pos x="5760" y="0"/>
                </a:cxn>
                <a:cxn ang="0">
                  <a:pos x="5760" y="1395"/>
                </a:cxn>
                <a:cxn ang="0">
                  <a:pos x="0" y="1395"/>
                </a:cxn>
                <a:cxn ang="0">
                  <a:pos x="0" y="887"/>
                </a:cxn>
              </a:cxnLst>
              <a:rect l="0" t="0" r="0" b="0"/>
              <a:pathLst>
                <a:path w="5760" h="1395">
                  <a:moveTo>
                    <a:pt x="0" y="887"/>
                  </a:moveTo>
                  <a:cubicBezTo>
                    <a:pt x="1417" y="958"/>
                    <a:pt x="2563" y="848"/>
                    <a:pt x="3540" y="690"/>
                  </a:cubicBezTo>
                  <a:cubicBezTo>
                    <a:pt x="4517" y="532"/>
                    <a:pt x="5521" y="104"/>
                    <a:pt x="5760" y="0"/>
                  </a:cubicBezTo>
                  <a:lnTo>
                    <a:pt x="5760" y="1395"/>
                  </a:lnTo>
                  <a:lnTo>
                    <a:pt x="0" y="1395"/>
                  </a:lnTo>
                  <a:lnTo>
                    <a:pt x="0" y="887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ko-KR" altLang="en-US"/>
            </a:p>
          </p:txBody>
        </p:sp>
      </p:grp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929454" y="428606"/>
            <a:ext cx="1757346" cy="5357851"/>
          </a:xfrm>
        </p:spPr>
        <p:txBody>
          <a:bodyPr vert="eaVert"/>
          <a:lstStyle>
            <a:lvl1pPr algn="l">
              <a:defRPr>
                <a:gradFill flip="none" rotWithShape="1">
                  <a:gsLst>
                    <a:gs pos="0">
                      <a:schemeClr val="tx2"/>
                    </a:gs>
                    <a:gs pos="26000">
                      <a:schemeClr val="tx2"/>
                    </a:gs>
                    <a:gs pos="41000">
                      <a:schemeClr val="tx2">
                        <a:shade val="90000"/>
                      </a:schemeClr>
                    </a:gs>
                    <a:gs pos="67000">
                      <a:schemeClr val="tx2">
                        <a:shade val="50000"/>
                      </a:schemeClr>
                    </a:gs>
                    <a:gs pos="95000">
                      <a:schemeClr val="tx2"/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28596" y="428606"/>
            <a:ext cx="6357982" cy="536893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61000">
                <a:schemeClr val="bg1">
                  <a:alpha val="40000"/>
                </a:schemeClr>
              </a:gs>
            </a:gsLst>
            <a:lin ang="5400000" scaled="1"/>
            <a:tileRect/>
          </a:gradFill>
          <a:ln w="19050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C6EBCDC-C47F-453F-AB28-DB140B412281}" type="datetimeFigureOut">
              <a:rPr lang="ko-KR" altLang="en-US" smtClean="0"/>
              <a:pPr/>
              <a:t>2017-06-01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75EE234-92C4-48E5-8AC0-B9FA2175FE3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 fov="0">
                <a:rot lat="0" lon="0" rev="0"/>
              </a:camera>
              <a:lightRig rig="glow" dir="t">
                <a:rot lat="0" lon="0" rev="4500000"/>
              </a:lightRig>
            </a:scene3d>
            <a:sp3d prstMaterial="matte">
              <a:contourClr>
                <a:schemeClr val="accent1">
                  <a:alpha val="95000"/>
                </a:schemeClr>
              </a:contourClr>
            </a:sp3d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pc="50" dirty="0" smtClean="0">
          <a:ln>
            <a:noFill/>
            <a:prstDash val="solid"/>
          </a:ln>
          <a:gradFill flip="none" rotWithShape="1">
            <a:gsLst>
              <a:gs pos="0">
                <a:schemeClr val="tx2"/>
              </a:gs>
              <a:gs pos="26000">
                <a:schemeClr val="tx2"/>
              </a:gs>
              <a:gs pos="41000">
                <a:schemeClr val="tx2">
                  <a:shade val="90000"/>
                </a:schemeClr>
              </a:gs>
              <a:gs pos="67000">
                <a:schemeClr val="tx2">
                  <a:shade val="50000"/>
                </a:schemeClr>
              </a:gs>
              <a:gs pos="95000">
                <a:schemeClr val="tx2"/>
              </a:gs>
            </a:gsLst>
            <a:lin ang="5400000" scaled="1"/>
            <a:tileRect/>
          </a:gradFill>
          <a:effectLst>
            <a:outerShdw blurRad="50800" dist="50800" dir="54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2"/>
        </a:buClr>
        <a:buFont typeface="Wingdings 2"/>
        <a:buChar char="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3"/>
        </a:buClr>
        <a:buSzPct val="85000"/>
        <a:buFont typeface="Wingdings"/>
        <a:buChar char="u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4"/>
        </a:buClr>
        <a:buSzPct val="80000"/>
        <a:buFont typeface="Wingdings"/>
        <a:buChar char="u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5"/>
        </a:buClr>
        <a:buSzPct val="75000"/>
        <a:buFont typeface="Wingdings"/>
        <a:buChar char="u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6"/>
        </a:buClr>
        <a:buSzPct val="70000"/>
        <a:buFont typeface="Wingdings"/>
        <a:buChar char="u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tx2"/>
        </a:buClr>
        <a:buSzPct val="60000"/>
        <a:buFont typeface="Wingdings"/>
        <a:buChar char="u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60000"/>
        <a:buFont typeface="Wingdings"/>
        <a:buChar char="u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55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50000"/>
        <a:buFont typeface="Wingdings"/>
        <a:buChar char="u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Q&amp;A%20&#44053;&#51032;&#51088;&#47308;\%5bmix%5dvideoplayback.avi" TargetMode="External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남원의료원 비뇨기과</a:t>
            </a:r>
            <a:endParaRPr lang="en-US" altLang="ko-KR" dirty="0" smtClean="0"/>
          </a:p>
          <a:p>
            <a:r>
              <a:rPr lang="ko-KR" altLang="en-US" dirty="0" smtClean="0"/>
              <a:t>황하</a:t>
            </a:r>
            <a:r>
              <a:rPr lang="ko-KR" altLang="en-US" dirty="0"/>
              <a:t>욱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전립선 비대증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63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전립선이란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7" y="1848644"/>
            <a:ext cx="5695950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55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크기는 </a:t>
            </a:r>
            <a:r>
              <a:rPr lang="en-US" altLang="ko-KR" dirty="0" smtClean="0"/>
              <a:t>15-20g </a:t>
            </a:r>
            <a:r>
              <a:rPr lang="ko-KR" altLang="en-US" dirty="0" smtClean="0"/>
              <a:t>정도 </a:t>
            </a:r>
            <a:r>
              <a:rPr lang="en-US" altLang="ko-KR" dirty="0" smtClean="0"/>
              <a:t>(</a:t>
            </a:r>
            <a:r>
              <a:rPr lang="ko-KR" altLang="en-US" dirty="0" smtClean="0"/>
              <a:t>호두 정도의 크기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정액의 </a:t>
            </a:r>
            <a:r>
              <a:rPr lang="en-US" altLang="ko-KR" dirty="0" smtClean="0"/>
              <a:t>30%</a:t>
            </a:r>
            <a:r>
              <a:rPr lang="ko-KR" altLang="en-US" dirty="0" smtClean="0"/>
              <a:t>를 담당하는 </a:t>
            </a:r>
            <a:r>
              <a:rPr lang="ko-KR" altLang="en-US" dirty="0" err="1" smtClean="0"/>
              <a:t>전립선액을</a:t>
            </a:r>
            <a:r>
              <a:rPr lang="ko-KR" altLang="en-US" dirty="0" smtClean="0"/>
              <a:t> 분비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ko-KR" altLang="en-US" dirty="0" smtClean="0"/>
              <a:t>정자에 영양분을 공급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ko-KR" altLang="en-US" dirty="0" smtClean="0"/>
              <a:t>산성도</a:t>
            </a:r>
            <a:r>
              <a:rPr lang="en-US" altLang="ko-KR" dirty="0" smtClean="0"/>
              <a:t>(PH)</a:t>
            </a:r>
            <a:r>
              <a:rPr lang="ko-KR" altLang="en-US" dirty="0" smtClean="0"/>
              <a:t>를</a:t>
            </a:r>
            <a:r>
              <a:rPr lang="en-US" altLang="ko-KR" dirty="0"/>
              <a:t> </a:t>
            </a:r>
            <a:r>
              <a:rPr lang="ko-KR" altLang="en-US" dirty="0" smtClean="0"/>
              <a:t>적절하게 유지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ko-KR" altLang="en-US" dirty="0" smtClean="0"/>
              <a:t>세균 감염을 방지</a:t>
            </a:r>
            <a:endParaRPr lang="en-US" altLang="ko-KR" dirty="0"/>
          </a:p>
          <a:p>
            <a:pPr lvl="1"/>
            <a:endParaRPr lang="en-US" altLang="ko-KR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전립선이란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523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전립선이란</a:t>
            </a:r>
            <a:r>
              <a:rPr lang="en-US" altLang="ko-KR" dirty="0"/>
              <a:t>?</a:t>
            </a:r>
            <a:endParaRPr lang="ko-KR" altLang="en-US" dirty="0"/>
          </a:p>
        </p:txBody>
      </p:sp>
      <p:pic>
        <p:nvPicPr>
          <p:cNvPr id="2050" name="Picture 2" descr="C:\Users\Administrator\Desktop\남원의료원 발표\발표자료\pt2_f1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2" y="1964531"/>
            <a:ext cx="6578600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67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전립선 비대증의 병태생리</a:t>
            </a:r>
            <a:endParaRPr lang="ko-KR" altLang="en-US" dirty="0"/>
          </a:p>
        </p:txBody>
      </p:sp>
      <p:pic>
        <p:nvPicPr>
          <p:cNvPr id="1026" name="Picture 2" descr="C:\Users\Administrator\Desktop\남원의료원 발표\발표자료\pt2_f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2" y="1964531"/>
            <a:ext cx="6578600" cy="37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70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남성호르몬 </a:t>
            </a:r>
            <a:r>
              <a:rPr lang="en-US" altLang="ko-KR" dirty="0" smtClean="0">
                <a:solidFill>
                  <a:srgbClr val="FFFF00"/>
                </a:solidFill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</a:rPr>
              <a:t>안드로겐</a:t>
            </a:r>
            <a:r>
              <a:rPr lang="en-US" altLang="ko-KR" dirty="0" smtClean="0">
                <a:solidFill>
                  <a:srgbClr val="FFFF00"/>
                </a:solidFill>
              </a:rPr>
              <a:t>)</a:t>
            </a:r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전립선이 성장하고 작용기능을 유지하는데 필요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ko-KR" altLang="en-US" dirty="0" smtClean="0">
                <a:solidFill>
                  <a:srgbClr val="FFFF00"/>
                </a:solidFill>
              </a:rPr>
              <a:t>노화</a:t>
            </a:r>
            <a:endParaRPr lang="en-US" altLang="ko-KR" dirty="0" smtClean="0">
              <a:solidFill>
                <a:srgbClr val="FFFF00"/>
              </a:solidFill>
            </a:endParaRPr>
          </a:p>
          <a:p>
            <a:pPr lvl="1"/>
            <a:r>
              <a:rPr lang="en-US" altLang="ko-KR" dirty="0" smtClean="0">
                <a:solidFill>
                  <a:srgbClr val="FFFF00"/>
                </a:solidFill>
              </a:rPr>
              <a:t> </a:t>
            </a:r>
            <a:r>
              <a:rPr lang="ko-KR" altLang="en-US" dirty="0" err="1" smtClean="0"/>
              <a:t>세포내</a:t>
            </a:r>
            <a:r>
              <a:rPr lang="ko-KR" altLang="en-US" dirty="0" smtClean="0"/>
              <a:t> </a:t>
            </a:r>
            <a:r>
              <a:rPr lang="en-US" altLang="ko-KR" dirty="0" smtClean="0"/>
              <a:t>5</a:t>
            </a:r>
            <a:r>
              <a:rPr lang="ko-KR" altLang="en-US" dirty="0" smtClean="0"/>
              <a:t>알파</a:t>
            </a:r>
            <a:r>
              <a:rPr lang="en-US" altLang="ko-KR" dirty="0" smtClean="0"/>
              <a:t>-</a:t>
            </a:r>
            <a:r>
              <a:rPr lang="ko-KR" altLang="en-US" dirty="0" smtClean="0"/>
              <a:t>환원효소의 활성 증가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세포내에서</a:t>
            </a:r>
            <a:r>
              <a:rPr lang="ko-KR" altLang="en-US" dirty="0" smtClean="0"/>
              <a:t> </a:t>
            </a:r>
            <a:r>
              <a:rPr lang="en-US" altLang="ko-KR" dirty="0" smtClean="0"/>
              <a:t>DHT</a:t>
            </a:r>
            <a:r>
              <a:rPr lang="ko-KR" altLang="en-US" dirty="0" smtClean="0"/>
              <a:t>에 반응하는 남성호르몬 수용체 </a:t>
            </a:r>
            <a:endParaRPr lang="en-US" altLang="ko-KR" dirty="0" smtClean="0"/>
          </a:p>
          <a:p>
            <a:pPr lvl="1"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증가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err="1" smtClean="0"/>
              <a:t>그외</a:t>
            </a:r>
            <a:r>
              <a:rPr lang="ko-KR" altLang="en-US" dirty="0" smtClean="0"/>
              <a:t> 유전요인과 가족력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성장인자</a:t>
            </a:r>
            <a:r>
              <a:rPr lang="en-US" altLang="ko-KR" dirty="0" smtClean="0"/>
              <a:t> </a:t>
            </a:r>
            <a:r>
              <a:rPr lang="ko-KR" altLang="en-US" dirty="0" smtClean="0"/>
              <a:t>등등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전립선 비대증의 원인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592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전립선 비대증 유병률</a:t>
            </a:r>
            <a:endParaRPr lang="ko-KR" altLang="en-US" dirty="0"/>
          </a:p>
        </p:txBody>
      </p:sp>
      <p:pic>
        <p:nvPicPr>
          <p:cNvPr id="3074" name="Picture 2" descr="C:\Users\Administrator\Desktop\남원의료원 발표\발표자료\BPH 유병률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652632"/>
            <a:ext cx="8258175" cy="242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87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저장증상 </a:t>
            </a:r>
            <a:r>
              <a:rPr lang="en-US" altLang="ko-KR" dirty="0" smtClean="0"/>
              <a:t>(storage symptom)</a:t>
            </a:r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빈뇨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야간뇨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요절박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소변뒤무직</a:t>
            </a:r>
            <a:endParaRPr lang="en-US" altLang="ko-KR" dirty="0" smtClean="0"/>
          </a:p>
          <a:p>
            <a:r>
              <a:rPr lang="ko-KR" altLang="en-US" dirty="0" smtClean="0"/>
              <a:t>배뇨증상 </a:t>
            </a:r>
            <a:r>
              <a:rPr lang="en-US" altLang="ko-KR" dirty="0" smtClean="0"/>
              <a:t>(voiding symptom)</a:t>
            </a:r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소변주저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세뇨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단속뇨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배 힘주기</a:t>
            </a:r>
            <a:endParaRPr lang="en-US" altLang="ko-KR" dirty="0" smtClean="0"/>
          </a:p>
          <a:p>
            <a:r>
              <a:rPr lang="ko-KR" altLang="en-US" dirty="0" smtClean="0"/>
              <a:t>배뇨 후 증상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배뇨말점적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불완전 </a:t>
            </a:r>
            <a:r>
              <a:rPr lang="ko-KR" altLang="en-US" dirty="0" err="1" smtClean="0"/>
              <a:t>배뇨감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전립선 비대증의 증상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774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err="1" smtClean="0"/>
              <a:t>빈뇨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하루 </a:t>
            </a:r>
            <a:r>
              <a:rPr lang="en-US" altLang="ko-KR" dirty="0" smtClean="0"/>
              <a:t>8</a:t>
            </a:r>
            <a:r>
              <a:rPr lang="ko-KR" altLang="en-US" dirty="0" smtClean="0"/>
              <a:t>회 이상 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야간뇨까지</a:t>
            </a:r>
            <a:r>
              <a:rPr lang="ko-KR" altLang="en-US" dirty="0" smtClean="0"/>
              <a:t> 포함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원인 </a:t>
            </a:r>
            <a:r>
              <a:rPr lang="en-US" altLang="ko-KR" dirty="0" smtClean="0"/>
              <a:t>– </a:t>
            </a:r>
            <a:r>
              <a:rPr lang="ko-KR" altLang="en-US" dirty="0" err="1" smtClean="0"/>
              <a:t>잔뇨</a:t>
            </a:r>
            <a:r>
              <a:rPr lang="ko-KR" altLang="en-US" dirty="0" smtClean="0"/>
              <a:t> 증가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2"/>
            <a:endParaRPr lang="en-US" altLang="ko-KR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증상</a:t>
            </a:r>
          </a:p>
        </p:txBody>
      </p:sp>
      <p:pic>
        <p:nvPicPr>
          <p:cNvPr id="8" name="그림 7" descr="빈뇨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3500438"/>
            <a:ext cx="2530059" cy="2385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err="1" smtClean="0"/>
              <a:t>야간뇨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밤에 자다가 일어나서 소변 보는 증상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1</a:t>
            </a:r>
            <a:r>
              <a:rPr lang="ko-KR" altLang="en-US" dirty="0" smtClean="0"/>
              <a:t>회 이상</a:t>
            </a:r>
            <a:endParaRPr lang="en-US" altLang="ko-KR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증상</a:t>
            </a:r>
          </a:p>
        </p:txBody>
      </p:sp>
      <p:pic>
        <p:nvPicPr>
          <p:cNvPr id="4" name="그림 3" descr="야간뇨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3500438"/>
            <a:ext cx="2720576" cy="2385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err="1" smtClean="0"/>
              <a:t>요절박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요의가 있을 때 참지 못하고 배뇨를 해야 하는 상태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절박요실금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 </a:t>
            </a:r>
            <a:r>
              <a:rPr lang="ko-KR" altLang="en-US" dirty="0" err="1" smtClean="0"/>
              <a:t>요절박</a:t>
            </a:r>
            <a:r>
              <a:rPr lang="ko-KR" altLang="en-US" dirty="0" smtClean="0"/>
              <a:t> 증상이 심하여 불수의적으로 배뇨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증상</a:t>
            </a:r>
          </a:p>
        </p:txBody>
      </p:sp>
      <p:pic>
        <p:nvPicPr>
          <p:cNvPr id="4" name="그림 3" descr="절박뇨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4214818"/>
            <a:ext cx="2530059" cy="2385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err="1" smtClean="0"/>
              <a:t>주저뇨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배뇨 시작이 지연되는 증상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전립선 비대증으로 인한 방광출구 </a:t>
            </a:r>
            <a:r>
              <a:rPr lang="ko-KR" altLang="en-US" dirty="0" err="1" smtClean="0"/>
              <a:t>폐색시</a:t>
            </a:r>
            <a:r>
              <a:rPr lang="ko-KR" altLang="en-US" dirty="0" smtClean="0"/>
              <a:t> 나타나며 폐색의 비교적 조기에 나타나는 증상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폐색의 정도에 따라 더 심해질 수 있음</a:t>
            </a:r>
            <a:r>
              <a:rPr lang="en-US" altLang="ko-KR" dirty="0" smtClean="0"/>
              <a:t>.</a:t>
            </a:r>
          </a:p>
          <a:p>
            <a:pPr lvl="1">
              <a:buNone/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증상</a:t>
            </a:r>
          </a:p>
        </p:txBody>
      </p:sp>
      <p:pic>
        <p:nvPicPr>
          <p:cNvPr id="4" name="그림 3" descr="지연뇨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4286256"/>
            <a:ext cx="2712955" cy="2385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전립선 비대증 증상 </a:t>
            </a:r>
            <a:r>
              <a:rPr lang="ko-KR" altLang="en-US" dirty="0" err="1" smtClean="0"/>
              <a:t>점수표</a:t>
            </a:r>
            <a:endParaRPr lang="ko-KR" altLang="en-US" dirty="0"/>
          </a:p>
        </p:txBody>
      </p:sp>
      <p:pic>
        <p:nvPicPr>
          <p:cNvPr id="2050" name="Picture 2" descr="C:\Users\user\Desktop\IPSS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6177" y="1600200"/>
            <a:ext cx="362307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직장 손가락 검사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항문에 손가락을 넣어 전립선을 직접 만져보는 검사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전립선암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전립선염</a:t>
            </a:r>
            <a:r>
              <a:rPr lang="en-US" altLang="ko-KR" dirty="0" smtClean="0"/>
              <a:t> </a:t>
            </a:r>
            <a:r>
              <a:rPr lang="ko-KR" altLang="en-US" dirty="0" smtClean="0"/>
              <a:t>등 모든 전립선에 발생하는 질병을 진단하는데 있어 신뢰도가 높은 가장 중요한 일차 검사</a:t>
            </a:r>
            <a:endParaRPr lang="en-US" altLang="ko-KR" dirty="0" smtClean="0"/>
          </a:p>
          <a:p>
            <a:pPr lvl="1">
              <a:buNone/>
            </a:pPr>
            <a:endParaRPr lang="en-US" altLang="ko-KR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전립선 비대증의 진단</a:t>
            </a:r>
            <a:endParaRPr lang="ko-KR" altLang="en-US" dirty="0"/>
          </a:p>
        </p:txBody>
      </p:sp>
      <p:pic>
        <p:nvPicPr>
          <p:cNvPr id="4" name="그림 3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4211646"/>
            <a:ext cx="2794341" cy="26463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소변 검사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 </a:t>
            </a:r>
            <a:r>
              <a:rPr lang="ko-KR" altLang="en-US" dirty="0" smtClean="0"/>
              <a:t>외래에서 쉽게 할 수 있으며 전립선 비대증이 </a:t>
            </a:r>
            <a:r>
              <a:rPr lang="ko-KR" altLang="en-US" dirty="0" err="1" smtClean="0"/>
              <a:t>호발하는</a:t>
            </a:r>
            <a:r>
              <a:rPr lang="ko-KR" altLang="en-US" dirty="0" smtClean="0"/>
              <a:t> 노년에서 </a:t>
            </a:r>
            <a:r>
              <a:rPr lang="ko-KR" altLang="en-US" dirty="0" err="1" smtClean="0"/>
              <a:t>비뇨기암과</a:t>
            </a:r>
            <a:r>
              <a:rPr lang="ko-KR" altLang="en-US" dirty="0" smtClean="0"/>
              <a:t> 요로 감염의 빈도도 함께 증가하기 때문에 필수적인 검사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진단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혈청 전립선특이항원 </a:t>
            </a:r>
            <a:r>
              <a:rPr lang="en-US" altLang="ko-KR" dirty="0" smtClean="0"/>
              <a:t>(PSA)</a:t>
            </a:r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전립선암을</a:t>
            </a:r>
            <a:r>
              <a:rPr lang="ko-KR" altLang="en-US" dirty="0" smtClean="0"/>
              <a:t> 진단하기 위한 종양 표지자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전립선 비대증에서도 증가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정상수치 </a:t>
            </a:r>
            <a:r>
              <a:rPr lang="en-US" altLang="ko-KR" dirty="0" smtClean="0"/>
              <a:t>4ng/ml</a:t>
            </a:r>
          </a:p>
          <a:p>
            <a:pPr lvl="1">
              <a:buNone/>
            </a:pPr>
            <a:endParaRPr lang="en-US" altLang="ko-KR" dirty="0" smtClean="0"/>
          </a:p>
          <a:p>
            <a:pPr lvl="1">
              <a:buNone/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진단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배뇨일지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전립선 비대증 환자들이 호소하는 주관적인 증상을 객관적으로 판단하는데 유용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빈뇨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야간뇨</a:t>
            </a:r>
            <a:r>
              <a:rPr lang="ko-KR" altLang="en-US" dirty="0" smtClean="0"/>
              <a:t> 유무를 객관적으로 진단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24</a:t>
            </a:r>
            <a:r>
              <a:rPr lang="ko-KR" altLang="en-US" dirty="0" smtClean="0"/>
              <a:t>시간 동안 배뇨횟수와 시간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소변량을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일간 기록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야간뇨의</a:t>
            </a:r>
            <a:r>
              <a:rPr lang="ko-KR" altLang="en-US" dirty="0" smtClean="0"/>
              <a:t> 원인이 전립선 비대증과 관련된 방광 용적의 감소인지 또는 야간 소변량의 증가인지 구별 가능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진단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진단</a:t>
            </a:r>
          </a:p>
        </p:txBody>
      </p:sp>
      <p:pic>
        <p:nvPicPr>
          <p:cNvPr id="1026" name="Picture 2" descr="C:\Users\user\Desktop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571612"/>
            <a:ext cx="4429156" cy="48147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err="1" smtClean="0"/>
              <a:t>요류검사</a:t>
            </a:r>
            <a:r>
              <a:rPr lang="ko-KR" altLang="en-US" dirty="0" smtClean="0"/>
              <a:t> </a:t>
            </a:r>
            <a:r>
              <a:rPr lang="en-US" altLang="ko-KR" dirty="0" smtClean="0"/>
              <a:t>&amp; </a:t>
            </a:r>
            <a:r>
              <a:rPr lang="ko-KR" altLang="en-US" dirty="0" err="1" smtClean="0"/>
              <a:t>잔뇨측정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전립선 비대증으로 인한 방광 출구 폐색의 정도를 평가하고 치료 후의 추적에 유용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최고 </a:t>
            </a:r>
            <a:r>
              <a:rPr lang="ko-KR" altLang="en-US" dirty="0" err="1" smtClean="0"/>
              <a:t>요속이</a:t>
            </a:r>
            <a:r>
              <a:rPr lang="ko-KR" altLang="en-US" dirty="0" smtClean="0"/>
              <a:t> 가장 유용한 평가 척도로서 정상인의 경우 </a:t>
            </a:r>
            <a:r>
              <a:rPr lang="en-US" altLang="ko-KR" dirty="0" smtClean="0"/>
              <a:t>20-25ml/sec </a:t>
            </a:r>
            <a:r>
              <a:rPr lang="ko-KR" altLang="en-US" dirty="0" smtClean="0"/>
              <a:t>이며 검사 소견은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종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모양을 보임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진단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628800"/>
            <a:ext cx="2592288" cy="4608512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진단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628800"/>
            <a:ext cx="2576885" cy="4581128"/>
          </a:xfrm>
          <a:prstGeom prst="rect">
            <a:avLst/>
          </a:prstGeom>
        </p:spPr>
      </p:pic>
      <p:sp>
        <p:nvSpPr>
          <p:cNvPr id="6" name="오른쪽 화살표 5"/>
          <p:cNvSpPr/>
          <p:nvPr/>
        </p:nvSpPr>
        <p:spPr>
          <a:xfrm>
            <a:off x="4564298" y="3379304"/>
            <a:ext cx="1584176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진단</a:t>
            </a:r>
          </a:p>
        </p:txBody>
      </p:sp>
      <p:pic>
        <p:nvPicPr>
          <p:cNvPr id="2050" name="Picture 2" descr="C:\Users\user\Desktop\pt2_f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11858" y="1600200"/>
            <a:ext cx="509170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err="1" smtClean="0"/>
              <a:t>경직장</a:t>
            </a:r>
            <a:r>
              <a:rPr lang="ko-KR" altLang="en-US" dirty="0" smtClean="0"/>
              <a:t> 초음파 촬영술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전립선의 크기나 해부학적인 형태를 알 수 있으며 </a:t>
            </a:r>
            <a:r>
              <a:rPr lang="ko-KR" altLang="en-US" dirty="0" err="1" smtClean="0"/>
              <a:t>전립선암이</a:t>
            </a:r>
            <a:r>
              <a:rPr lang="ko-KR" altLang="en-US" dirty="0" smtClean="0"/>
              <a:t> 의심될 때 또는 초음파 </a:t>
            </a:r>
            <a:r>
              <a:rPr lang="ko-KR" altLang="en-US" dirty="0" err="1" smtClean="0"/>
              <a:t>유도하에</a:t>
            </a:r>
            <a:r>
              <a:rPr lang="ko-KR" altLang="en-US" dirty="0" smtClean="0"/>
              <a:t> 전립선 바늘 </a:t>
            </a:r>
            <a:r>
              <a:rPr lang="ko-KR" altLang="en-US" dirty="0" err="1" smtClean="0"/>
              <a:t>생검이</a:t>
            </a:r>
            <a:r>
              <a:rPr lang="ko-KR" altLang="en-US" dirty="0" smtClean="0"/>
              <a:t> 필요할 때 시행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진단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진단</a:t>
            </a:r>
          </a:p>
        </p:txBody>
      </p:sp>
      <p:pic>
        <p:nvPicPr>
          <p:cNvPr id="3074" name="Picture 2" descr="C:\Users\user\Desktop\upload20140818_115749_006008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40404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전립선암</a:t>
            </a:r>
            <a:endParaRPr lang="ko-KR" altLang="en-US" dirty="0"/>
          </a:p>
        </p:txBody>
      </p:sp>
      <p:pic>
        <p:nvPicPr>
          <p:cNvPr id="4100" name="Picture 4" descr="C:\Users\user\Desktop\npe2d_hallymcc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857364"/>
            <a:ext cx="6215106" cy="4280214"/>
          </a:xfrm>
          <a:prstGeom prst="rect">
            <a:avLst/>
          </a:prstGeom>
          <a:noFill/>
        </p:spPr>
      </p:pic>
      <p:sp>
        <p:nvSpPr>
          <p:cNvPr id="9" name="왼쪽 화살표 8"/>
          <p:cNvSpPr/>
          <p:nvPr/>
        </p:nvSpPr>
        <p:spPr>
          <a:xfrm>
            <a:off x="5643570" y="5214950"/>
            <a:ext cx="1285884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약물 치료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알파차단제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5</a:t>
            </a:r>
            <a:r>
              <a:rPr lang="ko-KR" altLang="en-US" dirty="0" smtClean="0"/>
              <a:t>알파</a:t>
            </a:r>
            <a:r>
              <a:rPr lang="en-US" altLang="ko-KR" dirty="0" smtClean="0"/>
              <a:t>-</a:t>
            </a:r>
            <a:r>
              <a:rPr lang="ko-KR" altLang="en-US" dirty="0" smtClean="0"/>
              <a:t>환원효소 </a:t>
            </a:r>
            <a:r>
              <a:rPr lang="ko-KR" altLang="en-US" dirty="0" err="1" smtClean="0"/>
              <a:t>억제제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항콜린제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en-US" altLang="ko-KR" dirty="0" err="1" smtClean="0"/>
              <a:t>desmopressin</a:t>
            </a: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/>
              <a:t> 수술적 치료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급성 </a:t>
            </a:r>
            <a:r>
              <a:rPr lang="ko-KR" altLang="en-US" dirty="0" err="1" smtClean="0"/>
              <a:t>요저류가</a:t>
            </a:r>
            <a:r>
              <a:rPr lang="ko-KR" altLang="en-US" dirty="0" smtClean="0"/>
              <a:t> 반복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재발성 요로감염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심한 출혈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방광 결석이 있는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내과적 치료에 반응하지 않는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만성적인 방광 출구 폐색으로 인한 신장 기능 저하가 초래된 경우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경요도</a:t>
            </a:r>
            <a:r>
              <a:rPr lang="ko-KR" altLang="en-US" dirty="0" smtClean="0"/>
              <a:t> 전립선 절제술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레이저 치료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개복전립선 절제술</a:t>
            </a:r>
            <a:endParaRPr lang="en-US" altLang="ko-KR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</a:t>
            </a:r>
            <a:r>
              <a:rPr lang="ko-KR" altLang="en-US" dirty="0" smtClean="0"/>
              <a:t>치</a:t>
            </a:r>
            <a:r>
              <a:rPr lang="ko-KR" altLang="en-US" dirty="0"/>
              <a:t>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약물치료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알파차단제 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 </a:t>
            </a:r>
            <a:r>
              <a:rPr lang="ko-KR" altLang="en-US" dirty="0" smtClean="0"/>
              <a:t>전립선 </a:t>
            </a:r>
            <a:r>
              <a:rPr lang="ko-KR" altLang="en-US" dirty="0" err="1" smtClean="0"/>
              <a:t>평활근</a:t>
            </a:r>
            <a:r>
              <a:rPr lang="ko-KR" altLang="en-US" dirty="0" smtClean="0"/>
              <a:t> 내에 많이 분포되어 있는 알파아드레날린 수용체를 차단하여 </a:t>
            </a:r>
            <a:r>
              <a:rPr lang="ko-KR" altLang="en-US" dirty="0" err="1" smtClean="0"/>
              <a:t>평활근의</a:t>
            </a:r>
            <a:r>
              <a:rPr lang="ko-KR" altLang="en-US" dirty="0" smtClean="0"/>
              <a:t> 수축을 억제하여 방광출구 폐색을 완화시킴</a:t>
            </a:r>
            <a:r>
              <a:rPr lang="en-US" altLang="ko-KR" dirty="0" smtClean="0"/>
              <a:t>.</a:t>
            </a:r>
          </a:p>
          <a:p>
            <a:pPr lvl="2"/>
            <a:r>
              <a:rPr lang="en-US" altLang="ko-KR" dirty="0" smtClean="0"/>
              <a:t> </a:t>
            </a:r>
            <a:r>
              <a:rPr lang="en-US" altLang="ko-KR" dirty="0" err="1" smtClean="0"/>
              <a:t>Terazosin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Doxazosin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Alfuzosin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Tamsulosin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Silodosin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치료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치료</a:t>
            </a:r>
          </a:p>
        </p:txBody>
      </p:sp>
      <p:pic>
        <p:nvPicPr>
          <p:cNvPr id="5122" name="Picture 2" descr="C:\Users\user\Desktop\32501_31674_2758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143116"/>
            <a:ext cx="7267696" cy="37384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약물치료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5</a:t>
            </a:r>
            <a:r>
              <a:rPr lang="ko-KR" altLang="en-US" dirty="0" smtClean="0"/>
              <a:t>알파</a:t>
            </a:r>
            <a:r>
              <a:rPr lang="en-US" altLang="ko-KR" dirty="0" smtClean="0"/>
              <a:t>-</a:t>
            </a:r>
            <a:r>
              <a:rPr lang="ko-KR" altLang="en-US" dirty="0" smtClean="0"/>
              <a:t>환원효소 </a:t>
            </a:r>
            <a:r>
              <a:rPr lang="ko-KR" altLang="en-US" dirty="0" err="1" smtClean="0"/>
              <a:t>억제제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 6</a:t>
            </a:r>
            <a:r>
              <a:rPr lang="ko-KR" altLang="en-US" dirty="0" smtClean="0"/>
              <a:t>개월 이상 장기 </a:t>
            </a:r>
            <a:r>
              <a:rPr lang="ko-KR" altLang="en-US" dirty="0" err="1" smtClean="0"/>
              <a:t>복용시</a:t>
            </a:r>
            <a:r>
              <a:rPr lang="ko-KR" altLang="en-US" dirty="0" smtClean="0"/>
              <a:t> 전립선 전체 용적을 </a:t>
            </a:r>
            <a:r>
              <a:rPr lang="en-US" altLang="ko-KR" dirty="0" smtClean="0"/>
              <a:t>20-25% </a:t>
            </a:r>
            <a:r>
              <a:rPr lang="ko-KR" altLang="en-US" dirty="0" smtClean="0"/>
              <a:t>감소시킴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 </a:t>
            </a:r>
            <a:r>
              <a:rPr lang="en-US" altLang="ko-KR" dirty="0" err="1" smtClean="0"/>
              <a:t>Finasteride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Dutasteride</a:t>
            </a:r>
            <a:endParaRPr lang="en-US" altLang="ko-KR" dirty="0" smtClean="0"/>
          </a:p>
          <a:p>
            <a:pPr lvl="2"/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치료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수술적 치료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err="1" smtClean="0"/>
              <a:t>경요도</a:t>
            </a:r>
            <a:r>
              <a:rPr lang="ko-KR" altLang="en-US" dirty="0" smtClean="0"/>
              <a:t> 전립선 절제술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 </a:t>
            </a:r>
            <a:r>
              <a:rPr lang="ko-KR" altLang="en-US" dirty="0" smtClean="0"/>
              <a:t>마취 하에 요도를 통해 </a:t>
            </a:r>
            <a:r>
              <a:rPr lang="ko-KR" altLang="en-US" dirty="0" err="1" smtClean="0"/>
              <a:t>절제경을</a:t>
            </a:r>
            <a:r>
              <a:rPr lang="ko-KR" altLang="en-US" dirty="0" smtClean="0"/>
              <a:t> 삽입한 후 내시경으로 전립선 요도를 관찰하면서 고주파 전류가 연결된 루프를 이용하여 </a:t>
            </a:r>
            <a:r>
              <a:rPr lang="ko-KR" altLang="en-US" dirty="0" err="1" smtClean="0"/>
              <a:t>비대된</a:t>
            </a:r>
            <a:r>
              <a:rPr lang="ko-KR" altLang="en-US" dirty="0" smtClean="0"/>
              <a:t> 전립선 선종을 여러 조각으로 제거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 </a:t>
            </a:r>
            <a:r>
              <a:rPr lang="ko-KR" altLang="en-US" dirty="0" smtClean="0"/>
              <a:t>수술 후 </a:t>
            </a:r>
            <a:r>
              <a:rPr lang="en-US" altLang="ko-KR" dirty="0" smtClean="0"/>
              <a:t>78~96%</a:t>
            </a:r>
            <a:r>
              <a:rPr lang="ko-KR" altLang="en-US" dirty="0" smtClean="0"/>
              <a:t>에서 증상이 호전되었고 </a:t>
            </a:r>
            <a:r>
              <a:rPr lang="en-US" altLang="ko-KR" dirty="0" smtClean="0"/>
              <a:t>85%</a:t>
            </a:r>
            <a:r>
              <a:rPr lang="ko-KR" altLang="en-US" dirty="0" smtClean="0"/>
              <a:t>에서 증상 점수가 감소</a:t>
            </a: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치료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치료</a:t>
            </a:r>
          </a:p>
        </p:txBody>
      </p:sp>
      <p:pic>
        <p:nvPicPr>
          <p:cNvPr id="12" name="[mix]videoplayback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59293" y="1500174"/>
            <a:ext cx="9203293" cy="5176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수술적 치료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레이저 치료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 KTP </a:t>
            </a:r>
            <a:r>
              <a:rPr lang="ko-KR" altLang="en-US" dirty="0" smtClean="0"/>
              <a:t>레이저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 </a:t>
            </a:r>
            <a:r>
              <a:rPr lang="en-US" altLang="ko-KR" smtClean="0"/>
              <a:t>HOLEP </a:t>
            </a:r>
            <a:r>
              <a:rPr lang="ko-KR" altLang="en-US" smtClean="0"/>
              <a:t>레이</a:t>
            </a:r>
            <a:r>
              <a:rPr lang="ko-KR" altLang="en-US"/>
              <a:t>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</a:t>
            </a:r>
            <a:r>
              <a:rPr lang="ko-KR" altLang="en-US" dirty="0" smtClean="0"/>
              <a:t>개복 전립선 절제술</a:t>
            </a:r>
            <a:endParaRPr lang="en-US" altLang="ko-KR" dirty="0" smtClean="0"/>
          </a:p>
          <a:p>
            <a:pPr lvl="2">
              <a:buNone/>
            </a:pPr>
            <a:endParaRPr lang="en-US" altLang="ko-KR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전립선 비대증의 치료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untit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357158" y="2857496"/>
            <a:ext cx="8258204" cy="9715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o-KR" altLang="en-US" sz="4800" b="1" dirty="0" smtClean="0">
                <a:solidFill>
                  <a:schemeClr val="bg1"/>
                </a:solidFill>
              </a:rPr>
              <a:t>경청해주셔서 감사합니다</a:t>
            </a:r>
            <a:r>
              <a:rPr lang="en-US" altLang="ko-KR" sz="4800" b="1" dirty="0" smtClean="0">
                <a:solidFill>
                  <a:schemeClr val="bg1"/>
                </a:solidFill>
              </a:rPr>
              <a:t>!</a:t>
            </a:r>
            <a:endParaRPr lang="ko-KR" altLang="en-US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려청자">
  <a:themeElements>
    <a:clrScheme name="고려청자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7C0808"/>
      </a:hlink>
      <a:folHlink>
        <a:srgbClr val="0D356F"/>
      </a:folHlink>
    </a:clrScheme>
    <a:fontScheme name="고려청자">
      <a:majorFont>
        <a:latin typeface="Georgia"/>
        <a:ea typeface=""/>
        <a:cs typeface=""/>
        <a:font script="Grek" typeface="Arial"/>
        <a:font script="Cyrl" typeface="Arial"/>
        <a:font script="Jpan" typeface="HG明朝E"/>
        <a:font script="Hang" typeface="HY견명조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Grek" typeface="Arial"/>
        <a:font script="Cyrl" typeface="Arial"/>
        <a:font script="Jpan" typeface="HGP明朝E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고려청자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378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2700000" algn="tl">
              <a:srgbClr val="000000">
                <a:alpha val="43137"/>
              </a:srgbClr>
            </a:outerShdw>
          </a:effectLst>
        </a:effectStyle>
        <a:effectStyle>
          <a:effectLst>
            <a:outerShdw blurRad="38100" dist="38100" dir="3000000" algn="tl">
              <a:srgbClr val="000000">
                <a:alpha val="45490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100000"/>
            </a:lightRig>
          </a:scene3d>
          <a:sp3d contourW="12700" prstMaterial="plastic">
            <a:bevelT w="50800" h="63500"/>
            <a:contourClr>
              <a:srgbClr val="000000">
                <a:alpha val="35294"/>
              </a:srgbClr>
            </a:contourClr>
          </a:sp3d>
        </a:effectStyle>
        <a:effectStyle>
          <a:effectLst>
            <a:outerShdw blurRad="63500" dist="63500" dir="3000000" algn="tl">
              <a:srgbClr val="000000">
                <a:alpha val="50196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8600000"/>
            </a:lightRig>
          </a:scene3d>
          <a:sp3d prstMaterial="plastic">
            <a:bevelT w="101600" h="63500"/>
            <a:contourClr>
              <a:srgbClr val="000000">
                <a:alpha val="40784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5000"/>
                <a:shade val="100000"/>
                <a:hueMod val="100000"/>
                <a:satMod val="100000"/>
              </a:schemeClr>
            </a:gs>
            <a:gs pos="20000">
              <a:schemeClr val="phClr">
                <a:tint val="100000"/>
                <a:shade val="75000"/>
                <a:hueMod val="100000"/>
                <a:satMod val="100000"/>
              </a:schemeClr>
            </a:gs>
            <a:gs pos="55000">
              <a:schemeClr val="phClr">
                <a:tint val="97000"/>
                <a:shade val="100000"/>
                <a:hueMod val="100000"/>
                <a:satMod val="100000"/>
              </a:schemeClr>
            </a:gs>
            <a:gs pos="85000">
              <a:schemeClr val="phClr">
                <a:tint val="100000"/>
                <a:shade val="65000"/>
                <a:hueMod val="100000"/>
                <a:satMod val="10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chemeClr val="phClr">
                <a:tint val="0"/>
                <a:shade val="50000"/>
                <a:hueMod val="100000"/>
                <a:satMod val="100000"/>
              </a:schemeClr>
              <a:schemeClr val="phClr">
                <a:tint val="10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Crane</Template>
  <TotalTime>828</TotalTime>
  <Words>2047</Words>
  <Application>Microsoft Office PowerPoint</Application>
  <PresentationFormat>화면 슬라이드 쇼(4:3)</PresentationFormat>
  <Paragraphs>177</Paragraphs>
  <Slides>32</Slides>
  <Notes>32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3" baseType="lpstr">
      <vt:lpstr>고려청자</vt:lpstr>
      <vt:lpstr>전립선 비대증</vt:lpstr>
      <vt:lpstr>전립선이란?</vt:lpstr>
      <vt:lpstr>전립선이란?</vt:lpstr>
      <vt:lpstr>전립선이란?</vt:lpstr>
      <vt:lpstr>전립선 비대증의 병태생리</vt:lpstr>
      <vt:lpstr>전립선 비대증의 원인</vt:lpstr>
      <vt:lpstr>전립선 비대증 유병률</vt:lpstr>
      <vt:lpstr>전립선 비대증의 증상</vt:lpstr>
      <vt:lpstr>전립선 비대증의 증상</vt:lpstr>
      <vt:lpstr>전립선 비대증의 증상</vt:lpstr>
      <vt:lpstr>전립선 비대증의 증상</vt:lpstr>
      <vt:lpstr>전립선 비대증의 증상</vt:lpstr>
      <vt:lpstr>전립선 비대증 증상 점수표</vt:lpstr>
      <vt:lpstr>전립선 비대증의 진단</vt:lpstr>
      <vt:lpstr>전립선 비대증의 진단</vt:lpstr>
      <vt:lpstr>전립선 비대증의 진단</vt:lpstr>
      <vt:lpstr>전립선 비대증의 진단</vt:lpstr>
      <vt:lpstr>전립선 비대증의 진단</vt:lpstr>
      <vt:lpstr>전립선 비대증의 진단</vt:lpstr>
      <vt:lpstr>전립선 비대증의 진단</vt:lpstr>
      <vt:lpstr>전립선 비대증의 진단</vt:lpstr>
      <vt:lpstr>전립선 비대증의 진단</vt:lpstr>
      <vt:lpstr>전립선 비대증의 진단</vt:lpstr>
      <vt:lpstr>전립선암</vt:lpstr>
      <vt:lpstr>전립선 비대증의 치료</vt:lpstr>
      <vt:lpstr>전립선 비대증의 치료</vt:lpstr>
      <vt:lpstr>전립선 비대증의 치료</vt:lpstr>
      <vt:lpstr>전립선 비대증의 치료</vt:lpstr>
      <vt:lpstr>전립선 비대증의 치료</vt:lpstr>
      <vt:lpstr>전립선 비대증의 치료</vt:lpstr>
      <vt:lpstr>전립선 비대증의 치료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전립선 비대증</dc:title>
  <dc:creator>Windows 사용자</dc:creator>
  <cp:lastModifiedBy>Windows User</cp:lastModifiedBy>
  <cp:revision>86</cp:revision>
  <dcterms:created xsi:type="dcterms:W3CDTF">2017-05-01T10:27:24Z</dcterms:created>
  <dcterms:modified xsi:type="dcterms:W3CDTF">2017-06-01T04:51:51Z</dcterms:modified>
</cp:coreProperties>
</file>