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71" r:id="rId5"/>
    <p:sldId id="282" r:id="rId6"/>
    <p:sldId id="283" r:id="rId7"/>
    <p:sldId id="272" r:id="rId8"/>
    <p:sldId id="277" r:id="rId9"/>
    <p:sldId id="281" r:id="rId10"/>
    <p:sldId id="278" r:id="rId11"/>
    <p:sldId id="273" r:id="rId12"/>
    <p:sldId id="265" r:id="rId13"/>
    <p:sldId id="266" r:id="rId14"/>
    <p:sldId id="276" r:id="rId15"/>
    <p:sldId id="267" r:id="rId16"/>
    <p:sldId id="268" r:id="rId17"/>
    <p:sldId id="274" r:id="rId18"/>
    <p:sldId id="275" r:id="rId19"/>
    <p:sldId id="269" r:id="rId20"/>
    <p:sldId id="262" r:id="rId21"/>
    <p:sldId id="261" r:id="rId22"/>
    <p:sldId id="263" r:id="rId23"/>
    <p:sldId id="270" r:id="rId24"/>
    <p:sldId id="264" r:id="rId2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C11AE-E2FE-47B2-918E-3C42687104CA}" type="datetimeFigureOut">
              <a:rPr lang="ko-KR" altLang="en-US" smtClean="0"/>
              <a:pPr/>
              <a:t>2017-07-06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B4475-B9DC-4050-B933-9EA735BF24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F5288-5338-46D3-B549-52EA7A90163C}" type="datetimeFigureOut">
              <a:rPr lang="ko-KR" altLang="en-US" smtClean="0"/>
              <a:pPr/>
              <a:t>2017-07-06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B9658-52AF-477B-91D0-CCA023564F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B9658-52AF-477B-91D0-CCA023564FEB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B9658-52AF-477B-91D0-CCA023564FEB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31DA-862A-4AC1-AA73-38EA2E716B81}" type="datetimeFigureOut">
              <a:rPr lang="ko-KR" altLang="en-US" smtClean="0"/>
              <a:pPr/>
              <a:t>2017-07-06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00E7B-7E42-4BF0-9F1F-7374214F143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31DA-862A-4AC1-AA73-38EA2E716B81}" type="datetimeFigureOut">
              <a:rPr lang="ko-KR" altLang="en-US" smtClean="0"/>
              <a:pPr/>
              <a:t>2017-07-06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00E7B-7E42-4BF0-9F1F-7374214F143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31DA-862A-4AC1-AA73-38EA2E716B81}" type="datetimeFigureOut">
              <a:rPr lang="ko-KR" altLang="en-US" smtClean="0"/>
              <a:pPr/>
              <a:t>2017-07-06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E800E7B-7E42-4BF0-9F1F-7374214F143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31DA-862A-4AC1-AA73-38EA2E716B81}" type="datetimeFigureOut">
              <a:rPr lang="ko-KR" altLang="en-US" smtClean="0"/>
              <a:pPr/>
              <a:t>2017-07-06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00E7B-7E42-4BF0-9F1F-7374214F143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31DA-862A-4AC1-AA73-38EA2E716B81}" type="datetimeFigureOut">
              <a:rPr lang="ko-KR" altLang="en-US" smtClean="0"/>
              <a:pPr/>
              <a:t>2017-07-06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00E7B-7E42-4BF0-9F1F-7374214F143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31DA-862A-4AC1-AA73-38EA2E716B81}" type="datetimeFigureOut">
              <a:rPr lang="ko-KR" altLang="en-US" smtClean="0"/>
              <a:pPr/>
              <a:t>2017-07-06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00E7B-7E42-4BF0-9F1F-7374214F143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31DA-862A-4AC1-AA73-38EA2E716B81}" type="datetimeFigureOut">
              <a:rPr lang="ko-KR" altLang="en-US" smtClean="0"/>
              <a:pPr/>
              <a:t>2017-07-06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00E7B-7E42-4BF0-9F1F-7374214F143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31DA-862A-4AC1-AA73-38EA2E716B81}" type="datetimeFigureOut">
              <a:rPr lang="ko-KR" altLang="en-US" smtClean="0"/>
              <a:pPr/>
              <a:t>2017-07-06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00E7B-7E42-4BF0-9F1F-7374214F143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ko-KR" alt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그림을 추가하려면 아이콘을 클릭하십시오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31DA-862A-4AC1-AA73-38EA2E716B81}" type="datetimeFigureOut">
              <a:rPr lang="ko-KR" altLang="en-US" smtClean="0"/>
              <a:pPr/>
              <a:t>2017-07-06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00E7B-7E42-4BF0-9F1F-7374214F143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31DA-862A-4AC1-AA73-38EA2E716B81}" type="datetimeFigureOut">
              <a:rPr lang="ko-KR" altLang="en-US" smtClean="0"/>
              <a:pPr/>
              <a:t>2017-07-06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00E7B-7E42-4BF0-9F1F-7374214F143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31DA-862A-4AC1-AA73-38EA2E716B81}" type="datetimeFigureOut">
              <a:rPr lang="ko-KR" altLang="en-US" smtClean="0"/>
              <a:pPr/>
              <a:t>2017-07-06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00E7B-7E42-4BF0-9F1F-7374214F143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82131DA-862A-4AC1-AA73-38EA2E716B81}" type="datetimeFigureOut">
              <a:rPr lang="ko-KR" altLang="en-US" smtClean="0"/>
              <a:pPr/>
              <a:t>2017-07-06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E800E7B-7E42-4BF0-9F1F-7374214F143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1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1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1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1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1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1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effectLst>
            <a:outerShdw sx="1000" sy="1000" algn="ctr" rotWithShape="0">
              <a:srgbClr val="000000"/>
            </a:outerShdw>
          </a:effectLst>
        </p:spPr>
        <p:txBody>
          <a:bodyPr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r>
              <a:rPr lang="ko-KR" altLang="en-US" dirty="0" smtClean="0">
                <a:effectLst/>
              </a:rPr>
              <a:t>치료 목적에 맞는 식사처방과 식사제공</a:t>
            </a:r>
            <a:endParaRPr lang="ko-KR" altLang="en-US" dirty="0"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3933056"/>
            <a:ext cx="6400800" cy="1752600"/>
          </a:xfrm>
        </p:spPr>
        <p:txBody>
          <a:bodyPr>
            <a:normAutofit/>
          </a:bodyPr>
          <a:lstStyle/>
          <a:p>
            <a:r>
              <a:rPr lang="ko-KR" altLang="en-US" sz="4800" b="1" dirty="0" err="1" smtClean="0"/>
              <a:t>영양실</a:t>
            </a:r>
            <a:r>
              <a:rPr lang="ko-KR" altLang="en-US" sz="4800" b="1" dirty="0" smtClean="0"/>
              <a:t>  </a:t>
            </a:r>
            <a:endParaRPr lang="en-US" altLang="ko-KR" sz="4800" b="1" dirty="0" smtClean="0"/>
          </a:p>
          <a:p>
            <a:r>
              <a:rPr lang="ko-KR" altLang="en-US" sz="4800" b="1" dirty="0" smtClean="0"/>
              <a:t>이  윤  정</a:t>
            </a:r>
            <a:endParaRPr lang="ko-KR" alt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771800" y="980728"/>
            <a:ext cx="4392488" cy="864096"/>
          </a:xfrm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r>
              <a:rPr lang="ko-KR" altLang="en-US" dirty="0" err="1" smtClean="0">
                <a:effectLst/>
              </a:rPr>
              <a:t>영양실</a:t>
            </a:r>
            <a:r>
              <a:rPr lang="ko-KR" altLang="en-US" dirty="0" smtClean="0">
                <a:effectLst/>
              </a:rPr>
              <a:t> 소개</a:t>
            </a:r>
            <a:endParaRPr lang="ko-KR" altLang="en-US" dirty="0"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491880" y="2204864"/>
            <a:ext cx="5472608" cy="3672408"/>
          </a:xfrm>
        </p:spPr>
        <p:txBody>
          <a:bodyPr>
            <a:normAutofit/>
          </a:bodyPr>
          <a:lstStyle/>
          <a:p>
            <a:pPr algn="l"/>
            <a:r>
              <a:rPr lang="ko-KR" altLang="en-US" b="1" dirty="0" smtClean="0"/>
              <a:t>소속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관리부  시설 </a:t>
            </a:r>
            <a:r>
              <a:rPr lang="ko-KR" altLang="en-US" b="1" dirty="0" err="1" smtClean="0"/>
              <a:t>부대팀</a:t>
            </a:r>
            <a:endParaRPr lang="en-US" altLang="ko-KR" b="1" dirty="0" smtClean="0"/>
          </a:p>
          <a:p>
            <a:pPr algn="l"/>
            <a:r>
              <a:rPr lang="ko-KR" altLang="en-US" b="1" dirty="0" smtClean="0"/>
              <a:t>임상영양사  </a:t>
            </a:r>
            <a:r>
              <a:rPr lang="en-US" altLang="ko-KR" b="1" dirty="0" smtClean="0"/>
              <a:t>: 2</a:t>
            </a:r>
            <a:r>
              <a:rPr lang="ko-KR" altLang="en-US" b="1" dirty="0" smtClean="0"/>
              <a:t>명</a:t>
            </a:r>
            <a:endParaRPr lang="en-US" altLang="ko-KR" b="1" dirty="0" smtClean="0"/>
          </a:p>
          <a:p>
            <a:pPr algn="l"/>
            <a:r>
              <a:rPr lang="ko-KR" altLang="en-US" b="1" dirty="0" smtClean="0"/>
              <a:t>영양사  </a:t>
            </a:r>
            <a:r>
              <a:rPr lang="en-US" altLang="ko-KR" b="1" dirty="0" smtClean="0"/>
              <a:t>: 1</a:t>
            </a:r>
            <a:r>
              <a:rPr lang="ko-KR" altLang="en-US" b="1" dirty="0" smtClean="0"/>
              <a:t>명</a:t>
            </a:r>
            <a:endParaRPr lang="en-US" altLang="ko-KR" b="1" dirty="0" smtClean="0"/>
          </a:p>
          <a:p>
            <a:pPr algn="l"/>
            <a:r>
              <a:rPr lang="ko-KR" altLang="en-US" b="1" dirty="0" err="1" smtClean="0"/>
              <a:t>조리원</a:t>
            </a:r>
            <a:r>
              <a:rPr lang="ko-KR" altLang="en-US" b="1" dirty="0" smtClean="0"/>
              <a:t>  </a:t>
            </a:r>
            <a:r>
              <a:rPr lang="en-US" altLang="ko-KR" b="1" dirty="0" smtClean="0"/>
              <a:t>: 15</a:t>
            </a:r>
            <a:r>
              <a:rPr lang="ko-KR" altLang="en-US" b="1" dirty="0" smtClean="0"/>
              <a:t>명 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조리사</a:t>
            </a:r>
            <a:r>
              <a:rPr lang="en-US" altLang="ko-KR" b="1" dirty="0" smtClean="0"/>
              <a:t>13</a:t>
            </a:r>
            <a:r>
              <a:rPr lang="ko-KR" altLang="en-US" b="1" dirty="0" smtClean="0"/>
              <a:t>명</a:t>
            </a:r>
            <a:r>
              <a:rPr lang="en-US" altLang="ko-KR" b="1" dirty="0" smtClean="0"/>
              <a:t>)</a:t>
            </a:r>
            <a:endParaRPr lang="en-US" altLang="ko-KR" b="1" dirty="0" smtClean="0"/>
          </a:p>
          <a:p>
            <a:pPr algn="l"/>
            <a:r>
              <a:rPr lang="ko-KR" altLang="en-US" b="1" dirty="0" smtClean="0"/>
              <a:t>면적  </a:t>
            </a:r>
            <a:r>
              <a:rPr lang="en-US" altLang="ko-KR" b="1" dirty="0" smtClean="0"/>
              <a:t>:  215.5</a:t>
            </a:r>
            <a:r>
              <a:rPr lang="ko-KR" altLang="en-US" b="1" dirty="0" smtClean="0"/>
              <a:t>평</a:t>
            </a:r>
            <a:endParaRPr lang="en-US" altLang="ko-KR" b="1" dirty="0" smtClean="0"/>
          </a:p>
          <a:p>
            <a:pPr algn="l"/>
            <a:r>
              <a:rPr lang="ko-KR" altLang="en-US" b="1" dirty="0" smtClean="0"/>
              <a:t>직원식당  </a:t>
            </a:r>
            <a:r>
              <a:rPr lang="en-US" altLang="ko-KR" b="1" dirty="0" smtClean="0"/>
              <a:t>:  71.8</a:t>
            </a:r>
            <a:r>
              <a:rPr lang="ko-KR" altLang="en-US" b="1" dirty="0" smtClean="0"/>
              <a:t>평</a:t>
            </a:r>
            <a:endParaRPr lang="en-US" altLang="ko-KR" b="1" dirty="0" smtClean="0"/>
          </a:p>
          <a:p>
            <a:pPr algn="l"/>
            <a:r>
              <a:rPr lang="ko-KR" altLang="en-US" b="1" dirty="0" smtClean="0"/>
              <a:t>주방  </a:t>
            </a:r>
            <a:r>
              <a:rPr lang="en-US" altLang="ko-KR" b="1" dirty="0" smtClean="0"/>
              <a:t>:  88</a:t>
            </a:r>
            <a:r>
              <a:rPr lang="ko-KR" altLang="en-US" b="1" dirty="0" smtClean="0"/>
              <a:t>평</a:t>
            </a:r>
            <a:endParaRPr lang="en-US" altLang="ko-K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051720" y="836712"/>
            <a:ext cx="5328592" cy="833264"/>
          </a:xfrm>
        </p:spPr>
        <p:txBody>
          <a:bodyPr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r>
              <a:rPr lang="ko-KR" altLang="en-US" dirty="0" smtClean="0">
                <a:effectLst/>
              </a:rPr>
              <a:t>병원식사의 종 류</a:t>
            </a:r>
            <a:endParaRPr lang="ko-KR" altLang="en-US" dirty="0"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99592" y="1700808"/>
            <a:ext cx="7416824" cy="4824536"/>
          </a:xfrm>
        </p:spPr>
        <p:txBody>
          <a:bodyPr>
            <a:noAutofit/>
          </a:bodyPr>
          <a:lstStyle/>
          <a:p>
            <a:pPr algn="l"/>
            <a:r>
              <a:rPr lang="ko-KR" altLang="en-US" sz="2400" b="1" dirty="0" err="1" smtClean="0">
                <a:solidFill>
                  <a:srgbClr val="FFC000"/>
                </a:solidFill>
                <a:latin typeface="+mj-ea"/>
                <a:ea typeface="+mj-ea"/>
              </a:rPr>
              <a:t>일반식</a:t>
            </a:r>
            <a:endParaRPr lang="en-US" altLang="ko-KR" sz="2400" b="1" dirty="0" smtClean="0">
              <a:solidFill>
                <a:srgbClr val="FFC000"/>
              </a:solidFill>
              <a:latin typeface="+mj-ea"/>
              <a:ea typeface="+mj-ea"/>
            </a:endParaRPr>
          </a:p>
          <a:p>
            <a:pPr algn="l"/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식사의 형태에 따라 분류 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밥</a:t>
            </a:r>
            <a:r>
              <a:rPr lang="en-US" altLang="ko-KR" sz="2400" b="1" dirty="0" smtClean="0"/>
              <a:t>,  </a:t>
            </a:r>
            <a:r>
              <a:rPr lang="ko-KR" altLang="en-US" sz="2400" b="1" dirty="0" smtClean="0"/>
              <a:t>죽</a:t>
            </a:r>
            <a:r>
              <a:rPr lang="en-US" altLang="ko-KR" sz="2400" b="1" dirty="0" smtClean="0"/>
              <a:t>,  </a:t>
            </a:r>
            <a:r>
              <a:rPr lang="ko-KR" altLang="en-US" sz="2400" b="1" dirty="0" smtClean="0"/>
              <a:t>미음</a:t>
            </a:r>
            <a:r>
              <a:rPr lang="en-US" altLang="ko-KR" sz="2400" b="1" dirty="0" smtClean="0"/>
              <a:t>,  </a:t>
            </a:r>
            <a:r>
              <a:rPr lang="ko-KR" altLang="en-US" sz="2400" b="1" dirty="0" err="1" smtClean="0"/>
              <a:t>맑은미음</a:t>
            </a:r>
            <a:r>
              <a:rPr lang="en-US" altLang="ko-KR" sz="2400" b="1" dirty="0" smtClean="0"/>
              <a:t>,  </a:t>
            </a:r>
            <a:r>
              <a:rPr lang="ko-KR" altLang="en-US" sz="2400" b="1" dirty="0" err="1" smtClean="0"/>
              <a:t>찬미음</a:t>
            </a:r>
            <a:r>
              <a:rPr lang="en-US" altLang="ko-KR" sz="2400" b="1" dirty="0" smtClean="0"/>
              <a:t>,  </a:t>
            </a:r>
            <a:r>
              <a:rPr lang="ko-KR" altLang="en-US" sz="2400" b="1" dirty="0" smtClean="0"/>
              <a:t>영양유동식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소아식</a:t>
            </a:r>
            <a:r>
              <a:rPr lang="en-US" altLang="ko-KR" sz="2400" b="1" dirty="0" smtClean="0"/>
              <a:t>,  </a:t>
            </a:r>
            <a:r>
              <a:rPr lang="ko-KR" altLang="en-US" sz="2400" b="1" dirty="0" err="1" smtClean="0"/>
              <a:t>소독식</a:t>
            </a:r>
            <a:r>
              <a:rPr lang="en-US" altLang="ko-KR" sz="2400" b="1" dirty="0" smtClean="0"/>
              <a:t>,  </a:t>
            </a:r>
            <a:r>
              <a:rPr lang="ko-KR" altLang="en-US" sz="2400" b="1" dirty="0" err="1" smtClean="0"/>
              <a:t>산모식</a:t>
            </a:r>
            <a:endParaRPr lang="en-US" altLang="ko-KR" sz="2400" b="1" dirty="0" smtClean="0"/>
          </a:p>
          <a:p>
            <a:pPr algn="l"/>
            <a:endParaRPr lang="en-US" altLang="ko-KR" sz="2400" b="1" dirty="0" smtClean="0">
              <a:solidFill>
                <a:srgbClr val="FFC000"/>
              </a:solidFill>
            </a:endParaRPr>
          </a:p>
          <a:p>
            <a:pPr algn="l"/>
            <a:r>
              <a:rPr lang="ko-KR" altLang="en-US" sz="2400" dirty="0" err="1" smtClean="0">
                <a:solidFill>
                  <a:srgbClr val="FFC000"/>
                </a:solidFill>
                <a:latin typeface="+mj-ea"/>
                <a:ea typeface="+mj-ea"/>
              </a:rPr>
              <a:t>치료식</a:t>
            </a:r>
            <a:endParaRPr lang="en-US" altLang="ko-KR" sz="2400" dirty="0" smtClean="0">
              <a:solidFill>
                <a:srgbClr val="FFC000"/>
              </a:solidFill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2400" b="1" dirty="0" smtClean="0"/>
              <a:t>질병의 상태에 따라 분류 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고혈압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신장질환식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항응고제식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당뇨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당뇨형액투석식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당뇨신부전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혈액투석식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신부전식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간질환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간경변식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간성혼수식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저지방식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고단백식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연하보조식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저염식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위절제후식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통풍식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경관유동식</a:t>
            </a:r>
            <a:r>
              <a:rPr lang="en-US" altLang="ko-KR" sz="2400" b="1" dirty="0" smtClean="0"/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051720" y="836712"/>
            <a:ext cx="5328592" cy="833264"/>
          </a:xfrm>
        </p:spPr>
        <p:txBody>
          <a:bodyPr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r>
              <a:rPr lang="ko-KR" altLang="en-US" dirty="0" smtClean="0">
                <a:effectLst/>
              </a:rPr>
              <a:t>임상 영양관리</a:t>
            </a:r>
            <a:endParaRPr lang="ko-KR" altLang="en-US" dirty="0"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99592" y="1700808"/>
            <a:ext cx="7416824" cy="4824536"/>
          </a:xfrm>
        </p:spPr>
        <p:txBody>
          <a:bodyPr>
            <a:noAutofit/>
          </a:bodyPr>
          <a:lstStyle/>
          <a:p>
            <a:pPr algn="l"/>
            <a:r>
              <a:rPr lang="ko-KR" altLang="en-US" sz="2400" b="1" dirty="0" err="1" smtClean="0">
                <a:solidFill>
                  <a:srgbClr val="FFC000"/>
                </a:solidFill>
                <a:latin typeface="+mj-ea"/>
                <a:ea typeface="+mj-ea"/>
              </a:rPr>
              <a:t>치료식</a:t>
            </a:r>
            <a:r>
              <a:rPr lang="ko-KR" altLang="en-US" sz="2400" b="1" dirty="0" smtClean="0">
                <a:solidFill>
                  <a:srgbClr val="FFC000"/>
                </a:solidFill>
                <a:latin typeface="+mj-ea"/>
                <a:ea typeface="+mj-ea"/>
              </a:rPr>
              <a:t> 설명 및 식사 </a:t>
            </a:r>
            <a:r>
              <a:rPr lang="ko-KR" altLang="en-US" sz="2400" b="1" dirty="0" err="1" smtClean="0">
                <a:solidFill>
                  <a:srgbClr val="FFC000"/>
                </a:solidFill>
                <a:latin typeface="+mj-ea"/>
                <a:ea typeface="+mj-ea"/>
              </a:rPr>
              <a:t>라운딩</a:t>
            </a:r>
            <a:endParaRPr lang="en-US" altLang="ko-KR" sz="2400" b="1" dirty="0" smtClean="0">
              <a:solidFill>
                <a:srgbClr val="FFC000"/>
              </a:solidFill>
              <a:latin typeface="+mj-ea"/>
              <a:ea typeface="+mj-ea"/>
            </a:endParaRPr>
          </a:p>
          <a:p>
            <a:pPr algn="l"/>
            <a:r>
              <a:rPr lang="en-US" altLang="ko-KR" sz="2400" b="1" dirty="0" smtClean="0"/>
              <a:t> </a:t>
            </a:r>
            <a:r>
              <a:rPr lang="en-US" altLang="ko-KR" sz="2400" b="1" dirty="0" smtClean="0">
                <a:latin typeface="굴림" pitchFamily="50" charset="-127"/>
                <a:ea typeface="굴림" pitchFamily="50" charset="-127"/>
              </a:rPr>
              <a:t>50-60</a:t>
            </a:r>
            <a:r>
              <a:rPr lang="ko-KR" altLang="en-US" sz="2400" b="1" dirty="0" smtClean="0">
                <a:latin typeface="굴림" pitchFamily="50" charset="-127"/>
                <a:ea typeface="굴림" pitchFamily="50" charset="-127"/>
              </a:rPr>
              <a:t>병동 백진영     </a:t>
            </a:r>
            <a:r>
              <a:rPr lang="en-US" altLang="ko-KR" sz="2400" b="1" dirty="0" smtClean="0">
                <a:latin typeface="굴림" pitchFamily="50" charset="-127"/>
                <a:ea typeface="굴림" pitchFamily="50" charset="-127"/>
              </a:rPr>
              <a:t>70-80</a:t>
            </a:r>
            <a:r>
              <a:rPr lang="ko-KR" altLang="en-US" sz="2400" b="1" dirty="0" smtClean="0">
                <a:latin typeface="굴림" pitchFamily="50" charset="-127"/>
                <a:ea typeface="굴림" pitchFamily="50" charset="-127"/>
              </a:rPr>
              <a:t>병동 조용재</a:t>
            </a:r>
            <a:endParaRPr lang="en-US" altLang="ko-KR" sz="2400" b="1" dirty="0" smtClean="0">
              <a:latin typeface="굴림" pitchFamily="50" charset="-127"/>
              <a:ea typeface="굴림" pitchFamily="50" charset="-127"/>
            </a:endParaRPr>
          </a:p>
          <a:p>
            <a:pPr algn="l"/>
            <a:endParaRPr lang="en-US" altLang="ko-KR" sz="2400" b="1" dirty="0" smtClean="0">
              <a:solidFill>
                <a:srgbClr val="FFC000"/>
              </a:solidFill>
            </a:endParaRPr>
          </a:p>
          <a:p>
            <a:pPr algn="l"/>
            <a:r>
              <a:rPr lang="ko-KR" altLang="en-US" sz="2400" dirty="0" smtClean="0">
                <a:solidFill>
                  <a:srgbClr val="FFC000"/>
                </a:solidFill>
                <a:latin typeface="+mj-ea"/>
                <a:ea typeface="+mj-ea"/>
              </a:rPr>
              <a:t>영양상담 및 영양불량 환자관리  </a:t>
            </a:r>
            <a:r>
              <a:rPr lang="ko-KR" altLang="en-US" sz="2400" b="1" dirty="0" smtClean="0">
                <a:latin typeface="굴림" pitchFamily="50" charset="-127"/>
                <a:ea typeface="굴림" pitchFamily="50" charset="-127"/>
              </a:rPr>
              <a:t>이윤정</a:t>
            </a:r>
            <a:endParaRPr lang="en-US" altLang="ko-KR" sz="2400" b="1" dirty="0" smtClean="0"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39553" y="3717032"/>
          <a:ext cx="7920881" cy="2880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5149"/>
                <a:gridCol w="980682"/>
                <a:gridCol w="1735050"/>
              </a:tblGrid>
              <a:tr h="4800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j-lt"/>
                        </a:rPr>
                        <a:t>조사항목 </a:t>
                      </a:r>
                      <a:endParaRPr lang="ko-KR" alt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j-lt"/>
                        </a:rPr>
                        <a:t>구분</a:t>
                      </a:r>
                      <a:endParaRPr lang="ko-KR" alt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+mj-lt"/>
                        </a:rPr>
                        <a:t>조사결과</a:t>
                      </a:r>
                      <a:endParaRPr lang="ko-KR" altLang="en-US" sz="1600" dirty="0">
                        <a:latin typeface="+mj-lt"/>
                      </a:endParaRPr>
                    </a:p>
                  </a:txBody>
                  <a:tcPr/>
                </a:tc>
              </a:tr>
              <a:tr h="48005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 dirty="0" smtClean="0"/>
                        <a:t>1. </a:t>
                      </a:r>
                      <a:r>
                        <a:rPr lang="ko-KR" altLang="en-US" sz="1600" b="1" dirty="0" smtClean="0"/>
                        <a:t>영양관리 규정이 있다</a:t>
                      </a:r>
                      <a:endParaRPr lang="ko-KR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S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□상  □중  □하</a:t>
                      </a:r>
                      <a:endParaRPr lang="ko-KR" altLang="en-US" sz="1600" dirty="0"/>
                    </a:p>
                  </a:txBody>
                  <a:tcPr/>
                </a:tc>
              </a:tr>
              <a:tr h="48005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 dirty="0" smtClean="0"/>
                        <a:t>2. </a:t>
                      </a:r>
                      <a:r>
                        <a:rPr lang="ko-KR" altLang="en-US" sz="1600" b="1" dirty="0" smtClean="0"/>
                        <a:t>환자의 치료목적에 맞게 식사를 제공한다</a:t>
                      </a:r>
                      <a:endParaRPr lang="ko-KR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P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□상  □중  □하</a:t>
                      </a:r>
                      <a:endParaRPr lang="ko-KR" altLang="en-US" sz="1600" dirty="0"/>
                    </a:p>
                  </a:txBody>
                  <a:tcPr/>
                </a:tc>
              </a:tr>
              <a:tr h="48005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 dirty="0" smtClean="0"/>
                        <a:t>3. </a:t>
                      </a:r>
                      <a:r>
                        <a:rPr lang="ko-KR" altLang="en-US" sz="1600" b="1" dirty="0" smtClean="0"/>
                        <a:t>환자에게 </a:t>
                      </a:r>
                      <a:r>
                        <a:rPr lang="ko-KR" altLang="en-US" sz="1600" b="1" dirty="0" err="1" smtClean="0"/>
                        <a:t>치료식과</a:t>
                      </a:r>
                      <a:r>
                        <a:rPr lang="ko-KR" altLang="en-US" sz="1600" b="1" dirty="0" smtClean="0"/>
                        <a:t> 관련된 설명을 제공한다</a:t>
                      </a:r>
                      <a:endParaRPr lang="ko-KR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P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□상  □중  □하</a:t>
                      </a:r>
                      <a:endParaRPr lang="ko-KR" altLang="en-US" sz="1600" dirty="0"/>
                    </a:p>
                  </a:txBody>
                  <a:tcPr/>
                </a:tc>
              </a:tr>
              <a:tr h="48005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 dirty="0" smtClean="0"/>
                        <a:t>4. </a:t>
                      </a:r>
                      <a:r>
                        <a:rPr lang="ko-KR" altLang="en-US" sz="1600" b="1" dirty="0" smtClean="0"/>
                        <a:t>환자에게 영양상담을 제공한다</a:t>
                      </a:r>
                      <a:endParaRPr lang="ko-KR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P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□상  □중  □하</a:t>
                      </a:r>
                      <a:endParaRPr lang="ko-KR" altLang="en-US" sz="1600" dirty="0"/>
                    </a:p>
                  </a:txBody>
                  <a:tcPr/>
                </a:tc>
              </a:tr>
              <a:tr h="48005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 dirty="0" smtClean="0"/>
                        <a:t>5. </a:t>
                      </a:r>
                      <a:r>
                        <a:rPr lang="ko-KR" altLang="en-US" sz="1600" b="1" dirty="0" smtClean="0"/>
                        <a:t>영양불량 위험환자에 대한 영양관리를 한다</a:t>
                      </a:r>
                      <a:endParaRPr lang="ko-KR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P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□상  □중  □하</a:t>
                      </a:r>
                      <a:endParaRPr lang="ko-KR" altLang="en-US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직선 연결선 7"/>
          <p:cNvCxnSpPr/>
          <p:nvPr/>
        </p:nvCxnSpPr>
        <p:spPr>
          <a:xfrm>
            <a:off x="2123728" y="332656"/>
            <a:ext cx="72008" cy="6525344"/>
          </a:xfrm>
          <a:prstGeom prst="line">
            <a:avLst/>
          </a:prstGeom>
          <a:ln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모서리가 둥근 직사각형 8"/>
          <p:cNvSpPr/>
          <p:nvPr/>
        </p:nvSpPr>
        <p:spPr>
          <a:xfrm>
            <a:off x="2051720" y="332656"/>
            <a:ext cx="648072" cy="6525344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827584" y="2924944"/>
            <a:ext cx="360040" cy="216024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2843808" y="2924944"/>
            <a:ext cx="360040" cy="216024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1187624" y="332656"/>
            <a:ext cx="216024" cy="19442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755576" y="332656"/>
            <a:ext cx="288032" cy="19442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6876256" cy="548680"/>
          </a:xfrm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algn="l"/>
            <a:r>
              <a:rPr lang="ko-KR" altLang="en-US" sz="3600" dirty="0" err="1" smtClean="0">
                <a:solidFill>
                  <a:srgbClr val="FFC000"/>
                </a:solidFill>
                <a:effectLst/>
              </a:rPr>
              <a:t>치료식</a:t>
            </a:r>
            <a:r>
              <a:rPr lang="ko-KR" altLang="en-US" sz="3600" dirty="0" smtClean="0">
                <a:solidFill>
                  <a:srgbClr val="FFC000"/>
                </a:solidFill>
                <a:effectLst/>
              </a:rPr>
              <a:t> 설명 </a:t>
            </a:r>
            <a:r>
              <a:rPr lang="ko-KR" altLang="en-US" sz="3600" dirty="0" err="1" smtClean="0">
                <a:solidFill>
                  <a:srgbClr val="FFC000"/>
                </a:solidFill>
                <a:effectLst/>
              </a:rPr>
              <a:t>리플렛</a:t>
            </a:r>
            <a:r>
              <a:rPr lang="ko-KR" altLang="en-US" sz="3600" dirty="0" smtClean="0">
                <a:solidFill>
                  <a:srgbClr val="FFC000"/>
                </a:solidFill>
                <a:effectLst/>
              </a:rPr>
              <a:t> </a:t>
            </a:r>
            <a:r>
              <a:rPr lang="en-US" altLang="ko-KR" sz="3600" dirty="0" smtClean="0">
                <a:solidFill>
                  <a:srgbClr val="FFC000"/>
                </a:solidFill>
                <a:effectLst/>
              </a:rPr>
              <a:t>(25</a:t>
            </a:r>
            <a:r>
              <a:rPr lang="ko-KR" altLang="en-US" sz="3600" dirty="0" smtClean="0">
                <a:solidFill>
                  <a:srgbClr val="FFC000"/>
                </a:solidFill>
                <a:effectLst/>
              </a:rPr>
              <a:t>종</a:t>
            </a:r>
            <a:r>
              <a:rPr lang="en-US" altLang="ko-KR" sz="3600" dirty="0" smtClean="0">
                <a:solidFill>
                  <a:srgbClr val="FFC000"/>
                </a:solidFill>
                <a:effectLst/>
              </a:rPr>
              <a:t>)</a:t>
            </a:r>
            <a:endParaRPr lang="ko-KR" altLang="en-US" sz="3600" dirty="0">
              <a:solidFill>
                <a:srgbClr val="FFC000"/>
              </a:solidFill>
              <a:effectLst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8680"/>
            <a:ext cx="4571999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548680"/>
            <a:ext cx="4716016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3528" y="1600200"/>
            <a:ext cx="8363272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en-US" altLang="ko-K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휴먼둥근헤드라인" pitchFamily="18" charset="-127"/>
              <a:cs typeface="+mn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7504" y="548680"/>
            <a:ext cx="8856984" cy="61206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algn="ctr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</a:pPr>
            <a:r>
              <a:rPr lang="ko-KR" altLang="en-US" sz="4000" dirty="0" smtClean="0">
                <a:latin typeface="+mj-ea"/>
                <a:ea typeface="+mj-ea"/>
              </a:rPr>
              <a:t>영양 상담 흐름도</a:t>
            </a:r>
            <a:endParaRPr kumimoji="0" lang="en-US" altLang="ko-KR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 flipV="1">
            <a:off x="395536" y="2492895"/>
            <a:ext cx="792088" cy="1298575"/>
          </a:xfrm>
          <a:prstGeom prst="flowChartMagneticTape">
            <a:avLst/>
          </a:prstGeom>
          <a:solidFill>
            <a:srgbClr val="FFCC99"/>
          </a:solidFill>
          <a:ln w="9525" algn="ctr">
            <a:noFill/>
            <a:miter lim="800000"/>
            <a:headEnd/>
            <a:tailEnd/>
          </a:ln>
          <a:effectLst>
            <a:outerShdw dist="40161" dir="4293903" algn="ctr" rotWithShape="0">
              <a:schemeClr val="tx1">
                <a:alpha val="50000"/>
              </a:schemeClr>
            </a:outerShdw>
          </a:effectLst>
        </p:spPr>
        <p:txBody>
          <a:bodyPr rot="10800000" wrap="none" anchor="ctr"/>
          <a:lstStyle/>
          <a:p>
            <a:pPr algn="ctr" eaLnBrk="0" latinLnBrk="0" hangingPunct="0"/>
            <a:r>
              <a:rPr kumimoji="0" lang="ko-KR" altLang="en-US" sz="2400" b="1" dirty="0">
                <a:latin typeface="Times New Roman" pitchFamily="18" charset="0"/>
              </a:rPr>
              <a:t>입원</a:t>
            </a:r>
          </a:p>
          <a:p>
            <a:pPr algn="ctr" eaLnBrk="0" latinLnBrk="0" hangingPunct="0"/>
            <a:r>
              <a:rPr kumimoji="0" lang="ko-KR" altLang="en-US" sz="2400" b="1" dirty="0">
                <a:latin typeface="Times New Roman" pitchFamily="18" charset="0"/>
              </a:rPr>
              <a:t>환자</a:t>
            </a: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395536" y="4149725"/>
            <a:ext cx="792088" cy="1295400"/>
          </a:xfrm>
          <a:prstGeom prst="flowChartMagneticTape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  <a:effectLst>
            <a:outerShdw dist="40161" dir="4293903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kumimoji="0" lang="ko-KR" altLang="en-US" sz="2400" b="1" dirty="0">
                <a:latin typeface="Times New Roman" pitchFamily="18" charset="0"/>
              </a:rPr>
              <a:t>외래</a:t>
            </a:r>
          </a:p>
          <a:p>
            <a:pPr algn="ctr" eaLnBrk="0" latinLnBrk="0" hangingPunct="0"/>
            <a:r>
              <a:rPr kumimoji="0" lang="ko-KR" altLang="en-US" sz="2400" b="1" dirty="0">
                <a:latin typeface="Times New Roman" pitchFamily="18" charset="0"/>
              </a:rPr>
              <a:t>환자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259632" y="2492896"/>
            <a:ext cx="648072" cy="3024188"/>
          </a:xfrm>
          <a:prstGeom prst="rect">
            <a:avLst/>
          </a:prstGeom>
          <a:solidFill>
            <a:srgbClr val="C0C0C0"/>
          </a:solidFill>
          <a:ln w="9525" algn="ctr">
            <a:noFill/>
            <a:miter lim="800000"/>
            <a:headEnd/>
            <a:tailEnd/>
          </a:ln>
          <a:effectLst>
            <a:outerShdw dist="40161" dir="4293903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kumimoji="0" lang="ko-KR" altLang="en-US" sz="2800" b="1" dirty="0">
                <a:latin typeface="Times New Roman" pitchFamily="18" charset="0"/>
              </a:rPr>
              <a:t>상</a:t>
            </a:r>
          </a:p>
          <a:p>
            <a:pPr algn="ctr" eaLnBrk="0" latinLnBrk="0" hangingPunct="0"/>
            <a:r>
              <a:rPr kumimoji="0" lang="ko-KR" altLang="en-US" sz="2800" b="1" dirty="0">
                <a:latin typeface="Times New Roman" pitchFamily="18" charset="0"/>
              </a:rPr>
              <a:t>담</a:t>
            </a:r>
          </a:p>
          <a:p>
            <a:pPr algn="ctr" eaLnBrk="0" latinLnBrk="0" hangingPunct="0"/>
            <a:r>
              <a:rPr kumimoji="0" lang="ko-KR" altLang="en-US" sz="2800" b="1" dirty="0">
                <a:latin typeface="Times New Roman" pitchFamily="18" charset="0"/>
              </a:rPr>
              <a:t>의</a:t>
            </a:r>
          </a:p>
          <a:p>
            <a:pPr algn="ctr" eaLnBrk="0" latinLnBrk="0" hangingPunct="0"/>
            <a:r>
              <a:rPr kumimoji="0" lang="ko-KR" altLang="en-US" sz="2800" b="1" dirty="0" err="1">
                <a:latin typeface="Times New Roman" pitchFamily="18" charset="0"/>
              </a:rPr>
              <a:t>뢰</a:t>
            </a:r>
            <a:endParaRPr kumimoji="0" lang="ko-KR" altLang="en-US" sz="2800" b="1" dirty="0">
              <a:latin typeface="Times New Roman" pitchFamily="18" charset="0"/>
            </a:endParaRPr>
          </a:p>
          <a:p>
            <a:pPr algn="ctr" eaLnBrk="0" latinLnBrk="0" hangingPunct="0"/>
            <a:r>
              <a:rPr kumimoji="0" lang="ko-KR" altLang="en-US" sz="2800" b="1" dirty="0">
                <a:latin typeface="Times New Roman" pitchFamily="18" charset="0"/>
              </a:rPr>
              <a:t>환</a:t>
            </a:r>
          </a:p>
          <a:p>
            <a:pPr algn="ctr" eaLnBrk="0" latinLnBrk="0" hangingPunct="0"/>
            <a:r>
              <a:rPr kumimoji="0" lang="ko-KR" altLang="en-US" sz="2800" b="1" dirty="0">
                <a:latin typeface="Times New Roman" pitchFamily="18" charset="0"/>
              </a:rPr>
              <a:t>자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123728" y="2060848"/>
            <a:ext cx="2520280" cy="432048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>
            <a:outerShdw dist="40161" dir="4293903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eaLnBrk="0" latinLnBrk="0" hangingPunct="0">
              <a:lnSpc>
                <a:spcPct val="115000"/>
              </a:lnSpc>
            </a:pPr>
            <a:r>
              <a:rPr kumimoji="0" lang="ko-KR" altLang="en-US" sz="2800" b="1" dirty="0" smtClean="0">
                <a:latin typeface="Times New Roman" pitchFamily="18" charset="0"/>
              </a:rPr>
              <a:t>영양판정</a:t>
            </a:r>
            <a:endParaRPr kumimoji="0" lang="en-US" altLang="ko-KR" sz="2800" b="1" dirty="0" smtClean="0">
              <a:latin typeface="Times New Roman" pitchFamily="18" charset="0"/>
            </a:endParaRPr>
          </a:p>
          <a:p>
            <a:pPr eaLnBrk="0" latinLnBrk="0" hangingPunct="0"/>
            <a:r>
              <a:rPr lang="ko-KR" altLang="en-US" sz="2000" b="1" dirty="0" smtClean="0">
                <a:latin typeface="Times New Roman" pitchFamily="18" charset="0"/>
              </a:rPr>
              <a:t>★ </a:t>
            </a:r>
            <a:r>
              <a:rPr lang="en-US" altLang="ko-KR" sz="2000" b="1" dirty="0" smtClean="0">
                <a:latin typeface="Times New Roman" pitchFamily="18" charset="0"/>
              </a:rPr>
              <a:t>Chart review</a:t>
            </a:r>
          </a:p>
          <a:p>
            <a:pPr eaLnBrk="0" latinLnBrk="0" hangingPunct="0"/>
            <a:r>
              <a:rPr lang="en-US" altLang="ko-KR" sz="2000" b="1" dirty="0" smtClean="0">
                <a:latin typeface="Times New Roman" pitchFamily="18" charset="0"/>
              </a:rPr>
              <a:t>      </a:t>
            </a:r>
            <a:r>
              <a:rPr lang="ko-KR" altLang="en-US" sz="2000" b="1" dirty="0" smtClean="0">
                <a:latin typeface="Times New Roman" pitchFamily="18" charset="0"/>
              </a:rPr>
              <a:t>신체계측</a:t>
            </a:r>
            <a:r>
              <a:rPr lang="en-US" altLang="ko-KR" sz="2000" b="1" dirty="0" smtClean="0">
                <a:latin typeface="Times New Roman" pitchFamily="18" charset="0"/>
              </a:rPr>
              <a:t>, </a:t>
            </a:r>
          </a:p>
          <a:p>
            <a:pPr eaLnBrk="0" latinLnBrk="0" hangingPunct="0"/>
            <a:r>
              <a:rPr lang="en-US" altLang="ko-KR" sz="2000" b="1" dirty="0" smtClean="0">
                <a:latin typeface="Times New Roman" pitchFamily="18" charset="0"/>
              </a:rPr>
              <a:t>      </a:t>
            </a:r>
            <a:r>
              <a:rPr lang="ko-KR" altLang="en-US" sz="2000" b="1" dirty="0" smtClean="0">
                <a:latin typeface="Times New Roman" pitchFamily="18" charset="0"/>
              </a:rPr>
              <a:t>검사수치</a:t>
            </a:r>
            <a:r>
              <a:rPr lang="en-US" altLang="ko-KR" sz="2000" b="1" dirty="0" smtClean="0">
                <a:latin typeface="Times New Roman" pitchFamily="18" charset="0"/>
              </a:rPr>
              <a:t>, </a:t>
            </a:r>
          </a:p>
          <a:p>
            <a:pPr eaLnBrk="0" latinLnBrk="0" hangingPunct="0"/>
            <a:r>
              <a:rPr lang="en-US" altLang="ko-KR" sz="2000" b="1" dirty="0" smtClean="0">
                <a:latin typeface="Times New Roman" pitchFamily="18" charset="0"/>
              </a:rPr>
              <a:t>     </a:t>
            </a:r>
            <a:r>
              <a:rPr lang="ko-KR" altLang="en-US" sz="2000" b="1" dirty="0" smtClean="0">
                <a:latin typeface="Times New Roman" pitchFamily="18" charset="0"/>
              </a:rPr>
              <a:t>사용약물</a:t>
            </a:r>
            <a:r>
              <a:rPr lang="en-US" altLang="ko-KR" sz="2000" b="1" dirty="0" smtClean="0">
                <a:latin typeface="Times New Roman" pitchFamily="18" charset="0"/>
              </a:rPr>
              <a:t>, </a:t>
            </a:r>
          </a:p>
          <a:p>
            <a:pPr eaLnBrk="0" latinLnBrk="0" hangingPunct="0"/>
            <a:r>
              <a:rPr lang="en-US" altLang="ko-KR" sz="2000" b="1" dirty="0" smtClean="0">
                <a:latin typeface="Times New Roman" pitchFamily="18" charset="0"/>
              </a:rPr>
              <a:t>     </a:t>
            </a:r>
            <a:r>
              <a:rPr lang="ko-KR" altLang="en-US" sz="2000" b="1" dirty="0" err="1" smtClean="0">
                <a:latin typeface="Times New Roman" pitchFamily="18" charset="0"/>
              </a:rPr>
              <a:t>과거력</a:t>
            </a:r>
            <a:endParaRPr lang="en-US" altLang="ko-KR" sz="2000" b="1" dirty="0" smtClean="0">
              <a:latin typeface="Times New Roman" pitchFamily="18" charset="0"/>
            </a:endParaRPr>
          </a:p>
          <a:p>
            <a:pPr eaLnBrk="0" latinLnBrk="0" hangingPunct="0"/>
            <a:endParaRPr lang="ko-KR" altLang="en-US" sz="1000" b="1" dirty="0" smtClean="0">
              <a:latin typeface="Times New Roman" pitchFamily="18" charset="0"/>
            </a:endParaRPr>
          </a:p>
          <a:p>
            <a:pPr eaLnBrk="0" latinLnBrk="0" hangingPunct="0"/>
            <a:r>
              <a:rPr kumimoji="0" lang="ko-KR" altLang="en-US" sz="2000" b="1" dirty="0" smtClean="0">
                <a:latin typeface="Times New Roman" pitchFamily="18" charset="0"/>
              </a:rPr>
              <a:t>★ </a:t>
            </a:r>
            <a:r>
              <a:rPr kumimoji="0" lang="en-US" altLang="ko-KR" sz="2000" b="1" dirty="0">
                <a:latin typeface="Times New Roman" pitchFamily="18" charset="0"/>
              </a:rPr>
              <a:t>Interview</a:t>
            </a:r>
          </a:p>
          <a:p>
            <a:pPr eaLnBrk="0" latinLnBrk="0" hangingPunct="0"/>
            <a:r>
              <a:rPr kumimoji="0" lang="en-US" altLang="ko-KR" sz="2000" b="1" dirty="0">
                <a:latin typeface="Times New Roman" pitchFamily="18" charset="0"/>
              </a:rPr>
              <a:t>     </a:t>
            </a:r>
            <a:r>
              <a:rPr kumimoji="0" lang="ko-KR" altLang="en-US" sz="2000" b="1" dirty="0">
                <a:latin typeface="Times New Roman" pitchFamily="18" charset="0"/>
              </a:rPr>
              <a:t>기초자료</a:t>
            </a:r>
            <a:r>
              <a:rPr kumimoji="0" lang="en-US" altLang="ko-KR" sz="2000" b="1" dirty="0" smtClean="0">
                <a:latin typeface="Times New Roman" pitchFamily="18" charset="0"/>
              </a:rPr>
              <a:t>,</a:t>
            </a:r>
            <a:endParaRPr lang="en-US" altLang="ko-KR" sz="2000" b="1" dirty="0" smtClean="0">
              <a:latin typeface="Times New Roman" pitchFamily="18" charset="0"/>
            </a:endParaRPr>
          </a:p>
          <a:p>
            <a:pPr eaLnBrk="0" latinLnBrk="0" hangingPunct="0"/>
            <a:r>
              <a:rPr kumimoji="0" lang="en-US" altLang="ko-KR" sz="2000" b="1" dirty="0" smtClean="0">
                <a:latin typeface="Times New Roman" pitchFamily="18" charset="0"/>
              </a:rPr>
              <a:t>     </a:t>
            </a:r>
            <a:r>
              <a:rPr kumimoji="0" lang="ko-KR" altLang="en-US" sz="2000" b="1" dirty="0" smtClean="0">
                <a:latin typeface="Times New Roman" pitchFamily="18" charset="0"/>
              </a:rPr>
              <a:t>신체활동</a:t>
            </a:r>
            <a:r>
              <a:rPr kumimoji="0" lang="en-US" altLang="ko-KR" sz="2000" b="1" dirty="0" smtClean="0">
                <a:latin typeface="Times New Roman" pitchFamily="18" charset="0"/>
              </a:rPr>
              <a:t> </a:t>
            </a:r>
            <a:r>
              <a:rPr kumimoji="0" lang="ko-KR" altLang="en-US" sz="2000" b="1" dirty="0" smtClean="0">
                <a:latin typeface="Times New Roman" pitchFamily="18" charset="0"/>
              </a:rPr>
              <a:t>및 증상</a:t>
            </a:r>
            <a:endParaRPr kumimoji="0" lang="en-US" altLang="ko-KR" sz="2000" b="1" dirty="0">
              <a:latin typeface="Times New Roman" pitchFamily="18" charset="0"/>
            </a:endParaRPr>
          </a:p>
          <a:p>
            <a:pPr eaLnBrk="0" latinLnBrk="0" hangingPunct="0"/>
            <a:r>
              <a:rPr kumimoji="0" lang="en-US" altLang="ko-KR" sz="2000" b="1" dirty="0">
                <a:latin typeface="Times New Roman" pitchFamily="18" charset="0"/>
              </a:rPr>
              <a:t>     </a:t>
            </a:r>
            <a:r>
              <a:rPr lang="ko-KR" altLang="en-US" sz="2000" b="1" dirty="0" smtClean="0">
                <a:latin typeface="Times New Roman" pitchFamily="18" charset="0"/>
              </a:rPr>
              <a:t>식품영양관련</a:t>
            </a:r>
            <a:endParaRPr lang="en-US" altLang="ko-KR" sz="2000" b="1" dirty="0" smtClean="0">
              <a:latin typeface="Times New Roman" pitchFamily="18" charset="0"/>
            </a:endParaRPr>
          </a:p>
          <a:p>
            <a:pPr eaLnBrk="0" latinLnBrk="0" hangingPunct="0"/>
            <a:r>
              <a:rPr lang="en-US" altLang="ko-KR" sz="2000" b="1" dirty="0" smtClean="0">
                <a:latin typeface="Times New Roman" pitchFamily="18" charset="0"/>
              </a:rPr>
              <a:t>     </a:t>
            </a:r>
            <a:r>
              <a:rPr lang="ko-KR" altLang="en-US" sz="2000" b="1" dirty="0" smtClean="0">
                <a:latin typeface="Times New Roman" pitchFamily="18" charset="0"/>
              </a:rPr>
              <a:t>영양상태 평가</a:t>
            </a:r>
            <a:endParaRPr kumimoji="0" lang="ko-KR" altLang="en-US" sz="2000" b="1" dirty="0">
              <a:latin typeface="Times New Roman" pitchFamily="18" charset="0"/>
            </a:endParaRPr>
          </a:p>
          <a:p>
            <a:pPr eaLnBrk="0" latinLnBrk="0" hangingPunct="0"/>
            <a:endParaRPr kumimoji="0" lang="ko-KR" altLang="en-US" sz="1000" b="1" dirty="0">
              <a:latin typeface="Times New Roman" pitchFamily="18" charset="0"/>
            </a:endParaRPr>
          </a:p>
          <a:p>
            <a:pPr eaLnBrk="0" latinLnBrk="0" hangingPunct="0"/>
            <a:r>
              <a:rPr kumimoji="0" lang="ko-KR" altLang="en-US" sz="2000" b="1" dirty="0">
                <a:latin typeface="Times New Roman" pitchFamily="18" charset="0"/>
              </a:rPr>
              <a:t>★ 영양요구량 산출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5004048" y="2060848"/>
            <a:ext cx="1727771" cy="432048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>
            <a:outerShdw dist="40161" dir="4293903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kumimoji="0" lang="ko-KR" altLang="en-US" sz="2800" b="1" dirty="0" smtClean="0">
                <a:latin typeface="Times New Roman" pitchFamily="18" charset="0"/>
              </a:rPr>
              <a:t>임상</a:t>
            </a:r>
            <a:endParaRPr kumimoji="0" lang="ko-KR" altLang="en-US" sz="2800" b="1" dirty="0">
              <a:latin typeface="Times New Roman" pitchFamily="18" charset="0"/>
            </a:endParaRPr>
          </a:p>
          <a:p>
            <a:pPr algn="ctr" eaLnBrk="0" latinLnBrk="0" hangingPunct="0"/>
            <a:r>
              <a:rPr kumimoji="0" lang="ko-KR" altLang="en-US" sz="2800" b="1" dirty="0" smtClean="0">
                <a:latin typeface="Times New Roman" pitchFamily="18" charset="0"/>
              </a:rPr>
              <a:t>영양치료</a:t>
            </a:r>
            <a:endParaRPr lang="en-US" altLang="ko-KR" sz="2800" b="1" dirty="0" smtClean="0">
              <a:latin typeface="Times New Roman" pitchFamily="18" charset="0"/>
            </a:endParaRPr>
          </a:p>
          <a:p>
            <a:pPr algn="ctr" eaLnBrk="0" latinLnBrk="0" hangingPunct="0"/>
            <a:endParaRPr kumimoji="0" lang="ko-KR" altLang="en-US" sz="1000" b="1" dirty="0">
              <a:latin typeface="Times New Roman" pitchFamily="18" charset="0"/>
            </a:endParaRPr>
          </a:p>
          <a:p>
            <a:pPr eaLnBrk="0" latinLnBrk="0" hangingPunct="0"/>
            <a:r>
              <a:rPr lang="ko-KR" altLang="en-US" sz="2000" b="1" dirty="0" smtClean="0">
                <a:latin typeface="Times New Roman" pitchFamily="18" charset="0"/>
              </a:rPr>
              <a:t> ★  </a:t>
            </a:r>
            <a:r>
              <a:rPr kumimoji="0" lang="ko-KR" altLang="en-US" sz="2000" b="1" dirty="0" smtClean="0">
                <a:latin typeface="Times New Roman" pitchFamily="18" charset="0"/>
              </a:rPr>
              <a:t>영양진단</a:t>
            </a:r>
            <a:endParaRPr lang="en-US" altLang="ko-KR" sz="2000" b="1" dirty="0" smtClean="0">
              <a:latin typeface="Times New Roman" pitchFamily="18" charset="0"/>
            </a:endParaRPr>
          </a:p>
          <a:p>
            <a:pPr eaLnBrk="0" latinLnBrk="0" hangingPunct="0"/>
            <a:r>
              <a:rPr kumimoji="0" lang="ko-KR" altLang="en-US" sz="2000" b="1" dirty="0" smtClean="0">
                <a:latin typeface="Times New Roman" pitchFamily="18" charset="0"/>
              </a:rPr>
              <a:t>    식습관조사</a:t>
            </a:r>
            <a:endParaRPr kumimoji="0" lang="en-US" altLang="ko-KR" sz="2000" b="1" dirty="0" smtClean="0">
              <a:latin typeface="Times New Roman" pitchFamily="18" charset="0"/>
            </a:endParaRPr>
          </a:p>
          <a:p>
            <a:pPr eaLnBrk="0" latinLnBrk="0" hangingPunct="0"/>
            <a:endParaRPr kumimoji="0" lang="ko-KR" altLang="en-US" sz="1000" b="1" dirty="0">
              <a:latin typeface="Times New Roman" pitchFamily="18" charset="0"/>
            </a:endParaRPr>
          </a:p>
          <a:p>
            <a:pPr eaLnBrk="0" latinLnBrk="0" hangingPunct="0"/>
            <a:r>
              <a:rPr kumimoji="0" lang="en-US" altLang="ko-KR" sz="2000" b="1" dirty="0" smtClean="0">
                <a:latin typeface="Times New Roman" pitchFamily="18" charset="0"/>
              </a:rPr>
              <a:t> </a:t>
            </a:r>
            <a:r>
              <a:rPr lang="ko-KR" altLang="en-US" sz="2000" b="1" dirty="0" smtClean="0">
                <a:latin typeface="Times New Roman" pitchFamily="18" charset="0"/>
              </a:rPr>
              <a:t>★ 영양중재</a:t>
            </a:r>
            <a:endParaRPr kumimoji="0" lang="ko-KR" altLang="en-US" sz="2000" b="1" dirty="0">
              <a:latin typeface="Times New Roman" pitchFamily="18" charset="0"/>
            </a:endParaRPr>
          </a:p>
          <a:p>
            <a:pPr eaLnBrk="0" latinLnBrk="0" hangingPunct="0"/>
            <a:r>
              <a:rPr kumimoji="0" lang="ko-KR" altLang="en-US" sz="2000" b="1" dirty="0" smtClean="0">
                <a:latin typeface="Times New Roman" pitchFamily="18" charset="0"/>
              </a:rPr>
              <a:t>    영양처방</a:t>
            </a:r>
            <a:endParaRPr kumimoji="0" lang="en-US" altLang="ko-KR" sz="2000" b="1" dirty="0" smtClean="0">
              <a:latin typeface="Times New Roman" pitchFamily="18" charset="0"/>
            </a:endParaRPr>
          </a:p>
          <a:p>
            <a:pPr eaLnBrk="0" latinLnBrk="0" hangingPunct="0"/>
            <a:r>
              <a:rPr lang="ko-KR" altLang="en-US" sz="2000" b="1" dirty="0" smtClean="0">
                <a:latin typeface="Times New Roman" pitchFamily="18" charset="0"/>
              </a:rPr>
              <a:t>영양관리계획</a:t>
            </a:r>
            <a:endParaRPr kumimoji="0" lang="ko-KR" altLang="en-US" sz="2000" b="1" dirty="0">
              <a:latin typeface="Times New Roman" pitchFamily="18" charset="0"/>
            </a:endParaRPr>
          </a:p>
          <a:p>
            <a:pPr eaLnBrk="0" latinLnBrk="0" hangingPunct="0"/>
            <a:endParaRPr kumimoji="0" lang="ko-KR" altLang="en-US" sz="1000" b="1" dirty="0">
              <a:latin typeface="Times New Roman" pitchFamily="18" charset="0"/>
            </a:endParaRPr>
          </a:p>
          <a:p>
            <a:pPr eaLnBrk="0" latinLnBrk="0" hangingPunct="0"/>
            <a:r>
              <a:rPr kumimoji="0" lang="ko-KR" altLang="en-US" sz="2000" b="1" dirty="0" smtClean="0">
                <a:latin typeface="Times New Roman" pitchFamily="18" charset="0"/>
              </a:rPr>
              <a:t> ★ 식사변경</a:t>
            </a:r>
            <a:endParaRPr kumimoji="0" lang="en-US" altLang="ko-KR" sz="2000" b="1" dirty="0" smtClean="0">
              <a:latin typeface="Times New Roman" pitchFamily="18" charset="0"/>
            </a:endParaRPr>
          </a:p>
          <a:p>
            <a:pPr eaLnBrk="0" latinLnBrk="0" hangingPunct="0"/>
            <a:r>
              <a:rPr lang="en-US" altLang="ko-KR" sz="2000" b="1" dirty="0" smtClean="0">
                <a:latin typeface="Times New Roman" pitchFamily="18" charset="0"/>
              </a:rPr>
              <a:t>    </a:t>
            </a:r>
            <a:r>
              <a:rPr lang="ko-KR" altLang="en-US" sz="2000" b="1" dirty="0" smtClean="0">
                <a:latin typeface="Times New Roman" pitchFamily="18" charset="0"/>
              </a:rPr>
              <a:t>또는 추후</a:t>
            </a:r>
            <a:endParaRPr lang="en-US" altLang="ko-KR" sz="2000" b="1" dirty="0" smtClean="0">
              <a:latin typeface="Times New Roman" pitchFamily="18" charset="0"/>
            </a:endParaRPr>
          </a:p>
          <a:p>
            <a:pPr eaLnBrk="0" latinLnBrk="0" hangingPunct="0"/>
            <a:r>
              <a:rPr lang="en-US" altLang="ko-KR" sz="2000" b="1" dirty="0" smtClean="0">
                <a:latin typeface="Times New Roman" pitchFamily="18" charset="0"/>
              </a:rPr>
              <a:t>    </a:t>
            </a:r>
            <a:r>
              <a:rPr lang="ko-KR" altLang="en-US" sz="2000" b="1" dirty="0" smtClean="0">
                <a:latin typeface="Times New Roman" pitchFamily="18" charset="0"/>
              </a:rPr>
              <a:t>관리</a:t>
            </a:r>
            <a:endParaRPr kumimoji="0" lang="ko-KR" altLang="en-US" sz="2000" b="1" dirty="0">
              <a:latin typeface="Times New Roman" pitchFamily="18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7019925" y="2060848"/>
            <a:ext cx="577850" cy="432048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>
            <a:outerShdw dist="40161" dir="4293903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latinLnBrk="0" hangingPunct="0"/>
            <a:endParaRPr kumimoji="0" lang="en-US" altLang="ko-KR" sz="2800" b="1" dirty="0">
              <a:latin typeface="Times New Roman" pitchFamily="18" charset="0"/>
            </a:endParaRPr>
          </a:p>
          <a:p>
            <a:pPr algn="ctr" eaLnBrk="0" latinLnBrk="0" hangingPunct="0">
              <a:lnSpc>
                <a:spcPct val="70000"/>
              </a:lnSpc>
            </a:pPr>
            <a:r>
              <a:rPr kumimoji="0" lang="ko-KR" altLang="en-US" sz="2800" b="1" dirty="0">
                <a:latin typeface="Times New Roman" pitchFamily="18" charset="0"/>
              </a:rPr>
              <a:t>의</a:t>
            </a:r>
          </a:p>
          <a:p>
            <a:pPr algn="ctr" eaLnBrk="0" latinLnBrk="0" hangingPunct="0">
              <a:lnSpc>
                <a:spcPct val="70000"/>
              </a:lnSpc>
            </a:pPr>
            <a:endParaRPr kumimoji="0" lang="ko-KR" altLang="en-US" sz="2800" b="1" dirty="0">
              <a:latin typeface="Times New Roman" pitchFamily="18" charset="0"/>
            </a:endParaRPr>
          </a:p>
          <a:p>
            <a:pPr algn="ctr" eaLnBrk="0" latinLnBrk="0" hangingPunct="0">
              <a:lnSpc>
                <a:spcPct val="70000"/>
              </a:lnSpc>
            </a:pPr>
            <a:r>
              <a:rPr kumimoji="0" lang="ko-KR" altLang="en-US" sz="2800" b="1" dirty="0">
                <a:latin typeface="Times New Roman" pitchFamily="18" charset="0"/>
              </a:rPr>
              <a:t>무</a:t>
            </a:r>
          </a:p>
          <a:p>
            <a:pPr algn="ctr" eaLnBrk="0" latinLnBrk="0" hangingPunct="0">
              <a:lnSpc>
                <a:spcPct val="70000"/>
              </a:lnSpc>
            </a:pPr>
            <a:endParaRPr kumimoji="0" lang="ko-KR" altLang="en-US" sz="2800" b="1" dirty="0">
              <a:latin typeface="Times New Roman" pitchFamily="18" charset="0"/>
            </a:endParaRPr>
          </a:p>
          <a:p>
            <a:pPr algn="ctr" eaLnBrk="0" latinLnBrk="0" hangingPunct="0">
              <a:lnSpc>
                <a:spcPct val="70000"/>
              </a:lnSpc>
            </a:pPr>
            <a:r>
              <a:rPr kumimoji="0" lang="ko-KR" altLang="en-US" sz="2800" b="1" dirty="0">
                <a:latin typeface="Times New Roman" pitchFamily="18" charset="0"/>
              </a:rPr>
              <a:t>기</a:t>
            </a:r>
          </a:p>
          <a:p>
            <a:pPr algn="ctr" eaLnBrk="0" latinLnBrk="0" hangingPunct="0">
              <a:lnSpc>
                <a:spcPct val="70000"/>
              </a:lnSpc>
            </a:pPr>
            <a:endParaRPr kumimoji="0" lang="ko-KR" altLang="en-US" sz="2800" b="1" dirty="0">
              <a:latin typeface="Times New Roman" pitchFamily="18" charset="0"/>
            </a:endParaRPr>
          </a:p>
          <a:p>
            <a:pPr algn="ctr" eaLnBrk="0" latinLnBrk="0" hangingPunct="0">
              <a:lnSpc>
                <a:spcPct val="70000"/>
              </a:lnSpc>
            </a:pPr>
            <a:r>
              <a:rPr kumimoji="0" lang="ko-KR" altLang="en-US" sz="2800" b="1" dirty="0" err="1">
                <a:latin typeface="Times New Roman" pitchFamily="18" charset="0"/>
              </a:rPr>
              <a:t>록</a:t>
            </a:r>
            <a:endParaRPr kumimoji="0" lang="ko-KR" altLang="en-US" sz="2800" b="1" dirty="0">
              <a:latin typeface="Times New Roman" pitchFamily="18" charset="0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7885113" y="2060848"/>
            <a:ext cx="577850" cy="432048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>
            <a:outerShdw dist="40161" dir="4293903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latinLnBrk="0" hangingPunct="0">
              <a:lnSpc>
                <a:spcPct val="70000"/>
              </a:lnSpc>
            </a:pPr>
            <a:r>
              <a:rPr kumimoji="0" lang="en-US" altLang="ko-KR" sz="2800" b="1" dirty="0">
                <a:latin typeface="Times New Roman" pitchFamily="18" charset="0"/>
              </a:rPr>
              <a:t>F</a:t>
            </a:r>
          </a:p>
          <a:p>
            <a:pPr algn="ctr" eaLnBrk="0" latinLnBrk="0" hangingPunct="0">
              <a:lnSpc>
                <a:spcPct val="70000"/>
              </a:lnSpc>
            </a:pPr>
            <a:r>
              <a:rPr kumimoji="0" lang="en-US" altLang="ko-KR" sz="2800" b="1" dirty="0">
                <a:latin typeface="Times New Roman" pitchFamily="18" charset="0"/>
              </a:rPr>
              <a:t>O</a:t>
            </a:r>
          </a:p>
          <a:p>
            <a:pPr algn="ctr" eaLnBrk="0" latinLnBrk="0" hangingPunct="0">
              <a:lnSpc>
                <a:spcPct val="70000"/>
              </a:lnSpc>
            </a:pPr>
            <a:r>
              <a:rPr kumimoji="0" lang="en-US" altLang="ko-KR" sz="2800" b="1" dirty="0">
                <a:latin typeface="Times New Roman" pitchFamily="18" charset="0"/>
              </a:rPr>
              <a:t>L</a:t>
            </a:r>
          </a:p>
          <a:p>
            <a:pPr algn="ctr" eaLnBrk="0" latinLnBrk="0" hangingPunct="0">
              <a:lnSpc>
                <a:spcPct val="70000"/>
              </a:lnSpc>
            </a:pPr>
            <a:r>
              <a:rPr kumimoji="0" lang="en-US" altLang="ko-KR" sz="2800" b="1" dirty="0">
                <a:latin typeface="Times New Roman" pitchFamily="18" charset="0"/>
              </a:rPr>
              <a:t>L</a:t>
            </a:r>
          </a:p>
          <a:p>
            <a:pPr algn="ctr" eaLnBrk="0" latinLnBrk="0" hangingPunct="0">
              <a:lnSpc>
                <a:spcPct val="70000"/>
              </a:lnSpc>
            </a:pPr>
            <a:r>
              <a:rPr kumimoji="0" lang="en-US" altLang="ko-KR" sz="2800" b="1" dirty="0">
                <a:latin typeface="Times New Roman" pitchFamily="18" charset="0"/>
              </a:rPr>
              <a:t>O</a:t>
            </a:r>
          </a:p>
          <a:p>
            <a:pPr algn="ctr" eaLnBrk="0" latinLnBrk="0" hangingPunct="0">
              <a:lnSpc>
                <a:spcPct val="70000"/>
              </a:lnSpc>
            </a:pPr>
            <a:r>
              <a:rPr kumimoji="0" lang="en-US" altLang="ko-KR" sz="2800" b="1" dirty="0">
                <a:latin typeface="Times New Roman" pitchFamily="18" charset="0"/>
              </a:rPr>
              <a:t>W</a:t>
            </a:r>
          </a:p>
          <a:p>
            <a:pPr algn="ctr" eaLnBrk="0" latinLnBrk="0" hangingPunct="0">
              <a:lnSpc>
                <a:spcPct val="70000"/>
              </a:lnSpc>
            </a:pPr>
            <a:endParaRPr kumimoji="0" lang="en-US" altLang="ko-KR" sz="2800" b="1" dirty="0">
              <a:latin typeface="Times New Roman" pitchFamily="18" charset="0"/>
            </a:endParaRPr>
          </a:p>
          <a:p>
            <a:pPr algn="ctr" eaLnBrk="0" latinLnBrk="0" hangingPunct="0">
              <a:lnSpc>
                <a:spcPct val="70000"/>
              </a:lnSpc>
            </a:pPr>
            <a:r>
              <a:rPr kumimoji="0" lang="en-US" altLang="ko-KR" sz="2800" b="1" dirty="0">
                <a:latin typeface="Times New Roman" pitchFamily="18" charset="0"/>
              </a:rPr>
              <a:t>U</a:t>
            </a:r>
          </a:p>
          <a:p>
            <a:pPr algn="ctr" eaLnBrk="0" latinLnBrk="0" hangingPunct="0">
              <a:lnSpc>
                <a:spcPct val="70000"/>
              </a:lnSpc>
            </a:pPr>
            <a:r>
              <a:rPr kumimoji="0" lang="en-US" altLang="ko-KR" sz="2800" b="1" dirty="0">
                <a:latin typeface="Times New Roman" pitchFamily="18" charset="0"/>
              </a:rPr>
              <a:t>P</a:t>
            </a: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4716016" y="4077072"/>
            <a:ext cx="2159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>
            <a:outerShdw dist="40161" dir="4293903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6804248" y="4077072"/>
            <a:ext cx="2159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>
            <a:outerShdw dist="40161" dir="4293903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7632700" y="4062413"/>
            <a:ext cx="2159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>
            <a:outerShdw dist="40161" dir="4293903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r>
              <a:rPr lang="ko-KR" altLang="en-US" dirty="0" smtClean="0">
                <a:effectLst/>
              </a:rPr>
              <a:t>치료 목적에 맞는 식사처방과 식사제공</a:t>
            </a:r>
            <a:endParaRPr lang="ko-KR" altLang="en-US" dirty="0"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3933056"/>
            <a:ext cx="6400800" cy="1752600"/>
          </a:xfrm>
        </p:spPr>
        <p:txBody>
          <a:bodyPr>
            <a:normAutofit/>
          </a:bodyPr>
          <a:lstStyle/>
          <a:p>
            <a:r>
              <a:rPr lang="ko-KR" altLang="en-US" sz="4800" dirty="0" smtClean="0"/>
              <a:t>감사합니다</a:t>
            </a:r>
            <a:r>
              <a:rPr lang="en-US" altLang="ko-KR" sz="4800" dirty="0" smtClean="0"/>
              <a:t>~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5796136" cy="548680"/>
          </a:xfrm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algn="l"/>
            <a:r>
              <a:rPr lang="ko-KR" altLang="en-US" sz="3600" dirty="0" smtClean="0">
                <a:solidFill>
                  <a:srgbClr val="FFC000"/>
                </a:solidFill>
                <a:effectLst/>
              </a:rPr>
              <a:t>영양상담 </a:t>
            </a:r>
            <a:r>
              <a:rPr lang="ko-KR" altLang="en-US" sz="3600" dirty="0" err="1" smtClean="0">
                <a:solidFill>
                  <a:srgbClr val="FFC000"/>
                </a:solidFill>
                <a:effectLst/>
              </a:rPr>
              <a:t>리플렛</a:t>
            </a:r>
            <a:r>
              <a:rPr lang="ko-KR" altLang="en-US" sz="3600" dirty="0" smtClean="0">
                <a:solidFill>
                  <a:srgbClr val="FFC000"/>
                </a:solidFill>
                <a:effectLst/>
              </a:rPr>
              <a:t> </a:t>
            </a:r>
            <a:r>
              <a:rPr lang="en-US" altLang="ko-KR" sz="3600" dirty="0" smtClean="0">
                <a:solidFill>
                  <a:srgbClr val="FFC000"/>
                </a:solidFill>
                <a:effectLst/>
              </a:rPr>
              <a:t>(25</a:t>
            </a:r>
            <a:r>
              <a:rPr lang="ko-KR" altLang="en-US" sz="3600" dirty="0" smtClean="0">
                <a:solidFill>
                  <a:srgbClr val="FFC000"/>
                </a:solidFill>
                <a:effectLst/>
              </a:rPr>
              <a:t>종</a:t>
            </a:r>
            <a:r>
              <a:rPr lang="en-US" altLang="ko-KR" sz="3600" dirty="0" smtClean="0">
                <a:solidFill>
                  <a:srgbClr val="FFC000"/>
                </a:solidFill>
                <a:effectLst/>
              </a:rPr>
              <a:t>)</a:t>
            </a:r>
            <a:endParaRPr lang="ko-KR" altLang="en-US" sz="3600" dirty="0">
              <a:solidFill>
                <a:srgbClr val="FFC000"/>
              </a:solidFill>
              <a:effectLst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496944" cy="1224136"/>
          </a:xfrm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algn="l"/>
            <a:r>
              <a:rPr lang="ko-KR" altLang="en-US" sz="4400" dirty="0" smtClean="0">
                <a:effectLst/>
              </a:rPr>
              <a:t>일반 환자식</a:t>
            </a:r>
            <a:r>
              <a:rPr lang="en-US" altLang="ko-KR" dirty="0" smtClean="0">
                <a:effectLst/>
              </a:rPr>
              <a:t/>
            </a:r>
            <a:br>
              <a:rPr lang="en-US" altLang="ko-KR" dirty="0" smtClean="0">
                <a:effectLst/>
              </a:rPr>
            </a:br>
            <a:r>
              <a:rPr lang="en-US" altLang="ko-KR" sz="1800" dirty="0" smtClean="0">
                <a:solidFill>
                  <a:schemeClr val="tx1"/>
                </a:solidFill>
                <a:effectLst/>
              </a:rPr>
              <a:t>-</a:t>
            </a:r>
            <a:r>
              <a:rPr lang="ko-KR" altLang="en-US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 식사 형태에 따라 구분되어 제공되는  환자식사</a:t>
            </a:r>
            <a:endParaRPr lang="ko-KR" altLang="en-US" sz="18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67544" y="2204864"/>
            <a:ext cx="8208912" cy="4248472"/>
          </a:xfrm>
        </p:spPr>
        <p:txBody>
          <a:bodyPr>
            <a:normAutofit/>
          </a:bodyPr>
          <a:lstStyle/>
          <a:p>
            <a:endParaRPr lang="ko-KR" altLang="en-US" sz="48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251520" y="1772816"/>
          <a:ext cx="8568953" cy="507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1440160"/>
                <a:gridCol w="1728192"/>
                <a:gridCol w="1440160"/>
                <a:gridCol w="1195333"/>
                <a:gridCol w="1468964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밥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죽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미음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유동식</a:t>
                      </a:r>
                      <a:r>
                        <a:rPr lang="en-US" altLang="ko-KR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소아식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산모식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소독식</a:t>
                      </a:r>
                      <a:endParaRPr lang="ko-KR" altLang="en-US" dirty="0"/>
                    </a:p>
                  </a:txBody>
                  <a:tcPr/>
                </a:tc>
              </a:tr>
              <a:tr h="705712"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일반환자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회복기환자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일반미음</a:t>
                      </a:r>
                      <a:r>
                        <a:rPr lang="en-US" altLang="ko-KR" dirty="0" smtClean="0"/>
                        <a:t>,</a:t>
                      </a:r>
                    </a:p>
                    <a:p>
                      <a:pPr algn="ctr" latinLnBrk="1"/>
                      <a:r>
                        <a:rPr lang="en-US" altLang="ko-KR" dirty="0" smtClean="0"/>
                        <a:t> </a:t>
                      </a:r>
                      <a:r>
                        <a:rPr lang="ko-KR" altLang="en-US" dirty="0" err="1" smtClean="0"/>
                        <a:t>맑은미음</a:t>
                      </a:r>
                      <a:r>
                        <a:rPr lang="en-US" altLang="ko-KR" dirty="0" smtClean="0"/>
                        <a:t>, </a:t>
                      </a:r>
                    </a:p>
                    <a:p>
                      <a:pPr algn="ctr" latinLnBrk="1"/>
                      <a:r>
                        <a:rPr lang="ko-KR" altLang="en-US" dirty="0" err="1" smtClean="0"/>
                        <a:t>찬미음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소아환자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분만환자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격리환자</a:t>
                      </a:r>
                      <a:endParaRPr lang="en-US" altLang="ko-KR" dirty="0" smtClean="0"/>
                    </a:p>
                    <a:p>
                      <a:pPr algn="ctr" latinLnBrk="1"/>
                      <a:endParaRPr lang="en-US" altLang="ko-KR" dirty="0" smtClean="0"/>
                    </a:p>
                  </a:txBody>
                  <a:tcPr/>
                </a:tc>
              </a:tr>
              <a:tr h="1113701">
                <a:tc rowSpan="4"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식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찬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한국인 영양권장량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특별한 제한식품을 두지 않음 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kumimoji="0"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일반식의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농도를 씹고 삼키기 쉽도록 변형시킨 식사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미음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280ml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물김치국물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요구르트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간장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유제품음료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만 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세 이하의 신진대사 및 성장기 환자에게 적용되는 식사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미역국을 </a:t>
                      </a:r>
                      <a:r>
                        <a:rPr lang="ko-KR" altLang="en-US" dirty="0" err="1" smtClean="0"/>
                        <a:t>주식으로하며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일</a:t>
                      </a:r>
                      <a:r>
                        <a:rPr lang="en-US" altLang="ko-KR" dirty="0" smtClean="0"/>
                        <a:t>4</a:t>
                      </a:r>
                      <a:r>
                        <a:rPr lang="ko-KR" altLang="en-US" dirty="0" smtClean="0"/>
                        <a:t>회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간식포함</a:t>
                      </a:r>
                      <a:r>
                        <a:rPr lang="en-US" altLang="ko-KR" dirty="0" smtClean="0"/>
                        <a:t>)</a:t>
                      </a:r>
                      <a:r>
                        <a:rPr lang="ko-KR" altLang="en-US" dirty="0" smtClean="0"/>
                        <a:t>식사를 제공함</a:t>
                      </a:r>
                      <a:endParaRPr lang="en-US" altLang="ko-KR" dirty="0" smtClean="0"/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자극성이 강한 음식 제외</a:t>
                      </a:r>
                      <a:endParaRPr lang="ko-KR" altLang="en-US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종 전염병 및 전염성질환 격리환자</a:t>
                      </a:r>
                      <a:endParaRPr lang="en-US" altLang="ko-KR" dirty="0" smtClean="0"/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상차림은 </a:t>
                      </a:r>
                      <a:r>
                        <a:rPr lang="ko-KR" altLang="en-US" dirty="0" err="1" smtClean="0"/>
                        <a:t>일반식과</a:t>
                      </a:r>
                      <a:r>
                        <a:rPr lang="ko-KR" altLang="en-US" dirty="0" smtClean="0"/>
                        <a:t> 동일하다</a:t>
                      </a:r>
                      <a:r>
                        <a:rPr lang="en-US" altLang="ko-KR" dirty="0" smtClean="0"/>
                        <a:t>.</a:t>
                      </a: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회용 식기를 이용하여 배식한다</a:t>
                      </a:r>
                      <a:r>
                        <a:rPr lang="en-US" altLang="ko-KR" dirty="0" smtClean="0"/>
                        <a:t>.</a:t>
                      </a:r>
                      <a:endParaRPr lang="ko-KR" altLang="en-US" dirty="0"/>
                    </a:p>
                  </a:txBody>
                  <a:tcPr/>
                </a:tc>
              </a:tr>
              <a:tr h="5943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미음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280ml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물김치국물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오렌지 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쥬스</a:t>
                      </a:r>
                      <a:endParaRPr kumimoji="0"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두유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간장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43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영양유동식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(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완제품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수술 전 후 금식환자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병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-100kcal</a:t>
                      </a:r>
                      <a:endParaRPr kumimoji="0"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137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미음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280ml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물김치국물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사과 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쥬스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영양음료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간장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085184"/>
            <a:ext cx="129614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5536" y="260648"/>
            <a:ext cx="8496944" cy="1224136"/>
          </a:xfrm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algn="l"/>
            <a:r>
              <a:rPr lang="ko-KR" altLang="en-US" sz="4400" dirty="0" smtClean="0">
                <a:effectLst/>
              </a:rPr>
              <a:t>심혈관계 </a:t>
            </a:r>
            <a:r>
              <a:rPr lang="ko-KR" altLang="en-US" sz="4400" dirty="0" err="1" smtClean="0">
                <a:effectLst/>
              </a:rPr>
              <a:t>질환식</a:t>
            </a:r>
            <a:r>
              <a:rPr lang="en-US" altLang="ko-KR" dirty="0" smtClean="0">
                <a:effectLst/>
              </a:rPr>
              <a:t/>
            </a:r>
            <a:br>
              <a:rPr lang="en-US" altLang="ko-KR" dirty="0" smtClean="0">
                <a:effectLst/>
              </a:rPr>
            </a:br>
            <a:r>
              <a:rPr lang="en-US" altLang="ko-KR" sz="1800" dirty="0" smtClean="0">
                <a:solidFill>
                  <a:schemeClr val="tx1"/>
                </a:solidFill>
                <a:effectLst/>
              </a:rPr>
              <a:t>-</a:t>
            </a:r>
            <a:r>
              <a:rPr lang="ko-KR" altLang="en-US" sz="1800" dirty="0" err="1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심혈관질환</a:t>
            </a:r>
            <a:r>
              <a:rPr lang="ko-KR" altLang="en-US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 치료 및 예방을 위한 생활습관 조절식사 </a:t>
            </a:r>
            <a:endParaRPr lang="ko-KR" altLang="en-US" sz="1800" dirty="0"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67544" y="2204864"/>
            <a:ext cx="8208912" cy="4248472"/>
          </a:xfrm>
        </p:spPr>
        <p:txBody>
          <a:bodyPr>
            <a:normAutofit/>
          </a:bodyPr>
          <a:lstStyle/>
          <a:p>
            <a:endParaRPr lang="ko-KR" altLang="en-US" sz="48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251521" y="1772816"/>
          <a:ext cx="8640958" cy="4729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39"/>
                <a:gridCol w="2232248"/>
                <a:gridCol w="2232248"/>
                <a:gridCol w="2016223"/>
              </a:tblGrid>
              <a:tr h="5915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고혈압식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뇌졸중식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심장질환식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항응고제식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비타민</a:t>
                      </a:r>
                      <a:r>
                        <a:rPr lang="en-US" altLang="ko-KR" dirty="0" smtClean="0"/>
                        <a:t>K</a:t>
                      </a:r>
                      <a:r>
                        <a:rPr lang="ko-KR" altLang="en-US" dirty="0" err="1" smtClean="0"/>
                        <a:t>제한식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</a:tr>
              <a:tr h="70571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/>
                        <a:t>염분제한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baseline="0" dirty="0" smtClean="0"/>
                        <a:t> </a:t>
                      </a:r>
                      <a:r>
                        <a:rPr lang="ko-KR" altLang="en-US" baseline="0" dirty="0" err="1" smtClean="0"/>
                        <a:t>고지혈증</a:t>
                      </a:r>
                      <a:r>
                        <a:rPr lang="ko-KR" altLang="en-US" baseline="0" dirty="0" smtClean="0"/>
                        <a:t> 예방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합병증 예방목적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심근경색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협심증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울혈성심부전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와파린</a:t>
                      </a:r>
                      <a:r>
                        <a:rPr lang="ko-KR" altLang="en-US" dirty="0" smtClean="0"/>
                        <a:t> 복용환자 </a:t>
                      </a:r>
                    </a:p>
                  </a:txBody>
                  <a:tcPr/>
                </a:tc>
              </a:tr>
              <a:tr h="3341104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포화지방산</a:t>
                      </a:r>
                      <a:r>
                        <a:rPr lang="en-US" altLang="ko-KR" dirty="0" smtClean="0"/>
                        <a:t>,  </a:t>
                      </a:r>
                      <a:r>
                        <a:rPr lang="ko-KR" altLang="en-US" dirty="0" smtClean="0"/>
                        <a:t>및 콜레스테롤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지방등의</a:t>
                      </a:r>
                      <a:r>
                        <a:rPr lang="ko-KR" altLang="en-US" dirty="0" smtClean="0"/>
                        <a:t> 총량을 줄임</a:t>
                      </a:r>
                      <a:r>
                        <a:rPr lang="en-US" altLang="ko-KR" dirty="0" smtClean="0"/>
                        <a:t>.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과일채소 저지방유제품의 섭취 늘림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err="1" smtClean="0"/>
                        <a:t>전곡류를</a:t>
                      </a:r>
                      <a:r>
                        <a:rPr lang="ko-KR" altLang="en-US" dirty="0" smtClean="0"/>
                        <a:t> 통하여 식이 섭취를 늘린다</a:t>
                      </a:r>
                      <a:r>
                        <a:rPr lang="en-US" altLang="ko-KR" dirty="0" smtClean="0"/>
                        <a:t>.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염분조절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염분조절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콜레스테롤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300mg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이하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포화지방산 ↓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충분한 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섬유소섭취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지방은 적절하게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섭취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포화지방산 ↓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콜레스테롤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300mg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이하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충분한 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섬유소섭취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단당류의 섭취제한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짠 음식 제한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비타민</a:t>
                      </a:r>
                      <a:r>
                        <a:rPr lang="en-US" altLang="ko-KR" dirty="0" smtClean="0"/>
                        <a:t>K</a:t>
                      </a:r>
                      <a:r>
                        <a:rPr lang="ko-KR" altLang="en-US" dirty="0" smtClean="0"/>
                        <a:t>가 많은 음식 제한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고지방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고콜레스테롤</a:t>
                      </a:r>
                      <a:r>
                        <a:rPr lang="ko-KR" altLang="en-US" dirty="0" smtClean="0"/>
                        <a:t> 식품 제한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짠 음식 제한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섬유소 식품권장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136904" cy="576064"/>
          </a:xfrm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algn="l"/>
            <a:r>
              <a:rPr lang="ko-KR" altLang="en-US" sz="3200" dirty="0" smtClean="0">
                <a:effectLst/>
              </a:rPr>
              <a:t>비타민 </a:t>
            </a:r>
            <a:r>
              <a:rPr lang="en-US" altLang="ko-KR" sz="3200" dirty="0" smtClean="0">
                <a:effectLst/>
              </a:rPr>
              <a:t>K</a:t>
            </a:r>
            <a:r>
              <a:rPr lang="ko-KR" altLang="en-US" sz="3200" dirty="0" smtClean="0">
                <a:effectLst/>
              </a:rPr>
              <a:t>가 많이 함유된 식품</a:t>
            </a:r>
            <a:r>
              <a:rPr lang="en-US" altLang="ko-KR" sz="3200" dirty="0" smtClean="0">
                <a:effectLst/>
              </a:rPr>
              <a:t>(</a:t>
            </a:r>
            <a:r>
              <a:rPr lang="en-US" altLang="ko-KR" sz="3200" dirty="0" smtClean="0">
                <a:effectLst/>
                <a:ea typeface="+mn-ea"/>
              </a:rPr>
              <a:t>100</a:t>
            </a:r>
            <a:r>
              <a:rPr lang="en-US" altLang="ko-KR" sz="3200" dirty="0" smtClean="0"/>
              <a:t> </a:t>
            </a:r>
            <a:r>
              <a:rPr lang="ko-KR" altLang="en-US" sz="3200" dirty="0" smtClean="0">
                <a:effectLst/>
              </a:rPr>
              <a:t>기준</a:t>
            </a:r>
            <a:r>
              <a:rPr lang="en-US" altLang="ko-KR" sz="3200" dirty="0" smtClean="0">
                <a:effectLst/>
              </a:rPr>
              <a:t>)</a:t>
            </a:r>
            <a:endParaRPr lang="ko-KR" altLang="en-US" sz="3200" dirty="0"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8424936" cy="4488904"/>
          </a:xfrm>
        </p:spPr>
        <p:txBody>
          <a:bodyPr>
            <a:normAutofit/>
          </a:bodyPr>
          <a:lstStyle/>
          <a:p>
            <a:endParaRPr lang="en-US" altLang="ko-KR" sz="4800" dirty="0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323528" y="950359"/>
          <a:ext cx="8496944" cy="5844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961"/>
                <a:gridCol w="7261983"/>
              </a:tblGrid>
              <a:tr h="4743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함량</a:t>
                      </a:r>
                      <a:r>
                        <a:rPr lang="en-US" altLang="ko-KR" dirty="0" smtClean="0"/>
                        <a:t>/</a:t>
                      </a:r>
                      <a:r>
                        <a:rPr kumimoji="0" lang="ko-KR" alt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함유 식품</a:t>
                      </a:r>
                      <a:endParaRPr lang="ko-KR" altLang="en-US" dirty="0"/>
                    </a:p>
                  </a:txBody>
                  <a:tcPr/>
                </a:tc>
              </a:tr>
              <a:tr h="1756596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  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dirty="0" smtClean="0"/>
                        <a:t>0~15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1" spc="0" dirty="0" err="1" smtClean="0"/>
                        <a:t>강낭콩삶은것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두유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옥수수유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참기름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err="1" smtClean="0"/>
                        <a:t>머위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베이컨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err="1" smtClean="0"/>
                        <a:t>프랑크소세지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err="1" smtClean="0"/>
                        <a:t>삶은노란콩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err="1" smtClean="0"/>
                        <a:t>삶은완두콩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팥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err="1" smtClean="0"/>
                        <a:t>페이스트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err="1" smtClean="0"/>
                        <a:t>흰깨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방울토마토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소고기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슈크림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치커리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돼지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가지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샐러리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err="1" smtClean="0"/>
                        <a:t>건소시지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err="1" smtClean="0"/>
                        <a:t>해바라기유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계란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치즈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err="1" smtClean="0"/>
                        <a:t>삶은녹두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두부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닭간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smtClean="0"/>
                        <a:t>소대장</a:t>
                      </a:r>
                      <a:r>
                        <a:rPr lang="en-US" altLang="ko-KR" sz="1800" b="1" spc="0" dirty="0" smtClean="0"/>
                        <a:t>, </a:t>
                      </a:r>
                      <a:r>
                        <a:rPr lang="ko-KR" altLang="en-US" sz="1800" b="1" spc="0" dirty="0" err="1" smtClean="0"/>
                        <a:t>메추리알</a:t>
                      </a:r>
                      <a:endParaRPr lang="ko-KR" altLang="en-US" sz="1800" b="1" spc="0" dirty="0"/>
                    </a:p>
                  </a:txBody>
                  <a:tcPr/>
                </a:tc>
              </a:tr>
              <a:tr h="1756596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dirty="0" smtClean="0"/>
                        <a:t>16~50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 smtClean="0"/>
                        <a:t>녹두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완두콩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꽃양배추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버터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노란콩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페이스트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일본된장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닭가슴살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전복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해삼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이스트도넛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단호박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잣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홍고추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성게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튀김쌀과자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닭모래주머니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적양배추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양상추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면실유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염장미역줄기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고비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오이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쌸겨기름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넓적다리살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난황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올리브유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아스파라거스</a:t>
                      </a:r>
                      <a:r>
                        <a:rPr lang="en-US" altLang="ko-KR" sz="1800" b="1" dirty="0" smtClean="0"/>
                        <a:t>,</a:t>
                      </a:r>
                      <a:r>
                        <a:rPr lang="en-US" altLang="ko-KR" sz="1800" b="1" baseline="0" dirty="0" smtClean="0"/>
                        <a:t> </a:t>
                      </a:r>
                      <a:r>
                        <a:rPr lang="ko-KR" altLang="en-US" sz="1800" b="1" dirty="0" err="1" smtClean="0"/>
                        <a:t>닭가슴살</a:t>
                      </a:r>
                      <a:endParaRPr lang="ko-KR" altLang="en-US" sz="1800" b="1" dirty="0"/>
                    </a:p>
                  </a:txBody>
                  <a:tcPr/>
                </a:tc>
              </a:tr>
              <a:tr h="901747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dirty="0" smtClean="0"/>
                        <a:t>51~100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 err="1" smtClean="0"/>
                        <a:t>청피망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마가린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콩나물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샐러드드레싱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배추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넓적다리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튀긴두부</a:t>
                      </a:r>
                      <a:r>
                        <a:rPr lang="en-US" altLang="ko-KR" sz="1800" b="1" dirty="0" smtClean="0"/>
                        <a:t>,  </a:t>
                      </a:r>
                      <a:r>
                        <a:rPr lang="ko-KR" altLang="en-US" sz="1800" b="1" dirty="0" smtClean="0"/>
                        <a:t>날개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양배추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카레소스</a:t>
                      </a:r>
                      <a:endParaRPr lang="ko-KR" altLang="en-US" sz="1800" b="1" dirty="0"/>
                    </a:p>
                  </a:txBody>
                  <a:tcPr/>
                </a:tc>
              </a:tr>
              <a:tr h="901747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dirty="0" smtClean="0"/>
                        <a:t>101</a:t>
                      </a:r>
                      <a:r>
                        <a:rPr lang="ko-KR" altLang="en-US" dirty="0" smtClean="0"/>
                        <a:t>이상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1" dirty="0" err="1" smtClean="0"/>
                        <a:t>건고비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유채씨기름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미역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마요네즈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아기양배추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미나리</a:t>
                      </a:r>
                      <a:r>
                        <a:rPr lang="en-US" altLang="ko-KR" sz="1800" b="1" dirty="0" smtClean="0"/>
                        <a:t>,</a:t>
                      </a:r>
                      <a:r>
                        <a:rPr lang="ko-KR" altLang="en-US" sz="1800" b="1" dirty="0" err="1" smtClean="0"/>
                        <a:t>브로콜리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부추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케일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콩기름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갓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시금치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냉이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순무잎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쑥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파슬리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건파슬리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err="1" smtClean="0"/>
                        <a:t>건홍차</a:t>
                      </a:r>
                      <a:r>
                        <a:rPr lang="en-US" altLang="ko-KR" sz="1800" b="1" dirty="0" smtClean="0"/>
                        <a:t>, </a:t>
                      </a:r>
                      <a:r>
                        <a:rPr lang="ko-KR" altLang="en-US" sz="1800" b="1" dirty="0" smtClean="0"/>
                        <a:t>김</a:t>
                      </a:r>
                      <a:endParaRPr lang="ko-KR" altLang="en-US" sz="1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640960" cy="1224136"/>
          </a:xfrm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algn="l"/>
            <a:r>
              <a:rPr lang="ko-KR" altLang="en-US" sz="4400" dirty="0" err="1" smtClean="0">
                <a:effectLst/>
              </a:rPr>
              <a:t>당뇨식</a:t>
            </a:r>
            <a:r>
              <a:rPr lang="en-US" altLang="ko-KR" dirty="0" smtClean="0">
                <a:effectLst/>
              </a:rPr>
              <a:t/>
            </a:r>
            <a:br>
              <a:rPr lang="en-US" altLang="ko-KR" dirty="0" smtClean="0">
                <a:effectLst/>
              </a:rPr>
            </a:br>
            <a:r>
              <a:rPr lang="en-US" altLang="ko-KR" sz="1700" dirty="0" smtClean="0">
                <a:solidFill>
                  <a:schemeClr val="tx1"/>
                </a:solidFill>
                <a:effectLst/>
              </a:rPr>
              <a:t>-</a:t>
            </a:r>
            <a:r>
              <a:rPr lang="ko-KR" altLang="en-US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정상혈당을 유지하기 위해 적절한 혈중 지질 농도유지 및 표준체중 유지를 위한 식사</a:t>
            </a:r>
            <a:endParaRPr lang="ko-KR" altLang="en-US" sz="1800" dirty="0"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67544" y="2204864"/>
            <a:ext cx="8208912" cy="4248472"/>
          </a:xfrm>
        </p:spPr>
        <p:txBody>
          <a:bodyPr>
            <a:normAutofit/>
          </a:bodyPr>
          <a:lstStyle/>
          <a:p>
            <a:endParaRPr lang="ko-KR" altLang="en-US" sz="48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79512" y="1772816"/>
          <a:ext cx="8784976" cy="496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592"/>
                <a:gridCol w="2234774"/>
                <a:gridCol w="1926530"/>
                <a:gridCol w="2620080"/>
              </a:tblGrid>
              <a:tr h="6757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당뇨식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당뇨신부전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당뇨혈액투석식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임신성당뇨</a:t>
                      </a:r>
                      <a:endParaRPr lang="ko-KR" altLang="en-US" dirty="0"/>
                    </a:p>
                  </a:txBody>
                  <a:tcPr/>
                </a:tc>
              </a:tr>
              <a:tr h="4759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정상혈당 유지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당뇨합병증 신기능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↓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혈액투석환자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엄격한 혈당조절</a:t>
                      </a:r>
                    </a:p>
                  </a:txBody>
                  <a:tcPr/>
                </a:tc>
              </a:tr>
              <a:tr h="3816883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당질 섭취량 조절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알코올섭취 제한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섬유소가 많은 음식 섭취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적절한 간식제공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골고루 섭취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저염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저칼륨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저단백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저인식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kumimoji="0"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중염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저칼륨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고단백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저인식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kumimoji="0"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아침식사 시 당질 양을 정확히 지킨다</a:t>
                      </a:r>
                      <a:r>
                        <a:rPr lang="en-US" altLang="ko-KR" dirty="0" smtClean="0"/>
                        <a:t>.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적절한 체중증가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간식 제한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규칙적 식사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496944" cy="1224136"/>
          </a:xfrm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algn="l"/>
            <a:r>
              <a:rPr lang="ko-KR" altLang="en-US" sz="4400" dirty="0" smtClean="0">
                <a:effectLst/>
              </a:rPr>
              <a:t>신장 </a:t>
            </a:r>
            <a:r>
              <a:rPr lang="ko-KR" altLang="en-US" sz="4400" dirty="0" err="1" smtClean="0">
                <a:effectLst/>
              </a:rPr>
              <a:t>질환식</a:t>
            </a:r>
            <a:r>
              <a:rPr lang="en-US" altLang="ko-KR" dirty="0" smtClean="0">
                <a:effectLst/>
              </a:rPr>
              <a:t/>
            </a:r>
            <a:br>
              <a:rPr lang="en-US" altLang="ko-KR" dirty="0" smtClean="0">
                <a:effectLst/>
              </a:rPr>
            </a:br>
            <a:r>
              <a:rPr lang="en-US" altLang="ko-KR" sz="2000" dirty="0" smtClean="0">
                <a:solidFill>
                  <a:schemeClr val="tx1"/>
                </a:solidFill>
                <a:effectLst/>
              </a:rPr>
              <a:t>- </a:t>
            </a:r>
            <a:r>
              <a:rPr lang="ko-KR" altLang="en-US" sz="1800" dirty="0" err="1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신질환의</a:t>
            </a:r>
            <a:r>
              <a:rPr lang="ko-KR" altLang="en-US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 진행속도 지연 및 합병증예방 좋은 영양상태 유지</a:t>
            </a:r>
            <a:endParaRPr lang="ko-KR" altLang="en-US" sz="1800" dirty="0"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67544" y="2204864"/>
            <a:ext cx="8208912" cy="4248472"/>
          </a:xfrm>
        </p:spPr>
        <p:txBody>
          <a:bodyPr>
            <a:normAutofit/>
          </a:bodyPr>
          <a:lstStyle/>
          <a:p>
            <a:endParaRPr lang="ko-KR" altLang="en-US" sz="48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67544" y="1772816"/>
          <a:ext cx="8208912" cy="4847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1584176"/>
                <a:gridCol w="2160240"/>
                <a:gridCol w="2088232"/>
              </a:tblGrid>
              <a:tr h="5915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혈액투석식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신부전식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신증후군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복막투석식</a:t>
                      </a:r>
                      <a:endParaRPr lang="ko-KR" altLang="en-US" dirty="0"/>
                    </a:p>
                  </a:txBody>
                  <a:tcPr/>
                </a:tc>
              </a:tr>
              <a:tr h="7057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신부전 관련 환자 중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혈액투석환자 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만성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급성 신부전환자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저알부민혈증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err="1" smtClean="0"/>
                        <a:t>고지혈증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부종증상의 </a:t>
                      </a:r>
                      <a:r>
                        <a:rPr lang="ko-KR" altLang="en-US" dirty="0" err="1" smtClean="0"/>
                        <a:t>신증후군환자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지속적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주기적 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복막투석환자</a:t>
                      </a:r>
                    </a:p>
                  </a:txBody>
                  <a:tcPr/>
                </a:tc>
              </a:tr>
              <a:tr h="3341104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err="1" smtClean="0"/>
                        <a:t>저칼륨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저인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err="1" smtClean="0"/>
                        <a:t>중염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err="1" smtClean="0"/>
                        <a:t>고단백식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수분섭취 제한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저염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저칼륨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전단백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전인식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저염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저칼륨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저단백식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kumimoji="0"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err="1" smtClean="0"/>
                        <a:t>고단백식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err="1" smtClean="0"/>
                        <a:t>저인식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3888432" cy="833264"/>
          </a:xfrm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algn="l"/>
            <a:r>
              <a:rPr lang="ko-KR" altLang="en-US" sz="4000" dirty="0" smtClean="0">
                <a:effectLst/>
              </a:rPr>
              <a:t>인이 많은 식품 </a:t>
            </a:r>
            <a:endParaRPr lang="ko-KR" altLang="en-US" sz="4000" dirty="0"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8424936" cy="4488904"/>
          </a:xfrm>
        </p:spPr>
        <p:txBody>
          <a:bodyPr>
            <a:normAutofit/>
          </a:bodyPr>
          <a:lstStyle/>
          <a:p>
            <a:endParaRPr lang="en-US" altLang="ko-KR" sz="4800" dirty="0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323528" y="1268762"/>
          <a:ext cx="8496944" cy="4968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961"/>
                <a:gridCol w="7261983"/>
              </a:tblGrid>
              <a:tr h="605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식품군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식품의 종류</a:t>
                      </a:r>
                      <a:endParaRPr lang="ko-KR" altLang="en-US" dirty="0"/>
                    </a:p>
                  </a:txBody>
                  <a:tcPr/>
                </a:tc>
              </a:tr>
              <a:tr h="1110144"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곡  류  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감자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토란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흑미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보리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현미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녹두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율무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차수수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차조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밤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팥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baseline="0" dirty="0" smtClean="0"/>
                        <a:t> </a:t>
                      </a:r>
                      <a:r>
                        <a:rPr lang="ko-KR" altLang="en-US" baseline="0" dirty="0" err="1" smtClean="0"/>
                        <a:t>빵가루</a:t>
                      </a:r>
                      <a:r>
                        <a:rPr lang="en-US" altLang="ko-KR" baseline="0" dirty="0" smtClean="0"/>
                        <a:t>, </a:t>
                      </a:r>
                      <a:r>
                        <a:rPr lang="ko-KR" altLang="en-US" baseline="0" dirty="0" smtClean="0"/>
                        <a:t>오트밀</a:t>
                      </a:r>
                      <a:r>
                        <a:rPr lang="en-US" altLang="ko-KR" baseline="0" dirty="0" smtClean="0"/>
                        <a:t>, </a:t>
                      </a:r>
                      <a:r>
                        <a:rPr lang="ko-KR" altLang="en-US" baseline="0" dirty="0" smtClean="0"/>
                        <a:t>옥수수</a:t>
                      </a:r>
                      <a:r>
                        <a:rPr lang="en-US" altLang="ko-KR" baseline="0" dirty="0" smtClean="0"/>
                        <a:t>, </a:t>
                      </a:r>
                      <a:r>
                        <a:rPr lang="ko-KR" altLang="en-US" baseline="0" dirty="0" smtClean="0"/>
                        <a:t>은행 등</a:t>
                      </a:r>
                      <a:endParaRPr lang="ko-KR" altLang="en-US" dirty="0"/>
                    </a:p>
                  </a:txBody>
                  <a:tcPr/>
                </a:tc>
              </a:tr>
              <a:tr h="1110144"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err="1" smtClean="0"/>
                        <a:t>어육류군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멸치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뱅어포 등의 건어물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명란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err="1" smtClean="0"/>
                        <a:t>대구알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육류의 간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햄</a:t>
                      </a:r>
                      <a:r>
                        <a:rPr lang="en-US" altLang="ko-KR" baseline="0" dirty="0" smtClean="0"/>
                        <a:t>, </a:t>
                      </a:r>
                      <a:r>
                        <a:rPr lang="ko-KR" altLang="en-US" baseline="0" dirty="0" err="1" smtClean="0"/>
                        <a:t>사골국</a:t>
                      </a:r>
                      <a:r>
                        <a:rPr lang="en-US" altLang="ko-KR" baseline="0" dirty="0" smtClean="0"/>
                        <a:t>, </a:t>
                      </a:r>
                      <a:r>
                        <a:rPr lang="ko-KR" altLang="en-US" baseline="0" dirty="0" smtClean="0"/>
                        <a:t>계란노른자</a:t>
                      </a:r>
                      <a:endParaRPr lang="ko-KR" altLang="en-US" dirty="0"/>
                    </a:p>
                  </a:txBody>
                  <a:tcPr/>
                </a:tc>
              </a:tr>
              <a:tr h="706455"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우  유  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우유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치즈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요거트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아이스크림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커스타드</a:t>
                      </a:r>
                      <a:r>
                        <a:rPr lang="ko-KR" altLang="en-US" dirty="0" smtClean="0"/>
                        <a:t> 크림</a:t>
                      </a:r>
                      <a:r>
                        <a:rPr lang="en-US" altLang="ko-KR" dirty="0" smtClean="0"/>
                        <a:t>, </a:t>
                      </a:r>
                      <a:endParaRPr lang="ko-KR" altLang="en-US" dirty="0"/>
                    </a:p>
                  </a:txBody>
                  <a:tcPr/>
                </a:tc>
              </a:tr>
              <a:tr h="718138"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견  과  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땅콩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호두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아몬드</a:t>
                      </a:r>
                      <a:r>
                        <a:rPr lang="ko-KR" altLang="en-US" dirty="0" smtClean="0"/>
                        <a:t> 등</a:t>
                      </a:r>
                      <a:endParaRPr lang="ko-KR" altLang="en-US" dirty="0"/>
                    </a:p>
                  </a:txBody>
                  <a:tcPr/>
                </a:tc>
              </a:tr>
              <a:tr h="718138"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기        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초콜릿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흑설탕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황설탕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로얄제리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콜라 등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640960" cy="833264"/>
          </a:xfrm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algn="l"/>
            <a:r>
              <a:rPr lang="ko-KR" altLang="en-US" sz="3600" dirty="0" smtClean="0">
                <a:effectLst/>
              </a:rPr>
              <a:t>신장 질환 시 섭취 주의가 필요한 식품   </a:t>
            </a:r>
            <a:endParaRPr lang="ko-KR" altLang="en-US" sz="3600" dirty="0"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8424936" cy="4488904"/>
          </a:xfrm>
        </p:spPr>
        <p:txBody>
          <a:bodyPr>
            <a:normAutofit/>
          </a:bodyPr>
          <a:lstStyle/>
          <a:p>
            <a:endParaRPr lang="en-US" altLang="ko-KR" sz="4800" dirty="0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251520" y="1196752"/>
          <a:ext cx="8496945" cy="5693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5832648"/>
                <a:gridCol w="1512169"/>
              </a:tblGrid>
              <a:tr h="6024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식품군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식품의 종류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영양소</a:t>
                      </a:r>
                      <a:endParaRPr lang="ko-KR" altLang="en-US" dirty="0"/>
                    </a:p>
                  </a:txBody>
                  <a:tcPr/>
                </a:tc>
              </a:tr>
              <a:tr h="930585"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곡  류  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/>
                        <a:t>감자</a:t>
                      </a:r>
                      <a:r>
                        <a:rPr lang="en-US" altLang="ko-KR" sz="1600" b="1" dirty="0" smtClean="0"/>
                        <a:t>,</a:t>
                      </a:r>
                      <a:r>
                        <a:rPr lang="ko-KR" altLang="en-US" sz="1600" b="1" dirty="0" smtClean="0"/>
                        <a:t>고구마</a:t>
                      </a:r>
                      <a:r>
                        <a:rPr lang="en-US" altLang="ko-KR" sz="1600" b="1" dirty="0" smtClean="0"/>
                        <a:t>, </a:t>
                      </a:r>
                      <a:r>
                        <a:rPr lang="ko-KR" altLang="en-US" sz="1600" b="1" dirty="0" smtClean="0"/>
                        <a:t>토란</a:t>
                      </a:r>
                      <a:r>
                        <a:rPr lang="en-US" altLang="ko-KR" sz="1600" b="1" dirty="0" smtClean="0"/>
                        <a:t>,</a:t>
                      </a:r>
                      <a:r>
                        <a:rPr lang="ko-KR" altLang="en-US" sz="1600" b="1" dirty="0" err="1" smtClean="0"/>
                        <a:t>잡곡바</a:t>
                      </a:r>
                      <a:r>
                        <a:rPr lang="en-US" altLang="ko-KR" sz="1600" b="1" dirty="0" smtClean="0"/>
                        <a:t>, </a:t>
                      </a:r>
                      <a:r>
                        <a:rPr lang="ko-KR" altLang="en-US" sz="1600" b="1" dirty="0" err="1" smtClean="0"/>
                        <a:t>흑미</a:t>
                      </a:r>
                      <a:r>
                        <a:rPr lang="en-US" altLang="ko-KR" sz="1600" b="1" dirty="0" smtClean="0"/>
                        <a:t>, </a:t>
                      </a:r>
                      <a:r>
                        <a:rPr lang="ko-KR" altLang="en-US" sz="1600" b="1" dirty="0" smtClean="0"/>
                        <a:t>보리</a:t>
                      </a:r>
                      <a:r>
                        <a:rPr lang="en-US" altLang="ko-KR" sz="1600" b="1" dirty="0" smtClean="0"/>
                        <a:t>, </a:t>
                      </a:r>
                      <a:r>
                        <a:rPr lang="ko-KR" altLang="en-US" sz="1600" b="1" dirty="0" smtClean="0"/>
                        <a:t>현미</a:t>
                      </a:r>
                      <a:r>
                        <a:rPr lang="en-US" altLang="ko-KR" sz="1600" b="1" dirty="0" smtClean="0"/>
                        <a:t>, </a:t>
                      </a:r>
                      <a:r>
                        <a:rPr lang="ko-KR" altLang="en-US" sz="1600" b="1" dirty="0" smtClean="0"/>
                        <a:t>녹두</a:t>
                      </a:r>
                      <a:r>
                        <a:rPr lang="en-US" altLang="ko-KR" sz="1600" b="1" dirty="0" smtClean="0"/>
                        <a:t>, </a:t>
                      </a:r>
                      <a:r>
                        <a:rPr lang="ko-KR" altLang="en-US" sz="1600" b="1" dirty="0" smtClean="0"/>
                        <a:t>율무</a:t>
                      </a:r>
                      <a:r>
                        <a:rPr lang="en-US" altLang="ko-KR" sz="1600" b="1" dirty="0" smtClean="0"/>
                        <a:t>, </a:t>
                      </a:r>
                      <a:r>
                        <a:rPr lang="ko-KR" altLang="en-US" sz="1600" b="1" dirty="0" err="1" smtClean="0"/>
                        <a:t>차수수</a:t>
                      </a:r>
                      <a:r>
                        <a:rPr lang="en-US" altLang="ko-KR" sz="1600" b="1" dirty="0" smtClean="0"/>
                        <a:t>, </a:t>
                      </a:r>
                      <a:r>
                        <a:rPr lang="ko-KR" altLang="en-US" sz="1600" b="1" dirty="0" smtClean="0"/>
                        <a:t>차조</a:t>
                      </a:r>
                      <a:r>
                        <a:rPr lang="en-US" altLang="ko-KR" sz="1600" b="1" dirty="0" smtClean="0"/>
                        <a:t>, </a:t>
                      </a:r>
                      <a:r>
                        <a:rPr lang="ko-KR" altLang="en-US" sz="1600" b="1" dirty="0" smtClean="0"/>
                        <a:t>밤</a:t>
                      </a:r>
                      <a:r>
                        <a:rPr lang="en-US" altLang="ko-KR" sz="1600" b="1" dirty="0" smtClean="0"/>
                        <a:t>,</a:t>
                      </a:r>
                      <a:r>
                        <a:rPr lang="ko-KR" altLang="en-US" sz="1600" b="1" dirty="0" smtClean="0"/>
                        <a:t>팥</a:t>
                      </a:r>
                      <a:r>
                        <a:rPr lang="en-US" altLang="ko-KR" sz="1600" b="1" dirty="0" smtClean="0"/>
                        <a:t>,</a:t>
                      </a:r>
                      <a:r>
                        <a:rPr lang="ko-KR" altLang="en-US" sz="1600" b="1" baseline="0" dirty="0" smtClean="0"/>
                        <a:t> </a:t>
                      </a:r>
                      <a:r>
                        <a:rPr lang="ko-KR" altLang="en-US" sz="1600" b="1" baseline="0" dirty="0" err="1" smtClean="0"/>
                        <a:t>빵가루</a:t>
                      </a:r>
                      <a:r>
                        <a:rPr lang="en-US" altLang="ko-KR" sz="1600" b="1" baseline="0" dirty="0" smtClean="0"/>
                        <a:t>, </a:t>
                      </a:r>
                      <a:r>
                        <a:rPr lang="ko-KR" altLang="en-US" sz="1600" b="1" baseline="0" dirty="0" smtClean="0"/>
                        <a:t>오트밀</a:t>
                      </a:r>
                      <a:r>
                        <a:rPr lang="en-US" altLang="ko-KR" sz="1600" b="1" baseline="0" dirty="0" smtClean="0"/>
                        <a:t>, </a:t>
                      </a:r>
                      <a:r>
                        <a:rPr lang="ko-KR" altLang="en-US" sz="1600" b="1" baseline="0" dirty="0" smtClean="0"/>
                        <a:t>옥수수</a:t>
                      </a:r>
                      <a:r>
                        <a:rPr lang="en-US" altLang="ko-KR" sz="1600" b="1" baseline="0" dirty="0" smtClean="0"/>
                        <a:t>, </a:t>
                      </a:r>
                      <a:r>
                        <a:rPr lang="ko-KR" altLang="en-US" sz="1600" b="1" baseline="0" dirty="0" smtClean="0"/>
                        <a:t>은행</a:t>
                      </a:r>
                      <a:r>
                        <a:rPr lang="en-US" altLang="ko-KR" sz="1600" b="1" baseline="0" dirty="0" smtClean="0"/>
                        <a:t>,</a:t>
                      </a:r>
                      <a:r>
                        <a:rPr lang="ko-KR" altLang="en-US" sz="1600" b="1" baseline="0" dirty="0" smtClean="0"/>
                        <a:t>메밀</a:t>
                      </a:r>
                      <a:r>
                        <a:rPr lang="en-US" altLang="ko-KR" sz="1600" b="1" baseline="0" dirty="0" smtClean="0"/>
                        <a:t>,</a:t>
                      </a:r>
                      <a:r>
                        <a:rPr lang="ko-KR" altLang="en-US" sz="1600" b="1" baseline="0" dirty="0" smtClean="0"/>
                        <a:t>호밀</a:t>
                      </a:r>
                      <a:r>
                        <a:rPr lang="en-US" altLang="ko-KR" sz="1600" b="1" baseline="0" dirty="0" smtClean="0"/>
                        <a:t>,</a:t>
                      </a:r>
                      <a:r>
                        <a:rPr lang="ko-KR" altLang="en-US" sz="1600" b="1" baseline="0" dirty="0" smtClean="0"/>
                        <a:t>녹두</a:t>
                      </a:r>
                      <a:r>
                        <a:rPr lang="en-US" altLang="ko-KR" sz="1600" b="1" baseline="0" dirty="0" smtClean="0"/>
                        <a:t>,</a:t>
                      </a:r>
                      <a:r>
                        <a:rPr lang="ko-KR" altLang="en-US" sz="1600" b="1" baseline="0" dirty="0" err="1" smtClean="0"/>
                        <a:t>완두등</a:t>
                      </a:r>
                      <a:endParaRPr lang="ko-KR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칼륨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인</a:t>
                      </a:r>
                      <a:endParaRPr lang="ko-KR" altLang="en-US" dirty="0"/>
                    </a:p>
                  </a:txBody>
                  <a:tcPr/>
                </a:tc>
              </a:tr>
              <a:tr h="884879"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err="1" smtClean="0"/>
                        <a:t>어육류군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젓갈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자반생선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통조림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검정콩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err="1" smtClean="0"/>
                        <a:t>노란콩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치즈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err="1" smtClean="0"/>
                        <a:t>어묵류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햄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err="1" smtClean="0"/>
                        <a:t>건오징어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멸치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err="1" smtClean="0"/>
                        <a:t>건어물류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염분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칼륨</a:t>
                      </a:r>
                      <a:endParaRPr lang="ko-KR" altLang="en-US" dirty="0"/>
                    </a:p>
                  </a:txBody>
                  <a:tcPr/>
                </a:tc>
              </a:tr>
              <a:tr h="884879"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채  소  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고춧잎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근대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err="1" smtClean="0"/>
                        <a:t>늙은호박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err="1" smtClean="0"/>
                        <a:t>단호박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err="1" smtClean="0"/>
                        <a:t>머위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err="1" smtClean="0"/>
                        <a:t>물미역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미나리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부추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시금치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쑥갓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아욱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양송이버섯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죽순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err="1" smtClean="0"/>
                        <a:t>취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쑥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칼륨</a:t>
                      </a:r>
                      <a:endParaRPr lang="ko-KR" altLang="en-US" dirty="0"/>
                    </a:p>
                  </a:txBody>
                  <a:tcPr/>
                </a:tc>
              </a:tr>
              <a:tr h="884879"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과  일  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err="1" smtClean="0"/>
                        <a:t>말린과일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멜론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바나나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참외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천도복숭아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키위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토마토</a:t>
                      </a:r>
                      <a:r>
                        <a:rPr lang="en-US" altLang="ko-KR" dirty="0" smtClean="0"/>
                        <a:t>,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방울토마토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토마토주스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칼륨</a:t>
                      </a:r>
                      <a:endParaRPr lang="ko-KR" altLang="en-US" dirty="0"/>
                    </a:p>
                  </a:txBody>
                  <a:tcPr/>
                </a:tc>
              </a:tr>
              <a:tr h="404290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우  유  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dirty="0" smtClean="0"/>
                        <a:t>초콜릿우유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칼륨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인</a:t>
                      </a:r>
                      <a:endParaRPr lang="ko-KR" altLang="en-US" dirty="0"/>
                    </a:p>
                  </a:txBody>
                  <a:tcPr/>
                </a:tc>
              </a:tr>
              <a:tr h="714479">
                <a:tc>
                  <a:txBody>
                    <a:bodyPr/>
                    <a:lstStyle/>
                    <a:p>
                      <a:pPr latinLnBrk="1">
                        <a:lnSpc>
                          <a:spcPct val="200000"/>
                        </a:lnSpc>
                      </a:pPr>
                      <a:r>
                        <a:rPr lang="ko-KR" altLang="en-US" dirty="0" smtClean="0"/>
                        <a:t>기        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견과류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콜라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err="1" smtClean="0"/>
                        <a:t>쵸콜릿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피자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맥주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흑설탕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err="1" smtClean="0"/>
                        <a:t>황설탕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err="1" smtClean="0"/>
                        <a:t>로얄제리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조미료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베이킹파우더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err="1" smtClean="0"/>
                        <a:t>베이킹소다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샐러드드레싱</a:t>
                      </a:r>
                      <a:r>
                        <a:rPr lang="en-US" altLang="ko-KR" dirty="0" smtClean="0"/>
                        <a:t>,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염분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칼륨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496944" cy="1224136"/>
          </a:xfrm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algn="l"/>
            <a:r>
              <a:rPr lang="ko-KR" altLang="en-US" sz="4400" dirty="0" smtClean="0">
                <a:effectLst/>
              </a:rPr>
              <a:t>간 </a:t>
            </a:r>
            <a:r>
              <a:rPr lang="ko-KR" altLang="en-US" sz="4400" dirty="0" err="1" smtClean="0">
                <a:effectLst/>
              </a:rPr>
              <a:t>질환식</a:t>
            </a:r>
            <a:r>
              <a:rPr lang="en-US" altLang="ko-KR" dirty="0" smtClean="0">
                <a:effectLst/>
              </a:rPr>
              <a:t/>
            </a:r>
            <a:br>
              <a:rPr lang="en-US" altLang="ko-KR" dirty="0" smtClean="0">
                <a:effectLst/>
              </a:rPr>
            </a:br>
            <a:r>
              <a:rPr lang="en-US" altLang="ko-KR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- </a:t>
            </a:r>
            <a:r>
              <a:rPr lang="ko-KR" altLang="en-US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급성</a:t>
            </a:r>
            <a:r>
              <a:rPr lang="en-US" altLang="ko-KR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,</a:t>
            </a:r>
            <a:r>
              <a:rPr lang="ko-KR" altLang="en-US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 만성 간질환에 적절한 식사 </a:t>
            </a:r>
            <a:endParaRPr lang="ko-KR" altLang="en-US" sz="1800" dirty="0">
              <a:solidFill>
                <a:schemeClr val="bg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67544" y="2204864"/>
            <a:ext cx="8208912" cy="4248472"/>
          </a:xfrm>
        </p:spPr>
        <p:txBody>
          <a:bodyPr>
            <a:normAutofit/>
          </a:bodyPr>
          <a:lstStyle/>
          <a:p>
            <a:endParaRPr lang="ko-KR" altLang="en-US" sz="48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395537" y="1844824"/>
          <a:ext cx="8208911" cy="4536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2583"/>
                <a:gridCol w="2851844"/>
                <a:gridCol w="2814484"/>
              </a:tblGrid>
              <a:tr h="4606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간질환식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고단백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간경변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err="1" smtClean="0"/>
                        <a:t>중단백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간성혼수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err="1" smtClean="0"/>
                        <a:t>저단백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</a:tr>
              <a:tr h="6449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간염 환자식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체중감소방지 및 유지 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간경병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만성 간질환자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간 손상이 심하게 진행된 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간성 </a:t>
                      </a:r>
                      <a:r>
                        <a:rPr lang="ko-KR" altLang="en-US" dirty="0" err="1" smtClean="0"/>
                        <a:t>뇌증</a:t>
                      </a:r>
                      <a:r>
                        <a:rPr lang="ko-KR" altLang="en-US" dirty="0" smtClean="0"/>
                        <a:t> 환자</a:t>
                      </a:r>
                    </a:p>
                  </a:txBody>
                  <a:tcPr/>
                </a:tc>
              </a:tr>
              <a:tr h="34309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dirty="0" err="1" smtClean="0"/>
                        <a:t>충분한</a:t>
                      </a:r>
                      <a:r>
                        <a:rPr lang="en-US" altLang="ko-KR" dirty="0" smtClean="0"/>
                        <a:t> </a:t>
                      </a:r>
                      <a:r>
                        <a:rPr lang="en-US" altLang="ko-KR" dirty="0" err="1" smtClean="0"/>
                        <a:t>열량</a:t>
                      </a:r>
                      <a:r>
                        <a:rPr lang="en-US" altLang="ko-KR" dirty="0" smtClean="0"/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dirty="0" smtClean="0"/>
                        <a:t>고 </a:t>
                      </a:r>
                      <a:r>
                        <a:rPr lang="en-US" altLang="ko-KR" dirty="0" err="1" smtClean="0"/>
                        <a:t>단백</a:t>
                      </a:r>
                      <a:r>
                        <a:rPr lang="en-US" altLang="ko-KR" dirty="0" smtClean="0"/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dirty="0" smtClean="0"/>
                        <a:t>고 </a:t>
                      </a:r>
                      <a:r>
                        <a:rPr lang="en-US" altLang="ko-KR" dirty="0" err="1" smtClean="0"/>
                        <a:t>비타민식</a:t>
                      </a:r>
                      <a:r>
                        <a:rPr lang="en-US" altLang="ko-KR" dirty="0" smtClean="0"/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저지방</a:t>
                      </a:r>
                      <a:endParaRPr lang="en-US" altLang="ko-KR" dirty="0" smtClean="0"/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endParaRPr lang="en-US" altLang="ko-KR" dirty="0" smtClean="0"/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endParaRPr kumimoji="0"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상태에 따라 단백질을 조절한다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열량 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공급을위해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단순당과 기름을 사용한다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식도정맥류가 있을 때는 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딱딱한 음식이나 거친 음식은 제외한다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복수가 있을 시 수분제한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단백질섭취 제한 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복수와 부종 동반 시 염분 제한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충분한 열량</a:t>
                      </a:r>
                      <a:endParaRPr lang="en-US" altLang="ko-KR" dirty="0" smtClean="0"/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endParaRPr lang="en-US" altLang="ko-KR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640960" cy="1224136"/>
          </a:xfrm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algn="l"/>
            <a:r>
              <a:rPr lang="ko-KR" altLang="en-US" sz="4400" dirty="0" smtClean="0">
                <a:effectLst/>
              </a:rPr>
              <a:t>연하 </a:t>
            </a:r>
            <a:r>
              <a:rPr lang="ko-KR" altLang="en-US" sz="4400" dirty="0" err="1" smtClean="0">
                <a:effectLst/>
              </a:rPr>
              <a:t>보조식</a:t>
            </a:r>
            <a:r>
              <a:rPr lang="en-US" altLang="ko-KR" dirty="0" smtClean="0">
                <a:effectLst/>
              </a:rPr>
              <a:t/>
            </a:r>
            <a:br>
              <a:rPr lang="en-US" altLang="ko-KR" dirty="0" smtClean="0">
                <a:effectLst/>
              </a:rPr>
            </a:br>
            <a:r>
              <a:rPr lang="en-US" altLang="ko-KR" sz="1800" dirty="0" smtClean="0">
                <a:solidFill>
                  <a:schemeClr val="tx1"/>
                </a:solidFill>
                <a:effectLst/>
              </a:rPr>
              <a:t>-</a:t>
            </a:r>
            <a:r>
              <a:rPr lang="ko-KR" altLang="en-US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뇌졸중</a:t>
            </a:r>
            <a:r>
              <a:rPr lang="en-US" altLang="ko-KR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뇌혈관손상</a:t>
            </a:r>
            <a:r>
              <a:rPr lang="en-US" altLang="ko-KR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후두암</a:t>
            </a:r>
            <a:r>
              <a:rPr lang="en-US" altLang="ko-KR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외과적 수술 등으로 음식의 씹고 삼키는 기능  장애환자</a:t>
            </a:r>
            <a:endParaRPr lang="ko-KR" altLang="en-US" sz="18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67544" y="2204864"/>
            <a:ext cx="8208912" cy="4248472"/>
          </a:xfrm>
        </p:spPr>
        <p:txBody>
          <a:bodyPr>
            <a:normAutofit/>
          </a:bodyPr>
          <a:lstStyle/>
          <a:p>
            <a:endParaRPr lang="ko-KR" altLang="en-US" sz="48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67544" y="1772816"/>
          <a:ext cx="8208912" cy="4729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2448272"/>
                <a:gridCol w="2520280"/>
                <a:gridCol w="2592288"/>
              </a:tblGrid>
              <a:tr h="591528"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단계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단계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2</a:t>
                      </a:r>
                      <a:r>
                        <a:rPr lang="ko-KR" altLang="en-US" dirty="0" smtClean="0"/>
                        <a:t>단계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3</a:t>
                      </a:r>
                      <a:r>
                        <a:rPr lang="ko-KR" altLang="en-US" dirty="0" smtClean="0"/>
                        <a:t>단계</a:t>
                      </a:r>
                      <a:endParaRPr lang="ko-KR" altLang="en-US" dirty="0"/>
                    </a:p>
                  </a:txBody>
                  <a:tcPr/>
                </a:tc>
              </a:tr>
              <a:tr h="705712"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점도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푸딩상태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err="1" smtClean="0"/>
                        <a:t>요플레</a:t>
                      </a:r>
                      <a:r>
                        <a:rPr lang="ko-KR" altLang="en-US" dirty="0" smtClean="0"/>
                        <a:t> 상태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토마토 </a:t>
                      </a:r>
                      <a:r>
                        <a:rPr lang="ko-KR" altLang="en-US" dirty="0" err="1" smtClean="0"/>
                        <a:t>퓨레상태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3341104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None/>
                      </a:pPr>
                      <a:endParaRPr lang="en-US" altLang="ko-KR" dirty="0" smtClean="0"/>
                    </a:p>
                    <a:p>
                      <a:pPr latinLnBrk="1">
                        <a:buFont typeface="Arial" pitchFamily="34" charset="0"/>
                        <a:buNone/>
                      </a:pPr>
                      <a:endParaRPr lang="en-US" altLang="ko-KR" dirty="0" smtClean="0"/>
                    </a:p>
                    <a:p>
                      <a:pPr latinLnBrk="1">
                        <a:buFont typeface="Arial" pitchFamily="34" charset="0"/>
                        <a:buNone/>
                      </a:pPr>
                      <a:endParaRPr lang="en-US" altLang="ko-KR" dirty="0" smtClean="0"/>
                    </a:p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ko-KR" altLang="en-US" dirty="0" smtClean="0"/>
                        <a:t>식사</a:t>
                      </a:r>
                      <a:endParaRPr lang="en-US" altLang="ko-KR" dirty="0" smtClean="0"/>
                    </a:p>
                    <a:p>
                      <a:pPr algn="ctr" latinLnBrk="1">
                        <a:buFont typeface="Arial" pitchFamily="34" charset="0"/>
                        <a:buNone/>
                      </a:pPr>
                      <a:r>
                        <a:rPr lang="ko-KR" altLang="en-US" dirty="0" smtClean="0"/>
                        <a:t>원칙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죽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반찬 등 모든 음식은 곱게 </a:t>
                      </a:r>
                      <a:r>
                        <a:rPr kumimoji="0"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갈아서</a:t>
                      </a:r>
                      <a:r>
                        <a:rPr kumimoji="0" lang="ko-KR" altLang="en-US" sz="1800" b="1" kern="1200" dirty="0" smtClean="0">
                          <a:solidFill>
                            <a:srgbClr val="FFC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걸쭉하고 부드럽게 제공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국물 음식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수분제한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맵고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자극 적인 것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입천장에 달라붙는 음식 등 제외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고 섬유소 식품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생과일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생채소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등 제외 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죽 제공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반찬은 곱게 </a:t>
                      </a:r>
                      <a:r>
                        <a:rPr kumimoji="0" lang="ko-KR" altLang="en-US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다져서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부드러운 음식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수분 제한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제공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국물 음식 제한 또는 점도 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조절제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이용하여 제공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맵고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자극 적인 것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입천장에 달라붙는 음식 등 제외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고섬유소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식품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생과일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생채소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등 제외 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밥 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진밥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제공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반찬은 </a:t>
                      </a:r>
                      <a:r>
                        <a:rPr kumimoji="0" lang="ko-KR" altLang="en-US" sz="18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잘라서</a:t>
                      </a:r>
                      <a:r>
                        <a:rPr kumimoji="0" lang="ko-KR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부드럽고 촉촉한 형태로 제공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국물 음식 제한 또는 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점도조절제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이용하여 제공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맵고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자극 적인 것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입천장에 달라붙는 음식 등 제외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고섬유소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식품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생과일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생채소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등 제외 등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3429890" cy="689248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r>
              <a:rPr lang="ko-KR" altLang="en-US" dirty="0" smtClean="0">
                <a:effectLst/>
              </a:rPr>
              <a:t>위 절제 후 식</a:t>
            </a:r>
            <a:endParaRPr lang="ko-KR" altLang="en-US" dirty="0"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67544" y="2204864"/>
            <a:ext cx="8208912" cy="4248472"/>
          </a:xfrm>
        </p:spPr>
        <p:txBody>
          <a:bodyPr>
            <a:normAutofit/>
          </a:bodyPr>
          <a:lstStyle/>
          <a:p>
            <a:endParaRPr lang="ko-KR" altLang="en-US" sz="48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467544" y="1628800"/>
          <a:ext cx="8208912" cy="4752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/>
                <a:gridCol w="2052228"/>
                <a:gridCol w="2052228"/>
                <a:gridCol w="2052228"/>
              </a:tblGrid>
              <a:tr h="903807"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단계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2</a:t>
                      </a:r>
                      <a:r>
                        <a:rPr lang="ko-KR" altLang="en-US" dirty="0" smtClean="0"/>
                        <a:t>단계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3</a:t>
                      </a:r>
                      <a:r>
                        <a:rPr lang="ko-KR" altLang="en-US" dirty="0" smtClean="0"/>
                        <a:t>단계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4</a:t>
                      </a:r>
                      <a:r>
                        <a:rPr lang="ko-KR" altLang="en-US" dirty="0" smtClean="0"/>
                        <a:t>단계</a:t>
                      </a:r>
                      <a:endParaRPr lang="ko-KR" altLang="en-US" dirty="0"/>
                    </a:p>
                  </a:txBody>
                  <a:tcPr/>
                </a:tc>
              </a:tr>
              <a:tr h="1021002"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미음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초기</a:t>
                      </a:r>
                      <a:r>
                        <a:rPr lang="en-US" altLang="ko-KR" dirty="0" smtClean="0"/>
                        <a:t>1~2</a:t>
                      </a:r>
                      <a:r>
                        <a:rPr lang="ko-KR" altLang="en-US" dirty="0" smtClean="0"/>
                        <a:t>일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죽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퇴원 전후 </a:t>
                      </a:r>
                      <a:r>
                        <a:rPr lang="en-US" altLang="ko-KR" dirty="0" smtClean="0"/>
                        <a:t>1~2</a:t>
                      </a:r>
                      <a:r>
                        <a:rPr lang="ko-KR" altLang="en-US" dirty="0" smtClean="0"/>
                        <a:t>주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된 죽</a:t>
                      </a:r>
                      <a:endParaRPr lang="en-US" altLang="ko-KR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퇴원 전후 </a:t>
                      </a:r>
                      <a:r>
                        <a:rPr lang="en-US" altLang="ko-KR" dirty="0" smtClean="0"/>
                        <a:t>2~3</a:t>
                      </a:r>
                      <a:r>
                        <a:rPr lang="ko-KR" altLang="en-US" dirty="0" smtClean="0"/>
                        <a:t>주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밥</a:t>
                      </a:r>
                      <a:endParaRPr lang="en-US" altLang="ko-KR" dirty="0" smtClean="0"/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퇴원 전후 </a:t>
                      </a:r>
                      <a:r>
                        <a:rPr lang="en-US" altLang="ko-KR" dirty="0" smtClean="0"/>
                        <a:t>3~4</a:t>
                      </a:r>
                      <a:r>
                        <a:rPr lang="ko-KR" altLang="en-US" dirty="0" smtClean="0"/>
                        <a:t>주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2827719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수술 후 첫 식사</a:t>
                      </a:r>
                      <a:endParaRPr lang="en-US" altLang="ko-KR" dirty="0" smtClean="0"/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회 </a:t>
                      </a:r>
                      <a:r>
                        <a:rPr lang="en-US" altLang="ko-KR" dirty="0" smtClean="0"/>
                        <a:t>150ml </a:t>
                      </a:r>
                      <a:r>
                        <a:rPr lang="ko-KR" altLang="en-US" dirty="0" smtClean="0"/>
                        <a:t>이하</a:t>
                      </a:r>
                      <a:endParaRPr lang="en-US" altLang="ko-KR" dirty="0" smtClean="0"/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dirty="0" smtClean="0"/>
                        <a:t>위장에 저작극적</a:t>
                      </a:r>
                      <a:r>
                        <a:rPr lang="ko-KR" altLang="en-US" baseline="0" dirty="0" smtClean="0"/>
                        <a:t> 흡수 좋은 음식</a:t>
                      </a:r>
                      <a:endParaRPr lang="en-US" altLang="ko-KR" baseline="0" dirty="0" smtClean="0"/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baseline="0" dirty="0" smtClean="0"/>
                        <a:t>조금씩 씹듯이 천천히 삼킴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회 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150ml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이하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부드럽고 소화가 쉬운 음식 구성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익힌 음식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천천히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꼭꼭 씹기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회 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200ml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이하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반찬 종류와 양을 점차 증량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기름 많고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질긴 음식 제한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부드러운 생과일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쌀밥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진밥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적정식사량 유지 부족 시 간식 섭취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천천히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꼭꼭 씹기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저 자극 일품요리 등 이용</a:t>
                      </a: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제목 1"/>
          <p:cNvSpPr txBox="1">
            <a:spLocks/>
          </p:cNvSpPr>
          <p:nvPr/>
        </p:nvSpPr>
        <p:spPr>
          <a:xfrm>
            <a:off x="323528" y="1268760"/>
            <a:ext cx="8568952" cy="288032"/>
          </a:xfrm>
          <a:prstGeom prst="rect">
            <a:avLst/>
          </a:prstGeom>
        </p:spPr>
        <p:txBody>
          <a:bodyPr vert="horz" lIns="45720" tIns="0" rIns="45720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cap="all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-</a:t>
            </a:r>
            <a:r>
              <a:rPr lang="ko-KR" altLang="en-US" b="1" cap="all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음식물이 장내로 너무 빨리 이동 구토</a:t>
            </a:r>
            <a:r>
              <a:rPr lang="en-US" altLang="ko-KR" b="1" cap="all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,</a:t>
            </a:r>
            <a:r>
              <a:rPr lang="ko-KR" altLang="en-US" b="1" cap="all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복통</a:t>
            </a:r>
            <a:r>
              <a:rPr lang="en-US" altLang="ko-KR" b="1" cap="all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,</a:t>
            </a:r>
            <a:r>
              <a:rPr lang="ko-KR" altLang="en-US" b="1" cap="all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설사 등의 증상 방지를 위한 식사</a:t>
            </a:r>
            <a:endParaRPr kumimoji="0" lang="ko-KR" altLang="en-US" b="1" i="0" u="none" strike="noStrike" kern="1200" cap="all" spc="0" normalizeH="0" baseline="0" noProof="0" dirty="0">
              <a:ln w="6350">
                <a:noFill/>
              </a:ln>
              <a:effectLst/>
              <a:uLnTx/>
              <a:uFillTx/>
              <a:latin typeface="굴림" pitchFamily="50" charset="-127"/>
              <a:ea typeface="굴림" pitchFamily="50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67544" y="2204864"/>
            <a:ext cx="8208912" cy="3456384"/>
          </a:xfrm>
        </p:spPr>
        <p:txBody>
          <a:bodyPr>
            <a:normAutofit/>
          </a:bodyPr>
          <a:lstStyle/>
          <a:p>
            <a:endParaRPr lang="ko-KR" altLang="en-US" sz="48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79512" y="1412776"/>
          <a:ext cx="8784977" cy="4680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160240"/>
                <a:gridCol w="2448272"/>
                <a:gridCol w="2088233"/>
              </a:tblGrid>
              <a:tr h="8303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일반</a:t>
                      </a:r>
                      <a:r>
                        <a:rPr lang="en-US" altLang="ko-KR" dirty="0" smtClean="0"/>
                        <a:t>(RTH)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Ready to Hang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당뇨</a:t>
                      </a:r>
                      <a:r>
                        <a:rPr lang="en-US" altLang="ko-KR" dirty="0" smtClean="0"/>
                        <a:t>(RTH)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신장</a:t>
                      </a:r>
                      <a:r>
                        <a:rPr lang="en-US" altLang="ko-KR" dirty="0" smtClean="0"/>
                        <a:t>(RD-</a:t>
                      </a:r>
                      <a:r>
                        <a:rPr lang="ko-KR" altLang="en-US" dirty="0" smtClean="0"/>
                        <a:t>비 투석용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, RD+-</a:t>
                      </a:r>
                      <a:r>
                        <a:rPr lang="ko-KR" altLang="en-US" dirty="0" smtClean="0"/>
                        <a:t>투석환자용</a:t>
                      </a:r>
                      <a:r>
                        <a:rPr lang="en-US" altLang="ko-KR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고단백</a:t>
                      </a:r>
                      <a:endParaRPr lang="ko-KR" altLang="en-US" dirty="0"/>
                    </a:p>
                  </a:txBody>
                  <a:tcPr/>
                </a:tc>
              </a:tr>
              <a:tr h="10720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탄</a:t>
                      </a:r>
                      <a:r>
                        <a:rPr lang="en-US" altLang="ko-KR" dirty="0" smtClean="0"/>
                        <a:t>:</a:t>
                      </a:r>
                      <a:r>
                        <a:rPr lang="ko-KR" altLang="en-US" dirty="0" smtClean="0"/>
                        <a:t>지</a:t>
                      </a:r>
                      <a:r>
                        <a:rPr lang="en-US" altLang="ko-KR" dirty="0" smtClean="0"/>
                        <a:t>:</a:t>
                      </a:r>
                      <a:r>
                        <a:rPr lang="ko-KR" altLang="en-US" dirty="0" smtClean="0"/>
                        <a:t>단</a:t>
                      </a:r>
                      <a:r>
                        <a:rPr lang="en-US" altLang="ko-KR" dirty="0" smtClean="0"/>
                        <a:t>=65:20:15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팩</a:t>
                      </a:r>
                      <a:r>
                        <a:rPr lang="en-US" altLang="ko-KR" dirty="0" smtClean="0"/>
                        <a:t>-400ml-400kcal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탄</a:t>
                      </a:r>
                      <a:r>
                        <a:rPr lang="en-US" altLang="ko-KR" dirty="0" smtClean="0"/>
                        <a:t>:</a:t>
                      </a:r>
                      <a:r>
                        <a:rPr lang="ko-KR" altLang="en-US" dirty="0" smtClean="0"/>
                        <a:t>지</a:t>
                      </a:r>
                      <a:r>
                        <a:rPr lang="en-US" altLang="ko-KR" dirty="0" smtClean="0"/>
                        <a:t>:</a:t>
                      </a:r>
                      <a:r>
                        <a:rPr lang="ko-KR" altLang="en-US" dirty="0" smtClean="0"/>
                        <a:t>단</a:t>
                      </a:r>
                      <a:r>
                        <a:rPr lang="en-US" altLang="ko-KR" dirty="0" smtClean="0"/>
                        <a:t>=40:40:20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팩</a:t>
                      </a:r>
                      <a:r>
                        <a:rPr lang="en-US" altLang="ko-KR" dirty="0" smtClean="0"/>
                        <a:t>-400ml-400kcal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RD</a:t>
                      </a:r>
                      <a:r>
                        <a:rPr lang="ko-KR" altLang="en-US" dirty="0" smtClean="0"/>
                        <a:t>탄</a:t>
                      </a:r>
                      <a:r>
                        <a:rPr lang="en-US" altLang="ko-KR" dirty="0" smtClean="0"/>
                        <a:t>:</a:t>
                      </a:r>
                      <a:r>
                        <a:rPr lang="ko-KR" altLang="en-US" dirty="0" smtClean="0"/>
                        <a:t>지</a:t>
                      </a:r>
                      <a:r>
                        <a:rPr lang="en-US" altLang="ko-KR" dirty="0" smtClean="0"/>
                        <a:t>:</a:t>
                      </a:r>
                      <a:r>
                        <a:rPr lang="ko-KR" altLang="en-US" dirty="0" smtClean="0"/>
                        <a:t>단</a:t>
                      </a:r>
                      <a:r>
                        <a:rPr lang="en-US" altLang="ko-KR" dirty="0" smtClean="0"/>
                        <a:t>=8:35:57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RD+</a:t>
                      </a:r>
                      <a:r>
                        <a:rPr lang="ko-KR" altLang="en-US" dirty="0" smtClean="0"/>
                        <a:t>탄</a:t>
                      </a:r>
                      <a:r>
                        <a:rPr lang="en-US" altLang="ko-KR" dirty="0" smtClean="0"/>
                        <a:t>:</a:t>
                      </a:r>
                      <a:r>
                        <a:rPr lang="ko-KR" altLang="en-US" dirty="0" smtClean="0"/>
                        <a:t>지</a:t>
                      </a:r>
                      <a:r>
                        <a:rPr lang="en-US" altLang="ko-KR" dirty="0" smtClean="0"/>
                        <a:t>:</a:t>
                      </a:r>
                      <a:r>
                        <a:rPr lang="ko-KR" altLang="en-US" dirty="0" smtClean="0"/>
                        <a:t>단</a:t>
                      </a:r>
                      <a:r>
                        <a:rPr lang="en-US" altLang="ko-KR" dirty="0" smtClean="0"/>
                        <a:t>=15:35:50</a:t>
                      </a:r>
                    </a:p>
                    <a:p>
                      <a:pPr algn="ctr" latinLnBrk="1"/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캔</a:t>
                      </a:r>
                      <a:r>
                        <a:rPr lang="en-US" altLang="ko-KR" dirty="0" smtClean="0"/>
                        <a:t>-200ml-400kcal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탄</a:t>
                      </a:r>
                      <a:r>
                        <a:rPr lang="en-US" altLang="ko-KR" dirty="0" smtClean="0"/>
                        <a:t>:</a:t>
                      </a:r>
                      <a:r>
                        <a:rPr lang="ko-KR" altLang="en-US" dirty="0" smtClean="0"/>
                        <a:t>지</a:t>
                      </a:r>
                      <a:r>
                        <a:rPr lang="en-US" altLang="ko-KR" dirty="0" smtClean="0"/>
                        <a:t>:</a:t>
                      </a:r>
                      <a:r>
                        <a:rPr lang="ko-KR" altLang="en-US" dirty="0" smtClean="0"/>
                        <a:t>단</a:t>
                      </a:r>
                      <a:r>
                        <a:rPr lang="en-US" altLang="ko-KR" dirty="0" smtClean="0"/>
                        <a:t>=55:20:25</a:t>
                      </a:r>
                    </a:p>
                    <a:p>
                      <a:pPr algn="ctr" latinLnBrk="1"/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캔</a:t>
                      </a:r>
                      <a:r>
                        <a:rPr lang="en-US" altLang="ko-KR" dirty="0" smtClean="0"/>
                        <a:t>-200ml-200kcal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2778137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None/>
                      </a:pP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제목 1"/>
          <p:cNvSpPr txBox="1">
            <a:spLocks/>
          </p:cNvSpPr>
          <p:nvPr/>
        </p:nvSpPr>
        <p:spPr>
          <a:xfrm>
            <a:off x="467544" y="404664"/>
            <a:ext cx="6336704" cy="648072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1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1" i="0" u="none" strike="noStrike" kern="1200" cap="all" spc="0" normalizeH="0" baseline="0" noProof="0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경관유</a:t>
            </a:r>
            <a:r>
              <a:rPr kumimoji="0" lang="ko-KR" altLang="en-US" sz="4800" b="1" i="0" u="none" strike="noStrike" kern="1200" cap="all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유동식 </a:t>
            </a:r>
            <a:r>
              <a:rPr kumimoji="0" lang="en-US" altLang="ko-KR" sz="2900" b="1" i="0" u="none" strike="noStrike" kern="1200" cap="all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kumimoji="0" lang="ko-KR" altLang="en-US" sz="2900" b="1" i="0" u="none" strike="noStrike" kern="1200" cap="all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현 사용제품</a:t>
            </a:r>
            <a:r>
              <a:rPr kumimoji="0" lang="en-US" altLang="ko-KR" sz="2900" b="1" i="0" u="none" strike="noStrike" kern="1200" cap="all" spc="0" normalizeH="0" baseline="0" noProof="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ko-KR" altLang="en-US" sz="2900" b="1" i="0" u="none" strike="noStrike" kern="1200" cap="all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179512" y="6093296"/>
            <a:ext cx="8352928" cy="288032"/>
          </a:xfrm>
          <a:prstGeom prst="rect">
            <a:avLst/>
          </a:prstGeom>
        </p:spPr>
        <p:txBody>
          <a:bodyPr vert="horz" lIns="45720" tIns="0" rIns="45720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cap="all" noProof="0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기타</a:t>
            </a:r>
            <a:r>
              <a:rPr lang="en-US" altLang="ko-KR" b="1" cap="all" noProof="0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: </a:t>
            </a:r>
            <a:r>
              <a:rPr lang="ko-KR" altLang="en-US" b="1" cap="all" noProof="0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구강섭취용</a:t>
            </a:r>
            <a:r>
              <a:rPr lang="en-US" altLang="ko-KR" b="1" cap="all" noProof="0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(</a:t>
            </a:r>
            <a:r>
              <a:rPr lang="ko-KR" altLang="en-US" b="1" cap="all" noProof="0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다양한 맛</a:t>
            </a:r>
            <a:r>
              <a:rPr lang="en-US" altLang="ko-KR" b="1" cap="all" noProof="0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), </a:t>
            </a:r>
            <a:r>
              <a:rPr lang="ko-KR" altLang="en-US" b="1" cap="all" noProof="0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장 솔루션</a:t>
            </a:r>
            <a:r>
              <a:rPr lang="en-US" altLang="ko-KR" b="1" cap="all" noProof="0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(</a:t>
            </a:r>
            <a:r>
              <a:rPr lang="ko-KR" altLang="en-US" b="1" cap="all" noProof="0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장 관계 민감한 환자</a:t>
            </a:r>
            <a:r>
              <a:rPr lang="en-US" altLang="ko-KR" b="1" cap="all" noProof="0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)</a:t>
            </a:r>
            <a:endParaRPr kumimoji="0" lang="ko-KR" altLang="en-US" b="1" i="0" u="none" strike="noStrike" kern="1200" cap="all" spc="0" normalizeH="0" baseline="0" noProof="0" dirty="0">
              <a:ln w="6350">
                <a:noFill/>
              </a:ln>
              <a:effectLst/>
              <a:uLnTx/>
              <a:uFillTx/>
              <a:latin typeface="굴림" pitchFamily="50" charset="-127"/>
              <a:ea typeface="굴림" pitchFamily="50" charset="-127"/>
              <a:cs typeface="+mj-cs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79512" y="1052736"/>
            <a:ext cx="8568952" cy="279648"/>
          </a:xfrm>
          <a:prstGeom prst="rect">
            <a:avLst/>
          </a:prstGeom>
        </p:spPr>
        <p:txBody>
          <a:bodyPr vert="horz" lIns="45720" tIns="0" rIns="45720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cap="all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-</a:t>
            </a:r>
            <a:r>
              <a:rPr lang="ko-KR" altLang="en-US" b="1" cap="all" dirty="0" smtClean="0">
                <a:ln w="6350">
                  <a:noFill/>
                </a:ln>
                <a:latin typeface="굴림" pitchFamily="50" charset="-127"/>
                <a:ea typeface="굴림" pitchFamily="50" charset="-127"/>
                <a:cs typeface="+mj-cs"/>
              </a:rPr>
              <a:t>위장관 기능은 정상이지만 구강섭취가 불가능한 경우 관을 이용하여 공급하는 식사</a:t>
            </a:r>
            <a:endParaRPr kumimoji="0" lang="ko-KR" altLang="en-US" b="1" i="0" u="none" strike="noStrike" kern="1200" cap="all" spc="0" normalizeH="0" baseline="0" noProof="0" dirty="0">
              <a:ln w="6350">
                <a:noFill/>
              </a:ln>
              <a:effectLst/>
              <a:uLnTx/>
              <a:uFillTx/>
              <a:latin typeface="굴림" pitchFamily="50" charset="-127"/>
              <a:ea typeface="굴림" pitchFamily="50" charset="-127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56993"/>
            <a:ext cx="194421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356992"/>
            <a:ext cx="1184151" cy="2663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3356992"/>
            <a:ext cx="115212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3356992"/>
            <a:ext cx="1319783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3356992"/>
            <a:ext cx="201622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496944" cy="1224136"/>
          </a:xfrm>
        </p:spPr>
        <p:txBody>
          <a:bodyPr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pPr algn="l"/>
            <a:r>
              <a:rPr lang="ko-KR" altLang="en-US" sz="4400" dirty="0" smtClean="0">
                <a:effectLst/>
              </a:rPr>
              <a:t>기타 </a:t>
            </a:r>
            <a:r>
              <a:rPr lang="ko-KR" altLang="en-US" sz="4400" dirty="0" err="1" smtClean="0">
                <a:effectLst/>
              </a:rPr>
              <a:t>치료식</a:t>
            </a:r>
            <a:r>
              <a:rPr lang="en-US" altLang="ko-KR" dirty="0" smtClean="0">
                <a:effectLst/>
              </a:rPr>
              <a:t/>
            </a:r>
            <a:br>
              <a:rPr lang="en-US" altLang="ko-KR" dirty="0" smtClean="0">
                <a:effectLst/>
              </a:rPr>
            </a:br>
            <a:r>
              <a:rPr lang="en-US" altLang="ko-KR" sz="1800" dirty="0" smtClean="0">
                <a:solidFill>
                  <a:schemeClr val="tx1"/>
                </a:solidFill>
                <a:effectLst/>
              </a:rPr>
              <a:t>-</a:t>
            </a:r>
            <a:r>
              <a:rPr lang="ko-KR" altLang="en-US" sz="1800" dirty="0" smtClean="0"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질환에 따른 치료와 예방을 목적으로 하는 식사</a:t>
            </a:r>
            <a:endParaRPr lang="ko-KR" altLang="en-US" sz="18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67544" y="2204864"/>
            <a:ext cx="8208912" cy="4248472"/>
          </a:xfrm>
        </p:spPr>
        <p:txBody>
          <a:bodyPr>
            <a:normAutofit/>
          </a:bodyPr>
          <a:lstStyle/>
          <a:p>
            <a:endParaRPr lang="ko-KR" altLang="en-US" sz="48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251520" y="1772816"/>
          <a:ext cx="8640960" cy="4729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26"/>
                <a:gridCol w="2788802"/>
                <a:gridCol w="3054132"/>
              </a:tblGrid>
              <a:tr h="591528"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위 </a:t>
                      </a:r>
                      <a:r>
                        <a:rPr lang="ko-KR" altLang="en-US" dirty="0" err="1" smtClean="0"/>
                        <a:t>궤양식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err="1" smtClean="0"/>
                        <a:t>통풍식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err="1" smtClean="0"/>
                        <a:t>저퓨린식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저 </a:t>
                      </a:r>
                      <a:r>
                        <a:rPr lang="ko-KR" altLang="en-US" dirty="0" err="1" smtClean="0"/>
                        <a:t>요오드식</a:t>
                      </a:r>
                      <a:endParaRPr lang="en-US" altLang="ko-KR" dirty="0" smtClean="0"/>
                    </a:p>
                  </a:txBody>
                  <a:tcPr/>
                </a:tc>
              </a:tr>
              <a:tr h="705712"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연 식단  적용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err="1" smtClean="0"/>
                        <a:t>퓨린</a:t>
                      </a:r>
                      <a:r>
                        <a:rPr lang="ko-KR" altLang="en-US" dirty="0" smtClean="0"/>
                        <a:t> 제한식사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요오드 제한 식사</a:t>
                      </a:r>
                      <a:r>
                        <a:rPr lang="en-US" altLang="ko-KR" dirty="0" smtClean="0"/>
                        <a:t>(140mg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↓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dirty="0" smtClean="0"/>
                    </a:p>
                  </a:txBody>
                  <a:tcPr/>
                </a:tc>
              </a:tr>
              <a:tr h="334110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위산분비를 증가 시키거나 위 점막을 직접적으로 자극하는 식품들과 개별적으로 증상이 악화되는 식품들의 섭취를 제한하는 식사임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ko-KR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체내의 요산수치를 줄이기 위하여 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퓨린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섭취를 일일 약 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150mg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이하로 제한하는 식사임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단백질섭취 제한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전곡류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일주일 두 번 섭취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정제된</a:t>
                      </a:r>
                      <a:r>
                        <a:rPr kumimoji="0"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소금을 사용함</a:t>
                      </a:r>
                      <a:r>
                        <a:rPr kumimoji="0"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호밀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보리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콘프레이크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상업용빵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과자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생선류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해조류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조개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내장류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햄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육가공류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통조림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난황제품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난황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유제품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시금치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김치류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후르츠칵테일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마요네즈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아몬드</a:t>
                      </a:r>
                      <a:r>
                        <a:rPr kumimoji="0" lang="en-US" altLang="ko-K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ko-KR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적색식용색소 함유음료 및 식품</a:t>
                      </a:r>
                      <a:endParaRPr kumimoji="0" lang="en-US" altLang="ko-KR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/>
          <a:p>
            <a:r>
              <a:rPr lang="ko-KR" altLang="en-US" dirty="0" smtClean="0">
                <a:effectLst/>
              </a:rPr>
              <a:t>치료 목적에 맞는 식사처방과 식사제공</a:t>
            </a:r>
            <a:endParaRPr lang="ko-KR" altLang="en-US" dirty="0">
              <a:effectLst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3933056"/>
            <a:ext cx="6400800" cy="1752600"/>
          </a:xfrm>
        </p:spPr>
        <p:txBody>
          <a:bodyPr>
            <a:normAutofit/>
          </a:bodyPr>
          <a:lstStyle/>
          <a:p>
            <a:r>
              <a:rPr lang="ko-KR" altLang="en-US" sz="4800" dirty="0" smtClean="0"/>
              <a:t>감사합니다</a:t>
            </a:r>
            <a:r>
              <a:rPr lang="en-US" altLang="ko-KR" sz="4800" dirty="0" smtClean="0"/>
              <a:t>~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선">
  <a:themeElements>
    <a:clrScheme name="오렌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사용자 지정 1">
      <a:majorFont>
        <a:latin typeface="Lucida Sans"/>
        <a:ea typeface="휴먼옛체"/>
        <a:cs typeface=""/>
      </a:majorFont>
      <a:minorFont>
        <a:latin typeface="Book Antiqua"/>
        <a:ea typeface="돋움"/>
        <a:cs typeface="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2585</TotalTime>
  <Words>1598</Words>
  <Application>Microsoft Office PowerPoint</Application>
  <PresentationFormat>화면 슬라이드 쇼(4:3)</PresentationFormat>
  <Paragraphs>408</Paragraphs>
  <Slides>24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5" baseType="lpstr">
      <vt:lpstr>광선</vt:lpstr>
      <vt:lpstr>치료 목적에 맞는 식사처방과 식사제공</vt:lpstr>
      <vt:lpstr>영양실 소개</vt:lpstr>
      <vt:lpstr>병원식사의 종 류</vt:lpstr>
      <vt:lpstr>임상 영양관리</vt:lpstr>
      <vt:lpstr>슬라이드 5</vt:lpstr>
      <vt:lpstr>슬라이드 6</vt:lpstr>
      <vt:lpstr>치료식 설명 리플렛 (25종)</vt:lpstr>
      <vt:lpstr>슬라이드 8</vt:lpstr>
      <vt:lpstr>치료 목적에 맞는 식사처방과 식사제공</vt:lpstr>
      <vt:lpstr>슬라이드 10</vt:lpstr>
      <vt:lpstr>영양상담 리플렛 (25종)</vt:lpstr>
      <vt:lpstr>일반 환자식 - 식사 형태에 따라 구분되어 제공되는  환자식사</vt:lpstr>
      <vt:lpstr>심혈관계 질환식 -심혈관질환 치료 및 예방을 위한 생활습관 조절식사 </vt:lpstr>
      <vt:lpstr>비타민 K가 많이 함유된 식품(100 기준)</vt:lpstr>
      <vt:lpstr>당뇨식 -정상혈당을 유지하기 위해 적절한 혈중 지질 농도유지 및 표준체중 유지를 위한 식사</vt:lpstr>
      <vt:lpstr>신장 질환식 - 신질환의 진행속도 지연 및 합병증예방 좋은 영양상태 유지</vt:lpstr>
      <vt:lpstr>인이 많은 식품 </vt:lpstr>
      <vt:lpstr>신장 질환 시 섭취 주의가 필요한 식품   </vt:lpstr>
      <vt:lpstr>간 질환식 - 급성, 만성 간질환에 적절한 식사 </vt:lpstr>
      <vt:lpstr>연하 보조식 -뇌졸중, 뇌혈관손상, 후두암, 외과적 수술 등으로 음식의 씹고 삼키는 기능  장애환자</vt:lpstr>
      <vt:lpstr>위 절제 후 식</vt:lpstr>
      <vt:lpstr>슬라이드 22</vt:lpstr>
      <vt:lpstr>기타 치료식 -질환에 따른 치료와 예방을 목적으로 하는 식사</vt:lpstr>
      <vt:lpstr>치료 목적에 맞는 식사처방과 식사제공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치료식 식</dc:title>
  <dc:creator>Windows 사용자</dc:creator>
  <cp:lastModifiedBy>Windows 사용자</cp:lastModifiedBy>
  <cp:revision>228</cp:revision>
  <dcterms:created xsi:type="dcterms:W3CDTF">2017-03-31T06:59:32Z</dcterms:created>
  <dcterms:modified xsi:type="dcterms:W3CDTF">2017-07-06T03:27:27Z</dcterms:modified>
</cp:coreProperties>
</file>