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7"/>
  </p:notesMasterIdLst>
  <p:sldIdLst>
    <p:sldId id="309" r:id="rId2"/>
    <p:sldId id="310" r:id="rId3"/>
    <p:sldId id="256" r:id="rId4"/>
    <p:sldId id="261" r:id="rId5"/>
    <p:sldId id="280" r:id="rId6"/>
    <p:sldId id="273" r:id="rId7"/>
    <p:sldId id="257" r:id="rId8"/>
    <p:sldId id="281" r:id="rId9"/>
    <p:sldId id="262" r:id="rId10"/>
    <p:sldId id="263" r:id="rId11"/>
    <p:sldId id="258" r:id="rId12"/>
    <p:sldId id="259" r:id="rId13"/>
    <p:sldId id="264" r:id="rId14"/>
    <p:sldId id="274" r:id="rId15"/>
    <p:sldId id="265" r:id="rId16"/>
    <p:sldId id="282" r:id="rId17"/>
    <p:sldId id="260" r:id="rId18"/>
    <p:sldId id="266" r:id="rId19"/>
    <p:sldId id="267" r:id="rId20"/>
    <p:sldId id="268" r:id="rId21"/>
    <p:sldId id="269" r:id="rId22"/>
    <p:sldId id="275" r:id="rId23"/>
    <p:sldId id="279" r:id="rId24"/>
    <p:sldId id="270" r:id="rId25"/>
    <p:sldId id="283" r:id="rId26"/>
    <p:sldId id="284" r:id="rId27"/>
    <p:sldId id="271" r:id="rId28"/>
    <p:sldId id="277" r:id="rId29"/>
    <p:sldId id="272" r:id="rId30"/>
    <p:sldId id="278" r:id="rId31"/>
    <p:sldId id="285" r:id="rId32"/>
    <p:sldId id="276" r:id="rId33"/>
    <p:sldId id="312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313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F1944B-A3CC-4451-B569-C3A7FB7A7C3E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112BA-EEDD-4B50-9DA8-5DC5B3D2E5C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957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112BA-EEDD-4B50-9DA8-5DC5B3D2E5C2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881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112BA-EEDD-4B50-9DA8-5DC5B3D2E5C2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9267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2B5054-CB2F-484A-96DA-23F901910E3A}" type="datetimeFigureOut">
              <a:rPr lang="ko-KR" altLang="en-US" smtClean="0"/>
              <a:t>2017-08-01</a:t>
            </a:fld>
            <a:endParaRPr lang="ko-KR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AC8CB0-BF99-4E05-A6E7-FAE5FE2A7709}" type="slidenum">
              <a:rPr lang="ko-KR" altLang="en-US" smtClean="0"/>
              <a:t>‹#›</a:t>
            </a:fld>
            <a:endParaRPr lang="ko-KR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1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1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1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1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1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1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1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1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1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1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sz="8000"/>
              <a:t>환경 응급의학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39552" y="4365104"/>
            <a:ext cx="7854696" cy="1752600"/>
          </a:xfrm>
        </p:spPr>
        <p:txBody>
          <a:bodyPr/>
          <a:lstStyle/>
          <a:p>
            <a:pPr marL="457200" lvl="1" indent="0" algn="ctr">
              <a:buFont typeface="Wingdings" pitchFamily="2" charset="2"/>
              <a:buNone/>
            </a:pPr>
            <a:r>
              <a:rPr lang="ko-KR" altLang="en-US" dirty="0" smtClean="0"/>
              <a:t>전라북도 남원의료원</a:t>
            </a:r>
            <a:endParaRPr lang="ko-KR" altLang="en-US" dirty="0"/>
          </a:p>
          <a:p>
            <a:pPr marL="457200" lvl="1" indent="0" algn="ctr">
              <a:buFont typeface="Wingdings" pitchFamily="2" charset="2"/>
              <a:buNone/>
            </a:pPr>
            <a:r>
              <a:rPr lang="ko-KR" altLang="en-US" dirty="0" smtClean="0"/>
              <a:t>응급의료센터</a:t>
            </a:r>
            <a:endParaRPr lang="en-US" altLang="ko-KR" dirty="0" smtClean="0"/>
          </a:p>
          <a:p>
            <a:pPr marL="457200" lvl="1" indent="0" algn="ctr">
              <a:buFont typeface="Wingdings" pitchFamily="2" charset="2"/>
              <a:buNone/>
            </a:pPr>
            <a:r>
              <a:rPr lang="ko-KR" altLang="en-US" dirty="0" smtClean="0"/>
              <a:t>윤 </a:t>
            </a:r>
            <a:r>
              <a:rPr lang="ko-KR" altLang="en-US" dirty="0"/>
              <a:t>영 현</a:t>
            </a:r>
          </a:p>
        </p:txBody>
      </p:sp>
    </p:spTree>
    <p:extLst>
      <p:ext uri="{BB962C8B-B14F-4D97-AF65-F5344CB8AC3E}">
        <p14:creationId xmlns:p14="http://schemas.microsoft.com/office/powerpoint/2010/main" val="307062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환경응급의</a:t>
            </a:r>
            <a:r>
              <a:rPr lang="ko-KR" altLang="en-US" dirty="0"/>
              <a:t>학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2800" dirty="0" err="1">
                <a:solidFill>
                  <a:srgbClr val="FF0000"/>
                </a:solidFill>
              </a:rPr>
              <a:t>열관련</a:t>
            </a:r>
            <a:r>
              <a:rPr lang="ko-KR" altLang="en-US" sz="2800" dirty="0">
                <a:solidFill>
                  <a:srgbClr val="FF0000"/>
                </a:solidFill>
              </a:rPr>
              <a:t> 응급질환</a:t>
            </a:r>
          </a:p>
          <a:p>
            <a:r>
              <a:rPr lang="ko-KR" altLang="en-US" sz="2800" dirty="0" err="1">
                <a:solidFill>
                  <a:srgbClr val="FF0000"/>
                </a:solidFill>
              </a:rPr>
              <a:t>저체온증</a:t>
            </a:r>
            <a:endParaRPr lang="ko-KR" altLang="en-US" sz="2800" dirty="0">
              <a:solidFill>
                <a:srgbClr val="FF0000"/>
              </a:solidFill>
            </a:endParaRPr>
          </a:p>
          <a:p>
            <a:r>
              <a:rPr lang="ko-KR" altLang="en-US" sz="2800" dirty="0"/>
              <a:t>사교</a:t>
            </a:r>
          </a:p>
          <a:p>
            <a:r>
              <a:rPr lang="ko-KR" altLang="en-US" sz="2800" dirty="0"/>
              <a:t>고도질환</a:t>
            </a:r>
          </a:p>
          <a:p>
            <a:r>
              <a:rPr lang="ko-KR" altLang="en-US" sz="2800" dirty="0"/>
              <a:t>잠수병</a:t>
            </a:r>
          </a:p>
          <a:p>
            <a:r>
              <a:rPr lang="ko-KR" altLang="en-US" sz="2800" dirty="0">
                <a:solidFill>
                  <a:srgbClr val="FF0000"/>
                </a:solidFill>
              </a:rPr>
              <a:t>익사 및 익수</a:t>
            </a:r>
          </a:p>
          <a:p>
            <a:r>
              <a:rPr lang="ko-KR" altLang="en-US" sz="2800" dirty="0"/>
              <a:t>전기 및 낙뢰손상</a:t>
            </a:r>
          </a:p>
          <a:p>
            <a:r>
              <a:rPr lang="ko-KR" altLang="en-US" sz="2800" dirty="0"/>
              <a:t>일산화탄소 중독</a:t>
            </a:r>
          </a:p>
          <a:p>
            <a:pPr>
              <a:buFont typeface="Wingdings" pitchFamily="2" charset="2"/>
              <a:buNone/>
            </a:pPr>
            <a:endParaRPr lang="en-US" altLang="ko-KR" sz="2800" dirty="0"/>
          </a:p>
        </p:txBody>
      </p:sp>
    </p:spTree>
    <p:extLst>
      <p:ext uri="{BB962C8B-B14F-4D97-AF65-F5344CB8AC3E}">
        <p14:creationId xmlns:p14="http://schemas.microsoft.com/office/powerpoint/2010/main" val="2651794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Drowning</a:t>
            </a:r>
            <a:endParaRPr lang="ko-KR" altLang="en-US" sz="5400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429000"/>
            <a:ext cx="590465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4987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역 학</a:t>
            </a:r>
            <a:r>
              <a:rPr lang="en-US" altLang="ko-KR" dirty="0" smtClean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5536" y="2333432"/>
            <a:ext cx="8229600" cy="41044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sz="2800" dirty="0" smtClean="0"/>
              <a:t>1. </a:t>
            </a:r>
            <a:r>
              <a:rPr lang="ko-KR" altLang="en-US" sz="2800" dirty="0" smtClean="0"/>
              <a:t>미국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ko-KR" altLang="en-US" sz="2800" dirty="0" smtClean="0"/>
              <a:t>세계적으로 매년 </a:t>
            </a:r>
            <a:r>
              <a:rPr lang="en-US" altLang="ko-KR" sz="2800" dirty="0" smtClean="0"/>
              <a:t>50</a:t>
            </a:r>
            <a:r>
              <a:rPr lang="ko-KR" altLang="en-US" sz="2800" dirty="0" smtClean="0"/>
              <a:t>만 명 이상의 사망자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en-US" altLang="ko-KR" sz="1200" dirty="0" err="1" smtClean="0"/>
              <a:t>Denicola</a:t>
            </a:r>
            <a:r>
              <a:rPr lang="en-US" altLang="ko-KR" sz="1200" dirty="0" smtClean="0"/>
              <a:t> LK, Falk JL, Swanson ME, Gayle MO, </a:t>
            </a:r>
            <a:r>
              <a:rPr lang="en-US" altLang="ko-KR" sz="1200" dirty="0" err="1" smtClean="0"/>
              <a:t>Kissoon</a:t>
            </a:r>
            <a:r>
              <a:rPr lang="en-US" altLang="ko-KR" sz="1200" dirty="0" smtClean="0"/>
              <a:t> N. Submersion injuries in children and adults. </a:t>
            </a:r>
            <a:r>
              <a:rPr lang="en-US" altLang="ko-KR" sz="1200" dirty="0" err="1" smtClean="0"/>
              <a:t>Crit</a:t>
            </a:r>
            <a:r>
              <a:rPr lang="en-US" altLang="ko-KR" sz="1200" dirty="0" smtClean="0"/>
              <a:t> Care </a:t>
            </a:r>
            <a:r>
              <a:rPr lang="en-US" altLang="ko-KR" sz="1200" dirty="0" err="1" smtClean="0"/>
              <a:t>Clin</a:t>
            </a:r>
            <a:r>
              <a:rPr lang="en-US" altLang="ko-KR" sz="1200" dirty="0" smtClean="0"/>
              <a:t> 1997;13:477-502.</a:t>
            </a:r>
          </a:p>
          <a:p>
            <a:pPr marL="0" indent="0">
              <a:buNone/>
            </a:pPr>
            <a:r>
              <a:rPr lang="en-US" altLang="ko-KR" sz="2800" dirty="0" smtClean="0"/>
              <a:t>1-4</a:t>
            </a:r>
            <a:r>
              <a:rPr lang="ko-KR" altLang="en-US" sz="2800" dirty="0" smtClean="0"/>
              <a:t>세의 비의도적 사고사의 </a:t>
            </a:r>
            <a:r>
              <a:rPr lang="en-US" altLang="ko-KR" sz="2800" dirty="0" smtClean="0"/>
              <a:t>27%</a:t>
            </a:r>
          </a:p>
          <a:p>
            <a:pPr marL="0" indent="0">
              <a:buNone/>
            </a:pPr>
            <a:r>
              <a:rPr lang="ko-KR" altLang="en-US" sz="2800" dirty="0" smtClean="0"/>
              <a:t>사고사의 </a:t>
            </a:r>
            <a:r>
              <a:rPr lang="en-US" altLang="ko-KR" sz="2800" dirty="0" smtClean="0"/>
              <a:t>3</a:t>
            </a:r>
            <a:r>
              <a:rPr lang="ko-KR" altLang="en-US" sz="2800" dirty="0" smtClean="0"/>
              <a:t>번째</a:t>
            </a:r>
            <a:endParaRPr lang="en-US" altLang="ko-KR" sz="2800" dirty="0" smtClean="0"/>
          </a:p>
          <a:p>
            <a:pPr marL="0" indent="0">
              <a:buNone/>
            </a:pPr>
            <a:r>
              <a:rPr lang="ko-KR" altLang="en-US" sz="2800" dirty="0" smtClean="0"/>
              <a:t>연령</a:t>
            </a:r>
            <a:r>
              <a:rPr lang="en-US" altLang="ko-KR" sz="2800" dirty="0" smtClean="0"/>
              <a:t>: 4</a:t>
            </a:r>
            <a:r>
              <a:rPr lang="ko-KR" altLang="en-US" sz="2800" dirty="0" smtClean="0"/>
              <a:t>세 이하와 십대</a:t>
            </a:r>
            <a:r>
              <a:rPr lang="en-US" altLang="ko-KR" sz="2800" dirty="0" smtClean="0"/>
              <a:t>, </a:t>
            </a:r>
            <a:r>
              <a:rPr lang="ko-KR" altLang="en-US" sz="2800" dirty="0" smtClean="0"/>
              <a:t>욕조에서 노인</a:t>
            </a:r>
            <a:r>
              <a:rPr lang="en-US" altLang="ko-KR" sz="2800" dirty="0" smtClean="0"/>
              <a:t> </a:t>
            </a:r>
          </a:p>
          <a:p>
            <a:pPr marL="0" indent="0">
              <a:buNone/>
            </a:pPr>
            <a:r>
              <a:rPr lang="ko-KR" altLang="en-US" sz="2800" dirty="0" smtClean="0"/>
              <a:t>예방할 수 있는 사망의 주요 원인</a:t>
            </a:r>
            <a:endParaRPr lang="en-US" altLang="ko-KR" sz="2800" dirty="0" smtClean="0"/>
          </a:p>
          <a:p>
            <a:pPr marL="0" indent="0">
              <a:buNone/>
            </a:pPr>
            <a:endParaRPr lang="en-US" altLang="ko-KR" sz="2800" dirty="0" smtClean="0"/>
          </a:p>
        </p:txBody>
      </p:sp>
      <p:pic>
        <p:nvPicPr>
          <p:cNvPr id="4098" name="Picture 2" descr="C:\Users\Yun Yh\Pictures\익사사고 뉴스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0260" y="692696"/>
            <a:ext cx="2174180" cy="165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0142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/>
              <a:t>역 학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/>
              <a:t>국내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1991</a:t>
            </a:r>
            <a:r>
              <a:rPr lang="ko-KR" altLang="en-US" dirty="0" smtClean="0"/>
              <a:t>년부터 </a:t>
            </a:r>
            <a:r>
              <a:rPr lang="en-US" altLang="ko-KR" dirty="0" smtClean="0"/>
              <a:t>11</a:t>
            </a:r>
            <a:r>
              <a:rPr lang="ko-KR" altLang="en-US" dirty="0" smtClean="0"/>
              <a:t>년간 </a:t>
            </a:r>
            <a:r>
              <a:rPr lang="en-US" altLang="ko-KR" dirty="0" smtClean="0"/>
              <a:t>23,274</a:t>
            </a:r>
            <a:r>
              <a:rPr lang="ko-KR" altLang="en-US" dirty="0" smtClean="0"/>
              <a:t>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연평균 </a:t>
            </a:r>
            <a:r>
              <a:rPr lang="en-US" altLang="ko-KR" dirty="0" smtClean="0"/>
              <a:t>2,116</a:t>
            </a:r>
            <a:r>
              <a:rPr lang="ko-KR" altLang="en-US" dirty="0" smtClean="0"/>
              <a:t>명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</a:t>
            </a:r>
            <a:r>
              <a:rPr lang="ko-KR" altLang="en-US" dirty="0" smtClean="0"/>
              <a:t>교통사고</a:t>
            </a:r>
            <a:r>
              <a:rPr lang="en-US" altLang="ko-KR" dirty="0" smtClean="0"/>
              <a:t>, </a:t>
            </a:r>
            <a:r>
              <a:rPr lang="ko-KR" altLang="en-US" dirty="0" smtClean="0"/>
              <a:t>중독</a:t>
            </a:r>
            <a:r>
              <a:rPr lang="en-US" altLang="ko-KR" dirty="0" smtClean="0"/>
              <a:t>, </a:t>
            </a:r>
            <a:r>
              <a:rPr lang="ko-KR" altLang="en-US" dirty="0" smtClean="0"/>
              <a:t>추락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질식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익수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dirty="0" smtClean="0"/>
              <a:t>연령대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Trimodal</a:t>
            </a:r>
            <a:r>
              <a:rPr lang="en-US" altLang="ko-KR" dirty="0" smtClean="0"/>
              <a:t> distribution</a:t>
            </a:r>
          </a:p>
          <a:p>
            <a:pPr marL="0" indent="0">
              <a:buNone/>
            </a:pPr>
            <a:r>
              <a:rPr lang="ko-KR" altLang="en-US" dirty="0" smtClean="0"/>
              <a:t>월별</a:t>
            </a:r>
            <a:r>
              <a:rPr lang="en-US" altLang="ko-KR" dirty="0" smtClean="0"/>
              <a:t>: 7-8</a:t>
            </a:r>
            <a:r>
              <a:rPr lang="ko-KR" altLang="en-US" dirty="0" smtClean="0"/>
              <a:t>월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dirty="0" smtClean="0"/>
              <a:t>지역별</a:t>
            </a:r>
            <a:r>
              <a:rPr lang="en-US" altLang="ko-KR" dirty="0" smtClean="0"/>
              <a:t>: </a:t>
            </a:r>
            <a:r>
              <a:rPr lang="ko-KR" altLang="en-US" dirty="0" smtClean="0"/>
              <a:t>해안을 가진 지방이 대도시에 비해  약 </a:t>
            </a:r>
            <a:r>
              <a:rPr lang="en-US" altLang="ko-KR" dirty="0" smtClean="0"/>
              <a:t>2</a:t>
            </a:r>
            <a:r>
              <a:rPr lang="ko-KR" altLang="en-US" dirty="0" smtClean="0"/>
              <a:t>배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             </a:t>
            </a:r>
            <a:r>
              <a:rPr lang="ko-KR" altLang="en-US" dirty="0" smtClean="0"/>
              <a:t>부산이 비교적 높은 사망률을 가진 광역시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  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11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/>
              <a:t>역 학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sz="2800" dirty="0"/>
              <a:t>즉각적인 현장 일반인 심폐소생술</a:t>
            </a:r>
            <a:endParaRPr lang="en-US" altLang="ko-KR" sz="2800" dirty="0"/>
          </a:p>
          <a:p>
            <a:pPr marL="0" indent="0">
              <a:buNone/>
            </a:pPr>
            <a:endParaRPr lang="en-US" altLang="ko-KR" sz="2800" dirty="0" smtClean="0"/>
          </a:p>
          <a:p>
            <a:pPr marL="0" indent="0">
              <a:buNone/>
            </a:pPr>
            <a:r>
              <a:rPr lang="ko-KR" altLang="en-US" sz="2800" dirty="0" smtClean="0"/>
              <a:t>응급의료체계의 </a:t>
            </a:r>
            <a:r>
              <a:rPr lang="ko-KR" altLang="en-US" sz="2800" dirty="0"/>
              <a:t>활성화</a:t>
            </a:r>
            <a:endParaRPr lang="en-US" altLang="ko-KR" sz="2800" dirty="0"/>
          </a:p>
          <a:p>
            <a:pPr marL="0" indent="0">
              <a:buNone/>
            </a:pPr>
            <a:endParaRPr lang="en-US" altLang="ko-KR" sz="2800" dirty="0"/>
          </a:p>
          <a:p>
            <a:pPr marL="0" indent="0">
              <a:buNone/>
            </a:pPr>
            <a:r>
              <a:rPr lang="ko-KR" altLang="en-US" sz="2800" dirty="0"/>
              <a:t>좋은 예후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sz="2800" dirty="0"/>
              <a:t> </a:t>
            </a:r>
            <a:r>
              <a:rPr lang="ko-KR" altLang="en-US" sz="2800" dirty="0"/>
              <a:t>자발순환과 호흡이 있는 환자</a:t>
            </a:r>
            <a:endParaRPr lang="en-US" altLang="ko-KR" sz="2800" dirty="0"/>
          </a:p>
          <a:p>
            <a:pPr marL="0" indent="0">
              <a:buNone/>
            </a:pPr>
            <a:r>
              <a:rPr lang="en-US" altLang="ko-KR" dirty="0"/>
              <a:t> </a:t>
            </a:r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5122" name="Picture 2" descr="C:\Users\Yun Yh\Pictures\익사구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2" y="692696"/>
            <a:ext cx="1995809" cy="1499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6666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정의</a:t>
            </a:r>
            <a:endParaRPr lang="en-US" altLang="ko-KR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628800"/>
            <a:ext cx="8229600" cy="485313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ko-KR" altLang="en-US" sz="2400" dirty="0"/>
              <a:t>용어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 smtClean="0"/>
              <a:t>-</a:t>
            </a:r>
            <a:r>
              <a:rPr lang="ko-KR" altLang="en-US" sz="1900" dirty="0" smtClean="0"/>
              <a:t>익사</a:t>
            </a:r>
            <a:r>
              <a:rPr lang="en-US" altLang="ko-KR" sz="1900" dirty="0" smtClean="0"/>
              <a:t>(Drowning)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ko-KR" altLang="en-US" sz="1900" dirty="0"/>
              <a:t>	침수 후 </a:t>
            </a:r>
            <a:r>
              <a:rPr lang="ko-KR" altLang="en-US" sz="1900" dirty="0" smtClean="0"/>
              <a:t>질식으로 </a:t>
            </a:r>
            <a:r>
              <a:rPr lang="ko-KR" altLang="en-US" sz="1900" dirty="0"/>
              <a:t>인한 </a:t>
            </a:r>
            <a:r>
              <a:rPr lang="ko-KR" altLang="en-US" sz="1900" dirty="0" smtClean="0"/>
              <a:t>죽음</a:t>
            </a:r>
            <a:r>
              <a:rPr lang="en-US" altLang="ko-KR" sz="1900" dirty="0" smtClean="0"/>
              <a:t>, </a:t>
            </a:r>
            <a:r>
              <a:rPr lang="ko-KR" altLang="en-US" sz="1900" dirty="0" smtClean="0"/>
              <a:t>침수 후 </a:t>
            </a:r>
            <a:r>
              <a:rPr lang="en-US" altLang="ko-KR" sz="1900" dirty="0" smtClean="0"/>
              <a:t>24</a:t>
            </a:r>
            <a:r>
              <a:rPr lang="ko-KR" altLang="en-US" sz="1900" dirty="0" smtClean="0"/>
              <a:t>시간 내에 사망</a:t>
            </a:r>
            <a:endParaRPr lang="en-US" altLang="ko-KR" sz="19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 smtClean="0"/>
              <a:t>-</a:t>
            </a:r>
            <a:r>
              <a:rPr lang="ko-KR" altLang="en-US" sz="1900" dirty="0" smtClean="0"/>
              <a:t>익수</a:t>
            </a:r>
            <a:r>
              <a:rPr lang="en-US" altLang="ko-KR" sz="1900" dirty="0" smtClean="0"/>
              <a:t>(Near drowning)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ko-KR" altLang="en-US" sz="1900" dirty="0"/>
              <a:t>	침수 </a:t>
            </a:r>
            <a:r>
              <a:rPr lang="ko-KR" altLang="en-US" sz="1900" dirty="0" smtClean="0"/>
              <a:t>후에 </a:t>
            </a:r>
            <a:r>
              <a:rPr lang="ko-KR" altLang="en-US" sz="1900" dirty="0"/>
              <a:t>최소한 </a:t>
            </a:r>
            <a:r>
              <a:rPr lang="ko-KR" altLang="en-US" sz="1900" dirty="0" smtClean="0"/>
              <a:t>일시적으로라도 </a:t>
            </a:r>
            <a:r>
              <a:rPr lang="ko-KR" altLang="en-US" sz="1900" dirty="0"/>
              <a:t>소생하는 </a:t>
            </a:r>
            <a:r>
              <a:rPr lang="ko-KR" altLang="en-US" sz="1900" dirty="0" smtClean="0"/>
              <a:t>것</a:t>
            </a:r>
            <a:r>
              <a:rPr lang="en-US" altLang="ko-KR" sz="1900" dirty="0" smtClean="0"/>
              <a:t>,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   </a:t>
            </a:r>
            <a:r>
              <a:rPr lang="ko-KR" altLang="en-US" sz="1900" dirty="0" smtClean="0"/>
              <a:t>침수 후 </a:t>
            </a:r>
            <a:r>
              <a:rPr lang="en-US" altLang="ko-KR" sz="1900" dirty="0" smtClean="0"/>
              <a:t>24</a:t>
            </a:r>
            <a:r>
              <a:rPr lang="ko-KR" altLang="en-US" sz="1900" dirty="0" smtClean="0"/>
              <a:t>시간 이상 생존</a:t>
            </a:r>
            <a:endParaRPr lang="en-US" altLang="ko-KR" sz="19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 smtClean="0"/>
              <a:t>-</a:t>
            </a:r>
            <a:r>
              <a:rPr lang="ko-KR" altLang="en-US" sz="1900" dirty="0" smtClean="0"/>
              <a:t>이차 익사</a:t>
            </a:r>
            <a:r>
              <a:rPr lang="en-US" altLang="ko-KR" sz="1900" dirty="0" smtClean="0"/>
              <a:t>(Secondary drowning)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ko-KR" altLang="en-US" sz="1900" dirty="0"/>
              <a:t>	초기에 회복된 후 몇 분 혹은 몇 일 후</a:t>
            </a:r>
            <a:r>
              <a:rPr lang="ko-KR" altLang="en-US" sz="1900" dirty="0" smtClean="0"/>
              <a:t> 사망</a:t>
            </a:r>
            <a:endParaRPr lang="en-US" altLang="ko-KR" sz="19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 smtClean="0"/>
              <a:t>-Immersion  synd</a:t>
            </a:r>
            <a:r>
              <a:rPr lang="en-US" altLang="ko-KR" sz="1900" dirty="0"/>
              <a:t>. 		</a:t>
            </a:r>
            <a:endParaRPr lang="en-US" altLang="ko-KR" sz="19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ko-KR" altLang="en-US" sz="1900" dirty="0" smtClean="0"/>
              <a:t>     매우 </a:t>
            </a:r>
            <a:r>
              <a:rPr lang="ko-KR" altLang="en-US" sz="1900" dirty="0"/>
              <a:t>차가운 물에 빠진 후 </a:t>
            </a:r>
            <a:r>
              <a:rPr lang="en-US" altLang="ko-KR" sz="1900" dirty="0" smtClean="0"/>
              <a:t>vagal stimulation</a:t>
            </a:r>
            <a:r>
              <a:rPr lang="ko-KR" altLang="en-US" sz="1900" dirty="0"/>
              <a:t>에 의하여 </a:t>
            </a:r>
            <a:r>
              <a:rPr lang="ko-KR" altLang="en-US" sz="1900" dirty="0" smtClean="0"/>
              <a:t>부정맥이 </a:t>
            </a:r>
            <a:endParaRPr lang="en-US" altLang="ko-KR" sz="19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/>
              <a:t> </a:t>
            </a:r>
            <a:r>
              <a:rPr lang="en-US" altLang="ko-KR" sz="1900" dirty="0" smtClean="0"/>
              <a:t>    </a:t>
            </a:r>
            <a:r>
              <a:rPr lang="ko-KR" altLang="en-US" sz="1900" dirty="0" smtClean="0"/>
              <a:t>발생하여 </a:t>
            </a:r>
            <a:r>
              <a:rPr lang="ko-KR" altLang="en-US" sz="1900" dirty="0"/>
              <a:t>갑자기 </a:t>
            </a:r>
            <a:r>
              <a:rPr lang="ko-KR" altLang="en-US" sz="1900" dirty="0" smtClean="0"/>
              <a:t>사망</a:t>
            </a:r>
            <a:endParaRPr lang="en-US" altLang="ko-KR" sz="19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 smtClean="0"/>
              <a:t>-Dry drowning or Wet drowning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900" dirty="0" smtClean="0"/>
              <a:t>-Active or Passive or Silent drowning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ko-KR" sz="2000" dirty="0"/>
          </a:p>
          <a:p>
            <a:pPr marL="457200" lvl="1" indent="0">
              <a:lnSpc>
                <a:spcPct val="90000"/>
              </a:lnSpc>
              <a:buNone/>
            </a:pPr>
            <a:endParaRPr lang="en-US" altLang="ko-KR" sz="1800" dirty="0"/>
          </a:p>
        </p:txBody>
      </p:sp>
      <p:pic>
        <p:nvPicPr>
          <p:cNvPr id="3074" name="Picture 2" descr="C:\Users\Yun Yh\Pictures\익사사고 직전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902" y="260648"/>
            <a:ext cx="2391097" cy="169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3182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/>
              <a:t>정의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lnSpc>
                <a:spcPct val="90000"/>
              </a:lnSpc>
              <a:buNone/>
            </a:pPr>
            <a:r>
              <a:rPr lang="en-US" altLang="ko-KR" dirty="0" smtClean="0"/>
              <a:t>Water rescue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익수</a:t>
            </a:r>
            <a:r>
              <a:rPr lang="en-US" altLang="ko-KR" sz="1400" dirty="0" smtClean="0"/>
              <a:t> </a:t>
            </a:r>
            <a:r>
              <a:rPr lang="ko-KR" altLang="en-US" sz="1400" dirty="0" smtClean="0"/>
              <a:t>경증</a:t>
            </a:r>
            <a:r>
              <a:rPr lang="en-US" altLang="ko-KR" sz="1400" dirty="0" smtClean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dirty="0" smtClean="0"/>
              <a:t>Submersion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익수</a:t>
            </a:r>
            <a:r>
              <a:rPr lang="en-US" altLang="ko-KR" sz="1400" dirty="0" smtClean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dirty="0" smtClean="0"/>
              <a:t>Drowning</a:t>
            </a:r>
            <a:r>
              <a:rPr lang="ko-KR" altLang="en-US" sz="1400" dirty="0" smtClean="0"/>
              <a:t> </a:t>
            </a:r>
            <a:r>
              <a:rPr lang="en-US" altLang="ko-KR" sz="1400" dirty="0" smtClean="0"/>
              <a:t>(</a:t>
            </a:r>
            <a:r>
              <a:rPr lang="ko-KR" altLang="en-US" sz="1400" dirty="0" smtClean="0"/>
              <a:t>익사</a:t>
            </a:r>
            <a:r>
              <a:rPr lang="en-US" altLang="ko-KR" sz="1400" dirty="0" smtClean="0"/>
              <a:t>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2000" dirty="0" smtClean="0"/>
              <a:t>Near-drowning</a:t>
            </a:r>
            <a:r>
              <a:rPr lang="ko-KR" altLang="en-US" sz="2000" dirty="0" smtClean="0"/>
              <a:t>이라는 용어를 더 이상 사용하지 않을 것을 권장</a:t>
            </a:r>
            <a:endParaRPr lang="en-US" altLang="ko-KR" sz="2000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400" dirty="0"/>
              <a:t>Recommended guidelines for uniform reporting of data from drowning: the “</a:t>
            </a:r>
            <a:r>
              <a:rPr lang="en-US" altLang="ko-KR" sz="1400" dirty="0" err="1"/>
              <a:t>Utstein</a:t>
            </a:r>
            <a:r>
              <a:rPr lang="en-US" altLang="ko-KR" sz="1400" dirty="0"/>
              <a:t> style”. Circulation </a:t>
            </a:r>
            <a:r>
              <a:rPr lang="en-US" altLang="ko-KR" sz="1400" dirty="0" smtClean="0"/>
              <a:t>2003;108:2565-74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400" dirty="0" smtClean="0"/>
              <a:t>             </a:t>
            </a:r>
            <a:r>
              <a:rPr lang="en-US" altLang="ko-KR" sz="2800" dirty="0" smtClean="0">
                <a:solidFill>
                  <a:srgbClr val="FF0000"/>
                </a:solidFill>
              </a:rPr>
              <a:t>Drowning</a:t>
            </a:r>
            <a:r>
              <a:rPr lang="ko-KR" altLang="en-US" sz="1400" dirty="0" smtClean="0"/>
              <a:t> </a:t>
            </a:r>
            <a:endParaRPr lang="en-US" altLang="ko-KR" sz="1400" dirty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400" dirty="0" smtClean="0"/>
              <a:t> </a:t>
            </a:r>
            <a:r>
              <a:rPr lang="ko-KR" altLang="en-US" sz="2000" dirty="0" smtClean="0"/>
              <a:t>액체환경에서 </a:t>
            </a:r>
            <a:r>
              <a:rPr lang="en-US" altLang="ko-KR" sz="2000" dirty="0" smtClean="0"/>
              <a:t>submersion/immersion</a:t>
            </a:r>
            <a:r>
              <a:rPr lang="ko-KR" altLang="en-US" sz="2000" dirty="0" smtClean="0"/>
              <a:t>함에 따라 일차적인 호흡</a:t>
            </a:r>
            <a:r>
              <a:rPr lang="ko-KR" altLang="en-US" sz="2000" dirty="0"/>
              <a:t>기</a:t>
            </a:r>
            <a:r>
              <a:rPr lang="ko-KR" altLang="en-US" sz="2000" dirty="0" smtClean="0"/>
              <a:t>계 장애를 초래하는 상태로 생존여부에 상관없음</a:t>
            </a:r>
            <a:r>
              <a:rPr lang="en-US" altLang="ko-KR" sz="2000" dirty="0" smtClean="0"/>
              <a:t>.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2000" dirty="0" smtClean="0"/>
              <a:t>Near-dr</a:t>
            </a:r>
            <a:r>
              <a:rPr lang="en-US" altLang="ko-KR" sz="2000" dirty="0"/>
              <a:t>o</a:t>
            </a:r>
            <a:r>
              <a:rPr lang="en-US" altLang="ko-KR" sz="2000" dirty="0" smtClean="0"/>
              <a:t>wning</a:t>
            </a:r>
            <a:r>
              <a:rPr lang="ko-KR" altLang="en-US" sz="2000" dirty="0" smtClean="0"/>
              <a:t>이라는 용어는 더 이상 사용하지 않음</a:t>
            </a:r>
            <a:endParaRPr lang="en-US" altLang="ko-KR" sz="20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ko-KR" altLang="en-US" sz="2000" dirty="0" smtClean="0"/>
              <a:t>해수나 담수와 같은 </a:t>
            </a:r>
            <a:r>
              <a:rPr lang="en-US" altLang="ko-KR" sz="2000" dirty="0" smtClean="0"/>
              <a:t>submersion fluid</a:t>
            </a:r>
            <a:r>
              <a:rPr lang="ko-KR" altLang="en-US" sz="2000" dirty="0" smtClean="0"/>
              <a:t>에 기초하는 접근은 강조 </a:t>
            </a:r>
            <a:r>
              <a:rPr lang="ko-KR" altLang="en-US" sz="2000" dirty="0" err="1" smtClean="0"/>
              <a:t>안함</a:t>
            </a:r>
            <a:endParaRPr lang="en-US" altLang="ko-KR" sz="2000" dirty="0" smtClean="0"/>
          </a:p>
          <a:p>
            <a:pPr marL="457200" lvl="1" indent="0">
              <a:lnSpc>
                <a:spcPct val="90000"/>
              </a:lnSpc>
              <a:buNone/>
            </a:pPr>
            <a:r>
              <a:rPr lang="en-US" altLang="ko-KR" sz="1400" dirty="0"/>
              <a:t>2005 AHA</a:t>
            </a:r>
            <a:r>
              <a:rPr lang="ko-KR" altLang="en-US" sz="1400" dirty="0"/>
              <a:t> </a:t>
            </a:r>
            <a:r>
              <a:rPr lang="en-US" altLang="ko-KR" sz="1400" dirty="0"/>
              <a:t>guide-line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ko-KR" sz="2000" dirty="0" smtClean="0"/>
          </a:p>
          <a:p>
            <a:pPr marL="457200" lvl="1" indent="0">
              <a:lnSpc>
                <a:spcPct val="90000"/>
              </a:lnSpc>
              <a:buNone/>
            </a:pPr>
            <a:endParaRPr lang="ko-KR" altLang="en-US" dirty="0"/>
          </a:p>
        </p:txBody>
      </p:sp>
      <p:sp>
        <p:nvSpPr>
          <p:cNvPr id="4" name="오른쪽 화살표 3"/>
          <p:cNvSpPr/>
          <p:nvPr/>
        </p:nvSpPr>
        <p:spPr>
          <a:xfrm>
            <a:off x="539552" y="39330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924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병태생</a:t>
            </a:r>
            <a:r>
              <a:rPr lang="ko-KR" altLang="en-US" dirty="0"/>
              <a:t>리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dirty="0" smtClean="0"/>
              <a:t>Drowning process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환자의 호흡기가 물밑에 놓이게 되어 시작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환자는 의식적으로 호흡을 정지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Oropharynx</a:t>
            </a:r>
            <a:r>
              <a:rPr lang="ko-KR" altLang="en-US" sz="2400" dirty="0" smtClean="0"/>
              <a:t> 또는 </a:t>
            </a:r>
            <a:r>
              <a:rPr lang="en-US" altLang="ko-KR" sz="2400" dirty="0" smtClean="0"/>
              <a:t>larynx</a:t>
            </a:r>
            <a:r>
              <a:rPr lang="ko-KR" altLang="en-US" sz="2400" dirty="0" smtClean="0"/>
              <a:t>에 물이 들어옴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이차적으로 </a:t>
            </a:r>
            <a:r>
              <a:rPr lang="en-US" altLang="ko-KR" sz="2400" dirty="0" smtClean="0"/>
              <a:t>Involuntary 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Vocal cord spasm</a:t>
            </a:r>
            <a:r>
              <a:rPr lang="ko-KR" altLang="en-US" sz="2400" dirty="0" smtClean="0"/>
              <a:t>발생</a:t>
            </a:r>
            <a:r>
              <a:rPr lang="en-US" altLang="ko-KR" sz="2400" dirty="0" smtClean="0"/>
              <a:t>- &gt;</a:t>
            </a:r>
            <a:r>
              <a:rPr lang="ko-KR" altLang="en-US" sz="2400" dirty="0" smtClean="0"/>
              <a:t>호흡정지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1400" dirty="0" smtClean="0"/>
              <a:t>Miller RD, ed. Anesthesia. 5</a:t>
            </a:r>
            <a:r>
              <a:rPr lang="en-US" altLang="ko-KR" sz="1400" baseline="30000" dirty="0" smtClean="0"/>
              <a:t>th</a:t>
            </a:r>
            <a:r>
              <a:rPr lang="en-US" altLang="ko-KR" sz="1400" dirty="0" smtClean="0"/>
              <a:t> ed. Philadelphia: Churchill Livingstone, 2000:1416-7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저산소증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고탄산혈증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산증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1500" dirty="0" smtClean="0"/>
              <a:t>Modell JH, </a:t>
            </a:r>
            <a:r>
              <a:rPr lang="en-US" altLang="ko-KR" sz="1500" dirty="0" err="1" smtClean="0"/>
              <a:t>Graub</a:t>
            </a:r>
            <a:r>
              <a:rPr lang="en-US" altLang="ko-KR" sz="1500" dirty="0" smtClean="0"/>
              <a:t> M, </a:t>
            </a:r>
            <a:r>
              <a:rPr lang="en-US" altLang="ko-KR" sz="1500" dirty="0" err="1" smtClean="0"/>
              <a:t>Moya</a:t>
            </a:r>
            <a:r>
              <a:rPr lang="en-US" altLang="ko-KR" sz="1500" dirty="0" smtClean="0"/>
              <a:t> F, Vestal B, </a:t>
            </a:r>
            <a:r>
              <a:rPr lang="en-US" altLang="ko-KR" sz="1500" dirty="0" err="1" smtClean="0"/>
              <a:t>Swarz</a:t>
            </a:r>
            <a:r>
              <a:rPr lang="en-US" altLang="ko-KR" sz="1500" dirty="0" smtClean="0"/>
              <a:t> H. Physiologic effects of near drowning with chlorinated fresh water, distilled water, and isotonic saline. Anesthesiology 1966;27:33-41</a:t>
            </a:r>
            <a:endParaRPr lang="ko-KR" altLang="en-US" sz="1500" dirty="0"/>
          </a:p>
        </p:txBody>
      </p:sp>
      <p:pic>
        <p:nvPicPr>
          <p:cNvPr id="6146" name="Picture 2" descr="C:\Users\Yun Yh\Pictures\폐흡인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4662" y="764704"/>
            <a:ext cx="1995809" cy="144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4090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예후인자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4400" dirty="0" smtClean="0">
                <a:solidFill>
                  <a:srgbClr val="FF0000"/>
                </a:solidFill>
              </a:rPr>
              <a:t>저산소증의 기간과 정도</a:t>
            </a:r>
            <a:endParaRPr lang="en-US" altLang="ko-KR" sz="4400" dirty="0" smtClean="0">
              <a:solidFill>
                <a:srgbClr val="FF0000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altLang="ko-K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/>
              <a:t> </a:t>
            </a:r>
            <a:r>
              <a:rPr lang="ko-KR" altLang="en-US" sz="2400" dirty="0" smtClean="0"/>
              <a:t>예후에 영향을 미치는 요인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 smtClean="0"/>
              <a:t>물의 온도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 err="1" smtClean="0"/>
              <a:t>저체온의</a:t>
            </a:r>
            <a:r>
              <a:rPr lang="ko-KR" altLang="en-US" sz="2000" dirty="0" smtClean="0"/>
              <a:t> 기간과 정도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 smtClean="0"/>
              <a:t>나이 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 smtClean="0"/>
              <a:t>물의 오염 정도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 err="1" smtClean="0"/>
              <a:t>심정지의</a:t>
            </a:r>
            <a:r>
              <a:rPr lang="ko-KR" altLang="en-US" sz="2000" dirty="0" smtClean="0"/>
              <a:t> 시간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 smtClean="0"/>
              <a:t>즉각적이고 적절한 치료 여부</a:t>
            </a:r>
          </a:p>
          <a:p>
            <a:pPr marL="0" indent="0" algn="ctr">
              <a:buNone/>
            </a:pPr>
            <a:endParaRPr lang="ko-KR" altLang="en-US" sz="4400" dirty="0">
              <a:solidFill>
                <a:srgbClr val="FF0000"/>
              </a:solidFill>
            </a:endParaRPr>
          </a:p>
        </p:txBody>
      </p:sp>
      <p:pic>
        <p:nvPicPr>
          <p:cNvPr id="8194" name="Picture 2" descr="C:\Users\Yun Yh\Pictures\인공호흡일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92696"/>
            <a:ext cx="187220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818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예후인</a:t>
            </a:r>
            <a:r>
              <a:rPr lang="ko-KR" altLang="en-US" dirty="0"/>
              <a:t>자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ko-KR" altLang="en-US" sz="2400" dirty="0" smtClean="0"/>
              <a:t>예후가 나쁠 것으로 </a:t>
            </a:r>
            <a:r>
              <a:rPr lang="ko-KR" altLang="en-US" sz="2400" dirty="0"/>
              <a:t>추정되는 요인</a:t>
            </a:r>
          </a:p>
          <a:p>
            <a:pPr lvl="1">
              <a:lnSpc>
                <a:spcPct val="90000"/>
              </a:lnSpc>
            </a:pPr>
            <a:r>
              <a:rPr lang="en-US" altLang="ko-KR" sz="2000" dirty="0"/>
              <a:t>5</a:t>
            </a:r>
            <a:r>
              <a:rPr lang="ko-KR" altLang="en-US" sz="2000" dirty="0"/>
              <a:t>분 이상 잠수한 경우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 err="1" smtClean="0"/>
              <a:t>내원</a:t>
            </a:r>
            <a:r>
              <a:rPr lang="ko-KR" altLang="en-US" sz="2000" dirty="0" smtClean="0"/>
              <a:t> 시 </a:t>
            </a:r>
            <a:r>
              <a:rPr lang="ko-KR" altLang="en-US" sz="2000" dirty="0"/>
              <a:t>혈중 </a:t>
            </a:r>
            <a:r>
              <a:rPr lang="en-US" altLang="ko-KR" sz="2000" dirty="0"/>
              <a:t>pH</a:t>
            </a:r>
            <a:r>
              <a:rPr lang="ko-KR" altLang="en-US" sz="2000" dirty="0"/>
              <a:t>가 </a:t>
            </a:r>
            <a:r>
              <a:rPr lang="en-US" altLang="ko-KR" sz="2000" dirty="0"/>
              <a:t>7 </a:t>
            </a:r>
            <a:r>
              <a:rPr lang="ko-KR" altLang="en-US" sz="2000" dirty="0"/>
              <a:t>이하인 경우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/>
              <a:t>심폐소생술이 필요한 경우</a:t>
            </a:r>
          </a:p>
          <a:p>
            <a:pPr lvl="1">
              <a:lnSpc>
                <a:spcPct val="90000"/>
              </a:lnSpc>
            </a:pPr>
            <a:r>
              <a:rPr lang="ko-KR" altLang="en-US" sz="2000" dirty="0"/>
              <a:t>소생술 시작 초기에 신경학적 검사소견이 나쁜 경우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ko-K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ko-KR" altLang="en-US" sz="2400" dirty="0" smtClean="0"/>
              <a:t>장기간의 </a:t>
            </a:r>
            <a:r>
              <a:rPr lang="en-US" altLang="ko-KR" sz="2400" dirty="0" smtClean="0"/>
              <a:t>submersion </a:t>
            </a:r>
            <a:r>
              <a:rPr lang="ko-KR" altLang="en-US" sz="2400" dirty="0" smtClean="0"/>
              <a:t>후에 </a:t>
            </a:r>
            <a:r>
              <a:rPr lang="en-US" altLang="ko-KR" sz="2400" dirty="0" smtClean="0"/>
              <a:t>CPR</a:t>
            </a:r>
            <a:r>
              <a:rPr lang="ko-KR" altLang="en-US" sz="2400" dirty="0" smtClean="0"/>
              <a:t>을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받은 </a:t>
            </a:r>
            <a:r>
              <a:rPr lang="en-US" altLang="ko-KR" sz="2400" dirty="0" smtClean="0"/>
              <a:t>Pt.</a:t>
            </a:r>
            <a:r>
              <a:rPr lang="ko-KR" altLang="en-US" sz="2400" dirty="0" smtClean="0"/>
              <a:t>가 생존하기 어렵다</a:t>
            </a:r>
            <a:r>
              <a:rPr lang="en-US" altLang="ko-KR" sz="2400" dirty="0" smtClean="0"/>
              <a:t>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200" dirty="0" err="1" smtClean="0"/>
              <a:t>Quan</a:t>
            </a:r>
            <a:r>
              <a:rPr lang="en-US" altLang="ko-KR" sz="1200" dirty="0" smtClean="0"/>
              <a:t> L, Wentz KR, Gore EJ, </a:t>
            </a:r>
            <a:r>
              <a:rPr lang="en-US" altLang="ko-KR" sz="1200" dirty="0" err="1" smtClean="0"/>
              <a:t>Copass</a:t>
            </a:r>
            <a:r>
              <a:rPr lang="en-US" altLang="ko-KR" sz="1200" dirty="0" smtClean="0"/>
              <a:t> MK. Outcome and </a:t>
            </a:r>
            <a:r>
              <a:rPr lang="en-US" altLang="ko-KR" sz="1200" dirty="0" err="1" smtClean="0"/>
              <a:t>predictiors</a:t>
            </a:r>
            <a:r>
              <a:rPr lang="en-US" altLang="ko-KR" sz="1200" dirty="0" smtClean="0"/>
              <a:t> of outcome in pediatric submersion victims receiving </a:t>
            </a:r>
            <a:r>
              <a:rPr lang="en-US" altLang="ko-KR" sz="1200" dirty="0" err="1" smtClean="0"/>
              <a:t>prehospital</a:t>
            </a:r>
            <a:r>
              <a:rPr lang="en-US" altLang="ko-KR" sz="1200" dirty="0" smtClean="0"/>
              <a:t> care in King Country, Washington. Pediatrics 1990;86:586-93.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ko-KR" sz="1200" dirty="0"/>
          </a:p>
          <a:p>
            <a:pPr marL="0" indent="0">
              <a:lnSpc>
                <a:spcPct val="90000"/>
              </a:lnSpc>
              <a:buNone/>
            </a:pPr>
            <a:r>
              <a:rPr lang="ko-KR" altLang="en-US" sz="2400" dirty="0" smtClean="0"/>
              <a:t>얼음물에서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장기간의 침수가 일어난 경우에 신경학적으로 완전한 회복과 함께 성공적으로 소생</a:t>
            </a:r>
            <a:endParaRPr lang="en-US" altLang="ko-KR" sz="24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1200" dirty="0" err="1" smtClean="0"/>
              <a:t>Siebke</a:t>
            </a:r>
            <a:r>
              <a:rPr lang="ko-KR" altLang="en-US" sz="1200" dirty="0" smtClean="0"/>
              <a:t> </a:t>
            </a:r>
            <a:r>
              <a:rPr lang="en-US" altLang="ko-KR" sz="1200" dirty="0" smtClean="0"/>
              <a:t>H, Rod T, </a:t>
            </a:r>
            <a:r>
              <a:rPr lang="en-US" altLang="ko-KR" sz="1200" dirty="0" err="1" smtClean="0"/>
              <a:t>Breivik</a:t>
            </a:r>
            <a:r>
              <a:rPr lang="en-US" altLang="ko-KR" sz="1200" dirty="0" smtClean="0"/>
              <a:t> H, Link B. Survival after 40 minutes: submersion without cerebral </a:t>
            </a:r>
            <a:r>
              <a:rPr lang="en-US" altLang="ko-KR" sz="1200" dirty="0" err="1" smtClean="0"/>
              <a:t>sequelae</a:t>
            </a:r>
            <a:r>
              <a:rPr lang="en-US" altLang="ko-KR" sz="1200" dirty="0" smtClean="0"/>
              <a:t>. Lancet 1975;1:1275-7</a:t>
            </a:r>
          </a:p>
        </p:txBody>
      </p:sp>
    </p:spTree>
    <p:extLst>
      <p:ext uri="{BB962C8B-B14F-4D97-AF65-F5344CB8AC3E}">
        <p14:creationId xmlns:p14="http://schemas.microsoft.com/office/powerpoint/2010/main" val="1675690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병원 전 </a:t>
            </a:r>
            <a:r>
              <a:rPr lang="ko-KR" altLang="en-US" dirty="0"/>
              <a:t>처치</a:t>
            </a:r>
          </a:p>
        </p:txBody>
      </p:sp>
      <p:pic>
        <p:nvPicPr>
          <p:cNvPr id="37891" name="Picture 3" descr="193-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2348880"/>
            <a:ext cx="6768752" cy="345638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 descr="C:\Users\Yun Yh\Pictures\익사사고 대비훈련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692696"/>
            <a:ext cx="1995809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7791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병원 전 처치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ko-KR" dirty="0" smtClean="0"/>
              <a:t>1. </a:t>
            </a:r>
            <a:r>
              <a:rPr lang="ko-KR" altLang="en-US" dirty="0" smtClean="0"/>
              <a:t>본인의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안전에 주의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2. </a:t>
            </a:r>
            <a:r>
              <a:rPr lang="ko-KR" altLang="en-US" dirty="0" err="1" smtClean="0"/>
              <a:t>경추</a:t>
            </a:r>
            <a:r>
              <a:rPr lang="ko-KR" altLang="en-US" dirty="0" smtClean="0"/>
              <a:t> 고정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sz="2400" dirty="0" smtClean="0"/>
              <a:t>침수환경이 외상과 관련이 없으면 불필요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 </a:t>
            </a:r>
          </a:p>
          <a:p>
            <a:pPr marL="0" indent="0">
              <a:buNone/>
            </a:pPr>
            <a:r>
              <a:rPr lang="ko-KR" altLang="en-US" sz="2400" dirty="0" smtClean="0"/>
              <a:t>수기 </a:t>
            </a:r>
            <a:r>
              <a:rPr lang="ko-KR" altLang="en-US" sz="2400" dirty="0" err="1" smtClean="0"/>
              <a:t>경추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고정술과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경추</a:t>
            </a:r>
            <a:r>
              <a:rPr lang="ko-KR" altLang="en-US" sz="2400" dirty="0" smtClean="0"/>
              <a:t> 고정 장비는 기도를 적절히 유지하는데 장애가 되고 구조호흡이 지연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 </a:t>
            </a:r>
            <a:r>
              <a:rPr lang="ko-KR" altLang="en-US" sz="2400" dirty="0" smtClean="0"/>
              <a:t>다이빙 유무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물썰매</a:t>
            </a:r>
            <a:r>
              <a:rPr lang="ko-KR" altLang="en-US" sz="2400" dirty="0" smtClean="0"/>
              <a:t> 사용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손상의 징후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알코올 중독의 징후의 조사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1200" dirty="0" smtClean="0"/>
              <a:t>Watson RS, Cummings P, </a:t>
            </a:r>
            <a:r>
              <a:rPr lang="en-US" altLang="ko-KR" sz="1200" dirty="0" err="1" smtClean="0"/>
              <a:t>Quan</a:t>
            </a:r>
            <a:r>
              <a:rPr lang="en-US" altLang="ko-KR" sz="1200" dirty="0" smtClean="0"/>
              <a:t> L, Bratton S, Weiss NS. Cervical spine injuries among submersion victims. J Trauma 2001;51:658-62.</a:t>
            </a:r>
          </a:p>
        </p:txBody>
      </p:sp>
      <p:pic>
        <p:nvPicPr>
          <p:cNvPr id="1026" name="Picture 2" descr="C:\Users\Yun Yh\Pictures\익사구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764704"/>
            <a:ext cx="2268810" cy="163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7268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ko-KR" altLang="en-US" dirty="0"/>
              <a:t>병원 전 처치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2400" dirty="0"/>
              <a:t>3. </a:t>
            </a:r>
            <a:r>
              <a:rPr lang="ko-KR" altLang="en-US" sz="2400" dirty="0"/>
              <a:t>즉각적인 환기 제공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ko-KR" altLang="en-US" sz="2400" dirty="0"/>
              <a:t>소생의 가능성 증가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구조호흡</a:t>
            </a:r>
            <a:r>
              <a:rPr lang="en-US" altLang="ko-KR" sz="2400" dirty="0"/>
              <a:t>: </a:t>
            </a:r>
            <a:r>
              <a:rPr lang="ko-KR" altLang="en-US" sz="2400" dirty="0"/>
              <a:t>무의식환자가 얕은 물에 있거나 물밖에 있을 때 시행</a:t>
            </a:r>
            <a:r>
              <a:rPr lang="en-US" altLang="ko-KR" sz="2400" dirty="0"/>
              <a:t>, </a:t>
            </a:r>
            <a:r>
              <a:rPr lang="ko-KR" altLang="en-US" sz="2400" dirty="0"/>
              <a:t>입</a:t>
            </a:r>
            <a:r>
              <a:rPr lang="en-US" altLang="ko-KR" sz="2400" dirty="0"/>
              <a:t>-</a:t>
            </a:r>
            <a:r>
              <a:rPr lang="ko-KR" altLang="en-US" sz="2400" dirty="0"/>
              <a:t>코 인공호흡 가능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기도에서 </a:t>
            </a:r>
            <a:r>
              <a:rPr lang="ko-KR" altLang="en-US" sz="2400" dirty="0"/>
              <a:t>흡인된 물은</a:t>
            </a:r>
            <a:r>
              <a:rPr lang="en-US" altLang="ko-KR" sz="2400" dirty="0"/>
              <a:t> </a:t>
            </a:r>
            <a:r>
              <a:rPr lang="ko-KR" altLang="en-US" sz="2400" dirty="0"/>
              <a:t>소량이고 즉시 순환계로 흡수되므로 </a:t>
            </a:r>
            <a:r>
              <a:rPr lang="ko-KR" altLang="en-US" sz="2400" dirty="0" err="1"/>
              <a:t>하임리히</a:t>
            </a:r>
            <a:r>
              <a:rPr lang="ko-KR" altLang="en-US" sz="2400" dirty="0"/>
              <a:t> 수기를 통한 물을 제거할 필요 없다</a:t>
            </a:r>
            <a:r>
              <a:rPr lang="en-US" altLang="ko-KR" sz="24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Rosen P, </a:t>
            </a:r>
            <a:r>
              <a:rPr lang="en-US" altLang="ko-KR" sz="1200" dirty="0" err="1"/>
              <a:t>Stoto</a:t>
            </a:r>
            <a:r>
              <a:rPr lang="en-US" altLang="ko-KR" sz="1200" dirty="0"/>
              <a:t> M, Harley J. The use of the Heimlich maneuver in near-drowning: Institute of Medicine report. J </a:t>
            </a:r>
            <a:r>
              <a:rPr lang="en-US" altLang="ko-KR" sz="1200" dirty="0" err="1"/>
              <a:t>Emerg</a:t>
            </a:r>
            <a:r>
              <a:rPr lang="en-US" altLang="ko-KR" sz="1200" dirty="0"/>
              <a:t> Med. 1995;13:397-405</a:t>
            </a:r>
            <a:endParaRPr lang="ko-KR" altLang="en-US" sz="1200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2051" name="Picture 3" descr="C:\Users\Yun Yh\Pictures\물에서 인공호흡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438" y="679450"/>
            <a:ext cx="2454026" cy="15974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4904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병원 전 처치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4013800"/>
          </a:xfrm>
        </p:spPr>
        <p:txBody>
          <a:bodyPr/>
          <a:lstStyle/>
          <a:p>
            <a:pPr marL="0" indent="0">
              <a:buNone/>
            </a:pPr>
            <a:r>
              <a:rPr lang="ko-KR" altLang="en-US" sz="2400" dirty="0" smtClean="0"/>
              <a:t>일단 환자가 물 밖으로 구조되고 </a:t>
            </a:r>
            <a:r>
              <a:rPr lang="en-US" altLang="ko-KR" sz="2400" dirty="0" smtClean="0"/>
              <a:t>2</a:t>
            </a:r>
            <a:r>
              <a:rPr lang="ko-KR" altLang="en-US" sz="2400" dirty="0" smtClean="0"/>
              <a:t>번의 구조호흡에도 호흡이 없고 의식이 없으면 </a:t>
            </a:r>
            <a:r>
              <a:rPr lang="ko-KR" altLang="en-US" sz="2400" dirty="0" err="1" smtClean="0"/>
              <a:t>구조자는</a:t>
            </a:r>
            <a:r>
              <a:rPr lang="ko-KR" altLang="en-US" sz="2400" dirty="0" smtClean="0"/>
              <a:t> 즉시 </a:t>
            </a:r>
            <a:r>
              <a:rPr lang="en-US" altLang="ko-KR" sz="2400" dirty="0" smtClean="0"/>
              <a:t>AED</a:t>
            </a:r>
            <a:r>
              <a:rPr lang="ko-KR" altLang="en-US" sz="2400" dirty="0" smtClean="0"/>
              <a:t>를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연결하고 시행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err="1" smtClean="0"/>
              <a:t>Hypothemia</a:t>
            </a:r>
            <a:r>
              <a:rPr lang="ko-KR" altLang="en-US" sz="2400" dirty="0" smtClean="0"/>
              <a:t>가 있으면 치료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자발호흡이 없는 환자는 구토에 의한 </a:t>
            </a:r>
            <a:r>
              <a:rPr lang="en-US" altLang="ko-KR" sz="2400" dirty="0" smtClean="0"/>
              <a:t>aspiration</a:t>
            </a:r>
            <a:r>
              <a:rPr lang="ko-KR" altLang="en-US" sz="2400" dirty="0" smtClean="0"/>
              <a:t>을 방지하기 위해 기관 내 </a:t>
            </a:r>
            <a:r>
              <a:rPr lang="ko-KR" altLang="en-US" sz="2400" dirty="0" err="1" smtClean="0"/>
              <a:t>삽관과</a:t>
            </a:r>
            <a:r>
              <a:rPr lang="ko-KR" altLang="en-US" sz="2400" dirty="0" smtClean="0"/>
              <a:t> 함께 </a:t>
            </a:r>
            <a:r>
              <a:rPr lang="ko-KR" altLang="en-US" sz="2400" dirty="0" err="1" smtClean="0"/>
              <a:t>양압</a:t>
            </a:r>
            <a:r>
              <a:rPr lang="ko-KR" altLang="en-US" sz="2400" dirty="0" smtClean="0"/>
              <a:t> 호흡 시행</a:t>
            </a:r>
            <a:endParaRPr lang="ko-KR" altLang="en-US" sz="24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548680"/>
            <a:ext cx="2736303" cy="1844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7777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ko-KR" altLang="en-US" dirty="0"/>
              <a:t>응급센터 내 처치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2800" dirty="0" smtClean="0">
                <a:solidFill>
                  <a:srgbClr val="FF0000"/>
                </a:solidFill>
              </a:rPr>
              <a:t>Emergency department evaluation and Treatment</a:t>
            </a:r>
          </a:p>
          <a:p>
            <a:pPr marL="514350" indent="-514350">
              <a:buAutoNum type="alphaUcPeriod"/>
            </a:pPr>
            <a:r>
              <a:rPr lang="en-US" altLang="ko-KR" dirty="0" smtClean="0"/>
              <a:t>Vital sign: BT, HR, RR, BP</a:t>
            </a:r>
          </a:p>
          <a:p>
            <a:pPr marL="514350" indent="-514350">
              <a:buAutoNum type="alphaUcPeriod"/>
            </a:pPr>
            <a:r>
              <a:rPr lang="en-US" altLang="ko-KR" dirty="0" smtClean="0"/>
              <a:t>Oxygen hemoglobin saturation</a:t>
            </a:r>
          </a:p>
          <a:p>
            <a:pPr marL="514350" indent="-514350">
              <a:buAutoNum type="alphaUcPeriod"/>
            </a:pPr>
            <a:r>
              <a:rPr lang="en-US" altLang="ko-KR" dirty="0"/>
              <a:t> </a:t>
            </a:r>
            <a:r>
              <a:rPr lang="en-US" altLang="ko-KR" dirty="0" smtClean="0"/>
              <a:t>ABGA if unconscious or SaO2&lt;95% on room air</a:t>
            </a:r>
          </a:p>
          <a:p>
            <a:pPr marL="514350" indent="-514350">
              <a:buAutoNum type="alphaUcPeriod"/>
            </a:pPr>
            <a:r>
              <a:rPr lang="en-US" altLang="ko-KR" dirty="0" smtClean="0"/>
              <a:t> Initial neurologic status(GCS, AVPU)</a:t>
            </a:r>
          </a:p>
          <a:p>
            <a:pPr marL="514350" indent="-514350">
              <a:buAutoNum type="alphaUcPeriod"/>
            </a:pPr>
            <a:r>
              <a:rPr lang="en-US" altLang="ko-KR" i="1" dirty="0" smtClean="0"/>
              <a:t>Pupillary reaction</a:t>
            </a:r>
          </a:p>
          <a:p>
            <a:pPr marL="514350" indent="-514350">
              <a:buAutoNum type="alphaUcPeriod"/>
            </a:pPr>
            <a:r>
              <a:rPr lang="en-US" altLang="ko-KR" dirty="0" smtClean="0"/>
              <a:t>Airway and ventilation requirements</a:t>
            </a:r>
          </a:p>
          <a:p>
            <a:pPr marL="514350" indent="-514350">
              <a:buAutoNum type="alphaUcPeriod"/>
            </a:pPr>
            <a:r>
              <a:rPr lang="en-US" altLang="ko-KR" i="1" dirty="0" smtClean="0"/>
              <a:t>Toxicology testing</a:t>
            </a:r>
          </a:p>
          <a:p>
            <a:pPr marL="0" indent="0">
              <a:buNone/>
            </a:pPr>
            <a:r>
              <a:rPr lang="en-US" altLang="ko-KR" dirty="0" smtClean="0"/>
              <a:t>     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933760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19100" y="260648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 응급센터 내 </a:t>
            </a:r>
            <a:r>
              <a:rPr lang="ko-KR" altLang="en-US" dirty="0"/>
              <a:t>처치</a:t>
            </a:r>
          </a:p>
        </p:txBody>
      </p:sp>
      <p:pic>
        <p:nvPicPr>
          <p:cNvPr id="38915" name="Picture 3" descr="193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00200"/>
            <a:ext cx="6781800" cy="49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72847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응급센터 내 처치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ko-KR" dirty="0" smtClean="0"/>
              <a:t>1. </a:t>
            </a:r>
            <a:r>
              <a:rPr lang="en-US" altLang="ko-KR" dirty="0" err="1" smtClean="0"/>
              <a:t>Asystole</a:t>
            </a:r>
            <a:r>
              <a:rPr lang="en-US" altLang="ko-KR" dirty="0" smtClean="0"/>
              <a:t>, PEA, Pulseless VT/VF</a:t>
            </a:r>
          </a:p>
          <a:p>
            <a:pPr marL="0" indent="0">
              <a:buNone/>
            </a:pPr>
            <a:r>
              <a:rPr lang="en-US" altLang="ko-KR" dirty="0" smtClean="0"/>
              <a:t> ACLS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PALS</a:t>
            </a:r>
            <a:r>
              <a:rPr lang="ko-KR" altLang="en-US" dirty="0" smtClean="0"/>
              <a:t>의</a:t>
            </a:r>
            <a:r>
              <a:rPr lang="en-US" altLang="ko-KR" dirty="0" smtClean="0"/>
              <a:t> </a:t>
            </a:r>
            <a:r>
              <a:rPr lang="ko-KR" altLang="en-US" dirty="0" smtClean="0"/>
              <a:t> </a:t>
            </a:r>
            <a:r>
              <a:rPr lang="en-US" altLang="ko-KR" dirty="0" smtClean="0"/>
              <a:t>guidelines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2. </a:t>
            </a:r>
            <a:r>
              <a:rPr lang="ko-KR" altLang="en-US" dirty="0" smtClean="0"/>
              <a:t>치료적 </a:t>
            </a:r>
            <a:r>
              <a:rPr lang="ko-KR" altLang="en-US" dirty="0" err="1" smtClean="0"/>
              <a:t>저체온</a:t>
            </a:r>
            <a:r>
              <a:rPr lang="ko-KR" altLang="en-US" dirty="0" smtClean="0"/>
              <a:t> 요법의 사용</a:t>
            </a:r>
            <a:endParaRPr lang="en-US" altLang="ko-KR" dirty="0" smtClean="0"/>
          </a:p>
          <a:p>
            <a:pPr marL="0" indent="0">
              <a:buNone/>
            </a:pPr>
            <a:r>
              <a:rPr lang="ko-KR" altLang="en-US" dirty="0" smtClean="0"/>
              <a:t> 따뜻한 물에서 사망한 익사환자에서 적용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  </a:t>
            </a:r>
            <a:r>
              <a:rPr lang="en-US" altLang="ko-KR" sz="1300" dirty="0" err="1" smtClean="0"/>
              <a:t>Varon</a:t>
            </a:r>
            <a:r>
              <a:rPr lang="ko-KR" altLang="en-US" sz="1300" dirty="0" smtClean="0"/>
              <a:t> </a:t>
            </a:r>
            <a:r>
              <a:rPr lang="en-US" altLang="ko-KR" sz="1300" dirty="0" smtClean="0"/>
              <a:t>J, </a:t>
            </a:r>
            <a:r>
              <a:rPr lang="en-US" altLang="ko-KR" sz="1300" dirty="0" err="1" smtClean="0"/>
              <a:t>Marik</a:t>
            </a:r>
            <a:r>
              <a:rPr lang="en-US" altLang="ko-KR" sz="1300" dirty="0" smtClean="0"/>
              <a:t> PE. Complete neurological recovery following delayed initiation of hypothermia in a victim of warm water near-drowning. Resuscitation 2006;68:421-3.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3. </a:t>
            </a:r>
            <a:r>
              <a:rPr lang="ko-KR" altLang="en-US" dirty="0" smtClean="0"/>
              <a:t>심전도</a:t>
            </a:r>
            <a:r>
              <a:rPr lang="en-US" altLang="ko-KR" dirty="0" smtClean="0"/>
              <a:t> </a:t>
            </a:r>
            <a:r>
              <a:rPr lang="ko-KR" altLang="en-US" dirty="0" smtClean="0"/>
              <a:t>감시와 맥박 산소 측정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4. </a:t>
            </a:r>
            <a:r>
              <a:rPr lang="ko-KR" altLang="en-US" dirty="0" err="1" smtClean="0"/>
              <a:t>심부</a:t>
            </a:r>
            <a:r>
              <a:rPr lang="ko-KR" altLang="en-US" dirty="0" smtClean="0"/>
              <a:t> 체온 감시</a:t>
            </a:r>
            <a:r>
              <a:rPr lang="en-US" altLang="ko-KR" dirty="0" smtClean="0"/>
              <a:t>- </a:t>
            </a:r>
            <a:r>
              <a:rPr lang="ko-KR" altLang="en-US" dirty="0" err="1" smtClean="0"/>
              <a:t>혈역학적으로</a:t>
            </a:r>
            <a:r>
              <a:rPr lang="ko-KR" altLang="en-US" dirty="0" smtClean="0"/>
              <a:t> 불안정하</a:t>
            </a:r>
            <a:r>
              <a:rPr lang="ko-KR" altLang="en-US" dirty="0"/>
              <a:t>거</a:t>
            </a:r>
            <a:r>
              <a:rPr lang="ko-KR" altLang="en-US" dirty="0" smtClean="0"/>
              <a:t>나 의식이 떨어진 </a:t>
            </a:r>
            <a:r>
              <a:rPr lang="en-US" altLang="ko-KR" dirty="0" smtClean="0"/>
              <a:t>Pt.</a:t>
            </a:r>
          </a:p>
          <a:p>
            <a:pPr marL="0" indent="0">
              <a:buNone/>
            </a:pP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4028533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응급센터 내 처치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ko-KR" dirty="0"/>
              <a:t>5. </a:t>
            </a:r>
            <a:r>
              <a:rPr lang="en-US" altLang="ko-KR" dirty="0" smtClean="0"/>
              <a:t>O</a:t>
            </a:r>
            <a:r>
              <a:rPr lang="en-US" altLang="ko-KR" baseline="-25000" dirty="0" smtClean="0"/>
              <a:t>2</a:t>
            </a:r>
            <a:r>
              <a:rPr lang="ko-KR" altLang="en-US" dirty="0" smtClean="0"/>
              <a:t> 투여</a:t>
            </a:r>
            <a:r>
              <a:rPr lang="en-US" altLang="ko-KR" dirty="0" smtClean="0"/>
              <a:t>: </a:t>
            </a:r>
            <a:r>
              <a:rPr lang="en-US" altLang="ko-KR" dirty="0"/>
              <a:t>SpO</a:t>
            </a:r>
            <a:r>
              <a:rPr lang="en-US" altLang="ko-KR" baseline="-25000" dirty="0"/>
              <a:t>2</a:t>
            </a:r>
            <a:r>
              <a:rPr lang="ko-KR" altLang="en-US" dirty="0"/>
              <a:t>를 </a:t>
            </a:r>
            <a:r>
              <a:rPr lang="en-US" altLang="ko-KR" dirty="0"/>
              <a:t>95%</a:t>
            </a:r>
            <a:r>
              <a:rPr lang="ko-KR" altLang="en-US" dirty="0"/>
              <a:t>이상 </a:t>
            </a:r>
            <a:r>
              <a:rPr lang="ko-KR" altLang="en-US" dirty="0" smtClean="0"/>
              <a:t>유지</a:t>
            </a: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6</a:t>
            </a:r>
            <a:r>
              <a:rPr lang="en-US" altLang="ko-KR" dirty="0"/>
              <a:t>. </a:t>
            </a:r>
            <a:r>
              <a:rPr lang="ko-KR" altLang="en-US" dirty="0" smtClean="0"/>
              <a:t>계속 </a:t>
            </a:r>
            <a:r>
              <a:rPr lang="en-US" altLang="ko-KR" dirty="0"/>
              <a:t>O</a:t>
            </a:r>
            <a:r>
              <a:rPr lang="en-US" altLang="ko-KR" baseline="-25000" dirty="0"/>
              <a:t>2</a:t>
            </a:r>
            <a:r>
              <a:rPr lang="ko-KR" altLang="en-US" dirty="0" smtClean="0"/>
              <a:t>가 </a:t>
            </a:r>
            <a:r>
              <a:rPr lang="ko-KR" altLang="en-US" dirty="0"/>
              <a:t>필요하고 </a:t>
            </a:r>
            <a:r>
              <a:rPr lang="ko-KR" altLang="en-US" dirty="0" err="1"/>
              <a:t>폐검진상</a:t>
            </a:r>
            <a:r>
              <a:rPr lang="ko-KR" altLang="en-US" dirty="0"/>
              <a:t> 비정상</a:t>
            </a:r>
            <a:r>
              <a:rPr lang="en-US" altLang="ko-KR" dirty="0" smtClean="0"/>
              <a:t>(</a:t>
            </a:r>
            <a:r>
              <a:rPr lang="en-US" altLang="ko-KR" dirty="0" err="1" smtClean="0"/>
              <a:t>rale</a:t>
            </a:r>
            <a:r>
              <a:rPr lang="en-US" altLang="ko-KR" dirty="0" smtClean="0"/>
              <a:t>, rhonchus, wheezing, chest depression)</a:t>
            </a:r>
            <a:r>
              <a:rPr lang="ko-KR" altLang="en-US" dirty="0"/>
              <a:t>이거나 상태 악화 시 재평가와 함께 입원</a:t>
            </a:r>
            <a:endParaRPr lang="en-US" altLang="ko-KR" dirty="0"/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7</a:t>
            </a:r>
            <a:r>
              <a:rPr lang="en-US" altLang="ko-KR" dirty="0"/>
              <a:t>. </a:t>
            </a:r>
            <a:r>
              <a:rPr lang="ko-KR" altLang="en-US" dirty="0"/>
              <a:t>의식 저하 </a:t>
            </a:r>
            <a:r>
              <a:rPr lang="en-US" altLang="ko-KR" dirty="0" smtClean="0"/>
              <a:t>Pt.</a:t>
            </a:r>
            <a:r>
              <a:rPr lang="ko-KR" altLang="en-US" dirty="0" smtClean="0"/>
              <a:t>는 </a:t>
            </a:r>
            <a:r>
              <a:rPr lang="ko-KR" altLang="en-US" dirty="0"/>
              <a:t>지속적인 </a:t>
            </a:r>
            <a:r>
              <a:rPr lang="en-US" altLang="ko-KR" dirty="0"/>
              <a:t>O</a:t>
            </a:r>
            <a:r>
              <a:rPr lang="en-US" altLang="ko-KR" baseline="-25000" dirty="0"/>
              <a:t>2</a:t>
            </a:r>
            <a:r>
              <a:rPr lang="ko-KR" altLang="en-US" dirty="0" smtClean="0"/>
              <a:t> </a:t>
            </a:r>
            <a:r>
              <a:rPr lang="ko-KR" altLang="en-US" dirty="0"/>
              <a:t>투여</a:t>
            </a:r>
            <a:r>
              <a:rPr lang="en-US" altLang="ko-KR" dirty="0"/>
              <a:t>, </a:t>
            </a:r>
            <a:r>
              <a:rPr lang="ko-KR" altLang="en-US" dirty="0" smtClean="0"/>
              <a:t>필요에 </a:t>
            </a:r>
            <a:r>
              <a:rPr lang="ko-KR" altLang="en-US" dirty="0"/>
              <a:t>따라 환기 </a:t>
            </a:r>
            <a:r>
              <a:rPr lang="ko-KR" altLang="en-US" dirty="0" smtClean="0"/>
              <a:t>보조</a:t>
            </a:r>
            <a:r>
              <a:rPr lang="en-US" altLang="ko-KR" dirty="0" smtClean="0"/>
              <a:t> 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dirty="0" smtClean="0"/>
              <a:t>PaCO</a:t>
            </a:r>
            <a:r>
              <a:rPr lang="en-US" altLang="ko-KR" baseline="-25000" dirty="0" smtClean="0"/>
              <a:t>2</a:t>
            </a:r>
            <a:r>
              <a:rPr lang="en-US" altLang="ko-KR" dirty="0" smtClean="0"/>
              <a:t>&gt;50mmHg</a:t>
            </a:r>
            <a:r>
              <a:rPr lang="ko-KR" altLang="en-US" dirty="0"/>
              <a:t>이거나 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ko-KR" altLang="en-US" dirty="0" smtClean="0"/>
              <a:t>고농도의 </a:t>
            </a:r>
            <a:r>
              <a:rPr lang="en-US" altLang="ko-KR" dirty="0"/>
              <a:t>O</a:t>
            </a:r>
            <a:r>
              <a:rPr lang="en-US" altLang="ko-KR" baseline="-25000" dirty="0"/>
              <a:t>2 </a:t>
            </a:r>
            <a:r>
              <a:rPr lang="en-US" altLang="ko-KR" dirty="0" smtClean="0"/>
              <a:t>(FiO</a:t>
            </a:r>
            <a:r>
              <a:rPr lang="en-US" altLang="ko-KR" baseline="-25000" dirty="0"/>
              <a:t>2</a:t>
            </a:r>
            <a:r>
              <a:rPr lang="en-US" altLang="ko-KR" dirty="0" smtClean="0"/>
              <a:t> </a:t>
            </a:r>
            <a:r>
              <a:rPr lang="en-US" altLang="ko-KR" dirty="0"/>
              <a:t>40-60%)</a:t>
            </a:r>
            <a:r>
              <a:rPr lang="ko-KR" altLang="en-US" dirty="0"/>
              <a:t>를 제공함에도 </a:t>
            </a:r>
            <a:r>
              <a:rPr lang="ko-KR" altLang="en-US" dirty="0" smtClean="0"/>
              <a:t>불구하고 </a:t>
            </a:r>
            <a:r>
              <a:rPr lang="en-US" altLang="ko-KR" dirty="0" smtClean="0"/>
              <a:t>PaO</a:t>
            </a:r>
            <a:r>
              <a:rPr lang="en-US" altLang="ko-KR" baseline="-25000" dirty="0" smtClean="0"/>
              <a:t>2</a:t>
            </a:r>
            <a:r>
              <a:rPr lang="en-US" altLang="ko-KR" dirty="0" smtClean="0"/>
              <a:t>&gt;60mmHg (</a:t>
            </a:r>
            <a:r>
              <a:rPr lang="ko-KR" altLang="en-US" dirty="0"/>
              <a:t>어른</a:t>
            </a:r>
            <a:r>
              <a:rPr lang="en-US" altLang="ko-KR" dirty="0"/>
              <a:t>), &gt;80mmHg(</a:t>
            </a:r>
            <a:r>
              <a:rPr lang="ko-KR" altLang="en-US" dirty="0"/>
              <a:t>소아</a:t>
            </a:r>
            <a:r>
              <a:rPr lang="en-US" altLang="ko-KR" dirty="0"/>
              <a:t>)</a:t>
            </a:r>
            <a:r>
              <a:rPr lang="ko-KR" altLang="en-US" dirty="0"/>
              <a:t>를 유지할 수 없으면 기관 내 </a:t>
            </a:r>
            <a:r>
              <a:rPr lang="ko-KR" altLang="en-US" dirty="0" err="1"/>
              <a:t>삽관과</a:t>
            </a:r>
            <a:r>
              <a:rPr lang="ko-KR" altLang="en-US" dirty="0"/>
              <a:t> </a:t>
            </a:r>
            <a:r>
              <a:rPr lang="ko-KR" altLang="en-US" dirty="0" err="1" smtClean="0"/>
              <a:t>양압</a:t>
            </a:r>
            <a:r>
              <a:rPr lang="ko-KR" altLang="en-US" dirty="0" smtClean="0"/>
              <a:t> 환기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6754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/>
              <a:t>응급센터 내 처치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dirty="0" err="1"/>
              <a:t>폐흡인과</a:t>
            </a:r>
            <a:r>
              <a:rPr lang="ko-KR" altLang="en-US" sz="2400" dirty="0"/>
              <a:t> 다른 합병증을 검사하기 위해 </a:t>
            </a:r>
            <a:r>
              <a:rPr lang="en-US" altLang="ko-KR" sz="2400" dirty="0" smtClean="0"/>
              <a:t>Chest X-ray</a:t>
            </a:r>
            <a:r>
              <a:rPr lang="ko-KR" altLang="en-US" sz="2400" dirty="0" smtClean="0"/>
              <a:t>와 혈액검사 </a:t>
            </a:r>
            <a:r>
              <a:rPr lang="ko-KR" altLang="en-US" sz="2400" dirty="0"/>
              <a:t>시행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모든 </a:t>
            </a:r>
            <a:r>
              <a:rPr lang="ko-KR" altLang="en-US" sz="2400" dirty="0"/>
              <a:t>환자는 지속적으로 심장감시와 산소포화도 측정을 받으며 반복적인 재평가 시행</a:t>
            </a:r>
            <a:endParaRPr lang="en-US" altLang="ko-KR" sz="2400" dirty="0"/>
          </a:p>
          <a:p>
            <a:pPr marL="0" indent="0">
              <a:buNone/>
            </a:pP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252258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병원 내 치료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6000" dirty="0" smtClean="0">
                <a:solidFill>
                  <a:srgbClr val="FF0000"/>
                </a:solidFill>
              </a:rPr>
              <a:t>Supportive </a:t>
            </a:r>
            <a:r>
              <a:rPr lang="en-US" altLang="ko-KR" sz="6000" dirty="0" err="1" smtClean="0">
                <a:solidFill>
                  <a:srgbClr val="FF0000"/>
                </a:solidFill>
              </a:rPr>
              <a:t>Tx</a:t>
            </a:r>
            <a:r>
              <a:rPr lang="en-US" altLang="ko-KR" sz="6000" dirty="0" smtClean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82334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ko-KR" altLang="en-US" dirty="0"/>
              <a:t>병원 내 치료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400" dirty="0" smtClean="0"/>
              <a:t>1. CPR </a:t>
            </a:r>
            <a:r>
              <a:rPr lang="ko-KR" altLang="en-US" sz="2400" dirty="0"/>
              <a:t>받은 </a:t>
            </a:r>
            <a:r>
              <a:rPr lang="en-US" altLang="ko-KR" sz="2400" dirty="0"/>
              <a:t>Pt.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지속적인 </a:t>
            </a:r>
            <a:r>
              <a:rPr lang="ko-KR" altLang="en-US" sz="2400" dirty="0"/>
              <a:t>심폐기관의 감시와 잦은 신경학적 검사를 위해 </a:t>
            </a:r>
            <a:r>
              <a:rPr lang="en-US" altLang="ko-KR" sz="2400" dirty="0"/>
              <a:t>ICU</a:t>
            </a:r>
            <a:r>
              <a:rPr lang="ko-KR" altLang="en-US" sz="2400" dirty="0"/>
              <a:t>로 입원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2. </a:t>
            </a:r>
            <a:r>
              <a:rPr lang="ko-KR" altLang="en-US" sz="2400" dirty="0"/>
              <a:t>심각한 침수 손상을 받은 </a:t>
            </a:r>
            <a:r>
              <a:rPr lang="en-US" altLang="ko-KR" sz="2400" dirty="0"/>
              <a:t>Pt.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CVP, </a:t>
            </a:r>
            <a:r>
              <a:rPr lang="ko-KR" altLang="en-US" sz="2400" dirty="0"/>
              <a:t>침습적 </a:t>
            </a:r>
            <a:r>
              <a:rPr lang="ko-KR" altLang="en-US" sz="2400" dirty="0" err="1" smtClean="0"/>
              <a:t>동맥압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중심체온 감시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 </a:t>
            </a:r>
            <a:r>
              <a:rPr lang="ko-KR" altLang="en-US" sz="2400" dirty="0" err="1"/>
              <a:t>도뇨관</a:t>
            </a:r>
            <a:r>
              <a:rPr lang="ko-KR" altLang="en-US" sz="2400" dirty="0"/>
              <a:t> </a:t>
            </a:r>
            <a:r>
              <a:rPr lang="ko-KR" altLang="en-US" sz="2400" dirty="0" smtClean="0"/>
              <a:t>삽입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 </a:t>
            </a:r>
            <a:r>
              <a:rPr lang="ko-KR" altLang="en-US" sz="2400" dirty="0"/>
              <a:t>기계적 인공호흡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ko-KR" altLang="en-US" sz="2400" dirty="0"/>
              <a:t>정상 이상의 </a:t>
            </a:r>
            <a:r>
              <a:rPr lang="en-US" altLang="ko-KR" sz="2400" dirty="0" smtClean="0"/>
              <a:t>PEEP</a:t>
            </a:r>
            <a:r>
              <a:rPr lang="ko-KR" altLang="en-US" sz="2400" dirty="0" smtClean="0"/>
              <a:t>은 물이 </a:t>
            </a:r>
            <a:r>
              <a:rPr lang="ko-KR" altLang="en-US" sz="2400" dirty="0"/>
              <a:t>찬 폐를 </a:t>
            </a:r>
            <a:r>
              <a:rPr lang="en-US" altLang="ko-KR" sz="2400" dirty="0"/>
              <a:t>recruit</a:t>
            </a:r>
            <a:r>
              <a:rPr lang="ko-KR" altLang="en-US" sz="2400" dirty="0"/>
              <a:t>시키고 산소화시키는 데 도움이 된다</a:t>
            </a:r>
            <a:endParaRPr lang="en-US" altLang="ko-KR" sz="2400" dirty="0"/>
          </a:p>
          <a:p>
            <a:pPr marL="0" indent="0">
              <a:buNone/>
            </a:pPr>
            <a:endParaRPr lang="en-US" altLang="ko-KR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6358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ko-KR" altLang="en-US" dirty="0"/>
              <a:t>병원 내 치료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sz="2400" dirty="0"/>
              <a:t>3. </a:t>
            </a:r>
            <a:r>
              <a:rPr lang="ko-KR" altLang="en-US" sz="2400" dirty="0"/>
              <a:t>처음 </a:t>
            </a:r>
            <a:r>
              <a:rPr lang="en-US" altLang="ko-KR" sz="2400" dirty="0"/>
              <a:t>24</a:t>
            </a:r>
            <a:r>
              <a:rPr lang="ko-KR" altLang="en-US" sz="2400" dirty="0"/>
              <a:t>시간 이내에 산소화의 빠른 개선</a:t>
            </a:r>
            <a:r>
              <a:rPr lang="en-US" altLang="ko-KR" sz="2400" dirty="0"/>
              <a:t> </a:t>
            </a:r>
          </a:p>
          <a:p>
            <a:pPr marL="0" indent="0">
              <a:buNone/>
            </a:pPr>
            <a:r>
              <a:rPr lang="ko-KR" altLang="en-US" sz="2400" dirty="0"/>
              <a:t>심각한 </a:t>
            </a:r>
            <a:r>
              <a:rPr lang="en-US" altLang="ko-KR" sz="2400" dirty="0" smtClean="0"/>
              <a:t>Aspiration</a:t>
            </a:r>
            <a:r>
              <a:rPr lang="ko-KR" altLang="en-US" sz="2400" dirty="0" smtClean="0"/>
              <a:t>과 </a:t>
            </a:r>
            <a:r>
              <a:rPr lang="ko-KR" altLang="en-US" sz="2400" dirty="0"/>
              <a:t>심혈관계 허탈의 </a:t>
            </a:r>
            <a:r>
              <a:rPr lang="en-US" altLang="ko-KR" sz="2400" dirty="0" smtClean="0"/>
              <a:t>Pt.</a:t>
            </a:r>
            <a:r>
              <a:rPr lang="ko-KR" altLang="en-US" sz="2400" dirty="0" smtClean="0"/>
              <a:t>는 </a:t>
            </a:r>
            <a:r>
              <a:rPr lang="en-US" altLang="ko-KR" sz="2400" dirty="0"/>
              <a:t>ARDS </a:t>
            </a:r>
            <a:r>
              <a:rPr lang="ko-KR" altLang="en-US" sz="2400" dirty="0"/>
              <a:t>발생 가능</a:t>
            </a:r>
            <a:r>
              <a:rPr lang="en-US" altLang="ko-KR" sz="2400" dirty="0"/>
              <a:t> </a:t>
            </a:r>
          </a:p>
          <a:p>
            <a:pPr marL="0" indent="0">
              <a:buNone/>
            </a:pPr>
            <a:r>
              <a:rPr lang="ko-KR" altLang="en-US" sz="2400" dirty="0"/>
              <a:t>폐의 </a:t>
            </a:r>
            <a:r>
              <a:rPr lang="ko-KR" altLang="en-US" sz="2400" dirty="0" err="1"/>
              <a:t>과팽창과</a:t>
            </a:r>
            <a:r>
              <a:rPr lang="ko-KR" altLang="en-US" sz="2400" dirty="0"/>
              <a:t> 인공호흡기 연관 </a:t>
            </a:r>
            <a:r>
              <a:rPr lang="ko-KR" altLang="en-US" sz="2400" dirty="0" smtClean="0"/>
              <a:t>손상에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주의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예방적 </a:t>
            </a:r>
            <a:r>
              <a:rPr lang="ko-KR" altLang="en-US" sz="2400" dirty="0"/>
              <a:t>항생제 사용은 적응되지 않음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4</a:t>
            </a:r>
            <a:r>
              <a:rPr lang="en-US" altLang="ko-KR" sz="2400" dirty="0"/>
              <a:t>. </a:t>
            </a:r>
            <a:r>
              <a:rPr lang="ko-KR" altLang="en-US" sz="2400" dirty="0" err="1"/>
              <a:t>혈역학적인</a:t>
            </a:r>
            <a:r>
              <a:rPr lang="ko-KR" altLang="en-US" sz="2400" dirty="0"/>
              <a:t> 안정을 위한 </a:t>
            </a:r>
            <a:r>
              <a:rPr lang="en-US" altLang="ko-KR" sz="2400" dirty="0"/>
              <a:t>dopamine</a:t>
            </a:r>
            <a:r>
              <a:rPr lang="ko-KR" altLang="en-US" sz="2400" dirty="0"/>
              <a:t>이나 </a:t>
            </a:r>
            <a:r>
              <a:rPr lang="en-US" altLang="ko-KR" sz="2400" dirty="0"/>
              <a:t>norepinephrine</a:t>
            </a:r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47251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ko-KR" altLang="en-US" dirty="0"/>
              <a:t>병원 내 치료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dirty="0" smtClean="0"/>
              <a:t>5. </a:t>
            </a:r>
            <a:r>
              <a:rPr lang="ko-KR" altLang="en-US" dirty="0" smtClean="0"/>
              <a:t>심장기능 </a:t>
            </a:r>
            <a:r>
              <a:rPr lang="ko-KR" altLang="en-US" dirty="0"/>
              <a:t>감시 위해 </a:t>
            </a:r>
            <a:r>
              <a:rPr lang="ko-KR" altLang="en-US" dirty="0" err="1"/>
              <a:t>심초음파나</a:t>
            </a:r>
            <a:r>
              <a:rPr lang="ko-KR" altLang="en-US" dirty="0"/>
              <a:t> 비침습적 </a:t>
            </a:r>
            <a:r>
              <a:rPr lang="ko-KR" altLang="en-US" dirty="0" err="1"/>
              <a:t>심박출량</a:t>
            </a:r>
            <a:r>
              <a:rPr lang="ko-KR" altLang="en-US" dirty="0"/>
              <a:t> 감시기의 </a:t>
            </a:r>
            <a:r>
              <a:rPr lang="ko-KR" altLang="en-US" dirty="0" smtClean="0"/>
              <a:t>사용</a:t>
            </a:r>
            <a:endParaRPr lang="en-US" altLang="ko-KR" dirty="0"/>
          </a:p>
          <a:p>
            <a:pPr marL="0" indent="0">
              <a:buNone/>
            </a:pPr>
            <a:r>
              <a:rPr lang="en-US" altLang="ko-KR" sz="1300" dirty="0" err="1"/>
              <a:t>Knirsch</a:t>
            </a:r>
            <a:r>
              <a:rPr lang="en-US" altLang="ko-KR" sz="1300" dirty="0"/>
              <a:t> W, </a:t>
            </a:r>
            <a:r>
              <a:rPr lang="en-US" altLang="ko-KR" sz="1300" dirty="0" err="1"/>
              <a:t>Kretschmar</a:t>
            </a:r>
            <a:r>
              <a:rPr lang="en-US" altLang="ko-KR" sz="1300" dirty="0"/>
              <a:t> O, </a:t>
            </a:r>
            <a:r>
              <a:rPr lang="en-US" altLang="ko-KR" sz="1300" dirty="0" err="1"/>
              <a:t>Tomaske</a:t>
            </a:r>
            <a:r>
              <a:rPr lang="en-US" altLang="ko-KR" sz="1300" dirty="0"/>
              <a:t> M, Stutz K, </a:t>
            </a:r>
            <a:r>
              <a:rPr lang="en-US" altLang="ko-KR" sz="1300" dirty="0" err="1"/>
              <a:t>Nagdyman</a:t>
            </a:r>
            <a:r>
              <a:rPr lang="en-US" altLang="ko-KR" sz="1300" dirty="0"/>
              <a:t> N, </a:t>
            </a:r>
            <a:r>
              <a:rPr lang="en-US" altLang="ko-KR" sz="1300" dirty="0" err="1"/>
              <a:t>Balmer</a:t>
            </a:r>
            <a:r>
              <a:rPr lang="en-US" altLang="ko-KR" sz="1300" dirty="0"/>
              <a:t> C, et al. Cardiac output measurement in children: comparison of the Ultrasound Cardiac Output Monitor with </a:t>
            </a:r>
            <a:r>
              <a:rPr lang="en-US" altLang="ko-KR" sz="1300" dirty="0" err="1"/>
              <a:t>thermodilution</a:t>
            </a:r>
            <a:r>
              <a:rPr lang="en-US" altLang="ko-KR" sz="1300" dirty="0"/>
              <a:t> cardiac output measurement. Intensive Care Med 2008;34:1060-4</a:t>
            </a:r>
          </a:p>
          <a:p>
            <a:pPr marL="0" indent="0">
              <a:buNone/>
            </a:pPr>
            <a:r>
              <a:rPr lang="en-US" altLang="ko-KR" sz="1300" dirty="0"/>
              <a:t>Van </a:t>
            </a:r>
            <a:r>
              <a:rPr lang="en-US" altLang="ko-KR" sz="1300" dirty="0" err="1"/>
              <a:t>Lelyveld</a:t>
            </a:r>
            <a:r>
              <a:rPr lang="en-US" altLang="ko-KR" sz="1300" dirty="0"/>
              <a:t>-Haas LE, van </a:t>
            </a:r>
            <a:r>
              <a:rPr lang="en-US" altLang="ko-KR" sz="1300" dirty="0" err="1"/>
              <a:t>Zanten</a:t>
            </a:r>
            <a:r>
              <a:rPr lang="en-US" altLang="ko-KR" sz="1300" dirty="0"/>
              <a:t> AR, </a:t>
            </a:r>
            <a:r>
              <a:rPr lang="en-US" altLang="ko-KR" sz="1300" dirty="0" err="1"/>
              <a:t>Borm</a:t>
            </a:r>
            <a:r>
              <a:rPr lang="en-US" altLang="ko-KR" sz="1300" dirty="0"/>
              <a:t> GF, </a:t>
            </a:r>
            <a:r>
              <a:rPr lang="en-US" altLang="ko-KR" sz="1300" dirty="0" err="1"/>
              <a:t>Tjan</a:t>
            </a:r>
            <a:r>
              <a:rPr lang="en-US" altLang="ko-KR" sz="1300" dirty="0"/>
              <a:t> DH. Clinical validation of the non-invasive cardiac output monitor USCOM-1 A in critically ill patients. </a:t>
            </a:r>
            <a:r>
              <a:rPr lang="en-US" altLang="ko-KR" sz="1300" dirty="0" err="1"/>
              <a:t>Eur</a:t>
            </a:r>
            <a:r>
              <a:rPr lang="en-US" altLang="ko-KR" sz="1300" dirty="0"/>
              <a:t> J </a:t>
            </a:r>
            <a:r>
              <a:rPr lang="en-US" altLang="ko-KR" sz="1300" dirty="0" err="1"/>
              <a:t>anesthesiol</a:t>
            </a:r>
            <a:r>
              <a:rPr lang="en-US" altLang="ko-KR" sz="1300" dirty="0"/>
              <a:t>. 2008;25:917-24</a:t>
            </a:r>
          </a:p>
          <a:p>
            <a:pPr marL="0" indent="0">
              <a:buNone/>
            </a:pP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6. </a:t>
            </a:r>
            <a:r>
              <a:rPr lang="ko-KR" altLang="en-US" dirty="0" err="1" smtClean="0"/>
              <a:t>혈역학적</a:t>
            </a:r>
            <a:r>
              <a:rPr lang="ko-KR" altLang="en-US" dirty="0" smtClean="0"/>
              <a:t> </a:t>
            </a:r>
            <a:r>
              <a:rPr lang="ko-KR" altLang="en-US" dirty="0"/>
              <a:t>회복은 보통 </a:t>
            </a:r>
            <a:r>
              <a:rPr lang="en-US" altLang="ko-KR" dirty="0"/>
              <a:t>48</a:t>
            </a:r>
            <a:r>
              <a:rPr lang="ko-KR" altLang="en-US" dirty="0"/>
              <a:t>시간 </a:t>
            </a:r>
            <a:r>
              <a:rPr lang="ko-KR" altLang="en-US" dirty="0" smtClean="0"/>
              <a:t>이내</a:t>
            </a:r>
            <a:endParaRPr lang="en-US" altLang="ko-KR" dirty="0" smtClean="0"/>
          </a:p>
          <a:p>
            <a:pPr marL="0" indent="0">
              <a:buNone/>
            </a:pPr>
            <a:r>
              <a:rPr lang="en-US" altLang="ko-KR" dirty="0" smtClean="0"/>
              <a:t> </a:t>
            </a:r>
            <a:r>
              <a:rPr lang="ko-KR" altLang="en-US" dirty="0"/>
              <a:t>그렇지 않으면 첫 주에 서서히 회복이 될 수 있지만 장기간에 걸친 신경학적인 손상이 발생하기 쉽다</a:t>
            </a:r>
            <a:r>
              <a:rPr lang="en-US" altLang="ko-KR" dirty="0"/>
              <a:t>.</a:t>
            </a:r>
          </a:p>
          <a:p>
            <a:pPr marL="0" indent="0">
              <a:buNone/>
            </a:pPr>
            <a:r>
              <a:rPr lang="en-US" altLang="ko-KR" dirty="0"/>
              <a:t> </a:t>
            </a:r>
            <a:r>
              <a:rPr lang="en-US" altLang="ko-KR" sz="1300" dirty="0"/>
              <a:t>Ibsen LM, Koch T. Submersion and </a:t>
            </a:r>
            <a:r>
              <a:rPr lang="en-US" altLang="ko-KR" sz="1300" dirty="0" err="1"/>
              <a:t>asphyxial</a:t>
            </a:r>
            <a:r>
              <a:rPr lang="en-US" altLang="ko-KR" sz="1300" dirty="0"/>
              <a:t> injury. </a:t>
            </a:r>
            <a:r>
              <a:rPr lang="en-US" altLang="ko-KR" sz="1300" dirty="0" err="1"/>
              <a:t>Crit</a:t>
            </a:r>
            <a:r>
              <a:rPr lang="en-US" altLang="ko-KR" sz="1300" dirty="0"/>
              <a:t> Care Med 2002;30(</a:t>
            </a:r>
            <a:r>
              <a:rPr lang="en-US" altLang="ko-KR" sz="1300" dirty="0" err="1"/>
              <a:t>Suppl</a:t>
            </a:r>
            <a:r>
              <a:rPr lang="en-US" altLang="ko-KR" sz="1300" dirty="0"/>
              <a:t>):S402-8.   </a:t>
            </a:r>
          </a:p>
          <a:p>
            <a:pPr marL="0" indent="0">
              <a:buNone/>
            </a:pPr>
            <a:endParaRPr lang="ko-KR" altLang="en-US" sz="1500" dirty="0"/>
          </a:p>
        </p:txBody>
      </p:sp>
    </p:spTree>
    <p:extLst>
      <p:ext uri="{BB962C8B-B14F-4D97-AF65-F5344CB8AC3E}">
        <p14:creationId xmlns:p14="http://schemas.microsoft.com/office/powerpoint/2010/main" val="1273464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/>
              <a:t>예후 및 환자 배치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dirty="0" smtClean="0"/>
              <a:t>익수</a:t>
            </a:r>
            <a:r>
              <a:rPr lang="en-US" altLang="ko-KR" dirty="0" smtClean="0"/>
              <a:t> </a:t>
            </a:r>
            <a:r>
              <a:rPr lang="ko-KR" altLang="en-US" dirty="0" smtClean="0"/>
              <a:t>사망률과 관련된 임상적인 요소</a:t>
            </a:r>
            <a:endParaRPr lang="en-US" altLang="ko-KR" dirty="0" smtClean="0"/>
          </a:p>
          <a:p>
            <a:pPr marL="0" indent="0">
              <a:buNone/>
            </a:pPr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30724"/>
              </p:ext>
            </p:extLst>
          </p:nvPr>
        </p:nvGraphicFramePr>
        <p:xfrm>
          <a:off x="611560" y="2564904"/>
          <a:ext cx="7704855" cy="3240363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296144"/>
                <a:gridCol w="4968552"/>
                <a:gridCol w="1440159"/>
              </a:tblGrid>
              <a:tr h="4629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분류 등급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정 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사망률</a:t>
                      </a:r>
                      <a:r>
                        <a:rPr lang="en-US" altLang="ko-KR" dirty="0" smtClean="0"/>
                        <a:t>(%)</a:t>
                      </a:r>
                      <a:endParaRPr lang="ko-KR" altLang="en-US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기침을 동반한 정상 폐 청진 소견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</a:t>
                      </a:r>
                      <a:endParaRPr lang="ko-KR" altLang="en-US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폐 일부에서 </a:t>
                      </a:r>
                      <a:r>
                        <a:rPr lang="ko-KR" altLang="en-US" dirty="0" err="1" smtClean="0"/>
                        <a:t>수포음을</a:t>
                      </a:r>
                      <a:r>
                        <a:rPr lang="ko-KR" altLang="en-US" dirty="0" smtClean="0"/>
                        <a:t> 동반한 비정상 청진 소견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0.6</a:t>
                      </a:r>
                      <a:endParaRPr lang="ko-KR" altLang="en-US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폐 청진 소견</a:t>
                      </a:r>
                      <a:r>
                        <a:rPr lang="en-US" altLang="ko-KR" dirty="0" smtClean="0"/>
                        <a:t>=</a:t>
                      </a:r>
                      <a:r>
                        <a:rPr lang="ko-KR" altLang="en-US" dirty="0" smtClean="0"/>
                        <a:t>급성 </a:t>
                      </a:r>
                      <a:r>
                        <a:rPr lang="ko-KR" altLang="en-US" dirty="0" err="1" smtClean="0"/>
                        <a:t>폐부종</a:t>
                      </a:r>
                      <a:r>
                        <a:rPr lang="en-US" altLang="ko-KR" dirty="0" smtClean="0"/>
                        <a:t>: </a:t>
                      </a:r>
                      <a:r>
                        <a:rPr lang="ko-KR" altLang="en-US" dirty="0" smtClean="0"/>
                        <a:t>저혈압 없음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5.2</a:t>
                      </a:r>
                      <a:endParaRPr lang="ko-KR" altLang="en-US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저혈압을 동반한 급성 </a:t>
                      </a:r>
                      <a:r>
                        <a:rPr lang="ko-KR" altLang="en-US" dirty="0" err="1" smtClean="0"/>
                        <a:t>폐부종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19.4</a:t>
                      </a:r>
                      <a:endParaRPr lang="ko-KR" altLang="en-US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단독 호흡정지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44</a:t>
                      </a:r>
                      <a:endParaRPr lang="ko-KR" altLang="en-US" dirty="0"/>
                    </a:p>
                  </a:txBody>
                  <a:tcPr/>
                </a:tc>
              </a:tr>
              <a:tr h="46290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smtClean="0"/>
                        <a:t>심폐정지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93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973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791580" y="888395"/>
            <a:ext cx="7560840" cy="7200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819529" y="2364559"/>
            <a:ext cx="3096344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5155786" y="2380575"/>
            <a:ext cx="3096344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2714550" y="3640715"/>
            <a:ext cx="3457602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6748216" y="3660406"/>
            <a:ext cx="158417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038037" y="5067537"/>
            <a:ext cx="1381147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148064" y="5067537"/>
            <a:ext cx="178475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3149983" y="5067537"/>
            <a:ext cx="1944216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1682050" y="5067537"/>
            <a:ext cx="1311898" cy="6480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3" name="직선 연결선 12"/>
          <p:cNvCxnSpPr>
            <a:stCxn id="2" idx="2"/>
          </p:cNvCxnSpPr>
          <p:nvPr/>
        </p:nvCxnSpPr>
        <p:spPr>
          <a:xfrm>
            <a:off x="4572000" y="1608475"/>
            <a:ext cx="0" cy="108012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3923928" y="2704611"/>
            <a:ext cx="1224136" cy="0"/>
          </a:xfrm>
          <a:prstGeom prst="line">
            <a:avLst/>
          </a:prstGeom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6460184" y="3028647"/>
            <a:ext cx="0" cy="93610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6172152" y="3964751"/>
            <a:ext cx="57606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7380312" y="4301478"/>
            <a:ext cx="0" cy="3600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 flipV="1">
            <a:off x="2369107" y="4635489"/>
            <a:ext cx="5444659" cy="176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 flipH="1" flipV="1">
            <a:off x="4113100" y="4631987"/>
            <a:ext cx="790" cy="427456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 flipV="1">
            <a:off x="6300192" y="4627395"/>
            <a:ext cx="0" cy="43204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 flipV="1">
            <a:off x="7813766" y="4635489"/>
            <a:ext cx="0" cy="43204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 flipV="1">
            <a:off x="2367701" y="4635489"/>
            <a:ext cx="0" cy="432048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6718" y="971436"/>
            <a:ext cx="731056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Drowning</a:t>
            </a:r>
          </a:p>
          <a:p>
            <a:pPr algn="ctr"/>
            <a:r>
              <a:rPr lang="en-US" altLang="ko-KR" sz="1200" dirty="0" smtClean="0"/>
              <a:t>The process of experiencing respiratory impairment  from submersion/immersion in a liquid</a:t>
            </a:r>
            <a:endParaRPr lang="ko-KR" altLang="en-US" sz="1200" dirty="0"/>
          </a:p>
        </p:txBody>
      </p:sp>
      <p:sp>
        <p:nvSpPr>
          <p:cNvPr id="4" name="TextBox 3"/>
          <p:cNvSpPr txBox="1"/>
          <p:nvPr/>
        </p:nvSpPr>
        <p:spPr>
          <a:xfrm>
            <a:off x="933843" y="2519945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Dead</a:t>
            </a:r>
            <a:endParaRPr lang="ko-KR" alt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5292080" y="2503929"/>
            <a:ext cx="2823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Alive</a:t>
            </a:r>
            <a:endParaRPr lang="ko-KR" alt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43809" y="3652658"/>
            <a:ext cx="3231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No Morbidity</a:t>
            </a:r>
          </a:p>
          <a:p>
            <a:pPr algn="ctr"/>
            <a:r>
              <a:rPr lang="en-US" altLang="ko-KR" dirty="0" smtClean="0"/>
              <a:t>Good Cerebral Performance</a:t>
            </a:r>
            <a:endParaRPr lang="ko-KR" alt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787122" y="3792410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/>
              <a:t>Morbidity</a:t>
            </a:r>
            <a:endParaRPr lang="ko-KR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1665992" y="5093164"/>
            <a:ext cx="13118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Moderately</a:t>
            </a:r>
          </a:p>
          <a:p>
            <a:pPr algn="ctr"/>
            <a:r>
              <a:rPr lang="en-US" altLang="ko-KR" dirty="0" smtClean="0"/>
              <a:t>Disabled</a:t>
            </a:r>
            <a:endParaRPr lang="ko-KR" alt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3149982" y="5173903"/>
            <a:ext cx="1926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Severely Disabled</a:t>
            </a:r>
            <a:endParaRPr lang="ko-KR" alt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5137760" y="5054696"/>
            <a:ext cx="1853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Vegetative State/</a:t>
            </a:r>
          </a:p>
          <a:p>
            <a:pPr algn="ctr"/>
            <a:r>
              <a:rPr lang="en-US" altLang="ko-KR" dirty="0" smtClean="0"/>
              <a:t>Coma</a:t>
            </a:r>
            <a:endParaRPr lang="ko-KR" alt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7038037" y="5194385"/>
            <a:ext cx="138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dirty="0" smtClean="0"/>
              <a:t>Brain Death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71594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/>
          <a:lstStyle/>
          <a:p>
            <a:r>
              <a:rPr lang="ko-KR" altLang="en-US" dirty="0" smtClean="0"/>
              <a:t>예후 및 환자 배치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ko-KR" altLang="en-US" sz="2400" dirty="0" smtClean="0"/>
              <a:t>퇴원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 </a:t>
            </a:r>
            <a:r>
              <a:rPr lang="en-US" altLang="ko-KR" sz="2400" dirty="0" smtClean="0"/>
              <a:t>4-6</a:t>
            </a:r>
            <a:r>
              <a:rPr lang="ko-KR" altLang="en-US" sz="2400" dirty="0" smtClean="0"/>
              <a:t>시간 관찰하여 </a:t>
            </a:r>
            <a:r>
              <a:rPr lang="ko-KR" altLang="en-US" sz="2400" dirty="0" err="1" smtClean="0"/>
              <a:t>폐검진과</a:t>
            </a:r>
            <a:r>
              <a:rPr lang="ko-KR" altLang="en-US" sz="2400" dirty="0" smtClean="0"/>
              <a:t> </a:t>
            </a:r>
            <a:r>
              <a:rPr lang="ko-KR" altLang="en-US" sz="2400" dirty="0" err="1" smtClean="0"/>
              <a:t>대기중</a:t>
            </a:r>
            <a:r>
              <a:rPr lang="ko-KR" altLang="en-US" sz="2400" dirty="0" smtClean="0"/>
              <a:t> </a:t>
            </a:r>
            <a:r>
              <a:rPr lang="en-US" altLang="ko-KR" sz="2400" dirty="0" smtClean="0"/>
              <a:t>SpO2</a:t>
            </a:r>
            <a:r>
              <a:rPr lang="ko-KR" altLang="en-US" sz="2400" dirty="0" smtClean="0"/>
              <a:t>가 정상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무산소성 </a:t>
            </a:r>
            <a:r>
              <a:rPr lang="ko-KR" altLang="en-US" sz="2400" dirty="0" err="1" smtClean="0"/>
              <a:t>허혈손상의</a:t>
            </a:r>
            <a:r>
              <a:rPr lang="ko-KR" altLang="en-US" sz="2400" dirty="0" smtClean="0"/>
              <a:t> 정도를 측정하는 가장 객관적인 지표</a:t>
            </a:r>
            <a:r>
              <a:rPr lang="en-US" altLang="ko-KR" sz="2400" dirty="0" smtClean="0"/>
              <a:t>: </a:t>
            </a:r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초기 임상양상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  요구되는 </a:t>
            </a:r>
            <a:r>
              <a:rPr lang="en-US" altLang="ko-KR" sz="2400" dirty="0" smtClean="0"/>
              <a:t>CPR</a:t>
            </a:r>
            <a:r>
              <a:rPr lang="ko-KR" altLang="en-US" sz="2400" dirty="0" smtClean="0"/>
              <a:t>의 정도나 시간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현장이나 응급센터에서 </a:t>
            </a:r>
            <a:r>
              <a:rPr lang="en-US" altLang="ko-KR" sz="2400" dirty="0" smtClean="0"/>
              <a:t>CPR</a:t>
            </a:r>
            <a:r>
              <a:rPr lang="ko-KR" altLang="en-US" sz="2400" dirty="0" smtClean="0"/>
              <a:t>이 필요하지 않았던 환자는 </a:t>
            </a:r>
            <a:r>
              <a:rPr lang="en-US" altLang="ko-KR" sz="2400" dirty="0" smtClean="0"/>
              <a:t>48</a:t>
            </a:r>
            <a:r>
              <a:rPr lang="ko-KR" altLang="en-US" sz="2400" dirty="0" smtClean="0"/>
              <a:t>시간 이내에 완전한 회복이 예상</a:t>
            </a:r>
            <a:endParaRPr lang="en-US" altLang="ko-KR" sz="2400" dirty="0" smtClean="0"/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 smtClean="0"/>
              <a:t>Aspiration</a:t>
            </a:r>
            <a:r>
              <a:rPr lang="ko-KR" altLang="en-US" sz="2400" dirty="0" smtClean="0"/>
              <a:t>이 있었던 환자는 </a:t>
            </a:r>
            <a:r>
              <a:rPr lang="en-US" altLang="ko-KR" sz="2400" dirty="0" smtClean="0"/>
              <a:t>ARDS</a:t>
            </a:r>
            <a:r>
              <a:rPr lang="ko-KR" altLang="en-US" sz="2400" dirty="0" smtClean="0"/>
              <a:t>가 발생할 수 있다</a:t>
            </a:r>
            <a:endParaRPr lang="en-US" altLang="ko-KR" sz="2400" dirty="0" smtClean="0"/>
          </a:p>
        </p:txBody>
      </p:sp>
    </p:spTree>
    <p:extLst>
      <p:ext uri="{BB962C8B-B14F-4D97-AF65-F5344CB8AC3E}">
        <p14:creationId xmlns:p14="http://schemas.microsoft.com/office/powerpoint/2010/main" val="288204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/>
              <a:t>예후 및 환자 배치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2400" dirty="0"/>
              <a:t>325</a:t>
            </a:r>
            <a:r>
              <a:rPr lang="ko-KR" altLang="en-US" sz="2400" dirty="0"/>
              <a:t>명의 익사환자의 단일기관의 보고</a:t>
            </a:r>
            <a:endParaRPr lang="en-US" altLang="ko-KR" sz="2400" dirty="0"/>
          </a:p>
          <a:p>
            <a:pPr marL="0" indent="0">
              <a:buNone/>
            </a:pPr>
            <a:endParaRPr lang="en-US" altLang="ko-KR" sz="2000" dirty="0" smtClean="0"/>
          </a:p>
          <a:p>
            <a:pPr marL="0" indent="0">
              <a:buNone/>
            </a:pPr>
            <a:r>
              <a:rPr lang="ko-KR" altLang="en-US" sz="2000" dirty="0" smtClean="0"/>
              <a:t>심정지로 </a:t>
            </a:r>
            <a:r>
              <a:rPr lang="en-US" altLang="ko-KR" sz="2000" dirty="0"/>
              <a:t>131</a:t>
            </a:r>
            <a:r>
              <a:rPr lang="ko-KR" altLang="en-US" sz="2000" dirty="0"/>
              <a:t>명이 응급센터에서 </a:t>
            </a:r>
            <a:r>
              <a:rPr lang="en-US" altLang="ko-KR" sz="2000" dirty="0"/>
              <a:t>CPR</a:t>
            </a:r>
            <a:r>
              <a:rPr lang="ko-KR" altLang="en-US" sz="2000" dirty="0"/>
              <a:t>을 받았고 </a:t>
            </a:r>
            <a:r>
              <a:rPr lang="en-US" altLang="ko-KR" sz="2000" dirty="0"/>
              <a:t>86</a:t>
            </a:r>
            <a:r>
              <a:rPr lang="ko-KR" altLang="en-US" sz="2000" dirty="0"/>
              <a:t>명이 자발순환을 회복하였지만 이 중 </a:t>
            </a:r>
            <a:r>
              <a:rPr lang="en-US" altLang="ko-KR" sz="2000" dirty="0"/>
              <a:t>86%</a:t>
            </a:r>
            <a:r>
              <a:rPr lang="ko-KR" altLang="en-US" sz="2000" dirty="0"/>
              <a:t>가 </a:t>
            </a:r>
            <a:r>
              <a:rPr lang="ko-KR" altLang="en-US" sz="2000" dirty="0" smtClean="0"/>
              <a:t>퇴원 시 </a:t>
            </a:r>
            <a:r>
              <a:rPr lang="ko-KR" altLang="en-US" sz="2000" dirty="0"/>
              <a:t>식물인간 또는 사망의 임상결과</a:t>
            </a:r>
            <a:endParaRPr lang="en-US" altLang="ko-KR" sz="2000" dirty="0"/>
          </a:p>
          <a:p>
            <a:pPr marL="0" indent="0">
              <a:buNone/>
            </a:pPr>
            <a:r>
              <a:rPr lang="en-US" altLang="ko-KR" sz="1200" dirty="0" err="1"/>
              <a:t>Youn</a:t>
            </a:r>
            <a:r>
              <a:rPr lang="en-US" altLang="ko-KR" sz="1200" dirty="0"/>
              <a:t> CS, Choi SP, </a:t>
            </a:r>
            <a:r>
              <a:rPr lang="en-US" altLang="ko-KR" sz="1200" dirty="0" err="1"/>
              <a:t>Yim</a:t>
            </a:r>
            <a:r>
              <a:rPr lang="en-US" altLang="ko-KR" sz="1200" dirty="0"/>
              <a:t> HW, Park KN. Out-of-hospital cardiac arrest due to drowning: An </a:t>
            </a:r>
            <a:r>
              <a:rPr lang="en-US" altLang="ko-KR" sz="1200" dirty="0" err="1"/>
              <a:t>Utstein</a:t>
            </a:r>
            <a:r>
              <a:rPr lang="en-US" altLang="ko-KR" sz="1200" dirty="0"/>
              <a:t> Style report of 10 years of </a:t>
            </a:r>
            <a:r>
              <a:rPr lang="en-US" altLang="ko-KR" sz="1200" dirty="0" err="1"/>
              <a:t>expierence</a:t>
            </a:r>
            <a:r>
              <a:rPr lang="en-US" altLang="ko-KR" sz="1200" dirty="0"/>
              <a:t> from St. Mary’s Hospital. Resuscitation in press.</a:t>
            </a:r>
          </a:p>
          <a:p>
            <a:pPr marL="0" indent="0">
              <a:buNone/>
            </a:pPr>
            <a:endParaRPr lang="en-US" altLang="ko-KR" sz="3000" dirty="0" smtClean="0"/>
          </a:p>
          <a:p>
            <a:pPr marL="0" indent="0">
              <a:buNone/>
            </a:pPr>
            <a:r>
              <a:rPr lang="ko-KR" altLang="en-US" sz="2400" dirty="0" smtClean="0"/>
              <a:t>응급센터에서 </a:t>
            </a:r>
            <a:r>
              <a:rPr lang="en-US" altLang="ko-KR" sz="2400" dirty="0"/>
              <a:t>CPR</a:t>
            </a:r>
            <a:r>
              <a:rPr lang="ko-KR" altLang="en-US" sz="2400" dirty="0"/>
              <a:t>을 받은 익사환자는 흔히 예후가 나쁘며</a:t>
            </a:r>
            <a:r>
              <a:rPr lang="en-US" altLang="ko-KR" sz="2400" dirty="0"/>
              <a:t>, </a:t>
            </a:r>
            <a:r>
              <a:rPr lang="ko-KR" altLang="en-US" sz="2400" dirty="0"/>
              <a:t>뇌를 포함한 주요 장기에 심각한 </a:t>
            </a:r>
            <a:r>
              <a:rPr lang="ko-KR" altLang="en-US" sz="2400" dirty="0" err="1"/>
              <a:t>허혈</a:t>
            </a:r>
            <a:r>
              <a:rPr lang="ko-KR" altLang="en-US" sz="2400" dirty="0"/>
              <a:t> 손상을 </a:t>
            </a:r>
            <a:r>
              <a:rPr lang="ko-KR" altLang="en-US" sz="2400" dirty="0" smtClean="0"/>
              <a:t>입는다</a:t>
            </a:r>
            <a:r>
              <a:rPr lang="en-US" altLang="ko-KR" sz="2400" dirty="0" smtClean="0"/>
              <a:t>.</a:t>
            </a:r>
            <a:endParaRPr lang="ko-KR" altLang="en-US" sz="2400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43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/>
          <a:lstStyle/>
          <a:p>
            <a:r>
              <a:rPr lang="ko-KR" altLang="en-US" dirty="0"/>
              <a:t>예후 및 환자 배치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2400" dirty="0" smtClean="0"/>
              <a:t>소생 후 초기 검사실 소견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체온</a:t>
            </a:r>
            <a:r>
              <a:rPr lang="en-US" altLang="ko-KR" sz="2400" dirty="0" smtClean="0"/>
              <a:t>, </a:t>
            </a:r>
            <a:r>
              <a:rPr lang="ko-KR" altLang="en-US" sz="2400" dirty="0" err="1" smtClean="0"/>
              <a:t>내원</a:t>
            </a:r>
            <a:r>
              <a:rPr lang="ko-KR" altLang="en-US" sz="2400" dirty="0" smtClean="0"/>
              <a:t> 초기 방사선 </a:t>
            </a:r>
            <a:r>
              <a:rPr lang="ko-KR" altLang="en-US" sz="2400" dirty="0" err="1" smtClean="0"/>
              <a:t>폐부종</a:t>
            </a:r>
            <a:r>
              <a:rPr lang="ko-KR" altLang="en-US" sz="2400" dirty="0" smtClean="0"/>
              <a:t> 소견은 환자의 신경학적인 예후와 관련이 없다</a:t>
            </a:r>
            <a:r>
              <a:rPr lang="en-US" altLang="ko-KR" sz="2400" dirty="0" smtClean="0"/>
              <a:t>. </a:t>
            </a:r>
          </a:p>
          <a:p>
            <a:pPr marL="0" indent="0">
              <a:buNone/>
            </a:pP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일반적인 소생 후 혼수환자에서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나쁜 예후를 예측하는 인자 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24</a:t>
            </a:r>
            <a:r>
              <a:rPr lang="ko-KR" altLang="en-US" sz="2400" dirty="0" smtClean="0"/>
              <a:t>시간과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일 째 동공반사 또는 각막반사 소실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 smtClean="0"/>
              <a:t>  24</a:t>
            </a:r>
            <a:r>
              <a:rPr lang="ko-KR" altLang="en-US" sz="2400" dirty="0" smtClean="0"/>
              <a:t>시간과 </a:t>
            </a:r>
            <a:r>
              <a:rPr lang="en-US" altLang="ko-KR" sz="2400" dirty="0" smtClean="0"/>
              <a:t>3</a:t>
            </a:r>
            <a:r>
              <a:rPr lang="ko-KR" altLang="en-US" sz="2400" dirty="0" smtClean="0"/>
              <a:t>일째 </a:t>
            </a:r>
            <a:r>
              <a:rPr lang="en-US" altLang="ko-KR" sz="2400" dirty="0" smtClean="0"/>
              <a:t>GCS</a:t>
            </a:r>
            <a:r>
              <a:rPr lang="ko-KR" altLang="en-US" sz="2400" dirty="0" smtClean="0"/>
              <a:t>상 운동반응 소실</a:t>
            </a:r>
            <a:endParaRPr lang="en-US" altLang="ko-KR" sz="2400" dirty="0"/>
          </a:p>
          <a:p>
            <a:pPr marL="0" indent="0">
              <a:buNone/>
            </a:pPr>
            <a:r>
              <a:rPr lang="en-US" altLang="ko-KR" sz="2400" dirty="0" smtClean="0"/>
              <a:t>  </a:t>
            </a:r>
            <a:r>
              <a:rPr lang="ko-KR" altLang="en-US" sz="2400" dirty="0" err="1" smtClean="0"/>
              <a:t>체성감각</a:t>
            </a:r>
            <a:r>
              <a:rPr lang="ko-KR" altLang="en-US" sz="2400" dirty="0" smtClean="0"/>
              <a:t> 유발전위 양측 </a:t>
            </a:r>
            <a:r>
              <a:rPr lang="en-US" altLang="ko-KR" sz="2400" dirty="0" smtClean="0"/>
              <a:t>N20 </a:t>
            </a:r>
            <a:r>
              <a:rPr lang="ko-KR" altLang="en-US" sz="2400" dirty="0" smtClean="0"/>
              <a:t>소실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1400" dirty="0" smtClean="0"/>
              <a:t>Woo SH, Park KN, Choi SP, Lee MJ, Yum KS, Lee WJ. </a:t>
            </a:r>
            <a:r>
              <a:rPr lang="en-US" altLang="ko-KR" sz="1400" dirty="0" err="1" smtClean="0"/>
              <a:t>Predicition</a:t>
            </a:r>
            <a:r>
              <a:rPr lang="en-US" altLang="ko-KR" sz="1400" dirty="0" smtClean="0"/>
              <a:t> of poor outcome in coma patients res</a:t>
            </a:r>
          </a:p>
          <a:p>
            <a:pPr marL="0" indent="0">
              <a:buNone/>
            </a:pPr>
            <a:r>
              <a:rPr lang="en-US" altLang="ko-KR" sz="1400" dirty="0" err="1" smtClean="0"/>
              <a:t>uscitated</a:t>
            </a:r>
            <a:r>
              <a:rPr lang="en-US" altLang="ko-KR" sz="1400" dirty="0" smtClean="0"/>
              <a:t> from cardiac arrest due to submersion. J Korean </a:t>
            </a:r>
            <a:r>
              <a:rPr lang="en-US" altLang="ko-KR" sz="1400" dirty="0" err="1" smtClean="0"/>
              <a:t>Soc</a:t>
            </a:r>
            <a:r>
              <a:rPr lang="en-US" altLang="ko-KR" sz="1400" dirty="0" smtClean="0"/>
              <a:t> </a:t>
            </a:r>
            <a:r>
              <a:rPr lang="en-US" altLang="ko-KR" sz="1400" dirty="0" err="1" smtClean="0"/>
              <a:t>Emerg</a:t>
            </a:r>
            <a:r>
              <a:rPr lang="en-US" altLang="ko-KR" sz="1400" dirty="0" smtClean="0"/>
              <a:t> Med 2006;17:19-25.</a:t>
            </a:r>
          </a:p>
        </p:txBody>
      </p:sp>
    </p:spTree>
    <p:extLst>
      <p:ext uri="{BB962C8B-B14F-4D97-AF65-F5344CB8AC3E}">
        <p14:creationId xmlns:p14="http://schemas.microsoft.com/office/powerpoint/2010/main" val="5910324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r>
              <a:rPr lang="ko-KR" altLang="en-US" dirty="0"/>
              <a:t>예후 및 환자 배치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ko-KR" altLang="en-US" sz="2400" dirty="0"/>
              <a:t>익사에</a:t>
            </a:r>
            <a:r>
              <a:rPr lang="en-US" altLang="ko-KR" sz="2400" dirty="0"/>
              <a:t> </a:t>
            </a:r>
            <a:r>
              <a:rPr lang="ko-KR" altLang="en-US" sz="2400" dirty="0"/>
              <a:t>의한 </a:t>
            </a:r>
            <a:r>
              <a:rPr lang="ko-KR" altLang="en-US" sz="2400" dirty="0" err="1"/>
              <a:t>심정지</a:t>
            </a:r>
            <a:r>
              <a:rPr lang="ko-KR" altLang="en-US" sz="2400" dirty="0"/>
              <a:t> 혼수 환자는 지속적인 신경학적인 검사와 함께 </a:t>
            </a:r>
            <a:r>
              <a:rPr lang="ko-KR" altLang="en-US" sz="2400" dirty="0" smtClean="0"/>
              <a:t>소생 후 </a:t>
            </a:r>
            <a:r>
              <a:rPr lang="en-US" altLang="ko-KR" sz="2400" dirty="0"/>
              <a:t>1-3</a:t>
            </a:r>
            <a:r>
              <a:rPr lang="ko-KR" altLang="en-US" sz="2400" dirty="0"/>
              <a:t>일에 </a:t>
            </a:r>
            <a:r>
              <a:rPr lang="ko-KR" altLang="en-US" sz="2400" dirty="0" err="1"/>
              <a:t>체성</a:t>
            </a:r>
            <a:r>
              <a:rPr lang="ko-KR" altLang="en-US" sz="2400" dirty="0"/>
              <a:t> 유발 전위 검사를 </a:t>
            </a:r>
            <a:r>
              <a:rPr lang="ko-KR" altLang="en-US" sz="2400" dirty="0" smtClean="0"/>
              <a:t>시행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smtClean="0"/>
              <a:t>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ko-KR" altLang="en-US" sz="2400" dirty="0" err="1" smtClean="0"/>
              <a:t>혈역학적으로</a:t>
            </a:r>
            <a:r>
              <a:rPr lang="ko-KR" altLang="en-US" sz="2400" dirty="0" smtClean="0"/>
              <a:t> </a:t>
            </a:r>
            <a:r>
              <a:rPr lang="ko-KR" altLang="en-US" sz="2400" dirty="0"/>
              <a:t>안정된 경우에는 </a:t>
            </a:r>
            <a:r>
              <a:rPr lang="en-US" altLang="ko-KR" sz="2400" dirty="0"/>
              <a:t>Brain MRI</a:t>
            </a:r>
            <a:r>
              <a:rPr lang="ko-KR" altLang="en-US" sz="2400" dirty="0"/>
              <a:t>를 검사하는 것이 예후를 평가하는데 도움이 된다</a:t>
            </a:r>
            <a:r>
              <a:rPr lang="en-US" altLang="ko-KR" sz="2400" dirty="0"/>
              <a:t>.</a:t>
            </a:r>
          </a:p>
          <a:p>
            <a:pPr marL="0" indent="0">
              <a:buNone/>
            </a:pPr>
            <a:r>
              <a:rPr lang="en-US" altLang="ko-KR" sz="1200" dirty="0" err="1"/>
              <a:t>Els</a:t>
            </a:r>
            <a:r>
              <a:rPr lang="en-US" altLang="ko-KR" sz="1200" dirty="0"/>
              <a:t> T, </a:t>
            </a:r>
            <a:r>
              <a:rPr lang="en-US" altLang="ko-KR" sz="1200" dirty="0" err="1"/>
              <a:t>Kassubek</a:t>
            </a:r>
            <a:r>
              <a:rPr lang="en-US" altLang="ko-KR" sz="1200" dirty="0"/>
              <a:t> J, </a:t>
            </a:r>
            <a:r>
              <a:rPr lang="en-US" altLang="ko-KR" sz="1200" dirty="0" err="1"/>
              <a:t>Kubalek</a:t>
            </a:r>
            <a:r>
              <a:rPr lang="en-US" altLang="ko-KR" sz="1200" dirty="0"/>
              <a:t> R, </a:t>
            </a:r>
            <a:r>
              <a:rPr lang="en-US" altLang="ko-KR" sz="1200" dirty="0" err="1"/>
              <a:t>Klich</a:t>
            </a:r>
            <a:r>
              <a:rPr lang="en-US" altLang="ko-KR" sz="1200" dirty="0"/>
              <a:t> J. Diffusion-weighted MRI during early global cerebral hypoxia: a predictor for clinical outcome? </a:t>
            </a:r>
            <a:r>
              <a:rPr lang="en-US" altLang="ko-KR" sz="1200" dirty="0" err="1"/>
              <a:t>Acta</a:t>
            </a:r>
            <a:r>
              <a:rPr lang="en-US" altLang="ko-KR" sz="1200" dirty="0"/>
              <a:t> </a:t>
            </a:r>
            <a:r>
              <a:rPr lang="en-US" altLang="ko-KR" sz="1200" dirty="0" err="1"/>
              <a:t>Neurol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Scand</a:t>
            </a:r>
            <a:r>
              <a:rPr lang="en-US" altLang="ko-KR" sz="1200" dirty="0"/>
              <a:t> 2004;110:361-7.   </a:t>
            </a:r>
          </a:p>
          <a:p>
            <a:pPr marL="0" indent="0">
              <a:buNone/>
            </a:pPr>
            <a:endParaRPr lang="ko-KR" altLang="en-US" sz="1200" dirty="0"/>
          </a:p>
          <a:p>
            <a:pPr marL="0" indent="0">
              <a:buNone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28010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en-US" altLang="ko-KR" dirty="0" smtClean="0"/>
              <a:t>Debate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altLang="ko-KR" sz="2800" dirty="0" smtClean="0"/>
              <a:t>C-spine mobilization</a:t>
            </a:r>
          </a:p>
          <a:p>
            <a:pPr marL="514350" indent="-514350">
              <a:buAutoNum type="arabicPeriod"/>
            </a:pPr>
            <a:endParaRPr lang="en-US" altLang="ko-KR" sz="2800" dirty="0" smtClean="0"/>
          </a:p>
          <a:p>
            <a:pPr marL="514350" indent="-514350">
              <a:buAutoNum type="arabicPeriod"/>
            </a:pPr>
            <a:r>
              <a:rPr lang="en-US" altLang="ko-KR" sz="2800" dirty="0" smtClean="0"/>
              <a:t>Cold </a:t>
            </a:r>
            <a:r>
              <a:rPr lang="en-US" altLang="ko-KR" sz="2800" dirty="0" err="1" smtClean="0"/>
              <a:t>vs</a:t>
            </a:r>
            <a:r>
              <a:rPr lang="en-US" altLang="ko-KR" sz="2800" dirty="0" smtClean="0"/>
              <a:t> Warm water immersion</a:t>
            </a:r>
          </a:p>
          <a:p>
            <a:pPr marL="514350" indent="-514350">
              <a:buAutoNum type="arabicPeriod"/>
            </a:pPr>
            <a:endParaRPr lang="en-US" altLang="ko-KR" sz="2800" dirty="0" smtClean="0"/>
          </a:p>
          <a:p>
            <a:pPr marL="514350" indent="-514350">
              <a:buAutoNum type="arabicPeriod"/>
            </a:pPr>
            <a:r>
              <a:rPr lang="en-US" altLang="ko-KR" sz="2800" dirty="0" smtClean="0"/>
              <a:t>Causes of death &amp; survival analysis</a:t>
            </a:r>
          </a:p>
          <a:p>
            <a:pPr marL="514350" indent="-514350">
              <a:buAutoNum type="arabicPeriod"/>
            </a:pPr>
            <a:endParaRPr lang="en-US" altLang="ko-KR" sz="2800" dirty="0" smtClean="0"/>
          </a:p>
          <a:p>
            <a:pPr marL="514350" indent="-514350">
              <a:buAutoNum type="arabicPeriod"/>
            </a:pPr>
            <a:r>
              <a:rPr lang="en-US" altLang="ko-KR" sz="2800" dirty="0" smtClean="0"/>
              <a:t>Prognosis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2946739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marL="0" indent="0" algn="ctr">
              <a:buNone/>
            </a:pPr>
            <a:endParaRPr lang="en-US" altLang="ko-KR" sz="4000" dirty="0" smtClean="0"/>
          </a:p>
          <a:p>
            <a:pPr marL="0" indent="0" algn="ctr">
              <a:buNone/>
            </a:pPr>
            <a:endParaRPr lang="en-US" altLang="ko-KR" sz="4000" dirty="0"/>
          </a:p>
          <a:p>
            <a:pPr marL="0" indent="0" algn="ctr">
              <a:buNone/>
            </a:pPr>
            <a:r>
              <a:rPr lang="en-US" altLang="ko-KR" sz="4000" dirty="0" smtClean="0"/>
              <a:t>THANK YOU!</a:t>
            </a:r>
            <a:endParaRPr lang="ko-KR" altLang="en-US" sz="4000" dirty="0"/>
          </a:p>
        </p:txBody>
      </p:sp>
      <p:pic>
        <p:nvPicPr>
          <p:cNvPr id="9218" name="Picture 2" descr="C:\Users\Yun Yh\Pictures\사이판\DSC_88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6" y="260648"/>
            <a:ext cx="3781425" cy="5329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Yun Yh\Pictures\사이판\DSC_901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737" y="281208"/>
            <a:ext cx="3781425" cy="532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001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Heat Illness</a:t>
            </a:r>
            <a:endParaRPr lang="ko-KR" altLang="en-US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46773"/>
            <a:ext cx="3759300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3" y="3746773"/>
            <a:ext cx="340704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89408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Heat illness(1)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ko-KR" altLang="en-US" sz="2400"/>
              <a:t>병태 생리</a:t>
            </a:r>
          </a:p>
          <a:p>
            <a:pPr lvl="1">
              <a:lnSpc>
                <a:spcPct val="90000"/>
              </a:lnSpc>
            </a:pPr>
            <a:r>
              <a:rPr lang="ko-KR" altLang="en-US" sz="2000"/>
              <a:t>체열 </a:t>
            </a:r>
            <a:r>
              <a:rPr lang="en-US" altLang="ko-KR" sz="2000"/>
              <a:t>= </a:t>
            </a:r>
            <a:r>
              <a:rPr lang="ko-KR" altLang="en-US" sz="2000"/>
              <a:t>대사 </a:t>
            </a:r>
            <a:r>
              <a:rPr lang="en-US" altLang="ko-KR" sz="2000"/>
              <a:t>+&lt; </a:t>
            </a:r>
            <a:r>
              <a:rPr lang="ko-KR" altLang="en-US" sz="2000"/>
              <a:t>전도</a:t>
            </a:r>
            <a:r>
              <a:rPr lang="en-US" altLang="ko-KR" sz="2000"/>
              <a:t>+</a:t>
            </a:r>
            <a:r>
              <a:rPr lang="ko-KR" altLang="en-US" sz="2000"/>
              <a:t>복사</a:t>
            </a:r>
            <a:r>
              <a:rPr lang="en-US" altLang="ko-KR" sz="2000"/>
              <a:t>+</a:t>
            </a:r>
            <a:r>
              <a:rPr lang="ko-KR" altLang="en-US" sz="2000"/>
              <a:t>대류</a:t>
            </a:r>
            <a:r>
              <a:rPr lang="en-US" altLang="ko-KR" sz="2000"/>
              <a:t>-</a:t>
            </a:r>
            <a:r>
              <a:rPr lang="ko-KR" altLang="en-US" sz="2000"/>
              <a:t>증발</a:t>
            </a:r>
            <a:r>
              <a:rPr lang="en-US" altLang="ko-KR" sz="2000"/>
              <a:t>&gt;</a:t>
            </a:r>
          </a:p>
          <a:p>
            <a:pPr lvl="1">
              <a:lnSpc>
                <a:spcPct val="90000"/>
              </a:lnSpc>
            </a:pPr>
            <a:r>
              <a:rPr lang="ko-KR" altLang="en-US" sz="2000"/>
              <a:t>혈관 긴장도를 감소시켜</a:t>
            </a:r>
            <a:r>
              <a:rPr lang="en-US" altLang="ko-KR" sz="2000"/>
              <a:t>, </a:t>
            </a:r>
            <a:r>
              <a:rPr lang="ko-KR" altLang="en-US" sz="2000"/>
              <a:t>피부 혈류 증가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2000"/>
              <a:t>		부교감 신경을 자극하여 땀 분비 증가</a:t>
            </a:r>
          </a:p>
          <a:p>
            <a:pPr lvl="1">
              <a:lnSpc>
                <a:spcPct val="90000"/>
              </a:lnSpc>
            </a:pPr>
            <a:r>
              <a:rPr lang="ko-KR" altLang="en-US" sz="2000"/>
              <a:t>순응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/>
              <a:t>고온 환경에서 적절하고 반복된 운동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/>
              <a:t>보통 </a:t>
            </a:r>
            <a:r>
              <a:rPr lang="en-US" altLang="ko-KR" sz="1800"/>
              <a:t>15</a:t>
            </a:r>
            <a:r>
              <a:rPr lang="ko-KR" altLang="en-US" sz="1800"/>
              <a:t>일간 매일 </a:t>
            </a:r>
            <a:r>
              <a:rPr lang="en-US" altLang="ko-KR" sz="1800"/>
              <a:t>1-4</a:t>
            </a:r>
            <a:r>
              <a:rPr lang="ko-KR" altLang="en-US" sz="1800"/>
              <a:t>시간</a:t>
            </a:r>
          </a:p>
          <a:p>
            <a:pPr lvl="1">
              <a:lnSpc>
                <a:spcPct val="90000"/>
              </a:lnSpc>
            </a:pPr>
            <a:r>
              <a:rPr lang="ko-KR" altLang="en-US" sz="2000"/>
              <a:t>유발인자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/>
              <a:t>내부 열 생산 증가</a:t>
            </a:r>
          </a:p>
          <a:p>
            <a:pPr lvl="3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600"/>
              <a:t>신체적 활동</a:t>
            </a:r>
            <a:r>
              <a:rPr lang="en-US" altLang="ko-KR" sz="1600"/>
              <a:t>, </a:t>
            </a:r>
            <a:r>
              <a:rPr lang="ko-KR" altLang="en-US" sz="1600"/>
              <a:t>열 질환</a:t>
            </a:r>
            <a:r>
              <a:rPr lang="en-US" altLang="ko-KR" sz="1600"/>
              <a:t>, </a:t>
            </a:r>
            <a:r>
              <a:rPr lang="ko-KR" altLang="en-US" sz="1600"/>
              <a:t>약물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/>
              <a:t>외부 열 획득 증가</a:t>
            </a:r>
          </a:p>
          <a:p>
            <a:pPr lvl="2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800"/>
              <a:t>열 발산 감소</a:t>
            </a:r>
          </a:p>
          <a:p>
            <a:pPr lvl="3">
              <a:lnSpc>
                <a:spcPct val="90000"/>
              </a:lnSpc>
              <a:buFont typeface="Wingdings" pitchFamily="2" charset="2"/>
              <a:buNone/>
            </a:pPr>
            <a:r>
              <a:rPr lang="ko-KR" altLang="en-US" sz="1600"/>
              <a:t>탈수</a:t>
            </a:r>
            <a:r>
              <a:rPr lang="en-US" altLang="ko-KR" sz="1600"/>
              <a:t>, </a:t>
            </a:r>
            <a:r>
              <a:rPr lang="ko-KR" altLang="en-US" sz="1600"/>
              <a:t>나이</a:t>
            </a:r>
            <a:r>
              <a:rPr lang="en-US" altLang="ko-KR" sz="1600"/>
              <a:t>, </a:t>
            </a:r>
            <a:r>
              <a:rPr lang="ko-KR" altLang="en-US" sz="1600"/>
              <a:t>심혈관 질환</a:t>
            </a:r>
            <a:r>
              <a:rPr lang="en-US" altLang="ko-KR" sz="1600"/>
              <a:t>, </a:t>
            </a:r>
            <a:r>
              <a:rPr lang="ko-KR" altLang="en-US" sz="1600"/>
              <a:t>비만</a:t>
            </a:r>
            <a:r>
              <a:rPr lang="en-US" altLang="ko-KR" sz="1600"/>
              <a:t>, </a:t>
            </a:r>
            <a:r>
              <a:rPr lang="ko-KR" altLang="en-US" sz="1600"/>
              <a:t>피부질환</a:t>
            </a:r>
            <a:r>
              <a:rPr lang="en-US" altLang="ko-KR" sz="1600"/>
              <a:t>, </a:t>
            </a:r>
            <a:r>
              <a:rPr lang="ko-KR" altLang="en-US" sz="1600"/>
              <a:t>의복</a:t>
            </a:r>
            <a:r>
              <a:rPr lang="en-US" altLang="ko-KR" sz="1600"/>
              <a:t>, </a:t>
            </a:r>
            <a:r>
              <a:rPr lang="ko-KR" altLang="en-US" sz="1600"/>
              <a:t>약물</a:t>
            </a:r>
          </a:p>
        </p:txBody>
      </p:sp>
    </p:spTree>
    <p:extLst>
      <p:ext uri="{BB962C8B-B14F-4D97-AF65-F5344CB8AC3E}">
        <p14:creationId xmlns:p14="http://schemas.microsoft.com/office/powerpoint/2010/main" val="41455828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Heat illness(2)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/>
              <a:t>Heat edema(</a:t>
            </a:r>
            <a:r>
              <a:rPr lang="ko-KR" altLang="en-US" sz="2400"/>
              <a:t>열 부종</a:t>
            </a:r>
            <a:r>
              <a:rPr lang="en-US" altLang="ko-KR" sz="2400"/>
              <a:t>)</a:t>
            </a:r>
          </a:p>
          <a:p>
            <a:pPr lvl="1"/>
            <a:r>
              <a:rPr lang="ko-KR" altLang="en-US" sz="2000"/>
              <a:t>피부 혈관의 확장과 </a:t>
            </a:r>
            <a:r>
              <a:rPr lang="en-US" altLang="ko-KR" sz="2000"/>
              <a:t>interstitial tissue</a:t>
            </a:r>
            <a:r>
              <a:rPr lang="ko-KR" altLang="en-US" sz="2000"/>
              <a:t>의 기립성 울혈</a:t>
            </a:r>
          </a:p>
          <a:p>
            <a:pPr lvl="1"/>
            <a:r>
              <a:rPr lang="ko-KR" altLang="en-US" sz="2000"/>
              <a:t>열에 노출된 후 수일 이내</a:t>
            </a:r>
          </a:p>
          <a:p>
            <a:pPr lvl="1"/>
            <a:r>
              <a:rPr lang="ko-KR" altLang="en-US" sz="2000"/>
              <a:t>경골 앞쪽까지 번지지 않는다</a:t>
            </a:r>
          </a:p>
          <a:p>
            <a:pPr lvl="1"/>
            <a:r>
              <a:rPr lang="ko-KR" altLang="en-US" sz="2000"/>
              <a:t>보존적 치료</a:t>
            </a:r>
          </a:p>
          <a:p>
            <a:r>
              <a:rPr lang="en-US" altLang="ko-KR" sz="2400"/>
              <a:t>Heat syncope(</a:t>
            </a:r>
            <a:r>
              <a:rPr lang="ko-KR" altLang="en-US" sz="2400"/>
              <a:t>열 실신</a:t>
            </a:r>
            <a:r>
              <a:rPr lang="en-US" altLang="ko-KR" sz="2400"/>
              <a:t>)</a:t>
            </a:r>
          </a:p>
          <a:p>
            <a:pPr lvl="1"/>
            <a:r>
              <a:rPr lang="en-US" altLang="ko-KR" sz="2000"/>
              <a:t>Orthostatic hypotension</a:t>
            </a:r>
            <a:r>
              <a:rPr lang="ko-KR" altLang="en-US" sz="2000"/>
              <a:t>의 일종</a:t>
            </a:r>
          </a:p>
          <a:p>
            <a:pPr lvl="1"/>
            <a:r>
              <a:rPr lang="ko-KR" altLang="en-US" sz="2000"/>
              <a:t>기저 질환 유무 확인</a:t>
            </a:r>
            <a:r>
              <a:rPr lang="en-US" altLang="ko-KR" sz="2000"/>
              <a:t>, syncope</a:t>
            </a:r>
            <a:r>
              <a:rPr lang="ko-KR" altLang="en-US" sz="2000"/>
              <a:t>에 따른 </a:t>
            </a:r>
            <a:r>
              <a:rPr lang="en-US" altLang="ko-KR" sz="2000"/>
              <a:t>injury </a:t>
            </a:r>
            <a:r>
              <a:rPr lang="ko-KR" altLang="en-US" sz="2000"/>
              <a:t>확인 </a:t>
            </a:r>
          </a:p>
          <a:p>
            <a:pPr lvl="2">
              <a:buFont typeface="Wingdings" pitchFamily="2" charset="2"/>
              <a:buNone/>
            </a:pPr>
            <a:r>
              <a:rPr lang="ko-KR" altLang="en-US" sz="1800"/>
              <a:t>수분 공급</a:t>
            </a:r>
          </a:p>
        </p:txBody>
      </p:sp>
    </p:spTree>
    <p:extLst>
      <p:ext uri="{BB962C8B-B14F-4D97-AF65-F5344CB8AC3E}">
        <p14:creationId xmlns:p14="http://schemas.microsoft.com/office/powerpoint/2010/main" val="1433863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Heat illness(3)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47850"/>
            <a:ext cx="8229600" cy="4278313"/>
          </a:xfrm>
        </p:spPr>
        <p:txBody>
          <a:bodyPr/>
          <a:lstStyle/>
          <a:p>
            <a:r>
              <a:rPr lang="en-US" altLang="ko-KR" sz="2400"/>
              <a:t>Heat cramp(</a:t>
            </a:r>
            <a:r>
              <a:rPr lang="ko-KR" altLang="en-US" sz="2400"/>
              <a:t>열 경련</a:t>
            </a:r>
            <a:r>
              <a:rPr lang="en-US" altLang="ko-KR" sz="2400"/>
              <a:t>)</a:t>
            </a:r>
          </a:p>
          <a:p>
            <a:pPr lvl="1"/>
            <a:r>
              <a:rPr lang="ko-KR" altLang="en-US" sz="2000"/>
              <a:t>많이 사용한 근육에 경련 </a:t>
            </a:r>
            <a:r>
              <a:rPr lang="en-US" altLang="ko-KR" sz="2000">
                <a:latin typeface="Arial"/>
              </a:rPr>
              <a:t>–</a:t>
            </a:r>
            <a:r>
              <a:rPr lang="en-US" altLang="ko-KR" sz="2000"/>
              <a:t> lower leg, </a:t>
            </a:r>
          </a:p>
          <a:p>
            <a:pPr lvl="1"/>
            <a:r>
              <a:rPr lang="ko-KR" altLang="en-US" sz="2000"/>
              <a:t>운동 도중이나 운동 후 몇 시간 이내 발생</a:t>
            </a:r>
          </a:p>
          <a:p>
            <a:pPr lvl="1"/>
            <a:r>
              <a:rPr lang="ko-KR" altLang="en-US" sz="2000"/>
              <a:t>땀을 많이 흘린 후 물과 같은 저장성 용액으로 수분만 보충 후에 발생</a:t>
            </a:r>
          </a:p>
          <a:p>
            <a:pPr lvl="1"/>
            <a:r>
              <a:rPr lang="ko-KR" altLang="en-US" sz="2000"/>
              <a:t>세포 단위에서 </a:t>
            </a:r>
            <a:r>
              <a:rPr lang="en-US" altLang="ko-KR" sz="2000"/>
              <a:t>Na, K, </a:t>
            </a:r>
            <a:r>
              <a:rPr lang="ko-KR" altLang="en-US" sz="2000"/>
              <a:t>수액의 결핍</a:t>
            </a:r>
          </a:p>
          <a:p>
            <a:pPr lvl="1"/>
            <a:r>
              <a:rPr lang="en-US" altLang="ko-KR" sz="2000"/>
              <a:t>Rest, </a:t>
            </a:r>
            <a:r>
              <a:rPr lang="ko-KR" altLang="en-US" sz="2000"/>
              <a:t>전해질 및 수분 공급</a:t>
            </a:r>
          </a:p>
          <a:p>
            <a:pPr lvl="1"/>
            <a:r>
              <a:rPr lang="ko-KR" altLang="en-US" sz="2000"/>
              <a:t>적절한 음식 내 식염과 이온음료의 음용으로 예방</a:t>
            </a:r>
          </a:p>
          <a:p>
            <a:pPr lvl="1"/>
            <a:r>
              <a:rPr lang="ko-KR" altLang="en-US" sz="2000"/>
              <a:t>식염 정제는 금기</a:t>
            </a:r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869160"/>
            <a:ext cx="283845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7611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Heat illness(4)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11363"/>
            <a:ext cx="8229600" cy="3703637"/>
          </a:xfrm>
        </p:spPr>
        <p:txBody>
          <a:bodyPr/>
          <a:lstStyle/>
          <a:p>
            <a:r>
              <a:rPr lang="en-US" altLang="ko-KR" sz="2400" dirty="0"/>
              <a:t>Heat exhaustion(</a:t>
            </a:r>
            <a:r>
              <a:rPr lang="ko-KR" altLang="en-US" sz="2400" dirty="0"/>
              <a:t>열 </a:t>
            </a:r>
            <a:r>
              <a:rPr lang="ko-KR" altLang="en-US" sz="2400" dirty="0" smtClean="0"/>
              <a:t>탈진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일사병</a:t>
            </a:r>
            <a:r>
              <a:rPr lang="en-US" altLang="ko-KR" sz="2400" dirty="0" smtClean="0"/>
              <a:t>?)</a:t>
            </a:r>
            <a:endParaRPr lang="en-US" altLang="ko-KR" sz="2400" dirty="0"/>
          </a:p>
          <a:p>
            <a:pPr lvl="1"/>
            <a:r>
              <a:rPr lang="ko-KR" altLang="en-US" sz="2000" dirty="0" err="1"/>
              <a:t>어리러움</a:t>
            </a:r>
            <a:r>
              <a:rPr lang="en-US" altLang="ko-KR" sz="2000" dirty="0"/>
              <a:t>, </a:t>
            </a:r>
            <a:r>
              <a:rPr lang="ko-KR" altLang="en-US" sz="2000" dirty="0"/>
              <a:t>무력감</a:t>
            </a:r>
            <a:r>
              <a:rPr lang="en-US" altLang="ko-KR" sz="2000" dirty="0"/>
              <a:t>, </a:t>
            </a:r>
            <a:r>
              <a:rPr lang="ko-KR" altLang="en-US" sz="2000" dirty="0"/>
              <a:t>피로</a:t>
            </a:r>
            <a:r>
              <a:rPr lang="en-US" altLang="ko-KR" sz="2000" dirty="0"/>
              <a:t>, </a:t>
            </a:r>
            <a:r>
              <a:rPr lang="ko-KR" altLang="en-US" sz="2000" dirty="0"/>
              <a:t>권태감</a:t>
            </a:r>
            <a:r>
              <a:rPr lang="en-US" altLang="ko-KR" sz="2000" dirty="0"/>
              <a:t>, </a:t>
            </a:r>
            <a:r>
              <a:rPr lang="ko-KR" altLang="en-US" sz="2000" dirty="0"/>
              <a:t>오심</a:t>
            </a:r>
            <a:r>
              <a:rPr lang="en-US" altLang="ko-KR" sz="2000" dirty="0"/>
              <a:t>, </a:t>
            </a:r>
            <a:r>
              <a:rPr lang="ko-KR" altLang="en-US" sz="2000" dirty="0"/>
              <a:t>구토</a:t>
            </a:r>
            <a:r>
              <a:rPr lang="en-US" altLang="ko-KR" sz="2000" dirty="0"/>
              <a:t>, </a:t>
            </a:r>
            <a:r>
              <a:rPr lang="ko-KR" altLang="en-US" sz="2000" dirty="0"/>
              <a:t>두통 등 </a:t>
            </a:r>
            <a:r>
              <a:rPr lang="ko-KR" altLang="en-US" sz="2000" dirty="0" err="1"/>
              <a:t>비특이적인</a:t>
            </a:r>
            <a:r>
              <a:rPr lang="ko-KR" altLang="en-US" sz="2000" dirty="0"/>
              <a:t> 증상</a:t>
            </a:r>
          </a:p>
          <a:p>
            <a:pPr lvl="1"/>
            <a:r>
              <a:rPr lang="ko-KR" altLang="en-US" sz="2000" dirty="0"/>
              <a:t>중심체온은 정상에서 </a:t>
            </a:r>
            <a:r>
              <a:rPr lang="en-US" altLang="ko-KR" sz="2000" dirty="0"/>
              <a:t>40C </a:t>
            </a:r>
            <a:r>
              <a:rPr lang="ko-KR" altLang="en-US" sz="2000" dirty="0"/>
              <a:t>까지 다양</a:t>
            </a:r>
          </a:p>
          <a:p>
            <a:pPr lvl="1"/>
            <a:r>
              <a:rPr lang="ko-KR" altLang="en-US" sz="2000" dirty="0"/>
              <a:t>의식은 반드시 정상</a:t>
            </a:r>
          </a:p>
          <a:p>
            <a:pPr lvl="1"/>
            <a:r>
              <a:rPr lang="en-US" altLang="ko-KR" sz="2000" dirty="0"/>
              <a:t>Salt depletion type, water depletion type</a:t>
            </a:r>
          </a:p>
          <a:p>
            <a:pPr lvl="1"/>
            <a:r>
              <a:rPr lang="en-US" altLang="ko-KR" sz="2000" dirty="0"/>
              <a:t>Tachycardia, orthostatic hypotension, dehydration</a:t>
            </a:r>
          </a:p>
          <a:p>
            <a:pPr lvl="1"/>
            <a:r>
              <a:rPr lang="ko-KR" altLang="en-US" sz="2000" dirty="0"/>
              <a:t>휴식과 수분 및 전해질 공급</a:t>
            </a:r>
          </a:p>
          <a:p>
            <a:pPr lvl="1"/>
            <a:r>
              <a:rPr lang="en-US" altLang="ko-KR" sz="2000" dirty="0"/>
              <a:t>1-2L</a:t>
            </a:r>
            <a:r>
              <a:rPr lang="ko-KR" altLang="en-US" sz="2000" dirty="0"/>
              <a:t>의 식염수를 신속하게 투여</a:t>
            </a:r>
          </a:p>
        </p:txBody>
      </p:sp>
    </p:spTree>
    <p:extLst>
      <p:ext uri="{BB962C8B-B14F-4D97-AF65-F5344CB8AC3E}">
        <p14:creationId xmlns:p14="http://schemas.microsoft.com/office/powerpoint/2010/main" val="37909479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Heat illness(5)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2400" dirty="0"/>
              <a:t>Heat stroke(</a:t>
            </a:r>
            <a:r>
              <a:rPr lang="ko-KR" altLang="en-US" sz="2400" dirty="0"/>
              <a:t>열사병</a:t>
            </a:r>
            <a:r>
              <a:rPr lang="en-US" altLang="ko-KR" sz="2400" dirty="0"/>
              <a:t>)</a:t>
            </a:r>
          </a:p>
          <a:p>
            <a:pPr lvl="1"/>
            <a:r>
              <a:rPr lang="ko-KR" altLang="en-US" sz="2000" dirty="0"/>
              <a:t>체온 조절 능력의 완전한 마비</a:t>
            </a:r>
          </a:p>
          <a:p>
            <a:pPr lvl="1"/>
            <a:r>
              <a:rPr lang="ko-KR" altLang="en-US" sz="2000" dirty="0"/>
              <a:t>전통적으로 중심체온 </a:t>
            </a:r>
            <a:r>
              <a:rPr lang="en-US" altLang="ko-KR" sz="2000" dirty="0"/>
              <a:t>40.5C </a:t>
            </a:r>
            <a:r>
              <a:rPr lang="ko-KR" altLang="en-US" sz="2000" dirty="0"/>
              <a:t>이상</a:t>
            </a:r>
            <a:r>
              <a:rPr lang="en-US" altLang="ko-KR" sz="2000" dirty="0"/>
              <a:t>, </a:t>
            </a:r>
            <a:r>
              <a:rPr lang="ko-KR" altLang="en-US" sz="2000" dirty="0"/>
              <a:t>의식 이상</a:t>
            </a:r>
            <a:r>
              <a:rPr lang="en-US" altLang="ko-KR" sz="2000" dirty="0"/>
              <a:t>, </a:t>
            </a:r>
            <a:r>
              <a:rPr lang="ko-KR" altLang="en-US" sz="2000" dirty="0"/>
              <a:t>무한증의 </a:t>
            </a:r>
            <a:r>
              <a:rPr lang="en-US" altLang="ko-KR" sz="2000" dirty="0"/>
              <a:t>3</a:t>
            </a:r>
            <a:r>
              <a:rPr lang="ko-KR" altLang="en-US" sz="2000" dirty="0"/>
              <a:t>대 	증상으로 정의</a:t>
            </a:r>
          </a:p>
          <a:p>
            <a:pPr lvl="1"/>
            <a:r>
              <a:rPr lang="ko-KR" altLang="en-US" sz="2000" dirty="0"/>
              <a:t>초기 열사병이나 </a:t>
            </a:r>
            <a:r>
              <a:rPr lang="en-US" altLang="ko-KR" sz="2000" dirty="0" err="1"/>
              <a:t>exertional</a:t>
            </a:r>
            <a:r>
              <a:rPr lang="en-US" altLang="ko-KR" sz="2000" dirty="0"/>
              <a:t> type</a:t>
            </a:r>
            <a:r>
              <a:rPr lang="ko-KR" altLang="en-US" sz="2000" dirty="0"/>
              <a:t>에서는 </a:t>
            </a:r>
            <a:r>
              <a:rPr lang="en-US" altLang="ko-KR" sz="2000" dirty="0"/>
              <a:t>diaphoresis</a:t>
            </a:r>
            <a:r>
              <a:rPr lang="ko-KR" altLang="en-US" sz="2000" dirty="0"/>
              <a:t>가 있다</a:t>
            </a:r>
          </a:p>
          <a:p>
            <a:pPr lvl="1"/>
            <a:r>
              <a:rPr lang="en-US" altLang="ko-KR" sz="2000" dirty="0"/>
              <a:t>Classical heat stroke</a:t>
            </a:r>
          </a:p>
          <a:p>
            <a:pPr lvl="2">
              <a:buFont typeface="Wingdings" pitchFamily="2" charset="2"/>
              <a:buNone/>
            </a:pPr>
            <a:r>
              <a:rPr lang="ko-KR" altLang="en-US" sz="1800" dirty="0"/>
              <a:t>여름철</a:t>
            </a:r>
            <a:r>
              <a:rPr lang="en-US" altLang="ko-KR" sz="1800" dirty="0"/>
              <a:t>, </a:t>
            </a:r>
            <a:r>
              <a:rPr lang="ko-KR" altLang="en-US" sz="1800" dirty="0"/>
              <a:t>노인에서</a:t>
            </a:r>
            <a:r>
              <a:rPr lang="en-US" altLang="ko-KR" sz="1800" dirty="0"/>
              <a:t>, </a:t>
            </a:r>
            <a:r>
              <a:rPr lang="ko-KR" altLang="en-US" sz="1800" dirty="0"/>
              <a:t>무한증이 동반되며</a:t>
            </a:r>
            <a:r>
              <a:rPr lang="en-US" altLang="ko-KR" sz="1800" dirty="0"/>
              <a:t>, </a:t>
            </a:r>
            <a:r>
              <a:rPr lang="ko-KR" altLang="en-US" sz="1800" dirty="0"/>
              <a:t>검사상 별 특이 소견이 없다</a:t>
            </a:r>
          </a:p>
          <a:p>
            <a:pPr lvl="1"/>
            <a:r>
              <a:rPr lang="en-US" altLang="ko-KR" sz="2000" dirty="0" err="1"/>
              <a:t>Exertional</a:t>
            </a:r>
            <a:r>
              <a:rPr lang="en-US" altLang="ko-KR" sz="2000" dirty="0"/>
              <a:t> heat stroke</a:t>
            </a:r>
          </a:p>
          <a:p>
            <a:pPr lvl="2">
              <a:buFont typeface="Wingdings" pitchFamily="2" charset="2"/>
              <a:buNone/>
            </a:pPr>
            <a:r>
              <a:rPr lang="ko-KR" altLang="en-US" sz="1800" dirty="0"/>
              <a:t>심한 운동 후</a:t>
            </a:r>
            <a:r>
              <a:rPr lang="en-US" altLang="ko-KR" sz="1800" dirty="0"/>
              <a:t>, </a:t>
            </a:r>
            <a:r>
              <a:rPr lang="ko-KR" altLang="en-US" sz="1800" dirty="0"/>
              <a:t>젊은이에서 잘 발생하며</a:t>
            </a:r>
            <a:r>
              <a:rPr lang="en-US" altLang="ko-KR" sz="1800" dirty="0"/>
              <a:t>, </a:t>
            </a:r>
            <a:r>
              <a:rPr lang="ko-KR" altLang="en-US" sz="1800" dirty="0"/>
              <a:t>땀을 많이 흘리고 </a:t>
            </a:r>
            <a:r>
              <a:rPr lang="ko-KR" altLang="en-US" sz="1800" dirty="0" err="1"/>
              <a:t>저혈당</a:t>
            </a:r>
            <a:r>
              <a:rPr lang="en-US" altLang="ko-KR" sz="1800" dirty="0"/>
              <a:t>, DIC, </a:t>
            </a:r>
            <a:r>
              <a:rPr lang="en-US" altLang="ko-KR" sz="1800" dirty="0" err="1"/>
              <a:t>rhabdomyolysis</a:t>
            </a:r>
            <a:r>
              <a:rPr lang="en-US" altLang="ko-KR" sz="1800" dirty="0"/>
              <a:t>, ARF, lactic acidosis, </a:t>
            </a:r>
            <a:r>
              <a:rPr lang="en-US" altLang="ko-KR" sz="1800" dirty="0" err="1"/>
              <a:t>hypocalcemia</a:t>
            </a:r>
            <a:r>
              <a:rPr lang="ko-KR" altLang="en-US" sz="1800" dirty="0"/>
              <a:t>를 잘 동반한다</a:t>
            </a:r>
          </a:p>
        </p:txBody>
      </p:sp>
    </p:spTree>
    <p:extLst>
      <p:ext uri="{BB962C8B-B14F-4D97-AF65-F5344CB8AC3E}">
        <p14:creationId xmlns:p14="http://schemas.microsoft.com/office/powerpoint/2010/main" val="3592190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열사병의 감별진단</a:t>
            </a:r>
          </a:p>
        </p:txBody>
      </p:sp>
      <p:pic>
        <p:nvPicPr>
          <p:cNvPr id="55299" name="Picture 3" descr="187-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313" y="2060848"/>
            <a:ext cx="7697787" cy="40653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7400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Heat illness(6)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2400"/>
              <a:t>치료</a:t>
            </a:r>
          </a:p>
          <a:p>
            <a:pPr lvl="1"/>
            <a:r>
              <a:rPr lang="ko-KR" altLang="en-US" sz="2000"/>
              <a:t>대량의 산소 공급</a:t>
            </a:r>
            <a:r>
              <a:rPr lang="en-US" altLang="ko-KR" sz="2000"/>
              <a:t>, </a:t>
            </a:r>
            <a:r>
              <a:rPr lang="ko-KR" altLang="en-US" sz="2000"/>
              <a:t>체온</a:t>
            </a:r>
            <a:r>
              <a:rPr lang="en-US" altLang="ko-KR" sz="2000"/>
              <a:t>, </a:t>
            </a:r>
            <a:r>
              <a:rPr lang="ko-KR" altLang="en-US" sz="2000"/>
              <a:t>심전도</a:t>
            </a:r>
            <a:r>
              <a:rPr lang="en-US" altLang="ko-KR" sz="2000"/>
              <a:t>, </a:t>
            </a:r>
            <a:r>
              <a:rPr lang="ko-KR" altLang="en-US" sz="2000"/>
              <a:t>산소 포화도 감시</a:t>
            </a:r>
            <a:r>
              <a:rPr lang="en-US" altLang="ko-KR" sz="2000"/>
              <a:t>, </a:t>
            </a:r>
          </a:p>
          <a:p>
            <a:pPr lvl="1">
              <a:buFont typeface="Wingdings" pitchFamily="2" charset="2"/>
              <a:buNone/>
            </a:pPr>
            <a:r>
              <a:rPr lang="en-US" altLang="ko-KR" sz="2000"/>
              <a:t>		</a:t>
            </a:r>
            <a:r>
              <a:rPr lang="ko-KR" altLang="en-US" sz="2000"/>
              <a:t>수액 투여 및 냉각 요법</a:t>
            </a:r>
          </a:p>
          <a:p>
            <a:pPr lvl="1"/>
            <a:r>
              <a:rPr lang="ko-KR" altLang="en-US" sz="2000"/>
              <a:t>의식 변화시 감별 진단을 위하여 </a:t>
            </a:r>
            <a:r>
              <a:rPr lang="en-US" altLang="ko-KR" sz="2000"/>
              <a:t>CT </a:t>
            </a:r>
            <a:r>
              <a:rPr lang="ko-KR" altLang="en-US" sz="2000"/>
              <a:t>및 </a:t>
            </a:r>
            <a:r>
              <a:rPr lang="en-US" altLang="ko-KR" sz="2000"/>
              <a:t>spinal tapping</a:t>
            </a:r>
          </a:p>
          <a:p>
            <a:pPr lvl="1"/>
            <a:r>
              <a:rPr lang="ko-KR" altLang="en-US" sz="2000"/>
              <a:t>장기 손상 여부 확인을 위하여 혈액 검사</a:t>
            </a:r>
            <a:r>
              <a:rPr lang="en-US" altLang="ko-KR" sz="2000"/>
              <a:t>, </a:t>
            </a:r>
            <a:r>
              <a:rPr lang="ko-KR" altLang="en-US" sz="2000"/>
              <a:t>소변 검사</a:t>
            </a:r>
            <a:r>
              <a:rPr lang="en-US" altLang="ko-KR" sz="2000"/>
              <a:t>, </a:t>
            </a:r>
            <a:r>
              <a:rPr lang="ko-KR" altLang="en-US" sz="2000"/>
              <a:t>흉부 </a:t>
            </a:r>
            <a:r>
              <a:rPr lang="en-US" altLang="ko-KR" sz="2000"/>
              <a:t>X </a:t>
            </a:r>
            <a:r>
              <a:rPr lang="ko-KR" altLang="en-US" sz="2000"/>
              <a:t>선 촬영이 필요하다</a:t>
            </a:r>
          </a:p>
          <a:p>
            <a:pPr lvl="1"/>
            <a:r>
              <a:rPr lang="ko-KR" altLang="en-US" sz="2000"/>
              <a:t>모든 환자는 입원 치료</a:t>
            </a:r>
          </a:p>
          <a:p>
            <a:r>
              <a:rPr lang="ko-KR" altLang="en-US" sz="2400"/>
              <a:t>예방</a:t>
            </a:r>
          </a:p>
          <a:p>
            <a:pPr lvl="1"/>
            <a:r>
              <a:rPr lang="ko-KR" altLang="en-US" sz="2000"/>
              <a:t>환경에 주의</a:t>
            </a:r>
            <a:r>
              <a:rPr lang="en-US" altLang="ko-KR" sz="2000"/>
              <a:t>, </a:t>
            </a:r>
            <a:r>
              <a:rPr lang="ko-KR" altLang="en-US" sz="2000"/>
              <a:t>만성 질환자와 고령자에 주의</a:t>
            </a:r>
            <a:r>
              <a:rPr lang="en-US" altLang="ko-KR" sz="2000"/>
              <a:t>, </a:t>
            </a:r>
            <a:r>
              <a:rPr lang="ko-KR" altLang="en-US" sz="2000"/>
              <a:t>고 위험군에 냉방 제공</a:t>
            </a:r>
            <a:r>
              <a:rPr lang="en-US" altLang="ko-KR" sz="2000"/>
              <a:t>, </a:t>
            </a:r>
            <a:r>
              <a:rPr lang="ko-KR" altLang="en-US" sz="2000"/>
              <a:t>노동자</a:t>
            </a:r>
            <a:r>
              <a:rPr lang="en-US" altLang="ko-KR" sz="2000"/>
              <a:t>, </a:t>
            </a:r>
            <a:r>
              <a:rPr lang="ko-KR" altLang="en-US" sz="2000"/>
              <a:t>운동선수</a:t>
            </a:r>
            <a:r>
              <a:rPr lang="en-US" altLang="ko-KR" sz="2000"/>
              <a:t>, </a:t>
            </a:r>
            <a:r>
              <a:rPr lang="ko-KR" altLang="en-US" sz="2000"/>
              <a:t>군인들에 있어 순응</a:t>
            </a:r>
            <a:r>
              <a:rPr lang="en-US" altLang="ko-KR" sz="2000"/>
              <a:t>, </a:t>
            </a:r>
            <a:r>
              <a:rPr lang="ko-KR" altLang="en-US" sz="2000"/>
              <a:t>적절한 수분 공급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93595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냉각 요법 간의 비교</a:t>
            </a:r>
          </a:p>
        </p:txBody>
      </p:sp>
      <p:pic>
        <p:nvPicPr>
          <p:cNvPr id="57347" name="Picture 3" descr="187-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981200"/>
            <a:ext cx="8534400" cy="419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974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1470025"/>
          </a:xfrm>
        </p:spPr>
        <p:txBody>
          <a:bodyPr>
            <a:normAutofit/>
          </a:bodyPr>
          <a:lstStyle/>
          <a:p>
            <a:r>
              <a:rPr lang="en-US" altLang="ko-KR" sz="5400" dirty="0" smtClean="0"/>
              <a:t>Cold </a:t>
            </a:r>
            <a:r>
              <a:rPr lang="en-US" altLang="ko-KR" sz="5400" dirty="0" smtClean="0"/>
              <a:t>Injury</a:t>
            </a:r>
            <a:endParaRPr lang="ko-KR" altLang="en-US" sz="54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501008"/>
            <a:ext cx="388843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352839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4475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406400" y="76200"/>
            <a:ext cx="57578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Cold Injury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95263" y="1754188"/>
            <a:ext cx="8697217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85763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385763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385763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385763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385763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38576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38576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38576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385763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Severity : Depend on Duration of exposure &amp; </a:t>
            </a: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Environmental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Condition</a:t>
            </a:r>
          </a:p>
          <a:p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lang="en-US" altLang="ko-KR" sz="2400" b="1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Peridisposing</a:t>
            </a:r>
            <a:r>
              <a:rPr lang="en-US" altLang="ko-KR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Factor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Lower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temperature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			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Prolonged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exposure</a:t>
            </a: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Immobilization					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Moisture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Wound Status (Open)			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Peripheral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vascular disease</a:t>
            </a:r>
          </a:p>
          <a:p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9558223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u="sng"/>
              <a:t>Cold Injury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ko-KR" sz="2400" b="1" dirty="0">
                <a:solidFill>
                  <a:schemeClr val="accent1"/>
                </a:solidFill>
              </a:rPr>
              <a:t>Classification</a:t>
            </a:r>
            <a:endParaRPr lang="en-US" altLang="ko-KR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 smtClean="0"/>
              <a:t>- Freezing </a:t>
            </a:r>
            <a:r>
              <a:rPr lang="en-US" altLang="ko-KR" sz="2400" dirty="0"/>
              <a:t>Injury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 smtClean="0"/>
              <a:t>   Frostbite(</a:t>
            </a:r>
            <a:r>
              <a:rPr lang="ko-KR" altLang="en-US" sz="2400" dirty="0" smtClean="0"/>
              <a:t>동상</a:t>
            </a:r>
            <a:r>
              <a:rPr lang="en-US" altLang="ko-KR" sz="2400" dirty="0" smtClean="0"/>
              <a:t>)</a:t>
            </a:r>
            <a:endParaRPr lang="en-US" altLang="ko-KR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 smtClean="0"/>
              <a:t>- Non-freezing </a:t>
            </a:r>
            <a:r>
              <a:rPr lang="en-US" altLang="ko-KR" sz="2400" dirty="0"/>
              <a:t>Injury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 smtClean="0"/>
              <a:t>  </a:t>
            </a:r>
            <a:r>
              <a:rPr lang="en-US" altLang="ko-KR" sz="2400" dirty="0" err="1" smtClean="0"/>
              <a:t>Pernio</a:t>
            </a:r>
            <a:r>
              <a:rPr lang="en-US" altLang="ko-KR" sz="2400" dirty="0" smtClean="0"/>
              <a:t> </a:t>
            </a:r>
            <a:r>
              <a:rPr lang="en-US" altLang="ko-KR" sz="2400" dirty="0"/>
              <a:t>or </a:t>
            </a:r>
            <a:r>
              <a:rPr lang="en-US" altLang="ko-KR" sz="2400" dirty="0" smtClean="0"/>
              <a:t>chilblain(</a:t>
            </a:r>
            <a:r>
              <a:rPr lang="ko-KR" altLang="en-US" sz="2400" dirty="0" smtClean="0"/>
              <a:t>동창</a:t>
            </a:r>
            <a:r>
              <a:rPr lang="en-US" altLang="ko-KR" sz="2400" dirty="0" smtClean="0"/>
              <a:t>)</a:t>
            </a:r>
            <a:endParaRPr lang="en-US" altLang="ko-KR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 smtClean="0"/>
              <a:t>  Trench foot(</a:t>
            </a:r>
            <a:r>
              <a:rPr lang="ko-KR" altLang="en-US" sz="2400" dirty="0" err="1" smtClean="0"/>
              <a:t>참호족</a:t>
            </a:r>
            <a:r>
              <a:rPr lang="en-US" altLang="ko-KR" sz="2400" dirty="0" smtClean="0"/>
              <a:t>)</a:t>
            </a:r>
            <a:endParaRPr lang="en-US" altLang="ko-KR" sz="2400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 smtClean="0"/>
              <a:t>  Immerge </a:t>
            </a:r>
            <a:r>
              <a:rPr lang="en-US" altLang="ko-KR" sz="2400" dirty="0"/>
              <a:t>foot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altLang="ko-KR" sz="2400" dirty="0" smtClean="0"/>
              <a:t>- Hypothermia</a:t>
            </a:r>
            <a:endParaRPr lang="en-US" altLang="ko-KR" sz="2400" dirty="0"/>
          </a:p>
          <a:p>
            <a:pPr>
              <a:lnSpc>
                <a:spcPct val="90000"/>
              </a:lnSpc>
            </a:pPr>
            <a:endParaRPr lang="en-US" altLang="ko-KR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80728"/>
            <a:ext cx="3528392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933056"/>
            <a:ext cx="3528391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599269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406400" y="76200"/>
            <a:ext cx="57578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Frostbite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1092200" y="785813"/>
            <a:ext cx="6223000" cy="599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defTabSz="4762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4762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4762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4762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47625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4762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4762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4762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47625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High risk group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r>
              <a:rPr lang="en-US" altLang="ko-KR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Altered mental Status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Psychiatric disorder</a:t>
            </a: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Alcohol abuse</a:t>
            </a: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Head injury</a:t>
            </a:r>
          </a:p>
          <a:p>
            <a:endParaRPr lang="en-US" altLang="ko-KR" sz="240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Military troopers exposed to cold, wet condition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</a:t>
            </a:r>
            <a:r>
              <a:rPr lang="en-US" altLang="ko-KR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Out-door sporting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Skiers</a:t>
            </a: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Climbers</a:t>
            </a: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	Snow </a:t>
            </a:r>
            <a:r>
              <a:rPr lang="en-US" altLang="ko-KR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mobilers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endParaRPr lang="en-US" altLang="ko-KR" sz="240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Homeless, Elderly persons</a:t>
            </a:r>
          </a:p>
          <a:p>
            <a:endParaRPr lang="en-US" altLang="ko-KR" sz="2400" dirty="0">
              <a:solidFill>
                <a:schemeClr val="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Workers in cold environment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052736"/>
            <a:ext cx="2695575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49" y="3573017"/>
            <a:ext cx="2476500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49" y="5168724"/>
            <a:ext cx="24765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6984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06400" y="76200"/>
            <a:ext cx="57578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Frostbite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54038" y="877888"/>
            <a:ext cx="8589962" cy="60016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3810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defTabSz="3810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defTabSz="3810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defTabSz="3810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defTabSz="38100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defTabSz="381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defTabSz="381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defTabSz="381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defTabSz="3810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r>
              <a:rPr lang="en-US" altLang="ko-KR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Pathophysiology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	Freezing of tissue from intracellular ice crystal formation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and </a:t>
            </a:r>
            <a:r>
              <a:rPr lang="en-US" altLang="ko-KR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microvascular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occlusion</a:t>
            </a:r>
          </a:p>
          <a:p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Classification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1st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Degree 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hyperemia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edema without skin necrosis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2nd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Degree :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partial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thickness skin necrosis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vesicle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formation with hyperemia, edema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3rd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Degree :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full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thickness skin necrosis with necrosis of some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underlying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subcutaneous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tissue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4th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Degree :</a:t>
            </a:r>
          </a:p>
          <a:p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full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thickness skin necrosis with muscle and bone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damage with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gangrene formation</a:t>
            </a:r>
          </a:p>
        </p:txBody>
      </p:sp>
    </p:spTree>
    <p:extLst>
      <p:ext uri="{BB962C8B-B14F-4D97-AF65-F5344CB8AC3E}">
        <p14:creationId xmlns:p14="http://schemas.microsoft.com/office/powerpoint/2010/main" val="18751121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2"/>
          <p:cNvSpPr txBox="1">
            <a:spLocks noChangeArrowheads="1"/>
          </p:cNvSpPr>
          <p:nvPr/>
        </p:nvSpPr>
        <p:spPr bwMode="auto">
          <a:xfrm>
            <a:off x="406400" y="76200"/>
            <a:ext cx="57578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4400" b="1" u="sng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rPr>
              <a:t>Frostbite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338138" y="923925"/>
            <a:ext cx="8534400" cy="6063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Treatment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돋움" pitchFamily="50" charset="-127"/>
            </a:endParaRP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	</a:t>
            </a:r>
            <a:r>
              <a:rPr lang="ko-KR" alt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재가온</a:t>
            </a: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요법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(42°C </a:t>
            </a: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유수에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15 - 30</a:t>
            </a: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분간 </a:t>
            </a:r>
            <a:r>
              <a:rPr lang="ko-KR" alt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담구어</a:t>
            </a: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둔다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)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	</a:t>
            </a: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조직의 파괴를 막기 위해 손상부위를 주무르지 않는다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	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24</a:t>
            </a: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시간이상 지난 동상은 </a:t>
            </a:r>
            <a:r>
              <a:rPr lang="ko-KR" altLang="en-US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재가온</a:t>
            </a: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요법을 시행하지 않는다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ko-KR" altLang="en-US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	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On completion of rewarming, the affected parts are treated as follows:</a:t>
            </a:r>
            <a:endParaRPr lang="en-US" altLang="ko-KR" sz="2400" dirty="0"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돋움" pitchFamily="50" charset="-127"/>
            </a:endParaRP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- All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blisters are debrided, and topical treatment with Aloe </a:t>
            </a:r>
            <a:r>
              <a:rPr lang="en-US" altLang="ko-KR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vera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(</a:t>
            </a:r>
            <a:r>
              <a:rPr lang="en-US" altLang="ko-KR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Dermaide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Aloe) every 6 hours is instituted.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- Elevation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of affected part(s) with splinting as indicated 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- Tetanus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prophylaxis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- Analgesia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, IV or IM morphine or </a:t>
            </a:r>
            <a:r>
              <a:rPr lang="en-US" altLang="ko-KR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meperidine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as indicated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Unless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contraindicated by the medical history,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ibuprofen 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 12mg/Kg orally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per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day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- Penicillin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: 500,000 </a:t>
            </a: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U QID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IM until edema resolves</a:t>
            </a:r>
          </a:p>
          <a:p>
            <a:pPr eaLnBrk="0" latinLnBrk="0" hangingPunct="0">
              <a:tabLst>
                <a:tab pos="381000" algn="l"/>
                <a:tab pos="571500" algn="l"/>
              </a:tabLst>
            </a:pPr>
            <a:r>
              <a:rPr lang="en-US" altLang="ko-KR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- Daily </a:t>
            </a:r>
            <a:r>
              <a:rPr lang="en-US" altLang="ko-KR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돋움" pitchFamily="50" charset="-127"/>
              </a:rPr>
              <a:t>hydrotherapy</a:t>
            </a:r>
          </a:p>
        </p:txBody>
      </p:sp>
    </p:spTree>
    <p:extLst>
      <p:ext uri="{BB962C8B-B14F-4D97-AF65-F5344CB8AC3E}">
        <p14:creationId xmlns:p14="http://schemas.microsoft.com/office/powerpoint/2010/main" val="2480280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Accidental hypothermia(1)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정의</a:t>
            </a:r>
          </a:p>
          <a:p>
            <a:pPr lvl="1">
              <a:buFont typeface="Wingdings" pitchFamily="2" charset="2"/>
              <a:buNone/>
            </a:pPr>
            <a:r>
              <a:rPr lang="ko-KR" altLang="en-US"/>
              <a:t>중심 체온이 </a:t>
            </a:r>
            <a:r>
              <a:rPr lang="en-US" altLang="ko-KR"/>
              <a:t>35C </a:t>
            </a:r>
            <a:r>
              <a:rPr lang="ko-KR" altLang="en-US"/>
              <a:t>이하인 경우</a:t>
            </a:r>
          </a:p>
          <a:p>
            <a:r>
              <a:rPr lang="ko-KR" altLang="en-US"/>
              <a:t>원인</a:t>
            </a:r>
          </a:p>
          <a:p>
            <a:pPr lvl="1">
              <a:buFont typeface="Wingdings" pitchFamily="2" charset="2"/>
              <a:buNone/>
            </a:pPr>
            <a:r>
              <a:rPr lang="ko-KR" altLang="en-US"/>
              <a:t>추운 환경</a:t>
            </a:r>
            <a:r>
              <a:rPr lang="en-US" altLang="ko-KR"/>
              <a:t>, </a:t>
            </a:r>
            <a:r>
              <a:rPr lang="ko-KR" altLang="en-US"/>
              <a:t>내분비 기능 저하</a:t>
            </a:r>
            <a:r>
              <a:rPr lang="en-US" altLang="ko-KR"/>
              <a:t>, </a:t>
            </a:r>
            <a:r>
              <a:rPr lang="ko-KR" altLang="en-US"/>
              <a:t>시상 하부나 중추 신경계 기능저하</a:t>
            </a:r>
            <a:r>
              <a:rPr lang="en-US" altLang="ko-KR"/>
              <a:t>, </a:t>
            </a:r>
            <a:r>
              <a:rPr lang="ko-KR" altLang="en-US"/>
              <a:t>약물 중독</a:t>
            </a:r>
            <a:r>
              <a:rPr lang="en-US" altLang="ko-KR"/>
              <a:t>(</a:t>
            </a:r>
            <a:r>
              <a:rPr lang="ko-KR" altLang="en-US"/>
              <a:t>에탄올</a:t>
            </a:r>
            <a:r>
              <a:rPr lang="en-US" altLang="ko-KR"/>
              <a:t>), </a:t>
            </a:r>
            <a:r>
              <a:rPr lang="ko-KR" altLang="en-US"/>
              <a:t>패혈증</a:t>
            </a:r>
            <a:r>
              <a:rPr lang="en-US" altLang="ko-KR"/>
              <a:t>, </a:t>
            </a:r>
            <a:r>
              <a:rPr lang="ko-KR" altLang="en-US"/>
              <a:t>심한 피부 질환</a:t>
            </a:r>
            <a:r>
              <a:rPr lang="en-US" altLang="ko-KR"/>
              <a:t>, </a:t>
            </a:r>
            <a:r>
              <a:rPr lang="ko-KR" altLang="en-US"/>
              <a:t>의인성</a:t>
            </a:r>
            <a:r>
              <a:rPr lang="en-US" altLang="ko-KR"/>
              <a:t>(</a:t>
            </a:r>
            <a:r>
              <a:rPr lang="ko-KR" altLang="en-US"/>
              <a:t>수혈</a:t>
            </a:r>
            <a:r>
              <a:rPr lang="en-US" altLang="ko-KR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378596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>
            <a:grpSpLocks/>
          </p:cNvGrpSpPr>
          <p:nvPr/>
        </p:nvGrpSpPr>
        <p:grpSpPr bwMode="auto">
          <a:xfrm>
            <a:off x="806450" y="306388"/>
            <a:ext cx="7531100" cy="6245225"/>
            <a:chOff x="571" y="193"/>
            <a:chExt cx="5337" cy="3934"/>
          </a:xfrm>
        </p:grpSpPr>
        <p:sp>
          <p:nvSpPr>
            <p:cNvPr id="9219" name="Rectangle 3"/>
            <p:cNvSpPr>
              <a:spLocks noChangeArrowheads="1"/>
            </p:cNvSpPr>
            <p:nvPr/>
          </p:nvSpPr>
          <p:spPr bwMode="auto">
            <a:xfrm>
              <a:off x="571" y="193"/>
              <a:ext cx="280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latinLnBrk="0" hangingPunct="0"/>
              <a:r>
                <a:rPr lang="en-US" altLang="ko-KR" sz="2400" b="1" i="1">
                  <a:latin typeface="Arial" charset="0"/>
                  <a:ea typeface="돋움" pitchFamily="50" charset="-127"/>
                </a:rPr>
                <a:t>Classification of hypothermia</a:t>
              </a:r>
            </a:p>
          </p:txBody>
        </p:sp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619" y="524"/>
              <a:ext cx="5085" cy="3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DEFINITION             TEMPERATURE               SIGNS AND SYMPTOMS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endParaRPr lang="en-US" altLang="ko-KR" b="1">
                <a:latin typeface="Arial" charset="0"/>
                <a:ea typeface="돋움" pitchFamily="50" charset="-127"/>
              </a:endParaRP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Mild	90°- 94°F	Shivering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&gt; 32.2°C	Complaint of cold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Usually conscious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Sometimes confused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Normal blood pressure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Moderate	80°- 89°F	Semiconscious, combative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26.7°- 32.2°C	Shivering cease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Muscle rigidity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Dilated pupils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VF with agitation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Decreased breathing rate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BP difficult to obtain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Severe	&lt; 80°F	Comatose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&lt; 26.7°C	No rigidity (flaccid)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	Apnea</a:t>
              </a:r>
            </a:p>
            <a:p>
              <a:pPr eaLnBrk="0" latinLnBrk="0" hangingPunct="0">
                <a:tabLst>
                  <a:tab pos="2286000" algn="l"/>
                  <a:tab pos="4953000" algn="l"/>
                </a:tabLst>
              </a:pPr>
              <a:r>
                <a:rPr lang="en-US" altLang="ko-KR" b="1">
                  <a:latin typeface="Arial" charset="0"/>
                  <a:ea typeface="돋움" pitchFamily="50" charset="-127"/>
                </a:rPr>
                <a:t>  	   	Spontaneous VF</a:t>
              </a:r>
            </a:p>
          </p:txBody>
        </p:sp>
        <p:sp>
          <p:nvSpPr>
            <p:cNvPr id="9221" name="Line 5"/>
            <p:cNvSpPr>
              <a:spLocks noChangeShapeType="1"/>
            </p:cNvSpPr>
            <p:nvPr/>
          </p:nvSpPr>
          <p:spPr bwMode="auto">
            <a:xfrm>
              <a:off x="593" y="455"/>
              <a:ext cx="5292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22" name="Line 6"/>
            <p:cNvSpPr>
              <a:spLocks noChangeShapeType="1"/>
            </p:cNvSpPr>
            <p:nvPr/>
          </p:nvSpPr>
          <p:spPr bwMode="auto">
            <a:xfrm>
              <a:off x="593" y="791"/>
              <a:ext cx="5292" cy="0"/>
            </a:xfrm>
            <a:prstGeom prst="line">
              <a:avLst/>
            </a:prstGeom>
            <a:noFill/>
            <a:ln w="38100" cmpd="dbl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9223" name="Line 7"/>
            <p:cNvSpPr>
              <a:spLocks noChangeShapeType="1"/>
            </p:cNvSpPr>
            <p:nvPr/>
          </p:nvSpPr>
          <p:spPr bwMode="auto">
            <a:xfrm>
              <a:off x="580" y="4127"/>
              <a:ext cx="5328" cy="0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06754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Accidental hypothermia(2)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11363"/>
            <a:ext cx="8229600" cy="4114800"/>
          </a:xfrm>
        </p:spPr>
        <p:txBody>
          <a:bodyPr/>
          <a:lstStyle/>
          <a:p>
            <a:r>
              <a:rPr lang="ko-KR" altLang="en-US" sz="2400"/>
              <a:t>임상 양상</a:t>
            </a:r>
          </a:p>
          <a:p>
            <a:pPr lvl="1"/>
            <a:r>
              <a:rPr lang="ko-KR" altLang="en-US" sz="2000"/>
              <a:t>특징적인 심전도 변화</a:t>
            </a:r>
            <a:r>
              <a:rPr lang="en-US" altLang="ko-KR" sz="2000"/>
              <a:t>, </a:t>
            </a:r>
            <a:r>
              <a:rPr lang="ko-KR" altLang="en-US" sz="2000"/>
              <a:t>심근이 극도로 민감해져 심장을 자극	하는 다양한 조작시 부정맥 유발</a:t>
            </a:r>
          </a:p>
          <a:p>
            <a:pPr lvl="1"/>
            <a:r>
              <a:rPr lang="ko-KR" altLang="en-US" sz="2000"/>
              <a:t>흡인성 폐렴 유발 </a:t>
            </a:r>
          </a:p>
          <a:p>
            <a:pPr lvl="1"/>
            <a:r>
              <a:rPr lang="ko-KR" altLang="en-US" sz="2000"/>
              <a:t>뇌 혈류량의 감소에 따른 의식 저하</a:t>
            </a:r>
          </a:p>
          <a:p>
            <a:pPr lvl="1"/>
            <a:r>
              <a:rPr lang="ko-KR" altLang="en-US" sz="2000"/>
              <a:t>횡문근 융해증</a:t>
            </a:r>
            <a:r>
              <a:rPr lang="en-US" altLang="ko-KR" sz="2000"/>
              <a:t>, </a:t>
            </a:r>
            <a:r>
              <a:rPr lang="ko-KR" altLang="en-US" sz="2000"/>
              <a:t>급성 세뇨관 괴사</a:t>
            </a:r>
          </a:p>
          <a:p>
            <a:pPr lvl="1"/>
            <a:r>
              <a:rPr lang="en-US" altLang="ko-KR" sz="2000"/>
              <a:t>Embolism, DIC</a:t>
            </a:r>
          </a:p>
          <a:p>
            <a:pPr lvl="1"/>
            <a:r>
              <a:rPr lang="en-US" altLang="ko-KR" sz="2000"/>
              <a:t>Acid-base inbalance</a:t>
            </a:r>
          </a:p>
        </p:txBody>
      </p:sp>
    </p:spTree>
    <p:extLst>
      <p:ext uri="{BB962C8B-B14F-4D97-AF65-F5344CB8AC3E}">
        <p14:creationId xmlns:p14="http://schemas.microsoft.com/office/powerpoint/2010/main" val="120389352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Hypothermic J wave</a:t>
            </a:r>
          </a:p>
        </p:txBody>
      </p:sp>
      <p:pic>
        <p:nvPicPr>
          <p:cNvPr id="23555" name="Picture 3" descr="134-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1905000"/>
            <a:ext cx="7848600" cy="419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699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Accidental hypothermia(3)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341563"/>
            <a:ext cx="8229600" cy="3784600"/>
          </a:xfrm>
        </p:spPr>
        <p:txBody>
          <a:bodyPr/>
          <a:lstStyle/>
          <a:p>
            <a:r>
              <a:rPr lang="ko-KR" altLang="en-US" sz="2400"/>
              <a:t>치료</a:t>
            </a:r>
          </a:p>
          <a:p>
            <a:pPr lvl="1"/>
            <a:r>
              <a:rPr lang="ko-KR" altLang="en-US" sz="2000"/>
              <a:t>심폐소생술</a:t>
            </a:r>
          </a:p>
          <a:p>
            <a:pPr lvl="1"/>
            <a:r>
              <a:rPr lang="ko-KR" altLang="en-US" sz="2000"/>
              <a:t>중심 체온</a:t>
            </a:r>
            <a:r>
              <a:rPr lang="en-US" altLang="ko-KR" sz="2000"/>
              <a:t>, </a:t>
            </a:r>
            <a:r>
              <a:rPr lang="ko-KR" altLang="en-US" sz="2000"/>
              <a:t>심전도</a:t>
            </a:r>
            <a:r>
              <a:rPr lang="en-US" altLang="ko-KR" sz="2000"/>
              <a:t>, </a:t>
            </a:r>
            <a:r>
              <a:rPr lang="ko-KR" altLang="en-US" sz="2000"/>
              <a:t>산소 포화도의 감시</a:t>
            </a:r>
          </a:p>
          <a:p>
            <a:pPr lvl="1"/>
            <a:r>
              <a:rPr lang="ko-KR" altLang="en-US" sz="2000"/>
              <a:t>재가온</a:t>
            </a:r>
          </a:p>
          <a:p>
            <a:pPr lvl="1"/>
            <a:r>
              <a:rPr lang="ko-KR" altLang="en-US" sz="2000"/>
              <a:t>약물 투여</a:t>
            </a:r>
          </a:p>
          <a:p>
            <a:pPr lvl="2">
              <a:buFont typeface="Wingdings" pitchFamily="2" charset="2"/>
              <a:buNone/>
            </a:pPr>
            <a:r>
              <a:rPr lang="en-US" altLang="ko-KR" sz="1800"/>
              <a:t>Thiamine, glucose, antibiotics, steroid, thyroid hormone</a:t>
            </a:r>
          </a:p>
        </p:txBody>
      </p:sp>
    </p:spTree>
    <p:extLst>
      <p:ext uri="{BB962C8B-B14F-4D97-AF65-F5344CB8AC3E}">
        <p14:creationId xmlns:p14="http://schemas.microsoft.com/office/powerpoint/2010/main" val="36667389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재가온 방법</a:t>
            </a:r>
          </a:p>
        </p:txBody>
      </p:sp>
      <p:pic>
        <p:nvPicPr>
          <p:cNvPr id="25603" name="Picture 3" descr="186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905000"/>
            <a:ext cx="66294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3553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ED algorithm</a:t>
            </a:r>
          </a:p>
        </p:txBody>
      </p:sp>
      <p:pic>
        <p:nvPicPr>
          <p:cNvPr id="26628" name="Picture 4" descr="134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44824"/>
            <a:ext cx="756084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76690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Resize of 수덕호(일출)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1626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흐름">
  <a:themeElements>
    <a:clrScheme name="흐름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흐름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흐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2081</TotalTime>
  <Words>1916</Words>
  <Application>Microsoft Office PowerPoint</Application>
  <PresentationFormat>화면 슬라이드 쇼(4:3)</PresentationFormat>
  <Paragraphs>446</Paragraphs>
  <Slides>55</Slides>
  <Notes>2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55</vt:i4>
      </vt:variant>
    </vt:vector>
  </HeadingPairs>
  <TitlesOfParts>
    <vt:vector size="56" baseType="lpstr">
      <vt:lpstr>흐름</vt:lpstr>
      <vt:lpstr>환경 응급의학</vt:lpstr>
      <vt:lpstr>환경응급의학</vt:lpstr>
      <vt:lpstr>Drowning</vt:lpstr>
      <vt:lpstr>역 학 </vt:lpstr>
      <vt:lpstr>역 학 </vt:lpstr>
      <vt:lpstr>역 학 </vt:lpstr>
      <vt:lpstr>정의</vt:lpstr>
      <vt:lpstr>정의</vt:lpstr>
      <vt:lpstr>병태생리</vt:lpstr>
      <vt:lpstr>예후인자</vt:lpstr>
      <vt:lpstr>예후인자</vt:lpstr>
      <vt:lpstr>병원 전 처치</vt:lpstr>
      <vt:lpstr>병원 전 처치</vt:lpstr>
      <vt:lpstr>병원 전 처치</vt:lpstr>
      <vt:lpstr>병원 전 처치</vt:lpstr>
      <vt:lpstr>응급센터 내 처치</vt:lpstr>
      <vt:lpstr> 응급센터 내 처치</vt:lpstr>
      <vt:lpstr>응급센터 내 처치</vt:lpstr>
      <vt:lpstr>응급센터 내 처치</vt:lpstr>
      <vt:lpstr>응급센터 내 처치</vt:lpstr>
      <vt:lpstr>병원 내 치료</vt:lpstr>
      <vt:lpstr>병원 내 치료</vt:lpstr>
      <vt:lpstr>병원 내 치료</vt:lpstr>
      <vt:lpstr>병원 내 치료</vt:lpstr>
      <vt:lpstr>예후 및 환자 배치</vt:lpstr>
      <vt:lpstr>PowerPoint 프레젠테이션</vt:lpstr>
      <vt:lpstr>예후 및 환자 배치</vt:lpstr>
      <vt:lpstr>예후 및 환자 배치</vt:lpstr>
      <vt:lpstr>예후 및 환자 배치</vt:lpstr>
      <vt:lpstr>예후 및 환자 배치</vt:lpstr>
      <vt:lpstr>Debate</vt:lpstr>
      <vt:lpstr>PowerPoint 프레젠테이션</vt:lpstr>
      <vt:lpstr>Heat Illness</vt:lpstr>
      <vt:lpstr>Heat illness(1)</vt:lpstr>
      <vt:lpstr>Heat illness(2)</vt:lpstr>
      <vt:lpstr>Heat illness(3)</vt:lpstr>
      <vt:lpstr>Heat illness(4)</vt:lpstr>
      <vt:lpstr>Heat illness(5)</vt:lpstr>
      <vt:lpstr>열사병의 감별진단</vt:lpstr>
      <vt:lpstr>Heat illness(6)</vt:lpstr>
      <vt:lpstr>냉각 요법 간의 비교</vt:lpstr>
      <vt:lpstr>Cold Injury</vt:lpstr>
      <vt:lpstr>PowerPoint 프레젠테이션</vt:lpstr>
      <vt:lpstr>Cold Injury</vt:lpstr>
      <vt:lpstr>PowerPoint 프레젠테이션</vt:lpstr>
      <vt:lpstr>PowerPoint 프레젠테이션</vt:lpstr>
      <vt:lpstr>PowerPoint 프레젠테이션</vt:lpstr>
      <vt:lpstr>Accidental hypothermia(1)</vt:lpstr>
      <vt:lpstr>PowerPoint 프레젠테이션</vt:lpstr>
      <vt:lpstr>Accidental hypothermia(2)</vt:lpstr>
      <vt:lpstr>Hypothermic J wave</vt:lpstr>
      <vt:lpstr>Accidental hypothermia(3)</vt:lpstr>
      <vt:lpstr>재가온 방법</vt:lpstr>
      <vt:lpstr>ED algorithm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Drowning</dc:title>
  <dc:creator>Yun Yh</dc:creator>
  <cp:lastModifiedBy>Windows 사용자</cp:lastModifiedBy>
  <cp:revision>36</cp:revision>
  <dcterms:created xsi:type="dcterms:W3CDTF">2011-11-29T04:56:50Z</dcterms:created>
  <dcterms:modified xsi:type="dcterms:W3CDTF">2017-08-01T10:01:24Z</dcterms:modified>
</cp:coreProperties>
</file>