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328" r:id="rId2"/>
    <p:sldId id="329" r:id="rId3"/>
    <p:sldId id="310" r:id="rId4"/>
    <p:sldId id="302" r:id="rId5"/>
    <p:sldId id="346" r:id="rId6"/>
    <p:sldId id="347" r:id="rId7"/>
    <p:sldId id="351" r:id="rId8"/>
    <p:sldId id="348" r:id="rId9"/>
    <p:sldId id="349" r:id="rId10"/>
    <p:sldId id="354" r:id="rId11"/>
    <p:sldId id="353" r:id="rId12"/>
    <p:sldId id="337" r:id="rId13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C18"/>
    <a:srgbClr val="36174D"/>
    <a:srgbClr val="92B54B"/>
    <a:srgbClr val="265A9A"/>
    <a:srgbClr val="605936"/>
    <a:srgbClr val="FF5B5B"/>
    <a:srgbClr val="4754D1"/>
    <a:srgbClr val="2129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1" autoAdjust="0"/>
    <p:restoredTop sz="94660"/>
  </p:normalViewPr>
  <p:slideViewPr>
    <p:cSldViewPr>
      <p:cViewPr>
        <p:scale>
          <a:sx n="90" d="100"/>
          <a:sy n="90" d="100"/>
        </p:scale>
        <p:origin x="-600" y="-3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79E875-B334-4EB3-A1F2-1C70202FEA0A}" type="datetimeFigureOut">
              <a:rPr lang="ko-KR" altLang="en-US" smtClean="0"/>
              <a:t>2017-08-07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AE6AA7-22EF-4633-BB54-5637FFAF54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3597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AE6AA7-22EF-4633-BB54-5637FFAF54E0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7495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8FB8B2-FA25-4229-8276-FF9D78DF5B5C}" type="datetimeFigureOut">
              <a:rPr lang="ko-KR" altLang="en-US"/>
              <a:pPr>
                <a:defRPr/>
              </a:pPr>
              <a:t>2017-08-07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9EEAE-8445-4EFB-B20C-D0B9736384C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9C7BBB-CDA4-4825-AE48-8C650AADD024}" type="datetimeFigureOut">
              <a:rPr lang="ko-KR" altLang="en-US"/>
              <a:pPr>
                <a:defRPr/>
              </a:pPr>
              <a:t>2017-08-07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3F5D3-D345-4DC7-AA56-E8FCDB8271E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9557B-2AFB-4054-BC6D-5BC54EE71F1F}" type="datetimeFigureOut">
              <a:rPr lang="ko-KR" altLang="en-US"/>
              <a:pPr>
                <a:defRPr/>
              </a:pPr>
              <a:t>2017-08-07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A55B8-9627-44D9-BD5F-E569FA4E1CB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9DB09-AA13-4FDF-BD4E-50DF68B8B44E}" type="datetimeFigureOut">
              <a:rPr lang="ko-KR" altLang="en-US"/>
              <a:pPr>
                <a:defRPr/>
              </a:pPr>
              <a:t>2017-08-07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00A80-5BC2-4259-97DF-44A7FBCB781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D5F28D-4D64-4367-BC44-A991A9D2D1EB}" type="datetimeFigureOut">
              <a:rPr lang="ko-KR" altLang="en-US"/>
              <a:pPr>
                <a:defRPr/>
              </a:pPr>
              <a:t>2017-08-07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3BCB3-CCB9-42CB-BDED-7714AE55C4B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56644-B4F0-45CC-A92C-4DFB1B2CD0CA}" type="datetimeFigureOut">
              <a:rPr lang="ko-KR" altLang="en-US"/>
              <a:pPr>
                <a:defRPr/>
              </a:pPr>
              <a:t>2017-08-07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7F200D-AF97-4681-9FA5-D886FF00730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1AFAD-BBE1-4AFF-8805-D4C434011CA5}" type="datetimeFigureOut">
              <a:rPr lang="ko-KR" altLang="en-US"/>
              <a:pPr>
                <a:defRPr/>
              </a:pPr>
              <a:t>2017-08-07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7D345-36CD-4C75-AD24-08D9987F019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539AA4-3025-4947-8E4A-34F53862CD69}" type="datetimeFigureOut">
              <a:rPr lang="ko-KR" altLang="en-US"/>
              <a:pPr>
                <a:defRPr/>
              </a:pPr>
              <a:t>2017-08-07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36B96-E38C-480C-B44E-CFE6C7E07AB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86268-1952-42A0-8910-537CA35D06FC}" type="datetimeFigureOut">
              <a:rPr lang="ko-KR" altLang="en-US"/>
              <a:pPr>
                <a:defRPr/>
              </a:pPr>
              <a:t>2017-08-07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96780-C135-497B-AED3-8832D5520A7B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32A49-A5A8-48FA-927D-07C938968A6F}" type="datetimeFigureOut">
              <a:rPr lang="ko-KR" altLang="en-US"/>
              <a:pPr>
                <a:defRPr/>
              </a:pPr>
              <a:t>2017-08-07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D4FAC0-899A-426B-B294-716F07F90FC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47DC6-781C-486B-9836-F6B0BC84FCD8}" type="datetimeFigureOut">
              <a:rPr lang="ko-KR" altLang="en-US"/>
              <a:pPr>
                <a:defRPr/>
              </a:pPr>
              <a:t>2017-08-07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04C55-A9AA-4AB7-9427-7296E4402ED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027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8A65101-CDBB-4BC8-AFC0-FBF14A85B3A7}" type="datetimeFigureOut">
              <a:rPr lang="ko-KR" altLang="en-US"/>
              <a:pPr>
                <a:defRPr/>
              </a:pPr>
              <a:t>2017-08-07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112F7B8-A79B-4CA5-879F-0503D6923AA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5" descr="template02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26" name="Rectangle 22"/>
          <p:cNvSpPr>
            <a:spLocks noChangeArrowheads="1"/>
          </p:cNvSpPr>
          <p:nvPr/>
        </p:nvSpPr>
        <p:spPr bwMode="auto">
          <a:xfrm>
            <a:off x="7740650" y="3213100"/>
            <a:ext cx="1079500" cy="33845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  <a:alpha val="0"/>
                </a:schemeClr>
              </a:gs>
            </a:gsLst>
            <a:path path="rect">
              <a:fillToRect r="100000" b="100000"/>
            </a:path>
          </a:gradFill>
          <a:ln w="12700" algn="ctr">
            <a:noFill/>
            <a:miter lim="800000"/>
            <a:headEnd/>
            <a:tailEnd/>
          </a:ln>
          <a:effectLst/>
        </p:spPr>
        <p:txBody>
          <a:bodyPr wrap="none" lIns="87313" tIns="44450" rIns="87313" bIns="44450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47127" name="Rectangle 23"/>
          <p:cNvSpPr>
            <a:spLocks noChangeArrowheads="1"/>
          </p:cNvSpPr>
          <p:nvPr/>
        </p:nvSpPr>
        <p:spPr bwMode="auto">
          <a:xfrm>
            <a:off x="395288" y="981075"/>
            <a:ext cx="7056437" cy="19431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  <a:alpha val="0"/>
                </a:schemeClr>
              </a:gs>
            </a:gsLst>
            <a:path path="rect">
              <a:fillToRect l="100000" t="100000"/>
            </a:path>
          </a:gradFill>
          <a:ln w="12700" algn="ctr">
            <a:noFill/>
            <a:miter lim="800000"/>
            <a:headEnd/>
            <a:tailEnd/>
          </a:ln>
          <a:effectLst/>
        </p:spPr>
        <p:txBody>
          <a:bodyPr wrap="none" lIns="87313" tIns="44450" rIns="87313" bIns="44450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47128" name="Rectangle 24"/>
          <p:cNvSpPr>
            <a:spLocks noChangeArrowheads="1"/>
          </p:cNvSpPr>
          <p:nvPr/>
        </p:nvSpPr>
        <p:spPr bwMode="auto">
          <a:xfrm>
            <a:off x="7740650" y="1052513"/>
            <a:ext cx="1081088" cy="187166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  <a:alpha val="0"/>
                </a:schemeClr>
              </a:gs>
            </a:gsLst>
            <a:path path="rect">
              <a:fillToRect t="100000" r="100000"/>
            </a:path>
          </a:gradFill>
          <a:ln w="12700" algn="ctr">
            <a:noFill/>
            <a:miter lim="800000"/>
            <a:headEnd/>
            <a:tailEnd/>
          </a:ln>
          <a:effectLst/>
        </p:spPr>
        <p:txBody>
          <a:bodyPr wrap="none" lIns="87313" tIns="44450" rIns="87313" bIns="44450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47130" name="Rectangle 26"/>
          <p:cNvSpPr>
            <a:spLocks noChangeArrowheads="1"/>
          </p:cNvSpPr>
          <p:nvPr/>
        </p:nvSpPr>
        <p:spPr bwMode="auto">
          <a:xfrm>
            <a:off x="395288" y="3213100"/>
            <a:ext cx="7056437" cy="3382963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  <a:alpha val="0"/>
                </a:schemeClr>
              </a:gs>
            </a:gsLst>
            <a:path path="rect">
              <a:fillToRect l="100000" b="100000"/>
            </a:path>
          </a:gradFill>
          <a:ln w="12700" algn="ctr">
            <a:noFill/>
            <a:miter lim="800000"/>
            <a:headEnd/>
            <a:tailEnd/>
          </a:ln>
          <a:effectLst/>
        </p:spPr>
        <p:txBody>
          <a:bodyPr wrap="none" lIns="87313" tIns="44450" rIns="87313" bIns="44450" anchor="ctr"/>
          <a:lstStyle/>
          <a:p>
            <a:pPr>
              <a:defRPr/>
            </a:pPr>
            <a:endParaRPr lang="ko-KR" altLang="en-US" dirty="0"/>
          </a:p>
        </p:txBody>
      </p:sp>
      <p:sp>
        <p:nvSpPr>
          <p:cNvPr id="13318" name="Oval 62"/>
          <p:cNvSpPr>
            <a:spLocks noChangeArrowheads="1"/>
          </p:cNvSpPr>
          <p:nvPr/>
        </p:nvSpPr>
        <p:spPr bwMode="auto">
          <a:xfrm>
            <a:off x="1928813" y="2857500"/>
            <a:ext cx="7561262" cy="504825"/>
          </a:xfrm>
          <a:prstGeom prst="ellipse">
            <a:avLst/>
          </a:prstGeom>
          <a:gradFill rotWithShape="1">
            <a:gsLst>
              <a:gs pos="0">
                <a:srgbClr val="8FBE9B">
                  <a:alpha val="60001"/>
                </a:srgbClr>
              </a:gs>
              <a:gs pos="100000">
                <a:srgbClr val="344538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19" name="Oval 63"/>
          <p:cNvSpPr>
            <a:spLocks noChangeArrowheads="1"/>
          </p:cNvSpPr>
          <p:nvPr/>
        </p:nvSpPr>
        <p:spPr bwMode="auto">
          <a:xfrm rot="5400000">
            <a:off x="5293519" y="3428206"/>
            <a:ext cx="4535488" cy="504825"/>
          </a:xfrm>
          <a:prstGeom prst="ellipse">
            <a:avLst/>
          </a:prstGeom>
          <a:gradFill rotWithShape="1">
            <a:gsLst>
              <a:gs pos="0">
                <a:srgbClr val="8FBE9B">
                  <a:alpha val="60001"/>
                </a:srgbClr>
              </a:gs>
              <a:gs pos="100000">
                <a:srgbClr val="344538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320" name="TextBox 78"/>
          <p:cNvSpPr txBox="1">
            <a:spLocks noChangeArrowheads="1"/>
          </p:cNvSpPr>
          <p:nvPr/>
        </p:nvSpPr>
        <p:spPr bwMode="auto">
          <a:xfrm>
            <a:off x="2051050" y="1844675"/>
            <a:ext cx="52197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400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전라북도 남원의료원</a:t>
            </a:r>
          </a:p>
        </p:txBody>
      </p:sp>
      <p:sp>
        <p:nvSpPr>
          <p:cNvPr id="13321" name="TextBox 79"/>
          <p:cNvSpPr txBox="1">
            <a:spLocks noChangeArrowheads="1"/>
          </p:cNvSpPr>
          <p:nvPr/>
        </p:nvSpPr>
        <p:spPr bwMode="auto">
          <a:xfrm>
            <a:off x="4241237" y="4149080"/>
            <a:ext cx="302227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kumimoji="0" lang="ko-KR" altLang="en-US" sz="3200" dirty="0" err="1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물리치료팀</a:t>
            </a:r>
            <a:endParaRPr kumimoji="0" lang="ko-KR" altLang="en-US" sz="3200" dirty="0">
              <a:solidFill>
                <a:srgbClr val="303C18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r"/>
            <a:endParaRPr kumimoji="0" lang="en-US" altLang="ko-KR" sz="2000" dirty="0">
              <a:solidFill>
                <a:srgbClr val="303C18"/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r"/>
            <a:r>
              <a:rPr kumimoji="0" lang="ko-KR" altLang="en-US" sz="2000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발표자 </a:t>
            </a:r>
            <a:r>
              <a:rPr kumimoji="0" lang="en-US" altLang="ko-KR" sz="2000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: </a:t>
            </a:r>
            <a:r>
              <a:rPr kumimoji="0" lang="ko-KR" altLang="en-US" sz="2000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팀장 </a:t>
            </a:r>
            <a:r>
              <a:rPr kumimoji="0" lang="ko-KR" altLang="en-US" sz="2000" dirty="0" err="1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손모철</a:t>
            </a:r>
            <a:endParaRPr kumimoji="0" lang="en-US" altLang="ko-KR" sz="2000" dirty="0" smtClean="0">
              <a:solidFill>
                <a:srgbClr val="303C18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322" name="Text Box 17"/>
          <p:cNvSpPr txBox="1">
            <a:spLocks noChangeArrowheads="1"/>
          </p:cNvSpPr>
          <p:nvPr/>
        </p:nvSpPr>
        <p:spPr bwMode="auto">
          <a:xfrm>
            <a:off x="323850" y="260350"/>
            <a:ext cx="23484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latinLnBrk="0" hangingPunct="0">
              <a:spcBef>
                <a:spcPct val="50000"/>
              </a:spcBef>
            </a:pPr>
            <a:r>
              <a:rPr kumimoji="0" lang="en-US" altLang="ko-KR" sz="2800" b="1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2017 </a:t>
            </a:r>
            <a:r>
              <a:rPr kumimoji="0" lang="ko-KR" altLang="en-US" sz="2800" b="1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부서소개</a:t>
            </a:r>
            <a:endParaRPr kumimoji="0" lang="ko-KR" altLang="en-US" sz="2800" b="1" dirty="0">
              <a:solidFill>
                <a:srgbClr val="303C18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template02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16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Text Box 21"/>
          <p:cNvSpPr txBox="1">
            <a:spLocks noChangeArrowheads="1"/>
          </p:cNvSpPr>
          <p:nvPr/>
        </p:nvSpPr>
        <p:spPr bwMode="auto">
          <a:xfrm>
            <a:off x="3786188" y="3786188"/>
            <a:ext cx="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latinLnBrk="0" hangingPunct="0">
              <a:spcBef>
                <a:spcPct val="50000"/>
              </a:spcBef>
            </a:pPr>
            <a:endParaRPr kumimoji="0" lang="en-US" altLang="ko-KR" sz="2000">
              <a:solidFill>
                <a:schemeClr val="tx2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14339" name="Group 600"/>
          <p:cNvGrpSpPr>
            <a:grpSpLocks/>
          </p:cNvGrpSpPr>
          <p:nvPr/>
        </p:nvGrpSpPr>
        <p:grpSpPr bwMode="auto">
          <a:xfrm>
            <a:off x="1346060" y="1219807"/>
            <a:ext cx="4786313" cy="720725"/>
            <a:chOff x="386" y="1188"/>
            <a:chExt cx="2038" cy="775"/>
          </a:xfrm>
          <a:solidFill>
            <a:schemeClr val="accent3">
              <a:lumMod val="75000"/>
            </a:schemeClr>
          </a:solidFill>
        </p:grpSpPr>
        <p:sp>
          <p:nvSpPr>
            <p:cNvPr id="14355" name="AutoShape 601"/>
            <p:cNvSpPr>
              <a:spLocks noChangeArrowheads="1"/>
            </p:cNvSpPr>
            <p:nvPr/>
          </p:nvSpPr>
          <p:spPr bwMode="auto">
            <a:xfrm>
              <a:off x="386" y="1188"/>
              <a:ext cx="2038" cy="775"/>
            </a:xfrm>
            <a:prstGeom prst="roundRect">
              <a:avLst>
                <a:gd name="adj" fmla="val 16667"/>
              </a:avLst>
            </a:prstGeom>
            <a:grpFill/>
            <a:ln w="28575" algn="ctr">
              <a:solidFill>
                <a:schemeClr val="bg1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4356" name="AutoShape 602"/>
            <p:cNvSpPr>
              <a:spLocks noChangeArrowheads="1"/>
            </p:cNvSpPr>
            <p:nvPr/>
          </p:nvSpPr>
          <p:spPr bwMode="auto">
            <a:xfrm>
              <a:off x="405" y="1216"/>
              <a:ext cx="1999" cy="721"/>
            </a:xfrm>
            <a:prstGeom prst="roundRect">
              <a:avLst>
                <a:gd name="adj" fmla="val 16667"/>
              </a:avLst>
            </a:prstGeom>
            <a:grpFill/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ko-KR" altLang="en-US"/>
            </a:p>
          </p:txBody>
        </p:sp>
      </p:grpSp>
      <p:grpSp>
        <p:nvGrpSpPr>
          <p:cNvPr id="14340" name="Group 605"/>
          <p:cNvGrpSpPr>
            <a:grpSpLocks/>
          </p:cNvGrpSpPr>
          <p:nvPr/>
        </p:nvGrpSpPr>
        <p:grpSpPr bwMode="auto">
          <a:xfrm>
            <a:off x="1344885" y="2086564"/>
            <a:ext cx="4786313" cy="720725"/>
            <a:chOff x="385" y="2662"/>
            <a:chExt cx="2038" cy="775"/>
          </a:xfrm>
          <a:solidFill>
            <a:schemeClr val="accent3">
              <a:lumMod val="75000"/>
            </a:schemeClr>
          </a:solidFill>
        </p:grpSpPr>
        <p:sp>
          <p:nvSpPr>
            <p:cNvPr id="14353" name="AutoShape 606"/>
            <p:cNvSpPr>
              <a:spLocks noChangeArrowheads="1"/>
            </p:cNvSpPr>
            <p:nvPr/>
          </p:nvSpPr>
          <p:spPr bwMode="auto">
            <a:xfrm>
              <a:off x="385" y="2662"/>
              <a:ext cx="2038" cy="775"/>
            </a:xfrm>
            <a:prstGeom prst="roundRect">
              <a:avLst>
                <a:gd name="adj" fmla="val 16667"/>
              </a:avLst>
            </a:prstGeom>
            <a:grpFill/>
            <a:ln w="28575" algn="ctr">
              <a:solidFill>
                <a:schemeClr val="bg1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4354" name="AutoShape 607"/>
            <p:cNvSpPr>
              <a:spLocks noChangeArrowheads="1"/>
            </p:cNvSpPr>
            <p:nvPr/>
          </p:nvSpPr>
          <p:spPr bwMode="auto">
            <a:xfrm>
              <a:off x="404" y="2690"/>
              <a:ext cx="1999" cy="721"/>
            </a:xfrm>
            <a:prstGeom prst="roundRect">
              <a:avLst>
                <a:gd name="adj" fmla="val 16667"/>
              </a:avLst>
            </a:prstGeom>
            <a:grpFill/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ko-KR" altLang="en-US"/>
            </a:p>
          </p:txBody>
        </p:sp>
      </p:grpSp>
      <p:grpSp>
        <p:nvGrpSpPr>
          <p:cNvPr id="14341" name="Group 600"/>
          <p:cNvGrpSpPr>
            <a:grpSpLocks/>
          </p:cNvGrpSpPr>
          <p:nvPr/>
        </p:nvGrpSpPr>
        <p:grpSpPr bwMode="auto">
          <a:xfrm>
            <a:off x="1344885" y="2946547"/>
            <a:ext cx="4786313" cy="719137"/>
            <a:chOff x="386" y="1188"/>
            <a:chExt cx="2038" cy="775"/>
          </a:xfrm>
          <a:solidFill>
            <a:schemeClr val="accent3">
              <a:lumMod val="75000"/>
            </a:schemeClr>
          </a:solidFill>
        </p:grpSpPr>
        <p:sp>
          <p:nvSpPr>
            <p:cNvPr id="14351" name="AutoShape 601"/>
            <p:cNvSpPr>
              <a:spLocks noChangeArrowheads="1"/>
            </p:cNvSpPr>
            <p:nvPr/>
          </p:nvSpPr>
          <p:spPr bwMode="auto">
            <a:xfrm>
              <a:off x="386" y="1188"/>
              <a:ext cx="2038" cy="775"/>
            </a:xfrm>
            <a:prstGeom prst="roundRect">
              <a:avLst>
                <a:gd name="adj" fmla="val 16667"/>
              </a:avLst>
            </a:prstGeom>
            <a:grpFill/>
            <a:ln w="28575" algn="ctr">
              <a:solidFill>
                <a:schemeClr val="bg1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4352" name="AutoShape 602"/>
            <p:cNvSpPr>
              <a:spLocks noChangeArrowheads="1"/>
            </p:cNvSpPr>
            <p:nvPr/>
          </p:nvSpPr>
          <p:spPr bwMode="auto">
            <a:xfrm>
              <a:off x="405" y="1216"/>
              <a:ext cx="1999" cy="721"/>
            </a:xfrm>
            <a:prstGeom prst="roundRect">
              <a:avLst>
                <a:gd name="adj" fmla="val 16667"/>
              </a:avLst>
            </a:prstGeom>
            <a:grpFill/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ko-KR" altLang="en-US"/>
            </a:p>
          </p:txBody>
        </p:sp>
      </p:grpSp>
      <p:grpSp>
        <p:nvGrpSpPr>
          <p:cNvPr id="14342" name="Group 605"/>
          <p:cNvGrpSpPr>
            <a:grpSpLocks/>
          </p:cNvGrpSpPr>
          <p:nvPr/>
        </p:nvGrpSpPr>
        <p:grpSpPr bwMode="auto">
          <a:xfrm>
            <a:off x="1344885" y="3777892"/>
            <a:ext cx="4786313" cy="719137"/>
            <a:chOff x="385" y="2662"/>
            <a:chExt cx="2038" cy="775"/>
          </a:xfrm>
          <a:solidFill>
            <a:schemeClr val="accent3">
              <a:lumMod val="75000"/>
            </a:schemeClr>
          </a:solidFill>
        </p:grpSpPr>
        <p:sp>
          <p:nvSpPr>
            <p:cNvPr id="14349" name="AutoShape 606"/>
            <p:cNvSpPr>
              <a:spLocks noChangeArrowheads="1"/>
            </p:cNvSpPr>
            <p:nvPr/>
          </p:nvSpPr>
          <p:spPr bwMode="auto">
            <a:xfrm>
              <a:off x="385" y="2662"/>
              <a:ext cx="2038" cy="775"/>
            </a:xfrm>
            <a:prstGeom prst="roundRect">
              <a:avLst>
                <a:gd name="adj" fmla="val 16667"/>
              </a:avLst>
            </a:prstGeom>
            <a:grpFill/>
            <a:ln w="28575" algn="ctr">
              <a:solidFill>
                <a:schemeClr val="bg1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14350" name="AutoShape 607"/>
            <p:cNvSpPr>
              <a:spLocks noChangeArrowheads="1"/>
            </p:cNvSpPr>
            <p:nvPr/>
          </p:nvSpPr>
          <p:spPr bwMode="auto">
            <a:xfrm>
              <a:off x="404" y="2690"/>
              <a:ext cx="1999" cy="721"/>
            </a:xfrm>
            <a:prstGeom prst="roundRect">
              <a:avLst>
                <a:gd name="adj" fmla="val 16667"/>
              </a:avLst>
            </a:prstGeom>
            <a:grpFill/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ko-KR" altLang="en-US"/>
            </a:p>
          </p:txBody>
        </p:sp>
      </p:grpSp>
      <p:sp>
        <p:nvSpPr>
          <p:cNvPr id="14343" name="Text Box 17"/>
          <p:cNvSpPr txBox="1">
            <a:spLocks noChangeArrowheads="1"/>
          </p:cNvSpPr>
          <p:nvPr/>
        </p:nvSpPr>
        <p:spPr bwMode="auto">
          <a:xfrm>
            <a:off x="1749285" y="1416657"/>
            <a:ext cx="457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latinLnBrk="0" hangingPunct="0">
              <a:spcBef>
                <a:spcPct val="50000"/>
              </a:spcBef>
            </a:pPr>
            <a:r>
              <a:rPr kumimoji="0" lang="en-US" altLang="ko-KR" sz="2400" dirty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   1.  </a:t>
            </a:r>
            <a:r>
              <a:rPr kumimoji="0" lang="ko-KR" altLang="en-US" sz="2400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인력 구성</a:t>
            </a:r>
            <a:endParaRPr kumimoji="0" lang="ko-KR" altLang="en-US" sz="2400" dirty="0">
              <a:solidFill>
                <a:srgbClr val="303C18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344" name="Text Box 17"/>
          <p:cNvSpPr txBox="1">
            <a:spLocks noChangeArrowheads="1"/>
          </p:cNvSpPr>
          <p:nvPr/>
        </p:nvSpPr>
        <p:spPr bwMode="auto">
          <a:xfrm>
            <a:off x="1776685" y="3920767"/>
            <a:ext cx="457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latinLnBrk="0" hangingPunct="0">
              <a:spcBef>
                <a:spcPct val="50000"/>
              </a:spcBef>
            </a:pPr>
            <a:r>
              <a:rPr kumimoji="0" lang="en-US" altLang="ko-KR" sz="2400" dirty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   4.  </a:t>
            </a:r>
            <a:r>
              <a:rPr kumimoji="0" lang="ko-KR" altLang="en-US" sz="2400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소아치료실</a:t>
            </a:r>
            <a:endParaRPr kumimoji="0" lang="ko-KR" altLang="en-US" sz="2400" dirty="0">
              <a:solidFill>
                <a:srgbClr val="303C18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345" name="Text Box 17"/>
          <p:cNvSpPr txBox="1">
            <a:spLocks noChangeArrowheads="1"/>
          </p:cNvSpPr>
          <p:nvPr/>
        </p:nvSpPr>
        <p:spPr bwMode="auto">
          <a:xfrm>
            <a:off x="1776685" y="3091009"/>
            <a:ext cx="457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latinLnBrk="0" hangingPunct="0">
              <a:spcBef>
                <a:spcPct val="50000"/>
              </a:spcBef>
            </a:pPr>
            <a:r>
              <a:rPr kumimoji="0" lang="en-US" altLang="ko-KR" sz="2400" dirty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   3.  </a:t>
            </a:r>
            <a:r>
              <a:rPr kumimoji="0" lang="ko-KR" altLang="en-US" sz="2400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운동치료실</a:t>
            </a:r>
            <a:endParaRPr kumimoji="0" lang="ko-KR" altLang="en-US" sz="2400" dirty="0">
              <a:solidFill>
                <a:srgbClr val="303C18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346" name="Text Box 17"/>
          <p:cNvSpPr txBox="1">
            <a:spLocks noChangeArrowheads="1"/>
          </p:cNvSpPr>
          <p:nvPr/>
        </p:nvSpPr>
        <p:spPr bwMode="auto">
          <a:xfrm>
            <a:off x="1776685" y="2231026"/>
            <a:ext cx="457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latinLnBrk="0" hangingPunct="0">
              <a:spcBef>
                <a:spcPct val="50000"/>
              </a:spcBef>
            </a:pPr>
            <a:r>
              <a:rPr kumimoji="0" lang="en-US" altLang="ko-KR" sz="2400" dirty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   2.  </a:t>
            </a:r>
            <a:r>
              <a:rPr kumimoji="0" lang="ko-KR" altLang="en-US" sz="2400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업무 분장</a:t>
            </a:r>
            <a:endParaRPr kumimoji="0" lang="ko-KR" altLang="en-US" sz="2400" dirty="0">
              <a:solidFill>
                <a:srgbClr val="303C18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Text Box 17"/>
          <p:cNvSpPr txBox="1">
            <a:spLocks noChangeArrowheads="1"/>
          </p:cNvSpPr>
          <p:nvPr/>
        </p:nvSpPr>
        <p:spPr bwMode="auto">
          <a:xfrm>
            <a:off x="323850" y="260350"/>
            <a:ext cx="61555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latinLnBrk="0" hangingPunct="0">
              <a:spcBef>
                <a:spcPct val="50000"/>
              </a:spcBef>
            </a:pPr>
            <a:r>
              <a:rPr kumimoji="0" lang="ko-KR" altLang="en-US" sz="2400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목차</a:t>
            </a:r>
            <a:endParaRPr kumimoji="0" lang="ko-KR" altLang="en-US" sz="2400" dirty="0">
              <a:solidFill>
                <a:srgbClr val="303C18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2" name="Group 605"/>
          <p:cNvGrpSpPr>
            <a:grpSpLocks/>
          </p:cNvGrpSpPr>
          <p:nvPr/>
        </p:nvGrpSpPr>
        <p:grpSpPr bwMode="auto">
          <a:xfrm>
            <a:off x="1328414" y="4585785"/>
            <a:ext cx="4786313" cy="719137"/>
            <a:chOff x="385" y="2662"/>
            <a:chExt cx="2038" cy="775"/>
          </a:xfrm>
          <a:solidFill>
            <a:schemeClr val="accent3">
              <a:lumMod val="75000"/>
            </a:schemeClr>
          </a:solidFill>
        </p:grpSpPr>
        <p:sp>
          <p:nvSpPr>
            <p:cNvPr id="23" name="AutoShape 606"/>
            <p:cNvSpPr>
              <a:spLocks noChangeArrowheads="1"/>
            </p:cNvSpPr>
            <p:nvPr/>
          </p:nvSpPr>
          <p:spPr bwMode="auto">
            <a:xfrm>
              <a:off x="385" y="2662"/>
              <a:ext cx="2038" cy="775"/>
            </a:xfrm>
            <a:prstGeom prst="roundRect">
              <a:avLst>
                <a:gd name="adj" fmla="val 16667"/>
              </a:avLst>
            </a:prstGeom>
            <a:grpFill/>
            <a:ln w="28575" algn="ctr">
              <a:solidFill>
                <a:schemeClr val="bg1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4" name="AutoShape 607"/>
            <p:cNvSpPr>
              <a:spLocks noChangeArrowheads="1"/>
            </p:cNvSpPr>
            <p:nvPr/>
          </p:nvSpPr>
          <p:spPr bwMode="auto">
            <a:xfrm>
              <a:off x="404" y="2690"/>
              <a:ext cx="1999" cy="721"/>
            </a:xfrm>
            <a:prstGeom prst="roundRect">
              <a:avLst>
                <a:gd name="adj" fmla="val 16667"/>
              </a:avLst>
            </a:prstGeom>
            <a:grpFill/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ko-KR" altLang="en-US"/>
            </a:p>
          </p:txBody>
        </p:sp>
      </p:grpSp>
      <p:sp>
        <p:nvSpPr>
          <p:cNvPr id="25" name="Text Box 17"/>
          <p:cNvSpPr txBox="1">
            <a:spLocks noChangeArrowheads="1"/>
          </p:cNvSpPr>
          <p:nvPr/>
        </p:nvSpPr>
        <p:spPr bwMode="auto">
          <a:xfrm>
            <a:off x="1760214" y="4728660"/>
            <a:ext cx="457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latinLnBrk="0" hangingPunct="0">
              <a:spcBef>
                <a:spcPct val="50000"/>
              </a:spcBef>
            </a:pPr>
            <a:r>
              <a:rPr kumimoji="0" lang="en-US" altLang="ko-KR" sz="2400" dirty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kumimoji="0" lang="en-US" altLang="ko-KR" sz="2400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5.  </a:t>
            </a:r>
            <a:r>
              <a:rPr kumimoji="0" lang="ko-KR" altLang="en-US" sz="2400" dirty="0" err="1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전기온열치료실</a:t>
            </a:r>
            <a:endParaRPr kumimoji="0" lang="ko-KR" altLang="en-US" sz="2400" dirty="0">
              <a:solidFill>
                <a:srgbClr val="303C18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6" name="Group 605"/>
          <p:cNvGrpSpPr>
            <a:grpSpLocks/>
          </p:cNvGrpSpPr>
          <p:nvPr/>
        </p:nvGrpSpPr>
        <p:grpSpPr bwMode="auto">
          <a:xfrm>
            <a:off x="1346059" y="5416126"/>
            <a:ext cx="4786313" cy="719137"/>
            <a:chOff x="385" y="2662"/>
            <a:chExt cx="2038" cy="775"/>
          </a:xfrm>
          <a:solidFill>
            <a:schemeClr val="accent3">
              <a:lumMod val="75000"/>
            </a:schemeClr>
          </a:solidFill>
        </p:grpSpPr>
        <p:sp>
          <p:nvSpPr>
            <p:cNvPr id="27" name="AutoShape 606"/>
            <p:cNvSpPr>
              <a:spLocks noChangeArrowheads="1"/>
            </p:cNvSpPr>
            <p:nvPr/>
          </p:nvSpPr>
          <p:spPr bwMode="auto">
            <a:xfrm>
              <a:off x="385" y="2662"/>
              <a:ext cx="2038" cy="775"/>
            </a:xfrm>
            <a:prstGeom prst="roundRect">
              <a:avLst>
                <a:gd name="adj" fmla="val 16667"/>
              </a:avLst>
            </a:prstGeom>
            <a:grpFill/>
            <a:ln w="28575" algn="ctr">
              <a:solidFill>
                <a:schemeClr val="bg1"/>
              </a:solidFill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8" name="AutoShape 607"/>
            <p:cNvSpPr>
              <a:spLocks noChangeArrowheads="1"/>
            </p:cNvSpPr>
            <p:nvPr/>
          </p:nvSpPr>
          <p:spPr bwMode="auto">
            <a:xfrm>
              <a:off x="404" y="2690"/>
              <a:ext cx="1999" cy="721"/>
            </a:xfrm>
            <a:prstGeom prst="roundRect">
              <a:avLst>
                <a:gd name="adj" fmla="val 16667"/>
              </a:avLst>
            </a:prstGeom>
            <a:grpFill/>
            <a:ln w="9525" algn="ctr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ko-KR" altLang="en-US"/>
            </a:p>
          </p:txBody>
        </p:sp>
      </p:grpSp>
      <p:sp>
        <p:nvSpPr>
          <p:cNvPr id="29" name="Text Box 17"/>
          <p:cNvSpPr txBox="1">
            <a:spLocks noChangeArrowheads="1"/>
          </p:cNvSpPr>
          <p:nvPr/>
        </p:nvSpPr>
        <p:spPr bwMode="auto">
          <a:xfrm>
            <a:off x="1760214" y="5591956"/>
            <a:ext cx="457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latinLnBrk="0" hangingPunct="0">
              <a:spcBef>
                <a:spcPct val="50000"/>
              </a:spcBef>
            </a:pPr>
            <a:r>
              <a:rPr kumimoji="0" lang="en-US" altLang="ko-KR" sz="2400" dirty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   </a:t>
            </a:r>
            <a:r>
              <a:rPr kumimoji="0" lang="en-US" altLang="ko-KR" sz="2400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6.  </a:t>
            </a:r>
            <a:r>
              <a:rPr kumimoji="0" lang="ko-KR" altLang="en-US" sz="2400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작업치료실</a:t>
            </a:r>
            <a:endParaRPr kumimoji="0" lang="ko-KR" altLang="en-US" sz="2400" dirty="0">
              <a:solidFill>
                <a:srgbClr val="303C18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8" descr="template02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3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Text Box 17"/>
          <p:cNvSpPr txBox="1">
            <a:spLocks noChangeArrowheads="1"/>
          </p:cNvSpPr>
          <p:nvPr/>
        </p:nvSpPr>
        <p:spPr bwMode="auto">
          <a:xfrm>
            <a:off x="323850" y="260350"/>
            <a:ext cx="16911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latinLnBrk="0" hangingPunct="0">
              <a:spcBef>
                <a:spcPct val="50000"/>
              </a:spcBef>
            </a:pPr>
            <a:r>
              <a:rPr kumimoji="0" lang="en-US" altLang="ko-KR" sz="2400" dirty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kumimoji="0" lang="ko-KR" altLang="en-US" sz="2400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인력 </a:t>
            </a:r>
            <a:r>
              <a:rPr kumimoji="0" lang="ko-KR" altLang="en-US" sz="2400" dirty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구성</a:t>
            </a:r>
          </a:p>
        </p:txBody>
      </p:sp>
      <p:sp>
        <p:nvSpPr>
          <p:cNvPr id="15363" name="Oval 589"/>
          <p:cNvSpPr>
            <a:spLocks noChangeArrowheads="1"/>
          </p:cNvSpPr>
          <p:nvPr/>
        </p:nvSpPr>
        <p:spPr bwMode="auto">
          <a:xfrm>
            <a:off x="428625" y="1071563"/>
            <a:ext cx="8240713" cy="5146675"/>
          </a:xfrm>
          <a:prstGeom prst="ellipse">
            <a:avLst/>
          </a:prstGeom>
          <a:gradFill rotWithShape="1">
            <a:gsLst>
              <a:gs pos="0">
                <a:schemeClr val="tx1"/>
              </a:gs>
              <a:gs pos="100000">
                <a:schemeClr val="bg2">
                  <a:alpha val="20000"/>
                </a:schemeClr>
              </a:gs>
            </a:gsLst>
            <a:path path="shape">
              <a:fillToRect l="50000" t="50000" r="50000" b="50000"/>
            </a:path>
          </a:gradFill>
          <a:ln w="12700" algn="ctr">
            <a:noFill/>
            <a:round/>
            <a:headEnd/>
            <a:tailEnd/>
          </a:ln>
        </p:spPr>
        <p:txBody>
          <a:bodyPr wrap="none" lIns="87313" tIns="44450" rIns="87313" bIns="44450" anchor="ctr"/>
          <a:lstStyle/>
          <a:p>
            <a:endParaRPr lang="ko-KR" altLang="en-US"/>
          </a:p>
        </p:txBody>
      </p:sp>
      <p:sp>
        <p:nvSpPr>
          <p:cNvPr id="27" name="Oval 590"/>
          <p:cNvSpPr>
            <a:spLocks noChangeAspect="1" noChangeArrowheads="1"/>
          </p:cNvSpPr>
          <p:nvPr/>
        </p:nvSpPr>
        <p:spPr bwMode="auto">
          <a:xfrm>
            <a:off x="2643174" y="2500307"/>
            <a:ext cx="3857652" cy="2286016"/>
          </a:xfrm>
          <a:prstGeom prst="ellipse">
            <a:avLst/>
          </a:prstGeom>
          <a:gradFill rotWithShape="1">
            <a:gsLst>
              <a:gs pos="0">
                <a:schemeClr val="tx1">
                  <a:alpha val="20000"/>
                </a:schemeClr>
              </a:gs>
              <a:gs pos="100000">
                <a:schemeClr val="bg1">
                  <a:alpha val="20000"/>
                </a:schemeClr>
              </a:gs>
            </a:gsLst>
            <a:path path="shape">
              <a:fillToRect l="50000" t="50000" r="50000" b="50000"/>
            </a:path>
          </a:gradFill>
          <a:ln w="12700" algn="ctr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lIns="87313" tIns="44450" rIns="87313" bIns="44450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5367" name="AutoShape 591"/>
          <p:cNvSpPr>
            <a:spLocks noChangeArrowheads="1"/>
          </p:cNvSpPr>
          <p:nvPr/>
        </p:nvSpPr>
        <p:spPr bwMode="auto">
          <a:xfrm rot="-2304850">
            <a:off x="6039739" y="2800342"/>
            <a:ext cx="646124" cy="450850"/>
          </a:xfrm>
          <a:prstGeom prst="rightArrow">
            <a:avLst>
              <a:gd name="adj1" fmla="val 49861"/>
              <a:gd name="adj2" fmla="val 62490"/>
            </a:avLst>
          </a:prstGeom>
          <a:gradFill rotWithShape="1">
            <a:gsLst>
              <a:gs pos="0">
                <a:srgbClr val="000066"/>
              </a:gs>
              <a:gs pos="100000">
                <a:srgbClr val="FFCC00"/>
              </a:gs>
            </a:gsLst>
            <a:lin ang="0" scaled="1"/>
          </a:gradFill>
          <a:ln w="9525">
            <a:miter lim="800000"/>
            <a:headEnd/>
            <a:tailEnd/>
          </a:ln>
          <a:scene3d>
            <a:camera prst="legacyObliqueBottomLeft"/>
            <a:lightRig rig="legacyFlat1" dir="t"/>
          </a:scene3d>
          <a:sp3d extrusionH="74600" prstMaterial="legacyPlastic">
            <a:bevelT w="13500" h="13500" prst="angle"/>
            <a:bevelB w="13500" h="13500" prst="angle"/>
            <a:extrusionClr>
              <a:srgbClr val="FFCC00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15368" name="AutoShape 592"/>
          <p:cNvSpPr>
            <a:spLocks noChangeArrowheads="1"/>
          </p:cNvSpPr>
          <p:nvPr/>
        </p:nvSpPr>
        <p:spPr bwMode="auto">
          <a:xfrm rot="2498181" flipV="1">
            <a:off x="5895988" y="4169953"/>
            <a:ext cx="734334" cy="473075"/>
          </a:xfrm>
          <a:prstGeom prst="rightArrow">
            <a:avLst>
              <a:gd name="adj1" fmla="val 49861"/>
              <a:gd name="adj2" fmla="val 62586"/>
            </a:avLst>
          </a:prstGeom>
          <a:gradFill rotWithShape="1">
            <a:gsLst>
              <a:gs pos="0">
                <a:srgbClr val="000066"/>
              </a:gs>
              <a:gs pos="100000">
                <a:srgbClr val="FFCC00"/>
              </a:gs>
            </a:gsLst>
            <a:lin ang="0" scaled="1"/>
          </a:gradFill>
          <a:ln w="9525">
            <a:miter lim="800000"/>
            <a:headEnd/>
            <a:tailEnd/>
          </a:ln>
          <a:scene3d>
            <a:camera prst="legacyObliqueTopLeft"/>
            <a:lightRig rig="legacyFlat1" dir="t"/>
          </a:scene3d>
          <a:sp3d extrusionH="74600" prstMaterial="legacyPlastic">
            <a:bevelT w="13500" h="13500" prst="angle"/>
            <a:bevelB w="13500" h="13500" prst="angle"/>
            <a:extrusionClr>
              <a:srgbClr val="FFCC00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15369" name="AutoShape 593"/>
          <p:cNvSpPr>
            <a:spLocks noChangeArrowheads="1"/>
          </p:cNvSpPr>
          <p:nvPr/>
        </p:nvSpPr>
        <p:spPr bwMode="auto">
          <a:xfrm rot="2304850" flipH="1">
            <a:off x="2384841" y="2829843"/>
            <a:ext cx="751301" cy="473075"/>
          </a:xfrm>
          <a:prstGeom prst="rightArrow">
            <a:avLst>
              <a:gd name="adj1" fmla="val 49861"/>
              <a:gd name="adj2" fmla="val 62287"/>
            </a:avLst>
          </a:prstGeom>
          <a:gradFill rotWithShape="1">
            <a:gsLst>
              <a:gs pos="0">
                <a:srgbClr val="000066"/>
              </a:gs>
              <a:gs pos="100000">
                <a:srgbClr val="FFCC00"/>
              </a:gs>
            </a:gsLst>
            <a:lin ang="0" scaled="1"/>
          </a:gradFill>
          <a:ln w="9525">
            <a:miter lim="800000"/>
            <a:headEnd/>
            <a:tailEnd/>
          </a:ln>
          <a:scene3d>
            <a:camera prst="legacyObliqueBottomRight"/>
            <a:lightRig rig="legacyFlat1" dir="t"/>
          </a:scene3d>
          <a:sp3d extrusionH="74600" prstMaterial="legacyPlastic">
            <a:bevelT w="13500" h="13500" prst="angle"/>
            <a:bevelB w="13500" h="13500" prst="angle"/>
            <a:extrusionClr>
              <a:srgbClr val="FFCC00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15370" name="AutoShape 594"/>
          <p:cNvSpPr>
            <a:spLocks noChangeArrowheads="1"/>
          </p:cNvSpPr>
          <p:nvPr/>
        </p:nvSpPr>
        <p:spPr bwMode="auto">
          <a:xfrm rot="-2304850" flipH="1" flipV="1">
            <a:off x="2449017" y="4088218"/>
            <a:ext cx="701055" cy="431800"/>
          </a:xfrm>
          <a:prstGeom prst="rightArrow">
            <a:avLst>
              <a:gd name="adj1" fmla="val 49861"/>
              <a:gd name="adj2" fmla="val 62439"/>
            </a:avLst>
          </a:prstGeom>
          <a:gradFill rotWithShape="1">
            <a:gsLst>
              <a:gs pos="0">
                <a:srgbClr val="000066"/>
              </a:gs>
              <a:gs pos="100000">
                <a:srgbClr val="FFCC00"/>
              </a:gs>
            </a:gsLst>
            <a:lin ang="0" scaled="1"/>
          </a:gradFill>
          <a:ln w="9525">
            <a:miter lim="800000"/>
            <a:headEnd/>
            <a:tailEnd/>
          </a:ln>
          <a:scene3d>
            <a:camera prst="legacyObliqueTopRight"/>
            <a:lightRig rig="legacyFlat1" dir="t"/>
          </a:scene3d>
          <a:sp3d extrusionH="74600" prstMaterial="legacyPlastic">
            <a:bevelT w="13500" h="13500" prst="angle"/>
            <a:bevelB w="13500" h="13500" prst="angle"/>
            <a:extrusionClr>
              <a:srgbClr val="FFCC00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15374" name="AutoShape 593"/>
          <p:cNvSpPr>
            <a:spLocks noChangeArrowheads="1"/>
          </p:cNvSpPr>
          <p:nvPr/>
        </p:nvSpPr>
        <p:spPr bwMode="auto">
          <a:xfrm rot="5400000" flipH="1">
            <a:off x="4393408" y="2321714"/>
            <a:ext cx="357184" cy="428625"/>
          </a:xfrm>
          <a:prstGeom prst="rightArrow">
            <a:avLst>
              <a:gd name="adj1" fmla="val 49861"/>
              <a:gd name="adj2" fmla="val 62406"/>
            </a:avLst>
          </a:prstGeom>
          <a:gradFill rotWithShape="1">
            <a:gsLst>
              <a:gs pos="0">
                <a:srgbClr val="000066"/>
              </a:gs>
              <a:gs pos="100000">
                <a:srgbClr val="FFCC00"/>
              </a:gs>
            </a:gsLst>
            <a:lin ang="0" scaled="1"/>
          </a:gradFill>
          <a:ln w="9525">
            <a:miter lim="800000"/>
            <a:headEnd/>
            <a:tailEnd/>
          </a:ln>
          <a:scene3d>
            <a:camera prst="legacyObliqueBottomRight"/>
            <a:lightRig rig="legacyFlat1" dir="t"/>
          </a:scene3d>
          <a:sp3d extrusionH="74600" prstMaterial="legacyPlastic">
            <a:bevelT w="13500" h="13500" prst="angle"/>
            <a:bevelB w="13500" h="13500" prst="angle"/>
            <a:extrusionClr>
              <a:srgbClr val="FFCC00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15375" name="AutoShape 593"/>
          <p:cNvSpPr>
            <a:spLocks noChangeArrowheads="1"/>
          </p:cNvSpPr>
          <p:nvPr/>
        </p:nvSpPr>
        <p:spPr bwMode="auto">
          <a:xfrm rot="16200000" flipH="1">
            <a:off x="4383887" y="4545809"/>
            <a:ext cx="376227" cy="428625"/>
          </a:xfrm>
          <a:prstGeom prst="rightArrow">
            <a:avLst>
              <a:gd name="adj1" fmla="val 49861"/>
              <a:gd name="adj2" fmla="val 62406"/>
            </a:avLst>
          </a:prstGeom>
          <a:gradFill rotWithShape="1">
            <a:gsLst>
              <a:gs pos="0">
                <a:srgbClr val="000066"/>
              </a:gs>
              <a:gs pos="100000">
                <a:srgbClr val="FFCC00"/>
              </a:gs>
            </a:gsLst>
            <a:lin ang="0" scaled="1"/>
          </a:gradFill>
          <a:ln w="9525">
            <a:miter lim="800000"/>
            <a:headEnd/>
            <a:tailEnd/>
          </a:ln>
          <a:scene3d>
            <a:camera prst="legacyObliqueBottomRight"/>
            <a:lightRig rig="legacyFlat1" dir="t"/>
          </a:scene3d>
          <a:sp3d extrusionH="74600" prstMaterial="legacyPlastic">
            <a:bevelT w="13500" h="13500" prst="angle"/>
            <a:bevelB w="13500" h="13500" prst="angle"/>
            <a:extrusionClr>
              <a:srgbClr val="FFCC00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41" name="Oval 595"/>
          <p:cNvSpPr>
            <a:spLocks noChangeArrowheads="1"/>
          </p:cNvSpPr>
          <p:nvPr/>
        </p:nvSpPr>
        <p:spPr bwMode="auto">
          <a:xfrm>
            <a:off x="2857488" y="2714619"/>
            <a:ext cx="3429024" cy="1857389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12700" algn="ctr">
            <a:noFill/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lIns="87313" tIns="44450" rIns="87313" bIns="44450" anchor="ctr"/>
          <a:lstStyle/>
          <a:p>
            <a:pPr>
              <a:defRPr/>
            </a:pPr>
            <a:endParaRPr lang="ko-KR" altLang="en-US"/>
          </a:p>
        </p:txBody>
      </p:sp>
      <p:grpSp>
        <p:nvGrpSpPr>
          <p:cNvPr id="15384" name="Group 605"/>
          <p:cNvGrpSpPr>
            <a:grpSpLocks/>
          </p:cNvGrpSpPr>
          <p:nvPr/>
        </p:nvGrpSpPr>
        <p:grpSpPr bwMode="auto">
          <a:xfrm>
            <a:off x="6643688" y="4437112"/>
            <a:ext cx="1816744" cy="1566813"/>
            <a:chOff x="385" y="2662"/>
            <a:chExt cx="2038" cy="775"/>
          </a:xfrm>
          <a:gradFill flip="none" rotWithShape="1">
            <a:gsLst>
              <a:gs pos="0">
                <a:srgbClr val="92B54B">
                  <a:shade val="30000"/>
                  <a:satMod val="115000"/>
                </a:srgbClr>
              </a:gs>
              <a:gs pos="50000">
                <a:srgbClr val="92B54B">
                  <a:shade val="67500"/>
                  <a:satMod val="115000"/>
                </a:srgbClr>
              </a:gs>
              <a:gs pos="100000">
                <a:srgbClr val="92B54B">
                  <a:shade val="100000"/>
                  <a:satMod val="115000"/>
                </a:srgbClr>
              </a:gs>
            </a:gsLst>
            <a:lin ang="0" scaled="1"/>
            <a:tileRect/>
          </a:gradFill>
        </p:grpSpPr>
        <p:sp>
          <p:nvSpPr>
            <p:cNvPr id="53" name="AutoShape 606"/>
            <p:cNvSpPr>
              <a:spLocks noChangeArrowheads="1"/>
            </p:cNvSpPr>
            <p:nvPr/>
          </p:nvSpPr>
          <p:spPr bwMode="auto">
            <a:xfrm>
              <a:off x="385" y="2662"/>
              <a:ext cx="2038" cy="775"/>
            </a:xfrm>
            <a:prstGeom prst="roundRect">
              <a:avLst>
                <a:gd name="adj" fmla="val 16667"/>
              </a:avLst>
            </a:prstGeom>
            <a:grpFill/>
            <a:ln w="28575" algn="ctr">
              <a:solidFill>
                <a:schemeClr val="bg1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54" name="AutoShape 607"/>
            <p:cNvSpPr>
              <a:spLocks noChangeArrowheads="1"/>
            </p:cNvSpPr>
            <p:nvPr/>
          </p:nvSpPr>
          <p:spPr bwMode="auto">
            <a:xfrm>
              <a:off x="404" y="2690"/>
              <a:ext cx="1999" cy="721"/>
            </a:xfrm>
            <a:prstGeom prst="roundRect">
              <a:avLst>
                <a:gd name="adj" fmla="val 16667"/>
              </a:avLst>
            </a:prstGeom>
            <a:blipFill>
              <a:blip r:embed="rId5"/>
              <a:stretch>
                <a:fillRect/>
              </a:stretch>
            </a:blipFill>
            <a:ln w="9525" algn="ctr">
              <a:noFill/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ko-KR" altLang="en-US"/>
            </a:p>
          </p:txBody>
        </p:sp>
      </p:grpSp>
      <p:sp>
        <p:nvSpPr>
          <p:cNvPr id="55" name="Text Box 621"/>
          <p:cNvSpPr txBox="1">
            <a:spLocks noChangeArrowheads="1"/>
          </p:cNvSpPr>
          <p:nvPr/>
        </p:nvSpPr>
        <p:spPr bwMode="auto">
          <a:xfrm>
            <a:off x="6856903" y="5805264"/>
            <a:ext cx="1445081" cy="8925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n-US" altLang="ko-KR" dirty="0" smtClean="0">
              <a:solidFill>
                <a:srgbClr val="303C18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defRPr/>
            </a:pPr>
            <a:r>
              <a:rPr lang="ko-KR" altLang="en-US" sz="2000" dirty="0" smtClean="0">
                <a:solidFill>
                  <a:srgbClr val="303C18"/>
                </a:solidFill>
                <a:latin typeface="HY견고딕" pitchFamily="18" charset="-127"/>
                <a:ea typeface="HY견고딕" pitchFamily="18" charset="-127"/>
              </a:rPr>
              <a:t>양윤정</a:t>
            </a:r>
            <a:endParaRPr lang="en-US" altLang="ko-KR" sz="2000" dirty="0" smtClean="0">
              <a:solidFill>
                <a:srgbClr val="303C18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defRPr/>
            </a:pPr>
            <a:r>
              <a:rPr lang="ko-KR" altLang="en-US" sz="2000" dirty="0" smtClean="0">
                <a:solidFill>
                  <a:srgbClr val="303C18"/>
                </a:solidFill>
                <a:latin typeface="HY견고딕" pitchFamily="18" charset="-127"/>
                <a:ea typeface="HY견고딕" pitchFamily="18" charset="-127"/>
              </a:rPr>
              <a:t>물리치료</a:t>
            </a:r>
            <a:r>
              <a:rPr lang="ko-KR" altLang="en-US" sz="2000" dirty="0">
                <a:solidFill>
                  <a:srgbClr val="303C18"/>
                </a:solidFill>
                <a:latin typeface="HY견고딕" pitchFamily="18" charset="-127"/>
                <a:ea typeface="HY견고딕" pitchFamily="18" charset="-127"/>
              </a:rPr>
              <a:t>사</a:t>
            </a:r>
            <a:endParaRPr lang="en-US" altLang="ko-KR" sz="2000" dirty="0">
              <a:solidFill>
                <a:srgbClr val="303C18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5388" name="Oval 21"/>
          <p:cNvSpPr>
            <a:spLocks noChangeArrowheads="1"/>
          </p:cNvSpPr>
          <p:nvPr/>
        </p:nvSpPr>
        <p:spPr bwMode="auto">
          <a:xfrm rot="-1800000">
            <a:off x="2954338" y="2992438"/>
            <a:ext cx="1225550" cy="431800"/>
          </a:xfrm>
          <a:prstGeom prst="ellipse">
            <a:avLst/>
          </a:prstGeom>
          <a:gradFill rotWithShape="1">
            <a:gsLst>
              <a:gs pos="0">
                <a:schemeClr val="bg1">
                  <a:alpha val="39998"/>
                </a:schemeClr>
              </a:gs>
              <a:gs pos="100000">
                <a:srgbClr val="3366FF">
                  <a:alpha val="0"/>
                </a:srgbClr>
              </a:gs>
            </a:gsLst>
            <a:lin ang="5400000" scaled="1"/>
          </a:gradFill>
          <a:ln w="12700" algn="ctr">
            <a:noFill/>
            <a:round/>
            <a:headEnd/>
            <a:tailEnd/>
          </a:ln>
        </p:spPr>
        <p:txBody>
          <a:bodyPr wrap="none" lIns="87313" tIns="44450" rIns="87313" bIns="44450" anchor="ctr"/>
          <a:lstStyle/>
          <a:p>
            <a:endParaRPr lang="ko-KR" altLang="en-US"/>
          </a:p>
        </p:txBody>
      </p:sp>
      <p:sp>
        <p:nvSpPr>
          <p:cNvPr id="15389" name="Oval 22"/>
          <p:cNvSpPr>
            <a:spLocks noChangeArrowheads="1"/>
          </p:cNvSpPr>
          <p:nvPr/>
        </p:nvSpPr>
        <p:spPr bwMode="auto">
          <a:xfrm rot="-1800000">
            <a:off x="3090863" y="2998788"/>
            <a:ext cx="936625" cy="330200"/>
          </a:xfrm>
          <a:prstGeom prst="ellipse">
            <a:avLst/>
          </a:prstGeom>
          <a:gradFill rotWithShape="1">
            <a:gsLst>
              <a:gs pos="0">
                <a:schemeClr val="bg1">
                  <a:alpha val="39998"/>
                </a:schemeClr>
              </a:gs>
              <a:gs pos="100000">
                <a:srgbClr val="3366FF">
                  <a:alpha val="0"/>
                </a:srgbClr>
              </a:gs>
            </a:gsLst>
            <a:lin ang="5400000" scaled="1"/>
          </a:gradFill>
          <a:ln w="12700" algn="ctr">
            <a:noFill/>
            <a:round/>
            <a:headEnd/>
            <a:tailEnd/>
          </a:ln>
        </p:spPr>
        <p:txBody>
          <a:bodyPr wrap="none" lIns="87313" tIns="44450" rIns="87313" bIns="44450" anchor="ctr"/>
          <a:lstStyle/>
          <a:p>
            <a:endParaRPr lang="ko-KR" altLang="en-US"/>
          </a:p>
        </p:txBody>
      </p:sp>
      <p:sp>
        <p:nvSpPr>
          <p:cNvPr id="62" name="Text Box 622"/>
          <p:cNvSpPr txBox="1">
            <a:spLocks noChangeArrowheads="1"/>
          </p:cNvSpPr>
          <p:nvPr/>
        </p:nvSpPr>
        <p:spPr bwMode="auto">
          <a:xfrm>
            <a:off x="3481387" y="4133334"/>
            <a:ext cx="2181225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팀장 </a:t>
            </a:r>
            <a:r>
              <a:rPr lang="ko-KR" altLang="en-US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HY견고딕" pitchFamily="18" charset="-127"/>
                <a:ea typeface="HY견고딕" pitchFamily="18" charset="-127"/>
              </a:rPr>
              <a:t>손모철</a:t>
            </a:r>
            <a:endParaRPr lang="ko-KR" altLang="en-US" sz="2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40" name="Group 605"/>
          <p:cNvGrpSpPr>
            <a:grpSpLocks/>
          </p:cNvGrpSpPr>
          <p:nvPr/>
        </p:nvGrpSpPr>
        <p:grpSpPr bwMode="auto">
          <a:xfrm>
            <a:off x="3640609" y="716712"/>
            <a:ext cx="1816744" cy="1566813"/>
            <a:chOff x="385" y="2662"/>
            <a:chExt cx="2038" cy="775"/>
          </a:xfrm>
          <a:gradFill flip="none" rotWithShape="1">
            <a:gsLst>
              <a:gs pos="0">
                <a:srgbClr val="92B54B">
                  <a:shade val="30000"/>
                  <a:satMod val="115000"/>
                </a:srgbClr>
              </a:gs>
              <a:gs pos="50000">
                <a:srgbClr val="92B54B">
                  <a:shade val="67500"/>
                  <a:satMod val="115000"/>
                </a:srgbClr>
              </a:gs>
              <a:gs pos="100000">
                <a:srgbClr val="92B54B">
                  <a:shade val="100000"/>
                  <a:satMod val="115000"/>
                </a:srgbClr>
              </a:gs>
            </a:gsLst>
            <a:lin ang="0" scaled="1"/>
            <a:tileRect/>
          </a:gradFill>
        </p:grpSpPr>
        <p:sp>
          <p:nvSpPr>
            <p:cNvPr id="42" name="AutoShape 606"/>
            <p:cNvSpPr>
              <a:spLocks noChangeArrowheads="1"/>
            </p:cNvSpPr>
            <p:nvPr/>
          </p:nvSpPr>
          <p:spPr bwMode="auto">
            <a:xfrm>
              <a:off x="385" y="2662"/>
              <a:ext cx="2038" cy="775"/>
            </a:xfrm>
            <a:prstGeom prst="roundRect">
              <a:avLst>
                <a:gd name="adj" fmla="val 16667"/>
              </a:avLst>
            </a:prstGeom>
            <a:grpFill/>
            <a:ln w="28575" algn="ctr">
              <a:solidFill>
                <a:schemeClr val="bg1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44" name="AutoShape 607"/>
            <p:cNvSpPr>
              <a:spLocks noChangeArrowheads="1"/>
            </p:cNvSpPr>
            <p:nvPr/>
          </p:nvSpPr>
          <p:spPr bwMode="auto">
            <a:xfrm>
              <a:off x="404" y="2690"/>
              <a:ext cx="1999" cy="721"/>
            </a:xfrm>
            <a:prstGeom prst="roundRect">
              <a:avLst>
                <a:gd name="adj" fmla="val 16667"/>
              </a:avLst>
            </a:prstGeom>
            <a:blipFill>
              <a:blip r:embed="rId6"/>
              <a:stretch>
                <a:fillRect/>
              </a:stretch>
            </a:blipFill>
            <a:ln w="9525" algn="ctr">
              <a:noFill/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ko-KR" altLang="en-US"/>
            </a:p>
          </p:txBody>
        </p:sp>
      </p:grpSp>
      <p:sp>
        <p:nvSpPr>
          <p:cNvPr id="48" name="Text Box 621"/>
          <p:cNvSpPr txBox="1">
            <a:spLocks noChangeArrowheads="1"/>
          </p:cNvSpPr>
          <p:nvPr/>
        </p:nvSpPr>
        <p:spPr bwMode="auto">
          <a:xfrm>
            <a:off x="5432647" y="716712"/>
            <a:ext cx="1445081" cy="6155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ko-KR" altLang="en-US" sz="2000" dirty="0" smtClean="0">
                <a:solidFill>
                  <a:srgbClr val="303C18"/>
                </a:solidFill>
                <a:latin typeface="HY견고딕" pitchFamily="18" charset="-127"/>
                <a:ea typeface="HY견고딕" pitchFamily="18" charset="-127"/>
              </a:rPr>
              <a:t>김종균</a:t>
            </a:r>
            <a:endParaRPr lang="en-US" altLang="ko-KR" sz="2000" dirty="0" smtClean="0">
              <a:solidFill>
                <a:srgbClr val="303C18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defRPr/>
            </a:pPr>
            <a:r>
              <a:rPr lang="ko-KR" altLang="en-US" sz="2000" dirty="0" smtClean="0">
                <a:solidFill>
                  <a:srgbClr val="303C18"/>
                </a:solidFill>
                <a:latin typeface="HY견고딕" pitchFamily="18" charset="-127"/>
                <a:ea typeface="HY견고딕" pitchFamily="18" charset="-127"/>
              </a:rPr>
              <a:t>물리치료사</a:t>
            </a:r>
            <a:endParaRPr lang="en-US" altLang="ko-KR" sz="2000" dirty="0" smtClean="0">
              <a:solidFill>
                <a:srgbClr val="303C18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2" name="Group 605"/>
          <p:cNvGrpSpPr>
            <a:grpSpLocks/>
          </p:cNvGrpSpPr>
          <p:nvPr/>
        </p:nvGrpSpPr>
        <p:grpSpPr bwMode="auto">
          <a:xfrm>
            <a:off x="6703429" y="1289624"/>
            <a:ext cx="1816744" cy="1566813"/>
            <a:chOff x="385" y="2662"/>
            <a:chExt cx="2038" cy="775"/>
          </a:xfrm>
          <a:gradFill flip="none" rotWithShape="1">
            <a:gsLst>
              <a:gs pos="0">
                <a:srgbClr val="92B54B">
                  <a:shade val="30000"/>
                  <a:satMod val="115000"/>
                </a:srgbClr>
              </a:gs>
              <a:gs pos="50000">
                <a:srgbClr val="92B54B">
                  <a:shade val="67500"/>
                  <a:satMod val="115000"/>
                </a:srgbClr>
              </a:gs>
              <a:gs pos="100000">
                <a:srgbClr val="92B54B">
                  <a:shade val="100000"/>
                  <a:satMod val="115000"/>
                </a:srgbClr>
              </a:gs>
            </a:gsLst>
            <a:lin ang="0" scaled="1"/>
            <a:tileRect/>
          </a:gradFill>
        </p:grpSpPr>
        <p:sp>
          <p:nvSpPr>
            <p:cNvPr id="56" name="AutoShape 606"/>
            <p:cNvSpPr>
              <a:spLocks noChangeArrowheads="1"/>
            </p:cNvSpPr>
            <p:nvPr/>
          </p:nvSpPr>
          <p:spPr bwMode="auto">
            <a:xfrm>
              <a:off x="385" y="2662"/>
              <a:ext cx="2038" cy="775"/>
            </a:xfrm>
            <a:prstGeom prst="roundRect">
              <a:avLst>
                <a:gd name="adj" fmla="val 16667"/>
              </a:avLst>
            </a:prstGeom>
            <a:grpFill/>
            <a:ln w="28575" algn="ctr">
              <a:solidFill>
                <a:schemeClr val="bg1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60" name="AutoShape 607"/>
            <p:cNvSpPr>
              <a:spLocks noChangeArrowheads="1"/>
            </p:cNvSpPr>
            <p:nvPr/>
          </p:nvSpPr>
          <p:spPr bwMode="auto">
            <a:xfrm>
              <a:off x="404" y="2690"/>
              <a:ext cx="1999" cy="721"/>
            </a:xfrm>
            <a:prstGeom prst="roundRect">
              <a:avLst>
                <a:gd name="adj" fmla="val 16667"/>
              </a:avLst>
            </a:prstGeom>
            <a:blipFill>
              <a:blip r:embed="rId7"/>
              <a:stretch>
                <a:fillRect/>
              </a:stretch>
            </a:blipFill>
            <a:ln w="9525" algn="ctr">
              <a:noFill/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ko-KR" altLang="en-US"/>
            </a:p>
          </p:txBody>
        </p:sp>
      </p:grpSp>
      <p:sp>
        <p:nvSpPr>
          <p:cNvPr id="61" name="Text Box 621"/>
          <p:cNvSpPr txBox="1">
            <a:spLocks noChangeArrowheads="1"/>
          </p:cNvSpPr>
          <p:nvPr/>
        </p:nvSpPr>
        <p:spPr bwMode="auto">
          <a:xfrm>
            <a:off x="6916644" y="2657776"/>
            <a:ext cx="1445081" cy="8925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n-US" altLang="ko-KR" dirty="0" smtClean="0">
              <a:solidFill>
                <a:srgbClr val="303C18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defRPr/>
            </a:pPr>
            <a:r>
              <a:rPr lang="ko-KR" altLang="en-US" sz="2000" dirty="0" smtClean="0">
                <a:solidFill>
                  <a:srgbClr val="303C18"/>
                </a:solidFill>
                <a:latin typeface="HY견고딕" pitchFamily="18" charset="-127"/>
                <a:ea typeface="HY견고딕" pitchFamily="18" charset="-127"/>
              </a:rPr>
              <a:t>윤선영</a:t>
            </a:r>
            <a:endParaRPr lang="en-US" altLang="ko-KR" sz="2000" dirty="0" smtClean="0">
              <a:solidFill>
                <a:srgbClr val="303C18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defRPr/>
            </a:pPr>
            <a:r>
              <a:rPr lang="ko-KR" altLang="en-US" sz="2000" dirty="0" smtClean="0">
                <a:solidFill>
                  <a:srgbClr val="303C18"/>
                </a:solidFill>
                <a:latin typeface="HY견고딕" pitchFamily="18" charset="-127"/>
                <a:ea typeface="HY견고딕" pitchFamily="18" charset="-127"/>
              </a:rPr>
              <a:t>물리치료사</a:t>
            </a:r>
            <a:endParaRPr lang="en-US" altLang="ko-KR" sz="2000" dirty="0" smtClean="0">
              <a:solidFill>
                <a:srgbClr val="303C18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63" name="Group 605"/>
          <p:cNvGrpSpPr>
            <a:grpSpLocks/>
          </p:cNvGrpSpPr>
          <p:nvPr/>
        </p:nvGrpSpPr>
        <p:grpSpPr bwMode="auto">
          <a:xfrm>
            <a:off x="3716015" y="5048842"/>
            <a:ext cx="1816744" cy="1566813"/>
            <a:chOff x="385" y="2662"/>
            <a:chExt cx="2038" cy="775"/>
          </a:xfrm>
          <a:gradFill flip="none" rotWithShape="1">
            <a:gsLst>
              <a:gs pos="0">
                <a:srgbClr val="92B54B">
                  <a:shade val="30000"/>
                  <a:satMod val="115000"/>
                </a:srgbClr>
              </a:gs>
              <a:gs pos="50000">
                <a:srgbClr val="92B54B">
                  <a:shade val="67500"/>
                  <a:satMod val="115000"/>
                </a:srgbClr>
              </a:gs>
              <a:gs pos="100000">
                <a:srgbClr val="92B54B">
                  <a:shade val="100000"/>
                  <a:satMod val="115000"/>
                </a:srgbClr>
              </a:gs>
            </a:gsLst>
            <a:lin ang="0" scaled="1"/>
            <a:tileRect/>
          </a:gradFill>
        </p:grpSpPr>
        <p:sp>
          <p:nvSpPr>
            <p:cNvPr id="64" name="AutoShape 606"/>
            <p:cNvSpPr>
              <a:spLocks noChangeArrowheads="1"/>
            </p:cNvSpPr>
            <p:nvPr/>
          </p:nvSpPr>
          <p:spPr bwMode="auto">
            <a:xfrm>
              <a:off x="385" y="2662"/>
              <a:ext cx="2038" cy="775"/>
            </a:xfrm>
            <a:prstGeom prst="roundRect">
              <a:avLst>
                <a:gd name="adj" fmla="val 16667"/>
              </a:avLst>
            </a:prstGeom>
            <a:grpFill/>
            <a:ln w="28575" algn="ctr">
              <a:solidFill>
                <a:schemeClr val="bg1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65" name="AutoShape 607"/>
            <p:cNvSpPr>
              <a:spLocks noChangeArrowheads="1"/>
            </p:cNvSpPr>
            <p:nvPr/>
          </p:nvSpPr>
          <p:spPr bwMode="auto">
            <a:xfrm>
              <a:off x="404" y="2690"/>
              <a:ext cx="1999" cy="721"/>
            </a:xfrm>
            <a:prstGeom prst="roundRect">
              <a:avLst>
                <a:gd name="adj" fmla="val 16667"/>
              </a:avLst>
            </a:prstGeom>
            <a:blipFill>
              <a:blip r:embed="rId8"/>
              <a:stretch>
                <a:fillRect/>
              </a:stretch>
            </a:blipFill>
            <a:ln w="9525" algn="ctr">
              <a:noFill/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ko-KR" altLang="en-US"/>
            </a:p>
          </p:txBody>
        </p:sp>
      </p:grpSp>
      <p:sp>
        <p:nvSpPr>
          <p:cNvPr id="66" name="Text Box 621"/>
          <p:cNvSpPr txBox="1">
            <a:spLocks noChangeArrowheads="1"/>
          </p:cNvSpPr>
          <p:nvPr/>
        </p:nvSpPr>
        <p:spPr bwMode="auto">
          <a:xfrm>
            <a:off x="2483768" y="6116130"/>
            <a:ext cx="1445081" cy="6155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ko-KR" altLang="en-US" sz="2000" dirty="0" smtClean="0">
                <a:solidFill>
                  <a:srgbClr val="303C18"/>
                </a:solidFill>
                <a:latin typeface="HY견고딕" pitchFamily="18" charset="-127"/>
                <a:ea typeface="HY견고딕" pitchFamily="18" charset="-127"/>
              </a:rPr>
              <a:t>곽숙희</a:t>
            </a:r>
            <a:endParaRPr lang="en-US" altLang="ko-KR" sz="2000" dirty="0" smtClean="0">
              <a:solidFill>
                <a:srgbClr val="303C18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defRPr/>
            </a:pPr>
            <a:r>
              <a:rPr lang="ko-KR" altLang="en-US" sz="2000" dirty="0" smtClean="0">
                <a:solidFill>
                  <a:srgbClr val="303C18"/>
                </a:solidFill>
                <a:latin typeface="HY견고딕" pitchFamily="18" charset="-127"/>
                <a:ea typeface="HY견고딕" pitchFamily="18" charset="-127"/>
              </a:rPr>
              <a:t>물리치료</a:t>
            </a:r>
            <a:r>
              <a:rPr lang="ko-KR" altLang="en-US" sz="2000" dirty="0">
                <a:solidFill>
                  <a:srgbClr val="303C18"/>
                </a:solidFill>
                <a:latin typeface="HY견고딕" pitchFamily="18" charset="-127"/>
                <a:ea typeface="HY견고딕" pitchFamily="18" charset="-127"/>
              </a:rPr>
              <a:t>사</a:t>
            </a:r>
            <a:endParaRPr lang="en-US" altLang="ko-KR" sz="2000" dirty="0">
              <a:solidFill>
                <a:srgbClr val="303C18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67" name="Group 605"/>
          <p:cNvGrpSpPr>
            <a:grpSpLocks/>
          </p:cNvGrpSpPr>
          <p:nvPr/>
        </p:nvGrpSpPr>
        <p:grpSpPr bwMode="auto">
          <a:xfrm>
            <a:off x="574001" y="4318000"/>
            <a:ext cx="1816744" cy="1566813"/>
            <a:chOff x="385" y="2662"/>
            <a:chExt cx="2038" cy="775"/>
          </a:xfrm>
          <a:gradFill flip="none" rotWithShape="1">
            <a:gsLst>
              <a:gs pos="0">
                <a:srgbClr val="92B54B">
                  <a:shade val="30000"/>
                  <a:satMod val="115000"/>
                </a:srgbClr>
              </a:gs>
              <a:gs pos="50000">
                <a:srgbClr val="92B54B">
                  <a:shade val="67500"/>
                  <a:satMod val="115000"/>
                </a:srgbClr>
              </a:gs>
              <a:gs pos="100000">
                <a:srgbClr val="92B54B">
                  <a:shade val="100000"/>
                  <a:satMod val="115000"/>
                </a:srgbClr>
              </a:gs>
            </a:gsLst>
            <a:lin ang="0" scaled="1"/>
            <a:tileRect/>
          </a:gradFill>
        </p:grpSpPr>
        <p:sp>
          <p:nvSpPr>
            <p:cNvPr id="68" name="AutoShape 606"/>
            <p:cNvSpPr>
              <a:spLocks noChangeArrowheads="1"/>
            </p:cNvSpPr>
            <p:nvPr/>
          </p:nvSpPr>
          <p:spPr bwMode="auto">
            <a:xfrm>
              <a:off x="385" y="2662"/>
              <a:ext cx="2038" cy="775"/>
            </a:xfrm>
            <a:prstGeom prst="roundRect">
              <a:avLst>
                <a:gd name="adj" fmla="val 16667"/>
              </a:avLst>
            </a:prstGeom>
            <a:grpFill/>
            <a:ln w="28575" algn="ctr">
              <a:solidFill>
                <a:schemeClr val="bg1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69" name="AutoShape 607"/>
            <p:cNvSpPr>
              <a:spLocks noChangeArrowheads="1"/>
            </p:cNvSpPr>
            <p:nvPr/>
          </p:nvSpPr>
          <p:spPr bwMode="auto">
            <a:xfrm>
              <a:off x="404" y="2690"/>
              <a:ext cx="1999" cy="721"/>
            </a:xfrm>
            <a:prstGeom prst="roundRect">
              <a:avLst>
                <a:gd name="adj" fmla="val 16667"/>
              </a:avLst>
            </a:prstGeom>
            <a:blipFill>
              <a:blip r:embed="rId9"/>
              <a:stretch>
                <a:fillRect/>
              </a:stretch>
            </a:blipFill>
            <a:ln w="9525" algn="ctr">
              <a:noFill/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ko-KR" altLang="en-US"/>
            </a:p>
          </p:txBody>
        </p:sp>
      </p:grpSp>
      <p:sp>
        <p:nvSpPr>
          <p:cNvPr id="70" name="Text Box 621"/>
          <p:cNvSpPr txBox="1">
            <a:spLocks noChangeArrowheads="1"/>
          </p:cNvSpPr>
          <p:nvPr/>
        </p:nvSpPr>
        <p:spPr bwMode="auto">
          <a:xfrm>
            <a:off x="787216" y="5686152"/>
            <a:ext cx="1445081" cy="8925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n-US" altLang="ko-KR" dirty="0" smtClean="0">
              <a:solidFill>
                <a:srgbClr val="303C18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defRPr/>
            </a:pPr>
            <a:r>
              <a:rPr lang="ko-KR" altLang="en-US" sz="2000" dirty="0" err="1" smtClean="0">
                <a:solidFill>
                  <a:srgbClr val="303C18"/>
                </a:solidFill>
                <a:latin typeface="HY견고딕" pitchFamily="18" charset="-127"/>
                <a:ea typeface="HY견고딕" pitchFamily="18" charset="-127"/>
              </a:rPr>
              <a:t>이정기</a:t>
            </a:r>
            <a:endParaRPr lang="en-US" altLang="ko-KR" sz="2000" dirty="0" smtClean="0">
              <a:solidFill>
                <a:srgbClr val="303C18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defRPr/>
            </a:pPr>
            <a:r>
              <a:rPr lang="ko-KR" altLang="en-US" sz="2000" dirty="0" smtClean="0">
                <a:solidFill>
                  <a:srgbClr val="303C18"/>
                </a:solidFill>
                <a:latin typeface="HY견고딕" pitchFamily="18" charset="-127"/>
                <a:ea typeface="HY견고딕" pitchFamily="18" charset="-127"/>
              </a:rPr>
              <a:t>작업치료</a:t>
            </a:r>
            <a:r>
              <a:rPr lang="ko-KR" altLang="en-US" sz="2000" dirty="0">
                <a:solidFill>
                  <a:srgbClr val="303C18"/>
                </a:solidFill>
                <a:latin typeface="HY견고딕" pitchFamily="18" charset="-127"/>
                <a:ea typeface="HY견고딕" pitchFamily="18" charset="-127"/>
              </a:rPr>
              <a:t>사</a:t>
            </a:r>
            <a:endParaRPr lang="en-US" altLang="ko-KR" sz="2000" dirty="0">
              <a:solidFill>
                <a:srgbClr val="303C18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71" name="Group 605"/>
          <p:cNvGrpSpPr>
            <a:grpSpLocks/>
          </p:cNvGrpSpPr>
          <p:nvPr/>
        </p:nvGrpSpPr>
        <p:grpSpPr bwMode="auto">
          <a:xfrm>
            <a:off x="502440" y="1326401"/>
            <a:ext cx="1816744" cy="1566813"/>
            <a:chOff x="385" y="2662"/>
            <a:chExt cx="2038" cy="775"/>
          </a:xfrm>
          <a:gradFill flip="none" rotWithShape="1">
            <a:gsLst>
              <a:gs pos="0">
                <a:srgbClr val="92B54B">
                  <a:shade val="30000"/>
                  <a:satMod val="115000"/>
                </a:srgbClr>
              </a:gs>
              <a:gs pos="50000">
                <a:srgbClr val="92B54B">
                  <a:shade val="67500"/>
                  <a:satMod val="115000"/>
                </a:srgbClr>
              </a:gs>
              <a:gs pos="100000">
                <a:srgbClr val="92B54B">
                  <a:shade val="100000"/>
                  <a:satMod val="115000"/>
                </a:srgbClr>
              </a:gs>
            </a:gsLst>
            <a:lin ang="0" scaled="1"/>
            <a:tileRect/>
          </a:gradFill>
        </p:grpSpPr>
        <p:sp>
          <p:nvSpPr>
            <p:cNvPr id="72" name="AutoShape 606"/>
            <p:cNvSpPr>
              <a:spLocks noChangeArrowheads="1"/>
            </p:cNvSpPr>
            <p:nvPr/>
          </p:nvSpPr>
          <p:spPr bwMode="auto">
            <a:xfrm>
              <a:off x="385" y="2662"/>
              <a:ext cx="2038" cy="775"/>
            </a:xfrm>
            <a:prstGeom prst="roundRect">
              <a:avLst>
                <a:gd name="adj" fmla="val 16667"/>
              </a:avLst>
            </a:prstGeom>
            <a:grpFill/>
            <a:ln w="28575" algn="ctr">
              <a:solidFill>
                <a:schemeClr val="bg1"/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73" name="AutoShape 607"/>
            <p:cNvSpPr>
              <a:spLocks noChangeArrowheads="1"/>
            </p:cNvSpPr>
            <p:nvPr/>
          </p:nvSpPr>
          <p:spPr bwMode="auto">
            <a:xfrm>
              <a:off x="404" y="2690"/>
              <a:ext cx="1999" cy="721"/>
            </a:xfrm>
            <a:prstGeom prst="roundRect">
              <a:avLst>
                <a:gd name="adj" fmla="val 16667"/>
              </a:avLst>
            </a:prstGeom>
            <a:blipFill>
              <a:blip r:embed="rId10"/>
              <a:stretch>
                <a:fillRect/>
              </a:stretch>
            </a:blipFill>
            <a:ln w="9525" algn="ctr">
              <a:noFill/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ko-KR" altLang="en-US"/>
            </a:p>
          </p:txBody>
        </p:sp>
      </p:grpSp>
      <p:sp>
        <p:nvSpPr>
          <p:cNvPr id="74" name="Text Box 621"/>
          <p:cNvSpPr txBox="1">
            <a:spLocks noChangeArrowheads="1"/>
          </p:cNvSpPr>
          <p:nvPr/>
        </p:nvSpPr>
        <p:spPr bwMode="auto">
          <a:xfrm>
            <a:off x="715655" y="2694553"/>
            <a:ext cx="1445081" cy="89255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endParaRPr lang="en-US" altLang="ko-KR" dirty="0" smtClean="0">
              <a:solidFill>
                <a:srgbClr val="303C18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defRPr/>
            </a:pPr>
            <a:r>
              <a:rPr lang="ko-KR" altLang="en-US" sz="2000" dirty="0" smtClean="0">
                <a:solidFill>
                  <a:srgbClr val="303C18"/>
                </a:solidFill>
                <a:latin typeface="HY견고딕" pitchFamily="18" charset="-127"/>
                <a:ea typeface="HY견고딕" pitchFamily="18" charset="-127"/>
              </a:rPr>
              <a:t>윤상호</a:t>
            </a:r>
            <a:endParaRPr lang="en-US" altLang="ko-KR" sz="2000" dirty="0" smtClean="0">
              <a:solidFill>
                <a:srgbClr val="303C18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>
              <a:defRPr/>
            </a:pPr>
            <a:r>
              <a:rPr lang="ko-KR" altLang="en-US" sz="2000" dirty="0" smtClean="0">
                <a:solidFill>
                  <a:srgbClr val="303C18"/>
                </a:solidFill>
                <a:latin typeface="HY견고딕" pitchFamily="18" charset="-127"/>
                <a:ea typeface="HY견고딕" pitchFamily="18" charset="-127"/>
              </a:rPr>
              <a:t>작업치료사</a:t>
            </a:r>
            <a:endParaRPr lang="en-US" altLang="ko-KR" sz="2000" dirty="0">
              <a:solidFill>
                <a:srgbClr val="303C18"/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90" descr="template02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112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0" name="Text Box 17"/>
          <p:cNvSpPr txBox="1">
            <a:spLocks noChangeArrowheads="1"/>
          </p:cNvSpPr>
          <p:nvPr/>
        </p:nvSpPr>
        <p:spPr bwMode="auto">
          <a:xfrm>
            <a:off x="323850" y="260350"/>
            <a:ext cx="169116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latinLnBrk="0" hangingPunct="0">
              <a:spcBef>
                <a:spcPct val="50000"/>
              </a:spcBef>
            </a:pPr>
            <a:r>
              <a:rPr kumimoji="0" lang="en-US" altLang="ko-KR" sz="2400" dirty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kumimoji="0" lang="en-US" altLang="ko-KR" sz="2400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  <a:r>
              <a:rPr kumimoji="0" lang="ko-KR" altLang="en-US" sz="2400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 업무 분장</a:t>
            </a:r>
            <a:endParaRPr kumimoji="0" lang="ko-KR" altLang="en-US" sz="2400" dirty="0">
              <a:solidFill>
                <a:srgbClr val="303C18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505" name="Freeform 121"/>
          <p:cNvSpPr>
            <a:spLocks/>
          </p:cNvSpPr>
          <p:nvPr/>
        </p:nvSpPr>
        <p:spPr bwMode="auto">
          <a:xfrm rot="5400000">
            <a:off x="2705406" y="1487758"/>
            <a:ext cx="151844" cy="5762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64"/>
              </a:cxn>
            </a:cxnLst>
            <a:rect l="0" t="0" r="r" b="b"/>
            <a:pathLst>
              <a:path w="1" h="564">
                <a:moveTo>
                  <a:pt x="0" y="0"/>
                </a:moveTo>
                <a:lnTo>
                  <a:pt x="0" y="564"/>
                </a:lnTo>
              </a:path>
            </a:pathLst>
          </a:custGeom>
          <a:noFill/>
          <a:ln w="63500" cap="flat" cmpd="sng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triangle" w="med" len="med"/>
            <a:tailEnd type="none" w="med" len="med"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17412" name="Rectangle 122"/>
          <p:cNvSpPr>
            <a:spLocks noChangeArrowheads="1"/>
          </p:cNvSpPr>
          <p:nvPr/>
        </p:nvSpPr>
        <p:spPr bwMode="auto">
          <a:xfrm>
            <a:off x="486074" y="1473193"/>
            <a:ext cx="1848399" cy="468312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solidFill>
              <a:srgbClr val="FFFFFF">
                <a:alpha val="39999"/>
              </a:srgb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/>
          </a:p>
        </p:txBody>
      </p:sp>
      <p:sp>
        <p:nvSpPr>
          <p:cNvPr id="17416" name="Rectangle 124"/>
          <p:cNvSpPr>
            <a:spLocks noChangeArrowheads="1"/>
          </p:cNvSpPr>
          <p:nvPr/>
        </p:nvSpPr>
        <p:spPr bwMode="auto">
          <a:xfrm>
            <a:off x="755953" y="1601780"/>
            <a:ext cx="130864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ko-KR" altLang="en-US" sz="1600" b="1" dirty="0" err="1" smtClean="0">
                <a:solidFill>
                  <a:srgbClr val="303C18"/>
                </a:solidFill>
                <a:latin typeface="돋움" pitchFamily="50" charset="-127"/>
                <a:ea typeface="돋움" pitchFamily="50" charset="-127"/>
              </a:rPr>
              <a:t>손모철</a:t>
            </a:r>
            <a:r>
              <a:rPr lang="en-US" altLang="ko-KR" sz="1600" b="1" dirty="0" smtClean="0">
                <a:solidFill>
                  <a:srgbClr val="303C18"/>
                </a:solidFill>
                <a:latin typeface="돋움" pitchFamily="50" charset="-127"/>
                <a:ea typeface="돋움" pitchFamily="50" charset="-127"/>
              </a:rPr>
              <a:t>(1122)</a:t>
            </a:r>
          </a:p>
        </p:txBody>
      </p:sp>
      <p:sp>
        <p:nvSpPr>
          <p:cNvPr id="17417" name="Rectangle 125"/>
          <p:cNvSpPr>
            <a:spLocks noChangeArrowheads="1"/>
          </p:cNvSpPr>
          <p:nvPr/>
        </p:nvSpPr>
        <p:spPr bwMode="auto">
          <a:xfrm>
            <a:off x="486074" y="2120893"/>
            <a:ext cx="1848399" cy="468312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solidFill>
              <a:srgbClr val="FFFFFF">
                <a:alpha val="39999"/>
              </a:srgb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/>
          </a:p>
        </p:txBody>
      </p:sp>
      <p:sp>
        <p:nvSpPr>
          <p:cNvPr id="17421" name="Rectangle 127"/>
          <p:cNvSpPr>
            <a:spLocks noChangeArrowheads="1"/>
          </p:cNvSpPr>
          <p:nvPr/>
        </p:nvSpPr>
        <p:spPr bwMode="auto">
          <a:xfrm>
            <a:off x="765478" y="2249480"/>
            <a:ext cx="130864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김종균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(1147)</a:t>
            </a:r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 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                   </a:t>
            </a:r>
            <a:endParaRPr lang="en-US" altLang="ko-KR" sz="1600" b="1" dirty="0">
              <a:solidFill>
                <a:srgbClr val="333333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7422" name="Rectangle 128"/>
          <p:cNvSpPr>
            <a:spLocks noChangeArrowheads="1"/>
          </p:cNvSpPr>
          <p:nvPr/>
        </p:nvSpPr>
        <p:spPr bwMode="auto">
          <a:xfrm>
            <a:off x="486074" y="2770180"/>
            <a:ext cx="1848399" cy="468313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solidFill>
              <a:srgbClr val="FFFFFF">
                <a:alpha val="39999"/>
              </a:srgb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/>
          </a:p>
        </p:txBody>
      </p:sp>
      <p:sp>
        <p:nvSpPr>
          <p:cNvPr id="17426" name="Rectangle 130"/>
          <p:cNvSpPr>
            <a:spLocks noChangeArrowheads="1"/>
          </p:cNvSpPr>
          <p:nvPr/>
        </p:nvSpPr>
        <p:spPr bwMode="auto">
          <a:xfrm>
            <a:off x="832152" y="2898768"/>
            <a:ext cx="1235699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윤선영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(1195)                </a:t>
            </a:r>
            <a:endParaRPr lang="en-US" altLang="ko-KR" sz="1600" b="1" dirty="0">
              <a:solidFill>
                <a:srgbClr val="333333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7427" name="Rectangle 131"/>
          <p:cNvSpPr>
            <a:spLocks noChangeArrowheads="1"/>
          </p:cNvSpPr>
          <p:nvPr/>
        </p:nvSpPr>
        <p:spPr bwMode="auto">
          <a:xfrm>
            <a:off x="486074" y="3417880"/>
            <a:ext cx="1848399" cy="468313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solidFill>
              <a:srgbClr val="FFFFFF">
                <a:alpha val="39999"/>
              </a:srgb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/>
          </a:p>
        </p:txBody>
      </p:sp>
      <p:sp>
        <p:nvSpPr>
          <p:cNvPr id="17431" name="Rectangle 133"/>
          <p:cNvSpPr>
            <a:spLocks noChangeArrowheads="1"/>
          </p:cNvSpPr>
          <p:nvPr/>
        </p:nvSpPr>
        <p:spPr bwMode="auto">
          <a:xfrm>
            <a:off x="765478" y="3546468"/>
            <a:ext cx="130864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양윤정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(1112)                   </a:t>
            </a:r>
            <a:endParaRPr lang="en-US" altLang="ko-KR" sz="1600" b="1" dirty="0">
              <a:solidFill>
                <a:srgbClr val="333333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7432" name="Rectangle 134"/>
          <p:cNvSpPr>
            <a:spLocks noChangeArrowheads="1"/>
          </p:cNvSpPr>
          <p:nvPr/>
        </p:nvSpPr>
        <p:spPr bwMode="auto">
          <a:xfrm>
            <a:off x="476549" y="4057643"/>
            <a:ext cx="1848399" cy="468312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solidFill>
              <a:srgbClr val="FFFFFF">
                <a:alpha val="39999"/>
              </a:srgb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/>
          </a:p>
        </p:txBody>
      </p:sp>
      <p:sp>
        <p:nvSpPr>
          <p:cNvPr id="17436" name="Rectangle 136"/>
          <p:cNvSpPr>
            <a:spLocks noChangeArrowheads="1"/>
          </p:cNvSpPr>
          <p:nvPr/>
        </p:nvSpPr>
        <p:spPr bwMode="auto">
          <a:xfrm>
            <a:off x="755953" y="4186230"/>
            <a:ext cx="130864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곽숙희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(1123)                  </a:t>
            </a:r>
            <a:endParaRPr lang="en-US" altLang="ko-KR" sz="1600" b="1" dirty="0">
              <a:solidFill>
                <a:srgbClr val="333333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7437" name="Rectangle 137"/>
          <p:cNvSpPr>
            <a:spLocks noChangeArrowheads="1"/>
          </p:cNvSpPr>
          <p:nvPr/>
        </p:nvSpPr>
        <p:spPr bwMode="auto">
          <a:xfrm>
            <a:off x="476549" y="4705343"/>
            <a:ext cx="1848399" cy="468312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solidFill>
              <a:srgbClr val="FFFFFF">
                <a:alpha val="39999"/>
              </a:srgb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/>
          </a:p>
        </p:txBody>
      </p:sp>
      <p:sp>
        <p:nvSpPr>
          <p:cNvPr id="17441" name="Rectangle 139"/>
          <p:cNvSpPr>
            <a:spLocks noChangeArrowheads="1"/>
          </p:cNvSpPr>
          <p:nvPr/>
        </p:nvSpPr>
        <p:spPr bwMode="auto">
          <a:xfrm>
            <a:off x="784528" y="4833930"/>
            <a:ext cx="127174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ko-KR" altLang="en-US" sz="1600" b="1" dirty="0" err="1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이정기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(1247)                  </a:t>
            </a:r>
            <a:endParaRPr lang="en-US" altLang="ko-KR" sz="1600" b="1" dirty="0">
              <a:solidFill>
                <a:srgbClr val="333333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7442" name="Rectangle 140"/>
          <p:cNvSpPr>
            <a:spLocks noChangeArrowheads="1"/>
          </p:cNvSpPr>
          <p:nvPr/>
        </p:nvSpPr>
        <p:spPr bwMode="auto">
          <a:xfrm>
            <a:off x="476549" y="5354630"/>
            <a:ext cx="1848399" cy="468313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solidFill>
              <a:srgbClr val="FFFFFF">
                <a:alpha val="39999"/>
              </a:srgb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/>
          </a:p>
        </p:txBody>
      </p:sp>
      <p:sp>
        <p:nvSpPr>
          <p:cNvPr id="17446" name="Rectangle 142"/>
          <p:cNvSpPr>
            <a:spLocks noChangeArrowheads="1"/>
          </p:cNvSpPr>
          <p:nvPr/>
        </p:nvSpPr>
        <p:spPr bwMode="auto">
          <a:xfrm>
            <a:off x="784528" y="5483218"/>
            <a:ext cx="127174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/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윤상호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(1247)                  </a:t>
            </a:r>
            <a:endParaRPr lang="en-US" altLang="ko-KR" sz="1600" b="1" dirty="0">
              <a:solidFill>
                <a:srgbClr val="333333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7447" name="Rectangle 143"/>
          <p:cNvSpPr>
            <a:spLocks noChangeArrowheads="1"/>
          </p:cNvSpPr>
          <p:nvPr/>
        </p:nvSpPr>
        <p:spPr bwMode="auto">
          <a:xfrm>
            <a:off x="3191433" y="1461048"/>
            <a:ext cx="5516915" cy="477838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solidFill>
              <a:srgbClr val="FFFFFF">
                <a:alpha val="39999"/>
              </a:srgb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/>
          </a:p>
        </p:txBody>
      </p:sp>
      <p:sp>
        <p:nvSpPr>
          <p:cNvPr id="17451" name="Rectangle 145"/>
          <p:cNvSpPr>
            <a:spLocks noChangeArrowheads="1"/>
          </p:cNvSpPr>
          <p:nvPr/>
        </p:nvSpPr>
        <p:spPr bwMode="auto">
          <a:xfrm>
            <a:off x="3413685" y="1626150"/>
            <a:ext cx="3779860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물리치료실 전반 업무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, CPM </a:t>
            </a:r>
            <a:endParaRPr lang="en-US" altLang="ko-KR" sz="1600" b="1" dirty="0">
              <a:solidFill>
                <a:srgbClr val="333333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7452" name="Rectangle 146"/>
          <p:cNvSpPr>
            <a:spLocks noChangeArrowheads="1"/>
          </p:cNvSpPr>
          <p:nvPr/>
        </p:nvSpPr>
        <p:spPr bwMode="auto">
          <a:xfrm>
            <a:off x="3191433" y="2108748"/>
            <a:ext cx="5516915" cy="477838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solidFill>
              <a:srgbClr val="FFFFFF">
                <a:alpha val="39999"/>
              </a:srgb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/>
          </a:p>
        </p:txBody>
      </p:sp>
      <p:sp>
        <p:nvSpPr>
          <p:cNvPr id="17456" name="Rectangle 148"/>
          <p:cNvSpPr>
            <a:spLocks noChangeArrowheads="1"/>
          </p:cNvSpPr>
          <p:nvPr/>
        </p:nvSpPr>
        <p:spPr bwMode="auto">
          <a:xfrm>
            <a:off x="3413684" y="2273850"/>
            <a:ext cx="504674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ko-KR" altLang="en-US" sz="1600" b="1" dirty="0" err="1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전기온열</a:t>
            </a:r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 치료실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. </a:t>
            </a:r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기획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.</a:t>
            </a:r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예산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. </a:t>
            </a:r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장비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 </a:t>
            </a:r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 </a:t>
            </a:r>
            <a:endParaRPr lang="en-US" altLang="ko-KR" sz="1600" b="1" dirty="0">
              <a:solidFill>
                <a:srgbClr val="333333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7457" name="Rectangle 149"/>
          <p:cNvSpPr>
            <a:spLocks noChangeArrowheads="1"/>
          </p:cNvSpPr>
          <p:nvPr/>
        </p:nvSpPr>
        <p:spPr bwMode="auto">
          <a:xfrm>
            <a:off x="3191433" y="2758036"/>
            <a:ext cx="5516915" cy="477837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solidFill>
              <a:srgbClr val="FFFFFF">
                <a:alpha val="39999"/>
              </a:srgb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/>
          </a:p>
        </p:txBody>
      </p:sp>
      <p:sp>
        <p:nvSpPr>
          <p:cNvPr id="17461" name="Rectangle 151"/>
          <p:cNvSpPr>
            <a:spLocks noChangeArrowheads="1"/>
          </p:cNvSpPr>
          <p:nvPr/>
        </p:nvSpPr>
        <p:spPr bwMode="auto">
          <a:xfrm>
            <a:off x="3393047" y="2886623"/>
            <a:ext cx="506738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운동치료실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. </a:t>
            </a:r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소아치료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. </a:t>
            </a:r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기획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. </a:t>
            </a:r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결산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. </a:t>
            </a:r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통계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.  BSC</a:t>
            </a:r>
            <a:endParaRPr lang="en-US" altLang="ko-KR" sz="1600" b="1" dirty="0">
              <a:solidFill>
                <a:srgbClr val="333333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7462" name="Rectangle 152"/>
          <p:cNvSpPr>
            <a:spLocks noChangeArrowheads="1"/>
          </p:cNvSpPr>
          <p:nvPr/>
        </p:nvSpPr>
        <p:spPr bwMode="auto">
          <a:xfrm>
            <a:off x="3191433" y="3405736"/>
            <a:ext cx="5516915" cy="477837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solidFill>
              <a:srgbClr val="FFFFFF">
                <a:alpha val="39999"/>
              </a:srgb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/>
          </a:p>
        </p:txBody>
      </p:sp>
      <p:sp>
        <p:nvSpPr>
          <p:cNvPr id="17466" name="Rectangle 154"/>
          <p:cNvSpPr>
            <a:spLocks noChangeArrowheads="1"/>
          </p:cNvSpPr>
          <p:nvPr/>
        </p:nvSpPr>
        <p:spPr bwMode="auto">
          <a:xfrm>
            <a:off x="3393047" y="3534324"/>
            <a:ext cx="506738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ko-KR" altLang="en-US" sz="1600" b="1" dirty="0" err="1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전기온열치료실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. </a:t>
            </a:r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재고자산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. </a:t>
            </a:r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소모품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. </a:t>
            </a:r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세탁물</a:t>
            </a:r>
            <a:endParaRPr lang="ko-KR" altLang="en-US" sz="1600" b="1" dirty="0">
              <a:solidFill>
                <a:srgbClr val="333333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6548" name="Freeform 164"/>
          <p:cNvSpPr>
            <a:spLocks/>
          </p:cNvSpPr>
          <p:nvPr/>
        </p:nvSpPr>
        <p:spPr bwMode="auto">
          <a:xfrm rot="5400000">
            <a:off x="2705406" y="2135458"/>
            <a:ext cx="151844" cy="5762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64"/>
              </a:cxn>
            </a:cxnLst>
            <a:rect l="0" t="0" r="r" b="b"/>
            <a:pathLst>
              <a:path w="1" h="564">
                <a:moveTo>
                  <a:pt x="0" y="0"/>
                </a:moveTo>
                <a:lnTo>
                  <a:pt x="0" y="564"/>
                </a:lnTo>
              </a:path>
            </a:pathLst>
          </a:custGeom>
          <a:noFill/>
          <a:ln w="63500" cap="flat" cmpd="sng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triangle" w="med" len="med"/>
            <a:tailEnd type="none" w="med" len="med"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16549" name="Freeform 165"/>
          <p:cNvSpPr>
            <a:spLocks/>
          </p:cNvSpPr>
          <p:nvPr/>
        </p:nvSpPr>
        <p:spPr bwMode="auto">
          <a:xfrm rot="5400000">
            <a:off x="2705406" y="2784748"/>
            <a:ext cx="151843" cy="5762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64"/>
              </a:cxn>
            </a:cxnLst>
            <a:rect l="0" t="0" r="r" b="b"/>
            <a:pathLst>
              <a:path w="1" h="564">
                <a:moveTo>
                  <a:pt x="0" y="0"/>
                </a:moveTo>
                <a:lnTo>
                  <a:pt x="0" y="564"/>
                </a:lnTo>
              </a:path>
            </a:pathLst>
          </a:custGeom>
          <a:noFill/>
          <a:ln w="63500" cap="flat" cmpd="sng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triangle" w="med" len="med"/>
            <a:tailEnd type="none" w="med" len="med"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16550" name="Freeform 166"/>
          <p:cNvSpPr>
            <a:spLocks/>
          </p:cNvSpPr>
          <p:nvPr/>
        </p:nvSpPr>
        <p:spPr bwMode="auto">
          <a:xfrm rot="5400000">
            <a:off x="2705406" y="3359423"/>
            <a:ext cx="151843" cy="5762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64"/>
              </a:cxn>
            </a:cxnLst>
            <a:rect l="0" t="0" r="r" b="b"/>
            <a:pathLst>
              <a:path w="1" h="564">
                <a:moveTo>
                  <a:pt x="0" y="0"/>
                </a:moveTo>
                <a:lnTo>
                  <a:pt x="0" y="564"/>
                </a:lnTo>
              </a:path>
            </a:pathLst>
          </a:custGeom>
          <a:noFill/>
          <a:ln w="63500" cap="flat" cmpd="sng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triangle" w="med" len="med"/>
            <a:tailEnd type="none" w="med" len="med"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16551" name="Freeform 167"/>
          <p:cNvSpPr>
            <a:spLocks/>
          </p:cNvSpPr>
          <p:nvPr/>
        </p:nvSpPr>
        <p:spPr bwMode="auto">
          <a:xfrm rot="5400000">
            <a:off x="2695881" y="4070623"/>
            <a:ext cx="151843" cy="5762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64"/>
              </a:cxn>
            </a:cxnLst>
            <a:rect l="0" t="0" r="r" b="b"/>
            <a:pathLst>
              <a:path w="1" h="564">
                <a:moveTo>
                  <a:pt x="0" y="0"/>
                </a:moveTo>
                <a:lnTo>
                  <a:pt x="0" y="564"/>
                </a:lnTo>
              </a:path>
            </a:pathLst>
          </a:custGeom>
          <a:noFill/>
          <a:ln w="63500" cap="flat" cmpd="sng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triangle" w="med" len="med"/>
            <a:tailEnd type="none" w="med" len="med"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16552" name="Freeform 168"/>
          <p:cNvSpPr>
            <a:spLocks/>
          </p:cNvSpPr>
          <p:nvPr/>
        </p:nvSpPr>
        <p:spPr bwMode="auto">
          <a:xfrm rot="5400000">
            <a:off x="2695881" y="4719908"/>
            <a:ext cx="151844" cy="5762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64"/>
              </a:cxn>
            </a:cxnLst>
            <a:rect l="0" t="0" r="r" b="b"/>
            <a:pathLst>
              <a:path w="1" h="564">
                <a:moveTo>
                  <a:pt x="0" y="0"/>
                </a:moveTo>
                <a:lnTo>
                  <a:pt x="0" y="564"/>
                </a:lnTo>
              </a:path>
            </a:pathLst>
          </a:custGeom>
          <a:noFill/>
          <a:ln w="63500" cap="flat" cmpd="sng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triangle" w="med" len="med"/>
            <a:tailEnd type="none" w="med" len="med"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16553" name="Freeform 169"/>
          <p:cNvSpPr>
            <a:spLocks/>
          </p:cNvSpPr>
          <p:nvPr/>
        </p:nvSpPr>
        <p:spPr bwMode="auto">
          <a:xfrm rot="5400000">
            <a:off x="2695881" y="5367608"/>
            <a:ext cx="151844" cy="5762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64"/>
              </a:cxn>
            </a:cxnLst>
            <a:rect l="0" t="0" r="r" b="b"/>
            <a:pathLst>
              <a:path w="1" h="564">
                <a:moveTo>
                  <a:pt x="0" y="0"/>
                </a:moveTo>
                <a:lnTo>
                  <a:pt x="0" y="564"/>
                </a:lnTo>
              </a:path>
            </a:pathLst>
          </a:custGeom>
          <a:noFill/>
          <a:ln w="63500" cap="flat" cmpd="sng">
            <a:solidFill>
              <a:schemeClr val="tx2">
                <a:lumMod val="40000"/>
                <a:lumOff val="60000"/>
              </a:schemeClr>
            </a:solidFill>
            <a:prstDash val="solid"/>
            <a:round/>
            <a:headEnd type="triangle" w="med" len="med"/>
            <a:tailEnd type="none" w="med" len="med"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17473" name="Rectangle 152"/>
          <p:cNvSpPr>
            <a:spLocks noChangeArrowheads="1"/>
          </p:cNvSpPr>
          <p:nvPr/>
        </p:nvSpPr>
        <p:spPr bwMode="auto">
          <a:xfrm>
            <a:off x="3181908" y="4045498"/>
            <a:ext cx="5516915" cy="477838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solidFill>
              <a:srgbClr val="FFFFFF">
                <a:alpha val="39999"/>
              </a:srgb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/>
          </a:p>
        </p:txBody>
      </p:sp>
      <p:sp>
        <p:nvSpPr>
          <p:cNvPr id="17477" name="Rectangle 154"/>
          <p:cNvSpPr>
            <a:spLocks noChangeArrowheads="1"/>
          </p:cNvSpPr>
          <p:nvPr/>
        </p:nvSpPr>
        <p:spPr bwMode="auto">
          <a:xfrm>
            <a:off x="3383521" y="4174085"/>
            <a:ext cx="507690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운동치료실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. </a:t>
            </a:r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병실치료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. </a:t>
            </a:r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직무소양교육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. </a:t>
            </a:r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실습생</a:t>
            </a:r>
            <a:endParaRPr lang="ko-KR" altLang="en-US" sz="1600" b="1" dirty="0">
              <a:solidFill>
                <a:srgbClr val="333333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7478" name="Rectangle 149"/>
          <p:cNvSpPr>
            <a:spLocks noChangeArrowheads="1"/>
          </p:cNvSpPr>
          <p:nvPr/>
        </p:nvSpPr>
        <p:spPr bwMode="auto">
          <a:xfrm>
            <a:off x="3181908" y="4688436"/>
            <a:ext cx="5516915" cy="477837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solidFill>
              <a:srgbClr val="FFFFFF">
                <a:alpha val="39999"/>
              </a:srgb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/>
          </a:p>
        </p:txBody>
      </p:sp>
      <p:sp>
        <p:nvSpPr>
          <p:cNvPr id="17482" name="Rectangle 151"/>
          <p:cNvSpPr>
            <a:spLocks noChangeArrowheads="1"/>
          </p:cNvSpPr>
          <p:nvPr/>
        </p:nvSpPr>
        <p:spPr bwMode="auto">
          <a:xfrm>
            <a:off x="3383522" y="4817023"/>
            <a:ext cx="500490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작업치료실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. </a:t>
            </a:r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기획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. </a:t>
            </a:r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실적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. </a:t>
            </a:r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실습생</a:t>
            </a:r>
            <a:endParaRPr lang="en-US" altLang="ko-KR" sz="1600" b="1" dirty="0">
              <a:solidFill>
                <a:srgbClr val="333333"/>
              </a:solidFill>
              <a:latin typeface="돋움" pitchFamily="50" charset="-127"/>
              <a:ea typeface="돋움" pitchFamily="50" charset="-127"/>
            </a:endParaRPr>
          </a:p>
        </p:txBody>
      </p:sp>
      <p:sp>
        <p:nvSpPr>
          <p:cNvPr id="17483" name="Rectangle 152"/>
          <p:cNvSpPr>
            <a:spLocks noChangeArrowheads="1"/>
          </p:cNvSpPr>
          <p:nvPr/>
        </p:nvSpPr>
        <p:spPr bwMode="auto">
          <a:xfrm>
            <a:off x="3181908" y="5336136"/>
            <a:ext cx="5516915" cy="477837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525">
            <a:solidFill>
              <a:srgbClr val="FFFFFF">
                <a:alpha val="39999"/>
              </a:srgb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ko-KR" altLang="en-US"/>
          </a:p>
        </p:txBody>
      </p:sp>
      <p:sp>
        <p:nvSpPr>
          <p:cNvPr id="17487" name="Rectangle 154"/>
          <p:cNvSpPr>
            <a:spLocks noChangeArrowheads="1"/>
          </p:cNvSpPr>
          <p:nvPr/>
        </p:nvSpPr>
        <p:spPr bwMode="auto">
          <a:xfrm>
            <a:off x="3383522" y="5464723"/>
            <a:ext cx="500490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작업치료실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. </a:t>
            </a:r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소아치료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. </a:t>
            </a:r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장비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. </a:t>
            </a:r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소모품</a:t>
            </a:r>
            <a:r>
              <a:rPr lang="en-US" altLang="ko-KR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. </a:t>
            </a:r>
            <a:r>
              <a:rPr lang="ko-KR" altLang="en-US" sz="1600" b="1" dirty="0" smtClean="0">
                <a:solidFill>
                  <a:srgbClr val="333333"/>
                </a:solidFill>
                <a:latin typeface="돋움" pitchFamily="50" charset="-127"/>
                <a:ea typeface="돋움" pitchFamily="50" charset="-127"/>
              </a:rPr>
              <a:t>물품청구</a:t>
            </a:r>
            <a:endParaRPr lang="ko-KR" altLang="en-US" sz="1600" b="1" dirty="0">
              <a:solidFill>
                <a:srgbClr val="333333"/>
              </a:solidFill>
              <a:latin typeface="돋움" pitchFamily="50" charset="-127"/>
              <a:ea typeface="돋움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646"/>
          <p:cNvSpPr>
            <a:spLocks noChangeArrowheads="1"/>
          </p:cNvSpPr>
          <p:nvPr/>
        </p:nvSpPr>
        <p:spPr bwMode="auto">
          <a:xfrm>
            <a:off x="670122" y="836713"/>
            <a:ext cx="7718302" cy="1754326"/>
          </a:xfrm>
          <a:prstGeom prst="rect">
            <a:avLst/>
          </a:prstGeom>
          <a:solidFill>
            <a:srgbClr val="CCECFF">
              <a:alpha val="59999"/>
            </a:srgb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pic>
        <p:nvPicPr>
          <p:cNvPr id="28673" name="Picture 2" descr="template02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 Box 17"/>
          <p:cNvSpPr txBox="1">
            <a:spLocks noChangeArrowheads="1"/>
          </p:cNvSpPr>
          <p:nvPr/>
        </p:nvSpPr>
        <p:spPr bwMode="auto">
          <a:xfrm>
            <a:off x="323850" y="260350"/>
            <a:ext cx="189635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latinLnBrk="0" hangingPunct="0">
              <a:spcBef>
                <a:spcPct val="50000"/>
              </a:spcBef>
            </a:pPr>
            <a:r>
              <a:rPr kumimoji="0" lang="en-US" altLang="ko-KR" sz="2400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3.</a:t>
            </a:r>
            <a:r>
              <a:rPr kumimoji="0" lang="ko-KR" altLang="en-US" sz="2400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 운동치료실</a:t>
            </a:r>
            <a:endParaRPr kumimoji="0" lang="ko-KR" altLang="en-US" sz="2400" dirty="0">
              <a:solidFill>
                <a:srgbClr val="303C18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11560" y="881207"/>
            <a:ext cx="7776864" cy="166199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1700" dirty="0">
                <a:solidFill>
                  <a:schemeClr val="bg1">
                    <a:lumMod val="85000"/>
                  </a:schemeClr>
                </a:solidFill>
              </a:rPr>
              <a:t>중추신경계 손상 환자</a:t>
            </a:r>
            <a:r>
              <a:rPr lang="en-US" altLang="ko-KR" sz="1700" dirty="0">
                <a:solidFill>
                  <a:schemeClr val="bg1">
                    <a:lumMod val="85000"/>
                  </a:schemeClr>
                </a:solidFill>
              </a:rPr>
              <a:t>(</a:t>
            </a:r>
            <a:r>
              <a:rPr lang="ko-KR" altLang="en-US" sz="1700" dirty="0">
                <a:solidFill>
                  <a:schemeClr val="bg1">
                    <a:lumMod val="85000"/>
                  </a:schemeClr>
                </a:solidFill>
              </a:rPr>
              <a:t>뇌졸중</a:t>
            </a:r>
            <a:r>
              <a:rPr lang="en-US" altLang="ko-KR" sz="17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ko-KR" altLang="en-US" sz="1700" dirty="0" err="1" smtClean="0">
                <a:solidFill>
                  <a:schemeClr val="bg1">
                    <a:lumMod val="85000"/>
                  </a:schemeClr>
                </a:solidFill>
              </a:rPr>
              <a:t>외상성</a:t>
            </a:r>
            <a:r>
              <a:rPr lang="ko-KR" altLang="en-US" sz="17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ko-KR" altLang="en-US" sz="1700" dirty="0" err="1" smtClean="0">
                <a:solidFill>
                  <a:schemeClr val="bg1">
                    <a:lumMod val="85000"/>
                  </a:schemeClr>
                </a:solidFill>
              </a:rPr>
              <a:t>뇌손상</a:t>
            </a:r>
            <a:r>
              <a:rPr lang="en-US" altLang="ko-KR" sz="17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ko-KR" altLang="en-US" sz="1700" dirty="0">
                <a:solidFill>
                  <a:schemeClr val="bg1">
                    <a:lumMod val="85000"/>
                  </a:schemeClr>
                </a:solidFill>
              </a:rPr>
              <a:t>척수손상</a:t>
            </a:r>
            <a:r>
              <a:rPr lang="en-US" altLang="ko-KR" sz="17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ko-KR" altLang="en-US" sz="1700" dirty="0" err="1">
                <a:solidFill>
                  <a:schemeClr val="bg1">
                    <a:lumMod val="85000"/>
                  </a:schemeClr>
                </a:solidFill>
              </a:rPr>
              <a:t>파킨슨증후군</a:t>
            </a:r>
            <a:r>
              <a:rPr lang="ko-KR" altLang="en-US" sz="1700" dirty="0">
                <a:solidFill>
                  <a:schemeClr val="bg1">
                    <a:lumMod val="85000"/>
                  </a:schemeClr>
                </a:solidFill>
              </a:rPr>
              <a:t> 등</a:t>
            </a:r>
            <a:r>
              <a:rPr lang="en-US" altLang="ko-KR" sz="1700" dirty="0">
                <a:solidFill>
                  <a:schemeClr val="bg1">
                    <a:lumMod val="85000"/>
                  </a:schemeClr>
                </a:solidFill>
              </a:rPr>
              <a:t>)</a:t>
            </a:r>
            <a:r>
              <a:rPr lang="ko-KR" altLang="en-US" sz="1700" dirty="0">
                <a:solidFill>
                  <a:schemeClr val="bg1">
                    <a:lumMod val="85000"/>
                  </a:schemeClr>
                </a:solidFill>
              </a:rPr>
              <a:t>를 대상으로 다양한 도구와 기구를 이용한 재활훈련과 </a:t>
            </a:r>
            <a:r>
              <a:rPr lang="ko-KR" altLang="en-US" sz="1700" dirty="0" smtClean="0">
                <a:solidFill>
                  <a:schemeClr val="bg1">
                    <a:lumMod val="85000"/>
                  </a:schemeClr>
                </a:solidFill>
              </a:rPr>
              <a:t>재활전문교육을</a:t>
            </a:r>
            <a:r>
              <a:rPr lang="en-US" altLang="ko-KR" sz="17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ko-KR" altLang="en-US" sz="1700" dirty="0" smtClean="0">
                <a:solidFill>
                  <a:schemeClr val="bg1">
                    <a:lumMod val="85000"/>
                  </a:schemeClr>
                </a:solidFill>
              </a:rPr>
              <a:t>이수한 </a:t>
            </a:r>
            <a:endParaRPr lang="en-US" altLang="ko-KR" sz="1700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700" dirty="0" smtClean="0">
                <a:solidFill>
                  <a:schemeClr val="bg1">
                    <a:lumMod val="85000"/>
                  </a:schemeClr>
                </a:solidFill>
              </a:rPr>
              <a:t>물리치료사가 </a:t>
            </a:r>
            <a:r>
              <a:rPr lang="en-US" altLang="ko-KR" sz="1700" dirty="0">
                <a:solidFill>
                  <a:schemeClr val="bg1">
                    <a:lumMod val="85000"/>
                  </a:schemeClr>
                </a:solidFill>
              </a:rPr>
              <a:t>1:1 </a:t>
            </a:r>
            <a:r>
              <a:rPr lang="ko-KR" altLang="en-US" sz="1700" dirty="0">
                <a:solidFill>
                  <a:schemeClr val="bg1">
                    <a:lumMod val="85000"/>
                  </a:schemeClr>
                </a:solidFill>
              </a:rPr>
              <a:t>개별 운동프로그램을 적용하여 </a:t>
            </a:r>
            <a:r>
              <a:rPr lang="ko-KR" altLang="en-US" sz="1700" dirty="0" err="1">
                <a:solidFill>
                  <a:schemeClr val="bg1">
                    <a:lumMod val="85000"/>
                  </a:schemeClr>
                </a:solidFill>
              </a:rPr>
              <a:t>급성기</a:t>
            </a:r>
            <a:r>
              <a:rPr lang="en-US" altLang="ko-KR" sz="1700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ko-KR" altLang="en-US" sz="1700" dirty="0" err="1" smtClean="0">
                <a:solidFill>
                  <a:schemeClr val="bg1">
                    <a:lumMod val="85000"/>
                  </a:schemeClr>
                </a:solidFill>
              </a:rPr>
              <a:t>아급성기와</a:t>
            </a:r>
            <a:r>
              <a:rPr lang="ko-KR" altLang="en-US" sz="17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ko-KR" altLang="en-US" sz="1700" dirty="0" err="1">
                <a:solidFill>
                  <a:schemeClr val="bg1">
                    <a:lumMod val="85000"/>
                  </a:schemeClr>
                </a:solidFill>
              </a:rPr>
              <a:t>만성기</a:t>
            </a:r>
            <a:r>
              <a:rPr lang="ko-KR" altLang="en-US" sz="1700" dirty="0">
                <a:solidFill>
                  <a:schemeClr val="bg1">
                    <a:lumMod val="85000"/>
                  </a:schemeClr>
                </a:solidFill>
              </a:rPr>
              <a:t> 뇌졸중 환자의 장애 회복과 기능 증진의 극대화를 도모하는 </a:t>
            </a:r>
            <a:r>
              <a:rPr lang="ko-KR" altLang="en-US" sz="1700" dirty="0" smtClean="0">
                <a:solidFill>
                  <a:schemeClr val="bg1">
                    <a:lumMod val="85000"/>
                  </a:schemeClr>
                </a:solidFill>
              </a:rPr>
              <a:t>치료로 </a:t>
            </a:r>
            <a:r>
              <a:rPr lang="ko-KR" altLang="en-US" sz="1700" dirty="0">
                <a:solidFill>
                  <a:schemeClr val="bg1">
                    <a:lumMod val="85000"/>
                  </a:schemeClr>
                </a:solidFill>
              </a:rPr>
              <a:t>환자들의 균형능력과 보행능력을 향상시켜 독립적인 일상생활을 할 수 </a:t>
            </a:r>
            <a:endParaRPr lang="en-US" altLang="ko-KR" sz="1700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sz="1700" dirty="0" smtClean="0">
                <a:solidFill>
                  <a:schemeClr val="bg1">
                    <a:lumMod val="85000"/>
                  </a:schemeClr>
                </a:solidFill>
              </a:rPr>
              <a:t>있도록 </a:t>
            </a:r>
            <a:r>
              <a:rPr lang="ko-KR" altLang="en-US" sz="1700" dirty="0">
                <a:solidFill>
                  <a:schemeClr val="bg1">
                    <a:lumMod val="85000"/>
                  </a:schemeClr>
                </a:solidFill>
              </a:rPr>
              <a:t>하며 </a:t>
            </a:r>
            <a:r>
              <a:rPr lang="ko-KR" altLang="en-US" sz="1700" dirty="0" smtClean="0">
                <a:solidFill>
                  <a:schemeClr val="bg1">
                    <a:lumMod val="85000"/>
                  </a:schemeClr>
                </a:solidFill>
              </a:rPr>
              <a:t>가정과 </a:t>
            </a:r>
            <a:r>
              <a:rPr lang="ko-KR" altLang="en-US" sz="1700" dirty="0">
                <a:solidFill>
                  <a:schemeClr val="bg1">
                    <a:lumMod val="85000"/>
                  </a:schemeClr>
                </a:solidFill>
              </a:rPr>
              <a:t>사회로의 복귀를 </a:t>
            </a:r>
            <a:r>
              <a:rPr lang="ko-KR" altLang="en-US" sz="1700" dirty="0" smtClean="0">
                <a:solidFill>
                  <a:schemeClr val="bg1">
                    <a:lumMod val="85000"/>
                  </a:schemeClr>
                </a:solidFill>
              </a:rPr>
              <a:t>위한 치료</a:t>
            </a:r>
            <a:endParaRPr lang="ko-KR" altLang="en-US" sz="17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7" name="Freeform 575"/>
          <p:cNvSpPr>
            <a:spLocks/>
          </p:cNvSpPr>
          <p:nvPr/>
        </p:nvSpPr>
        <p:spPr bwMode="auto">
          <a:xfrm flipH="1" flipV="1">
            <a:off x="2717090" y="4918174"/>
            <a:ext cx="5954493" cy="1750834"/>
          </a:xfrm>
          <a:custGeom>
            <a:avLst/>
            <a:gdLst>
              <a:gd name="T0" fmla="*/ 0 w 2737"/>
              <a:gd name="T1" fmla="*/ 0 h 525"/>
              <a:gd name="T2" fmla="*/ 241 w 2737"/>
              <a:gd name="T3" fmla="*/ 522 h 525"/>
              <a:gd name="T4" fmla="*/ 2737 w 2737"/>
              <a:gd name="T5" fmla="*/ 525 h 525"/>
              <a:gd name="T6" fmla="*/ 2737 w 2737"/>
              <a:gd name="T7" fmla="*/ 3 h 525"/>
              <a:gd name="T8" fmla="*/ 0 w 2737"/>
              <a:gd name="T9" fmla="*/ 0 h 5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37"/>
              <a:gd name="T16" fmla="*/ 0 h 525"/>
              <a:gd name="T17" fmla="*/ 2737 w 2737"/>
              <a:gd name="T18" fmla="*/ 525 h 5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37" h="525">
                <a:moveTo>
                  <a:pt x="0" y="0"/>
                </a:moveTo>
                <a:lnTo>
                  <a:pt x="241" y="522"/>
                </a:lnTo>
                <a:lnTo>
                  <a:pt x="2737" y="525"/>
                </a:lnTo>
                <a:lnTo>
                  <a:pt x="2737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33CC33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18" name="Freeform 574"/>
          <p:cNvSpPr>
            <a:spLocks/>
          </p:cNvSpPr>
          <p:nvPr/>
        </p:nvSpPr>
        <p:spPr bwMode="auto">
          <a:xfrm flipH="1" flipV="1">
            <a:off x="2721961" y="2753996"/>
            <a:ext cx="5954494" cy="1750834"/>
          </a:xfrm>
          <a:custGeom>
            <a:avLst/>
            <a:gdLst>
              <a:gd name="T0" fmla="*/ 0 w 2737"/>
              <a:gd name="T1" fmla="*/ 0 h 525"/>
              <a:gd name="T2" fmla="*/ 241 w 2737"/>
              <a:gd name="T3" fmla="*/ 522 h 525"/>
              <a:gd name="T4" fmla="*/ 2737 w 2737"/>
              <a:gd name="T5" fmla="*/ 525 h 525"/>
              <a:gd name="T6" fmla="*/ 2737 w 2737"/>
              <a:gd name="T7" fmla="*/ 3 h 525"/>
              <a:gd name="T8" fmla="*/ 0 w 2737"/>
              <a:gd name="T9" fmla="*/ 0 h 5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37"/>
              <a:gd name="T16" fmla="*/ 0 h 525"/>
              <a:gd name="T17" fmla="*/ 2737 w 2737"/>
              <a:gd name="T18" fmla="*/ 525 h 5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37" h="525">
                <a:moveTo>
                  <a:pt x="0" y="0"/>
                </a:moveTo>
                <a:lnTo>
                  <a:pt x="241" y="522"/>
                </a:lnTo>
                <a:lnTo>
                  <a:pt x="2737" y="525"/>
                </a:lnTo>
                <a:lnTo>
                  <a:pt x="2737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0099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0" name="Text Box 164"/>
          <p:cNvSpPr txBox="1">
            <a:spLocks noChangeArrowheads="1"/>
          </p:cNvSpPr>
          <p:nvPr/>
        </p:nvSpPr>
        <p:spPr bwMode="auto">
          <a:xfrm>
            <a:off x="2920292" y="5086313"/>
            <a:ext cx="510809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ko-KR" altLang="en-US" sz="1600" dirty="0" smtClean="0"/>
              <a:t>재활 전문 물리치료사가 전문치료 과정</a:t>
            </a:r>
            <a:r>
              <a:rPr lang="en-US" altLang="ko-KR" sz="1600" dirty="0"/>
              <a:t> (PNF, </a:t>
            </a:r>
            <a:r>
              <a:rPr lang="en-US" altLang="ko-KR" sz="1600" dirty="0" err="1"/>
              <a:t>Bobath</a:t>
            </a:r>
            <a:r>
              <a:rPr lang="en-US" altLang="ko-KR" sz="1600" dirty="0"/>
              <a:t>, NDT </a:t>
            </a:r>
            <a:r>
              <a:rPr lang="ko-KR" altLang="en-US" sz="1600" dirty="0"/>
              <a:t>등</a:t>
            </a:r>
            <a:r>
              <a:rPr lang="en-US" altLang="ko-KR" sz="1600" dirty="0" smtClean="0"/>
              <a:t>) </a:t>
            </a:r>
            <a:r>
              <a:rPr lang="ko-KR" altLang="en-US" sz="1600" dirty="0" smtClean="0"/>
              <a:t>을 이수 후 침상에서 이루어지는 여러 </a:t>
            </a:r>
            <a:r>
              <a:rPr lang="ko-KR" altLang="en-US" sz="1600" dirty="0"/>
              <a:t>가지 돌아눕기</a:t>
            </a:r>
            <a:r>
              <a:rPr lang="en-US" altLang="ko-KR" sz="1600" dirty="0"/>
              <a:t>, </a:t>
            </a:r>
            <a:r>
              <a:rPr lang="ko-KR" altLang="en-US" sz="1600" dirty="0"/>
              <a:t>앉기</a:t>
            </a:r>
            <a:r>
              <a:rPr lang="en-US" altLang="ko-KR" sz="1600" dirty="0"/>
              <a:t>, </a:t>
            </a:r>
            <a:r>
              <a:rPr lang="ko-KR" altLang="en-US" sz="1600" dirty="0"/>
              <a:t>서기</a:t>
            </a:r>
            <a:r>
              <a:rPr lang="en-US" altLang="ko-KR" sz="1600" dirty="0"/>
              <a:t>, </a:t>
            </a:r>
            <a:r>
              <a:rPr lang="ko-KR" altLang="en-US" sz="1600" dirty="0"/>
              <a:t>선 자세 유지하기</a:t>
            </a:r>
            <a:r>
              <a:rPr lang="en-US" altLang="ko-KR" sz="1600" dirty="0"/>
              <a:t>, </a:t>
            </a:r>
            <a:r>
              <a:rPr lang="ko-KR" altLang="en-US" sz="1600" dirty="0"/>
              <a:t>걷기의 다양한 동작을 습득하는 여러 가지 치료를 </a:t>
            </a:r>
            <a:r>
              <a:rPr lang="ko-KR" altLang="en-US" sz="1600" dirty="0" smtClean="0"/>
              <a:t>제공함</a:t>
            </a:r>
            <a:r>
              <a:rPr lang="en-US" altLang="ko-KR" sz="1600" dirty="0" smtClean="0"/>
              <a:t>. </a:t>
            </a:r>
            <a:endParaRPr lang="ko-KR" altLang="en-US" sz="1600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Rectangle 646"/>
          <p:cNvSpPr>
            <a:spLocks noChangeArrowheads="1"/>
          </p:cNvSpPr>
          <p:nvPr/>
        </p:nvSpPr>
        <p:spPr bwMode="auto">
          <a:xfrm>
            <a:off x="650278" y="2727011"/>
            <a:ext cx="1839912" cy="3942349"/>
          </a:xfrm>
          <a:prstGeom prst="rect">
            <a:avLst/>
          </a:prstGeom>
          <a:solidFill>
            <a:srgbClr val="CCECFF">
              <a:alpha val="59999"/>
            </a:srgb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2" name="AutoShape 629"/>
          <p:cNvSpPr>
            <a:spLocks noChangeArrowheads="1"/>
          </p:cNvSpPr>
          <p:nvPr/>
        </p:nvSpPr>
        <p:spPr bwMode="auto">
          <a:xfrm>
            <a:off x="2447328" y="3228662"/>
            <a:ext cx="479425" cy="194583"/>
          </a:xfrm>
          <a:prstGeom prst="rightArrow">
            <a:avLst>
              <a:gd name="adj1" fmla="val 50000"/>
              <a:gd name="adj2" fmla="val 149318"/>
            </a:avLst>
          </a:prstGeom>
          <a:solidFill>
            <a:srgbClr val="CCECFF">
              <a:alpha val="70195"/>
            </a:srgbClr>
          </a:solidFill>
          <a:ln w="9525">
            <a:miter lim="800000"/>
            <a:headEnd/>
            <a:tailEnd/>
          </a:ln>
          <a:scene3d>
            <a:camera prst="legacyObliqueBottom"/>
            <a:lightRig rig="legacyFlat3" dir="b"/>
          </a:scene3d>
          <a:sp3d extrusionH="11100" prstMaterial="legacyPlastic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23" name="AutoShape 640"/>
          <p:cNvSpPr>
            <a:spLocks noChangeArrowheads="1"/>
          </p:cNvSpPr>
          <p:nvPr/>
        </p:nvSpPr>
        <p:spPr bwMode="auto">
          <a:xfrm>
            <a:off x="2429871" y="5207413"/>
            <a:ext cx="479425" cy="194583"/>
          </a:xfrm>
          <a:prstGeom prst="rightArrow">
            <a:avLst>
              <a:gd name="adj1" fmla="val 50000"/>
              <a:gd name="adj2" fmla="val 149318"/>
            </a:avLst>
          </a:prstGeom>
          <a:solidFill>
            <a:srgbClr val="CCECFF">
              <a:alpha val="70195"/>
            </a:srgbClr>
          </a:solidFill>
          <a:ln w="9525">
            <a:miter lim="800000"/>
            <a:headEnd/>
            <a:tailEnd/>
          </a:ln>
          <a:scene3d>
            <a:camera prst="legacyObliqueBottom"/>
            <a:lightRig rig="legacyFlat3" dir="b"/>
          </a:scene3d>
          <a:sp3d extrusionH="11100" prstMaterial="legacyPlastic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24" name="Rectangle 646"/>
          <p:cNvSpPr>
            <a:spLocks noChangeArrowheads="1"/>
          </p:cNvSpPr>
          <p:nvPr/>
        </p:nvSpPr>
        <p:spPr bwMode="auto">
          <a:xfrm>
            <a:off x="804265" y="3014348"/>
            <a:ext cx="1500188" cy="1064944"/>
          </a:xfrm>
          <a:prstGeom prst="rect">
            <a:avLst/>
          </a:prstGeom>
          <a:solidFill>
            <a:schemeClr val="accent3"/>
          </a:solidFill>
          <a:ln w="12700" algn="ctr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pPr algn="ctr">
              <a:defRPr/>
            </a:pPr>
            <a:endParaRPr lang="ko-KR" altLang="en-US" dirty="0"/>
          </a:p>
        </p:txBody>
      </p:sp>
      <p:sp>
        <p:nvSpPr>
          <p:cNvPr id="25" name="Rectangle 646"/>
          <p:cNvSpPr>
            <a:spLocks noChangeArrowheads="1"/>
          </p:cNvSpPr>
          <p:nvPr/>
        </p:nvSpPr>
        <p:spPr bwMode="auto">
          <a:xfrm>
            <a:off x="786808" y="4908168"/>
            <a:ext cx="1500188" cy="1064944"/>
          </a:xfrm>
          <a:prstGeom prst="rect">
            <a:avLst/>
          </a:prstGeom>
          <a:solidFill>
            <a:schemeClr val="accent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875703" y="3298820"/>
            <a:ext cx="14287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en-US" altLang="ko-KR" sz="2000" dirty="0" smtClean="0">
                <a:solidFill>
                  <a:srgbClr val="303C18"/>
                </a:solidFill>
                <a:latin typeface="+mn-ea"/>
                <a:ea typeface="+mn-ea"/>
                <a:cs typeface="HY동녘M"/>
              </a:rPr>
              <a:t>1.</a:t>
            </a:r>
            <a:r>
              <a:rPr kumimoji="0" lang="ko-KR" altLang="en-US" sz="2000" dirty="0" smtClean="0">
                <a:solidFill>
                  <a:srgbClr val="303C18"/>
                </a:solidFill>
                <a:latin typeface="+mn-ea"/>
                <a:ea typeface="+mn-ea"/>
                <a:cs typeface="HY동녘M"/>
              </a:rPr>
              <a:t>평가</a:t>
            </a:r>
            <a:endParaRPr kumimoji="0" lang="en-US" altLang="ko-KR" sz="2000" dirty="0">
              <a:solidFill>
                <a:srgbClr val="303C18"/>
              </a:solidFill>
              <a:latin typeface="+mn-ea"/>
              <a:cs typeface="HY동녘M"/>
            </a:endParaRPr>
          </a:p>
        </p:txBody>
      </p:sp>
      <p:sp>
        <p:nvSpPr>
          <p:cNvPr id="27" name="TextBox 9"/>
          <p:cNvSpPr txBox="1">
            <a:spLocks noChangeArrowheads="1"/>
          </p:cNvSpPr>
          <p:nvPr/>
        </p:nvSpPr>
        <p:spPr bwMode="auto">
          <a:xfrm>
            <a:off x="858246" y="4908168"/>
            <a:ext cx="14287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en-US" altLang="ko-KR" sz="2000" dirty="0">
                <a:solidFill>
                  <a:srgbClr val="303C18"/>
                </a:solidFill>
                <a:latin typeface="+mn-ea"/>
                <a:cs typeface="HY동녘M"/>
              </a:rPr>
              <a:t>2</a:t>
            </a:r>
            <a:r>
              <a:rPr kumimoji="0" lang="en-US" altLang="ko-KR" sz="2000" dirty="0" smtClean="0">
                <a:solidFill>
                  <a:srgbClr val="303C18"/>
                </a:solidFill>
                <a:latin typeface="+mn-ea"/>
                <a:cs typeface="HY동녘M"/>
              </a:rPr>
              <a:t>.</a:t>
            </a:r>
            <a:r>
              <a:rPr kumimoji="0" lang="ko-KR" altLang="en-US" sz="2000" dirty="0" smtClean="0">
                <a:solidFill>
                  <a:srgbClr val="303C18"/>
                </a:solidFill>
                <a:latin typeface="+mn-ea"/>
                <a:cs typeface="HY동녘M"/>
              </a:rPr>
              <a:t>중추</a:t>
            </a:r>
            <a:endParaRPr kumimoji="0" lang="en-US" altLang="ko-KR" sz="2000" dirty="0" smtClean="0">
              <a:solidFill>
                <a:srgbClr val="303C18"/>
              </a:solidFill>
              <a:latin typeface="+mn-ea"/>
              <a:cs typeface="HY동녘M"/>
            </a:endParaRPr>
          </a:p>
          <a:p>
            <a:pPr algn="ctr">
              <a:defRPr/>
            </a:pPr>
            <a:r>
              <a:rPr kumimoji="0" lang="ko-KR" altLang="en-US" sz="2000" dirty="0" smtClean="0">
                <a:solidFill>
                  <a:srgbClr val="303C18"/>
                </a:solidFill>
                <a:latin typeface="+mn-ea"/>
                <a:cs typeface="HY동녘M"/>
              </a:rPr>
              <a:t>신경계</a:t>
            </a:r>
            <a:endParaRPr kumimoji="0" lang="en-US" altLang="ko-KR" sz="2000" dirty="0" smtClean="0">
              <a:solidFill>
                <a:srgbClr val="303C18"/>
              </a:solidFill>
              <a:latin typeface="+mn-ea"/>
              <a:cs typeface="HY동녘M"/>
            </a:endParaRPr>
          </a:p>
          <a:p>
            <a:pPr algn="ctr">
              <a:defRPr/>
            </a:pPr>
            <a:r>
              <a:rPr kumimoji="0" lang="ko-KR" altLang="en-US" sz="2000" dirty="0" smtClean="0">
                <a:solidFill>
                  <a:srgbClr val="303C18"/>
                </a:solidFill>
                <a:latin typeface="+mn-ea"/>
                <a:cs typeface="HY동녘M"/>
              </a:rPr>
              <a:t>발달치료</a:t>
            </a:r>
            <a:endParaRPr kumimoji="0" lang="en-US" altLang="ko-KR" sz="2000" dirty="0">
              <a:solidFill>
                <a:srgbClr val="303C18"/>
              </a:solidFill>
              <a:latin typeface="+mn-ea"/>
              <a:cs typeface="HY동녘M"/>
            </a:endParaRPr>
          </a:p>
        </p:txBody>
      </p:sp>
      <p:sp>
        <p:nvSpPr>
          <p:cNvPr id="28" name="Text Box 164"/>
          <p:cNvSpPr txBox="1">
            <a:spLocks noChangeArrowheads="1"/>
          </p:cNvSpPr>
          <p:nvPr/>
        </p:nvSpPr>
        <p:spPr bwMode="auto">
          <a:xfrm>
            <a:off x="2926753" y="2885100"/>
            <a:ext cx="538966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ko-KR" altLang="en-US" sz="1600" dirty="0"/>
              <a:t>도수근력검사 및 관절가동범위 검사와 기능 및 이동 </a:t>
            </a:r>
            <a:r>
              <a:rPr lang="ko-KR" altLang="en-US" sz="1600" dirty="0" smtClean="0"/>
              <a:t>능력 </a:t>
            </a:r>
            <a:r>
              <a:rPr lang="ko-KR" altLang="en-US" sz="1600" dirty="0"/>
              <a:t>검사</a:t>
            </a:r>
            <a:r>
              <a:rPr lang="en-US" altLang="ko-KR" sz="1600" dirty="0"/>
              <a:t>, </a:t>
            </a:r>
            <a:r>
              <a:rPr lang="ko-KR" altLang="en-US" sz="1600" dirty="0"/>
              <a:t>보행검사</a:t>
            </a:r>
            <a:r>
              <a:rPr lang="en-US" altLang="ko-KR" sz="1600" dirty="0"/>
              <a:t>, </a:t>
            </a:r>
            <a:r>
              <a:rPr lang="ko-KR" altLang="en-US" sz="1600" dirty="0"/>
              <a:t>감각 검사 등</a:t>
            </a:r>
            <a:r>
              <a:rPr lang="en-US" altLang="ko-KR" sz="1600" dirty="0"/>
              <a:t>. </a:t>
            </a:r>
            <a:r>
              <a:rPr lang="ko-KR" altLang="en-US" sz="1600" dirty="0"/>
              <a:t>환자의 현재 상태를 파악하고 </a:t>
            </a:r>
            <a:r>
              <a:rPr lang="ko-KR" altLang="en-US" sz="1600" dirty="0" smtClean="0"/>
              <a:t>환자에게 맞는 개인별 </a:t>
            </a:r>
            <a:r>
              <a:rPr lang="ko-KR" altLang="en-US" sz="1600" dirty="0"/>
              <a:t>치료 계획 </a:t>
            </a:r>
            <a:r>
              <a:rPr lang="ko-KR" altLang="en-US" sz="1600" dirty="0" smtClean="0"/>
              <a:t>수립하고</a:t>
            </a:r>
            <a:endParaRPr lang="en-US" altLang="ko-KR" sz="1600" dirty="0" smtClean="0"/>
          </a:p>
          <a:p>
            <a:pPr>
              <a:lnSpc>
                <a:spcPct val="125000"/>
              </a:lnSpc>
            </a:pPr>
            <a:r>
              <a:rPr lang="ko-KR" altLang="en-US" sz="1600" dirty="0" smtClean="0"/>
              <a:t>목표를 설정함</a:t>
            </a:r>
            <a:r>
              <a:rPr lang="en-US" altLang="ko-KR" sz="1600" dirty="0" smtClean="0"/>
              <a:t>. </a:t>
            </a:r>
            <a:endParaRPr lang="ko-KR" altLang="en-US" sz="1600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직사각형 2"/>
          <p:cNvSpPr/>
          <p:nvPr/>
        </p:nvSpPr>
        <p:spPr bwMode="auto">
          <a:xfrm>
            <a:off x="10260632" y="1628800"/>
            <a:ext cx="914400" cy="914400"/>
          </a:xfrm>
          <a:prstGeom prst="rect">
            <a:avLst/>
          </a:prstGeom>
          <a:grpFill/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6806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template02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287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Text Box 17"/>
          <p:cNvSpPr txBox="1">
            <a:spLocks noChangeArrowheads="1"/>
          </p:cNvSpPr>
          <p:nvPr/>
        </p:nvSpPr>
        <p:spPr bwMode="auto">
          <a:xfrm>
            <a:off x="323850" y="260350"/>
            <a:ext cx="189635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latinLnBrk="0" hangingPunct="0">
              <a:spcBef>
                <a:spcPct val="50000"/>
              </a:spcBef>
            </a:pPr>
            <a:r>
              <a:rPr kumimoji="0" lang="en-US" altLang="ko-KR" sz="2400" dirty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kumimoji="0" lang="ko-KR" altLang="en-US" sz="2400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운동치료실</a:t>
            </a:r>
            <a:endParaRPr kumimoji="0" lang="ko-KR" altLang="en-US" sz="2400" dirty="0">
              <a:solidFill>
                <a:srgbClr val="303C18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593" name="Rectangle 646"/>
          <p:cNvSpPr>
            <a:spLocks noChangeArrowheads="1"/>
          </p:cNvSpPr>
          <p:nvPr/>
        </p:nvSpPr>
        <p:spPr bwMode="auto">
          <a:xfrm>
            <a:off x="600076" y="908720"/>
            <a:ext cx="1839912" cy="5379212"/>
          </a:xfrm>
          <a:prstGeom prst="rect">
            <a:avLst/>
          </a:prstGeom>
          <a:solidFill>
            <a:srgbClr val="CCECFF">
              <a:alpha val="59999"/>
            </a:srgb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0" name="Freeform 575"/>
          <p:cNvSpPr>
            <a:spLocks/>
          </p:cNvSpPr>
          <p:nvPr/>
        </p:nvSpPr>
        <p:spPr bwMode="auto">
          <a:xfrm flipH="1" flipV="1">
            <a:off x="2717566" y="4790688"/>
            <a:ext cx="5954493" cy="1497244"/>
          </a:xfrm>
          <a:custGeom>
            <a:avLst/>
            <a:gdLst>
              <a:gd name="T0" fmla="*/ 0 w 2737"/>
              <a:gd name="T1" fmla="*/ 0 h 525"/>
              <a:gd name="T2" fmla="*/ 241 w 2737"/>
              <a:gd name="T3" fmla="*/ 522 h 525"/>
              <a:gd name="T4" fmla="*/ 2737 w 2737"/>
              <a:gd name="T5" fmla="*/ 525 h 525"/>
              <a:gd name="T6" fmla="*/ 2737 w 2737"/>
              <a:gd name="T7" fmla="*/ 3 h 525"/>
              <a:gd name="T8" fmla="*/ 0 w 2737"/>
              <a:gd name="T9" fmla="*/ 0 h 5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37"/>
              <a:gd name="T16" fmla="*/ 0 h 525"/>
              <a:gd name="T17" fmla="*/ 2737 w 2737"/>
              <a:gd name="T18" fmla="*/ 525 h 5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37" h="525">
                <a:moveTo>
                  <a:pt x="0" y="0"/>
                </a:moveTo>
                <a:lnTo>
                  <a:pt x="241" y="522"/>
                </a:lnTo>
                <a:lnTo>
                  <a:pt x="2737" y="525"/>
                </a:lnTo>
                <a:lnTo>
                  <a:pt x="2737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33CC33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2" name="Text Box 164"/>
          <p:cNvSpPr txBox="1">
            <a:spLocks noChangeArrowheads="1"/>
          </p:cNvSpPr>
          <p:nvPr/>
        </p:nvSpPr>
        <p:spPr bwMode="auto">
          <a:xfrm>
            <a:off x="2920769" y="4958827"/>
            <a:ext cx="510809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ko-KR" altLang="en-US" sz="1600" dirty="0"/>
              <a:t>조기 보행을 위하여 탈 부하 보행 보조 장치를 </a:t>
            </a:r>
            <a:r>
              <a:rPr lang="ko-KR" altLang="en-US" sz="1600" dirty="0" smtClean="0"/>
              <a:t>적용한 보행훈련을 </a:t>
            </a:r>
            <a:r>
              <a:rPr lang="ko-KR" altLang="en-US" sz="1600" dirty="0"/>
              <a:t>적용하여 비정상적인 보행의 교정 및 지상으로의 보행을 </a:t>
            </a:r>
            <a:r>
              <a:rPr lang="ko-KR" altLang="en-US" sz="1600" dirty="0" smtClean="0"/>
              <a:t>촉진함</a:t>
            </a:r>
            <a:r>
              <a:rPr lang="en-US" altLang="ko-KR" sz="1600" dirty="0" smtClean="0"/>
              <a:t>.</a:t>
            </a:r>
            <a:endParaRPr lang="ko-KR" altLang="en-US" sz="1600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" name="AutoShape 640"/>
          <p:cNvSpPr>
            <a:spLocks noChangeArrowheads="1"/>
          </p:cNvSpPr>
          <p:nvPr/>
        </p:nvSpPr>
        <p:spPr bwMode="auto">
          <a:xfrm>
            <a:off x="2437654" y="5076853"/>
            <a:ext cx="479425" cy="194583"/>
          </a:xfrm>
          <a:prstGeom prst="rightArrow">
            <a:avLst>
              <a:gd name="adj1" fmla="val 50000"/>
              <a:gd name="adj2" fmla="val 149318"/>
            </a:avLst>
          </a:prstGeom>
          <a:solidFill>
            <a:srgbClr val="CCECFF">
              <a:alpha val="70195"/>
            </a:srgbClr>
          </a:solidFill>
          <a:ln w="9525">
            <a:miter lim="800000"/>
            <a:headEnd/>
            <a:tailEnd/>
          </a:ln>
          <a:scene3d>
            <a:camera prst="legacyObliqueBottom"/>
            <a:lightRig rig="legacyFlat3" dir="b"/>
          </a:scene3d>
          <a:sp3d extrusionH="11100" prstMaterial="legacyPlastic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25" name="Rectangle 646"/>
          <p:cNvSpPr>
            <a:spLocks noChangeArrowheads="1"/>
          </p:cNvSpPr>
          <p:nvPr/>
        </p:nvSpPr>
        <p:spPr bwMode="auto">
          <a:xfrm>
            <a:off x="805070" y="2914086"/>
            <a:ext cx="1500188" cy="1064944"/>
          </a:xfrm>
          <a:prstGeom prst="rect">
            <a:avLst/>
          </a:prstGeom>
          <a:solidFill>
            <a:schemeClr val="accent3"/>
          </a:solidFill>
          <a:ln w="12700" algn="ctr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26" name="Rectangle 646"/>
          <p:cNvSpPr>
            <a:spLocks noChangeArrowheads="1"/>
          </p:cNvSpPr>
          <p:nvPr/>
        </p:nvSpPr>
        <p:spPr bwMode="auto">
          <a:xfrm>
            <a:off x="805070" y="4718641"/>
            <a:ext cx="1500188" cy="1064944"/>
          </a:xfrm>
          <a:prstGeom prst="rect">
            <a:avLst/>
          </a:prstGeom>
          <a:solidFill>
            <a:schemeClr val="accent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7" name="TextBox 9"/>
          <p:cNvSpPr txBox="1">
            <a:spLocks noChangeArrowheads="1"/>
          </p:cNvSpPr>
          <p:nvPr/>
        </p:nvSpPr>
        <p:spPr bwMode="auto">
          <a:xfrm>
            <a:off x="876508" y="2938726"/>
            <a:ext cx="14287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en-US" altLang="ko-KR" sz="2000" dirty="0" smtClean="0">
                <a:solidFill>
                  <a:srgbClr val="303C18"/>
                </a:solidFill>
                <a:latin typeface="+mn-ea"/>
                <a:ea typeface="+mn-ea"/>
                <a:cs typeface="HY동녘M"/>
              </a:rPr>
              <a:t>4.</a:t>
            </a:r>
            <a:r>
              <a:rPr kumimoji="0" lang="ko-KR" altLang="en-US" sz="2000" dirty="0" smtClean="0">
                <a:solidFill>
                  <a:srgbClr val="303C18"/>
                </a:solidFill>
                <a:latin typeface="+mn-ea"/>
                <a:ea typeface="+mn-ea"/>
                <a:cs typeface="HY동녘M"/>
              </a:rPr>
              <a:t>기능적</a:t>
            </a:r>
            <a:endParaRPr kumimoji="0" lang="en-US" altLang="ko-KR" sz="2000" dirty="0" smtClean="0">
              <a:solidFill>
                <a:srgbClr val="303C18"/>
              </a:solidFill>
              <a:latin typeface="+mn-ea"/>
              <a:ea typeface="+mn-ea"/>
              <a:cs typeface="HY동녘M"/>
            </a:endParaRPr>
          </a:p>
          <a:p>
            <a:pPr algn="ctr">
              <a:defRPr/>
            </a:pPr>
            <a:r>
              <a:rPr kumimoji="0" lang="ko-KR" altLang="en-US" sz="2000" dirty="0" smtClean="0">
                <a:solidFill>
                  <a:srgbClr val="303C18"/>
                </a:solidFill>
                <a:latin typeface="+mn-ea"/>
                <a:ea typeface="+mn-ea"/>
                <a:cs typeface="HY동녘M"/>
              </a:rPr>
              <a:t>전기자극치료</a:t>
            </a:r>
            <a:r>
              <a:rPr kumimoji="0" lang="en-US" altLang="ko-KR" sz="2000" dirty="0" smtClean="0">
                <a:solidFill>
                  <a:srgbClr val="303C18"/>
                </a:solidFill>
                <a:latin typeface="+mn-ea"/>
                <a:ea typeface="+mn-ea"/>
                <a:cs typeface="HY동녘M"/>
              </a:rPr>
              <a:t>(FES)</a:t>
            </a:r>
            <a:endParaRPr kumimoji="0" lang="en-US" altLang="ko-KR" sz="2000" dirty="0">
              <a:solidFill>
                <a:srgbClr val="303C18"/>
              </a:solidFill>
              <a:latin typeface="+mn-ea"/>
              <a:ea typeface="+mn-ea"/>
              <a:cs typeface="HY동녘M"/>
            </a:endParaRPr>
          </a:p>
        </p:txBody>
      </p:sp>
      <p:sp>
        <p:nvSpPr>
          <p:cNvPr id="28" name="TextBox 9"/>
          <p:cNvSpPr txBox="1">
            <a:spLocks noChangeArrowheads="1"/>
          </p:cNvSpPr>
          <p:nvPr/>
        </p:nvSpPr>
        <p:spPr bwMode="auto">
          <a:xfrm>
            <a:off x="876508" y="4897170"/>
            <a:ext cx="14287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en-US" altLang="ko-KR" sz="2000" dirty="0" smtClean="0">
                <a:solidFill>
                  <a:srgbClr val="303C18"/>
                </a:solidFill>
                <a:latin typeface="+mn-ea"/>
                <a:cs typeface="HY동녘M"/>
              </a:rPr>
              <a:t>5.</a:t>
            </a:r>
            <a:r>
              <a:rPr kumimoji="0" lang="ko-KR" altLang="en-US" sz="2000" dirty="0" smtClean="0">
                <a:solidFill>
                  <a:srgbClr val="303C18"/>
                </a:solidFill>
                <a:latin typeface="+mn-ea"/>
                <a:cs typeface="HY동녘M"/>
              </a:rPr>
              <a:t>보행</a:t>
            </a:r>
            <a:endParaRPr kumimoji="0" lang="en-US" altLang="ko-KR" sz="2000" dirty="0" smtClean="0">
              <a:solidFill>
                <a:srgbClr val="303C18"/>
              </a:solidFill>
              <a:latin typeface="+mn-ea"/>
              <a:cs typeface="HY동녘M"/>
            </a:endParaRPr>
          </a:p>
          <a:p>
            <a:pPr algn="ctr">
              <a:defRPr/>
            </a:pPr>
            <a:r>
              <a:rPr kumimoji="0" lang="ko-KR" altLang="en-US" sz="2000" dirty="0" smtClean="0">
                <a:solidFill>
                  <a:srgbClr val="303C18"/>
                </a:solidFill>
                <a:latin typeface="+mn-ea"/>
                <a:cs typeface="HY동녘M"/>
              </a:rPr>
              <a:t>치료</a:t>
            </a:r>
            <a:endParaRPr kumimoji="0" lang="en-US" altLang="ko-KR" sz="2000" dirty="0">
              <a:solidFill>
                <a:srgbClr val="303C18"/>
              </a:solidFill>
              <a:latin typeface="+mn-ea"/>
              <a:cs typeface="HY동녘M"/>
            </a:endParaRPr>
          </a:p>
        </p:txBody>
      </p:sp>
      <p:sp>
        <p:nvSpPr>
          <p:cNvPr id="30" name="Freeform 574"/>
          <p:cNvSpPr>
            <a:spLocks/>
          </p:cNvSpPr>
          <p:nvPr/>
        </p:nvSpPr>
        <p:spPr bwMode="auto">
          <a:xfrm flipH="1" flipV="1">
            <a:off x="2721961" y="915065"/>
            <a:ext cx="5954494" cy="1750834"/>
          </a:xfrm>
          <a:custGeom>
            <a:avLst/>
            <a:gdLst>
              <a:gd name="T0" fmla="*/ 0 w 2737"/>
              <a:gd name="T1" fmla="*/ 0 h 525"/>
              <a:gd name="T2" fmla="*/ 241 w 2737"/>
              <a:gd name="T3" fmla="*/ 522 h 525"/>
              <a:gd name="T4" fmla="*/ 2737 w 2737"/>
              <a:gd name="T5" fmla="*/ 525 h 525"/>
              <a:gd name="T6" fmla="*/ 2737 w 2737"/>
              <a:gd name="T7" fmla="*/ 3 h 525"/>
              <a:gd name="T8" fmla="*/ 0 w 2737"/>
              <a:gd name="T9" fmla="*/ 0 h 5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37"/>
              <a:gd name="T16" fmla="*/ 0 h 525"/>
              <a:gd name="T17" fmla="*/ 2737 w 2737"/>
              <a:gd name="T18" fmla="*/ 525 h 5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37" h="525">
                <a:moveTo>
                  <a:pt x="0" y="0"/>
                </a:moveTo>
                <a:lnTo>
                  <a:pt x="241" y="522"/>
                </a:lnTo>
                <a:lnTo>
                  <a:pt x="2737" y="525"/>
                </a:lnTo>
                <a:lnTo>
                  <a:pt x="2737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0099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31" name="AutoShape 629"/>
          <p:cNvSpPr>
            <a:spLocks noChangeArrowheads="1"/>
          </p:cNvSpPr>
          <p:nvPr/>
        </p:nvSpPr>
        <p:spPr bwMode="auto">
          <a:xfrm>
            <a:off x="2447328" y="1389731"/>
            <a:ext cx="479425" cy="194583"/>
          </a:xfrm>
          <a:prstGeom prst="rightArrow">
            <a:avLst>
              <a:gd name="adj1" fmla="val 50000"/>
              <a:gd name="adj2" fmla="val 149318"/>
            </a:avLst>
          </a:prstGeom>
          <a:solidFill>
            <a:srgbClr val="CCECFF">
              <a:alpha val="70195"/>
            </a:srgbClr>
          </a:solidFill>
          <a:ln w="9525">
            <a:miter lim="800000"/>
            <a:headEnd/>
            <a:tailEnd/>
          </a:ln>
          <a:scene3d>
            <a:camera prst="legacyObliqueBottom"/>
            <a:lightRig rig="legacyFlat3" dir="b"/>
          </a:scene3d>
          <a:sp3d extrusionH="11100" prstMaterial="legacyPlastic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32" name="Rectangle 646"/>
          <p:cNvSpPr>
            <a:spLocks noChangeArrowheads="1"/>
          </p:cNvSpPr>
          <p:nvPr/>
        </p:nvSpPr>
        <p:spPr bwMode="auto">
          <a:xfrm>
            <a:off x="804265" y="1175417"/>
            <a:ext cx="1500188" cy="1064944"/>
          </a:xfrm>
          <a:prstGeom prst="rect">
            <a:avLst/>
          </a:prstGeom>
          <a:solidFill>
            <a:schemeClr val="accent3"/>
          </a:solidFill>
          <a:ln w="12700" algn="ctr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33" name="TextBox 9"/>
          <p:cNvSpPr txBox="1">
            <a:spLocks noChangeArrowheads="1"/>
          </p:cNvSpPr>
          <p:nvPr/>
        </p:nvSpPr>
        <p:spPr bwMode="auto">
          <a:xfrm>
            <a:off x="875703" y="1353946"/>
            <a:ext cx="14287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en-US" altLang="ko-KR" sz="2000" dirty="0" smtClean="0">
                <a:solidFill>
                  <a:srgbClr val="303C18"/>
                </a:solidFill>
                <a:latin typeface="+mn-ea"/>
                <a:ea typeface="+mn-ea"/>
                <a:cs typeface="HY동녘M"/>
              </a:rPr>
              <a:t>3.</a:t>
            </a:r>
            <a:r>
              <a:rPr kumimoji="0" lang="ko-KR" altLang="en-US" sz="2000" dirty="0" smtClean="0">
                <a:solidFill>
                  <a:srgbClr val="303C18"/>
                </a:solidFill>
                <a:latin typeface="+mn-ea"/>
                <a:ea typeface="+mn-ea"/>
                <a:cs typeface="HY동녘M"/>
              </a:rPr>
              <a:t>기구</a:t>
            </a:r>
            <a:endParaRPr kumimoji="0" lang="en-US" altLang="ko-KR" sz="2000" dirty="0" smtClean="0">
              <a:solidFill>
                <a:srgbClr val="303C18"/>
              </a:solidFill>
              <a:latin typeface="+mn-ea"/>
              <a:ea typeface="+mn-ea"/>
              <a:cs typeface="HY동녘M"/>
            </a:endParaRPr>
          </a:p>
          <a:p>
            <a:pPr algn="ctr">
              <a:defRPr/>
            </a:pPr>
            <a:r>
              <a:rPr kumimoji="0" lang="ko-KR" altLang="en-US" sz="2000" dirty="0" smtClean="0">
                <a:solidFill>
                  <a:srgbClr val="303C18"/>
                </a:solidFill>
                <a:latin typeface="+mn-ea"/>
                <a:ea typeface="+mn-ea"/>
                <a:cs typeface="HY동녘M"/>
              </a:rPr>
              <a:t>운동치료</a:t>
            </a:r>
            <a:endParaRPr kumimoji="0" lang="en-US" altLang="ko-KR" sz="2000" dirty="0">
              <a:solidFill>
                <a:srgbClr val="303C18"/>
              </a:solidFill>
              <a:latin typeface="+mn-ea"/>
              <a:ea typeface="+mn-ea"/>
              <a:cs typeface="HY동녘M"/>
            </a:endParaRPr>
          </a:p>
        </p:txBody>
      </p:sp>
      <p:sp>
        <p:nvSpPr>
          <p:cNvPr id="34" name="Text Box 164"/>
          <p:cNvSpPr txBox="1">
            <a:spLocks noChangeArrowheads="1"/>
          </p:cNvSpPr>
          <p:nvPr/>
        </p:nvSpPr>
        <p:spPr bwMode="auto">
          <a:xfrm>
            <a:off x="2906328" y="924281"/>
            <a:ext cx="5083846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ko-KR" altLang="en-US" sz="1600" dirty="0"/>
              <a:t>중추신경계 손상으로 인한 초기 침상 단계부터 보행 단계까지 단계적으로 장비를 </a:t>
            </a:r>
            <a:r>
              <a:rPr lang="ko-KR" altLang="en-US" sz="1600" dirty="0" smtClean="0"/>
              <a:t>적용하여 기능 </a:t>
            </a:r>
            <a:r>
              <a:rPr lang="ko-KR" altLang="en-US" sz="1600" dirty="0"/>
              <a:t>능력 회복을 </a:t>
            </a:r>
            <a:r>
              <a:rPr lang="ko-KR" altLang="en-US" sz="1600" dirty="0" smtClean="0"/>
              <a:t>촉진함</a:t>
            </a:r>
            <a:r>
              <a:rPr lang="en-US" altLang="ko-KR" sz="1600" dirty="0" smtClean="0"/>
              <a:t>. </a:t>
            </a:r>
            <a:r>
              <a:rPr lang="en-US" altLang="ko-KR" sz="1600" dirty="0"/>
              <a:t/>
            </a:r>
            <a:br>
              <a:rPr lang="en-US" altLang="ko-KR" sz="1600" dirty="0"/>
            </a:br>
            <a:r>
              <a:rPr lang="en-US" altLang="ko-KR" sz="1600" dirty="0"/>
              <a:t>(</a:t>
            </a:r>
            <a:r>
              <a:rPr lang="ko-KR" altLang="en-US" sz="1600" dirty="0"/>
              <a:t>경사 침대</a:t>
            </a:r>
            <a:r>
              <a:rPr lang="en-US" altLang="ko-KR" sz="1600" dirty="0"/>
              <a:t>, </a:t>
            </a:r>
            <a:r>
              <a:rPr lang="ko-KR" altLang="en-US" sz="1600" dirty="0"/>
              <a:t>기립 테이블</a:t>
            </a:r>
            <a:r>
              <a:rPr lang="en-US" altLang="ko-KR" sz="1600" dirty="0"/>
              <a:t>, </a:t>
            </a:r>
            <a:r>
              <a:rPr lang="ko-KR" altLang="en-US" sz="1600" dirty="0"/>
              <a:t>저속 </a:t>
            </a:r>
            <a:r>
              <a:rPr lang="ko-KR" altLang="en-US" sz="1600" dirty="0" err="1"/>
              <a:t>트레드밀</a:t>
            </a:r>
            <a:r>
              <a:rPr lang="en-US" altLang="ko-KR" sz="1600" dirty="0"/>
              <a:t>, </a:t>
            </a:r>
            <a:r>
              <a:rPr lang="ko-KR" altLang="en-US" sz="1600" dirty="0"/>
              <a:t>상</a:t>
            </a:r>
            <a:r>
              <a:rPr lang="en-US" altLang="ko-KR" sz="1600" dirty="0"/>
              <a:t>, </a:t>
            </a:r>
            <a:r>
              <a:rPr lang="ko-KR" altLang="en-US" sz="1600" dirty="0"/>
              <a:t>하지 자전거</a:t>
            </a:r>
            <a:r>
              <a:rPr lang="en-US" altLang="ko-KR" sz="1600" dirty="0" smtClean="0"/>
              <a:t>, </a:t>
            </a:r>
            <a:r>
              <a:rPr lang="ko-KR" altLang="en-US" sz="1600" dirty="0"/>
              <a:t>균형 </a:t>
            </a:r>
            <a:r>
              <a:rPr lang="ko-KR" altLang="en-US" sz="1600" dirty="0" smtClean="0"/>
              <a:t>훈련</a:t>
            </a:r>
            <a:r>
              <a:rPr lang="en-US" altLang="ko-KR" sz="1600" dirty="0" smtClean="0"/>
              <a:t>, </a:t>
            </a:r>
            <a:r>
              <a:rPr lang="ko-KR" altLang="en-US" sz="1600" dirty="0" err="1"/>
              <a:t>탈부하</a:t>
            </a:r>
            <a:r>
              <a:rPr lang="ko-KR" altLang="en-US" sz="1600" dirty="0"/>
              <a:t> 보행 </a:t>
            </a:r>
            <a:r>
              <a:rPr lang="ko-KR" altLang="en-US" sz="1600" dirty="0" smtClean="0"/>
              <a:t>보조장치</a:t>
            </a:r>
            <a:r>
              <a:rPr lang="en-US" altLang="ko-KR" sz="1600" dirty="0" smtClean="0"/>
              <a:t>)</a:t>
            </a:r>
            <a:endParaRPr lang="ko-KR" altLang="en-US" sz="1600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5" name="Freeform 575"/>
          <p:cNvSpPr>
            <a:spLocks/>
          </p:cNvSpPr>
          <p:nvPr/>
        </p:nvSpPr>
        <p:spPr bwMode="auto">
          <a:xfrm flipH="1" flipV="1">
            <a:off x="2735972" y="2914086"/>
            <a:ext cx="6020212" cy="1577982"/>
          </a:xfrm>
          <a:custGeom>
            <a:avLst/>
            <a:gdLst>
              <a:gd name="T0" fmla="*/ 0 w 2737"/>
              <a:gd name="T1" fmla="*/ 0 h 525"/>
              <a:gd name="T2" fmla="*/ 241 w 2737"/>
              <a:gd name="T3" fmla="*/ 522 h 525"/>
              <a:gd name="T4" fmla="*/ 2737 w 2737"/>
              <a:gd name="T5" fmla="*/ 525 h 525"/>
              <a:gd name="T6" fmla="*/ 2737 w 2737"/>
              <a:gd name="T7" fmla="*/ 3 h 525"/>
              <a:gd name="T8" fmla="*/ 0 w 2737"/>
              <a:gd name="T9" fmla="*/ 0 h 5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37"/>
              <a:gd name="T16" fmla="*/ 0 h 525"/>
              <a:gd name="T17" fmla="*/ 2737 w 2737"/>
              <a:gd name="T18" fmla="*/ 525 h 5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37" h="525">
                <a:moveTo>
                  <a:pt x="0" y="0"/>
                </a:moveTo>
                <a:lnTo>
                  <a:pt x="241" y="522"/>
                </a:lnTo>
                <a:lnTo>
                  <a:pt x="2737" y="525"/>
                </a:lnTo>
                <a:lnTo>
                  <a:pt x="2737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33CC33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3" name="AutoShape 629"/>
          <p:cNvSpPr>
            <a:spLocks noChangeArrowheads="1"/>
          </p:cNvSpPr>
          <p:nvPr/>
        </p:nvSpPr>
        <p:spPr bwMode="auto">
          <a:xfrm>
            <a:off x="2426903" y="3140968"/>
            <a:ext cx="479425" cy="194583"/>
          </a:xfrm>
          <a:prstGeom prst="rightArrow">
            <a:avLst>
              <a:gd name="adj1" fmla="val 50000"/>
              <a:gd name="adj2" fmla="val 149318"/>
            </a:avLst>
          </a:prstGeom>
          <a:solidFill>
            <a:srgbClr val="CCECFF">
              <a:alpha val="70195"/>
            </a:srgbClr>
          </a:solidFill>
          <a:ln w="9525">
            <a:miter lim="800000"/>
            <a:headEnd/>
            <a:tailEnd/>
          </a:ln>
          <a:scene3d>
            <a:camera prst="legacyObliqueBottom"/>
            <a:lightRig rig="legacyFlat3" dir="b"/>
          </a:scene3d>
          <a:sp3d extrusionH="11100" prstMaterial="legacyPlastic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29" name="Text Box 164"/>
          <p:cNvSpPr txBox="1">
            <a:spLocks noChangeArrowheads="1"/>
          </p:cNvSpPr>
          <p:nvPr/>
        </p:nvSpPr>
        <p:spPr bwMode="auto">
          <a:xfrm>
            <a:off x="2939467" y="3041357"/>
            <a:ext cx="488560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ko-KR" altLang="en-US" sz="1600" dirty="0"/>
              <a:t>중추신경계 손상으로 인한 마비된 근육의 전기적 </a:t>
            </a:r>
            <a:endParaRPr lang="en-US" altLang="ko-KR" sz="1600" dirty="0" smtClean="0"/>
          </a:p>
          <a:p>
            <a:pPr>
              <a:lnSpc>
                <a:spcPct val="125000"/>
              </a:lnSpc>
            </a:pPr>
            <a:r>
              <a:rPr lang="ko-KR" altLang="en-US" sz="1600" dirty="0" smtClean="0"/>
              <a:t>자극을 </a:t>
            </a:r>
            <a:r>
              <a:rPr lang="ko-KR" altLang="en-US" sz="1600" dirty="0"/>
              <a:t>적용하여</a:t>
            </a:r>
            <a:r>
              <a:rPr lang="en-US" altLang="ko-KR" sz="1600" dirty="0"/>
              <a:t>, </a:t>
            </a:r>
            <a:r>
              <a:rPr lang="ko-KR" altLang="en-US" sz="1600" dirty="0" smtClean="0"/>
              <a:t>근 재교육을 시킴</a:t>
            </a:r>
            <a:r>
              <a:rPr lang="en-US" altLang="ko-KR" sz="1600" dirty="0" smtClean="0"/>
              <a:t>. </a:t>
            </a:r>
            <a:r>
              <a:rPr lang="ko-KR" altLang="en-US" sz="1600" dirty="0" err="1" smtClean="0"/>
              <a:t>마비측</a:t>
            </a:r>
            <a:r>
              <a:rPr lang="ko-KR" altLang="en-US" sz="1600" dirty="0" smtClean="0"/>
              <a:t> 하지나 </a:t>
            </a:r>
            <a:r>
              <a:rPr lang="ko-KR" altLang="en-US" sz="1600" dirty="0" err="1" smtClean="0"/>
              <a:t>상지에</a:t>
            </a:r>
            <a:r>
              <a:rPr lang="ko-KR" altLang="en-US" sz="1600" dirty="0" smtClean="0"/>
              <a:t> 적용하여 근력 저하 </a:t>
            </a:r>
            <a:r>
              <a:rPr lang="ko-KR" altLang="en-US" sz="1600" dirty="0"/>
              <a:t>및 </a:t>
            </a:r>
            <a:r>
              <a:rPr lang="ko-KR" altLang="en-US" sz="1600" dirty="0" smtClean="0"/>
              <a:t>관절 이상을 예방 하고 보행기능의 </a:t>
            </a:r>
            <a:r>
              <a:rPr lang="ko-KR" altLang="en-US" sz="1600" dirty="0"/>
              <a:t>향상을 </a:t>
            </a:r>
            <a:r>
              <a:rPr lang="ko-KR" altLang="en-US" sz="1600" dirty="0" smtClean="0"/>
              <a:t>도모함</a:t>
            </a:r>
            <a:r>
              <a:rPr lang="en-US" altLang="ko-KR" sz="1600" dirty="0" smtClean="0"/>
              <a:t>.</a:t>
            </a:r>
            <a:endParaRPr lang="ko-KR" altLang="en-US" sz="1600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0046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template02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287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Text Box 17"/>
          <p:cNvSpPr txBox="1">
            <a:spLocks noChangeArrowheads="1"/>
          </p:cNvSpPr>
          <p:nvPr/>
        </p:nvSpPr>
        <p:spPr bwMode="auto">
          <a:xfrm>
            <a:off x="323850" y="260350"/>
            <a:ext cx="189635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latinLnBrk="0" hangingPunct="0">
              <a:spcBef>
                <a:spcPct val="50000"/>
              </a:spcBef>
            </a:pPr>
            <a:r>
              <a:rPr kumimoji="0" lang="en-US" altLang="ko-KR" sz="2400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kumimoji="0" lang="ko-KR" altLang="en-US" sz="2400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소아치료실</a:t>
            </a:r>
            <a:endParaRPr kumimoji="0" lang="ko-KR" altLang="en-US" sz="2400" dirty="0">
              <a:solidFill>
                <a:srgbClr val="303C18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584" name="Freeform 576"/>
          <p:cNvSpPr>
            <a:spLocks/>
          </p:cNvSpPr>
          <p:nvPr/>
        </p:nvSpPr>
        <p:spPr bwMode="auto">
          <a:xfrm flipH="1" flipV="1">
            <a:off x="2660509" y="4797152"/>
            <a:ext cx="6020212" cy="1368152"/>
          </a:xfrm>
          <a:custGeom>
            <a:avLst/>
            <a:gdLst>
              <a:gd name="T0" fmla="*/ 0 w 2737"/>
              <a:gd name="T1" fmla="*/ 0 h 525"/>
              <a:gd name="T2" fmla="*/ 241 w 2737"/>
              <a:gd name="T3" fmla="*/ 522 h 525"/>
              <a:gd name="T4" fmla="*/ 2737 w 2737"/>
              <a:gd name="T5" fmla="*/ 525 h 525"/>
              <a:gd name="T6" fmla="*/ 2737 w 2737"/>
              <a:gd name="T7" fmla="*/ 3 h 525"/>
              <a:gd name="T8" fmla="*/ 0 w 2737"/>
              <a:gd name="T9" fmla="*/ 0 h 5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37"/>
              <a:gd name="T16" fmla="*/ 0 h 525"/>
              <a:gd name="T17" fmla="*/ 2737 w 2737"/>
              <a:gd name="T18" fmla="*/ 525 h 5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37" h="525">
                <a:moveTo>
                  <a:pt x="0" y="0"/>
                </a:moveTo>
                <a:lnTo>
                  <a:pt x="241" y="522"/>
                </a:lnTo>
                <a:lnTo>
                  <a:pt x="2737" y="525"/>
                </a:lnTo>
                <a:lnTo>
                  <a:pt x="2737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FF9933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4585" name="Freeform 575"/>
          <p:cNvSpPr>
            <a:spLocks/>
          </p:cNvSpPr>
          <p:nvPr/>
        </p:nvSpPr>
        <p:spPr bwMode="auto">
          <a:xfrm flipH="1" flipV="1">
            <a:off x="2656243" y="3414711"/>
            <a:ext cx="6020212" cy="1223895"/>
          </a:xfrm>
          <a:custGeom>
            <a:avLst/>
            <a:gdLst>
              <a:gd name="T0" fmla="*/ 0 w 2737"/>
              <a:gd name="T1" fmla="*/ 0 h 525"/>
              <a:gd name="T2" fmla="*/ 241 w 2737"/>
              <a:gd name="T3" fmla="*/ 522 h 525"/>
              <a:gd name="T4" fmla="*/ 2737 w 2737"/>
              <a:gd name="T5" fmla="*/ 525 h 525"/>
              <a:gd name="T6" fmla="*/ 2737 w 2737"/>
              <a:gd name="T7" fmla="*/ 3 h 525"/>
              <a:gd name="T8" fmla="*/ 0 w 2737"/>
              <a:gd name="T9" fmla="*/ 0 h 5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37"/>
              <a:gd name="T16" fmla="*/ 0 h 525"/>
              <a:gd name="T17" fmla="*/ 2737 w 2737"/>
              <a:gd name="T18" fmla="*/ 525 h 5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37" h="525">
                <a:moveTo>
                  <a:pt x="0" y="0"/>
                </a:moveTo>
                <a:lnTo>
                  <a:pt x="241" y="522"/>
                </a:lnTo>
                <a:lnTo>
                  <a:pt x="2737" y="525"/>
                </a:lnTo>
                <a:lnTo>
                  <a:pt x="2737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33CC33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4586" name="Freeform 574"/>
          <p:cNvSpPr>
            <a:spLocks/>
          </p:cNvSpPr>
          <p:nvPr/>
        </p:nvSpPr>
        <p:spPr bwMode="auto">
          <a:xfrm flipH="1" flipV="1">
            <a:off x="2645124" y="2013545"/>
            <a:ext cx="6031327" cy="1199430"/>
          </a:xfrm>
          <a:custGeom>
            <a:avLst/>
            <a:gdLst>
              <a:gd name="T0" fmla="*/ 0 w 2737"/>
              <a:gd name="T1" fmla="*/ 0 h 525"/>
              <a:gd name="T2" fmla="*/ 241 w 2737"/>
              <a:gd name="T3" fmla="*/ 522 h 525"/>
              <a:gd name="T4" fmla="*/ 2737 w 2737"/>
              <a:gd name="T5" fmla="*/ 525 h 525"/>
              <a:gd name="T6" fmla="*/ 2737 w 2737"/>
              <a:gd name="T7" fmla="*/ 3 h 525"/>
              <a:gd name="T8" fmla="*/ 0 w 2737"/>
              <a:gd name="T9" fmla="*/ 0 h 5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37"/>
              <a:gd name="T16" fmla="*/ 0 h 525"/>
              <a:gd name="T17" fmla="*/ 2737 w 2737"/>
              <a:gd name="T18" fmla="*/ 525 h 5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37" h="525">
                <a:moveTo>
                  <a:pt x="0" y="0"/>
                </a:moveTo>
                <a:lnTo>
                  <a:pt x="241" y="522"/>
                </a:lnTo>
                <a:lnTo>
                  <a:pt x="2737" y="525"/>
                </a:lnTo>
                <a:lnTo>
                  <a:pt x="2737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0099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4593" name="Rectangle 646"/>
          <p:cNvSpPr>
            <a:spLocks noChangeArrowheads="1"/>
          </p:cNvSpPr>
          <p:nvPr/>
        </p:nvSpPr>
        <p:spPr bwMode="auto">
          <a:xfrm>
            <a:off x="573443" y="1899789"/>
            <a:ext cx="1839912" cy="4265515"/>
          </a:xfrm>
          <a:prstGeom prst="rect">
            <a:avLst/>
          </a:prstGeom>
          <a:solidFill>
            <a:srgbClr val="CCECFF">
              <a:alpha val="59999"/>
            </a:srgb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4594" name="AutoShape 629"/>
          <p:cNvSpPr>
            <a:spLocks noChangeArrowheads="1"/>
          </p:cNvSpPr>
          <p:nvPr/>
        </p:nvSpPr>
        <p:spPr bwMode="auto">
          <a:xfrm>
            <a:off x="2370493" y="2356553"/>
            <a:ext cx="479425" cy="118843"/>
          </a:xfrm>
          <a:prstGeom prst="rightArrow">
            <a:avLst>
              <a:gd name="adj1" fmla="val 50000"/>
              <a:gd name="adj2" fmla="val 149318"/>
            </a:avLst>
          </a:prstGeom>
          <a:solidFill>
            <a:srgbClr val="CCECFF">
              <a:alpha val="70195"/>
            </a:srgbClr>
          </a:solidFill>
          <a:ln w="9525">
            <a:miter lim="800000"/>
            <a:headEnd/>
            <a:tailEnd/>
          </a:ln>
          <a:scene3d>
            <a:camera prst="legacyObliqueBottom"/>
            <a:lightRig rig="legacyFlat3" dir="b"/>
          </a:scene3d>
          <a:sp3d extrusionH="11100" prstMaterial="legacyPlastic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24595" name="AutoShape 640"/>
          <p:cNvSpPr>
            <a:spLocks noChangeArrowheads="1"/>
          </p:cNvSpPr>
          <p:nvPr/>
        </p:nvSpPr>
        <p:spPr bwMode="auto">
          <a:xfrm>
            <a:off x="2370493" y="3841476"/>
            <a:ext cx="479425" cy="118843"/>
          </a:xfrm>
          <a:prstGeom prst="rightArrow">
            <a:avLst>
              <a:gd name="adj1" fmla="val 50000"/>
              <a:gd name="adj2" fmla="val 149318"/>
            </a:avLst>
          </a:prstGeom>
          <a:solidFill>
            <a:srgbClr val="CCECFF">
              <a:alpha val="70195"/>
            </a:srgbClr>
          </a:solidFill>
          <a:ln w="9525">
            <a:miter lim="800000"/>
            <a:headEnd/>
            <a:tailEnd/>
          </a:ln>
          <a:scene3d>
            <a:camera prst="legacyObliqueBottom"/>
            <a:lightRig rig="legacyFlat3" dir="b"/>
          </a:scene3d>
          <a:sp3d extrusionH="11100" prstMaterial="legacyPlastic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24596" name="AutoShape 641"/>
          <p:cNvSpPr>
            <a:spLocks noChangeArrowheads="1"/>
          </p:cNvSpPr>
          <p:nvPr/>
        </p:nvSpPr>
        <p:spPr bwMode="auto">
          <a:xfrm>
            <a:off x="2389898" y="5358781"/>
            <a:ext cx="479425" cy="118843"/>
          </a:xfrm>
          <a:prstGeom prst="rightArrow">
            <a:avLst>
              <a:gd name="adj1" fmla="val 50000"/>
              <a:gd name="adj2" fmla="val 149318"/>
            </a:avLst>
          </a:prstGeom>
          <a:solidFill>
            <a:srgbClr val="CCECFF">
              <a:alpha val="70195"/>
            </a:srgbClr>
          </a:solidFill>
          <a:ln w="9525">
            <a:miter lim="800000"/>
            <a:headEnd/>
            <a:tailEnd/>
          </a:ln>
          <a:scene3d>
            <a:camera prst="legacyObliqueBottom"/>
            <a:lightRig rig="legacyFlat3" dir="b"/>
          </a:scene3d>
          <a:sp3d extrusionH="11100" prstMaterial="legacyPlastic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24598" name="Rectangle 646"/>
          <p:cNvSpPr>
            <a:spLocks noChangeArrowheads="1"/>
          </p:cNvSpPr>
          <p:nvPr/>
        </p:nvSpPr>
        <p:spPr bwMode="auto">
          <a:xfrm>
            <a:off x="736196" y="3508214"/>
            <a:ext cx="1500188" cy="1021648"/>
          </a:xfrm>
          <a:prstGeom prst="rect">
            <a:avLst/>
          </a:prstGeom>
          <a:solidFill>
            <a:schemeClr val="accent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4599" name="Rectangle 646"/>
          <p:cNvSpPr>
            <a:spLocks noChangeArrowheads="1"/>
          </p:cNvSpPr>
          <p:nvPr/>
        </p:nvSpPr>
        <p:spPr bwMode="auto">
          <a:xfrm>
            <a:off x="743305" y="4941168"/>
            <a:ext cx="1500188" cy="842723"/>
          </a:xfrm>
          <a:prstGeom prst="rect">
            <a:avLst/>
          </a:prstGeom>
          <a:solidFill>
            <a:schemeClr val="accent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11681" y="629682"/>
            <a:ext cx="73463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chemeClr val="bg1">
                    <a:lumMod val="85000"/>
                  </a:schemeClr>
                </a:solidFill>
              </a:rPr>
              <a:t>중추신경계</a:t>
            </a:r>
            <a:r>
              <a:rPr lang="en-US" altLang="ko-KR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ko-KR" altLang="en-US" dirty="0" smtClean="0">
                <a:solidFill>
                  <a:schemeClr val="bg1">
                    <a:lumMod val="85000"/>
                  </a:schemeClr>
                </a:solidFill>
              </a:rPr>
              <a:t>손상</a:t>
            </a:r>
            <a:r>
              <a:rPr lang="en-US" altLang="ko-KR" dirty="0" smtClean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ko-KR" altLang="en-US" dirty="0" smtClean="0">
                <a:solidFill>
                  <a:schemeClr val="bg1">
                    <a:lumMod val="85000"/>
                  </a:schemeClr>
                </a:solidFill>
              </a:rPr>
              <a:t>근 </a:t>
            </a:r>
            <a:r>
              <a:rPr lang="ko-KR" altLang="en-US" dirty="0" err="1">
                <a:solidFill>
                  <a:schemeClr val="bg1">
                    <a:lumMod val="85000"/>
                  </a:schemeClr>
                </a:solidFill>
              </a:rPr>
              <a:t>골격계</a:t>
            </a:r>
            <a:r>
              <a:rPr lang="ko-KR" altLang="en-US" dirty="0">
                <a:solidFill>
                  <a:schemeClr val="bg1">
                    <a:lumMod val="85000"/>
                  </a:schemeClr>
                </a:solidFill>
              </a:rPr>
              <a:t> 질환 등의 다양한 원인으로 </a:t>
            </a:r>
            <a:r>
              <a:rPr lang="ko-KR" altLang="en-US" dirty="0" smtClean="0">
                <a:solidFill>
                  <a:schemeClr val="bg1">
                    <a:lumMod val="85000"/>
                  </a:schemeClr>
                </a:solidFill>
              </a:rPr>
              <a:t>발달 장애 </a:t>
            </a:r>
            <a:endParaRPr lang="en-US" altLang="ko-KR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dirty="0" err="1" smtClean="0">
                <a:solidFill>
                  <a:schemeClr val="bg1">
                    <a:lumMod val="85000"/>
                  </a:schemeClr>
                </a:solidFill>
              </a:rPr>
              <a:t>환아에게</a:t>
            </a:r>
            <a:r>
              <a:rPr lang="ko-KR" altLang="en-US" dirty="0" smtClean="0">
                <a:solidFill>
                  <a:schemeClr val="bg1">
                    <a:lumMod val="85000"/>
                  </a:schemeClr>
                </a:solidFill>
              </a:rPr>
              <a:t> 비정상적인 </a:t>
            </a:r>
            <a:r>
              <a:rPr lang="ko-KR" altLang="en-US" dirty="0">
                <a:solidFill>
                  <a:schemeClr val="bg1">
                    <a:lumMod val="85000"/>
                  </a:schemeClr>
                </a:solidFill>
              </a:rPr>
              <a:t>자세 </a:t>
            </a:r>
            <a:r>
              <a:rPr lang="ko-KR" altLang="en-US" dirty="0" smtClean="0">
                <a:solidFill>
                  <a:schemeClr val="bg1">
                    <a:lumMod val="85000"/>
                  </a:schemeClr>
                </a:solidFill>
              </a:rPr>
              <a:t>긴장을 줄여주고 정상 운동을  경험시켜 </a:t>
            </a:r>
            <a:endParaRPr lang="en-US" altLang="ko-KR" dirty="0" smtClean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ko-KR" altLang="en-US" dirty="0" smtClean="0">
                <a:solidFill>
                  <a:schemeClr val="bg1">
                    <a:lumMod val="85000"/>
                  </a:schemeClr>
                </a:solidFill>
              </a:rPr>
              <a:t>보다 자의적으로 근육을 사용하도록 하고</a:t>
            </a:r>
            <a:r>
              <a:rPr lang="en-US" altLang="ko-KR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ko-KR" altLang="en-US" dirty="0">
                <a:solidFill>
                  <a:schemeClr val="bg1">
                    <a:lumMod val="85000"/>
                  </a:schemeClr>
                </a:solidFill>
              </a:rPr>
              <a:t>자립적인 </a:t>
            </a:r>
            <a:r>
              <a:rPr lang="ko-KR" altLang="en-US" dirty="0" smtClean="0">
                <a:solidFill>
                  <a:schemeClr val="bg1">
                    <a:lumMod val="85000"/>
                  </a:schemeClr>
                </a:solidFill>
              </a:rPr>
              <a:t>활동 및</a:t>
            </a:r>
            <a:r>
              <a:rPr lang="en-US" altLang="ko-KR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ko-KR" altLang="en-US" dirty="0" smtClean="0">
                <a:solidFill>
                  <a:schemeClr val="bg1">
                    <a:lumMod val="85000"/>
                  </a:schemeClr>
                </a:solidFill>
              </a:rPr>
              <a:t>이동이나 보행을 할 수 있도록 하는 치료</a:t>
            </a:r>
            <a:r>
              <a:rPr lang="en-US" altLang="ko-KR" dirty="0" smtClean="0">
                <a:solidFill>
                  <a:schemeClr val="bg1">
                    <a:lumMod val="85000"/>
                  </a:schemeClr>
                </a:solidFill>
              </a:rPr>
              <a:t>(</a:t>
            </a:r>
            <a:r>
              <a:rPr lang="ko-KR" altLang="en-US" dirty="0" smtClean="0">
                <a:solidFill>
                  <a:schemeClr val="bg1">
                    <a:lumMod val="85000"/>
                  </a:schemeClr>
                </a:solidFill>
              </a:rPr>
              <a:t>뇌성마비</a:t>
            </a:r>
            <a:r>
              <a:rPr lang="en-US" altLang="ko-KR" dirty="0" smtClean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ko-KR" altLang="en-US" dirty="0" smtClean="0">
                <a:solidFill>
                  <a:schemeClr val="bg1">
                    <a:lumMod val="85000"/>
                  </a:schemeClr>
                </a:solidFill>
              </a:rPr>
              <a:t>발달 지연</a:t>
            </a:r>
            <a:r>
              <a:rPr lang="en-US" altLang="ko-KR" dirty="0" smtClean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ko-KR" altLang="en-US" dirty="0" smtClean="0">
                <a:solidFill>
                  <a:schemeClr val="bg1">
                    <a:lumMod val="85000"/>
                  </a:schemeClr>
                </a:solidFill>
              </a:rPr>
              <a:t>사경 등</a:t>
            </a:r>
            <a:r>
              <a:rPr lang="en-US" altLang="ko-KR" dirty="0" smtClean="0">
                <a:solidFill>
                  <a:schemeClr val="bg1">
                    <a:lumMod val="85000"/>
                  </a:schemeClr>
                </a:solidFill>
              </a:rPr>
              <a:t>)</a:t>
            </a:r>
            <a:endParaRPr lang="ko-KR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3" name="TextBox 9"/>
          <p:cNvSpPr txBox="1">
            <a:spLocks noChangeArrowheads="1"/>
          </p:cNvSpPr>
          <p:nvPr/>
        </p:nvSpPr>
        <p:spPr bwMode="auto">
          <a:xfrm>
            <a:off x="771915" y="3466062"/>
            <a:ext cx="14287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en-US" altLang="ko-KR" sz="2000" dirty="0" smtClean="0">
                <a:solidFill>
                  <a:srgbClr val="303C18"/>
                </a:solidFill>
                <a:latin typeface="+mn-ea"/>
                <a:cs typeface="HY동녘M"/>
              </a:rPr>
              <a:t>2.</a:t>
            </a:r>
            <a:r>
              <a:rPr kumimoji="0" lang="ko-KR" altLang="en-US" sz="2000" dirty="0">
                <a:solidFill>
                  <a:srgbClr val="303C18"/>
                </a:solidFill>
                <a:latin typeface="+mn-ea"/>
                <a:cs typeface="HY동녘M"/>
              </a:rPr>
              <a:t> 기능적</a:t>
            </a:r>
            <a:endParaRPr kumimoji="0" lang="en-US" altLang="ko-KR" sz="2000" dirty="0">
              <a:solidFill>
                <a:srgbClr val="303C18"/>
              </a:solidFill>
              <a:latin typeface="+mn-ea"/>
              <a:cs typeface="HY동녘M"/>
            </a:endParaRPr>
          </a:p>
          <a:p>
            <a:pPr algn="ctr">
              <a:defRPr/>
            </a:pPr>
            <a:r>
              <a:rPr kumimoji="0" lang="ko-KR" altLang="en-US" sz="2000" dirty="0">
                <a:solidFill>
                  <a:srgbClr val="303C18"/>
                </a:solidFill>
                <a:latin typeface="+mn-ea"/>
                <a:cs typeface="HY동녘M"/>
              </a:rPr>
              <a:t>전기자극치료</a:t>
            </a:r>
            <a:r>
              <a:rPr kumimoji="0" lang="en-US" altLang="ko-KR" sz="2000" dirty="0">
                <a:solidFill>
                  <a:srgbClr val="303C18"/>
                </a:solidFill>
                <a:latin typeface="+mn-ea"/>
                <a:cs typeface="HY동녘M"/>
              </a:rPr>
              <a:t>(FES)</a:t>
            </a:r>
          </a:p>
          <a:p>
            <a:pPr algn="ctr">
              <a:defRPr/>
            </a:pPr>
            <a:endParaRPr kumimoji="0" lang="en-US" altLang="ko-KR" sz="2000" dirty="0">
              <a:solidFill>
                <a:srgbClr val="303C18"/>
              </a:solidFill>
              <a:latin typeface="+mn-ea"/>
              <a:cs typeface="HY동녘M"/>
            </a:endParaRPr>
          </a:p>
        </p:txBody>
      </p:sp>
      <p:sp>
        <p:nvSpPr>
          <p:cNvPr id="24" name="Text Box 164"/>
          <p:cNvSpPr txBox="1">
            <a:spLocks noChangeArrowheads="1"/>
          </p:cNvSpPr>
          <p:nvPr/>
        </p:nvSpPr>
        <p:spPr bwMode="auto">
          <a:xfrm>
            <a:off x="2835398" y="2043797"/>
            <a:ext cx="525047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ko-KR" altLang="en-US" sz="1600" dirty="0"/>
              <a:t>비정상적인 긴장도와 동작</a:t>
            </a:r>
            <a:r>
              <a:rPr lang="en-US" altLang="ko-KR" sz="1600" dirty="0"/>
              <a:t>, </a:t>
            </a:r>
            <a:r>
              <a:rPr lang="ko-KR" altLang="en-US" sz="1600" dirty="0"/>
              <a:t>기능장애가 있는 개개인을 평가하고 </a:t>
            </a:r>
            <a:r>
              <a:rPr lang="ko-KR" altLang="en-US" sz="1600" dirty="0" smtClean="0"/>
              <a:t>하여 자세 </a:t>
            </a:r>
            <a:r>
              <a:rPr lang="ko-KR" altLang="en-US" sz="1600" dirty="0"/>
              <a:t>조절과 선택적 동작의 향상을 통해 </a:t>
            </a:r>
            <a:r>
              <a:rPr lang="ko-KR" altLang="en-US" sz="1600" dirty="0" smtClean="0"/>
              <a:t>기능적인 이동 및 보행을 위한 운동 치료</a:t>
            </a:r>
            <a:r>
              <a:rPr lang="en-US" altLang="ko-KR" sz="1600" dirty="0" smtClean="0"/>
              <a:t>.</a:t>
            </a:r>
            <a:endParaRPr lang="ko-KR" altLang="en-US" sz="1600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Text Box 164"/>
          <p:cNvSpPr txBox="1">
            <a:spLocks noChangeArrowheads="1"/>
          </p:cNvSpPr>
          <p:nvPr/>
        </p:nvSpPr>
        <p:spPr bwMode="auto">
          <a:xfrm>
            <a:off x="2835398" y="3471399"/>
            <a:ext cx="510809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ko-KR" altLang="en-US" sz="1600" dirty="0"/>
              <a:t>근육에 전기 자극을 가하여 기능적 </a:t>
            </a:r>
            <a:r>
              <a:rPr lang="ko-KR" altLang="en-US" sz="1600" dirty="0" smtClean="0"/>
              <a:t>움직임이 가능하게 하고 근 위축 </a:t>
            </a:r>
            <a:r>
              <a:rPr lang="ko-KR" altLang="en-US" sz="1600" dirty="0"/>
              <a:t>방지</a:t>
            </a:r>
            <a:r>
              <a:rPr lang="en-US" altLang="ko-KR" sz="1600" dirty="0"/>
              <a:t>, </a:t>
            </a:r>
            <a:r>
              <a:rPr lang="ko-KR" altLang="en-US" sz="1600" dirty="0"/>
              <a:t>근력 및 혈액 순환 증진</a:t>
            </a:r>
            <a:r>
              <a:rPr lang="en-US" altLang="ko-KR" sz="1600" dirty="0"/>
              <a:t>, </a:t>
            </a:r>
            <a:r>
              <a:rPr lang="ko-KR" altLang="en-US" sz="1600" dirty="0"/>
              <a:t>심폐 기능 향상 등의 </a:t>
            </a:r>
            <a:r>
              <a:rPr lang="ko-KR" altLang="en-US" sz="1600" dirty="0" smtClean="0"/>
              <a:t>효과적인 치료</a:t>
            </a:r>
            <a:r>
              <a:rPr lang="en-US" altLang="ko-KR" sz="1600" dirty="0" smtClean="0"/>
              <a:t>.</a:t>
            </a:r>
            <a:endParaRPr lang="ko-KR" altLang="en-US" sz="1600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822949" y="5083874"/>
            <a:ext cx="14287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en-US" altLang="ko-KR" sz="2000" dirty="0" smtClean="0">
                <a:solidFill>
                  <a:srgbClr val="303C18"/>
                </a:solidFill>
                <a:latin typeface="+mn-ea"/>
                <a:cs typeface="HY동녘M"/>
              </a:rPr>
              <a:t>3.</a:t>
            </a:r>
            <a:r>
              <a:rPr kumimoji="0" lang="ko-KR" altLang="en-US" sz="2000" dirty="0" smtClean="0">
                <a:solidFill>
                  <a:srgbClr val="303C18"/>
                </a:solidFill>
                <a:latin typeface="+mn-ea"/>
                <a:cs typeface="HY동녘M"/>
              </a:rPr>
              <a:t>기능치료</a:t>
            </a:r>
            <a:endParaRPr kumimoji="0" lang="en-US" altLang="ko-KR" sz="2000" dirty="0">
              <a:solidFill>
                <a:srgbClr val="303C18"/>
              </a:solidFill>
              <a:latin typeface="+mn-ea"/>
              <a:cs typeface="HY동녘M"/>
            </a:endParaRPr>
          </a:p>
        </p:txBody>
      </p:sp>
      <p:sp>
        <p:nvSpPr>
          <p:cNvPr id="21" name="Rectangle 646"/>
          <p:cNvSpPr>
            <a:spLocks noChangeArrowheads="1"/>
          </p:cNvSpPr>
          <p:nvPr/>
        </p:nvSpPr>
        <p:spPr bwMode="auto">
          <a:xfrm>
            <a:off x="727430" y="2084784"/>
            <a:ext cx="1500188" cy="933690"/>
          </a:xfrm>
          <a:prstGeom prst="rect">
            <a:avLst/>
          </a:prstGeom>
          <a:solidFill>
            <a:schemeClr val="accent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7" name="TextBox 9"/>
          <p:cNvSpPr txBox="1">
            <a:spLocks noChangeArrowheads="1"/>
          </p:cNvSpPr>
          <p:nvPr/>
        </p:nvSpPr>
        <p:spPr bwMode="auto">
          <a:xfrm>
            <a:off x="798868" y="2024969"/>
            <a:ext cx="14287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en-US" altLang="ko-KR" sz="2000" dirty="0" smtClean="0">
                <a:solidFill>
                  <a:srgbClr val="303C18"/>
                </a:solidFill>
                <a:latin typeface="+mn-ea"/>
                <a:cs typeface="HY동녘M"/>
              </a:rPr>
              <a:t>1.</a:t>
            </a:r>
            <a:r>
              <a:rPr kumimoji="0" lang="ko-KR" altLang="en-US" sz="2000" dirty="0" smtClean="0">
                <a:solidFill>
                  <a:srgbClr val="303C18"/>
                </a:solidFill>
                <a:latin typeface="+mn-ea"/>
                <a:cs typeface="HY동녘M"/>
              </a:rPr>
              <a:t>중추</a:t>
            </a:r>
            <a:endParaRPr kumimoji="0" lang="en-US" altLang="ko-KR" sz="2000" dirty="0" smtClean="0">
              <a:solidFill>
                <a:srgbClr val="303C18"/>
              </a:solidFill>
              <a:latin typeface="+mn-ea"/>
              <a:cs typeface="HY동녘M"/>
            </a:endParaRPr>
          </a:p>
          <a:p>
            <a:pPr algn="ctr">
              <a:defRPr/>
            </a:pPr>
            <a:r>
              <a:rPr kumimoji="0" lang="ko-KR" altLang="en-US" sz="2000" dirty="0" smtClean="0">
                <a:solidFill>
                  <a:srgbClr val="303C18"/>
                </a:solidFill>
                <a:latin typeface="+mn-ea"/>
                <a:cs typeface="HY동녘M"/>
              </a:rPr>
              <a:t>신경계</a:t>
            </a:r>
            <a:endParaRPr kumimoji="0" lang="en-US" altLang="ko-KR" sz="2000" dirty="0" smtClean="0">
              <a:solidFill>
                <a:srgbClr val="303C18"/>
              </a:solidFill>
              <a:latin typeface="+mn-ea"/>
              <a:cs typeface="HY동녘M"/>
            </a:endParaRPr>
          </a:p>
          <a:p>
            <a:pPr algn="ctr">
              <a:defRPr/>
            </a:pPr>
            <a:r>
              <a:rPr kumimoji="0" lang="ko-KR" altLang="en-US" sz="2000" dirty="0" smtClean="0">
                <a:solidFill>
                  <a:srgbClr val="303C18"/>
                </a:solidFill>
                <a:latin typeface="+mn-ea"/>
                <a:cs typeface="HY동녘M"/>
              </a:rPr>
              <a:t>발달치료</a:t>
            </a:r>
            <a:endParaRPr kumimoji="0" lang="en-US" altLang="ko-KR" sz="2000" dirty="0">
              <a:solidFill>
                <a:srgbClr val="303C18"/>
              </a:solidFill>
              <a:latin typeface="+mn-ea"/>
              <a:cs typeface="HY동녘M"/>
            </a:endParaRPr>
          </a:p>
        </p:txBody>
      </p:sp>
      <p:sp>
        <p:nvSpPr>
          <p:cNvPr id="20" name="Text Box 164"/>
          <p:cNvSpPr txBox="1">
            <a:spLocks noChangeArrowheads="1"/>
          </p:cNvSpPr>
          <p:nvPr/>
        </p:nvSpPr>
        <p:spPr bwMode="auto">
          <a:xfrm>
            <a:off x="2871742" y="4822265"/>
            <a:ext cx="544467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ko-KR" altLang="en-US" sz="1600" dirty="0" smtClean="0"/>
              <a:t>운동 발달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개인</a:t>
            </a:r>
            <a:r>
              <a:rPr lang="en-US" altLang="ko-KR" sz="1600" dirty="0" smtClean="0"/>
              <a:t>-</a:t>
            </a:r>
            <a:r>
              <a:rPr lang="ko-KR" altLang="en-US" sz="1600" dirty="0" smtClean="0"/>
              <a:t>사회성 발달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언어 발달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미세운동 </a:t>
            </a:r>
            <a:endParaRPr lang="en-US" altLang="ko-KR" sz="1600" dirty="0" smtClean="0"/>
          </a:p>
          <a:p>
            <a:pPr>
              <a:lnSpc>
                <a:spcPct val="125000"/>
              </a:lnSpc>
            </a:pPr>
            <a:r>
              <a:rPr lang="ko-KR" altLang="en-US" sz="1600" dirty="0" smtClean="0"/>
              <a:t>발달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적응 발달 정도를 평가하고 정상 움직임과 감각을 발달시켜 일상생활기능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인지 및 </a:t>
            </a:r>
            <a:r>
              <a:rPr lang="ko-KR" altLang="en-US" sz="1600" dirty="0" err="1" smtClean="0"/>
              <a:t>시지각</a:t>
            </a:r>
            <a:r>
              <a:rPr lang="ko-KR" altLang="en-US" sz="1600" dirty="0" smtClean="0"/>
              <a:t> 기능을 향상시켜 의미 있는 활동을 수행할 수 있도록 하는 치료</a:t>
            </a:r>
            <a:r>
              <a:rPr lang="en-US" altLang="ko-KR" sz="1600" dirty="0" smtClean="0"/>
              <a:t>.</a:t>
            </a:r>
            <a:endParaRPr lang="ko-KR" altLang="en-US" sz="1600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292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template02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Text Box 17"/>
          <p:cNvSpPr txBox="1">
            <a:spLocks noChangeArrowheads="1"/>
          </p:cNvSpPr>
          <p:nvPr/>
        </p:nvSpPr>
        <p:spPr bwMode="auto">
          <a:xfrm>
            <a:off x="323850" y="260350"/>
            <a:ext cx="2511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latinLnBrk="0" hangingPunct="0">
              <a:spcBef>
                <a:spcPct val="50000"/>
              </a:spcBef>
            </a:pPr>
            <a:r>
              <a:rPr kumimoji="0" lang="en-US" altLang="ko-KR" sz="2400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kumimoji="0" lang="ko-KR" altLang="en-US" sz="2400" dirty="0" err="1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전기온열치료실</a:t>
            </a:r>
            <a:endParaRPr kumimoji="0" lang="ko-KR" altLang="en-US" sz="2400" dirty="0">
              <a:solidFill>
                <a:srgbClr val="303C18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584" name="Freeform 576"/>
          <p:cNvSpPr>
            <a:spLocks/>
          </p:cNvSpPr>
          <p:nvPr/>
        </p:nvSpPr>
        <p:spPr bwMode="auto">
          <a:xfrm flipH="1" flipV="1">
            <a:off x="2656243" y="4964712"/>
            <a:ext cx="6020212" cy="1370141"/>
          </a:xfrm>
          <a:custGeom>
            <a:avLst/>
            <a:gdLst>
              <a:gd name="T0" fmla="*/ 0 w 2737"/>
              <a:gd name="T1" fmla="*/ 0 h 525"/>
              <a:gd name="T2" fmla="*/ 241 w 2737"/>
              <a:gd name="T3" fmla="*/ 522 h 525"/>
              <a:gd name="T4" fmla="*/ 2737 w 2737"/>
              <a:gd name="T5" fmla="*/ 525 h 525"/>
              <a:gd name="T6" fmla="*/ 2737 w 2737"/>
              <a:gd name="T7" fmla="*/ 3 h 525"/>
              <a:gd name="T8" fmla="*/ 0 w 2737"/>
              <a:gd name="T9" fmla="*/ 0 h 5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37"/>
              <a:gd name="T16" fmla="*/ 0 h 525"/>
              <a:gd name="T17" fmla="*/ 2737 w 2737"/>
              <a:gd name="T18" fmla="*/ 525 h 5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37" h="525">
                <a:moveTo>
                  <a:pt x="0" y="0"/>
                </a:moveTo>
                <a:lnTo>
                  <a:pt x="241" y="522"/>
                </a:lnTo>
                <a:lnTo>
                  <a:pt x="2737" y="525"/>
                </a:lnTo>
                <a:lnTo>
                  <a:pt x="2737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FF9933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4585" name="Freeform 575"/>
          <p:cNvSpPr>
            <a:spLocks/>
          </p:cNvSpPr>
          <p:nvPr/>
        </p:nvSpPr>
        <p:spPr bwMode="auto">
          <a:xfrm flipH="1" flipV="1">
            <a:off x="2656243" y="3212976"/>
            <a:ext cx="6020212" cy="1577982"/>
          </a:xfrm>
          <a:custGeom>
            <a:avLst/>
            <a:gdLst>
              <a:gd name="T0" fmla="*/ 0 w 2737"/>
              <a:gd name="T1" fmla="*/ 0 h 525"/>
              <a:gd name="T2" fmla="*/ 241 w 2737"/>
              <a:gd name="T3" fmla="*/ 522 h 525"/>
              <a:gd name="T4" fmla="*/ 2737 w 2737"/>
              <a:gd name="T5" fmla="*/ 525 h 525"/>
              <a:gd name="T6" fmla="*/ 2737 w 2737"/>
              <a:gd name="T7" fmla="*/ 3 h 525"/>
              <a:gd name="T8" fmla="*/ 0 w 2737"/>
              <a:gd name="T9" fmla="*/ 0 h 5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37"/>
              <a:gd name="T16" fmla="*/ 0 h 525"/>
              <a:gd name="T17" fmla="*/ 2737 w 2737"/>
              <a:gd name="T18" fmla="*/ 525 h 5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37" h="525">
                <a:moveTo>
                  <a:pt x="0" y="0"/>
                </a:moveTo>
                <a:lnTo>
                  <a:pt x="241" y="522"/>
                </a:lnTo>
                <a:lnTo>
                  <a:pt x="2737" y="525"/>
                </a:lnTo>
                <a:lnTo>
                  <a:pt x="2737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33CC33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4586" name="Freeform 574"/>
          <p:cNvSpPr>
            <a:spLocks/>
          </p:cNvSpPr>
          <p:nvPr/>
        </p:nvSpPr>
        <p:spPr bwMode="auto">
          <a:xfrm flipH="1" flipV="1">
            <a:off x="2645126" y="1865182"/>
            <a:ext cx="6031327" cy="1203778"/>
          </a:xfrm>
          <a:custGeom>
            <a:avLst/>
            <a:gdLst>
              <a:gd name="T0" fmla="*/ 0 w 2737"/>
              <a:gd name="T1" fmla="*/ 0 h 525"/>
              <a:gd name="T2" fmla="*/ 241 w 2737"/>
              <a:gd name="T3" fmla="*/ 522 h 525"/>
              <a:gd name="T4" fmla="*/ 2737 w 2737"/>
              <a:gd name="T5" fmla="*/ 525 h 525"/>
              <a:gd name="T6" fmla="*/ 2737 w 2737"/>
              <a:gd name="T7" fmla="*/ 3 h 525"/>
              <a:gd name="T8" fmla="*/ 0 w 2737"/>
              <a:gd name="T9" fmla="*/ 0 h 5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37"/>
              <a:gd name="T16" fmla="*/ 0 h 525"/>
              <a:gd name="T17" fmla="*/ 2737 w 2737"/>
              <a:gd name="T18" fmla="*/ 525 h 5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37" h="525">
                <a:moveTo>
                  <a:pt x="0" y="0"/>
                </a:moveTo>
                <a:lnTo>
                  <a:pt x="241" y="522"/>
                </a:lnTo>
                <a:lnTo>
                  <a:pt x="2737" y="525"/>
                </a:lnTo>
                <a:lnTo>
                  <a:pt x="2737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0099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4589" name="Text Box 165"/>
          <p:cNvSpPr txBox="1">
            <a:spLocks noChangeArrowheads="1"/>
          </p:cNvSpPr>
          <p:nvPr/>
        </p:nvSpPr>
        <p:spPr bwMode="auto">
          <a:xfrm>
            <a:off x="2869322" y="4965873"/>
            <a:ext cx="501504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ko-KR" altLang="en-US" sz="1600" dirty="0" err="1"/>
              <a:t>경피신경자극치료기</a:t>
            </a:r>
            <a:r>
              <a:rPr lang="en-US" altLang="ko-KR" sz="1600" dirty="0"/>
              <a:t>, </a:t>
            </a:r>
            <a:r>
              <a:rPr lang="ko-KR" altLang="en-US" sz="1600" dirty="0"/>
              <a:t>초음파치료기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간섭파치료기</a:t>
            </a:r>
            <a:r>
              <a:rPr lang="en-US" altLang="ko-KR" sz="1600" dirty="0"/>
              <a:t>, </a:t>
            </a:r>
            <a:r>
              <a:rPr lang="ko-KR" altLang="en-US" sz="1600" dirty="0"/>
              <a:t>전기자극치료기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레이져치료기</a:t>
            </a:r>
            <a:r>
              <a:rPr lang="en-US" altLang="ko-KR" sz="1600" dirty="0"/>
              <a:t>, </a:t>
            </a:r>
            <a:r>
              <a:rPr lang="ko-KR" altLang="en-US" sz="1600" dirty="0" smtClean="0"/>
              <a:t>적외선치료기 등으로 </a:t>
            </a:r>
            <a:r>
              <a:rPr lang="ko-KR" altLang="en-US" sz="1600" dirty="0"/>
              <a:t>다양하고 정확하게 </a:t>
            </a:r>
            <a:r>
              <a:rPr lang="ko-KR" altLang="en-US" sz="1600" dirty="0" smtClean="0"/>
              <a:t>급성 및 </a:t>
            </a:r>
            <a:r>
              <a:rPr lang="ko-KR" altLang="en-US" sz="1600" dirty="0"/>
              <a:t>만성 통증을 </a:t>
            </a:r>
            <a:r>
              <a:rPr lang="ko-KR" altLang="en-US" sz="1600" dirty="0" smtClean="0"/>
              <a:t>치료</a:t>
            </a:r>
            <a:r>
              <a:rPr lang="en-US" altLang="ko-KR" sz="1600" dirty="0" smtClean="0"/>
              <a:t>.</a:t>
            </a:r>
            <a:endParaRPr lang="ko-KR" altLang="en-US" sz="1600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5000"/>
              </a:lnSpc>
            </a:pPr>
            <a:r>
              <a:rPr lang="en-US" altLang="ko-KR" sz="1600" dirty="0" smtClean="0"/>
              <a:t>.</a:t>
            </a:r>
            <a:endParaRPr lang="ko-KR" altLang="en-US" sz="1600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593" name="Rectangle 646"/>
          <p:cNvSpPr>
            <a:spLocks noChangeArrowheads="1"/>
          </p:cNvSpPr>
          <p:nvPr/>
        </p:nvSpPr>
        <p:spPr bwMode="auto">
          <a:xfrm>
            <a:off x="573443" y="1838196"/>
            <a:ext cx="1839912" cy="4535387"/>
          </a:xfrm>
          <a:prstGeom prst="rect">
            <a:avLst/>
          </a:prstGeom>
          <a:solidFill>
            <a:srgbClr val="CCECFF">
              <a:alpha val="59999"/>
            </a:srgb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4594" name="AutoShape 629"/>
          <p:cNvSpPr>
            <a:spLocks noChangeArrowheads="1"/>
          </p:cNvSpPr>
          <p:nvPr/>
        </p:nvSpPr>
        <p:spPr bwMode="auto">
          <a:xfrm>
            <a:off x="2370493" y="2339847"/>
            <a:ext cx="479425" cy="135549"/>
          </a:xfrm>
          <a:prstGeom prst="rightArrow">
            <a:avLst>
              <a:gd name="adj1" fmla="val 50000"/>
              <a:gd name="adj2" fmla="val 149318"/>
            </a:avLst>
          </a:prstGeom>
          <a:solidFill>
            <a:srgbClr val="CCECFF">
              <a:alpha val="70195"/>
            </a:srgbClr>
          </a:solidFill>
          <a:ln w="9525">
            <a:miter lim="800000"/>
            <a:headEnd/>
            <a:tailEnd/>
          </a:ln>
          <a:scene3d>
            <a:camera prst="legacyObliqueBottom"/>
            <a:lightRig rig="legacyFlat3" dir="b"/>
          </a:scene3d>
          <a:sp3d extrusionH="11100" prstMaterial="legacyPlastic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24595" name="AutoShape 640"/>
          <p:cNvSpPr>
            <a:spLocks noChangeArrowheads="1"/>
          </p:cNvSpPr>
          <p:nvPr/>
        </p:nvSpPr>
        <p:spPr bwMode="auto">
          <a:xfrm>
            <a:off x="2370493" y="3824770"/>
            <a:ext cx="479425" cy="135549"/>
          </a:xfrm>
          <a:prstGeom prst="rightArrow">
            <a:avLst>
              <a:gd name="adj1" fmla="val 50000"/>
              <a:gd name="adj2" fmla="val 149318"/>
            </a:avLst>
          </a:prstGeom>
          <a:solidFill>
            <a:srgbClr val="CCECFF">
              <a:alpha val="70195"/>
            </a:srgbClr>
          </a:solidFill>
          <a:ln w="9525">
            <a:miter lim="800000"/>
            <a:headEnd/>
            <a:tailEnd/>
          </a:ln>
          <a:scene3d>
            <a:camera prst="legacyObliqueBottom"/>
            <a:lightRig rig="legacyFlat3" dir="b"/>
          </a:scene3d>
          <a:sp3d extrusionH="11100" prstMaterial="legacyPlastic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24596" name="AutoShape 641"/>
          <p:cNvSpPr>
            <a:spLocks noChangeArrowheads="1"/>
          </p:cNvSpPr>
          <p:nvPr/>
        </p:nvSpPr>
        <p:spPr bwMode="auto">
          <a:xfrm>
            <a:off x="2389898" y="5342075"/>
            <a:ext cx="479425" cy="135549"/>
          </a:xfrm>
          <a:prstGeom prst="rightArrow">
            <a:avLst>
              <a:gd name="adj1" fmla="val 50000"/>
              <a:gd name="adj2" fmla="val 149318"/>
            </a:avLst>
          </a:prstGeom>
          <a:solidFill>
            <a:srgbClr val="CCECFF">
              <a:alpha val="70195"/>
            </a:srgbClr>
          </a:solidFill>
          <a:ln w="9525">
            <a:miter lim="800000"/>
            <a:headEnd/>
            <a:tailEnd/>
          </a:ln>
          <a:scene3d>
            <a:camera prst="legacyObliqueBottom"/>
            <a:lightRig rig="legacyFlat3" dir="b"/>
          </a:scene3d>
          <a:sp3d extrusionH="11100" prstMaterial="legacyPlastic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149" name="Rectangle 646"/>
          <p:cNvSpPr>
            <a:spLocks noChangeArrowheads="1"/>
          </p:cNvSpPr>
          <p:nvPr/>
        </p:nvSpPr>
        <p:spPr bwMode="auto">
          <a:xfrm>
            <a:off x="727430" y="1964482"/>
            <a:ext cx="1500188" cy="997983"/>
          </a:xfrm>
          <a:prstGeom prst="rect">
            <a:avLst/>
          </a:prstGeom>
          <a:solidFill>
            <a:schemeClr val="accent3"/>
          </a:solidFill>
          <a:ln w="12700" algn="ctr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24598" name="Rectangle 646"/>
          <p:cNvSpPr>
            <a:spLocks noChangeArrowheads="1"/>
          </p:cNvSpPr>
          <p:nvPr/>
        </p:nvSpPr>
        <p:spPr bwMode="auto">
          <a:xfrm>
            <a:off x="727430" y="3344024"/>
            <a:ext cx="1500188" cy="1030853"/>
          </a:xfrm>
          <a:prstGeom prst="rect">
            <a:avLst/>
          </a:prstGeom>
          <a:solidFill>
            <a:schemeClr val="accent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4599" name="Rectangle 646"/>
          <p:cNvSpPr>
            <a:spLocks noChangeArrowheads="1"/>
          </p:cNvSpPr>
          <p:nvPr/>
        </p:nvSpPr>
        <p:spPr bwMode="auto">
          <a:xfrm>
            <a:off x="743305" y="4909659"/>
            <a:ext cx="1500188" cy="1040580"/>
          </a:xfrm>
          <a:prstGeom prst="rect">
            <a:avLst/>
          </a:prstGeom>
          <a:solidFill>
            <a:schemeClr val="accent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630087" y="548680"/>
            <a:ext cx="73463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err="1">
                <a:solidFill>
                  <a:schemeClr val="bg1">
                    <a:lumMod val="85000"/>
                  </a:schemeClr>
                </a:solidFill>
              </a:rPr>
              <a:t>근골격계</a:t>
            </a:r>
            <a:r>
              <a:rPr lang="ko-KR" altLang="en-US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ko-KR" altLang="en-US" dirty="0" smtClean="0">
                <a:solidFill>
                  <a:schemeClr val="bg1">
                    <a:lumMod val="85000"/>
                  </a:schemeClr>
                </a:solidFill>
              </a:rPr>
              <a:t>손상</a:t>
            </a:r>
            <a:r>
              <a:rPr lang="en-US" altLang="ko-KR" dirty="0" smtClean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ko-KR" altLang="en-US" dirty="0" smtClean="0">
                <a:solidFill>
                  <a:schemeClr val="bg1">
                    <a:lumMod val="85000"/>
                  </a:schemeClr>
                </a:solidFill>
              </a:rPr>
              <a:t>척추 손상</a:t>
            </a:r>
            <a:r>
              <a:rPr lang="en-US" altLang="ko-KR" dirty="0" smtClean="0">
                <a:solidFill>
                  <a:schemeClr val="bg1">
                    <a:lumMod val="85000"/>
                  </a:schemeClr>
                </a:solidFill>
              </a:rPr>
              <a:t>,</a:t>
            </a:r>
            <a:r>
              <a:rPr lang="ko-KR" altLang="en-US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ko-KR" altLang="en-US" dirty="0" err="1" smtClean="0">
                <a:solidFill>
                  <a:schemeClr val="bg1">
                    <a:lumMod val="85000"/>
                  </a:schemeClr>
                </a:solidFill>
              </a:rPr>
              <a:t>수술등으로</a:t>
            </a:r>
            <a:r>
              <a:rPr lang="ko-KR" altLang="en-US" dirty="0" smtClean="0">
                <a:solidFill>
                  <a:schemeClr val="bg1">
                    <a:lumMod val="85000"/>
                  </a:schemeClr>
                </a:solidFill>
              </a:rPr>
              <a:t> 인한</a:t>
            </a:r>
            <a:r>
              <a:rPr lang="en-US" altLang="ko-KR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ko-KR" altLang="en-US" dirty="0">
                <a:solidFill>
                  <a:schemeClr val="bg1">
                    <a:lumMod val="85000"/>
                  </a:schemeClr>
                </a:solidFill>
              </a:rPr>
              <a:t>급성 및 만성통증을 </a:t>
            </a:r>
            <a:r>
              <a:rPr lang="ko-KR" altLang="en-US" dirty="0" smtClean="0">
                <a:solidFill>
                  <a:schemeClr val="bg1">
                    <a:lumMod val="85000"/>
                  </a:schemeClr>
                </a:solidFill>
              </a:rPr>
              <a:t>조절할 목적으로 국소 부위에 적용하여 순환을 증진</a:t>
            </a:r>
            <a:r>
              <a:rPr lang="en-US" altLang="ko-KR" dirty="0" smtClean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ko-KR" altLang="en-US" dirty="0" smtClean="0">
                <a:solidFill>
                  <a:schemeClr val="bg1">
                    <a:lumMod val="85000"/>
                  </a:schemeClr>
                </a:solidFill>
              </a:rPr>
              <a:t>조직 이완</a:t>
            </a:r>
            <a:r>
              <a:rPr lang="en-US" altLang="ko-KR" dirty="0" smtClean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ko-KR" altLang="en-US" dirty="0" smtClean="0">
                <a:solidFill>
                  <a:schemeClr val="bg1">
                    <a:lumMod val="85000"/>
                  </a:schemeClr>
                </a:solidFill>
              </a:rPr>
              <a:t>연부 </a:t>
            </a:r>
            <a:r>
              <a:rPr lang="ko-KR" altLang="en-US" dirty="0">
                <a:solidFill>
                  <a:schemeClr val="bg1">
                    <a:lumMod val="85000"/>
                  </a:schemeClr>
                </a:solidFill>
              </a:rPr>
              <a:t>조직의 </a:t>
            </a:r>
            <a:r>
              <a:rPr lang="ko-KR" altLang="en-US" dirty="0" smtClean="0">
                <a:solidFill>
                  <a:schemeClr val="bg1">
                    <a:lumMod val="85000"/>
                  </a:schemeClr>
                </a:solidFill>
              </a:rPr>
              <a:t>염증 감소시켜 근육 </a:t>
            </a:r>
            <a:r>
              <a:rPr lang="ko-KR" altLang="en-US" dirty="0">
                <a:solidFill>
                  <a:schemeClr val="bg1">
                    <a:lumMod val="85000"/>
                  </a:schemeClr>
                </a:solidFill>
              </a:rPr>
              <a:t>및 </a:t>
            </a:r>
            <a:r>
              <a:rPr lang="ko-KR" altLang="en-US" dirty="0" smtClean="0">
                <a:solidFill>
                  <a:schemeClr val="bg1">
                    <a:lumMod val="85000"/>
                  </a:schemeClr>
                </a:solidFill>
              </a:rPr>
              <a:t>관절 상태에 따라 개인에 </a:t>
            </a:r>
            <a:r>
              <a:rPr lang="ko-KR" altLang="en-US" dirty="0">
                <a:solidFill>
                  <a:schemeClr val="bg1">
                    <a:lumMod val="85000"/>
                  </a:schemeClr>
                </a:solidFill>
              </a:rPr>
              <a:t>맞는 운동요법</a:t>
            </a:r>
            <a:r>
              <a:rPr lang="en-US" altLang="ko-KR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bg1">
                    <a:lumMod val="85000"/>
                  </a:schemeClr>
                </a:solidFill>
              </a:rPr>
              <a:t>재발 방지 등에 대한 교육을 </a:t>
            </a:r>
            <a:r>
              <a:rPr lang="ko-KR" altLang="en-US" dirty="0" smtClean="0">
                <a:solidFill>
                  <a:schemeClr val="bg1">
                    <a:lumMod val="85000"/>
                  </a:schemeClr>
                </a:solidFill>
              </a:rPr>
              <a:t>실시</a:t>
            </a:r>
            <a:r>
              <a:rPr lang="en-US" altLang="ko-KR" dirty="0" smtClean="0">
                <a:solidFill>
                  <a:schemeClr val="bg1">
                    <a:lumMod val="85000"/>
                  </a:schemeClr>
                </a:solidFill>
              </a:rPr>
              <a:t>.</a:t>
            </a:r>
            <a:endParaRPr lang="ko-KR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2" name="TextBox 9"/>
          <p:cNvSpPr txBox="1">
            <a:spLocks noChangeArrowheads="1"/>
          </p:cNvSpPr>
          <p:nvPr/>
        </p:nvSpPr>
        <p:spPr bwMode="auto">
          <a:xfrm>
            <a:off x="779024" y="2109530"/>
            <a:ext cx="14287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en-US" altLang="ko-KR" sz="2000" dirty="0" smtClean="0">
                <a:solidFill>
                  <a:srgbClr val="303C18"/>
                </a:solidFill>
                <a:latin typeface="+mn-ea"/>
                <a:ea typeface="+mn-ea"/>
                <a:cs typeface="HY동녘M"/>
              </a:rPr>
              <a:t>1.</a:t>
            </a:r>
            <a:r>
              <a:rPr kumimoji="0" lang="ko-KR" altLang="en-US" sz="2000" dirty="0" err="1" smtClean="0">
                <a:solidFill>
                  <a:srgbClr val="303C18"/>
                </a:solidFill>
                <a:latin typeface="+mn-ea"/>
                <a:ea typeface="+mn-ea"/>
                <a:cs typeface="HY동녘M"/>
              </a:rPr>
              <a:t>온열</a:t>
            </a:r>
            <a:r>
              <a:rPr kumimoji="0" lang="ko-KR" altLang="en-US" sz="2000" dirty="0" smtClean="0">
                <a:solidFill>
                  <a:srgbClr val="303C18"/>
                </a:solidFill>
                <a:latin typeface="+mn-ea"/>
                <a:ea typeface="+mn-ea"/>
                <a:cs typeface="HY동녘M"/>
              </a:rPr>
              <a:t> 및     한랭치료</a:t>
            </a:r>
            <a:endParaRPr kumimoji="0" lang="en-US" altLang="ko-KR" sz="2000" dirty="0">
              <a:solidFill>
                <a:srgbClr val="303C18"/>
              </a:solidFill>
              <a:latin typeface="+mn-ea"/>
              <a:cs typeface="HY동녘M"/>
            </a:endParaRPr>
          </a:p>
        </p:txBody>
      </p:sp>
      <p:sp>
        <p:nvSpPr>
          <p:cNvPr id="23" name="TextBox 9"/>
          <p:cNvSpPr txBox="1">
            <a:spLocks noChangeArrowheads="1"/>
          </p:cNvSpPr>
          <p:nvPr/>
        </p:nvSpPr>
        <p:spPr bwMode="auto">
          <a:xfrm>
            <a:off x="763149" y="3505507"/>
            <a:ext cx="14287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en-US" altLang="ko-KR" sz="2000" dirty="0">
                <a:solidFill>
                  <a:srgbClr val="303C18"/>
                </a:solidFill>
                <a:latin typeface="+mn-ea"/>
                <a:cs typeface="HY동녘M"/>
              </a:rPr>
              <a:t>2</a:t>
            </a:r>
            <a:r>
              <a:rPr kumimoji="0" lang="en-US" altLang="ko-KR" sz="2000" dirty="0" smtClean="0">
                <a:solidFill>
                  <a:srgbClr val="303C18"/>
                </a:solidFill>
                <a:latin typeface="+mn-ea"/>
                <a:cs typeface="HY동녘M"/>
              </a:rPr>
              <a:t>.</a:t>
            </a:r>
            <a:r>
              <a:rPr kumimoji="0" lang="ko-KR" altLang="en-US" sz="2000" dirty="0" err="1" smtClean="0">
                <a:solidFill>
                  <a:srgbClr val="303C18"/>
                </a:solidFill>
                <a:latin typeface="+mn-ea"/>
                <a:cs typeface="HY동녘M"/>
              </a:rPr>
              <a:t>심층열</a:t>
            </a:r>
            <a:endParaRPr kumimoji="0" lang="en-US" altLang="ko-KR" sz="2000" dirty="0" smtClean="0">
              <a:solidFill>
                <a:srgbClr val="303C18"/>
              </a:solidFill>
              <a:latin typeface="+mn-ea"/>
              <a:cs typeface="HY동녘M"/>
            </a:endParaRPr>
          </a:p>
          <a:p>
            <a:pPr algn="ctr">
              <a:defRPr/>
            </a:pPr>
            <a:r>
              <a:rPr kumimoji="0" lang="ko-KR" altLang="en-US" sz="2000" dirty="0" smtClean="0">
                <a:solidFill>
                  <a:srgbClr val="303C18"/>
                </a:solidFill>
                <a:latin typeface="+mn-ea"/>
                <a:cs typeface="HY동녘M"/>
              </a:rPr>
              <a:t>  치료</a:t>
            </a:r>
            <a:endParaRPr kumimoji="0" lang="en-US" altLang="ko-KR" sz="2000" dirty="0">
              <a:solidFill>
                <a:srgbClr val="303C18"/>
              </a:solidFill>
              <a:latin typeface="+mn-ea"/>
              <a:cs typeface="HY동녘M"/>
            </a:endParaRPr>
          </a:p>
        </p:txBody>
      </p:sp>
      <p:sp>
        <p:nvSpPr>
          <p:cNvPr id="24" name="Text Box 164"/>
          <p:cNvSpPr txBox="1">
            <a:spLocks noChangeArrowheads="1"/>
          </p:cNvSpPr>
          <p:nvPr/>
        </p:nvSpPr>
        <p:spPr bwMode="auto">
          <a:xfrm>
            <a:off x="2835756" y="1824125"/>
            <a:ext cx="525047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ko-KR" altLang="en-US" sz="1600" dirty="0" err="1"/>
              <a:t>온찜질</a:t>
            </a:r>
            <a:r>
              <a:rPr lang="en-US" altLang="ko-KR" sz="1600" dirty="0"/>
              <a:t>, </a:t>
            </a:r>
            <a:r>
              <a:rPr lang="ko-KR" altLang="en-US" sz="1600" dirty="0" smtClean="0"/>
              <a:t>적외</a:t>
            </a:r>
            <a:r>
              <a:rPr lang="ko-KR" altLang="en-US" sz="1600" dirty="0"/>
              <a:t>선</a:t>
            </a:r>
            <a:r>
              <a:rPr lang="en-US" altLang="ko-KR" sz="1600" dirty="0" smtClean="0"/>
              <a:t>, </a:t>
            </a:r>
            <a:r>
              <a:rPr lang="ko-KR" altLang="en-US" sz="1600" dirty="0"/>
              <a:t>파라핀 등이 있으며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온열치료는</a:t>
            </a:r>
            <a:r>
              <a:rPr lang="ko-KR" altLang="en-US" sz="1600" dirty="0"/>
              <a:t> </a:t>
            </a:r>
            <a:endParaRPr lang="en-US" altLang="ko-KR" sz="1600" dirty="0" smtClean="0"/>
          </a:p>
          <a:p>
            <a:pPr>
              <a:lnSpc>
                <a:spcPct val="125000"/>
              </a:lnSpc>
            </a:pPr>
            <a:r>
              <a:rPr lang="ko-KR" altLang="en-US" sz="1600" dirty="0" smtClean="0"/>
              <a:t>혈액순환의 </a:t>
            </a:r>
            <a:r>
              <a:rPr lang="ko-KR" altLang="en-US" sz="1600" dirty="0"/>
              <a:t>촉진과 대사작용의 증가로 인하여 경직 및 </a:t>
            </a:r>
            <a:endParaRPr lang="en-US" altLang="ko-KR" sz="1600" dirty="0" smtClean="0"/>
          </a:p>
          <a:p>
            <a:pPr>
              <a:lnSpc>
                <a:spcPct val="125000"/>
              </a:lnSpc>
            </a:pPr>
            <a:r>
              <a:rPr lang="ko-KR" altLang="en-US" sz="1600" dirty="0" smtClean="0"/>
              <a:t>통증을 </a:t>
            </a:r>
            <a:r>
              <a:rPr lang="ko-KR" altLang="en-US" sz="1600" dirty="0"/>
              <a:t>완화시키고</a:t>
            </a:r>
            <a:r>
              <a:rPr lang="en-US" altLang="ko-KR" sz="1600" dirty="0"/>
              <a:t>, </a:t>
            </a:r>
            <a:r>
              <a:rPr lang="ko-KR" altLang="en-US" sz="1600" dirty="0"/>
              <a:t>한랭치료는 주로 근 </a:t>
            </a:r>
            <a:r>
              <a:rPr lang="ko-KR" altLang="en-US" sz="1600" dirty="0" err="1" smtClean="0"/>
              <a:t>골격계의</a:t>
            </a:r>
            <a:endParaRPr lang="en-US" altLang="ko-KR" sz="1600" dirty="0" smtClean="0"/>
          </a:p>
          <a:p>
            <a:pPr>
              <a:lnSpc>
                <a:spcPct val="125000"/>
              </a:lnSpc>
            </a:pPr>
            <a:r>
              <a:rPr lang="ko-KR" altLang="en-US" sz="1600" dirty="0" smtClean="0"/>
              <a:t>외상 </a:t>
            </a:r>
            <a:r>
              <a:rPr lang="ko-KR" altLang="en-US" sz="1600" dirty="0"/>
              <a:t>및 부종 </a:t>
            </a:r>
            <a:r>
              <a:rPr lang="ko-KR" altLang="en-US" sz="1600" dirty="0" smtClean="0"/>
              <a:t>감소 등에 효과적인 치료</a:t>
            </a:r>
            <a:r>
              <a:rPr lang="en-US" altLang="ko-KR" sz="1600" dirty="0" smtClean="0"/>
              <a:t>.</a:t>
            </a:r>
            <a:endParaRPr lang="ko-KR" altLang="en-US" sz="1600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5" name="Text Box 164"/>
          <p:cNvSpPr txBox="1">
            <a:spLocks noChangeArrowheads="1"/>
          </p:cNvSpPr>
          <p:nvPr/>
        </p:nvSpPr>
        <p:spPr bwMode="auto">
          <a:xfrm>
            <a:off x="2835756" y="3159742"/>
            <a:ext cx="510809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ko-KR" altLang="en-US" sz="1600" dirty="0" smtClean="0"/>
              <a:t>초음파치료기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극초단파치료기</a:t>
            </a:r>
            <a:r>
              <a:rPr lang="ko-KR" altLang="en-US" sz="1600" dirty="0" smtClean="0"/>
              <a:t> 등이 있으며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 피부</a:t>
            </a:r>
            <a:r>
              <a:rPr lang="en-US" altLang="ko-KR" sz="1600" dirty="0"/>
              <a:t>, </a:t>
            </a:r>
            <a:endParaRPr lang="en-US" altLang="ko-KR" sz="1600" dirty="0" smtClean="0"/>
          </a:p>
          <a:p>
            <a:pPr>
              <a:lnSpc>
                <a:spcPct val="125000"/>
              </a:lnSpc>
            </a:pPr>
            <a:r>
              <a:rPr lang="ko-KR" altLang="en-US" sz="1600" dirty="0" smtClean="0"/>
              <a:t>근육</a:t>
            </a:r>
            <a:r>
              <a:rPr lang="en-US" altLang="ko-KR" sz="1600" dirty="0"/>
              <a:t>, </a:t>
            </a:r>
            <a:r>
              <a:rPr lang="ko-KR" altLang="en-US" sz="1600" dirty="0"/>
              <a:t>신경에 대한 진동작용과 피하 약 </a:t>
            </a:r>
            <a:r>
              <a:rPr lang="en-US" altLang="ko-KR" sz="1600" dirty="0"/>
              <a:t>6Cm</a:t>
            </a:r>
            <a:r>
              <a:rPr lang="ko-KR" altLang="en-US" sz="1600" dirty="0"/>
              <a:t>까지 </a:t>
            </a:r>
            <a:endParaRPr lang="en-US" altLang="ko-KR" sz="1600" dirty="0" smtClean="0"/>
          </a:p>
          <a:p>
            <a:pPr>
              <a:lnSpc>
                <a:spcPct val="125000"/>
              </a:lnSpc>
            </a:pPr>
            <a:r>
              <a:rPr lang="ko-KR" altLang="en-US" sz="1600" dirty="0" smtClean="0"/>
              <a:t>침투하여 </a:t>
            </a:r>
            <a:r>
              <a:rPr lang="ko-KR" altLang="en-US" sz="1600" dirty="0"/>
              <a:t>조직 </a:t>
            </a:r>
            <a:r>
              <a:rPr lang="ko-KR" altLang="en-US" sz="1600" dirty="0" err="1"/>
              <a:t>심부에서</a:t>
            </a:r>
            <a:r>
              <a:rPr lang="ko-KR" altLang="en-US" sz="1600" dirty="0"/>
              <a:t> </a:t>
            </a:r>
            <a:r>
              <a:rPr lang="ko-KR" altLang="en-US" sz="1600" dirty="0" err="1"/>
              <a:t>온열을</a:t>
            </a:r>
            <a:r>
              <a:rPr lang="ko-KR" altLang="en-US" sz="1600" dirty="0"/>
              <a:t> </a:t>
            </a:r>
            <a:r>
              <a:rPr lang="ko-KR" altLang="en-US" sz="1600" dirty="0" smtClean="0"/>
              <a:t>발생시켜 혈액순환의 </a:t>
            </a:r>
            <a:r>
              <a:rPr lang="ko-KR" altLang="en-US" sz="1600" dirty="0"/>
              <a:t>촉진</a:t>
            </a:r>
            <a:r>
              <a:rPr lang="en-US" altLang="ko-KR" sz="1600" dirty="0"/>
              <a:t>, </a:t>
            </a:r>
            <a:r>
              <a:rPr lang="ko-KR" altLang="en-US" sz="1600" dirty="0"/>
              <a:t>세포조직의 </a:t>
            </a:r>
            <a:r>
              <a:rPr lang="ko-KR" altLang="en-US" sz="1600" dirty="0" err="1"/>
              <a:t>재생력</a:t>
            </a:r>
            <a:r>
              <a:rPr lang="ko-KR" altLang="en-US" sz="1600" dirty="0"/>
              <a:t> 증가</a:t>
            </a:r>
            <a:r>
              <a:rPr lang="en-US" altLang="ko-KR" sz="1600" dirty="0" smtClean="0"/>
              <a:t>, </a:t>
            </a:r>
            <a:r>
              <a:rPr lang="ko-KR" altLang="en-US" sz="1600" dirty="0"/>
              <a:t>통증완화</a:t>
            </a:r>
            <a:r>
              <a:rPr lang="en-US" altLang="ko-KR" sz="1600" dirty="0"/>
              <a:t>, </a:t>
            </a:r>
            <a:r>
              <a:rPr lang="ko-KR" altLang="en-US" sz="1600" dirty="0"/>
              <a:t>근육이완의 </a:t>
            </a:r>
            <a:r>
              <a:rPr lang="ko-KR" altLang="en-US" sz="1600" dirty="0" smtClean="0"/>
              <a:t>작용 등에 효과적인 치료</a:t>
            </a:r>
            <a:r>
              <a:rPr lang="en-US" altLang="ko-KR" sz="1600" dirty="0" smtClean="0"/>
              <a:t>.</a:t>
            </a:r>
            <a:endParaRPr lang="ko-KR" altLang="en-US" sz="1600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814743" y="5076006"/>
            <a:ext cx="14287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en-US" altLang="ko-KR" sz="2000" dirty="0">
                <a:solidFill>
                  <a:srgbClr val="303C18"/>
                </a:solidFill>
                <a:latin typeface="+mn-ea"/>
                <a:cs typeface="HY동녘M"/>
              </a:rPr>
              <a:t>3</a:t>
            </a:r>
            <a:r>
              <a:rPr kumimoji="0" lang="en-US" altLang="ko-KR" sz="2000" dirty="0" smtClean="0">
                <a:solidFill>
                  <a:srgbClr val="303C18"/>
                </a:solidFill>
                <a:latin typeface="+mn-ea"/>
                <a:cs typeface="HY동녘M"/>
              </a:rPr>
              <a:t>.</a:t>
            </a:r>
            <a:r>
              <a:rPr kumimoji="0" lang="ko-KR" altLang="en-US" sz="2000" dirty="0">
                <a:solidFill>
                  <a:srgbClr val="303C18"/>
                </a:solidFill>
                <a:latin typeface="+mn-ea"/>
                <a:cs typeface="HY동녘M"/>
              </a:rPr>
              <a:t> 전기 및 광선치료</a:t>
            </a:r>
            <a:endParaRPr kumimoji="0" lang="en-US" altLang="ko-KR" sz="2000" dirty="0">
              <a:solidFill>
                <a:srgbClr val="303C18"/>
              </a:solidFill>
              <a:latin typeface="+mn-ea"/>
              <a:cs typeface="HY동녘M"/>
            </a:endParaRPr>
          </a:p>
        </p:txBody>
      </p:sp>
    </p:spTree>
    <p:extLst>
      <p:ext uri="{BB962C8B-B14F-4D97-AF65-F5344CB8AC3E}">
        <p14:creationId xmlns:p14="http://schemas.microsoft.com/office/powerpoint/2010/main" val="409240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template02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4287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Text Box 17"/>
          <p:cNvSpPr txBox="1">
            <a:spLocks noChangeArrowheads="1"/>
          </p:cNvSpPr>
          <p:nvPr/>
        </p:nvSpPr>
        <p:spPr bwMode="auto">
          <a:xfrm>
            <a:off x="323850" y="260350"/>
            <a:ext cx="2511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latinLnBrk="0" hangingPunct="0">
              <a:spcBef>
                <a:spcPct val="50000"/>
              </a:spcBef>
            </a:pPr>
            <a:r>
              <a:rPr kumimoji="0" lang="en-US" altLang="ko-KR" sz="2400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kumimoji="0" lang="ko-KR" altLang="en-US" sz="2400" dirty="0" err="1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전기온열치료</a:t>
            </a:r>
            <a:r>
              <a:rPr kumimoji="0" lang="ko-KR" altLang="en-US" sz="2400" dirty="0" err="1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실</a:t>
            </a:r>
            <a:endParaRPr kumimoji="0" lang="ko-KR" altLang="en-US" sz="2400" dirty="0">
              <a:solidFill>
                <a:srgbClr val="303C18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588" name="Text Box 164"/>
          <p:cNvSpPr txBox="1">
            <a:spLocks noChangeArrowheads="1"/>
          </p:cNvSpPr>
          <p:nvPr/>
        </p:nvSpPr>
        <p:spPr bwMode="auto">
          <a:xfrm>
            <a:off x="2886076" y="3222510"/>
            <a:ext cx="435768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5000"/>
              </a:lnSpc>
            </a:pPr>
            <a:r>
              <a:rPr lang="ko-KR" altLang="en-US" sz="1600" i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열</a:t>
            </a:r>
            <a:r>
              <a:rPr lang="en-US" altLang="ko-KR" sz="1600" i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i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냉</a:t>
            </a:r>
            <a:r>
              <a:rPr lang="en-US" altLang="ko-KR" sz="1600" i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1600" i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전기</a:t>
            </a:r>
            <a:r>
              <a:rPr lang="en-US" altLang="ko-KR" sz="1600" i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,</a:t>
            </a:r>
            <a:r>
              <a:rPr lang="ko-KR" altLang="en-US" sz="1600" i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치료적 운동을</a:t>
            </a:r>
            <a:endParaRPr lang="en-US" altLang="ko-KR" sz="1600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5000"/>
              </a:lnSpc>
            </a:pPr>
            <a:r>
              <a:rPr lang="ko-KR" altLang="en-US" sz="1600" i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적용하여 통증을 완화시키고</a:t>
            </a:r>
            <a:endParaRPr lang="en-US" altLang="ko-KR" sz="1600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5000"/>
              </a:lnSpc>
            </a:pPr>
            <a:r>
              <a:rPr lang="ko-KR" altLang="en-US" sz="1600" i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관절구축을 감소 </a:t>
            </a:r>
            <a:r>
              <a:rPr lang="ko-KR" altLang="en-US" sz="1600" i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시킴</a:t>
            </a:r>
            <a:endParaRPr lang="ko-KR" altLang="en-US" sz="1600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4593" name="Rectangle 646"/>
          <p:cNvSpPr>
            <a:spLocks noChangeArrowheads="1"/>
          </p:cNvSpPr>
          <p:nvPr/>
        </p:nvSpPr>
        <p:spPr bwMode="auto">
          <a:xfrm>
            <a:off x="600076" y="908720"/>
            <a:ext cx="1839912" cy="5379212"/>
          </a:xfrm>
          <a:prstGeom prst="rect">
            <a:avLst/>
          </a:prstGeom>
          <a:solidFill>
            <a:srgbClr val="CCECFF">
              <a:alpha val="59999"/>
            </a:srgb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0" name="Freeform 575"/>
          <p:cNvSpPr>
            <a:spLocks/>
          </p:cNvSpPr>
          <p:nvPr/>
        </p:nvSpPr>
        <p:spPr bwMode="auto">
          <a:xfrm flipH="1" flipV="1">
            <a:off x="2717564" y="4718640"/>
            <a:ext cx="5954493" cy="1569291"/>
          </a:xfrm>
          <a:custGeom>
            <a:avLst/>
            <a:gdLst>
              <a:gd name="T0" fmla="*/ 0 w 2737"/>
              <a:gd name="T1" fmla="*/ 0 h 525"/>
              <a:gd name="T2" fmla="*/ 241 w 2737"/>
              <a:gd name="T3" fmla="*/ 522 h 525"/>
              <a:gd name="T4" fmla="*/ 2737 w 2737"/>
              <a:gd name="T5" fmla="*/ 525 h 525"/>
              <a:gd name="T6" fmla="*/ 2737 w 2737"/>
              <a:gd name="T7" fmla="*/ 3 h 525"/>
              <a:gd name="T8" fmla="*/ 0 w 2737"/>
              <a:gd name="T9" fmla="*/ 0 h 5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37"/>
              <a:gd name="T16" fmla="*/ 0 h 525"/>
              <a:gd name="T17" fmla="*/ 2737 w 2737"/>
              <a:gd name="T18" fmla="*/ 525 h 5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37" h="525">
                <a:moveTo>
                  <a:pt x="0" y="0"/>
                </a:moveTo>
                <a:lnTo>
                  <a:pt x="241" y="522"/>
                </a:lnTo>
                <a:lnTo>
                  <a:pt x="2737" y="525"/>
                </a:lnTo>
                <a:lnTo>
                  <a:pt x="2737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33CC33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1" name="Freeform 574"/>
          <p:cNvSpPr>
            <a:spLocks/>
          </p:cNvSpPr>
          <p:nvPr/>
        </p:nvSpPr>
        <p:spPr bwMode="auto">
          <a:xfrm flipH="1" flipV="1">
            <a:off x="2740223" y="2564904"/>
            <a:ext cx="5954494" cy="1872208"/>
          </a:xfrm>
          <a:custGeom>
            <a:avLst/>
            <a:gdLst>
              <a:gd name="T0" fmla="*/ 0 w 2737"/>
              <a:gd name="T1" fmla="*/ 0 h 525"/>
              <a:gd name="T2" fmla="*/ 241 w 2737"/>
              <a:gd name="T3" fmla="*/ 522 h 525"/>
              <a:gd name="T4" fmla="*/ 2737 w 2737"/>
              <a:gd name="T5" fmla="*/ 525 h 525"/>
              <a:gd name="T6" fmla="*/ 2737 w 2737"/>
              <a:gd name="T7" fmla="*/ 3 h 525"/>
              <a:gd name="T8" fmla="*/ 0 w 2737"/>
              <a:gd name="T9" fmla="*/ 0 h 5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37"/>
              <a:gd name="T16" fmla="*/ 0 h 525"/>
              <a:gd name="T17" fmla="*/ 2737 w 2737"/>
              <a:gd name="T18" fmla="*/ 525 h 5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37" h="525">
                <a:moveTo>
                  <a:pt x="0" y="0"/>
                </a:moveTo>
                <a:lnTo>
                  <a:pt x="241" y="522"/>
                </a:lnTo>
                <a:lnTo>
                  <a:pt x="2737" y="525"/>
                </a:lnTo>
                <a:lnTo>
                  <a:pt x="2737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0099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2" name="Text Box 164"/>
          <p:cNvSpPr txBox="1">
            <a:spLocks noChangeArrowheads="1"/>
          </p:cNvSpPr>
          <p:nvPr/>
        </p:nvSpPr>
        <p:spPr bwMode="auto">
          <a:xfrm>
            <a:off x="2835756" y="4774852"/>
            <a:ext cx="562467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ko-KR" altLang="en-US" sz="1600" dirty="0"/>
              <a:t>근 </a:t>
            </a:r>
            <a:r>
              <a:rPr lang="ko-KR" altLang="en-US" sz="1600" dirty="0" err="1"/>
              <a:t>골격계의</a:t>
            </a:r>
            <a:r>
              <a:rPr lang="ko-KR" altLang="en-US" sz="1600" dirty="0"/>
              <a:t> 균형이 깨지면 </a:t>
            </a:r>
            <a:r>
              <a:rPr lang="ko-KR" altLang="en-US" sz="1600" dirty="0" smtClean="0"/>
              <a:t>척수 </a:t>
            </a:r>
            <a:r>
              <a:rPr lang="ko-KR" altLang="en-US" sz="1600" dirty="0" err="1"/>
              <a:t>측만증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거북목</a:t>
            </a:r>
            <a:r>
              <a:rPr lang="ko-KR" altLang="en-US" sz="1600" dirty="0"/>
              <a:t> 증후군 </a:t>
            </a:r>
            <a:endParaRPr lang="en-US" altLang="ko-KR" sz="1600" dirty="0"/>
          </a:p>
          <a:p>
            <a:pPr>
              <a:lnSpc>
                <a:spcPct val="125000"/>
              </a:lnSpc>
            </a:pPr>
            <a:r>
              <a:rPr lang="ko-KR" altLang="en-US" sz="1600" dirty="0" smtClean="0"/>
              <a:t>체형 변형이 발생 하거나 </a:t>
            </a:r>
            <a:r>
              <a:rPr lang="ko-KR" altLang="en-US" sz="1600" dirty="0"/>
              <a:t>수술 후 생길 수 </a:t>
            </a:r>
            <a:r>
              <a:rPr lang="ko-KR" altLang="en-US" sz="1600" dirty="0" smtClean="0"/>
              <a:t>있는</a:t>
            </a:r>
            <a:endParaRPr lang="en-US" altLang="ko-KR" sz="1600" dirty="0" smtClean="0"/>
          </a:p>
          <a:p>
            <a:pPr>
              <a:lnSpc>
                <a:spcPct val="125000"/>
              </a:lnSpc>
            </a:pPr>
            <a:r>
              <a:rPr lang="ko-KR" altLang="en-US" sz="1600" dirty="0" smtClean="0"/>
              <a:t> 관절가동범위</a:t>
            </a:r>
            <a:r>
              <a:rPr lang="en-US" altLang="ko-KR" sz="1600" dirty="0"/>
              <a:t>, </a:t>
            </a:r>
            <a:r>
              <a:rPr lang="ko-KR" altLang="en-US" sz="1600" dirty="0"/>
              <a:t>유연성</a:t>
            </a:r>
            <a:r>
              <a:rPr lang="en-US" altLang="ko-KR" sz="1600" dirty="0"/>
              <a:t>, </a:t>
            </a:r>
            <a:r>
              <a:rPr lang="ko-KR" altLang="en-US" sz="1600" dirty="0"/>
              <a:t>균형능력</a:t>
            </a:r>
            <a:r>
              <a:rPr lang="en-US" altLang="ko-KR" sz="1600" dirty="0"/>
              <a:t>, </a:t>
            </a:r>
            <a:r>
              <a:rPr lang="ko-KR" altLang="en-US" sz="1600" dirty="0"/>
              <a:t>지구력</a:t>
            </a:r>
            <a:r>
              <a:rPr lang="en-US" altLang="ko-KR" sz="1600" dirty="0"/>
              <a:t>, </a:t>
            </a:r>
            <a:r>
              <a:rPr lang="ko-KR" altLang="en-US" sz="1600" dirty="0"/>
              <a:t>근력 등의 저하를 </a:t>
            </a:r>
            <a:r>
              <a:rPr lang="ko-KR" altLang="en-US" sz="1600" dirty="0" err="1"/>
              <a:t>스트레칭과</a:t>
            </a:r>
            <a:r>
              <a:rPr lang="ko-KR" altLang="en-US" sz="1600" dirty="0"/>
              <a:t> 같은 간단한 운동과 </a:t>
            </a:r>
            <a:r>
              <a:rPr lang="ko-KR" altLang="en-US" sz="1600" dirty="0" smtClean="0"/>
              <a:t>근력 강화 운동 </a:t>
            </a:r>
            <a:r>
              <a:rPr lang="ko-KR" altLang="en-US" sz="1600" dirty="0"/>
              <a:t>등을 </a:t>
            </a:r>
            <a:r>
              <a:rPr lang="ko-KR" altLang="en-US" sz="1600" dirty="0" smtClean="0"/>
              <a:t>실시</a:t>
            </a:r>
            <a:r>
              <a:rPr lang="en-US" altLang="ko-KR" sz="1600" dirty="0" smtClean="0"/>
              <a:t>.</a:t>
            </a:r>
            <a:endParaRPr lang="ko-KR" altLang="en-US" sz="1600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AutoShape 629"/>
          <p:cNvSpPr>
            <a:spLocks noChangeArrowheads="1"/>
          </p:cNvSpPr>
          <p:nvPr/>
        </p:nvSpPr>
        <p:spPr bwMode="auto">
          <a:xfrm>
            <a:off x="2465590" y="3039135"/>
            <a:ext cx="479425" cy="194583"/>
          </a:xfrm>
          <a:prstGeom prst="rightArrow">
            <a:avLst>
              <a:gd name="adj1" fmla="val 50000"/>
              <a:gd name="adj2" fmla="val 149318"/>
            </a:avLst>
          </a:prstGeom>
          <a:solidFill>
            <a:srgbClr val="CCECFF">
              <a:alpha val="70195"/>
            </a:srgbClr>
          </a:solidFill>
          <a:ln w="9525">
            <a:miter lim="800000"/>
            <a:headEnd/>
            <a:tailEnd/>
          </a:ln>
          <a:scene3d>
            <a:camera prst="legacyObliqueBottom"/>
            <a:lightRig rig="legacyFlat3" dir="b"/>
          </a:scene3d>
          <a:sp3d extrusionH="11100" prstMaterial="legacyPlastic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24" name="AutoShape 640"/>
          <p:cNvSpPr>
            <a:spLocks noChangeArrowheads="1"/>
          </p:cNvSpPr>
          <p:nvPr/>
        </p:nvSpPr>
        <p:spPr bwMode="auto">
          <a:xfrm>
            <a:off x="2437654" y="5076853"/>
            <a:ext cx="479425" cy="194583"/>
          </a:xfrm>
          <a:prstGeom prst="rightArrow">
            <a:avLst>
              <a:gd name="adj1" fmla="val 50000"/>
              <a:gd name="adj2" fmla="val 149318"/>
            </a:avLst>
          </a:prstGeom>
          <a:solidFill>
            <a:srgbClr val="CCECFF">
              <a:alpha val="70195"/>
            </a:srgbClr>
          </a:solidFill>
          <a:ln w="9525">
            <a:miter lim="800000"/>
            <a:headEnd/>
            <a:tailEnd/>
          </a:ln>
          <a:scene3d>
            <a:camera prst="legacyObliqueBottom"/>
            <a:lightRig rig="legacyFlat3" dir="b"/>
          </a:scene3d>
          <a:sp3d extrusionH="11100" prstMaterial="legacyPlastic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25" name="Rectangle 646"/>
          <p:cNvSpPr>
            <a:spLocks noChangeArrowheads="1"/>
          </p:cNvSpPr>
          <p:nvPr/>
        </p:nvSpPr>
        <p:spPr bwMode="auto">
          <a:xfrm>
            <a:off x="805070" y="2914086"/>
            <a:ext cx="1500188" cy="1064944"/>
          </a:xfrm>
          <a:prstGeom prst="rect">
            <a:avLst/>
          </a:prstGeom>
          <a:solidFill>
            <a:schemeClr val="accent3"/>
          </a:solidFill>
          <a:ln w="12700" algn="ctr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26" name="Rectangle 646"/>
          <p:cNvSpPr>
            <a:spLocks noChangeArrowheads="1"/>
          </p:cNvSpPr>
          <p:nvPr/>
        </p:nvSpPr>
        <p:spPr bwMode="auto">
          <a:xfrm>
            <a:off x="805070" y="4718641"/>
            <a:ext cx="1500188" cy="1064944"/>
          </a:xfrm>
          <a:prstGeom prst="rect">
            <a:avLst/>
          </a:prstGeom>
          <a:solidFill>
            <a:schemeClr val="accent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7" name="TextBox 9"/>
          <p:cNvSpPr txBox="1">
            <a:spLocks noChangeArrowheads="1"/>
          </p:cNvSpPr>
          <p:nvPr/>
        </p:nvSpPr>
        <p:spPr bwMode="auto">
          <a:xfrm>
            <a:off x="876508" y="2985525"/>
            <a:ext cx="14287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en-US" altLang="ko-KR" sz="2000" dirty="0" smtClean="0">
                <a:solidFill>
                  <a:srgbClr val="303C18"/>
                </a:solidFill>
                <a:latin typeface="+mn-ea"/>
                <a:ea typeface="+mn-ea"/>
                <a:cs typeface="HY동녘M"/>
              </a:rPr>
              <a:t>4.</a:t>
            </a:r>
            <a:r>
              <a:rPr kumimoji="0" lang="ko-KR" altLang="en-US" sz="2000" dirty="0" err="1" smtClean="0">
                <a:solidFill>
                  <a:srgbClr val="303C18"/>
                </a:solidFill>
                <a:latin typeface="+mn-ea"/>
                <a:ea typeface="+mn-ea"/>
                <a:cs typeface="HY동녘M"/>
              </a:rPr>
              <a:t>지속적인수동운동</a:t>
            </a:r>
            <a:r>
              <a:rPr kumimoji="0" lang="en-US" altLang="ko-KR" sz="2000" dirty="0" smtClean="0">
                <a:solidFill>
                  <a:srgbClr val="303C18"/>
                </a:solidFill>
                <a:latin typeface="+mn-ea"/>
                <a:ea typeface="+mn-ea"/>
                <a:cs typeface="HY동녘M"/>
              </a:rPr>
              <a:t>(CPM)</a:t>
            </a:r>
            <a:endParaRPr kumimoji="0" lang="en-US" altLang="ko-KR" sz="2000" dirty="0">
              <a:solidFill>
                <a:srgbClr val="303C18"/>
              </a:solidFill>
              <a:latin typeface="+mn-ea"/>
              <a:ea typeface="+mn-ea"/>
              <a:cs typeface="HY동녘M"/>
            </a:endParaRPr>
          </a:p>
        </p:txBody>
      </p:sp>
      <p:sp>
        <p:nvSpPr>
          <p:cNvPr id="28" name="TextBox 9"/>
          <p:cNvSpPr txBox="1">
            <a:spLocks noChangeArrowheads="1"/>
          </p:cNvSpPr>
          <p:nvPr/>
        </p:nvSpPr>
        <p:spPr bwMode="auto">
          <a:xfrm>
            <a:off x="817351" y="4753035"/>
            <a:ext cx="142875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en-US" altLang="ko-KR" sz="2000" dirty="0" smtClean="0">
                <a:solidFill>
                  <a:srgbClr val="303C18"/>
                </a:solidFill>
                <a:latin typeface="+mn-ea"/>
                <a:cs typeface="HY동녘M"/>
              </a:rPr>
              <a:t>5.</a:t>
            </a:r>
            <a:r>
              <a:rPr kumimoji="0" lang="ko-KR" altLang="en-US" sz="2000" dirty="0" smtClean="0">
                <a:solidFill>
                  <a:srgbClr val="303C18"/>
                </a:solidFill>
                <a:latin typeface="+mn-ea"/>
                <a:cs typeface="HY동녘M"/>
              </a:rPr>
              <a:t>단순</a:t>
            </a:r>
            <a:r>
              <a:rPr kumimoji="0" lang="en-US" altLang="ko-KR" sz="2000" dirty="0" smtClean="0">
                <a:solidFill>
                  <a:srgbClr val="303C18"/>
                </a:solidFill>
                <a:latin typeface="+mn-ea"/>
                <a:cs typeface="HY동녘M"/>
              </a:rPr>
              <a:t>/</a:t>
            </a:r>
          </a:p>
          <a:p>
            <a:pPr algn="ctr">
              <a:defRPr/>
            </a:pPr>
            <a:r>
              <a:rPr kumimoji="0" lang="ko-KR" altLang="en-US" sz="2000" dirty="0" smtClean="0">
                <a:solidFill>
                  <a:srgbClr val="303C18"/>
                </a:solidFill>
                <a:latin typeface="+mn-ea"/>
                <a:cs typeface="HY동녘M"/>
              </a:rPr>
              <a:t>복합</a:t>
            </a:r>
            <a:endParaRPr kumimoji="0" lang="en-US" altLang="ko-KR" sz="2000" dirty="0" smtClean="0">
              <a:solidFill>
                <a:srgbClr val="303C18"/>
              </a:solidFill>
              <a:latin typeface="+mn-ea"/>
              <a:cs typeface="HY동녘M"/>
            </a:endParaRPr>
          </a:p>
          <a:p>
            <a:pPr algn="ctr">
              <a:defRPr/>
            </a:pPr>
            <a:r>
              <a:rPr kumimoji="0" lang="ko-KR" altLang="en-US" sz="2000" dirty="0" smtClean="0">
                <a:solidFill>
                  <a:srgbClr val="303C18"/>
                </a:solidFill>
                <a:latin typeface="+mn-ea"/>
                <a:cs typeface="HY동녘M"/>
              </a:rPr>
              <a:t>운동치료</a:t>
            </a:r>
            <a:endParaRPr kumimoji="0" lang="en-US" altLang="ko-KR" sz="2000" dirty="0">
              <a:solidFill>
                <a:srgbClr val="303C18"/>
              </a:solidFill>
              <a:latin typeface="+mn-ea"/>
              <a:cs typeface="HY동녘M"/>
            </a:endParaRPr>
          </a:p>
        </p:txBody>
      </p:sp>
      <p:sp>
        <p:nvSpPr>
          <p:cNvPr id="29" name="Text Box 164"/>
          <p:cNvSpPr txBox="1">
            <a:spLocks noChangeArrowheads="1"/>
          </p:cNvSpPr>
          <p:nvPr/>
        </p:nvSpPr>
        <p:spPr bwMode="auto">
          <a:xfrm>
            <a:off x="2835756" y="2677748"/>
            <a:ext cx="5552668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ko-KR" sz="1600" dirty="0"/>
              <a:t>CPM</a:t>
            </a:r>
            <a:r>
              <a:rPr lang="ko-KR" altLang="en-US" sz="1600" dirty="0"/>
              <a:t>은 혈액순환과 혈액 공급이 원활히 이루어지도록 </a:t>
            </a:r>
            <a:endParaRPr lang="en-US" altLang="ko-KR" sz="1600" dirty="0" smtClean="0"/>
          </a:p>
          <a:p>
            <a:pPr>
              <a:lnSpc>
                <a:spcPct val="125000"/>
              </a:lnSpc>
            </a:pPr>
            <a:r>
              <a:rPr lang="ko-KR" altLang="en-US" sz="1600" dirty="0" smtClean="0"/>
              <a:t>도움을 </a:t>
            </a:r>
            <a:r>
              <a:rPr lang="ko-KR" altLang="en-US" sz="1600" dirty="0"/>
              <a:t>주는 장비로 수술 후 뼈와 연부 조직의 기능 향상 및 연골조직의 </a:t>
            </a:r>
            <a:r>
              <a:rPr lang="ko-KR" altLang="en-US" sz="1600" dirty="0" err="1"/>
              <a:t>재생력을</a:t>
            </a:r>
            <a:r>
              <a:rPr lang="ko-KR" altLang="en-US" sz="1600" dirty="0"/>
              <a:t> 촉진시켜 수술 후 빈발하는 </a:t>
            </a:r>
            <a:endParaRPr lang="en-US" altLang="ko-KR" sz="1600" dirty="0" smtClean="0"/>
          </a:p>
          <a:p>
            <a:pPr>
              <a:lnSpc>
                <a:spcPct val="125000"/>
              </a:lnSpc>
            </a:pPr>
            <a:r>
              <a:rPr lang="ko-KR" altLang="en-US" sz="1600" dirty="0" smtClean="0"/>
              <a:t>합병증 </a:t>
            </a:r>
            <a:r>
              <a:rPr lang="ko-KR" altLang="en-US" sz="1600" dirty="0"/>
              <a:t>등을 방지하고</a:t>
            </a:r>
            <a:r>
              <a:rPr lang="en-US" altLang="ko-KR" sz="1600" dirty="0"/>
              <a:t>, </a:t>
            </a:r>
            <a:r>
              <a:rPr lang="ko-KR" altLang="en-US" sz="1600" dirty="0"/>
              <a:t>관절운동 범위를 향상시켜 관절 </a:t>
            </a:r>
            <a:endParaRPr lang="en-US" altLang="ko-KR" sz="1600" dirty="0" smtClean="0"/>
          </a:p>
          <a:p>
            <a:pPr>
              <a:lnSpc>
                <a:spcPct val="125000"/>
              </a:lnSpc>
            </a:pPr>
            <a:r>
              <a:rPr lang="ko-KR" altLang="en-US" sz="1600" dirty="0" smtClean="0"/>
              <a:t>통증을 </a:t>
            </a:r>
            <a:r>
              <a:rPr lang="ko-KR" altLang="en-US" sz="1600" dirty="0"/>
              <a:t>감소시킬 뿐만 아니라 관절의 퇴행을 </a:t>
            </a:r>
            <a:r>
              <a:rPr lang="ko-KR" altLang="en-US" sz="1600" dirty="0" smtClean="0"/>
              <a:t>방지하는 치료</a:t>
            </a:r>
            <a:r>
              <a:rPr lang="en-US" altLang="ko-KR" sz="1600" dirty="0" smtClean="0"/>
              <a:t>.</a:t>
            </a:r>
            <a:endParaRPr lang="ko-KR" altLang="en-US" sz="1600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" name="Freeform 574"/>
          <p:cNvSpPr>
            <a:spLocks/>
          </p:cNvSpPr>
          <p:nvPr/>
        </p:nvSpPr>
        <p:spPr bwMode="auto">
          <a:xfrm flipH="1" flipV="1">
            <a:off x="2721961" y="915064"/>
            <a:ext cx="5954494" cy="1433815"/>
          </a:xfrm>
          <a:custGeom>
            <a:avLst/>
            <a:gdLst>
              <a:gd name="T0" fmla="*/ 0 w 2737"/>
              <a:gd name="T1" fmla="*/ 0 h 525"/>
              <a:gd name="T2" fmla="*/ 241 w 2737"/>
              <a:gd name="T3" fmla="*/ 522 h 525"/>
              <a:gd name="T4" fmla="*/ 2737 w 2737"/>
              <a:gd name="T5" fmla="*/ 525 h 525"/>
              <a:gd name="T6" fmla="*/ 2737 w 2737"/>
              <a:gd name="T7" fmla="*/ 3 h 525"/>
              <a:gd name="T8" fmla="*/ 0 w 2737"/>
              <a:gd name="T9" fmla="*/ 0 h 5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37"/>
              <a:gd name="T16" fmla="*/ 0 h 525"/>
              <a:gd name="T17" fmla="*/ 2737 w 2737"/>
              <a:gd name="T18" fmla="*/ 525 h 5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37" h="525">
                <a:moveTo>
                  <a:pt x="0" y="0"/>
                </a:moveTo>
                <a:lnTo>
                  <a:pt x="241" y="522"/>
                </a:lnTo>
                <a:lnTo>
                  <a:pt x="2737" y="525"/>
                </a:lnTo>
                <a:lnTo>
                  <a:pt x="2737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0099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31" name="AutoShape 629"/>
          <p:cNvSpPr>
            <a:spLocks noChangeArrowheads="1"/>
          </p:cNvSpPr>
          <p:nvPr/>
        </p:nvSpPr>
        <p:spPr bwMode="auto">
          <a:xfrm>
            <a:off x="2447328" y="1389731"/>
            <a:ext cx="479425" cy="194583"/>
          </a:xfrm>
          <a:prstGeom prst="rightArrow">
            <a:avLst>
              <a:gd name="adj1" fmla="val 50000"/>
              <a:gd name="adj2" fmla="val 149318"/>
            </a:avLst>
          </a:prstGeom>
          <a:solidFill>
            <a:srgbClr val="CCECFF">
              <a:alpha val="70195"/>
            </a:srgbClr>
          </a:solidFill>
          <a:ln w="9525">
            <a:miter lim="800000"/>
            <a:headEnd/>
            <a:tailEnd/>
          </a:ln>
          <a:scene3d>
            <a:camera prst="legacyObliqueBottom"/>
            <a:lightRig rig="legacyFlat3" dir="b"/>
          </a:scene3d>
          <a:sp3d extrusionH="11100" prstMaterial="legacyPlastic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32" name="Rectangle 646"/>
          <p:cNvSpPr>
            <a:spLocks noChangeArrowheads="1"/>
          </p:cNvSpPr>
          <p:nvPr/>
        </p:nvSpPr>
        <p:spPr bwMode="auto">
          <a:xfrm>
            <a:off x="804265" y="1175417"/>
            <a:ext cx="1500188" cy="1064944"/>
          </a:xfrm>
          <a:prstGeom prst="rect">
            <a:avLst/>
          </a:prstGeom>
          <a:solidFill>
            <a:schemeClr val="accent3"/>
          </a:solidFill>
          <a:ln w="12700" algn="ctr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33" name="TextBox 9"/>
          <p:cNvSpPr txBox="1">
            <a:spLocks noChangeArrowheads="1"/>
          </p:cNvSpPr>
          <p:nvPr/>
        </p:nvSpPr>
        <p:spPr bwMode="auto">
          <a:xfrm>
            <a:off x="875703" y="1246856"/>
            <a:ext cx="14287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endParaRPr kumimoji="0" lang="en-US" altLang="ko-KR" sz="2000" dirty="0" smtClean="0">
              <a:solidFill>
                <a:srgbClr val="303C18"/>
              </a:solidFill>
              <a:latin typeface="+mn-ea"/>
              <a:ea typeface="+mn-ea"/>
              <a:cs typeface="HY동녘M"/>
            </a:endParaRPr>
          </a:p>
          <a:p>
            <a:pPr algn="ctr">
              <a:defRPr/>
            </a:pPr>
            <a:r>
              <a:rPr kumimoji="0" lang="en-US" altLang="ko-KR" sz="2000" dirty="0" smtClean="0">
                <a:solidFill>
                  <a:srgbClr val="303C18"/>
                </a:solidFill>
                <a:latin typeface="+mn-ea"/>
                <a:ea typeface="+mn-ea"/>
                <a:cs typeface="HY동녘M"/>
              </a:rPr>
              <a:t>3.</a:t>
            </a:r>
            <a:r>
              <a:rPr kumimoji="0" lang="ko-KR" altLang="en-US" sz="2000" dirty="0" smtClean="0">
                <a:solidFill>
                  <a:srgbClr val="303C18"/>
                </a:solidFill>
                <a:latin typeface="+mn-ea"/>
                <a:ea typeface="+mn-ea"/>
                <a:cs typeface="HY동녘M"/>
              </a:rPr>
              <a:t>견인치료</a:t>
            </a:r>
            <a:endParaRPr kumimoji="0" lang="en-US" altLang="ko-KR" sz="2000" dirty="0">
              <a:solidFill>
                <a:srgbClr val="303C18"/>
              </a:solidFill>
              <a:latin typeface="+mn-ea"/>
              <a:ea typeface="+mn-ea"/>
              <a:cs typeface="HY동녘M"/>
            </a:endParaRPr>
          </a:p>
        </p:txBody>
      </p:sp>
      <p:sp>
        <p:nvSpPr>
          <p:cNvPr id="34" name="Text Box 164"/>
          <p:cNvSpPr txBox="1">
            <a:spLocks noChangeArrowheads="1"/>
          </p:cNvSpPr>
          <p:nvPr/>
        </p:nvSpPr>
        <p:spPr bwMode="auto">
          <a:xfrm>
            <a:off x="2835756" y="924281"/>
            <a:ext cx="533664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ko-KR" altLang="en-US" sz="1600" dirty="0" err="1"/>
              <a:t>추간판</a:t>
            </a:r>
            <a:r>
              <a:rPr lang="ko-KR" altLang="en-US" sz="1600" dirty="0"/>
              <a:t> </a:t>
            </a:r>
            <a:r>
              <a:rPr lang="ko-KR" altLang="en-US" sz="1600" dirty="0" err="1"/>
              <a:t>탈출증</a:t>
            </a:r>
            <a:r>
              <a:rPr lang="ko-KR" altLang="en-US" sz="1600" dirty="0"/>
              <a:t> 및 </a:t>
            </a:r>
            <a:r>
              <a:rPr lang="ko-KR" altLang="en-US" sz="1600" dirty="0" err="1"/>
              <a:t>추간판</a:t>
            </a:r>
            <a:r>
              <a:rPr lang="ko-KR" altLang="en-US" sz="1600" dirty="0"/>
              <a:t> </a:t>
            </a:r>
            <a:r>
              <a:rPr lang="ko-KR" altLang="en-US" sz="1600" dirty="0" err="1"/>
              <a:t>병변</a:t>
            </a:r>
            <a:r>
              <a:rPr lang="ko-KR" altLang="en-US" sz="1600" dirty="0"/>
              <a:t> 등으로 인한 통증이나 </a:t>
            </a:r>
            <a:endParaRPr lang="en-US" altLang="ko-KR" sz="1600" dirty="0" smtClean="0"/>
          </a:p>
          <a:p>
            <a:pPr>
              <a:lnSpc>
                <a:spcPct val="125000"/>
              </a:lnSpc>
            </a:pPr>
            <a:r>
              <a:rPr lang="ko-KR" altLang="en-US" sz="1600" dirty="0" err="1" smtClean="0"/>
              <a:t>방사통이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있을 경우 견인을 통하여 긴장된 척추 주위의 근육 및 관절을 이완시키고</a:t>
            </a:r>
            <a:r>
              <a:rPr lang="en-US" altLang="ko-KR" sz="1600" dirty="0"/>
              <a:t>, </a:t>
            </a:r>
            <a:r>
              <a:rPr lang="ko-KR" altLang="en-US" sz="1600" dirty="0" err="1"/>
              <a:t>추간공의</a:t>
            </a:r>
            <a:r>
              <a:rPr lang="ko-KR" altLang="en-US" sz="1600" dirty="0"/>
              <a:t> 확장</a:t>
            </a:r>
            <a:r>
              <a:rPr lang="en-US" altLang="ko-KR" sz="1600" dirty="0"/>
              <a:t>, </a:t>
            </a:r>
            <a:r>
              <a:rPr lang="ko-KR" altLang="en-US" sz="1600" dirty="0"/>
              <a:t>척추 </a:t>
            </a:r>
            <a:r>
              <a:rPr lang="ko-KR" altLang="en-US" sz="1600" dirty="0" err="1"/>
              <a:t>만곡의</a:t>
            </a:r>
            <a:r>
              <a:rPr lang="ko-KR" altLang="en-US" sz="1600" dirty="0"/>
              <a:t> 회복 등으로 통증 감소를 위해 </a:t>
            </a:r>
            <a:r>
              <a:rPr lang="ko-KR" altLang="en-US" sz="1600" dirty="0" smtClean="0"/>
              <a:t>적용하는 치료</a:t>
            </a:r>
            <a:r>
              <a:rPr lang="en-US" altLang="ko-KR" sz="1600" dirty="0" smtClean="0"/>
              <a:t>.</a:t>
            </a:r>
            <a:endParaRPr lang="ko-KR" altLang="en-US" sz="1600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0992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646"/>
          <p:cNvSpPr>
            <a:spLocks noChangeArrowheads="1"/>
          </p:cNvSpPr>
          <p:nvPr/>
        </p:nvSpPr>
        <p:spPr bwMode="auto">
          <a:xfrm>
            <a:off x="670122" y="836713"/>
            <a:ext cx="7718302" cy="1754326"/>
          </a:xfrm>
          <a:prstGeom prst="rect">
            <a:avLst/>
          </a:prstGeom>
          <a:solidFill>
            <a:srgbClr val="CCECFF">
              <a:alpha val="59999"/>
            </a:srgb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pic>
        <p:nvPicPr>
          <p:cNvPr id="28673" name="Picture 2" descr="template02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 Box 17"/>
          <p:cNvSpPr txBox="1">
            <a:spLocks noChangeArrowheads="1"/>
          </p:cNvSpPr>
          <p:nvPr/>
        </p:nvSpPr>
        <p:spPr bwMode="auto">
          <a:xfrm>
            <a:off x="323850" y="260350"/>
            <a:ext cx="189635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latinLnBrk="0" hangingPunct="0">
              <a:spcBef>
                <a:spcPct val="50000"/>
              </a:spcBef>
            </a:pPr>
            <a:r>
              <a:rPr kumimoji="0" lang="en-US" altLang="ko-KR" sz="2400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6.</a:t>
            </a:r>
            <a:r>
              <a:rPr kumimoji="0" lang="ko-KR" altLang="en-US" sz="2400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 작업치료실</a:t>
            </a:r>
            <a:endParaRPr kumimoji="0" lang="ko-KR" altLang="en-US" sz="2400" dirty="0">
              <a:solidFill>
                <a:srgbClr val="303C18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" name="Freeform 575"/>
          <p:cNvSpPr>
            <a:spLocks/>
          </p:cNvSpPr>
          <p:nvPr/>
        </p:nvSpPr>
        <p:spPr bwMode="auto">
          <a:xfrm flipH="1" flipV="1">
            <a:off x="2727252" y="4499790"/>
            <a:ext cx="5954493" cy="1975295"/>
          </a:xfrm>
          <a:custGeom>
            <a:avLst/>
            <a:gdLst>
              <a:gd name="T0" fmla="*/ 0 w 2737"/>
              <a:gd name="T1" fmla="*/ 0 h 525"/>
              <a:gd name="T2" fmla="*/ 241 w 2737"/>
              <a:gd name="T3" fmla="*/ 522 h 525"/>
              <a:gd name="T4" fmla="*/ 2737 w 2737"/>
              <a:gd name="T5" fmla="*/ 525 h 525"/>
              <a:gd name="T6" fmla="*/ 2737 w 2737"/>
              <a:gd name="T7" fmla="*/ 3 h 525"/>
              <a:gd name="T8" fmla="*/ 0 w 2737"/>
              <a:gd name="T9" fmla="*/ 0 h 5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37"/>
              <a:gd name="T16" fmla="*/ 0 h 525"/>
              <a:gd name="T17" fmla="*/ 2737 w 2737"/>
              <a:gd name="T18" fmla="*/ 525 h 5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37" h="525">
                <a:moveTo>
                  <a:pt x="0" y="0"/>
                </a:moveTo>
                <a:lnTo>
                  <a:pt x="241" y="522"/>
                </a:lnTo>
                <a:lnTo>
                  <a:pt x="2737" y="525"/>
                </a:lnTo>
                <a:lnTo>
                  <a:pt x="2737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33CC33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18" name="Freeform 574"/>
          <p:cNvSpPr>
            <a:spLocks/>
          </p:cNvSpPr>
          <p:nvPr/>
        </p:nvSpPr>
        <p:spPr bwMode="auto">
          <a:xfrm flipH="1" flipV="1">
            <a:off x="2717088" y="2138337"/>
            <a:ext cx="5954494" cy="2163687"/>
          </a:xfrm>
          <a:custGeom>
            <a:avLst/>
            <a:gdLst>
              <a:gd name="T0" fmla="*/ 0 w 2737"/>
              <a:gd name="T1" fmla="*/ 0 h 525"/>
              <a:gd name="T2" fmla="*/ 241 w 2737"/>
              <a:gd name="T3" fmla="*/ 522 h 525"/>
              <a:gd name="T4" fmla="*/ 2737 w 2737"/>
              <a:gd name="T5" fmla="*/ 525 h 525"/>
              <a:gd name="T6" fmla="*/ 2737 w 2737"/>
              <a:gd name="T7" fmla="*/ 3 h 525"/>
              <a:gd name="T8" fmla="*/ 0 w 2737"/>
              <a:gd name="T9" fmla="*/ 0 h 5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37"/>
              <a:gd name="T16" fmla="*/ 0 h 525"/>
              <a:gd name="T17" fmla="*/ 2737 w 2737"/>
              <a:gd name="T18" fmla="*/ 525 h 5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37" h="525">
                <a:moveTo>
                  <a:pt x="0" y="0"/>
                </a:moveTo>
                <a:lnTo>
                  <a:pt x="241" y="522"/>
                </a:lnTo>
                <a:lnTo>
                  <a:pt x="2737" y="525"/>
                </a:lnTo>
                <a:lnTo>
                  <a:pt x="2737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0099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0" name="Text Box 164"/>
          <p:cNvSpPr txBox="1">
            <a:spLocks noChangeArrowheads="1"/>
          </p:cNvSpPr>
          <p:nvPr/>
        </p:nvSpPr>
        <p:spPr bwMode="auto">
          <a:xfrm>
            <a:off x="2843808" y="4514373"/>
            <a:ext cx="5400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ko-KR" altLang="en-US" sz="1600" dirty="0"/>
              <a:t>음식물을 </a:t>
            </a:r>
            <a:r>
              <a:rPr lang="ko-KR" altLang="en-US" sz="1600" dirty="0" smtClean="0"/>
              <a:t>삼킬 때  </a:t>
            </a:r>
            <a:r>
              <a:rPr lang="ko-KR" altLang="en-US" sz="1600" dirty="0"/>
              <a:t>많은 시간이 걸리고 음식물이 식도가 아닌 기도로 들어가게 되는 </a:t>
            </a:r>
            <a:r>
              <a:rPr lang="ko-KR" altLang="en-US" sz="1600" dirty="0" smtClean="0"/>
              <a:t>증상 </a:t>
            </a:r>
            <a:r>
              <a:rPr lang="ko-KR" altLang="en-US" sz="1600" dirty="0"/>
              <a:t>개선하기 </a:t>
            </a:r>
            <a:r>
              <a:rPr lang="ko-KR" altLang="en-US" sz="1600" dirty="0" smtClean="0"/>
              <a:t>위해</a:t>
            </a:r>
            <a:r>
              <a:rPr lang="en-US" altLang="ko-KR" sz="1600" dirty="0" smtClean="0"/>
              <a:t> </a:t>
            </a:r>
            <a:r>
              <a:rPr lang="ko-KR" altLang="en-US" sz="1600" dirty="0" smtClean="0"/>
              <a:t>자세</a:t>
            </a:r>
            <a:r>
              <a:rPr lang="en-US" altLang="ko-KR" sz="1600" dirty="0" smtClean="0"/>
              <a:t>,</a:t>
            </a:r>
          </a:p>
          <a:p>
            <a:pPr>
              <a:lnSpc>
                <a:spcPct val="125000"/>
              </a:lnSpc>
            </a:pPr>
            <a:r>
              <a:rPr lang="ko-KR" altLang="en-US" sz="1600" dirty="0" smtClean="0"/>
              <a:t>턱과 </a:t>
            </a:r>
            <a:r>
              <a:rPr lang="ko-KR" altLang="en-US" sz="1600" dirty="0"/>
              <a:t>혀의 움직임</a:t>
            </a:r>
            <a:r>
              <a:rPr lang="en-US" altLang="ko-KR" sz="1600" dirty="0"/>
              <a:t>, </a:t>
            </a:r>
            <a:r>
              <a:rPr lang="ko-KR" altLang="en-US" sz="1600" dirty="0"/>
              <a:t>감각</a:t>
            </a:r>
            <a:r>
              <a:rPr lang="en-US" altLang="ko-KR" sz="1600" dirty="0"/>
              <a:t>, </a:t>
            </a:r>
            <a:r>
              <a:rPr lang="ko-KR" altLang="en-US" sz="1600" dirty="0"/>
              <a:t>호흡 등을 </a:t>
            </a:r>
            <a:r>
              <a:rPr lang="ko-KR" altLang="en-US" sz="1600" dirty="0" smtClean="0"/>
              <a:t>평가하고 훈련하며</a:t>
            </a:r>
            <a:r>
              <a:rPr lang="en-US" altLang="ko-KR" sz="1600" dirty="0" smtClean="0"/>
              <a:t> </a:t>
            </a:r>
          </a:p>
          <a:p>
            <a:pPr>
              <a:lnSpc>
                <a:spcPct val="125000"/>
              </a:lnSpc>
            </a:pPr>
            <a:r>
              <a:rPr lang="ko-KR" altLang="en-US" sz="1600" dirty="0" smtClean="0"/>
              <a:t>음식물 농도를 조절하여 치료</a:t>
            </a:r>
            <a:r>
              <a:rPr lang="en-US" altLang="ko-KR" sz="1600" dirty="0" smtClean="0"/>
              <a:t>.</a:t>
            </a:r>
          </a:p>
          <a:p>
            <a:pPr>
              <a:lnSpc>
                <a:spcPct val="125000"/>
              </a:lnSpc>
            </a:pPr>
            <a:r>
              <a:rPr lang="ko-KR" altLang="en-US" sz="1600" dirty="0" smtClean="0"/>
              <a:t>전기치료기인 </a:t>
            </a:r>
            <a:r>
              <a:rPr lang="en-US" altLang="ko-KR" sz="1600" dirty="0" smtClean="0"/>
              <a:t>vital stim</a:t>
            </a:r>
            <a:r>
              <a:rPr lang="ko-KR" altLang="en-US" sz="1600" dirty="0" smtClean="0"/>
              <a:t>으로 삼킴 관련 </a:t>
            </a:r>
            <a:r>
              <a:rPr lang="ko-KR" altLang="en-US" sz="1600" dirty="0"/>
              <a:t>근육의 재교육</a:t>
            </a:r>
            <a:r>
              <a:rPr lang="en-US" altLang="ko-KR" sz="1600" dirty="0" smtClean="0"/>
              <a:t>,</a:t>
            </a:r>
          </a:p>
          <a:p>
            <a:pPr>
              <a:lnSpc>
                <a:spcPct val="125000"/>
              </a:lnSpc>
            </a:pPr>
            <a:r>
              <a:rPr lang="en-US" altLang="ko-KR" sz="1600" dirty="0" smtClean="0"/>
              <a:t> </a:t>
            </a:r>
            <a:r>
              <a:rPr lang="ko-KR" altLang="en-US" sz="1600" dirty="0" smtClean="0"/>
              <a:t>근력을 향상시켜 </a:t>
            </a:r>
            <a:r>
              <a:rPr lang="ko-KR" altLang="en-US" sz="1600" dirty="0"/>
              <a:t>삼킴 능력을 </a:t>
            </a:r>
            <a:r>
              <a:rPr lang="ko-KR" altLang="en-US" sz="1600" dirty="0" smtClean="0"/>
              <a:t>증진하는 치료</a:t>
            </a:r>
            <a:r>
              <a:rPr lang="en-US" altLang="ko-KR" sz="1600" dirty="0" smtClean="0"/>
              <a:t>.</a:t>
            </a:r>
            <a:endParaRPr lang="ko-KR" altLang="en-US" sz="1600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Rectangle 646"/>
          <p:cNvSpPr>
            <a:spLocks noChangeArrowheads="1"/>
          </p:cNvSpPr>
          <p:nvPr/>
        </p:nvSpPr>
        <p:spPr bwMode="auto">
          <a:xfrm>
            <a:off x="660442" y="2076521"/>
            <a:ext cx="1839912" cy="4447767"/>
          </a:xfrm>
          <a:prstGeom prst="rect">
            <a:avLst/>
          </a:prstGeom>
          <a:solidFill>
            <a:srgbClr val="CCECFF">
              <a:alpha val="59999"/>
            </a:srgb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2" name="AutoShape 629"/>
          <p:cNvSpPr>
            <a:spLocks noChangeArrowheads="1"/>
          </p:cNvSpPr>
          <p:nvPr/>
        </p:nvSpPr>
        <p:spPr bwMode="auto">
          <a:xfrm>
            <a:off x="2447328" y="3228662"/>
            <a:ext cx="479425" cy="194583"/>
          </a:xfrm>
          <a:prstGeom prst="rightArrow">
            <a:avLst>
              <a:gd name="adj1" fmla="val 50000"/>
              <a:gd name="adj2" fmla="val 149318"/>
            </a:avLst>
          </a:prstGeom>
          <a:solidFill>
            <a:srgbClr val="CCECFF">
              <a:alpha val="70195"/>
            </a:srgbClr>
          </a:solidFill>
          <a:ln w="9525">
            <a:miter lim="800000"/>
            <a:headEnd/>
            <a:tailEnd/>
          </a:ln>
          <a:scene3d>
            <a:camera prst="legacyObliqueBottom"/>
            <a:lightRig rig="legacyFlat3" dir="b"/>
          </a:scene3d>
          <a:sp3d extrusionH="11100" prstMaterial="legacyPlastic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23" name="AutoShape 640"/>
          <p:cNvSpPr>
            <a:spLocks noChangeArrowheads="1"/>
          </p:cNvSpPr>
          <p:nvPr/>
        </p:nvSpPr>
        <p:spPr bwMode="auto">
          <a:xfrm>
            <a:off x="2429871" y="5207413"/>
            <a:ext cx="479425" cy="194583"/>
          </a:xfrm>
          <a:prstGeom prst="rightArrow">
            <a:avLst>
              <a:gd name="adj1" fmla="val 50000"/>
              <a:gd name="adj2" fmla="val 149318"/>
            </a:avLst>
          </a:prstGeom>
          <a:solidFill>
            <a:srgbClr val="CCECFF">
              <a:alpha val="70195"/>
            </a:srgbClr>
          </a:solidFill>
          <a:ln w="9525">
            <a:miter lim="800000"/>
            <a:headEnd/>
            <a:tailEnd/>
          </a:ln>
          <a:scene3d>
            <a:camera prst="legacyObliqueBottom"/>
            <a:lightRig rig="legacyFlat3" dir="b"/>
          </a:scene3d>
          <a:sp3d extrusionH="11100" prstMaterial="legacyPlastic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24" name="Rectangle 646"/>
          <p:cNvSpPr>
            <a:spLocks noChangeArrowheads="1"/>
          </p:cNvSpPr>
          <p:nvPr/>
        </p:nvSpPr>
        <p:spPr bwMode="auto">
          <a:xfrm>
            <a:off x="799392" y="2409262"/>
            <a:ext cx="1500188" cy="1081358"/>
          </a:xfrm>
          <a:prstGeom prst="rect">
            <a:avLst/>
          </a:prstGeom>
          <a:solidFill>
            <a:schemeClr val="accent3"/>
          </a:solidFill>
          <a:ln w="12700" algn="ctr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25" name="Rectangle 646"/>
          <p:cNvSpPr>
            <a:spLocks noChangeArrowheads="1"/>
          </p:cNvSpPr>
          <p:nvPr/>
        </p:nvSpPr>
        <p:spPr bwMode="auto">
          <a:xfrm>
            <a:off x="786808" y="4606676"/>
            <a:ext cx="1500188" cy="1201473"/>
          </a:xfrm>
          <a:prstGeom prst="rect">
            <a:avLst/>
          </a:prstGeom>
          <a:solidFill>
            <a:schemeClr val="accent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835111" y="2591039"/>
            <a:ext cx="14287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en-US" altLang="ko-KR" sz="2000" dirty="0">
                <a:solidFill>
                  <a:srgbClr val="303C18"/>
                </a:solidFill>
                <a:latin typeface="+mn-ea"/>
                <a:cs typeface="HY동녘M"/>
              </a:rPr>
              <a:t>1.</a:t>
            </a:r>
            <a:r>
              <a:rPr kumimoji="0" lang="ko-KR" altLang="en-US" sz="2000" dirty="0">
                <a:solidFill>
                  <a:srgbClr val="303C18"/>
                </a:solidFill>
                <a:latin typeface="+mn-ea"/>
                <a:cs typeface="HY동녘M"/>
              </a:rPr>
              <a:t>일상생활동작훈련</a:t>
            </a:r>
            <a:endParaRPr kumimoji="0" lang="en-US" altLang="ko-KR" sz="2000" dirty="0">
              <a:solidFill>
                <a:srgbClr val="303C18"/>
              </a:solidFill>
              <a:latin typeface="+mn-ea"/>
              <a:cs typeface="HY동녘M"/>
            </a:endParaRPr>
          </a:p>
        </p:txBody>
      </p:sp>
      <p:sp>
        <p:nvSpPr>
          <p:cNvPr id="27" name="TextBox 9"/>
          <p:cNvSpPr txBox="1">
            <a:spLocks noChangeArrowheads="1"/>
          </p:cNvSpPr>
          <p:nvPr/>
        </p:nvSpPr>
        <p:spPr bwMode="auto">
          <a:xfrm>
            <a:off x="848082" y="4690984"/>
            <a:ext cx="14287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endParaRPr kumimoji="0" lang="en-US" altLang="ko-KR" sz="2000" dirty="0" smtClean="0">
              <a:solidFill>
                <a:srgbClr val="303C18"/>
              </a:solidFill>
              <a:latin typeface="+mn-ea"/>
              <a:cs typeface="HY동녘M"/>
            </a:endParaRPr>
          </a:p>
          <a:p>
            <a:pPr algn="ctr">
              <a:defRPr/>
            </a:pPr>
            <a:r>
              <a:rPr kumimoji="0" lang="en-US" altLang="ko-KR" sz="2000" dirty="0" smtClean="0">
                <a:solidFill>
                  <a:srgbClr val="303C18"/>
                </a:solidFill>
                <a:latin typeface="+mn-ea"/>
                <a:cs typeface="HY동녘M"/>
              </a:rPr>
              <a:t>2</a:t>
            </a:r>
            <a:r>
              <a:rPr kumimoji="0" lang="en-US" altLang="ko-KR" sz="2000" dirty="0">
                <a:solidFill>
                  <a:srgbClr val="303C18"/>
                </a:solidFill>
                <a:latin typeface="+mn-ea"/>
                <a:cs typeface="HY동녘M"/>
              </a:rPr>
              <a:t>.</a:t>
            </a:r>
            <a:r>
              <a:rPr kumimoji="0" lang="ko-KR" altLang="en-US" sz="2000" dirty="0">
                <a:solidFill>
                  <a:srgbClr val="303C18"/>
                </a:solidFill>
                <a:latin typeface="+mn-ea"/>
                <a:cs typeface="HY동녘M"/>
              </a:rPr>
              <a:t>연하치료</a:t>
            </a:r>
            <a:endParaRPr kumimoji="0" lang="en-US" altLang="ko-KR" sz="2000" dirty="0">
              <a:solidFill>
                <a:srgbClr val="303C18"/>
              </a:solidFill>
              <a:latin typeface="+mn-ea"/>
              <a:cs typeface="HY동녘M"/>
            </a:endParaRPr>
          </a:p>
        </p:txBody>
      </p:sp>
      <p:sp>
        <p:nvSpPr>
          <p:cNvPr id="28" name="Text Box 164"/>
          <p:cNvSpPr txBox="1">
            <a:spLocks noChangeArrowheads="1"/>
          </p:cNvSpPr>
          <p:nvPr/>
        </p:nvSpPr>
        <p:spPr bwMode="auto">
          <a:xfrm>
            <a:off x="2843808" y="2098376"/>
            <a:ext cx="554461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ko-KR" altLang="en-US" sz="1600" dirty="0" smtClean="0"/>
              <a:t>몸단장하기</a:t>
            </a:r>
            <a:r>
              <a:rPr lang="en-US" altLang="ko-KR" sz="1600" dirty="0"/>
              <a:t>, </a:t>
            </a:r>
            <a:r>
              <a:rPr lang="ko-KR" altLang="en-US" sz="1600" dirty="0"/>
              <a:t>식사하기</a:t>
            </a:r>
            <a:r>
              <a:rPr lang="en-US" altLang="ko-KR" sz="1600" dirty="0"/>
              <a:t>, </a:t>
            </a:r>
            <a:r>
              <a:rPr lang="ko-KR" altLang="en-US" sz="1600" dirty="0"/>
              <a:t>목욕하기</a:t>
            </a:r>
            <a:r>
              <a:rPr lang="en-US" altLang="ko-KR" sz="1600" dirty="0"/>
              <a:t>, </a:t>
            </a:r>
            <a:r>
              <a:rPr lang="ko-KR" altLang="en-US" sz="1600" dirty="0"/>
              <a:t>상의 및 하의 입기</a:t>
            </a:r>
            <a:r>
              <a:rPr lang="en-US" altLang="ko-KR" sz="1600" dirty="0" smtClean="0"/>
              <a:t>,</a:t>
            </a:r>
          </a:p>
          <a:p>
            <a:pPr>
              <a:lnSpc>
                <a:spcPct val="125000"/>
              </a:lnSpc>
            </a:pPr>
            <a:r>
              <a:rPr lang="ko-KR" altLang="en-US" sz="1600" dirty="0" smtClean="0"/>
              <a:t>뒤처리하기 </a:t>
            </a:r>
            <a:r>
              <a:rPr lang="ko-KR" altLang="en-US" sz="1600" dirty="0"/>
              <a:t>등의 신변처리영역</a:t>
            </a:r>
            <a:r>
              <a:rPr lang="en-US" altLang="ko-KR" sz="1600" dirty="0"/>
              <a:t>, </a:t>
            </a:r>
            <a:r>
              <a:rPr lang="ko-KR" altLang="en-US" sz="1600" dirty="0"/>
              <a:t>대</a:t>
            </a:r>
            <a:r>
              <a:rPr lang="en-US" altLang="ko-KR" sz="1600" dirty="0"/>
              <a:t>/</a:t>
            </a:r>
            <a:r>
              <a:rPr lang="ko-KR" altLang="en-US" sz="1600" dirty="0"/>
              <a:t>소변 조절</a:t>
            </a:r>
            <a:r>
              <a:rPr lang="en-US" altLang="ko-KR" sz="1600" dirty="0"/>
              <a:t>, </a:t>
            </a:r>
            <a:r>
              <a:rPr lang="ko-KR" altLang="en-US" sz="1600" dirty="0"/>
              <a:t>의자</a:t>
            </a:r>
            <a:r>
              <a:rPr lang="en-US" altLang="ko-KR" sz="1600" dirty="0"/>
              <a:t>(</a:t>
            </a:r>
            <a:r>
              <a:rPr lang="ko-KR" altLang="en-US" sz="1600" dirty="0"/>
              <a:t>차</a:t>
            </a:r>
            <a:r>
              <a:rPr lang="en-US" altLang="ko-KR" sz="1600" dirty="0" smtClean="0"/>
              <a:t>)/</a:t>
            </a:r>
          </a:p>
          <a:p>
            <a:pPr>
              <a:lnSpc>
                <a:spcPct val="125000"/>
              </a:lnSpc>
            </a:pPr>
            <a:r>
              <a:rPr lang="ko-KR" altLang="en-US" sz="1600" dirty="0" smtClean="0"/>
              <a:t>침대</a:t>
            </a:r>
            <a:r>
              <a:rPr lang="en-US" altLang="ko-KR" sz="1600" dirty="0"/>
              <a:t>/</a:t>
            </a:r>
            <a:r>
              <a:rPr lang="ko-KR" altLang="en-US" sz="1600" dirty="0"/>
              <a:t>변기</a:t>
            </a:r>
            <a:r>
              <a:rPr lang="en-US" altLang="ko-KR" sz="1600" dirty="0"/>
              <a:t>/</a:t>
            </a:r>
            <a:r>
              <a:rPr lang="ko-KR" altLang="en-US" sz="1600" dirty="0"/>
              <a:t>욕조로의 이동</a:t>
            </a:r>
            <a:r>
              <a:rPr lang="en-US" altLang="ko-KR" sz="1600" dirty="0"/>
              <a:t>, </a:t>
            </a:r>
            <a:r>
              <a:rPr lang="ko-KR" altLang="en-US" sz="1600" dirty="0"/>
              <a:t>걷기</a:t>
            </a:r>
            <a:r>
              <a:rPr lang="en-US" altLang="ko-KR" sz="1600" dirty="0"/>
              <a:t>, </a:t>
            </a:r>
            <a:r>
              <a:rPr lang="ko-KR" altLang="en-US" sz="1600" dirty="0" smtClean="0"/>
              <a:t>휠체</a:t>
            </a:r>
            <a:r>
              <a:rPr lang="ko-KR" altLang="en-US" sz="1600" dirty="0"/>
              <a:t>어</a:t>
            </a:r>
            <a:r>
              <a:rPr lang="ko-KR" altLang="en-US" sz="1600" dirty="0" smtClean="0"/>
              <a:t> </a:t>
            </a:r>
            <a:r>
              <a:rPr lang="ko-KR" altLang="en-US" sz="1600" dirty="0"/>
              <a:t>활동</a:t>
            </a:r>
            <a:r>
              <a:rPr lang="en-US" altLang="ko-KR" sz="1600" dirty="0"/>
              <a:t>, </a:t>
            </a:r>
            <a:r>
              <a:rPr lang="ko-KR" altLang="en-US" sz="1600" dirty="0"/>
              <a:t>계단사용의 이동성 영역</a:t>
            </a:r>
            <a:r>
              <a:rPr lang="en-US" altLang="ko-KR" sz="1600" dirty="0"/>
              <a:t>, </a:t>
            </a:r>
            <a:r>
              <a:rPr lang="ko-KR" altLang="en-US" sz="1600" dirty="0"/>
              <a:t>언어표현</a:t>
            </a:r>
            <a:r>
              <a:rPr lang="en-US" altLang="ko-KR" sz="1600" dirty="0"/>
              <a:t>/</a:t>
            </a:r>
            <a:r>
              <a:rPr lang="ko-KR" altLang="en-US" sz="1600" dirty="0"/>
              <a:t>이해</a:t>
            </a:r>
            <a:r>
              <a:rPr lang="en-US" altLang="ko-KR" sz="1600" dirty="0"/>
              <a:t>, </a:t>
            </a:r>
            <a:r>
              <a:rPr lang="ko-KR" altLang="en-US" sz="1600" dirty="0"/>
              <a:t>사회적 상호 작용</a:t>
            </a:r>
            <a:r>
              <a:rPr lang="en-US" altLang="ko-KR" sz="1600" dirty="0"/>
              <a:t>, </a:t>
            </a:r>
            <a:r>
              <a:rPr lang="ko-KR" altLang="en-US" sz="1600" dirty="0"/>
              <a:t>문제 해결</a:t>
            </a:r>
            <a:r>
              <a:rPr lang="en-US" altLang="ko-KR" sz="1600" dirty="0"/>
              <a:t>, </a:t>
            </a:r>
            <a:r>
              <a:rPr lang="ko-KR" altLang="en-US" sz="1600" dirty="0"/>
              <a:t>기억력 등</a:t>
            </a:r>
            <a:r>
              <a:rPr lang="en-US" altLang="ko-KR" sz="1600" dirty="0"/>
              <a:t>, </a:t>
            </a:r>
            <a:r>
              <a:rPr lang="ko-KR" altLang="en-US" sz="1600" dirty="0"/>
              <a:t>환자의 독립성 정도를 평가하고 그 정도에 따라 남아 있는 기능을 최대한</a:t>
            </a:r>
            <a:r>
              <a:rPr lang="en-US" altLang="ko-KR" sz="1600" dirty="0"/>
              <a:t>, </a:t>
            </a:r>
            <a:r>
              <a:rPr lang="ko-KR" altLang="en-US" sz="1600" dirty="0"/>
              <a:t>극대화하여 일상생활이 할 수 있게 </a:t>
            </a:r>
            <a:r>
              <a:rPr lang="ko-KR" altLang="en-US" sz="1600" dirty="0" smtClean="0"/>
              <a:t>하는 훈련</a:t>
            </a:r>
            <a:r>
              <a:rPr lang="en-US" altLang="ko-KR" sz="1600" dirty="0" smtClean="0"/>
              <a:t>.</a:t>
            </a:r>
            <a:endParaRPr lang="ko-KR" altLang="en-US" sz="1600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직사각형 2"/>
          <p:cNvSpPr/>
          <p:nvPr/>
        </p:nvSpPr>
        <p:spPr bwMode="auto">
          <a:xfrm>
            <a:off x="10260632" y="1628800"/>
            <a:ext cx="914400" cy="914400"/>
          </a:xfrm>
          <a:prstGeom prst="rect">
            <a:avLst/>
          </a:prstGeom>
          <a:grpFill/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754063" y="764704"/>
            <a:ext cx="73463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chemeClr val="bg1">
                    <a:lumMod val="85000"/>
                  </a:schemeClr>
                </a:solidFill>
              </a:rPr>
              <a:t>신체적</a:t>
            </a:r>
            <a:r>
              <a:rPr lang="en-US" altLang="ko-KR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bg1">
                    <a:lumMod val="85000"/>
                  </a:schemeClr>
                </a:solidFill>
              </a:rPr>
              <a:t>정신적</a:t>
            </a:r>
            <a:r>
              <a:rPr lang="en-US" altLang="ko-KR" dirty="0">
                <a:solidFill>
                  <a:schemeClr val="bg1">
                    <a:lumMod val="85000"/>
                  </a:schemeClr>
                </a:solidFill>
              </a:rPr>
              <a:t>, </a:t>
            </a:r>
            <a:r>
              <a:rPr lang="ko-KR" altLang="en-US" dirty="0">
                <a:solidFill>
                  <a:schemeClr val="bg1">
                    <a:lumMod val="85000"/>
                  </a:schemeClr>
                </a:solidFill>
              </a:rPr>
              <a:t>그리고 발달과정에서 어떠한 이유로 기능이 저하된 사람에게 의미 있는 치료적 </a:t>
            </a:r>
            <a:r>
              <a:rPr lang="ko-KR" altLang="en-US" dirty="0" smtClean="0">
                <a:solidFill>
                  <a:schemeClr val="bg1">
                    <a:lumMod val="85000"/>
                  </a:schemeClr>
                </a:solidFill>
              </a:rPr>
              <a:t>활동을 </a:t>
            </a:r>
            <a:r>
              <a:rPr lang="ko-KR" altLang="en-US" dirty="0">
                <a:solidFill>
                  <a:schemeClr val="bg1">
                    <a:lumMod val="85000"/>
                  </a:schemeClr>
                </a:solidFill>
              </a:rPr>
              <a:t>통해 최대한 독립적으로 일상 생활을 </a:t>
            </a:r>
            <a:r>
              <a:rPr lang="ko-KR" altLang="en-US" dirty="0" smtClean="0">
                <a:solidFill>
                  <a:schemeClr val="bg1">
                    <a:lumMod val="85000"/>
                  </a:schemeClr>
                </a:solidFill>
              </a:rPr>
              <a:t>수행하고 </a:t>
            </a:r>
            <a:r>
              <a:rPr lang="ko-KR" altLang="en-US" dirty="0">
                <a:solidFill>
                  <a:schemeClr val="bg1">
                    <a:lumMod val="85000"/>
                  </a:schemeClr>
                </a:solidFill>
              </a:rPr>
              <a:t>능동적으로 사회생활에 참여함으로써 행복한 삶을 영위할 수 있도록 </a:t>
            </a:r>
            <a:r>
              <a:rPr lang="ko-KR" altLang="en-US" dirty="0" smtClean="0">
                <a:solidFill>
                  <a:schemeClr val="bg1">
                    <a:lumMod val="85000"/>
                  </a:schemeClr>
                </a:solidFill>
              </a:rPr>
              <a:t>하는 치료</a:t>
            </a:r>
            <a:endParaRPr lang="ko-KR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678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646"/>
          <p:cNvSpPr>
            <a:spLocks noChangeArrowheads="1"/>
          </p:cNvSpPr>
          <p:nvPr/>
        </p:nvSpPr>
        <p:spPr bwMode="auto">
          <a:xfrm>
            <a:off x="670122" y="836713"/>
            <a:ext cx="7718302" cy="1754326"/>
          </a:xfrm>
          <a:prstGeom prst="rect">
            <a:avLst/>
          </a:prstGeom>
          <a:solidFill>
            <a:srgbClr val="CCECFF">
              <a:alpha val="59999"/>
            </a:srgb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pic>
        <p:nvPicPr>
          <p:cNvPr id="28673" name="Picture 2" descr="template02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 Box 17"/>
          <p:cNvSpPr txBox="1">
            <a:spLocks noChangeArrowheads="1"/>
          </p:cNvSpPr>
          <p:nvPr/>
        </p:nvSpPr>
        <p:spPr bwMode="auto">
          <a:xfrm>
            <a:off x="323850" y="260350"/>
            <a:ext cx="189635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latinLnBrk="0" hangingPunct="0">
              <a:spcBef>
                <a:spcPct val="50000"/>
              </a:spcBef>
            </a:pPr>
            <a:r>
              <a:rPr kumimoji="0" lang="en-US" altLang="ko-KR" sz="2400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6.</a:t>
            </a:r>
            <a:r>
              <a:rPr kumimoji="0" lang="ko-KR" altLang="en-US" sz="2400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 작업치료실</a:t>
            </a:r>
            <a:endParaRPr kumimoji="0" lang="ko-KR" altLang="en-US" sz="2400" dirty="0">
              <a:solidFill>
                <a:srgbClr val="303C18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" name="Freeform 575"/>
          <p:cNvSpPr>
            <a:spLocks/>
          </p:cNvSpPr>
          <p:nvPr/>
        </p:nvSpPr>
        <p:spPr bwMode="auto">
          <a:xfrm flipH="1" flipV="1">
            <a:off x="2660466" y="3688871"/>
            <a:ext cx="5954493" cy="1975295"/>
          </a:xfrm>
          <a:custGeom>
            <a:avLst/>
            <a:gdLst>
              <a:gd name="T0" fmla="*/ 0 w 2737"/>
              <a:gd name="T1" fmla="*/ 0 h 525"/>
              <a:gd name="T2" fmla="*/ 241 w 2737"/>
              <a:gd name="T3" fmla="*/ 522 h 525"/>
              <a:gd name="T4" fmla="*/ 2737 w 2737"/>
              <a:gd name="T5" fmla="*/ 525 h 525"/>
              <a:gd name="T6" fmla="*/ 2737 w 2737"/>
              <a:gd name="T7" fmla="*/ 3 h 525"/>
              <a:gd name="T8" fmla="*/ 0 w 2737"/>
              <a:gd name="T9" fmla="*/ 0 h 5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37"/>
              <a:gd name="T16" fmla="*/ 0 h 525"/>
              <a:gd name="T17" fmla="*/ 2737 w 2737"/>
              <a:gd name="T18" fmla="*/ 525 h 5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37" h="525">
                <a:moveTo>
                  <a:pt x="0" y="0"/>
                </a:moveTo>
                <a:lnTo>
                  <a:pt x="241" y="522"/>
                </a:lnTo>
                <a:lnTo>
                  <a:pt x="2737" y="525"/>
                </a:lnTo>
                <a:lnTo>
                  <a:pt x="2737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33CC33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18" name="Freeform 574"/>
          <p:cNvSpPr>
            <a:spLocks/>
          </p:cNvSpPr>
          <p:nvPr/>
        </p:nvSpPr>
        <p:spPr bwMode="auto">
          <a:xfrm flipH="1" flipV="1">
            <a:off x="2650302" y="1327418"/>
            <a:ext cx="5954494" cy="2163687"/>
          </a:xfrm>
          <a:custGeom>
            <a:avLst/>
            <a:gdLst>
              <a:gd name="T0" fmla="*/ 0 w 2737"/>
              <a:gd name="T1" fmla="*/ 0 h 525"/>
              <a:gd name="T2" fmla="*/ 241 w 2737"/>
              <a:gd name="T3" fmla="*/ 522 h 525"/>
              <a:gd name="T4" fmla="*/ 2737 w 2737"/>
              <a:gd name="T5" fmla="*/ 525 h 525"/>
              <a:gd name="T6" fmla="*/ 2737 w 2737"/>
              <a:gd name="T7" fmla="*/ 3 h 525"/>
              <a:gd name="T8" fmla="*/ 0 w 2737"/>
              <a:gd name="T9" fmla="*/ 0 h 5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37"/>
              <a:gd name="T16" fmla="*/ 0 h 525"/>
              <a:gd name="T17" fmla="*/ 2737 w 2737"/>
              <a:gd name="T18" fmla="*/ 525 h 5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37" h="525">
                <a:moveTo>
                  <a:pt x="0" y="0"/>
                </a:moveTo>
                <a:lnTo>
                  <a:pt x="241" y="522"/>
                </a:lnTo>
                <a:lnTo>
                  <a:pt x="2737" y="525"/>
                </a:lnTo>
                <a:lnTo>
                  <a:pt x="2737" y="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0099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0" name="Text Box 164"/>
          <p:cNvSpPr txBox="1">
            <a:spLocks noChangeArrowheads="1"/>
          </p:cNvSpPr>
          <p:nvPr/>
        </p:nvSpPr>
        <p:spPr bwMode="auto">
          <a:xfrm>
            <a:off x="2843808" y="4514373"/>
            <a:ext cx="5400600" cy="358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endParaRPr lang="ko-KR" altLang="en-US" sz="1600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1" name="Rectangle 646"/>
          <p:cNvSpPr>
            <a:spLocks noChangeArrowheads="1"/>
          </p:cNvSpPr>
          <p:nvPr/>
        </p:nvSpPr>
        <p:spPr bwMode="auto">
          <a:xfrm>
            <a:off x="593656" y="1265602"/>
            <a:ext cx="1839912" cy="4447767"/>
          </a:xfrm>
          <a:prstGeom prst="rect">
            <a:avLst/>
          </a:prstGeom>
          <a:solidFill>
            <a:srgbClr val="CCECFF">
              <a:alpha val="59999"/>
            </a:srgb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2" name="AutoShape 629"/>
          <p:cNvSpPr>
            <a:spLocks noChangeArrowheads="1"/>
          </p:cNvSpPr>
          <p:nvPr/>
        </p:nvSpPr>
        <p:spPr bwMode="auto">
          <a:xfrm>
            <a:off x="2380542" y="2417743"/>
            <a:ext cx="479425" cy="194583"/>
          </a:xfrm>
          <a:prstGeom prst="rightArrow">
            <a:avLst>
              <a:gd name="adj1" fmla="val 50000"/>
              <a:gd name="adj2" fmla="val 149318"/>
            </a:avLst>
          </a:prstGeom>
          <a:solidFill>
            <a:srgbClr val="CCECFF">
              <a:alpha val="70195"/>
            </a:srgbClr>
          </a:solidFill>
          <a:ln w="9525">
            <a:miter lim="800000"/>
            <a:headEnd/>
            <a:tailEnd/>
          </a:ln>
          <a:scene3d>
            <a:camera prst="legacyObliqueBottom"/>
            <a:lightRig rig="legacyFlat3" dir="b"/>
          </a:scene3d>
          <a:sp3d extrusionH="11100" prstMaterial="legacyPlastic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23" name="AutoShape 640"/>
          <p:cNvSpPr>
            <a:spLocks noChangeArrowheads="1"/>
          </p:cNvSpPr>
          <p:nvPr/>
        </p:nvSpPr>
        <p:spPr bwMode="auto">
          <a:xfrm>
            <a:off x="2363085" y="4396494"/>
            <a:ext cx="479425" cy="194583"/>
          </a:xfrm>
          <a:prstGeom prst="rightArrow">
            <a:avLst>
              <a:gd name="adj1" fmla="val 50000"/>
              <a:gd name="adj2" fmla="val 149318"/>
            </a:avLst>
          </a:prstGeom>
          <a:solidFill>
            <a:srgbClr val="CCECFF">
              <a:alpha val="70195"/>
            </a:srgbClr>
          </a:solidFill>
          <a:ln w="9525">
            <a:miter lim="800000"/>
            <a:headEnd/>
            <a:tailEnd/>
          </a:ln>
          <a:scene3d>
            <a:camera prst="legacyObliqueBottom"/>
            <a:lightRig rig="legacyFlat3" dir="b"/>
          </a:scene3d>
          <a:sp3d extrusionH="11100" prstMaterial="legacyPlastic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anchor="ctr">
            <a:flatTx/>
          </a:bodyPr>
          <a:lstStyle/>
          <a:p>
            <a:endParaRPr lang="ko-KR" altLang="en-US"/>
          </a:p>
        </p:txBody>
      </p:sp>
      <p:sp>
        <p:nvSpPr>
          <p:cNvPr id="24" name="Rectangle 646"/>
          <p:cNvSpPr>
            <a:spLocks noChangeArrowheads="1"/>
          </p:cNvSpPr>
          <p:nvPr/>
        </p:nvSpPr>
        <p:spPr bwMode="auto">
          <a:xfrm>
            <a:off x="732606" y="1598343"/>
            <a:ext cx="1500188" cy="1081358"/>
          </a:xfrm>
          <a:prstGeom prst="rect">
            <a:avLst/>
          </a:prstGeom>
          <a:solidFill>
            <a:schemeClr val="accent3"/>
          </a:solidFill>
          <a:ln w="12700" algn="ctr">
            <a:noFill/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pPr>
              <a:defRPr/>
            </a:pPr>
            <a:endParaRPr lang="ko-KR" altLang="en-US"/>
          </a:p>
        </p:txBody>
      </p:sp>
      <p:sp>
        <p:nvSpPr>
          <p:cNvPr id="25" name="Rectangle 646"/>
          <p:cNvSpPr>
            <a:spLocks noChangeArrowheads="1"/>
          </p:cNvSpPr>
          <p:nvPr/>
        </p:nvSpPr>
        <p:spPr bwMode="auto">
          <a:xfrm>
            <a:off x="720022" y="3795757"/>
            <a:ext cx="1500188" cy="1201473"/>
          </a:xfrm>
          <a:prstGeom prst="rect">
            <a:avLst/>
          </a:prstGeom>
          <a:solidFill>
            <a:schemeClr val="accent3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100000" prstMaterial="legacyMatte">
            <a:bevelT w="13500" h="13500" prst="angle"/>
            <a:bevelB w="13500" h="13500" prst="angle"/>
            <a:extrusionClr>
              <a:srgbClr val="CCECFF"/>
            </a:extrusionClr>
          </a:sp3d>
        </p:spPr>
        <p:txBody>
          <a:bodyPr wrap="none" lIns="87313" tIns="44450" rIns="87313" bIns="44450" anchor="ctr">
            <a:flatTx/>
          </a:bodyPr>
          <a:lstStyle/>
          <a:p>
            <a:endParaRPr lang="ko-KR" altLang="en-US"/>
          </a:p>
        </p:txBody>
      </p:sp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781296" y="1892800"/>
            <a:ext cx="14287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en-US" altLang="ko-KR" sz="2000" dirty="0" smtClean="0">
                <a:solidFill>
                  <a:srgbClr val="303C18"/>
                </a:solidFill>
                <a:latin typeface="+mn-ea"/>
                <a:cs typeface="HY동녘M"/>
              </a:rPr>
              <a:t>3.</a:t>
            </a:r>
            <a:r>
              <a:rPr kumimoji="0" lang="ko-KR" altLang="en-US" sz="2000" dirty="0" smtClean="0">
                <a:solidFill>
                  <a:srgbClr val="303C18"/>
                </a:solidFill>
                <a:latin typeface="+mn-ea"/>
                <a:cs typeface="HY동녘M"/>
              </a:rPr>
              <a:t>인지치료</a:t>
            </a:r>
            <a:endParaRPr kumimoji="0" lang="en-US" altLang="ko-KR" sz="2000" dirty="0">
              <a:solidFill>
                <a:srgbClr val="303C18"/>
              </a:solidFill>
              <a:latin typeface="+mn-ea"/>
              <a:cs typeface="HY동녘M"/>
            </a:endParaRPr>
          </a:p>
        </p:txBody>
      </p:sp>
      <p:sp>
        <p:nvSpPr>
          <p:cNvPr id="27" name="TextBox 9"/>
          <p:cNvSpPr txBox="1">
            <a:spLocks noChangeArrowheads="1"/>
          </p:cNvSpPr>
          <p:nvPr/>
        </p:nvSpPr>
        <p:spPr bwMode="auto">
          <a:xfrm>
            <a:off x="768325" y="3967813"/>
            <a:ext cx="14287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kumimoji="0" lang="en-US" altLang="ko-KR" sz="2000" dirty="0" smtClean="0">
                <a:solidFill>
                  <a:srgbClr val="303C18"/>
                </a:solidFill>
                <a:latin typeface="+mn-ea"/>
                <a:cs typeface="HY동녘M"/>
              </a:rPr>
              <a:t>4. </a:t>
            </a:r>
            <a:r>
              <a:rPr kumimoji="0" lang="ko-KR" altLang="en-US" sz="2000" dirty="0" smtClean="0">
                <a:solidFill>
                  <a:srgbClr val="303C18"/>
                </a:solidFill>
                <a:latin typeface="+mn-ea"/>
                <a:cs typeface="HY동녘M"/>
              </a:rPr>
              <a:t>특수</a:t>
            </a:r>
            <a:endParaRPr kumimoji="0" lang="en-US" altLang="ko-KR" sz="2000" dirty="0" smtClean="0">
              <a:solidFill>
                <a:srgbClr val="303C18"/>
              </a:solidFill>
              <a:latin typeface="+mn-ea"/>
              <a:cs typeface="HY동녘M"/>
            </a:endParaRPr>
          </a:p>
          <a:p>
            <a:pPr algn="ctr">
              <a:defRPr/>
            </a:pPr>
            <a:r>
              <a:rPr kumimoji="0" lang="ko-KR" altLang="en-US" sz="2000" dirty="0" smtClean="0">
                <a:solidFill>
                  <a:srgbClr val="303C18"/>
                </a:solidFill>
                <a:latin typeface="+mn-ea"/>
                <a:cs typeface="HY동녘M"/>
              </a:rPr>
              <a:t>기능치료</a:t>
            </a:r>
            <a:endParaRPr kumimoji="0" lang="en-US" altLang="ko-KR" sz="2000" dirty="0">
              <a:solidFill>
                <a:srgbClr val="303C18"/>
              </a:solidFill>
              <a:latin typeface="+mn-ea"/>
              <a:cs typeface="HY동녘M"/>
            </a:endParaRPr>
          </a:p>
        </p:txBody>
      </p:sp>
      <p:sp>
        <p:nvSpPr>
          <p:cNvPr id="28" name="Text Box 164"/>
          <p:cNvSpPr txBox="1">
            <a:spLocks noChangeArrowheads="1"/>
          </p:cNvSpPr>
          <p:nvPr/>
        </p:nvSpPr>
        <p:spPr bwMode="auto">
          <a:xfrm>
            <a:off x="2859967" y="1477302"/>
            <a:ext cx="532859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ko-KR" altLang="en-US" sz="1600" dirty="0" smtClean="0"/>
              <a:t>일상생활을 통해 정보를 습득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생각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계획하는 능력으로  판단</a:t>
            </a:r>
            <a:r>
              <a:rPr lang="en-US" altLang="ko-KR" sz="1600" dirty="0" smtClean="0"/>
              <a:t>, </a:t>
            </a:r>
            <a:r>
              <a:rPr lang="ko-KR" altLang="en-US" sz="1600" dirty="0"/>
              <a:t>계산</a:t>
            </a:r>
            <a:r>
              <a:rPr lang="en-US" altLang="ko-KR" sz="1600" dirty="0"/>
              <a:t>,</a:t>
            </a:r>
            <a:r>
              <a:rPr lang="ko-KR" altLang="en-US" sz="1600" dirty="0"/>
              <a:t> 집중력</a:t>
            </a:r>
            <a:r>
              <a:rPr lang="en-US" altLang="ko-KR" sz="1600" dirty="0"/>
              <a:t>, </a:t>
            </a:r>
            <a:r>
              <a:rPr lang="ko-KR" altLang="en-US" sz="1600" dirty="0"/>
              <a:t>색깔 모양 인지</a:t>
            </a:r>
            <a:r>
              <a:rPr lang="en-US" altLang="ko-KR" sz="1600" dirty="0"/>
              <a:t>, </a:t>
            </a:r>
            <a:r>
              <a:rPr lang="ko-KR" altLang="en-US" sz="1600" dirty="0" err="1" smtClean="0"/>
              <a:t>지남력</a:t>
            </a:r>
            <a:r>
              <a:rPr lang="en-US" altLang="ko-KR" sz="1600" dirty="0" smtClean="0"/>
              <a:t>(</a:t>
            </a:r>
            <a:r>
              <a:rPr lang="ko-KR" altLang="en-US" sz="1600" dirty="0" smtClean="0"/>
              <a:t>시간</a:t>
            </a:r>
            <a:r>
              <a:rPr lang="en-US" altLang="ko-KR" sz="1600" dirty="0"/>
              <a:t>-</a:t>
            </a:r>
            <a:r>
              <a:rPr lang="ko-KR" altLang="en-US" sz="1600" dirty="0"/>
              <a:t>장소</a:t>
            </a:r>
            <a:r>
              <a:rPr lang="en-US" altLang="ko-KR" sz="1600" dirty="0"/>
              <a:t>-</a:t>
            </a:r>
            <a:r>
              <a:rPr lang="ko-KR" altLang="en-US" sz="1600" dirty="0" smtClean="0"/>
              <a:t>사람을 아는 능력</a:t>
            </a:r>
            <a:r>
              <a:rPr lang="en-US" altLang="ko-KR" sz="1600" dirty="0" smtClean="0"/>
              <a:t>)</a:t>
            </a:r>
            <a:r>
              <a:rPr lang="ko-KR" altLang="en-US" sz="1600" dirty="0" smtClean="0"/>
              <a:t>등이 해당 되고 도구나 </a:t>
            </a:r>
            <a:r>
              <a:rPr lang="ko-KR" altLang="en-US" sz="1600" dirty="0"/>
              <a:t>컴퓨터 </a:t>
            </a:r>
            <a:r>
              <a:rPr lang="ko-KR" altLang="en-US" sz="1600" dirty="0" smtClean="0"/>
              <a:t>프로그램을 </a:t>
            </a:r>
            <a:r>
              <a:rPr lang="ko-KR" altLang="en-US" sz="1600" dirty="0"/>
              <a:t>이용한 </a:t>
            </a:r>
            <a:r>
              <a:rPr lang="en-US" altLang="ko-KR" sz="1600" dirty="0"/>
              <a:t>1:1 </a:t>
            </a:r>
            <a:r>
              <a:rPr lang="ko-KR" altLang="en-US" sz="1600" dirty="0"/>
              <a:t>치료로 반복적인 훈련을 통해 인지기능 향상</a:t>
            </a:r>
            <a:r>
              <a:rPr lang="en-US" altLang="ko-KR" sz="1600" dirty="0"/>
              <a:t>, </a:t>
            </a:r>
            <a:r>
              <a:rPr lang="ko-KR" altLang="en-US" sz="1600" dirty="0"/>
              <a:t>현실적응 및 기능수준 향상을 </a:t>
            </a:r>
            <a:r>
              <a:rPr lang="ko-KR" altLang="en-US" sz="1600" dirty="0" smtClean="0"/>
              <a:t>목적으로 하는 치료</a:t>
            </a:r>
            <a:r>
              <a:rPr lang="en-US" altLang="ko-KR" sz="1600" dirty="0" smtClean="0"/>
              <a:t>.</a:t>
            </a:r>
            <a:endParaRPr lang="ko-KR" altLang="en-US" sz="1600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" name="직사각형 2"/>
          <p:cNvSpPr/>
          <p:nvPr/>
        </p:nvSpPr>
        <p:spPr bwMode="auto">
          <a:xfrm>
            <a:off x="10260632" y="1619321"/>
            <a:ext cx="914400" cy="914400"/>
          </a:xfrm>
          <a:prstGeom prst="rect">
            <a:avLst/>
          </a:prstGeom>
          <a:grpFill/>
          <a:ln w="9525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 Box 164"/>
          <p:cNvSpPr txBox="1">
            <a:spLocks noChangeArrowheads="1"/>
          </p:cNvSpPr>
          <p:nvPr/>
        </p:nvSpPr>
        <p:spPr bwMode="auto">
          <a:xfrm>
            <a:off x="2842510" y="3929357"/>
            <a:ext cx="554591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ko-KR" altLang="en-US" sz="1600" dirty="0" smtClean="0"/>
              <a:t>손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상지</a:t>
            </a:r>
            <a:r>
              <a:rPr lang="ko-KR" altLang="en-US" sz="1600" dirty="0" smtClean="0"/>
              <a:t> 관절의 변형과 구축을 예방하고 통합적인 기능을 최대한 올려주는 치료로 </a:t>
            </a:r>
            <a:r>
              <a:rPr lang="ko-KR" altLang="en-US" sz="1600" dirty="0" err="1" smtClean="0"/>
              <a:t>상지</a:t>
            </a:r>
            <a:r>
              <a:rPr lang="ko-KR" altLang="en-US" sz="1600" dirty="0" smtClean="0"/>
              <a:t> 근육의 힘과 조절 능력을 </a:t>
            </a:r>
            <a:endParaRPr lang="en-US" altLang="ko-KR" sz="1600" dirty="0" smtClean="0"/>
          </a:p>
          <a:p>
            <a:pPr>
              <a:lnSpc>
                <a:spcPct val="125000"/>
              </a:lnSpc>
            </a:pPr>
            <a:r>
              <a:rPr lang="ko-KR" altLang="en-US" sz="1600" dirty="0" smtClean="0"/>
              <a:t>길러주고 관절의 가동범위를 유지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증진시키며 </a:t>
            </a:r>
            <a:r>
              <a:rPr lang="ko-KR" altLang="en-US" sz="1600" dirty="0" err="1" smtClean="0"/>
              <a:t>상지</a:t>
            </a:r>
            <a:r>
              <a:rPr lang="ko-KR" altLang="en-US" sz="1600" dirty="0" smtClean="0"/>
              <a:t> </a:t>
            </a:r>
            <a:endParaRPr lang="en-US" altLang="ko-KR" sz="1600" dirty="0" smtClean="0"/>
          </a:p>
          <a:p>
            <a:pPr>
              <a:lnSpc>
                <a:spcPct val="125000"/>
              </a:lnSpc>
            </a:pPr>
            <a:r>
              <a:rPr lang="ko-KR" altLang="en-US" sz="1600" dirty="0" err="1" smtClean="0"/>
              <a:t>움직임시</a:t>
            </a:r>
            <a:r>
              <a:rPr lang="ko-KR" altLang="en-US" sz="1600" dirty="0" smtClean="0"/>
              <a:t> 시선과의 연결이 자연스럽도록 하는 운동 치료</a:t>
            </a:r>
            <a:r>
              <a:rPr lang="en-US" altLang="ko-KR" sz="1600" dirty="0" smtClean="0"/>
              <a:t>.</a:t>
            </a:r>
            <a:r>
              <a:rPr lang="ko-KR" altLang="en-US" sz="1600" dirty="0" smtClean="0"/>
              <a:t> </a:t>
            </a:r>
            <a:endParaRPr lang="ko-KR" altLang="en-US" sz="1600" i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6773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2" descr="template02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3"/>
          <p:cNvSpPr>
            <a:spLocks noChangeArrowheads="1"/>
          </p:cNvSpPr>
          <p:nvPr/>
        </p:nvSpPr>
        <p:spPr bwMode="auto">
          <a:xfrm>
            <a:off x="395288" y="981075"/>
            <a:ext cx="7056437" cy="17272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  <a:alpha val="0"/>
                </a:schemeClr>
              </a:gs>
            </a:gsLst>
            <a:path path="rect">
              <a:fillToRect l="100000" t="100000"/>
            </a:path>
          </a:gradFill>
          <a:ln w="12700" algn="ctr">
            <a:noFill/>
            <a:miter lim="800000"/>
            <a:headEnd/>
            <a:tailEnd/>
          </a:ln>
          <a:effectLst/>
        </p:spPr>
        <p:txBody>
          <a:bodyPr wrap="none" lIns="87313" tIns="44450" rIns="87313" bIns="44450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7740650" y="1052513"/>
            <a:ext cx="1081088" cy="1655762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  <a:alpha val="0"/>
                </a:schemeClr>
              </a:gs>
            </a:gsLst>
            <a:path path="rect">
              <a:fillToRect t="100000" r="100000"/>
            </a:path>
          </a:gradFill>
          <a:ln w="12700" algn="ctr">
            <a:noFill/>
            <a:miter lim="800000"/>
            <a:headEnd/>
            <a:tailEnd/>
          </a:ln>
          <a:effectLst/>
        </p:spPr>
        <p:txBody>
          <a:bodyPr wrap="none" lIns="87313" tIns="44450" rIns="87313" bIns="44450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5" name="Rectangle 26"/>
          <p:cNvSpPr>
            <a:spLocks noChangeArrowheads="1"/>
          </p:cNvSpPr>
          <p:nvPr/>
        </p:nvSpPr>
        <p:spPr bwMode="auto">
          <a:xfrm>
            <a:off x="395288" y="2924175"/>
            <a:ext cx="7056437" cy="367188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  <a:alpha val="0"/>
                </a:schemeClr>
              </a:gs>
            </a:gsLst>
            <a:path path="rect">
              <a:fillToRect l="100000" b="100000"/>
            </a:path>
          </a:gradFill>
          <a:ln w="12700" algn="ctr">
            <a:noFill/>
            <a:miter lim="800000"/>
            <a:headEnd/>
            <a:tailEnd/>
          </a:ln>
          <a:effectLst/>
        </p:spPr>
        <p:txBody>
          <a:bodyPr wrap="none" lIns="87313" tIns="44450" rIns="87313" bIns="44450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Rectangle 22"/>
          <p:cNvSpPr>
            <a:spLocks noChangeArrowheads="1"/>
          </p:cNvSpPr>
          <p:nvPr/>
        </p:nvSpPr>
        <p:spPr bwMode="auto">
          <a:xfrm>
            <a:off x="7740650" y="2924175"/>
            <a:ext cx="1079500" cy="36734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  <a:alpha val="0"/>
                </a:schemeClr>
              </a:gs>
            </a:gsLst>
            <a:path path="rect">
              <a:fillToRect r="100000" b="100000"/>
            </a:path>
          </a:gradFill>
          <a:ln w="12700" algn="ctr">
            <a:noFill/>
            <a:miter lim="800000"/>
            <a:headEnd/>
            <a:tailEnd/>
          </a:ln>
          <a:effectLst/>
        </p:spPr>
        <p:txBody>
          <a:bodyPr wrap="none" lIns="87313" tIns="44450" rIns="87313" bIns="44450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31751" name="TextBox 78"/>
          <p:cNvSpPr txBox="1">
            <a:spLocks noChangeArrowheads="1"/>
          </p:cNvSpPr>
          <p:nvPr/>
        </p:nvSpPr>
        <p:spPr bwMode="auto">
          <a:xfrm>
            <a:off x="2051050" y="1844675"/>
            <a:ext cx="52197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400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전라북도 남원의료원</a:t>
            </a:r>
          </a:p>
        </p:txBody>
      </p:sp>
      <p:sp>
        <p:nvSpPr>
          <p:cNvPr id="31752" name="TextBox 79"/>
          <p:cNvSpPr txBox="1">
            <a:spLocks noChangeArrowheads="1"/>
          </p:cNvSpPr>
          <p:nvPr/>
        </p:nvSpPr>
        <p:spPr bwMode="auto">
          <a:xfrm>
            <a:off x="4859337" y="4077072"/>
            <a:ext cx="2376487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kumimoji="0" lang="ko-KR" altLang="en-US" sz="3200" dirty="0" err="1" smtClean="0">
                <a:solidFill>
                  <a:schemeClr val="accent3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물리치료팀</a:t>
            </a:r>
            <a:endParaRPr kumimoji="0" lang="ko-KR" altLang="en-US" sz="3200" dirty="0">
              <a:solidFill>
                <a:schemeClr val="accent3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r"/>
            <a:endParaRPr kumimoji="0" lang="en-US" altLang="ko-KR" sz="2400" dirty="0">
              <a:solidFill>
                <a:schemeClr val="accent3">
                  <a:lumMod val="50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  <a:p>
            <a:pPr algn="r"/>
            <a:r>
              <a:rPr kumimoji="0" lang="ko-KR" altLang="en-US" sz="2000" dirty="0">
                <a:solidFill>
                  <a:schemeClr val="accent3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감사합니다</a:t>
            </a:r>
            <a:r>
              <a:rPr kumimoji="0" lang="en-US" altLang="ko-KR" sz="2000" dirty="0">
                <a:solidFill>
                  <a:schemeClr val="accent3">
                    <a:lumMod val="50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.</a:t>
            </a: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323850" y="260350"/>
            <a:ext cx="23484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latinLnBrk="0" hangingPunct="0">
              <a:spcBef>
                <a:spcPct val="50000"/>
              </a:spcBef>
            </a:pPr>
            <a:r>
              <a:rPr kumimoji="0" lang="en-US" altLang="ko-KR" sz="2800" b="1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2017 </a:t>
            </a:r>
            <a:r>
              <a:rPr kumimoji="0" lang="ko-KR" altLang="en-US" sz="2800" b="1" dirty="0" smtClean="0">
                <a:solidFill>
                  <a:srgbClr val="303C18"/>
                </a:solidFill>
                <a:latin typeface="HY헤드라인M" pitchFamily="18" charset="-127"/>
                <a:ea typeface="HY헤드라인M" pitchFamily="18" charset="-127"/>
              </a:rPr>
              <a:t>부서소개</a:t>
            </a:r>
            <a:endParaRPr kumimoji="0" lang="ko-KR" altLang="en-US" sz="2800" b="1" dirty="0">
              <a:solidFill>
                <a:srgbClr val="303C18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pFill/>
        <a:ln w="9525">
          <a:noFill/>
          <a:round/>
          <a:headEnd/>
          <a:tailEnd/>
        </a:ln>
        <a:scene3d>
          <a:camera prst="orthographicFront"/>
          <a:lightRig rig="threePt" dir="t"/>
        </a:scene3d>
        <a:sp3d>
          <a:bevelT w="165100" prst="coolSlant"/>
        </a:sp3d>
      </a:spPr>
      <a:bodyPr/>
      <a:lstStyle>
        <a:defPPr>
          <a:defRPr/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3180</TotalTime>
  <Words>1064</Words>
  <Application>Microsoft Office PowerPoint</Application>
  <PresentationFormat>화면 슬라이드 쇼(4:3)</PresentationFormat>
  <Paragraphs>142</Paragraphs>
  <Slides>12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oms</dc:creator>
  <cp:lastModifiedBy>Windows 사용자</cp:lastModifiedBy>
  <cp:revision>240</cp:revision>
  <dcterms:created xsi:type="dcterms:W3CDTF">2012-05-29T07:12:42Z</dcterms:created>
  <dcterms:modified xsi:type="dcterms:W3CDTF">2017-08-07T07:11:18Z</dcterms:modified>
</cp:coreProperties>
</file>