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3"/>
  </p:notesMasterIdLst>
  <p:sldIdLst>
    <p:sldId id="261" r:id="rId2"/>
    <p:sldId id="256" r:id="rId3"/>
    <p:sldId id="375" r:id="rId4"/>
    <p:sldId id="366" r:id="rId5"/>
    <p:sldId id="367" r:id="rId6"/>
    <p:sldId id="369" r:id="rId7"/>
    <p:sldId id="273" r:id="rId8"/>
    <p:sldId id="380" r:id="rId9"/>
    <p:sldId id="347" r:id="rId10"/>
    <p:sldId id="312" r:id="rId11"/>
    <p:sldId id="348" r:id="rId12"/>
    <p:sldId id="364" r:id="rId13"/>
    <p:sldId id="377" r:id="rId14"/>
    <p:sldId id="358" r:id="rId15"/>
    <p:sldId id="378" r:id="rId16"/>
    <p:sldId id="361" r:id="rId17"/>
    <p:sldId id="379" r:id="rId18"/>
    <p:sldId id="363" r:id="rId19"/>
    <p:sldId id="362" r:id="rId20"/>
    <p:sldId id="349" r:id="rId21"/>
    <p:sldId id="351" r:id="rId22"/>
    <p:sldId id="352" r:id="rId23"/>
    <p:sldId id="350" r:id="rId24"/>
    <p:sldId id="353" r:id="rId25"/>
    <p:sldId id="354" r:id="rId26"/>
    <p:sldId id="355" r:id="rId27"/>
    <p:sldId id="356" r:id="rId28"/>
    <p:sldId id="372" r:id="rId29"/>
    <p:sldId id="382" r:id="rId30"/>
    <p:sldId id="374" r:id="rId31"/>
    <p:sldId id="266" r:id="rId32"/>
  </p:sldIdLst>
  <p:sldSz cx="9906000" cy="6858000" type="A4"/>
  <p:notesSz cx="6858000" cy="9144000"/>
  <p:embeddedFontLst>
    <p:embeddedFont>
      <p:font typeface="맑은 고딕" pitchFamily="50" charset="-127"/>
      <p:regular r:id="rId34"/>
      <p:bold r:id="rId35"/>
    </p:embeddedFont>
    <p:embeddedFont>
      <p:font typeface="HY강B" pitchFamily="18" charset="-127"/>
      <p:regular r:id="rId36"/>
    </p:embeddedFont>
  </p:embeddedFontLst>
  <p:defaultTextStyle>
    <a:defPPr>
      <a:defRPr lang="ko-KR"/>
    </a:defPPr>
    <a:lvl1pPr marL="0" algn="l" defTabSz="107286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36433" algn="l" defTabSz="107286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72866" algn="l" defTabSz="107286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09298" algn="l" defTabSz="107286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45731" algn="l" defTabSz="107286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82164" algn="l" defTabSz="107286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18597" algn="l" defTabSz="107286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755029" algn="l" defTabSz="107286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291462" algn="l" defTabSz="1072866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62291"/>
    <a:srgbClr val="F5AA00"/>
    <a:srgbClr val="423832"/>
    <a:srgbClr val="D05612"/>
    <a:srgbClr val="5A4C44"/>
    <a:srgbClr val="594A45"/>
    <a:srgbClr val="635A3B"/>
    <a:srgbClr val="955C09"/>
    <a:srgbClr val="1E232A"/>
    <a:srgbClr val="23CFB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보통 스타일 4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밝은 스타일 3 - 강조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04" autoAdjust="0"/>
  </p:normalViewPr>
  <p:slideViewPr>
    <p:cSldViewPr>
      <p:cViewPr varScale="1">
        <p:scale>
          <a:sx n="99" d="100"/>
          <a:sy n="99" d="100"/>
        </p:scale>
        <p:origin x="-90" y="-426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25" d="100"/>
          <a:sy n="125" d="100"/>
        </p:scale>
        <p:origin x="-4980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title>
      <c:tx>
        <c:rich>
          <a:bodyPr/>
          <a:lstStyle/>
          <a:p>
            <a:pPr>
              <a:defRPr/>
            </a:pPr>
            <a:r>
              <a:rPr lang="en-US" altLang="ko-KR" dirty="0" smtClean="0"/>
              <a:t>70</a:t>
            </a:r>
            <a:r>
              <a:rPr lang="ko-KR" altLang="en-US" dirty="0" smtClean="0"/>
              <a:t>병동 남</a:t>
            </a:r>
            <a:r>
              <a:rPr lang="en-US" altLang="ko-KR" dirty="0" smtClean="0"/>
              <a:t>,</a:t>
            </a:r>
            <a:r>
              <a:rPr lang="ko-KR" altLang="en-US" dirty="0" smtClean="0"/>
              <a:t>여 </a:t>
            </a:r>
            <a:r>
              <a:rPr lang="ko-KR" altLang="en-US" dirty="0"/>
              <a:t>입원환자 비율</a:t>
            </a:r>
          </a:p>
        </c:rich>
      </c:tx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3.8913795358283404E-2"/>
          <c:y val="0.32842481787737909"/>
          <c:w val="0.7071807930196955"/>
          <c:h val="0.67157518212262135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남녀 입원환자 비율</c:v>
                </c:pt>
              </c:strCache>
            </c:strRef>
          </c:tx>
          <c:cat>
            <c:strRef>
              <c:f>Sheet1!$A$2:$A$3</c:f>
              <c:strCache>
                <c:ptCount val="2"/>
                <c:pt idx="0">
                  <c:v>남</c:v>
                </c:pt>
                <c:pt idx="1">
                  <c:v>여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726</c:v>
                </c:pt>
                <c:pt idx="1">
                  <c:v>730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83984145901384488"/>
          <c:y val="0.39033460567873474"/>
          <c:w val="0.12831998114756174"/>
          <c:h val="0.31091664418239295"/>
        </c:manualLayout>
      </c:layout>
      <c:txPr>
        <a:bodyPr/>
        <a:lstStyle/>
        <a:p>
          <a:pPr>
            <a:defRPr sz="2000" b="1">
              <a:solidFill>
                <a:schemeClr val="bg1"/>
              </a:solidFill>
            </a:defRPr>
          </a:pPr>
          <a:endParaRPr lang="ko-KR"/>
        </a:p>
      </c:txPr>
    </c:legend>
    <c:plotVisOnly val="1"/>
    <c:dispBlanksAs val="zero"/>
  </c:chart>
  <c:txPr>
    <a:bodyPr/>
    <a:lstStyle/>
    <a:p>
      <a:pPr>
        <a:defRPr sz="1800"/>
      </a:pPr>
      <a:endParaRPr lang="ko-KR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title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나이별 입원환자 비율</c:v>
                </c:pt>
              </c:strCache>
            </c:strRef>
          </c:tx>
          <c:spPr>
            <a:solidFill>
              <a:srgbClr val="92D050"/>
            </a:solidFill>
          </c:spPr>
          <c:cat>
            <c:strRef>
              <c:f>Sheet1!$A$2:$A$10</c:f>
              <c:strCache>
                <c:ptCount val="9"/>
                <c:pt idx="0">
                  <c:v>71세~80세</c:v>
                </c:pt>
                <c:pt idx="1">
                  <c:v>61세~70세</c:v>
                </c:pt>
                <c:pt idx="2">
                  <c:v>81세 이상</c:v>
                </c:pt>
                <c:pt idx="3">
                  <c:v>51세~60세</c:v>
                </c:pt>
                <c:pt idx="4">
                  <c:v>41세~50세</c:v>
                </c:pt>
                <c:pt idx="5">
                  <c:v>31세~40세</c:v>
                </c:pt>
                <c:pt idx="6">
                  <c:v>21세~30세</c:v>
                </c:pt>
                <c:pt idx="7">
                  <c:v>11세~20세</c:v>
                </c:pt>
                <c:pt idx="8">
                  <c:v>10세 이하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366</c:v>
                </c:pt>
                <c:pt idx="1">
                  <c:v>278</c:v>
                </c:pt>
                <c:pt idx="2">
                  <c:v>270</c:v>
                </c:pt>
                <c:pt idx="3">
                  <c:v>245</c:v>
                </c:pt>
                <c:pt idx="4">
                  <c:v>140</c:v>
                </c:pt>
                <c:pt idx="5">
                  <c:v>66</c:v>
                </c:pt>
                <c:pt idx="6">
                  <c:v>45</c:v>
                </c:pt>
                <c:pt idx="7">
                  <c:v>40</c:v>
                </c:pt>
                <c:pt idx="8">
                  <c:v>6</c:v>
                </c:pt>
              </c:numCache>
            </c:numRef>
          </c:val>
        </c:ser>
        <c:axId val="85442944"/>
        <c:axId val="85444480"/>
      </c:barChart>
      <c:catAx>
        <c:axId val="85442944"/>
        <c:scaling>
          <c:orientation val="minMax"/>
        </c:scaling>
        <c:axPos val="b"/>
        <c:tickLblPos val="nextTo"/>
        <c:txPr>
          <a:bodyPr/>
          <a:lstStyle/>
          <a:p>
            <a:pPr>
              <a:defRPr b="1">
                <a:solidFill>
                  <a:schemeClr val="bg1"/>
                </a:solidFill>
              </a:defRPr>
            </a:pPr>
            <a:endParaRPr lang="ko-KR"/>
          </a:p>
        </c:txPr>
        <c:crossAx val="85444480"/>
        <c:crosses val="autoZero"/>
        <c:auto val="1"/>
        <c:lblAlgn val="ctr"/>
        <c:lblOffset val="100"/>
      </c:catAx>
      <c:valAx>
        <c:axId val="85444480"/>
        <c:scaling>
          <c:orientation val="minMax"/>
        </c:scaling>
        <c:axPos val="l"/>
        <c:majorGridlines/>
        <c:numFmt formatCode="General" sourceLinked="1"/>
        <c:tickLblPos val="nextTo"/>
        <c:crossAx val="8544294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ko-KR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title>
      <c:tx>
        <c:rich>
          <a:bodyPr/>
          <a:lstStyle/>
          <a:p>
            <a:pPr>
              <a:defRPr/>
            </a:pPr>
            <a:r>
              <a:rPr lang="ko-KR" altLang="en-US" dirty="0"/>
              <a:t>과별 입원환자 현황</a:t>
            </a:r>
            <a:r>
              <a:rPr lang="en-US" altLang="ko-KR" dirty="0"/>
              <a:t>(</a:t>
            </a:r>
            <a:r>
              <a:rPr lang="en-US" altLang="ko-KR" dirty="0" smtClean="0"/>
              <a:t>2017.1.1~11.30)</a:t>
            </a:r>
            <a:endParaRPr lang="ko-KR" altLang="en-US" dirty="0"/>
          </a:p>
        </c:rich>
      </c:tx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"/>
          <c:y val="0.22758983348560274"/>
          <c:w val="0.57952965207255802"/>
          <c:h val="0.77241016651439764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과별 입원환자 현황(2017.1.1~11.31)</c:v>
                </c:pt>
              </c:strCache>
            </c:strRef>
          </c:tx>
          <c:cat>
            <c:strRef>
              <c:f>Sheet1!$A$2:$A$8</c:f>
              <c:strCache>
                <c:ptCount val="7"/>
                <c:pt idx="0">
                  <c:v>신경과</c:v>
                </c:pt>
                <c:pt idx="1">
                  <c:v>일반외과</c:v>
                </c:pt>
                <c:pt idx="2">
                  <c:v>신경외과</c:v>
                </c:pt>
                <c:pt idx="3">
                  <c:v>흉부외과(남)</c:v>
                </c:pt>
                <c:pt idx="4">
                  <c:v>내과</c:v>
                </c:pt>
                <c:pt idx="5">
                  <c:v>정형외과</c:v>
                </c:pt>
                <c:pt idx="6">
                  <c:v>기타(NP,OT,RM,ENT,PED)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393</c:v>
                </c:pt>
                <c:pt idx="1">
                  <c:v>324</c:v>
                </c:pt>
                <c:pt idx="2">
                  <c:v>201</c:v>
                </c:pt>
                <c:pt idx="3">
                  <c:v>115</c:v>
                </c:pt>
                <c:pt idx="4">
                  <c:v>154</c:v>
                </c:pt>
                <c:pt idx="5">
                  <c:v>147</c:v>
                </c:pt>
                <c:pt idx="6">
                  <c:v>122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59479007982163856"/>
          <c:y val="0.16366339100355812"/>
          <c:w val="0.39026336998337341"/>
          <c:h val="0.76552789677108268"/>
        </c:manualLayout>
      </c:layout>
      <c:txPr>
        <a:bodyPr/>
        <a:lstStyle/>
        <a:p>
          <a:pPr>
            <a:defRPr sz="2000" b="1">
              <a:solidFill>
                <a:schemeClr val="bg1"/>
              </a:solidFill>
            </a:defRPr>
          </a:pPr>
          <a:endParaRPr lang="ko-KR"/>
        </a:p>
      </c:txPr>
    </c:legend>
    <c:plotVisOnly val="1"/>
    <c:dispBlanksAs val="zero"/>
  </c:chart>
  <c:txPr>
    <a:bodyPr/>
    <a:lstStyle/>
    <a:p>
      <a:pPr>
        <a:defRPr sz="1800"/>
      </a:pPr>
      <a:endParaRPr lang="ko-KR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title>
      <c:tx>
        <c:rich>
          <a:bodyPr/>
          <a:lstStyle/>
          <a:p>
            <a:pPr>
              <a:defRPr/>
            </a:pPr>
            <a:r>
              <a:rPr lang="ko-KR" altLang="en-US" dirty="0"/>
              <a:t>일반외과 </a:t>
            </a:r>
            <a:r>
              <a:rPr lang="ko-KR" altLang="en-US" dirty="0" err="1"/>
              <a:t>질환별</a:t>
            </a:r>
            <a:r>
              <a:rPr lang="ko-KR" altLang="en-US" dirty="0"/>
              <a:t> 환자 </a:t>
            </a:r>
            <a:r>
              <a:rPr lang="ko-KR" altLang="en-US" dirty="0" smtClean="0"/>
              <a:t>현황</a:t>
            </a:r>
            <a:endParaRPr lang="ko-KR" altLang="en-US" dirty="0"/>
          </a:p>
        </c:rich>
      </c:tx>
      <c:layout>
        <c:manualLayout>
          <c:xMode val="edge"/>
          <c:yMode val="edge"/>
          <c:x val="0.29616028572779607"/>
          <c:y val="0"/>
        </c:manualLayout>
      </c:layout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일반외과 질환별 환자 현황2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</c:spPr>
          <c:cat>
            <c:strRef>
              <c:f>Sheet1!$A$2:$A$15</c:f>
              <c:strCache>
                <c:ptCount val="14"/>
                <c:pt idx="0">
                  <c:v>장폐색</c:v>
                </c:pt>
                <c:pt idx="1">
                  <c:v>탈장</c:v>
                </c:pt>
                <c:pt idx="2">
                  <c:v>충수절제술</c:v>
                </c:pt>
                <c:pt idx="3">
                  <c:v>욕창,상처,연조직염</c:v>
                </c:pt>
                <c:pt idx="4">
                  <c:v>뱀독 독작용</c:v>
                </c:pt>
                <c:pt idx="5">
                  <c:v>담낭염</c:v>
                </c:pt>
                <c:pt idx="6">
                  <c:v>외상</c:v>
                </c:pt>
                <c:pt idx="7">
                  <c:v>화상</c:v>
                </c:pt>
                <c:pt idx="8">
                  <c:v>악성신생물</c:v>
                </c:pt>
                <c:pt idx="9">
                  <c:v>결석</c:v>
                </c:pt>
                <c:pt idx="10">
                  <c:v>췌장염</c:v>
                </c:pt>
                <c:pt idx="11">
                  <c:v>게실염</c:v>
                </c:pt>
                <c:pt idx="12">
                  <c:v>치핵</c:v>
                </c:pt>
                <c:pt idx="13">
                  <c:v>담관염</c:v>
                </c:pt>
              </c:strCache>
            </c:str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49</c:v>
                </c:pt>
                <c:pt idx="1">
                  <c:v>30</c:v>
                </c:pt>
                <c:pt idx="2">
                  <c:v>29</c:v>
                </c:pt>
                <c:pt idx="3">
                  <c:v>29</c:v>
                </c:pt>
                <c:pt idx="4">
                  <c:v>29</c:v>
                </c:pt>
                <c:pt idx="5">
                  <c:v>20</c:v>
                </c:pt>
                <c:pt idx="6">
                  <c:v>19</c:v>
                </c:pt>
                <c:pt idx="7">
                  <c:v>17</c:v>
                </c:pt>
                <c:pt idx="8">
                  <c:v>15</c:v>
                </c:pt>
                <c:pt idx="9">
                  <c:v>9</c:v>
                </c:pt>
                <c:pt idx="10">
                  <c:v>6</c:v>
                </c:pt>
                <c:pt idx="11">
                  <c:v>4</c:v>
                </c:pt>
                <c:pt idx="12">
                  <c:v>3</c:v>
                </c:pt>
                <c:pt idx="13">
                  <c:v>2</c:v>
                </c:pt>
              </c:numCache>
            </c:numRef>
          </c:val>
        </c:ser>
        <c:shape val="cylinder"/>
        <c:axId val="96907264"/>
        <c:axId val="96909568"/>
        <c:axId val="0"/>
      </c:bar3DChart>
      <c:catAx>
        <c:axId val="96907264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 b="1">
                <a:solidFill>
                  <a:schemeClr val="bg1"/>
                </a:solidFill>
              </a:defRPr>
            </a:pPr>
            <a:endParaRPr lang="ko-KR"/>
          </a:p>
        </c:txPr>
        <c:crossAx val="96909568"/>
        <c:crosses val="autoZero"/>
        <c:auto val="1"/>
        <c:lblAlgn val="ctr"/>
        <c:lblOffset val="100"/>
      </c:catAx>
      <c:valAx>
        <c:axId val="96909568"/>
        <c:scaling>
          <c:orientation val="minMax"/>
        </c:scaling>
        <c:axPos val="l"/>
        <c:majorGridlines/>
        <c:numFmt formatCode="General" sourceLinked="1"/>
        <c:tickLblPos val="nextTo"/>
        <c:crossAx val="9690726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ko-KR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title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2.3700867064495992E-2"/>
          <c:y val="0.28762723248884831"/>
          <c:w val="0.53868338417589212"/>
          <c:h val="0.70022121565273054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신경과 질환별 입원환자 현황</c:v>
                </c:pt>
              </c:strCache>
            </c:strRef>
          </c:tx>
          <c:cat>
            <c:strRef>
              <c:f>Sheet1!$A$2:$A$7</c:f>
              <c:strCache>
                <c:ptCount val="6"/>
                <c:pt idx="0">
                  <c:v>어지러움</c:v>
                </c:pt>
                <c:pt idx="1">
                  <c:v>뇌경색</c:v>
                </c:pt>
                <c:pt idx="2">
                  <c:v>두통</c:v>
                </c:pt>
                <c:pt idx="3">
                  <c:v>대상포진</c:v>
                </c:pt>
                <c:pt idx="4">
                  <c:v>간질</c:v>
                </c:pt>
                <c:pt idx="5">
                  <c:v>치매,벨마비,삼차신경통 등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136</c:v>
                </c:pt>
                <c:pt idx="1">
                  <c:v>109</c:v>
                </c:pt>
                <c:pt idx="2">
                  <c:v>46</c:v>
                </c:pt>
                <c:pt idx="3">
                  <c:v>16</c:v>
                </c:pt>
                <c:pt idx="4">
                  <c:v>10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57127207638957611"/>
          <c:y val="0.16454827801985203"/>
          <c:w val="0.39465792720521353"/>
          <c:h val="0.77868751758147947"/>
        </c:manualLayout>
      </c:layout>
      <c:txPr>
        <a:bodyPr/>
        <a:lstStyle/>
        <a:p>
          <a:pPr>
            <a:defRPr sz="2000" b="1">
              <a:solidFill>
                <a:schemeClr val="bg1"/>
              </a:solidFill>
            </a:defRPr>
          </a:pPr>
          <a:endParaRPr lang="ko-KR"/>
        </a:p>
      </c:txPr>
    </c:legend>
    <c:plotVisOnly val="1"/>
    <c:dispBlanksAs val="zero"/>
  </c:chart>
  <c:txPr>
    <a:bodyPr/>
    <a:lstStyle/>
    <a:p>
      <a:pPr>
        <a:defRPr sz="1800"/>
      </a:pPr>
      <a:endParaRPr lang="ko-KR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title>
      <c:layout/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신경외과 질환별 입원환자 현황</c:v>
                </c:pt>
              </c:strCache>
            </c:strRef>
          </c:tx>
          <c:spPr>
            <a:solidFill>
              <a:srgbClr val="FFC000"/>
            </a:solidFill>
          </c:spPr>
          <c:cat>
            <c:strRef>
              <c:f>Sheet1!$A$2:$A$10</c:f>
              <c:strCache>
                <c:ptCount val="9"/>
                <c:pt idx="0">
                  <c:v>뇌진탕</c:v>
                </c:pt>
                <c:pt idx="1">
                  <c:v>경막하출혈</c:v>
                </c:pt>
                <c:pt idx="2">
                  <c:v>염좌</c:v>
                </c:pt>
                <c:pt idx="3">
                  <c:v>상처</c:v>
                </c:pt>
                <c:pt idx="4">
                  <c:v>내뇌출혈</c:v>
                </c:pt>
                <c:pt idx="5">
                  <c:v>지주막하출혈</c:v>
                </c:pt>
                <c:pt idx="6">
                  <c:v>뇌경색</c:v>
                </c:pt>
                <c:pt idx="7">
                  <c:v>경막상출혈</c:v>
                </c:pt>
                <c:pt idx="8">
                  <c:v>기타(경련,어지러움,두통 등)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90</c:v>
                </c:pt>
                <c:pt idx="1">
                  <c:v>23</c:v>
                </c:pt>
                <c:pt idx="2">
                  <c:v>21</c:v>
                </c:pt>
                <c:pt idx="3">
                  <c:v>12</c:v>
                </c:pt>
                <c:pt idx="4">
                  <c:v>11</c:v>
                </c:pt>
                <c:pt idx="5">
                  <c:v>8</c:v>
                </c:pt>
                <c:pt idx="6">
                  <c:v>5</c:v>
                </c:pt>
                <c:pt idx="7">
                  <c:v>2</c:v>
                </c:pt>
              </c:numCache>
            </c:numRef>
          </c:val>
        </c:ser>
        <c:shape val="cylinder"/>
        <c:axId val="99601792"/>
        <c:axId val="99701888"/>
        <c:axId val="0"/>
      </c:bar3DChart>
      <c:catAx>
        <c:axId val="99601792"/>
        <c:scaling>
          <c:orientation val="minMax"/>
        </c:scaling>
        <c:axPos val="b"/>
        <c:tickLblPos val="nextTo"/>
        <c:txPr>
          <a:bodyPr/>
          <a:lstStyle/>
          <a:p>
            <a:pPr>
              <a:defRPr b="1">
                <a:solidFill>
                  <a:schemeClr val="bg1"/>
                </a:solidFill>
              </a:defRPr>
            </a:pPr>
            <a:endParaRPr lang="ko-KR"/>
          </a:p>
        </c:txPr>
        <c:crossAx val="99701888"/>
        <c:crosses val="autoZero"/>
        <c:auto val="1"/>
        <c:lblAlgn val="ctr"/>
        <c:lblOffset val="100"/>
      </c:catAx>
      <c:valAx>
        <c:axId val="99701888"/>
        <c:scaling>
          <c:orientation val="minMax"/>
        </c:scaling>
        <c:axPos val="l"/>
        <c:majorGridlines/>
        <c:numFmt formatCode="General" sourceLinked="1"/>
        <c:tickLblPos val="nextTo"/>
        <c:crossAx val="99601792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ko-KR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title>
      <c:layout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1.9416802822112538E-2"/>
          <c:y val="0.27214397983410421"/>
          <c:w val="0.58773923182847165"/>
          <c:h val="0.72278580163149309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흉부외과 질환별 입원환자 현황</c:v>
                </c:pt>
              </c:strCache>
            </c:strRef>
          </c:tx>
          <c:cat>
            <c:strRef>
              <c:f>Sheet1!$A$2:$A$7</c:f>
              <c:strCache>
                <c:ptCount val="6"/>
                <c:pt idx="0">
                  <c:v>늑골골절</c:v>
                </c:pt>
                <c:pt idx="1">
                  <c:v>기흉,혈흉</c:v>
                </c:pt>
                <c:pt idx="2">
                  <c:v>타박상</c:v>
                </c:pt>
                <c:pt idx="3">
                  <c:v>흉골골절</c:v>
                </c:pt>
                <c:pt idx="4">
                  <c:v>흉통</c:v>
                </c:pt>
                <c:pt idx="5">
                  <c:v>기타(요통,골절 등)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53</c:v>
                </c:pt>
                <c:pt idx="1">
                  <c:v>12</c:v>
                </c:pt>
                <c:pt idx="2">
                  <c:v>12</c:v>
                </c:pt>
                <c:pt idx="3">
                  <c:v>7</c:v>
                </c:pt>
                <c:pt idx="4">
                  <c:v>5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66378837621508102"/>
          <c:y val="0.21625360354803524"/>
          <c:w val="0.32326708857017927"/>
          <c:h val="0.67485447075502059"/>
        </c:manualLayout>
      </c:layout>
      <c:txPr>
        <a:bodyPr/>
        <a:lstStyle/>
        <a:p>
          <a:pPr>
            <a:defRPr sz="2000" b="1">
              <a:solidFill>
                <a:schemeClr val="bg1"/>
              </a:solidFill>
            </a:defRPr>
          </a:pPr>
          <a:endParaRPr lang="ko-KR"/>
        </a:p>
      </c:txPr>
    </c:legend>
    <c:plotVisOnly val="1"/>
    <c:dispBlanksAs val="zero"/>
  </c:chart>
  <c:txPr>
    <a:bodyPr/>
    <a:lstStyle/>
    <a:p>
      <a:pPr>
        <a:defRPr sz="1800"/>
      </a:pPr>
      <a:endParaRPr lang="ko-KR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열2</c:v>
                </c:pt>
              </c:strCache>
            </c:strRef>
          </c:tx>
          <c:spPr>
            <a:solidFill>
              <a:srgbClr val="FF0000"/>
            </a:solidFill>
          </c:spPr>
          <c:cat>
            <c:strRef>
              <c:f>Sheet1!$A$2:$A$15</c:f>
              <c:strCache>
                <c:ptCount val="14"/>
                <c:pt idx="0">
                  <c:v>허니아근본수술</c:v>
                </c:pt>
                <c:pt idx="1">
                  <c:v>충수절제술</c:v>
                </c:pt>
                <c:pt idx="2">
                  <c:v>사지골절관혈적정복술</c:v>
                </c:pt>
                <c:pt idx="3">
                  <c:v>척추체성형술</c:v>
                </c:pt>
                <c:pt idx="4">
                  <c:v>전완골,하퇴골금속제거술</c:v>
                </c:pt>
                <c:pt idx="5">
                  <c:v>담낭절제술</c:v>
                </c:pt>
                <c:pt idx="6">
                  <c:v>백내장 및 수정체 수술 수정체유화술</c:v>
                </c:pt>
                <c:pt idx="7">
                  <c:v>안검내반증수술</c:v>
                </c:pt>
                <c:pt idx="8">
                  <c:v>직장항문주위농양수술</c:v>
                </c:pt>
                <c:pt idx="9">
                  <c:v>결장젤제술</c:v>
                </c:pt>
                <c:pt idx="10">
                  <c:v>십자인대성형술</c:v>
                </c:pt>
                <c:pt idx="11">
                  <c:v>위or십이지장천공단순봉합술</c:v>
                </c:pt>
                <c:pt idx="12">
                  <c:v>장박 또는 장파열 봉합</c:v>
                </c:pt>
                <c:pt idx="13">
                  <c:v>경막하혈종제거</c:v>
                </c:pt>
              </c:strCache>
            </c:str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30</c:v>
                </c:pt>
                <c:pt idx="1">
                  <c:v>29</c:v>
                </c:pt>
                <c:pt idx="2">
                  <c:v>15</c:v>
                </c:pt>
                <c:pt idx="3">
                  <c:v>12</c:v>
                </c:pt>
                <c:pt idx="4">
                  <c:v>11</c:v>
                </c:pt>
                <c:pt idx="5">
                  <c:v>9</c:v>
                </c:pt>
                <c:pt idx="6">
                  <c:v>7</c:v>
                </c:pt>
                <c:pt idx="7">
                  <c:v>6</c:v>
                </c:pt>
                <c:pt idx="8">
                  <c:v>3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2</c:v>
                </c:pt>
                <c:pt idx="13">
                  <c:v>1</c:v>
                </c:pt>
              </c:numCache>
            </c:numRef>
          </c:val>
        </c:ser>
        <c:shape val="box"/>
        <c:axId val="101098624"/>
        <c:axId val="101100160"/>
        <c:axId val="0"/>
      </c:bar3DChart>
      <c:catAx>
        <c:axId val="101098624"/>
        <c:scaling>
          <c:orientation val="minMax"/>
        </c:scaling>
        <c:axPos val="b"/>
        <c:tickLblPos val="nextTo"/>
        <c:txPr>
          <a:bodyPr/>
          <a:lstStyle/>
          <a:p>
            <a:pPr>
              <a:defRPr b="1">
                <a:solidFill>
                  <a:schemeClr val="bg1"/>
                </a:solidFill>
              </a:defRPr>
            </a:pPr>
            <a:endParaRPr lang="ko-KR"/>
          </a:p>
        </c:txPr>
        <c:crossAx val="101100160"/>
        <c:crosses val="autoZero"/>
        <c:auto val="1"/>
        <c:lblAlgn val="ctr"/>
        <c:lblOffset val="100"/>
      </c:catAx>
      <c:valAx>
        <c:axId val="101100160"/>
        <c:scaling>
          <c:orientation val="minMax"/>
        </c:scaling>
        <c:axPos val="l"/>
        <c:majorGridlines/>
        <c:numFmt formatCode="General" sourceLinked="1"/>
        <c:tickLblPos val="nextTo"/>
        <c:crossAx val="10109862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ko-KR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ko-KR"/>
  <c:chart>
    <c:plotArea>
      <c:layout/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1월</c:v>
                </c:pt>
              </c:strCache>
            </c:strRef>
          </c:tx>
          <c:cat>
            <c:strRef>
              <c:f>Sheet1!$A$2:$A$16</c:f>
              <c:strCache>
                <c:ptCount val="15"/>
                <c:pt idx="0">
                  <c:v>최정아</c:v>
                </c:pt>
                <c:pt idx="1">
                  <c:v>이지선</c:v>
                </c:pt>
                <c:pt idx="2">
                  <c:v>김남신</c:v>
                </c:pt>
                <c:pt idx="3">
                  <c:v>송은숙</c:v>
                </c:pt>
                <c:pt idx="4">
                  <c:v>성기선</c:v>
                </c:pt>
                <c:pt idx="5">
                  <c:v>박윤정</c:v>
                </c:pt>
                <c:pt idx="6">
                  <c:v>안지연</c:v>
                </c:pt>
                <c:pt idx="7">
                  <c:v>김은정</c:v>
                </c:pt>
                <c:pt idx="8">
                  <c:v>남보라</c:v>
                </c:pt>
                <c:pt idx="9">
                  <c:v>박수완</c:v>
                </c:pt>
                <c:pt idx="10">
                  <c:v>한두리</c:v>
                </c:pt>
                <c:pt idx="11">
                  <c:v>권현옥</c:v>
                </c:pt>
                <c:pt idx="12">
                  <c:v>김현정</c:v>
                </c:pt>
                <c:pt idx="13">
                  <c:v>장미화</c:v>
                </c:pt>
                <c:pt idx="14">
                  <c:v>최주영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70</c:v>
                </c:pt>
                <c:pt idx="2">
                  <c:v>70</c:v>
                </c:pt>
                <c:pt idx="3">
                  <c:v>66</c:v>
                </c:pt>
                <c:pt idx="4">
                  <c:v>66</c:v>
                </c:pt>
                <c:pt idx="7">
                  <c:v>66</c:v>
                </c:pt>
                <c:pt idx="8">
                  <c:v>69</c:v>
                </c:pt>
                <c:pt idx="9">
                  <c:v>72</c:v>
                </c:pt>
                <c:pt idx="10">
                  <c:v>72</c:v>
                </c:pt>
                <c:pt idx="11">
                  <c:v>67</c:v>
                </c:pt>
                <c:pt idx="12">
                  <c:v>66</c:v>
                </c:pt>
                <c:pt idx="13">
                  <c:v>57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8월</c:v>
                </c:pt>
              </c:strCache>
            </c:strRef>
          </c:tx>
          <c:cat>
            <c:strRef>
              <c:f>Sheet1!$A$2:$A$16</c:f>
              <c:strCache>
                <c:ptCount val="15"/>
                <c:pt idx="0">
                  <c:v>최정아</c:v>
                </c:pt>
                <c:pt idx="1">
                  <c:v>이지선</c:v>
                </c:pt>
                <c:pt idx="2">
                  <c:v>김남신</c:v>
                </c:pt>
                <c:pt idx="3">
                  <c:v>송은숙</c:v>
                </c:pt>
                <c:pt idx="4">
                  <c:v>성기선</c:v>
                </c:pt>
                <c:pt idx="5">
                  <c:v>박윤정</c:v>
                </c:pt>
                <c:pt idx="6">
                  <c:v>안지연</c:v>
                </c:pt>
                <c:pt idx="7">
                  <c:v>김은정</c:v>
                </c:pt>
                <c:pt idx="8">
                  <c:v>남보라</c:v>
                </c:pt>
                <c:pt idx="9">
                  <c:v>박수완</c:v>
                </c:pt>
                <c:pt idx="10">
                  <c:v>한두리</c:v>
                </c:pt>
                <c:pt idx="11">
                  <c:v>권현옥</c:v>
                </c:pt>
                <c:pt idx="12">
                  <c:v>김현정</c:v>
                </c:pt>
                <c:pt idx="13">
                  <c:v>장미화</c:v>
                </c:pt>
                <c:pt idx="14">
                  <c:v>최주영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122</c:v>
                </c:pt>
                <c:pt idx="1">
                  <c:v>110</c:v>
                </c:pt>
                <c:pt idx="2">
                  <c:v>110</c:v>
                </c:pt>
                <c:pt idx="3">
                  <c:v>115</c:v>
                </c:pt>
                <c:pt idx="4">
                  <c:v>85</c:v>
                </c:pt>
                <c:pt idx="5">
                  <c:v>110</c:v>
                </c:pt>
                <c:pt idx="6">
                  <c:v>123</c:v>
                </c:pt>
                <c:pt idx="7">
                  <c:v>110</c:v>
                </c:pt>
                <c:pt idx="8">
                  <c:v>84</c:v>
                </c:pt>
                <c:pt idx="9">
                  <c:v>105</c:v>
                </c:pt>
                <c:pt idx="10">
                  <c:v>105</c:v>
                </c:pt>
                <c:pt idx="11">
                  <c:v>101</c:v>
                </c:pt>
                <c:pt idx="12">
                  <c:v>110</c:v>
                </c:pt>
                <c:pt idx="13">
                  <c:v>102</c:v>
                </c:pt>
                <c:pt idx="14">
                  <c:v>94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11월</c:v>
                </c:pt>
              </c:strCache>
            </c:strRef>
          </c:tx>
          <c:cat>
            <c:strRef>
              <c:f>Sheet1!$A$2:$A$16</c:f>
              <c:strCache>
                <c:ptCount val="15"/>
                <c:pt idx="0">
                  <c:v>최정아</c:v>
                </c:pt>
                <c:pt idx="1">
                  <c:v>이지선</c:v>
                </c:pt>
                <c:pt idx="2">
                  <c:v>김남신</c:v>
                </c:pt>
                <c:pt idx="3">
                  <c:v>송은숙</c:v>
                </c:pt>
                <c:pt idx="4">
                  <c:v>성기선</c:v>
                </c:pt>
                <c:pt idx="5">
                  <c:v>박윤정</c:v>
                </c:pt>
                <c:pt idx="6">
                  <c:v>안지연</c:v>
                </c:pt>
                <c:pt idx="7">
                  <c:v>김은정</c:v>
                </c:pt>
                <c:pt idx="8">
                  <c:v>남보라</c:v>
                </c:pt>
                <c:pt idx="9">
                  <c:v>박수완</c:v>
                </c:pt>
                <c:pt idx="10">
                  <c:v>한두리</c:v>
                </c:pt>
                <c:pt idx="11">
                  <c:v>권현옥</c:v>
                </c:pt>
                <c:pt idx="12">
                  <c:v>김현정</c:v>
                </c:pt>
                <c:pt idx="13">
                  <c:v>장미화</c:v>
                </c:pt>
                <c:pt idx="14">
                  <c:v>최주영</c:v>
                </c:pt>
              </c:strCache>
            </c:str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135</c:v>
                </c:pt>
                <c:pt idx="1">
                  <c:v>113</c:v>
                </c:pt>
                <c:pt idx="2">
                  <c:v>136</c:v>
                </c:pt>
                <c:pt idx="3">
                  <c:v>124</c:v>
                </c:pt>
                <c:pt idx="4">
                  <c:v>123</c:v>
                </c:pt>
                <c:pt idx="5">
                  <c:v>130</c:v>
                </c:pt>
                <c:pt idx="6">
                  <c:v>129</c:v>
                </c:pt>
                <c:pt idx="7">
                  <c:v>126</c:v>
                </c:pt>
                <c:pt idx="8">
                  <c:v>125</c:v>
                </c:pt>
                <c:pt idx="9">
                  <c:v>129</c:v>
                </c:pt>
                <c:pt idx="10">
                  <c:v>128</c:v>
                </c:pt>
                <c:pt idx="11">
                  <c:v>117</c:v>
                </c:pt>
                <c:pt idx="12">
                  <c:v>126</c:v>
                </c:pt>
                <c:pt idx="13">
                  <c:v>131</c:v>
                </c:pt>
                <c:pt idx="14">
                  <c:v>117</c:v>
                </c:pt>
              </c:numCache>
            </c:numRef>
          </c:val>
        </c:ser>
        <c:marker val="1"/>
        <c:axId val="110878080"/>
        <c:axId val="110953600"/>
      </c:lineChart>
      <c:catAx>
        <c:axId val="110878080"/>
        <c:scaling>
          <c:orientation val="minMax"/>
        </c:scaling>
        <c:axPos val="b"/>
        <c:tickLblPos val="nextTo"/>
        <c:spPr>
          <a:noFill/>
        </c:spPr>
        <c:txPr>
          <a:bodyPr/>
          <a:lstStyle/>
          <a:p>
            <a:pPr>
              <a:defRPr sz="2000"/>
            </a:pPr>
            <a:endParaRPr lang="ko-KR"/>
          </a:p>
        </c:txPr>
        <c:crossAx val="110953600"/>
        <c:crosses val="autoZero"/>
        <c:auto val="1"/>
        <c:lblAlgn val="ctr"/>
        <c:lblOffset val="100"/>
      </c:catAx>
      <c:valAx>
        <c:axId val="110953600"/>
        <c:scaling>
          <c:orientation val="minMax"/>
        </c:scaling>
        <c:axPos val="l"/>
        <c:majorGridlines/>
        <c:numFmt formatCode="General" sourceLinked="1"/>
        <c:tickLblPos val="nextTo"/>
        <c:crossAx val="110878080"/>
        <c:crosses val="autoZero"/>
        <c:crossBetween val="between"/>
      </c:valAx>
    </c:plotArea>
    <c:legend>
      <c:legendPos val="r"/>
    </c:legend>
    <c:plotVisOnly val="1"/>
  </c:chart>
  <c:txPr>
    <a:bodyPr/>
    <a:lstStyle/>
    <a:p>
      <a:pPr>
        <a:defRPr sz="2000"/>
      </a:pPr>
      <a:endParaRPr lang="ko-KR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175B8C-DF90-4444-88E4-F1D95D87E965}" type="datetimeFigureOut">
              <a:rPr lang="ko-KR" altLang="en-US" smtClean="0"/>
              <a:pPr/>
              <a:t>2017-12-07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405DAE-064F-4E16-A6EA-40DBFA52F80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76808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286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36433" algn="l" defTabSz="107286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72866" algn="l" defTabSz="107286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609298" algn="l" defTabSz="107286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145731" algn="l" defTabSz="107286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82164" algn="l" defTabSz="107286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18597" algn="l" defTabSz="107286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755029" algn="l" defTabSz="107286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291462" algn="l" defTabSz="1072866" rtl="0" eaLnBrk="1" latinLnBrk="1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05DAE-064F-4E16-A6EA-40DBFA52F806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337066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05DAE-064F-4E16-A6EA-40DBFA52F806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337066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05DAE-064F-4E16-A6EA-40DBFA52F806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337066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05DAE-064F-4E16-A6EA-40DBFA52F806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337066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05DAE-064F-4E16-A6EA-40DBFA52F806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337066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05DAE-064F-4E16-A6EA-40DBFA52F806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337066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05DAE-064F-4E16-A6EA-40DBFA52F806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337066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05DAE-064F-4E16-A6EA-40DBFA52F806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337066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405DAE-064F-4E16-A6EA-40DBFA52F806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337066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742950" y="2130428"/>
            <a:ext cx="84201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364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728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092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45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82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185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55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914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90FF6-59C0-4879-B026-626A45E9659E}" type="datetime1">
              <a:rPr lang="ko-KR" altLang="en-US" smtClean="0"/>
              <a:pPr/>
              <a:t>2017-12-07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 flipH="1">
            <a:off x="6521450" y="6237313"/>
            <a:ext cx="147741" cy="484163"/>
          </a:xfrm>
          <a:prstGeom prst="rect">
            <a:avLst/>
          </a:prstGeom>
        </p:spPr>
        <p:txBody>
          <a:bodyPr lIns="107287" tIns="53643" rIns="107287" bIns="53643"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12531-6FF3-4A70-ADD4-1CF142C0B4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3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36433" indent="0">
              <a:buNone/>
              <a:defRPr sz="2300" b="1"/>
            </a:lvl2pPr>
            <a:lvl3pPr marL="1072866" indent="0">
              <a:buNone/>
              <a:defRPr sz="2100" b="1"/>
            </a:lvl3pPr>
            <a:lvl4pPr marL="1609298" indent="0">
              <a:buNone/>
              <a:defRPr sz="1900" b="1"/>
            </a:lvl4pPr>
            <a:lvl5pPr marL="2145731" indent="0">
              <a:buNone/>
              <a:defRPr sz="1900" b="1"/>
            </a:lvl5pPr>
            <a:lvl6pPr marL="2682164" indent="0">
              <a:buNone/>
              <a:defRPr sz="1900" b="1"/>
            </a:lvl6pPr>
            <a:lvl7pPr marL="3218597" indent="0">
              <a:buNone/>
              <a:defRPr sz="1900" b="1"/>
            </a:lvl7pPr>
            <a:lvl8pPr marL="3755029" indent="0">
              <a:buNone/>
              <a:defRPr sz="1900" b="1"/>
            </a:lvl8pPr>
            <a:lvl9pPr marL="4291462" indent="0">
              <a:buNone/>
              <a:defRPr sz="19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032114" y="1535113"/>
            <a:ext cx="4378590" cy="639763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36433" indent="0">
              <a:buNone/>
              <a:defRPr sz="2300" b="1"/>
            </a:lvl2pPr>
            <a:lvl3pPr marL="1072866" indent="0">
              <a:buNone/>
              <a:defRPr sz="2100" b="1"/>
            </a:lvl3pPr>
            <a:lvl4pPr marL="1609298" indent="0">
              <a:buNone/>
              <a:defRPr sz="1900" b="1"/>
            </a:lvl4pPr>
            <a:lvl5pPr marL="2145731" indent="0">
              <a:buNone/>
              <a:defRPr sz="1900" b="1"/>
            </a:lvl5pPr>
            <a:lvl6pPr marL="2682164" indent="0">
              <a:buNone/>
              <a:defRPr sz="1900" b="1"/>
            </a:lvl6pPr>
            <a:lvl7pPr marL="3218597" indent="0">
              <a:buNone/>
              <a:defRPr sz="1900" b="1"/>
            </a:lvl7pPr>
            <a:lvl8pPr marL="3755029" indent="0">
              <a:buNone/>
              <a:defRPr sz="1900" b="1"/>
            </a:lvl8pPr>
            <a:lvl9pPr marL="4291462" indent="0">
              <a:buNone/>
              <a:defRPr sz="19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032114" y="2174875"/>
            <a:ext cx="4378590" cy="3951288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96B71F-E5F5-4A0E-890A-E016AAB339A5}" type="datetime1">
              <a:rPr lang="ko-KR" altLang="en-US" smtClean="0"/>
              <a:pPr/>
              <a:t>2017-12-07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 flipH="1">
            <a:off x="6521450" y="6237313"/>
            <a:ext cx="147741" cy="484163"/>
          </a:xfrm>
          <a:prstGeom prst="rect">
            <a:avLst/>
          </a:prstGeom>
        </p:spPr>
        <p:txBody>
          <a:bodyPr lIns="107287" tIns="53643" rIns="107287" bIns="53643"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12531-6FF3-4A70-ADD4-1CF142C0B4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E021B9-18A6-4AF5-A374-48BE1ECA2072}" type="datetime1">
              <a:rPr lang="ko-KR" altLang="en-US" smtClean="0"/>
              <a:pPr/>
              <a:t>2017-12-07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 flipH="1">
            <a:off x="6521450" y="6237313"/>
            <a:ext cx="147741" cy="484163"/>
          </a:xfrm>
          <a:prstGeom prst="rect">
            <a:avLst/>
          </a:prstGeom>
        </p:spPr>
        <p:txBody>
          <a:bodyPr lIns="107287" tIns="53643" rIns="107287" bIns="53643"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12531-6FF3-4A70-ADD4-1CF142C0B4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A1C93-9B06-4276-BC97-0ADB2A4437DB}" type="datetime1">
              <a:rPr lang="ko-KR" altLang="en-US" smtClean="0"/>
              <a:pPr/>
              <a:t>2017-12-07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 flipH="1">
            <a:off x="6521450" y="6237313"/>
            <a:ext cx="147741" cy="484163"/>
          </a:xfrm>
          <a:prstGeom prst="rect">
            <a:avLst/>
          </a:prstGeom>
        </p:spPr>
        <p:txBody>
          <a:bodyPr lIns="107287" tIns="53643" rIns="107287" bIns="53643"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12531-6FF3-4A70-ADD4-1CF142C0B4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95304" y="273049"/>
            <a:ext cx="3259006" cy="1162051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872971" y="273053"/>
            <a:ext cx="5537729" cy="5853113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8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95304" y="1435103"/>
            <a:ext cx="3259006" cy="4691063"/>
          </a:xfrm>
        </p:spPr>
        <p:txBody>
          <a:bodyPr/>
          <a:lstStyle>
            <a:lvl1pPr marL="0" indent="0">
              <a:buNone/>
              <a:defRPr sz="1600"/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ABF81-9823-4755-9B74-B9CC032432DE}" type="datetime1">
              <a:rPr lang="ko-KR" altLang="en-US" smtClean="0"/>
              <a:pPr/>
              <a:t>2017-12-07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 flipH="1">
            <a:off x="6521450" y="6237313"/>
            <a:ext cx="147741" cy="484163"/>
          </a:xfrm>
          <a:prstGeom prst="rect">
            <a:avLst/>
          </a:prstGeom>
        </p:spPr>
        <p:txBody>
          <a:bodyPr lIns="107287" tIns="53643" rIns="107287" bIns="53643"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12531-6FF3-4A70-ADD4-1CF142C0B4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9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800"/>
            </a:lvl1pPr>
            <a:lvl2pPr marL="536433" indent="0">
              <a:buNone/>
              <a:defRPr sz="3300"/>
            </a:lvl2pPr>
            <a:lvl3pPr marL="1072866" indent="0">
              <a:buNone/>
              <a:defRPr sz="2800"/>
            </a:lvl3pPr>
            <a:lvl4pPr marL="1609298" indent="0">
              <a:buNone/>
              <a:defRPr sz="2300"/>
            </a:lvl4pPr>
            <a:lvl5pPr marL="2145731" indent="0">
              <a:buNone/>
              <a:defRPr sz="2300"/>
            </a:lvl5pPr>
            <a:lvl6pPr marL="2682164" indent="0">
              <a:buNone/>
              <a:defRPr sz="2300"/>
            </a:lvl6pPr>
            <a:lvl7pPr marL="3218597" indent="0">
              <a:buNone/>
              <a:defRPr sz="2300"/>
            </a:lvl7pPr>
            <a:lvl8pPr marL="3755029" indent="0">
              <a:buNone/>
              <a:defRPr sz="2300"/>
            </a:lvl8pPr>
            <a:lvl9pPr marL="4291462" indent="0">
              <a:buNone/>
              <a:defRPr sz="23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941645" y="5367339"/>
            <a:ext cx="5943600" cy="804863"/>
          </a:xfrm>
        </p:spPr>
        <p:txBody>
          <a:bodyPr/>
          <a:lstStyle>
            <a:lvl1pPr marL="0" indent="0">
              <a:buNone/>
              <a:defRPr sz="1600"/>
            </a:lvl1pPr>
            <a:lvl2pPr marL="536433" indent="0">
              <a:buNone/>
              <a:defRPr sz="1400"/>
            </a:lvl2pPr>
            <a:lvl3pPr marL="1072866" indent="0">
              <a:buNone/>
              <a:defRPr sz="1200"/>
            </a:lvl3pPr>
            <a:lvl4pPr marL="1609298" indent="0">
              <a:buNone/>
              <a:defRPr sz="1100"/>
            </a:lvl4pPr>
            <a:lvl5pPr marL="2145731" indent="0">
              <a:buNone/>
              <a:defRPr sz="1100"/>
            </a:lvl5pPr>
            <a:lvl6pPr marL="2682164" indent="0">
              <a:buNone/>
              <a:defRPr sz="1100"/>
            </a:lvl6pPr>
            <a:lvl7pPr marL="3218597" indent="0">
              <a:buNone/>
              <a:defRPr sz="1100"/>
            </a:lvl7pPr>
            <a:lvl8pPr marL="3755029" indent="0">
              <a:buNone/>
              <a:defRPr sz="1100"/>
            </a:lvl8pPr>
            <a:lvl9pPr marL="4291462" indent="0">
              <a:buNone/>
              <a:defRPr sz="1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8A5C5-A760-4665-A940-E20F510C69FE}" type="datetime1">
              <a:rPr lang="ko-KR" altLang="en-US" smtClean="0"/>
              <a:pPr/>
              <a:t>2017-12-07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 flipH="1">
            <a:off x="6521450" y="6237313"/>
            <a:ext cx="147741" cy="484163"/>
          </a:xfrm>
          <a:prstGeom prst="rect">
            <a:avLst/>
          </a:prstGeom>
        </p:spPr>
        <p:txBody>
          <a:bodyPr lIns="107287" tIns="53643" rIns="107287" bIns="53643"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12531-6FF3-4A70-ADD4-1CF142C0B4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EEF72-D11B-4B45-80B2-11F8785BC426}" type="datetime1">
              <a:rPr lang="ko-KR" altLang="en-US" smtClean="0"/>
              <a:pPr/>
              <a:t>2017-12-07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 flipH="1">
            <a:off x="6521450" y="6237313"/>
            <a:ext cx="147741" cy="484163"/>
          </a:xfrm>
          <a:prstGeom prst="rect">
            <a:avLst/>
          </a:prstGeom>
        </p:spPr>
        <p:txBody>
          <a:bodyPr lIns="107287" tIns="53643" rIns="107287" bIns="53643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12531-6FF3-4A70-ADD4-1CF142C0B4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181850" y="274640"/>
            <a:ext cx="222885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95300" y="274640"/>
            <a:ext cx="652145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F6344-EBAA-4085-A258-559FF331E266}" type="datetime1">
              <a:rPr lang="ko-KR" altLang="en-US" smtClean="0"/>
              <a:pPr/>
              <a:t>2017-12-07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 flipH="1">
            <a:off x="6521450" y="6237313"/>
            <a:ext cx="147741" cy="484163"/>
          </a:xfrm>
          <a:prstGeom prst="rect">
            <a:avLst/>
          </a:prstGeom>
        </p:spPr>
        <p:txBody>
          <a:bodyPr lIns="107287" tIns="53643" rIns="107287" bIns="53643"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12531-6FF3-4A70-ADD4-1CF142C0B4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DnDiag">
          <a:fgClr>
            <a:srgbClr val="423832"/>
          </a:fgClr>
          <a:bgClr>
            <a:srgbClr val="594A45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95300" y="274639"/>
            <a:ext cx="8915400" cy="1143000"/>
          </a:xfrm>
          <a:prstGeom prst="rect">
            <a:avLst/>
          </a:prstGeom>
        </p:spPr>
        <p:txBody>
          <a:bodyPr vert="horz" lIns="107287" tIns="53643" rIns="107287" bIns="53643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107287" tIns="53643" rIns="107287" bIns="53643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95300" y="6356352"/>
            <a:ext cx="2311400" cy="365125"/>
          </a:xfrm>
          <a:prstGeom prst="rect">
            <a:avLst/>
          </a:prstGeom>
        </p:spPr>
        <p:txBody>
          <a:bodyPr vert="horz" lIns="107287" tIns="53643" rIns="107287" bIns="53643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  <a:latin typeface="Noto Sans Korean Medium" pitchFamily="34" charset="-127"/>
                <a:ea typeface="Noto Sans Korean Medium" pitchFamily="34" charset="-127"/>
              </a:defRPr>
            </a:lvl1pPr>
          </a:lstStyle>
          <a:p>
            <a:fld id="{8E556582-29A5-4912-BEA1-BEA54FAD3E1C}" type="datetime1">
              <a:rPr lang="ko-KR" altLang="en-US" smtClean="0"/>
              <a:pPr/>
              <a:t>2017-12-07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215251" y="0"/>
            <a:ext cx="2542540" cy="365125"/>
          </a:xfrm>
          <a:prstGeom prst="rect">
            <a:avLst/>
          </a:prstGeom>
        </p:spPr>
        <p:txBody>
          <a:bodyPr vert="horz" lIns="107287" tIns="53643" rIns="107287" bIns="53643" rtlCol="0" anchor="ctr"/>
          <a:lstStyle>
            <a:lvl1pPr algn="r">
              <a:defRPr sz="1400">
                <a:solidFill>
                  <a:schemeClr val="bg1"/>
                </a:solidFill>
                <a:latin typeface="Noto Sans Korean Medium" pitchFamily="34" charset="-127"/>
                <a:ea typeface="Noto Sans Korean Medium" pitchFamily="34" charset="-127"/>
              </a:defRPr>
            </a:lvl1pPr>
          </a:lstStyle>
          <a:p>
            <a:fld id="{1CE12531-6FF3-4A70-ADD4-1CF142C0B40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072866" rtl="0" eaLnBrk="1" latinLnBrk="1" hangingPunct="1">
        <a:spcBef>
          <a:spcPct val="0"/>
        </a:spcBef>
        <a:buNone/>
        <a:defRPr sz="5200" kern="1200" spc="-176">
          <a:solidFill>
            <a:schemeClr val="tx1"/>
          </a:solidFill>
          <a:latin typeface="Noto Sans Korean Bold" pitchFamily="34" charset="-127"/>
          <a:ea typeface="Noto Sans Korean Bold" pitchFamily="34" charset="-127"/>
          <a:cs typeface="+mj-cs"/>
        </a:defRPr>
      </a:lvl1pPr>
    </p:titleStyle>
    <p:bodyStyle>
      <a:lvl1pPr marL="402325" indent="-402325" algn="l" defTabSz="1072866" rtl="0" eaLnBrk="1" latinLnBrk="1" hangingPunct="1">
        <a:spcBef>
          <a:spcPct val="20000"/>
        </a:spcBef>
        <a:buFont typeface="Arial" pitchFamily="34" charset="0"/>
        <a:buChar char="•"/>
        <a:defRPr sz="3800" kern="1200" spc="-117" baseline="0">
          <a:solidFill>
            <a:schemeClr val="tx1"/>
          </a:solidFill>
          <a:latin typeface="Noto Sans Korean Medium" pitchFamily="34" charset="-127"/>
          <a:ea typeface="Noto Sans Korean Medium" pitchFamily="34" charset="-127"/>
          <a:cs typeface="+mn-cs"/>
        </a:defRPr>
      </a:lvl1pPr>
      <a:lvl2pPr marL="871703" indent="-335270" algn="l" defTabSz="1072866" rtl="0" eaLnBrk="1" latinLnBrk="1" hangingPunct="1">
        <a:spcBef>
          <a:spcPct val="20000"/>
        </a:spcBef>
        <a:buFont typeface="Arial" pitchFamily="34" charset="0"/>
        <a:buChar char="–"/>
        <a:defRPr sz="3300" kern="1200" spc="-117" baseline="0">
          <a:solidFill>
            <a:schemeClr val="tx1"/>
          </a:solidFill>
          <a:latin typeface="Noto Sans Korean Medium" pitchFamily="34" charset="-127"/>
          <a:ea typeface="Noto Sans Korean Medium" pitchFamily="34" charset="-127"/>
          <a:cs typeface="+mn-cs"/>
        </a:defRPr>
      </a:lvl2pPr>
      <a:lvl3pPr marL="1341082" indent="-268216" algn="l" defTabSz="1072866" rtl="0" eaLnBrk="1" latinLnBrk="1" hangingPunct="1">
        <a:spcBef>
          <a:spcPct val="20000"/>
        </a:spcBef>
        <a:buFont typeface="Arial" pitchFamily="34" charset="0"/>
        <a:buChar char="•"/>
        <a:defRPr sz="2800" kern="1200" spc="-117" baseline="0">
          <a:solidFill>
            <a:schemeClr val="tx1"/>
          </a:solidFill>
          <a:latin typeface="Noto Sans Korean Medium" pitchFamily="34" charset="-127"/>
          <a:ea typeface="Noto Sans Korean Medium" pitchFamily="34" charset="-127"/>
          <a:cs typeface="+mn-cs"/>
        </a:defRPr>
      </a:lvl3pPr>
      <a:lvl4pPr marL="1877515" indent="-268216" algn="l" defTabSz="1072866" rtl="0" eaLnBrk="1" latinLnBrk="1" hangingPunct="1">
        <a:spcBef>
          <a:spcPct val="20000"/>
        </a:spcBef>
        <a:buFont typeface="Arial" pitchFamily="34" charset="0"/>
        <a:buChar char="–"/>
        <a:defRPr sz="2300" kern="1200" spc="-117" baseline="0">
          <a:solidFill>
            <a:schemeClr val="tx1"/>
          </a:solidFill>
          <a:latin typeface="Noto Sans Korean Medium" pitchFamily="34" charset="-127"/>
          <a:ea typeface="Noto Sans Korean Medium" pitchFamily="34" charset="-127"/>
          <a:cs typeface="+mn-cs"/>
        </a:defRPr>
      </a:lvl4pPr>
      <a:lvl5pPr marL="2413947" indent="-268216" algn="l" defTabSz="1072866" rtl="0" eaLnBrk="1" latinLnBrk="1" hangingPunct="1">
        <a:spcBef>
          <a:spcPct val="20000"/>
        </a:spcBef>
        <a:buFont typeface="Arial" pitchFamily="34" charset="0"/>
        <a:buChar char="»"/>
        <a:defRPr sz="2300" kern="1200" spc="-117" baseline="0">
          <a:solidFill>
            <a:schemeClr val="tx1"/>
          </a:solidFill>
          <a:latin typeface="Noto Sans Korean Medium" pitchFamily="34" charset="-127"/>
          <a:ea typeface="Noto Sans Korean Medium" pitchFamily="34" charset="-127"/>
          <a:cs typeface="+mn-cs"/>
        </a:defRPr>
      </a:lvl5pPr>
      <a:lvl6pPr marL="2950380" indent="-268216" algn="l" defTabSz="107286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86813" indent="-268216" algn="l" defTabSz="107286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23246" indent="-268216" algn="l" defTabSz="107286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559678" indent="-268216" algn="l" defTabSz="1072866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7286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36433" algn="l" defTabSz="107286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72866" algn="l" defTabSz="107286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9298" algn="l" defTabSz="107286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45731" algn="l" defTabSz="107286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82164" algn="l" defTabSz="107286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18597" algn="l" defTabSz="107286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55029" algn="l" defTabSz="107286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91462" algn="l" defTabSz="1072866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모서리가 둥근 직사각형 4"/>
          <p:cNvSpPr/>
          <p:nvPr/>
        </p:nvSpPr>
        <p:spPr>
          <a:xfrm>
            <a:off x="513656" y="221979"/>
            <a:ext cx="8928992" cy="6165304"/>
          </a:xfrm>
          <a:prstGeom prst="roundRect">
            <a:avLst>
              <a:gd name="adj" fmla="val 1512"/>
            </a:avLst>
          </a:prstGeom>
          <a:solidFill>
            <a:srgbClr val="42383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Box 2"/>
          <p:cNvSpPr txBox="1"/>
          <p:nvPr/>
        </p:nvSpPr>
        <p:spPr>
          <a:xfrm>
            <a:off x="1208584" y="1681357"/>
            <a:ext cx="7992888" cy="2324325"/>
          </a:xfrm>
          <a:prstGeom prst="rect">
            <a:avLst/>
          </a:prstGeom>
          <a:noFill/>
        </p:spPr>
        <p:txBody>
          <a:bodyPr wrap="square" lIns="107287" tIns="53643" rIns="107287" bIns="53643" rtlCol="0">
            <a:spAutoFit/>
          </a:bodyPr>
          <a:lstStyle/>
          <a:p>
            <a:r>
              <a:rPr lang="en-US" altLang="ko-KR" sz="7200" spc="-352" dirty="0" smtClean="0">
                <a:ln w="3175">
                  <a:noFill/>
                </a:ln>
                <a:gradFill flip="none" rotWithShape="1"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16200000" scaled="1"/>
                  <a:tileRect/>
                </a:gradFill>
                <a:latin typeface="HY강B" pitchFamily="18" charset="-127"/>
                <a:ea typeface="HY강B" pitchFamily="18" charset="-127"/>
              </a:rPr>
              <a:t>70</a:t>
            </a:r>
            <a:r>
              <a:rPr lang="ko-KR" altLang="en-US" sz="7200" spc="-352" dirty="0" smtClean="0">
                <a:ln w="3175">
                  <a:noFill/>
                </a:ln>
                <a:gradFill flip="none" rotWithShape="1"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16200000" scaled="1"/>
                  <a:tileRect/>
                </a:gradFill>
                <a:latin typeface="HY강B" pitchFamily="18" charset="-127"/>
                <a:ea typeface="HY강B" pitchFamily="18" charset="-127"/>
              </a:rPr>
              <a:t>병동을 </a:t>
            </a:r>
            <a:endParaRPr lang="en-US" altLang="ko-KR" sz="7200" spc="-352" dirty="0" smtClean="0">
              <a:ln w="3175">
                <a:noFill/>
              </a:ln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16200000" scaled="1"/>
                <a:tileRect/>
              </a:gradFill>
              <a:latin typeface="HY강B" pitchFamily="18" charset="-127"/>
              <a:ea typeface="HY강B" pitchFamily="18" charset="-127"/>
            </a:endParaRPr>
          </a:p>
          <a:p>
            <a:r>
              <a:rPr lang="en-US" altLang="ko-KR" sz="7200" spc="-352" dirty="0">
                <a:ln w="3175">
                  <a:noFill/>
                </a:ln>
                <a:gradFill flip="none" rotWithShape="1"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16200000" scaled="1"/>
                  <a:tileRect/>
                </a:gradFill>
                <a:latin typeface="HY강B" pitchFamily="18" charset="-127"/>
                <a:ea typeface="HY강B" pitchFamily="18" charset="-127"/>
              </a:rPr>
              <a:t> </a:t>
            </a:r>
            <a:r>
              <a:rPr lang="en-US" altLang="ko-KR" sz="7200" spc="-352" dirty="0" smtClean="0">
                <a:ln w="3175">
                  <a:noFill/>
                </a:ln>
                <a:gradFill flip="none" rotWithShape="1"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16200000" scaled="1"/>
                  <a:tileRect/>
                </a:gradFill>
                <a:latin typeface="HY강B" pitchFamily="18" charset="-127"/>
                <a:ea typeface="HY강B" pitchFamily="18" charset="-127"/>
              </a:rPr>
              <a:t>     </a:t>
            </a:r>
            <a:r>
              <a:rPr lang="ko-KR" altLang="en-US" sz="7200" spc="-352" dirty="0" smtClean="0">
                <a:ln w="3175">
                  <a:noFill/>
                </a:ln>
                <a:gradFill flip="none" rotWithShape="1"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16200000" scaled="1"/>
                  <a:tileRect/>
                </a:gradFill>
                <a:latin typeface="HY강B" pitchFamily="18" charset="-127"/>
                <a:ea typeface="HY강B" pitchFamily="18" charset="-127"/>
              </a:rPr>
              <a:t>소개합니다</a:t>
            </a:r>
            <a:endParaRPr lang="ko-KR" altLang="en-US" sz="7200" spc="-352" dirty="0">
              <a:ln w="3175">
                <a:noFill/>
              </a:ln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16200000" scaled="1"/>
                <a:tileRect/>
              </a:gra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8503" y="6387283"/>
            <a:ext cx="2964329" cy="246833"/>
          </a:xfrm>
          <a:prstGeom prst="rect">
            <a:avLst/>
          </a:prstGeom>
          <a:noFill/>
        </p:spPr>
        <p:txBody>
          <a:bodyPr wrap="square" lIns="107287" tIns="53643" rIns="107287" bIns="53643" rtlCol="0">
            <a:spAutoFit/>
          </a:bodyPr>
          <a:lstStyle/>
          <a:p>
            <a:r>
              <a:rPr lang="en-US" altLang="ko-KR" sz="900" b="1" dirty="0"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16200000" scaled="1"/>
                </a:gradFill>
                <a:latin typeface="타이포_팩토리 M" panose="02020503020101020101" pitchFamily="18" charset="-127"/>
                <a:ea typeface="타이포_팩토리 M" panose="02020503020101020101" pitchFamily="18" charset="-127"/>
              </a:rPr>
              <a:t>Date- </a:t>
            </a:r>
            <a:r>
              <a:rPr lang="en-US" altLang="ko-KR" sz="900" b="1" dirty="0" smtClean="0">
                <a:gradFill>
                  <a:gsLst>
                    <a:gs pos="50000">
                      <a:schemeClr val="bg1"/>
                    </a:gs>
                    <a:gs pos="100000">
                      <a:schemeClr val="bg1"/>
                    </a:gs>
                  </a:gsLst>
                  <a:lin ang="16200000" scaled="1"/>
                </a:gradFill>
                <a:latin typeface="타이포_팩토리 M" panose="02020503020101020101" pitchFamily="18" charset="-127"/>
                <a:ea typeface="타이포_팩토리 M" panose="02020503020101020101" pitchFamily="18" charset="-127"/>
              </a:rPr>
              <a:t>2017. 12. 7</a:t>
            </a:r>
            <a:endParaRPr lang="ko-KR" altLang="en-US" sz="900" b="1" dirty="0">
              <a:gradFill>
                <a:gsLst>
                  <a:gs pos="50000">
                    <a:schemeClr val="bg1"/>
                  </a:gs>
                  <a:gs pos="100000">
                    <a:schemeClr val="bg1"/>
                  </a:gs>
                </a:gsLst>
                <a:lin ang="16200000" scaled="1"/>
              </a:gradFill>
              <a:latin typeface="타이포_팩토리 M" panose="02020503020101020101" pitchFamily="18" charset="-127"/>
              <a:ea typeface="타이포_팩토리 M" panose="02020503020101020101" pitchFamily="18" charset="-127"/>
            </a:endParaRPr>
          </a:p>
        </p:txBody>
      </p:sp>
      <p:pic>
        <p:nvPicPr>
          <p:cNvPr id="1026" name="Picture 2" descr="C:\Users\madeit-top1\Documents\PPT\외주\icon_lea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3238" flipH="1">
            <a:off x="7322329" y="4079695"/>
            <a:ext cx="2368429" cy="2341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385048" y="5085184"/>
            <a:ext cx="2736304" cy="846997"/>
          </a:xfrm>
          <a:prstGeom prst="rect">
            <a:avLst/>
          </a:prstGeom>
          <a:noFill/>
        </p:spPr>
        <p:txBody>
          <a:bodyPr wrap="square" lIns="107287" tIns="53643" rIns="107287" bIns="53643" rtlCol="0">
            <a:spAutoFit/>
          </a:bodyPr>
          <a:lstStyle/>
          <a:p>
            <a:r>
              <a:rPr lang="en-US" altLang="ko-KR" sz="2400" dirty="0" smtClean="0">
                <a:ln w="3175">
                  <a:noFill/>
                </a:ln>
                <a:solidFill>
                  <a:srgbClr val="F5AA00"/>
                </a:solidFill>
                <a:latin typeface="HY강B" pitchFamily="18" charset="-127"/>
                <a:ea typeface="HY강B" pitchFamily="18" charset="-127"/>
              </a:rPr>
              <a:t>70</a:t>
            </a:r>
            <a:r>
              <a:rPr lang="ko-KR" altLang="en-US" sz="2400" dirty="0" smtClean="0">
                <a:ln w="3175">
                  <a:noFill/>
                </a:ln>
                <a:solidFill>
                  <a:srgbClr val="F5AA00"/>
                </a:solidFill>
                <a:latin typeface="HY강B" pitchFamily="18" charset="-127"/>
                <a:ea typeface="HY강B" pitchFamily="18" charset="-127"/>
              </a:rPr>
              <a:t>병동 수간호사</a:t>
            </a:r>
            <a:endParaRPr lang="en-US" altLang="ko-KR" sz="2400" dirty="0" smtClean="0">
              <a:ln w="3175">
                <a:noFill/>
              </a:ln>
              <a:solidFill>
                <a:srgbClr val="F5AA00"/>
              </a:solidFill>
              <a:latin typeface="HY강B" pitchFamily="18" charset="-127"/>
              <a:ea typeface="HY강B" pitchFamily="18" charset="-127"/>
            </a:endParaRPr>
          </a:p>
          <a:p>
            <a:r>
              <a:rPr lang="ko-KR" altLang="en-US" sz="2400" dirty="0" smtClean="0">
                <a:ln w="3175">
                  <a:noFill/>
                </a:ln>
                <a:solidFill>
                  <a:srgbClr val="F5AA00"/>
                </a:solidFill>
                <a:latin typeface="HY강B" pitchFamily="18" charset="-127"/>
                <a:ea typeface="HY강B" pitchFamily="18" charset="-127"/>
              </a:rPr>
              <a:t>        최정아</a:t>
            </a:r>
            <a:endParaRPr lang="en-US" altLang="ko-KR" sz="2400" dirty="0" smtClean="0">
              <a:ln w="3175">
                <a:noFill/>
              </a:ln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16200000" scaled="1"/>
                <a:tileRect/>
              </a:gradFill>
              <a:latin typeface="HY강B" pitchFamily="18" charset="-127"/>
              <a:ea typeface="HY강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0313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모서리가 둥근 직사각형 23"/>
          <p:cNvSpPr/>
          <p:nvPr/>
        </p:nvSpPr>
        <p:spPr>
          <a:xfrm>
            <a:off x="545852" y="-17241"/>
            <a:ext cx="8928992" cy="6077539"/>
          </a:xfrm>
          <a:prstGeom prst="roundRect">
            <a:avLst>
              <a:gd name="adj" fmla="val 1512"/>
            </a:avLst>
          </a:prstGeom>
          <a:solidFill>
            <a:srgbClr val="42383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48544" y="1484784"/>
            <a:ext cx="7848872" cy="6509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250000"/>
              </a:lnSpc>
              <a:buFont typeface="Arial" panose="020B0604020202020204" pitchFamily="34" charset="0"/>
              <a:buChar char="•"/>
            </a:pPr>
            <a:endParaRPr lang="en-US" altLang="ko-KR" sz="1800" b="1" spc="-40" dirty="0" smtClean="0">
              <a:gradFill>
                <a:gsLst>
                  <a:gs pos="50000">
                    <a:schemeClr val="bg1"/>
                  </a:gs>
                  <a:gs pos="100000">
                    <a:schemeClr val="bg1"/>
                  </a:gs>
                </a:gsLst>
                <a:lin ang="16200000" scaled="1"/>
              </a:gra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88504" y="418356"/>
            <a:ext cx="45719" cy="6799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Picture 2" descr="C:\Users\madeit-top1\Documents\PPT\외주\icon_lea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62788">
            <a:off x="7991569" y="4811384"/>
            <a:ext cx="1666642" cy="166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699955" y="496729"/>
            <a:ext cx="6701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1-1. 70</a:t>
            </a:r>
            <a:r>
              <a:rPr lang="ko-KR" altLang="en-US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병동 부서원 현황</a:t>
            </a:r>
            <a:r>
              <a:rPr lang="en-US" altLang="ko-KR" sz="3200" b="1" dirty="0" smtClean="0">
                <a:ln w="3175"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 </a:t>
            </a:r>
            <a:endParaRPr lang="ko-KR" altLang="en-US" sz="3200" b="1" dirty="0">
              <a:ln w="3175"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33856659"/>
              </p:ext>
            </p:extLst>
          </p:nvPr>
        </p:nvGraphicFramePr>
        <p:xfrm>
          <a:off x="858259" y="1691083"/>
          <a:ext cx="8280920" cy="353811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93283"/>
                <a:gridCol w="6587637"/>
              </a:tblGrid>
              <a:tr h="758367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강B" pitchFamily="18" charset="-127"/>
                          <a:ea typeface="HY강B" pitchFamily="18" charset="-127"/>
                        </a:rPr>
                        <a:t>수간호사</a:t>
                      </a:r>
                      <a:endParaRPr lang="ko-KR" alt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AA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최정아</a:t>
                      </a:r>
                      <a:r>
                        <a:rPr lang="en-US" altLang="ko-KR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,  </a:t>
                      </a:r>
                      <a:r>
                        <a:rPr lang="ko-KR" altLang="en-US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이지선</a:t>
                      </a:r>
                      <a:endParaRPr lang="ko-KR" altLang="en-US" b="0" dirty="0">
                        <a:solidFill>
                          <a:schemeClr val="bg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71638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강B" pitchFamily="18" charset="-127"/>
                          <a:ea typeface="HY강B" pitchFamily="18" charset="-127"/>
                        </a:rPr>
                        <a:t>간호사</a:t>
                      </a:r>
                      <a:endParaRPr lang="ko-KR" alt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AA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dirty="0" err="1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김남신</a:t>
                      </a:r>
                      <a:r>
                        <a:rPr lang="en-US" altLang="ko-KR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,  </a:t>
                      </a:r>
                      <a:r>
                        <a:rPr lang="ko-KR" altLang="en-US" b="1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송은숙</a:t>
                      </a:r>
                      <a:r>
                        <a:rPr lang="en-US" altLang="ko-KR" b="1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,  </a:t>
                      </a:r>
                      <a:r>
                        <a:rPr lang="ko-KR" altLang="en-US" b="1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성기선</a:t>
                      </a:r>
                      <a:r>
                        <a:rPr lang="en-US" altLang="ko-KR" b="1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, </a:t>
                      </a:r>
                      <a:r>
                        <a:rPr lang="en-US" altLang="ko-KR" b="1" baseline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 </a:t>
                      </a:r>
                      <a:r>
                        <a:rPr lang="ko-KR" altLang="en-US" b="1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박윤정</a:t>
                      </a:r>
                      <a:r>
                        <a:rPr lang="en-US" altLang="ko-KR" b="1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,  </a:t>
                      </a:r>
                      <a:r>
                        <a:rPr lang="ko-KR" altLang="en-US" b="1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안지연</a:t>
                      </a:r>
                      <a:endParaRPr lang="en-US" altLang="ko-KR" b="1" dirty="0" smtClean="0">
                        <a:solidFill>
                          <a:schemeClr val="bg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marL="0" indent="0" latinLnBrk="1"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b="1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    김은정</a:t>
                      </a:r>
                      <a:r>
                        <a:rPr lang="en-US" altLang="ko-KR" b="1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,  </a:t>
                      </a:r>
                      <a:r>
                        <a:rPr lang="ko-KR" altLang="en-US" b="1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남보라</a:t>
                      </a:r>
                      <a:r>
                        <a:rPr lang="en-US" altLang="ko-KR" b="1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,  </a:t>
                      </a:r>
                      <a:r>
                        <a:rPr lang="ko-KR" altLang="en-US" b="1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박수완</a:t>
                      </a:r>
                      <a:r>
                        <a:rPr lang="en-US" altLang="ko-KR" b="1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,  </a:t>
                      </a:r>
                      <a:r>
                        <a:rPr lang="ko-KR" altLang="en-US" b="1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한두리</a:t>
                      </a:r>
                      <a:r>
                        <a:rPr lang="en-US" altLang="ko-KR" b="1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,  </a:t>
                      </a:r>
                    </a:p>
                    <a:p>
                      <a:pPr marL="0" indent="0" latinLnBrk="1">
                        <a:lnSpc>
                          <a:spcPct val="150000"/>
                        </a:lnSpc>
                        <a:buFont typeface="Arial" pitchFamily="34" charset="0"/>
                        <a:buNone/>
                      </a:pPr>
                      <a:r>
                        <a:rPr lang="ko-KR" altLang="en-US" b="1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    권현옥</a:t>
                      </a:r>
                      <a:r>
                        <a:rPr lang="en-US" altLang="ko-KR" b="1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,  </a:t>
                      </a:r>
                      <a:r>
                        <a:rPr lang="ko-KR" altLang="en-US" b="1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김현정</a:t>
                      </a:r>
                      <a:r>
                        <a:rPr lang="en-US" altLang="ko-KR" b="1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,  </a:t>
                      </a:r>
                      <a:r>
                        <a:rPr lang="ko-KR" altLang="en-US" b="1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장미화</a:t>
                      </a:r>
                      <a:r>
                        <a:rPr lang="en-US" altLang="ko-KR" b="1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,  </a:t>
                      </a:r>
                      <a:r>
                        <a:rPr lang="ko-KR" altLang="en-US" b="1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최주영</a:t>
                      </a:r>
                      <a:endParaRPr lang="en-US" altLang="ko-KR" b="1" dirty="0" smtClean="0">
                        <a:solidFill>
                          <a:schemeClr val="bg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marL="342900" indent="-342900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endParaRPr lang="ko-KR" altLang="en-US" b="1" dirty="0">
                        <a:solidFill>
                          <a:schemeClr val="bg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8070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HY강B" pitchFamily="18" charset="-127"/>
                          <a:ea typeface="HY강B" pitchFamily="18" charset="-127"/>
                        </a:rPr>
                        <a:t>조무사</a:t>
                      </a:r>
                      <a:endParaRPr lang="ko-KR" altLang="en-US" sz="24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AA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latinLnBrk="1">
                        <a:lnSpc>
                          <a:spcPct val="150000"/>
                        </a:lnSpc>
                        <a:buFont typeface="Arial" pitchFamily="34" charset="0"/>
                        <a:buChar char="•"/>
                      </a:pPr>
                      <a:r>
                        <a:rPr lang="ko-KR" altLang="en-US" b="1" dirty="0" err="1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김회선</a:t>
                      </a:r>
                      <a:endParaRPr lang="ko-KR" altLang="en-US" b="1" dirty="0">
                        <a:solidFill>
                          <a:schemeClr val="bg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모서리가 둥근 직사각형 23"/>
          <p:cNvSpPr/>
          <p:nvPr/>
        </p:nvSpPr>
        <p:spPr>
          <a:xfrm>
            <a:off x="488504" y="0"/>
            <a:ext cx="8928992" cy="6077539"/>
          </a:xfrm>
          <a:prstGeom prst="roundRect">
            <a:avLst>
              <a:gd name="adj" fmla="val 1512"/>
            </a:avLst>
          </a:prstGeom>
          <a:solidFill>
            <a:srgbClr val="42383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699955" y="496729"/>
            <a:ext cx="59812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ln w="3175">
                  <a:noFill/>
                </a:ln>
                <a:gradFill flip="none" rotWithShape="1"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16200000" scaled="1"/>
                  <a:tileRect/>
                </a:gradFill>
                <a:latin typeface="HY강B" pitchFamily="18" charset="-127"/>
                <a:ea typeface="타이포_팩토리 M" panose="02020503020101020101" pitchFamily="18" charset="-127"/>
              </a:rPr>
              <a:t>1-2</a:t>
            </a:r>
            <a:r>
              <a:rPr lang="en-US" altLang="ko-KR" sz="3200" b="1" dirty="0" smtClean="0">
                <a:ln w="3175">
                  <a:noFill/>
                </a:ln>
                <a:gradFill flip="none" rotWithShape="1"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16200000" scaled="1"/>
                  <a:tileRect/>
                </a:gradFill>
                <a:latin typeface="HY강B" pitchFamily="18" charset="-127"/>
                <a:ea typeface="HY강B" pitchFamily="18" charset="-127"/>
              </a:rPr>
              <a:t>. 70</a:t>
            </a:r>
            <a:r>
              <a:rPr lang="ko-KR" altLang="en-US" sz="3200" b="1" dirty="0" smtClean="0">
                <a:ln w="3175">
                  <a:noFill/>
                </a:ln>
                <a:gradFill flip="none" rotWithShape="1"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16200000" scaled="1"/>
                  <a:tileRect/>
                </a:gradFill>
                <a:latin typeface="HY강B" pitchFamily="18" charset="-127"/>
                <a:ea typeface="HY강B" pitchFamily="18" charset="-127"/>
              </a:rPr>
              <a:t>병동 부서원 현황</a:t>
            </a:r>
            <a:endParaRPr lang="ko-KR" altLang="en-US" sz="3200" b="1" dirty="0">
              <a:ln w="3175">
                <a:noFill/>
              </a:ln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16200000" scaled="1"/>
                <a:tileRect/>
              </a:gra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11356" y="1484784"/>
            <a:ext cx="78488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800" b="1" spc="-40" dirty="0" smtClean="0">
              <a:gradFill>
                <a:gsLst>
                  <a:gs pos="50000">
                    <a:schemeClr val="bg1"/>
                  </a:gs>
                  <a:gs pos="100000">
                    <a:schemeClr val="bg1"/>
                  </a:gs>
                </a:gsLst>
                <a:lin ang="16200000" scaled="1"/>
              </a:gra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88504" y="418356"/>
            <a:ext cx="45719" cy="6799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Picture 2" descr="C:\Users\madeit-top1\Documents\PPT\외주\icon_lea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62788">
            <a:off x="7592605" y="5386001"/>
            <a:ext cx="1666642" cy="166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타원 10"/>
          <p:cNvSpPr/>
          <p:nvPr/>
        </p:nvSpPr>
        <p:spPr>
          <a:xfrm>
            <a:off x="699955" y="1475553"/>
            <a:ext cx="2168204" cy="2168202"/>
          </a:xfrm>
          <a:prstGeom prst="ellipse">
            <a:avLst/>
          </a:prstGeom>
          <a:solidFill>
            <a:srgbClr val="F5AA00"/>
          </a:solidFill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altLang="ko-KR" sz="3200" dirty="0" smtClean="0">
              <a:solidFill>
                <a:schemeClr val="tx1">
                  <a:lumMod val="85000"/>
                  <a:lumOff val="15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2606471" y="3212976"/>
            <a:ext cx="2168204" cy="216820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altLang="ko-KR" sz="3200" dirty="0" smtClean="0">
              <a:solidFill>
                <a:schemeClr val="tx1">
                  <a:lumMod val="85000"/>
                  <a:lumOff val="15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5010111" y="1484784"/>
            <a:ext cx="2168204" cy="216820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altLang="ko-KR" sz="3200" dirty="0" smtClean="0">
              <a:solidFill>
                <a:schemeClr val="tx1">
                  <a:lumMod val="85000"/>
                  <a:lumOff val="15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7261433" y="3059551"/>
            <a:ext cx="2168204" cy="216820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altLang="ko-KR" sz="3200" dirty="0" smtClean="0">
              <a:solidFill>
                <a:schemeClr val="tx1">
                  <a:lumMod val="85000"/>
                  <a:lumOff val="15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cxnSp>
        <p:nvCxnSpPr>
          <p:cNvPr id="7" name="직선 연결선 6"/>
          <p:cNvCxnSpPr>
            <a:stCxn id="11" idx="5"/>
            <a:endCxn id="12" idx="1"/>
          </p:cNvCxnSpPr>
          <p:nvPr/>
        </p:nvCxnSpPr>
        <p:spPr>
          <a:xfrm>
            <a:off x="2550633" y="3326229"/>
            <a:ext cx="373364" cy="20427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>
            <a:stCxn id="12" idx="7"/>
          </p:cNvCxnSpPr>
          <p:nvPr/>
        </p:nvCxnSpPr>
        <p:spPr>
          <a:xfrm flipV="1">
            <a:off x="4457149" y="3131187"/>
            <a:ext cx="639867" cy="39931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6991191" y="3131187"/>
            <a:ext cx="540483" cy="39931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849902" y="6113686"/>
            <a:ext cx="5411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최정아</a:t>
            </a:r>
            <a:r>
              <a:rPr lang="en-US" altLang="ko-KR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,  </a:t>
            </a:r>
            <a:r>
              <a:rPr lang="ko-KR" altLang="en-US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이지선</a:t>
            </a:r>
            <a:r>
              <a:rPr lang="en-US" altLang="ko-KR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,  </a:t>
            </a:r>
            <a:r>
              <a:rPr lang="ko-KR" altLang="en-US" sz="2800" b="1" dirty="0" err="1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김남신</a:t>
            </a:r>
            <a:r>
              <a:rPr lang="en-US" altLang="ko-KR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,  </a:t>
            </a:r>
            <a:r>
              <a:rPr lang="ko-KR" altLang="en-US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송은숙</a:t>
            </a:r>
            <a:endParaRPr lang="ko-KR" altLang="en-US" sz="2800" b="1" dirty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90745" y="1268453"/>
            <a:ext cx="1700446" cy="3028624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8764" y="1081504"/>
            <a:ext cx="2084658" cy="2779544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27758" y="2628074"/>
            <a:ext cx="1982353" cy="3530722"/>
          </a:xfrm>
          <a:prstGeom prst="rect">
            <a:avLst/>
          </a:prstGeom>
        </p:spPr>
      </p:pic>
      <p:pic>
        <p:nvPicPr>
          <p:cNvPr id="19" name="그림 1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8136" y="1932166"/>
            <a:ext cx="1794797" cy="3196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64487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모서리가 둥근 직사각형 23"/>
          <p:cNvSpPr/>
          <p:nvPr/>
        </p:nvSpPr>
        <p:spPr>
          <a:xfrm>
            <a:off x="488504" y="0"/>
            <a:ext cx="8928992" cy="6077539"/>
          </a:xfrm>
          <a:prstGeom prst="roundRect">
            <a:avLst>
              <a:gd name="adj" fmla="val 1512"/>
            </a:avLst>
          </a:prstGeom>
          <a:solidFill>
            <a:srgbClr val="42383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699955" y="496729"/>
            <a:ext cx="59812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ln w="3175">
                  <a:noFill/>
                </a:ln>
                <a:gradFill flip="none" rotWithShape="1"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16200000" scaled="1"/>
                  <a:tileRect/>
                </a:gradFill>
                <a:latin typeface="HY강B" pitchFamily="18" charset="-127"/>
                <a:ea typeface="타이포_팩토리 M" panose="02020503020101020101" pitchFamily="18" charset="-127"/>
              </a:rPr>
              <a:t>1-3</a:t>
            </a:r>
            <a:r>
              <a:rPr lang="en-US" altLang="ko-KR" sz="3200" b="1" dirty="0" smtClean="0">
                <a:ln w="3175">
                  <a:noFill/>
                </a:ln>
                <a:gradFill flip="none" rotWithShape="1"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16200000" scaled="1"/>
                  <a:tileRect/>
                </a:gradFill>
                <a:latin typeface="HY강B" pitchFamily="18" charset="-127"/>
                <a:ea typeface="HY강B" pitchFamily="18" charset="-127"/>
              </a:rPr>
              <a:t>. 70</a:t>
            </a:r>
            <a:r>
              <a:rPr lang="ko-KR" altLang="en-US" sz="3200" b="1" dirty="0" smtClean="0">
                <a:ln w="3175">
                  <a:noFill/>
                </a:ln>
                <a:gradFill flip="none" rotWithShape="1"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16200000" scaled="1"/>
                  <a:tileRect/>
                </a:gradFill>
                <a:latin typeface="HY강B" pitchFamily="18" charset="-127"/>
                <a:ea typeface="HY강B" pitchFamily="18" charset="-127"/>
              </a:rPr>
              <a:t>병동 부서원 현황</a:t>
            </a:r>
            <a:endParaRPr lang="ko-KR" altLang="en-US" sz="3200" b="1" dirty="0">
              <a:ln w="3175">
                <a:noFill/>
              </a:ln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16200000" scaled="1"/>
                <a:tileRect/>
              </a:gra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11356" y="1484784"/>
            <a:ext cx="78488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800" b="1" spc="-40" dirty="0" smtClean="0">
              <a:gradFill>
                <a:gsLst>
                  <a:gs pos="50000">
                    <a:schemeClr val="bg1"/>
                  </a:gs>
                  <a:gs pos="100000">
                    <a:schemeClr val="bg1"/>
                  </a:gs>
                </a:gsLst>
                <a:lin ang="16200000" scaled="1"/>
              </a:gra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88504" y="418356"/>
            <a:ext cx="45719" cy="6799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Picture 2" descr="C:\Users\madeit-top1\Documents\PPT\외주\icon_lea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62788">
            <a:off x="6545865" y="5033109"/>
            <a:ext cx="1666642" cy="166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타원 10"/>
          <p:cNvSpPr/>
          <p:nvPr/>
        </p:nvSpPr>
        <p:spPr>
          <a:xfrm>
            <a:off x="699955" y="1475553"/>
            <a:ext cx="2168204" cy="2168202"/>
          </a:xfrm>
          <a:prstGeom prst="ellipse">
            <a:avLst/>
          </a:prstGeom>
          <a:solidFill>
            <a:srgbClr val="F5AA00"/>
          </a:solidFill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altLang="ko-KR" sz="3200" dirty="0" smtClean="0">
              <a:solidFill>
                <a:schemeClr val="tx1">
                  <a:lumMod val="85000"/>
                  <a:lumOff val="15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2606471" y="3212976"/>
            <a:ext cx="2168204" cy="216820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altLang="ko-KR" sz="3200" dirty="0" smtClean="0">
              <a:solidFill>
                <a:schemeClr val="tx1">
                  <a:lumMod val="85000"/>
                  <a:lumOff val="15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5010111" y="1484784"/>
            <a:ext cx="2168204" cy="216820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altLang="ko-KR" sz="3200" dirty="0" smtClean="0">
              <a:solidFill>
                <a:schemeClr val="tx1">
                  <a:lumMod val="85000"/>
                  <a:lumOff val="15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7261433" y="3059551"/>
            <a:ext cx="2168204" cy="216820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altLang="ko-KR" sz="3200" dirty="0" smtClean="0">
              <a:solidFill>
                <a:schemeClr val="tx1">
                  <a:lumMod val="85000"/>
                  <a:lumOff val="15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cxnSp>
        <p:nvCxnSpPr>
          <p:cNvPr id="7" name="직선 연결선 6"/>
          <p:cNvCxnSpPr>
            <a:stCxn id="11" idx="5"/>
            <a:endCxn id="12" idx="1"/>
          </p:cNvCxnSpPr>
          <p:nvPr/>
        </p:nvCxnSpPr>
        <p:spPr>
          <a:xfrm>
            <a:off x="2550633" y="3326229"/>
            <a:ext cx="373364" cy="20427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>
            <a:stCxn id="12" idx="7"/>
          </p:cNvCxnSpPr>
          <p:nvPr/>
        </p:nvCxnSpPr>
        <p:spPr>
          <a:xfrm flipV="1">
            <a:off x="4457149" y="3131187"/>
            <a:ext cx="639867" cy="39931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6991191" y="3131187"/>
            <a:ext cx="540483" cy="39931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849902" y="6113686"/>
            <a:ext cx="5411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성기선</a:t>
            </a:r>
            <a:r>
              <a:rPr lang="en-US" altLang="ko-KR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,  </a:t>
            </a:r>
            <a:r>
              <a:rPr lang="ko-KR" altLang="en-US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박윤정</a:t>
            </a:r>
            <a:r>
              <a:rPr lang="en-US" altLang="ko-KR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,  </a:t>
            </a:r>
            <a:r>
              <a:rPr lang="ko-KR" altLang="en-US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안지연</a:t>
            </a:r>
            <a:r>
              <a:rPr lang="en-US" altLang="ko-KR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,  </a:t>
            </a:r>
            <a:r>
              <a:rPr lang="ko-KR" altLang="en-US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김은정</a:t>
            </a:r>
            <a:endParaRPr lang="ko-KR" altLang="en-US" sz="2800" b="1" dirty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2275" y="1196753"/>
            <a:ext cx="2017397" cy="233375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46420" y="2508826"/>
            <a:ext cx="1924451" cy="2913705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31674" y="2102484"/>
            <a:ext cx="1844266" cy="3278694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57479" y="963280"/>
            <a:ext cx="2251798" cy="300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05483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모서리가 둥근 직사각형 23"/>
          <p:cNvSpPr/>
          <p:nvPr/>
        </p:nvSpPr>
        <p:spPr>
          <a:xfrm>
            <a:off x="488504" y="0"/>
            <a:ext cx="8928992" cy="6077539"/>
          </a:xfrm>
          <a:prstGeom prst="roundRect">
            <a:avLst>
              <a:gd name="adj" fmla="val 1512"/>
            </a:avLst>
          </a:prstGeom>
          <a:solidFill>
            <a:srgbClr val="42383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699955" y="496729"/>
            <a:ext cx="59812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ln w="3175">
                  <a:noFill/>
                </a:ln>
                <a:gradFill flip="none" rotWithShape="1"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16200000" scaled="1"/>
                  <a:tileRect/>
                </a:gradFill>
                <a:latin typeface="HY강B" pitchFamily="18" charset="-127"/>
                <a:ea typeface="타이포_팩토리 M" panose="02020503020101020101" pitchFamily="18" charset="-127"/>
              </a:rPr>
              <a:t>1-4</a:t>
            </a:r>
            <a:r>
              <a:rPr lang="en-US" altLang="ko-KR" sz="3200" b="1" dirty="0" smtClean="0">
                <a:ln w="3175">
                  <a:noFill/>
                </a:ln>
                <a:gradFill flip="none" rotWithShape="1"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16200000" scaled="1"/>
                  <a:tileRect/>
                </a:gradFill>
                <a:latin typeface="HY강B" pitchFamily="18" charset="-127"/>
                <a:ea typeface="HY강B" pitchFamily="18" charset="-127"/>
              </a:rPr>
              <a:t>. 70</a:t>
            </a:r>
            <a:r>
              <a:rPr lang="ko-KR" altLang="en-US" sz="3200" b="1" dirty="0" smtClean="0">
                <a:ln w="3175">
                  <a:noFill/>
                </a:ln>
                <a:gradFill flip="none" rotWithShape="1"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16200000" scaled="1"/>
                  <a:tileRect/>
                </a:gradFill>
                <a:latin typeface="HY강B" pitchFamily="18" charset="-127"/>
                <a:ea typeface="HY강B" pitchFamily="18" charset="-127"/>
              </a:rPr>
              <a:t>병동 부서원 현황</a:t>
            </a:r>
            <a:endParaRPr lang="ko-KR" altLang="en-US" sz="3200" b="1" dirty="0">
              <a:ln w="3175">
                <a:noFill/>
              </a:ln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16200000" scaled="1"/>
                <a:tileRect/>
              </a:gra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11356" y="1484784"/>
            <a:ext cx="78488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800" b="1" spc="-40" dirty="0" smtClean="0">
              <a:gradFill>
                <a:gsLst>
                  <a:gs pos="50000">
                    <a:schemeClr val="bg1"/>
                  </a:gs>
                  <a:gs pos="100000">
                    <a:schemeClr val="bg1"/>
                  </a:gs>
                </a:gsLst>
                <a:lin ang="16200000" scaled="1"/>
              </a:gra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88504" y="418356"/>
            <a:ext cx="45719" cy="6799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Picture 2" descr="C:\Users\madeit-top1\Documents\PPT\외주\icon_lea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62788">
            <a:off x="7604747" y="5418456"/>
            <a:ext cx="1666642" cy="166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타원 10"/>
          <p:cNvSpPr/>
          <p:nvPr/>
        </p:nvSpPr>
        <p:spPr>
          <a:xfrm>
            <a:off x="699955" y="1475553"/>
            <a:ext cx="2168204" cy="2168202"/>
          </a:xfrm>
          <a:prstGeom prst="ellipse">
            <a:avLst/>
          </a:prstGeom>
          <a:solidFill>
            <a:srgbClr val="F5AA00"/>
          </a:solidFill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altLang="ko-KR" sz="3200" dirty="0" smtClean="0">
              <a:solidFill>
                <a:schemeClr val="tx1">
                  <a:lumMod val="85000"/>
                  <a:lumOff val="15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2606471" y="3212976"/>
            <a:ext cx="2168204" cy="216820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altLang="ko-KR" sz="3200" dirty="0" smtClean="0">
              <a:solidFill>
                <a:schemeClr val="tx1">
                  <a:lumMod val="85000"/>
                  <a:lumOff val="15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5010111" y="1484784"/>
            <a:ext cx="2168204" cy="216820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altLang="ko-KR" sz="3200" dirty="0" smtClean="0">
              <a:solidFill>
                <a:schemeClr val="tx1">
                  <a:lumMod val="85000"/>
                  <a:lumOff val="15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7261433" y="3059551"/>
            <a:ext cx="2168204" cy="216820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altLang="ko-KR" sz="3200" dirty="0" smtClean="0">
              <a:solidFill>
                <a:schemeClr val="tx1">
                  <a:lumMod val="85000"/>
                  <a:lumOff val="15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cxnSp>
        <p:nvCxnSpPr>
          <p:cNvPr id="7" name="직선 연결선 6"/>
          <p:cNvCxnSpPr>
            <a:stCxn id="11" idx="5"/>
            <a:endCxn id="12" idx="1"/>
          </p:cNvCxnSpPr>
          <p:nvPr/>
        </p:nvCxnSpPr>
        <p:spPr>
          <a:xfrm>
            <a:off x="2550633" y="3326229"/>
            <a:ext cx="373364" cy="20427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>
            <a:stCxn id="12" idx="7"/>
          </p:cNvCxnSpPr>
          <p:nvPr/>
        </p:nvCxnSpPr>
        <p:spPr>
          <a:xfrm flipV="1">
            <a:off x="4457149" y="3131187"/>
            <a:ext cx="639867" cy="39931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6991191" y="3131187"/>
            <a:ext cx="540483" cy="39931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849902" y="6113686"/>
            <a:ext cx="5411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남보라</a:t>
            </a:r>
            <a:r>
              <a:rPr lang="en-US" altLang="ko-KR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,  </a:t>
            </a:r>
            <a:r>
              <a:rPr lang="ko-KR" altLang="en-US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박수완</a:t>
            </a:r>
            <a:r>
              <a:rPr lang="en-US" altLang="ko-KR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,  </a:t>
            </a:r>
            <a:r>
              <a:rPr lang="ko-KR" altLang="en-US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한두리</a:t>
            </a:r>
            <a:r>
              <a:rPr lang="en-US" altLang="ko-KR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,  </a:t>
            </a:r>
            <a:r>
              <a:rPr lang="ko-KR" altLang="en-US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권현옥</a:t>
            </a:r>
            <a:endParaRPr lang="ko-KR" altLang="en-US" sz="2800" b="1" dirty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77083" y="1322889"/>
            <a:ext cx="2336158" cy="2336158"/>
          </a:xfrm>
          <a:prstGeom prst="rect">
            <a:avLst/>
          </a:prstGeom>
        </p:spPr>
      </p:pic>
      <p:pic>
        <p:nvPicPr>
          <p:cNvPr id="20" name="그림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31674" y="1823767"/>
            <a:ext cx="1929418" cy="3436440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06387" y="3861048"/>
            <a:ext cx="3190629" cy="2160240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6537" y="1084916"/>
            <a:ext cx="2091622" cy="2788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72485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모서리가 둥근 직사각형 23"/>
          <p:cNvSpPr/>
          <p:nvPr/>
        </p:nvSpPr>
        <p:spPr>
          <a:xfrm>
            <a:off x="488504" y="0"/>
            <a:ext cx="8928992" cy="6077539"/>
          </a:xfrm>
          <a:prstGeom prst="roundRect">
            <a:avLst>
              <a:gd name="adj" fmla="val 1512"/>
            </a:avLst>
          </a:prstGeom>
          <a:solidFill>
            <a:srgbClr val="42383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699955" y="496729"/>
            <a:ext cx="59812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ln w="3175">
                  <a:noFill/>
                </a:ln>
                <a:gradFill flip="none" rotWithShape="1"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16200000" scaled="1"/>
                  <a:tileRect/>
                </a:gradFill>
                <a:latin typeface="HY강B" pitchFamily="18" charset="-127"/>
                <a:ea typeface="타이포_팩토리 M" panose="02020503020101020101" pitchFamily="18" charset="-127"/>
              </a:rPr>
              <a:t>1-5</a:t>
            </a:r>
            <a:r>
              <a:rPr lang="en-US" altLang="ko-KR" sz="3200" b="1" dirty="0" smtClean="0">
                <a:ln w="3175">
                  <a:noFill/>
                </a:ln>
                <a:gradFill flip="none" rotWithShape="1"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16200000" scaled="1"/>
                  <a:tileRect/>
                </a:gradFill>
                <a:latin typeface="HY강B" pitchFamily="18" charset="-127"/>
                <a:ea typeface="HY강B" pitchFamily="18" charset="-127"/>
              </a:rPr>
              <a:t>. 70</a:t>
            </a:r>
            <a:r>
              <a:rPr lang="ko-KR" altLang="en-US" sz="3200" b="1" dirty="0" smtClean="0">
                <a:ln w="3175">
                  <a:noFill/>
                </a:ln>
                <a:gradFill flip="none" rotWithShape="1"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16200000" scaled="1"/>
                  <a:tileRect/>
                </a:gradFill>
                <a:latin typeface="HY강B" pitchFamily="18" charset="-127"/>
                <a:ea typeface="HY강B" pitchFamily="18" charset="-127"/>
              </a:rPr>
              <a:t>병동 부서원 현황</a:t>
            </a:r>
            <a:endParaRPr lang="ko-KR" altLang="en-US" sz="3200" b="1" dirty="0">
              <a:ln w="3175">
                <a:noFill/>
              </a:ln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16200000" scaled="1"/>
                <a:tileRect/>
              </a:gra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11356" y="1484784"/>
            <a:ext cx="78488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800" b="1" spc="-40" dirty="0" smtClean="0">
              <a:gradFill>
                <a:gsLst>
                  <a:gs pos="50000">
                    <a:schemeClr val="bg1"/>
                  </a:gs>
                  <a:gs pos="100000">
                    <a:schemeClr val="bg1"/>
                  </a:gs>
                </a:gsLst>
                <a:lin ang="16200000" scaled="1"/>
              </a:gra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88504" y="418356"/>
            <a:ext cx="45719" cy="6799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Picture 2" descr="C:\Users\madeit-top1\Documents\PPT\외주\icon_lea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62788">
            <a:off x="6869122" y="5386001"/>
            <a:ext cx="1666642" cy="166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타원 10"/>
          <p:cNvSpPr/>
          <p:nvPr/>
        </p:nvSpPr>
        <p:spPr>
          <a:xfrm>
            <a:off x="699955" y="1475553"/>
            <a:ext cx="2168204" cy="2168202"/>
          </a:xfrm>
          <a:prstGeom prst="ellipse">
            <a:avLst/>
          </a:prstGeom>
          <a:solidFill>
            <a:srgbClr val="F5AA00"/>
          </a:solidFill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altLang="ko-KR" sz="3200" dirty="0" smtClean="0">
              <a:solidFill>
                <a:schemeClr val="tx1">
                  <a:lumMod val="85000"/>
                  <a:lumOff val="15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2606471" y="3212976"/>
            <a:ext cx="2168204" cy="216820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altLang="ko-KR" sz="3200" dirty="0" smtClean="0">
              <a:solidFill>
                <a:schemeClr val="tx1">
                  <a:lumMod val="85000"/>
                  <a:lumOff val="15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5010111" y="1484784"/>
            <a:ext cx="2168204" cy="216820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altLang="ko-KR" sz="3200" dirty="0" smtClean="0">
              <a:solidFill>
                <a:schemeClr val="tx1">
                  <a:lumMod val="85000"/>
                  <a:lumOff val="15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7261433" y="3059551"/>
            <a:ext cx="2168204" cy="216820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altLang="ko-KR" sz="3200" dirty="0" smtClean="0">
              <a:solidFill>
                <a:schemeClr val="tx1">
                  <a:lumMod val="85000"/>
                  <a:lumOff val="15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cxnSp>
        <p:nvCxnSpPr>
          <p:cNvPr id="7" name="직선 연결선 6"/>
          <p:cNvCxnSpPr>
            <a:stCxn id="11" idx="5"/>
            <a:endCxn id="12" idx="1"/>
          </p:cNvCxnSpPr>
          <p:nvPr/>
        </p:nvCxnSpPr>
        <p:spPr>
          <a:xfrm>
            <a:off x="2550633" y="3326229"/>
            <a:ext cx="373364" cy="20427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>
            <a:stCxn id="12" idx="7"/>
          </p:cNvCxnSpPr>
          <p:nvPr/>
        </p:nvCxnSpPr>
        <p:spPr>
          <a:xfrm flipV="1">
            <a:off x="4457149" y="3131187"/>
            <a:ext cx="639867" cy="39931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6991191" y="3131187"/>
            <a:ext cx="540483" cy="39931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821256" y="6116932"/>
            <a:ext cx="5411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김현정</a:t>
            </a:r>
            <a:r>
              <a:rPr lang="en-US" altLang="ko-KR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,   </a:t>
            </a:r>
            <a:r>
              <a:rPr lang="ko-KR" altLang="en-US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장미화</a:t>
            </a:r>
            <a:r>
              <a:rPr lang="en-US" altLang="ko-KR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,   </a:t>
            </a:r>
            <a:r>
              <a:rPr lang="ko-KR" altLang="en-US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최주영</a:t>
            </a:r>
            <a:endParaRPr lang="ko-KR" altLang="en-US" sz="2800" b="1" dirty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87095" y="2874406"/>
            <a:ext cx="2309921" cy="3079894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05781" y="1036220"/>
            <a:ext cx="2225893" cy="2967857"/>
          </a:xfrm>
          <a:prstGeom prst="rect">
            <a:avLst/>
          </a:prstGeom>
        </p:spPr>
      </p:pic>
      <p:pic>
        <p:nvPicPr>
          <p:cNvPr id="17" name="그림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4488" y="1668074"/>
            <a:ext cx="2672104" cy="2004078"/>
          </a:xfrm>
          <a:prstGeom prst="rect">
            <a:avLst/>
          </a:prstGeom>
          <a:scene3d>
            <a:camera prst="orthographicFront">
              <a:rot lat="0" lon="0" rev="162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xmlns="" val="2672485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모서리가 둥근 직사각형 23"/>
          <p:cNvSpPr/>
          <p:nvPr/>
        </p:nvSpPr>
        <p:spPr>
          <a:xfrm>
            <a:off x="488504" y="0"/>
            <a:ext cx="8928992" cy="6077539"/>
          </a:xfrm>
          <a:prstGeom prst="roundRect">
            <a:avLst>
              <a:gd name="adj" fmla="val 1512"/>
            </a:avLst>
          </a:prstGeom>
          <a:solidFill>
            <a:srgbClr val="42383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699955" y="496729"/>
            <a:ext cx="59812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ln w="3175">
                  <a:noFill/>
                </a:ln>
                <a:gradFill flip="none" rotWithShape="1"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16200000" scaled="1"/>
                  <a:tileRect/>
                </a:gradFill>
                <a:latin typeface="HY강B" pitchFamily="18" charset="-127"/>
                <a:ea typeface="타이포_팩토리 M" panose="02020503020101020101" pitchFamily="18" charset="-127"/>
              </a:rPr>
              <a:t>1-6</a:t>
            </a:r>
            <a:r>
              <a:rPr lang="en-US" altLang="ko-KR" sz="3200" b="1" dirty="0" smtClean="0">
                <a:ln w="3175">
                  <a:noFill/>
                </a:ln>
                <a:gradFill flip="none" rotWithShape="1"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16200000" scaled="1"/>
                  <a:tileRect/>
                </a:gradFill>
                <a:latin typeface="HY강B" pitchFamily="18" charset="-127"/>
                <a:ea typeface="HY강B" pitchFamily="18" charset="-127"/>
              </a:rPr>
              <a:t>. 70</a:t>
            </a:r>
            <a:r>
              <a:rPr lang="ko-KR" altLang="en-US" sz="3200" b="1" dirty="0" smtClean="0">
                <a:ln w="3175">
                  <a:noFill/>
                </a:ln>
                <a:gradFill flip="none" rotWithShape="1"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16200000" scaled="1"/>
                  <a:tileRect/>
                </a:gradFill>
                <a:latin typeface="HY강B" pitchFamily="18" charset="-127"/>
                <a:ea typeface="HY강B" pitchFamily="18" charset="-127"/>
              </a:rPr>
              <a:t>병동 부서원 현황</a:t>
            </a:r>
            <a:endParaRPr lang="ko-KR" altLang="en-US" sz="3200" b="1" dirty="0">
              <a:ln w="3175">
                <a:noFill/>
              </a:ln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16200000" scaled="1"/>
                <a:tileRect/>
              </a:gra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11356" y="1484784"/>
            <a:ext cx="78488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800" b="1" spc="-40" dirty="0" smtClean="0">
              <a:gradFill>
                <a:gsLst>
                  <a:gs pos="50000">
                    <a:schemeClr val="bg1"/>
                  </a:gs>
                  <a:gs pos="100000">
                    <a:schemeClr val="bg1"/>
                  </a:gs>
                </a:gsLst>
                <a:lin ang="16200000" scaled="1"/>
              </a:gra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88504" y="418356"/>
            <a:ext cx="45719" cy="6799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Picture 2" descr="C:\Users\madeit-top1\Documents\PPT\외주\icon_lea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62788">
            <a:off x="7991569" y="4811384"/>
            <a:ext cx="1666642" cy="166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타원 10"/>
          <p:cNvSpPr/>
          <p:nvPr/>
        </p:nvSpPr>
        <p:spPr>
          <a:xfrm>
            <a:off x="699955" y="1475553"/>
            <a:ext cx="2168204" cy="2168202"/>
          </a:xfrm>
          <a:prstGeom prst="ellipse">
            <a:avLst/>
          </a:prstGeom>
          <a:solidFill>
            <a:srgbClr val="F5AA00"/>
          </a:solidFill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altLang="ko-KR" sz="3200" dirty="0" smtClean="0">
              <a:solidFill>
                <a:schemeClr val="tx1">
                  <a:lumMod val="85000"/>
                  <a:lumOff val="15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2606471" y="3212976"/>
            <a:ext cx="2168204" cy="216820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altLang="ko-KR" sz="3200" dirty="0" smtClean="0">
              <a:solidFill>
                <a:schemeClr val="tx1">
                  <a:lumMod val="85000"/>
                  <a:lumOff val="15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5010111" y="1484784"/>
            <a:ext cx="2168204" cy="216820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altLang="ko-KR" sz="3200" dirty="0" smtClean="0">
              <a:solidFill>
                <a:schemeClr val="tx1">
                  <a:lumMod val="85000"/>
                  <a:lumOff val="15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7261433" y="3059551"/>
            <a:ext cx="2168204" cy="216820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altLang="ko-KR" sz="3200" dirty="0" smtClean="0">
              <a:solidFill>
                <a:schemeClr val="tx1">
                  <a:lumMod val="85000"/>
                  <a:lumOff val="15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cxnSp>
        <p:nvCxnSpPr>
          <p:cNvPr id="7" name="직선 연결선 6"/>
          <p:cNvCxnSpPr>
            <a:stCxn id="11" idx="5"/>
            <a:endCxn id="12" idx="1"/>
          </p:cNvCxnSpPr>
          <p:nvPr/>
        </p:nvCxnSpPr>
        <p:spPr>
          <a:xfrm>
            <a:off x="2550633" y="3326229"/>
            <a:ext cx="373364" cy="20427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>
            <a:stCxn id="12" idx="7"/>
          </p:cNvCxnSpPr>
          <p:nvPr/>
        </p:nvCxnSpPr>
        <p:spPr>
          <a:xfrm flipV="1">
            <a:off x="4457149" y="3131187"/>
            <a:ext cx="639867" cy="39931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6991191" y="3131187"/>
            <a:ext cx="540483" cy="39931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5557" y="1725285"/>
            <a:ext cx="6498235" cy="365589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068907" y="5421011"/>
            <a:ext cx="5411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장미화</a:t>
            </a:r>
            <a:r>
              <a:rPr lang="en-US" altLang="ko-KR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권현옥</a:t>
            </a:r>
            <a:r>
              <a:rPr lang="en-US" altLang="ko-KR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최정아</a:t>
            </a:r>
            <a:r>
              <a:rPr lang="en-US" altLang="ko-KR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, </a:t>
            </a:r>
            <a:r>
              <a:rPr lang="ko-KR" altLang="en-US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이지선</a:t>
            </a:r>
            <a:endParaRPr lang="ko-KR" altLang="en-US" sz="2800" b="1" dirty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3367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모서리가 둥근 직사각형 23"/>
          <p:cNvSpPr/>
          <p:nvPr/>
        </p:nvSpPr>
        <p:spPr>
          <a:xfrm>
            <a:off x="488504" y="0"/>
            <a:ext cx="8928992" cy="6077539"/>
          </a:xfrm>
          <a:prstGeom prst="roundRect">
            <a:avLst>
              <a:gd name="adj" fmla="val 1512"/>
            </a:avLst>
          </a:prstGeom>
          <a:solidFill>
            <a:srgbClr val="42383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699955" y="496729"/>
            <a:ext cx="59812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ln w="3175">
                  <a:noFill/>
                </a:ln>
                <a:gradFill flip="none" rotWithShape="1"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16200000" scaled="1"/>
                  <a:tileRect/>
                </a:gradFill>
                <a:latin typeface="HY강B" pitchFamily="18" charset="-127"/>
                <a:ea typeface="타이포_팩토리 M" panose="02020503020101020101" pitchFamily="18" charset="-127"/>
              </a:rPr>
              <a:t>1-7</a:t>
            </a:r>
            <a:r>
              <a:rPr lang="en-US" altLang="ko-KR" sz="3200" b="1" dirty="0" smtClean="0">
                <a:ln w="3175">
                  <a:noFill/>
                </a:ln>
                <a:gradFill flip="none" rotWithShape="1"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16200000" scaled="1"/>
                  <a:tileRect/>
                </a:gradFill>
                <a:latin typeface="HY강B" pitchFamily="18" charset="-127"/>
                <a:ea typeface="HY강B" pitchFamily="18" charset="-127"/>
              </a:rPr>
              <a:t>. 70</a:t>
            </a:r>
            <a:r>
              <a:rPr lang="ko-KR" altLang="en-US" sz="3200" b="1" dirty="0" smtClean="0">
                <a:ln w="3175">
                  <a:noFill/>
                </a:ln>
                <a:gradFill flip="none" rotWithShape="1"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16200000" scaled="1"/>
                  <a:tileRect/>
                </a:gradFill>
                <a:latin typeface="HY강B" pitchFamily="18" charset="-127"/>
                <a:ea typeface="HY강B" pitchFamily="18" charset="-127"/>
              </a:rPr>
              <a:t>병동 부서원 현황</a:t>
            </a:r>
            <a:endParaRPr lang="ko-KR" altLang="en-US" sz="3200" b="1" dirty="0">
              <a:ln w="3175">
                <a:noFill/>
              </a:ln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16200000" scaled="1"/>
                <a:tileRect/>
              </a:gra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11356" y="1484784"/>
            <a:ext cx="78488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800" b="1" spc="-40" dirty="0" smtClean="0">
              <a:gradFill>
                <a:gsLst>
                  <a:gs pos="50000">
                    <a:schemeClr val="bg1"/>
                  </a:gs>
                  <a:gs pos="100000">
                    <a:schemeClr val="bg1"/>
                  </a:gs>
                </a:gsLst>
                <a:lin ang="16200000" scaled="1"/>
              </a:gra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88504" y="418356"/>
            <a:ext cx="45719" cy="6799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Picture 2" descr="C:\Users\madeit-top1\Documents\PPT\외주\icon_lea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62788">
            <a:off x="7991569" y="4811384"/>
            <a:ext cx="1666642" cy="166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타원 10"/>
          <p:cNvSpPr/>
          <p:nvPr/>
        </p:nvSpPr>
        <p:spPr>
          <a:xfrm>
            <a:off x="699955" y="1475553"/>
            <a:ext cx="2168204" cy="2168202"/>
          </a:xfrm>
          <a:prstGeom prst="ellipse">
            <a:avLst/>
          </a:prstGeom>
          <a:solidFill>
            <a:srgbClr val="F5AA00"/>
          </a:solidFill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altLang="ko-KR" sz="3200" dirty="0" smtClean="0">
              <a:solidFill>
                <a:schemeClr val="tx1">
                  <a:lumMod val="85000"/>
                  <a:lumOff val="15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2606471" y="3212976"/>
            <a:ext cx="2168204" cy="216820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altLang="ko-KR" sz="3200" dirty="0" smtClean="0">
              <a:solidFill>
                <a:schemeClr val="tx1">
                  <a:lumMod val="85000"/>
                  <a:lumOff val="15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3" name="타원 12"/>
          <p:cNvSpPr/>
          <p:nvPr/>
        </p:nvSpPr>
        <p:spPr>
          <a:xfrm>
            <a:off x="5010111" y="1484784"/>
            <a:ext cx="2168204" cy="216820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altLang="ko-KR" sz="3200" dirty="0" smtClean="0">
              <a:solidFill>
                <a:schemeClr val="tx1">
                  <a:lumMod val="85000"/>
                  <a:lumOff val="15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7261433" y="3059551"/>
            <a:ext cx="2168204" cy="216820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altLang="ko-KR" sz="3200" dirty="0" smtClean="0">
              <a:solidFill>
                <a:schemeClr val="tx1">
                  <a:lumMod val="85000"/>
                  <a:lumOff val="15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cxnSp>
        <p:nvCxnSpPr>
          <p:cNvPr id="7" name="직선 연결선 6"/>
          <p:cNvCxnSpPr>
            <a:stCxn id="11" idx="5"/>
            <a:endCxn id="12" idx="1"/>
          </p:cNvCxnSpPr>
          <p:nvPr/>
        </p:nvCxnSpPr>
        <p:spPr>
          <a:xfrm>
            <a:off x="2550633" y="3326229"/>
            <a:ext cx="373364" cy="20427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>
            <a:stCxn id="12" idx="7"/>
          </p:cNvCxnSpPr>
          <p:nvPr/>
        </p:nvCxnSpPr>
        <p:spPr>
          <a:xfrm flipV="1">
            <a:off x="4457149" y="3131187"/>
            <a:ext cx="639867" cy="39931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6991191" y="3131187"/>
            <a:ext cx="540483" cy="39931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068907" y="5421011"/>
            <a:ext cx="5411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최정아</a:t>
            </a:r>
            <a:r>
              <a:rPr lang="en-US" altLang="ko-KR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,  </a:t>
            </a:r>
            <a:r>
              <a:rPr lang="ko-KR" altLang="en-US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박수완</a:t>
            </a:r>
            <a:r>
              <a:rPr lang="en-US" altLang="ko-KR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,  </a:t>
            </a:r>
            <a:r>
              <a:rPr lang="ko-KR" altLang="en-US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권현옥</a:t>
            </a:r>
            <a:r>
              <a:rPr lang="en-US" altLang="ko-KR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,  </a:t>
            </a:r>
            <a:r>
              <a:rPr lang="ko-KR" altLang="en-US" sz="2800" b="1" dirty="0" smtClean="0">
                <a:solidFill>
                  <a:schemeClr val="bg1"/>
                </a:solidFill>
                <a:latin typeface="HY강B" pitchFamily="18" charset="-127"/>
                <a:ea typeface="HY강B" pitchFamily="18" charset="-127"/>
              </a:rPr>
              <a:t>이지선</a:t>
            </a:r>
            <a:endParaRPr lang="ko-KR" altLang="en-US" sz="2800" b="1" dirty="0">
              <a:solidFill>
                <a:schemeClr val="bg1"/>
              </a:solidFill>
              <a:latin typeface="HY강B" pitchFamily="18" charset="-127"/>
              <a:ea typeface="HY강B" pitchFamily="18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95400" y="1375410"/>
            <a:ext cx="7315200" cy="4107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81830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모서리가 둥근 직사각형 23"/>
          <p:cNvSpPr/>
          <p:nvPr/>
        </p:nvSpPr>
        <p:spPr>
          <a:xfrm>
            <a:off x="534223" y="0"/>
            <a:ext cx="8928992" cy="6077539"/>
          </a:xfrm>
          <a:prstGeom prst="roundRect">
            <a:avLst>
              <a:gd name="adj" fmla="val 1512"/>
            </a:avLst>
          </a:prstGeom>
          <a:solidFill>
            <a:srgbClr val="42383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88504" y="418356"/>
            <a:ext cx="45719" cy="6799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Picture 2" descr="C:\Users\madeit-top1\Documents\PPT\외주\icon_lea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62788">
            <a:off x="7991569" y="4811384"/>
            <a:ext cx="1666642" cy="166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699955" y="496729"/>
            <a:ext cx="6701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2</a:t>
            </a:r>
            <a:r>
              <a:rPr lang="en-US" altLang="ko-KR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. 70</a:t>
            </a:r>
            <a:r>
              <a:rPr lang="ko-KR" altLang="en-US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병동 주 입원과</a:t>
            </a:r>
            <a:endParaRPr lang="ko-KR" altLang="en-US" sz="3200" b="1" dirty="0">
              <a:ln w="3175"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4817277"/>
              </p:ext>
            </p:extLst>
          </p:nvPr>
        </p:nvGraphicFramePr>
        <p:xfrm>
          <a:off x="699955" y="1340768"/>
          <a:ext cx="8358246" cy="4572000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8358246"/>
              </a:tblGrid>
              <a:tr h="370840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dirty="0" smtClean="0">
                          <a:solidFill>
                            <a:schemeClr val="tx1"/>
                          </a:solidFill>
                          <a:latin typeface="HY강B" pitchFamily="18" charset="-127"/>
                          <a:ea typeface="HY강B" pitchFamily="18" charset="-127"/>
                        </a:rPr>
                        <a:t>   </a:t>
                      </a:r>
                      <a:r>
                        <a:rPr lang="ko-KR" altLang="en-US" sz="2400" dirty="0" smtClean="0">
                          <a:solidFill>
                            <a:schemeClr val="tx1"/>
                          </a:solidFill>
                          <a:latin typeface="HY강B" pitchFamily="18" charset="-127"/>
                          <a:ea typeface="HY강B" pitchFamily="18" charset="-127"/>
                        </a:rPr>
                        <a:t>주 입원과        </a:t>
                      </a:r>
                      <a:r>
                        <a:rPr lang="en-US" altLang="ko-KR" sz="2400" dirty="0" smtClean="0">
                          <a:solidFill>
                            <a:schemeClr val="tx1"/>
                          </a:solidFill>
                          <a:latin typeface="HY강B" pitchFamily="18" charset="-127"/>
                          <a:ea typeface="HY강B" pitchFamily="18" charset="-127"/>
                        </a:rPr>
                        <a:t>/      </a:t>
                      </a:r>
                      <a:r>
                        <a:rPr lang="ko-KR" altLang="en-US" sz="2400" dirty="0" smtClean="0">
                          <a:solidFill>
                            <a:schemeClr val="tx1"/>
                          </a:solidFill>
                          <a:latin typeface="HY강B" pitchFamily="18" charset="-127"/>
                          <a:ea typeface="HY강B" pitchFamily="18" charset="-127"/>
                        </a:rPr>
                        <a:t>진료과장</a:t>
                      </a:r>
                      <a:endParaRPr lang="en-US" altLang="ko-KR" sz="2400" dirty="0" smtClean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일반외과          </a:t>
                      </a:r>
                      <a:r>
                        <a:rPr lang="en-US" altLang="ko-KR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: </a:t>
                      </a:r>
                      <a:r>
                        <a:rPr lang="ko-KR" altLang="en-US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정문환</a:t>
                      </a:r>
                      <a:r>
                        <a:rPr lang="en-US" altLang="ko-KR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, </a:t>
                      </a:r>
                      <a:r>
                        <a:rPr lang="ko-KR" altLang="en-US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이광수</a:t>
                      </a:r>
                      <a:endParaRPr lang="en-US" altLang="ko-KR" sz="2400" b="0" dirty="0" smtClean="0">
                        <a:solidFill>
                          <a:schemeClr val="bg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marL="342900" marR="0" indent="-3429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흉부외과</a:t>
                      </a:r>
                      <a:r>
                        <a:rPr lang="en-US" altLang="ko-KR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(</a:t>
                      </a:r>
                      <a:r>
                        <a:rPr lang="ko-KR" altLang="en-US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남자</a:t>
                      </a:r>
                      <a:r>
                        <a:rPr lang="en-US" altLang="ko-KR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) </a:t>
                      </a:r>
                      <a:r>
                        <a:rPr lang="ko-KR" altLang="en-US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 </a:t>
                      </a:r>
                      <a:r>
                        <a:rPr lang="en-US" altLang="ko-KR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: </a:t>
                      </a:r>
                      <a:r>
                        <a:rPr lang="ko-KR" altLang="en-US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김석기</a:t>
                      </a:r>
                      <a:endParaRPr lang="en-US" altLang="ko-KR" sz="2400" b="0" dirty="0" smtClean="0">
                        <a:solidFill>
                          <a:schemeClr val="bg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marL="342900" marR="0" indent="-3429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신경외과          </a:t>
                      </a:r>
                      <a:r>
                        <a:rPr lang="en-US" altLang="ko-KR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: </a:t>
                      </a:r>
                      <a:r>
                        <a:rPr lang="ko-KR" altLang="en-US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김진규</a:t>
                      </a:r>
                      <a:r>
                        <a:rPr lang="en-US" altLang="ko-KR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, </a:t>
                      </a:r>
                      <a:r>
                        <a:rPr lang="ko-KR" altLang="en-US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김형찬</a:t>
                      </a:r>
                      <a:endParaRPr lang="en-US" altLang="ko-KR" sz="2400" b="0" dirty="0" smtClean="0">
                        <a:solidFill>
                          <a:schemeClr val="bg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marL="342900" marR="0" indent="-3429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신  경 과          </a:t>
                      </a:r>
                      <a:r>
                        <a:rPr lang="en-US" altLang="ko-KR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: </a:t>
                      </a:r>
                      <a:r>
                        <a:rPr lang="ko-KR" altLang="en-US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구민우</a:t>
                      </a:r>
                      <a:endParaRPr lang="en-US" altLang="ko-KR" sz="2400" b="0" dirty="0" smtClean="0">
                        <a:solidFill>
                          <a:schemeClr val="bg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marL="342900" marR="0" indent="-3429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정신건강의학과 </a:t>
                      </a:r>
                      <a:r>
                        <a:rPr lang="en-US" altLang="ko-KR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: </a:t>
                      </a:r>
                      <a:r>
                        <a:rPr lang="ko-KR" altLang="en-US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최성호</a:t>
                      </a:r>
                      <a:endParaRPr lang="en-US" altLang="ko-KR" sz="2400" b="0" dirty="0" smtClean="0">
                        <a:solidFill>
                          <a:schemeClr val="bg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marL="342900" marR="0" indent="-3429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안과</a:t>
                      </a:r>
                      <a:r>
                        <a:rPr lang="en-US" altLang="ko-KR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(</a:t>
                      </a:r>
                      <a:r>
                        <a:rPr lang="ko-KR" altLang="en-US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남자</a:t>
                      </a:r>
                      <a:r>
                        <a:rPr lang="en-US" altLang="ko-KR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)         : </a:t>
                      </a:r>
                    </a:p>
                    <a:p>
                      <a:pPr marL="342900" marR="0" indent="-3429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기타</a:t>
                      </a:r>
                      <a:r>
                        <a:rPr lang="en-US" altLang="ko-KR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(</a:t>
                      </a:r>
                      <a:r>
                        <a:rPr lang="ko-KR" altLang="en-US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내과</a:t>
                      </a:r>
                      <a:r>
                        <a:rPr lang="en-US" altLang="ko-KR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,</a:t>
                      </a:r>
                      <a:r>
                        <a:rPr lang="ko-KR" altLang="en-US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정형외과</a:t>
                      </a:r>
                      <a:r>
                        <a:rPr lang="en-US" altLang="ko-KR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,</a:t>
                      </a:r>
                      <a:r>
                        <a:rPr lang="ko-KR" altLang="en-US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재활의학과</a:t>
                      </a:r>
                      <a:r>
                        <a:rPr lang="en-US" altLang="ko-KR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,</a:t>
                      </a:r>
                      <a:r>
                        <a:rPr lang="ko-KR" altLang="en-US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이비인후과</a:t>
                      </a:r>
                      <a:r>
                        <a:rPr lang="en-US" altLang="ko-KR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,</a:t>
                      </a:r>
                      <a:r>
                        <a:rPr lang="ko-KR" altLang="en-US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소아과</a:t>
                      </a:r>
                      <a:r>
                        <a:rPr lang="en-US" altLang="ko-KR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,</a:t>
                      </a:r>
                      <a:r>
                        <a:rPr lang="ko-KR" altLang="en-US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치과</a:t>
                      </a:r>
                      <a:r>
                        <a:rPr lang="en-US" altLang="ko-KR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)</a:t>
                      </a:r>
                      <a:endParaRPr lang="en-US" altLang="ko-KR" sz="2400" b="0" kern="1200" baseline="0" dirty="0" smtClean="0">
                        <a:solidFill>
                          <a:schemeClr val="bg1"/>
                        </a:solidFill>
                        <a:latin typeface="HY강B" pitchFamily="18" charset="-127"/>
                        <a:ea typeface="HY강B" pitchFamily="18" charset="-127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601232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모서리가 둥근 직사각형 23"/>
          <p:cNvSpPr/>
          <p:nvPr/>
        </p:nvSpPr>
        <p:spPr>
          <a:xfrm>
            <a:off x="534223" y="0"/>
            <a:ext cx="8928992" cy="6077539"/>
          </a:xfrm>
          <a:prstGeom prst="roundRect">
            <a:avLst>
              <a:gd name="adj" fmla="val 1512"/>
            </a:avLst>
          </a:prstGeom>
          <a:solidFill>
            <a:srgbClr val="42383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88504" y="418356"/>
            <a:ext cx="45719" cy="6799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Picture 2" descr="C:\Users\madeit-top1\Documents\PPT\외주\icon_lea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62788">
            <a:off x="7991569" y="4811384"/>
            <a:ext cx="1666642" cy="166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699955" y="496729"/>
            <a:ext cx="6701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3. 70</a:t>
            </a:r>
            <a:r>
              <a:rPr lang="ko-KR" altLang="en-US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병동 병실현황</a:t>
            </a:r>
            <a:endParaRPr lang="ko-KR" altLang="en-US" sz="3200" b="1" dirty="0">
              <a:ln w="3175"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8977920"/>
              </p:ext>
            </p:extLst>
          </p:nvPr>
        </p:nvGraphicFramePr>
        <p:xfrm>
          <a:off x="597721" y="2564904"/>
          <a:ext cx="8717541" cy="2425167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8717541"/>
              </a:tblGrid>
              <a:tr h="687807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dirty="0" smtClean="0">
                          <a:solidFill>
                            <a:schemeClr val="tx1"/>
                          </a:solidFill>
                          <a:latin typeface="HY강B" pitchFamily="18" charset="-127"/>
                          <a:ea typeface="HY강B" pitchFamily="18" charset="-127"/>
                        </a:rPr>
                        <a:t>    </a:t>
                      </a:r>
                      <a:r>
                        <a:rPr lang="ko-KR" altLang="en-US" sz="2400" dirty="0" smtClean="0">
                          <a:solidFill>
                            <a:schemeClr val="tx1"/>
                          </a:solidFill>
                          <a:latin typeface="HY강B" pitchFamily="18" charset="-127"/>
                          <a:ea typeface="HY강B" pitchFamily="18" charset="-127"/>
                        </a:rPr>
                        <a:t>분류  </a:t>
                      </a:r>
                      <a:r>
                        <a:rPr lang="en-US" altLang="ko-KR" sz="2400" dirty="0" smtClean="0">
                          <a:solidFill>
                            <a:srgbClr val="FFC000"/>
                          </a:solidFill>
                          <a:latin typeface="HY강B" pitchFamily="18" charset="-127"/>
                          <a:ea typeface="HY강B" pitchFamily="18" charset="-127"/>
                        </a:rPr>
                        <a:t>/</a:t>
                      </a:r>
                      <a:r>
                        <a:rPr lang="en-US" altLang="ko-KR" sz="2400" dirty="0" smtClean="0">
                          <a:solidFill>
                            <a:schemeClr val="tx1"/>
                          </a:solidFill>
                          <a:latin typeface="HY강B" pitchFamily="18" charset="-127"/>
                          <a:ea typeface="HY강B" pitchFamily="18" charset="-127"/>
                        </a:rPr>
                        <a:t> </a:t>
                      </a:r>
                      <a:r>
                        <a:rPr lang="ko-KR" altLang="en-US" sz="2400" dirty="0" smtClean="0">
                          <a:solidFill>
                            <a:schemeClr val="tx1"/>
                          </a:solidFill>
                          <a:latin typeface="HY강B" pitchFamily="18" charset="-127"/>
                          <a:ea typeface="HY강B" pitchFamily="18" charset="-127"/>
                        </a:rPr>
                        <a:t>실수  </a:t>
                      </a:r>
                      <a:r>
                        <a:rPr lang="en-US" altLang="ko-KR" sz="2400" dirty="0" smtClean="0">
                          <a:solidFill>
                            <a:srgbClr val="FFC000"/>
                          </a:solidFill>
                          <a:latin typeface="HY강B" pitchFamily="18" charset="-127"/>
                          <a:ea typeface="HY강B" pitchFamily="18" charset="-127"/>
                        </a:rPr>
                        <a:t>/ </a:t>
                      </a:r>
                      <a:r>
                        <a:rPr lang="en-US" altLang="ko-KR" sz="2400" dirty="0" smtClean="0">
                          <a:solidFill>
                            <a:schemeClr val="tx1"/>
                          </a:solidFill>
                          <a:latin typeface="HY강B" pitchFamily="18" charset="-127"/>
                          <a:ea typeface="HY강B" pitchFamily="18" charset="-127"/>
                        </a:rPr>
                        <a:t>              </a:t>
                      </a:r>
                      <a:r>
                        <a:rPr lang="ko-KR" altLang="en-US" sz="2400" dirty="0" smtClean="0">
                          <a:solidFill>
                            <a:schemeClr val="tx1"/>
                          </a:solidFill>
                          <a:latin typeface="HY강B" pitchFamily="18" charset="-127"/>
                          <a:ea typeface="HY강B" pitchFamily="18" charset="-127"/>
                        </a:rPr>
                        <a:t>호실                           </a:t>
                      </a:r>
                      <a:r>
                        <a:rPr lang="en-US" altLang="ko-KR" sz="2400" dirty="0" smtClean="0">
                          <a:solidFill>
                            <a:srgbClr val="FFC000"/>
                          </a:solidFill>
                          <a:latin typeface="HY강B" pitchFamily="18" charset="-127"/>
                          <a:ea typeface="HY강B" pitchFamily="18" charset="-127"/>
                        </a:rPr>
                        <a:t>/  </a:t>
                      </a:r>
                      <a:r>
                        <a:rPr lang="ko-KR" altLang="en-US" sz="2400" dirty="0" err="1" smtClean="0">
                          <a:solidFill>
                            <a:schemeClr val="tx1"/>
                          </a:solidFill>
                          <a:latin typeface="HY강B" pitchFamily="18" charset="-127"/>
                          <a:ea typeface="HY강B" pitchFamily="18" charset="-127"/>
                        </a:rPr>
                        <a:t>침상수</a:t>
                      </a:r>
                      <a:r>
                        <a:rPr lang="ko-KR" altLang="en-US" sz="2400" dirty="0" smtClean="0">
                          <a:solidFill>
                            <a:schemeClr val="tx1"/>
                          </a:solidFill>
                          <a:latin typeface="HY강B" pitchFamily="18" charset="-127"/>
                          <a:ea typeface="HY강B" pitchFamily="18" charset="-127"/>
                        </a:rPr>
                        <a:t> </a:t>
                      </a:r>
                      <a:endParaRPr lang="en-US" altLang="ko-KR" sz="2400" dirty="0" smtClean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altLang="ko-KR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1</a:t>
                      </a:r>
                      <a:r>
                        <a:rPr lang="ko-KR" altLang="en-US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인실  </a:t>
                      </a:r>
                      <a:r>
                        <a:rPr lang="en-US" altLang="ko-KR" sz="2400" b="0" dirty="0" smtClean="0">
                          <a:solidFill>
                            <a:srgbClr val="FFC000"/>
                          </a:solidFill>
                          <a:latin typeface="HY강B" pitchFamily="18" charset="-127"/>
                          <a:ea typeface="HY강B" pitchFamily="18" charset="-127"/>
                        </a:rPr>
                        <a:t>/</a:t>
                      </a:r>
                      <a:r>
                        <a:rPr lang="en-US" altLang="ko-KR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 9</a:t>
                      </a:r>
                      <a:r>
                        <a:rPr lang="ko-KR" altLang="en-US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실  </a:t>
                      </a:r>
                      <a:r>
                        <a:rPr lang="en-US" altLang="ko-KR" sz="2400" b="0" dirty="0" smtClean="0">
                          <a:solidFill>
                            <a:srgbClr val="FFC000"/>
                          </a:solidFill>
                          <a:latin typeface="HY강B" pitchFamily="18" charset="-127"/>
                          <a:ea typeface="HY강B" pitchFamily="18" charset="-127"/>
                        </a:rPr>
                        <a:t>/</a:t>
                      </a:r>
                      <a:r>
                        <a:rPr lang="en-US" altLang="ko-KR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 703,704,705,706,707,709,710,711,761 </a:t>
                      </a:r>
                      <a:r>
                        <a:rPr lang="en-US" altLang="ko-KR" sz="2400" b="0" dirty="0" smtClean="0">
                          <a:solidFill>
                            <a:srgbClr val="FFC000"/>
                          </a:solidFill>
                          <a:latin typeface="HY강B" pitchFamily="18" charset="-127"/>
                          <a:ea typeface="HY강B" pitchFamily="18" charset="-127"/>
                        </a:rPr>
                        <a:t>/  </a:t>
                      </a:r>
                      <a:r>
                        <a:rPr lang="en-US" altLang="ko-KR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9 bed</a:t>
                      </a:r>
                    </a:p>
                    <a:p>
                      <a:pPr marL="342900" marR="0" indent="-3429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ko-KR" altLang="en-US" sz="2400" b="0" dirty="0" err="1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황토방</a:t>
                      </a:r>
                      <a:r>
                        <a:rPr lang="en-US" altLang="ko-KR" sz="2400" b="0" dirty="0" smtClean="0">
                          <a:solidFill>
                            <a:srgbClr val="FFC000"/>
                          </a:solidFill>
                          <a:latin typeface="HY강B" pitchFamily="18" charset="-127"/>
                          <a:ea typeface="HY강B" pitchFamily="18" charset="-127"/>
                        </a:rPr>
                        <a:t>/</a:t>
                      </a:r>
                      <a:r>
                        <a:rPr lang="en-US" altLang="ko-KR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 2</a:t>
                      </a:r>
                      <a:r>
                        <a:rPr lang="ko-KR" altLang="en-US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실  </a:t>
                      </a:r>
                      <a:r>
                        <a:rPr lang="en-US" altLang="ko-KR" sz="2400" b="0" dirty="0" smtClean="0">
                          <a:solidFill>
                            <a:srgbClr val="FFC000"/>
                          </a:solidFill>
                          <a:latin typeface="HY강B" pitchFamily="18" charset="-127"/>
                          <a:ea typeface="HY강B" pitchFamily="18" charset="-127"/>
                        </a:rPr>
                        <a:t>/</a:t>
                      </a:r>
                      <a:r>
                        <a:rPr lang="en-US" altLang="ko-KR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 702,760                                     </a:t>
                      </a:r>
                      <a:r>
                        <a:rPr lang="en-US" altLang="ko-KR" sz="2400" b="0" dirty="0" smtClean="0">
                          <a:solidFill>
                            <a:srgbClr val="FFC000"/>
                          </a:solidFill>
                          <a:latin typeface="HY강B" pitchFamily="18" charset="-127"/>
                          <a:ea typeface="HY강B" pitchFamily="18" charset="-127"/>
                        </a:rPr>
                        <a:t>/</a:t>
                      </a:r>
                      <a:r>
                        <a:rPr lang="en-US" altLang="ko-KR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  2</a:t>
                      </a:r>
                      <a:r>
                        <a:rPr lang="en-US" altLang="ko-KR" sz="2400" b="0" baseline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 </a:t>
                      </a:r>
                      <a:r>
                        <a:rPr lang="en-US" altLang="ko-KR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bed</a:t>
                      </a:r>
                    </a:p>
                    <a:p>
                      <a:pPr marL="342900" marR="0" indent="-3429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altLang="ko-KR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5</a:t>
                      </a:r>
                      <a:r>
                        <a:rPr lang="ko-KR" altLang="en-US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인실 </a:t>
                      </a:r>
                      <a:r>
                        <a:rPr lang="en-US" altLang="ko-KR" sz="2400" b="0" dirty="0" smtClean="0">
                          <a:solidFill>
                            <a:srgbClr val="FFC000"/>
                          </a:solidFill>
                          <a:latin typeface="HY강B" pitchFamily="18" charset="-127"/>
                          <a:ea typeface="HY강B" pitchFamily="18" charset="-127"/>
                        </a:rPr>
                        <a:t>/</a:t>
                      </a:r>
                      <a:r>
                        <a:rPr lang="en-US" altLang="ko-KR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 12</a:t>
                      </a:r>
                      <a:r>
                        <a:rPr lang="ko-KR" altLang="en-US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실 </a:t>
                      </a:r>
                      <a:r>
                        <a:rPr lang="en-US" altLang="ko-KR" sz="2400" b="0" dirty="0" smtClean="0">
                          <a:solidFill>
                            <a:srgbClr val="FFC000"/>
                          </a:solidFill>
                          <a:latin typeface="HY강B" pitchFamily="18" charset="-127"/>
                          <a:ea typeface="HY강B" pitchFamily="18" charset="-127"/>
                        </a:rPr>
                        <a:t>/</a:t>
                      </a:r>
                      <a:r>
                        <a:rPr lang="en-US" altLang="ko-KR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 701,708,712~717,758,762~764     </a:t>
                      </a:r>
                      <a:r>
                        <a:rPr lang="ko-KR" altLang="en-US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     </a:t>
                      </a:r>
                      <a:r>
                        <a:rPr lang="en-US" altLang="ko-KR" sz="2400" b="0" dirty="0" smtClean="0">
                          <a:solidFill>
                            <a:srgbClr val="FFC000"/>
                          </a:solidFill>
                          <a:latin typeface="HY강B" pitchFamily="18" charset="-127"/>
                          <a:ea typeface="HY강B" pitchFamily="18" charset="-127"/>
                        </a:rPr>
                        <a:t>/</a:t>
                      </a:r>
                      <a:r>
                        <a:rPr lang="en-US" altLang="ko-KR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  60 bed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21589" y="1735449"/>
            <a:ext cx="6858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 smtClean="0">
                <a:solidFill>
                  <a:srgbClr val="F5AA00"/>
                </a:solidFill>
                <a:latin typeface="HY강B" pitchFamily="18" charset="-127"/>
                <a:ea typeface="HY강B" pitchFamily="18" charset="-127"/>
              </a:rPr>
              <a:t>Total : 71 bed</a:t>
            </a:r>
            <a:endParaRPr lang="ko-KR" altLang="en-US" sz="2800" b="1" dirty="0">
              <a:solidFill>
                <a:srgbClr val="F5AA00"/>
              </a:solidFill>
              <a:latin typeface="HY강B" pitchFamily="18" charset="-127"/>
              <a:ea typeface="HY강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24811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모서리가 둥근 직사각형 23"/>
          <p:cNvSpPr/>
          <p:nvPr/>
        </p:nvSpPr>
        <p:spPr>
          <a:xfrm>
            <a:off x="534223" y="0"/>
            <a:ext cx="8928992" cy="6077539"/>
          </a:xfrm>
          <a:prstGeom prst="roundRect">
            <a:avLst>
              <a:gd name="adj" fmla="val 1512"/>
            </a:avLst>
          </a:prstGeom>
          <a:solidFill>
            <a:srgbClr val="42383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88504" y="418356"/>
            <a:ext cx="45719" cy="6799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Picture 2" descr="C:\Users\madeit-top1\Documents\PPT\외주\icon_lea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62788">
            <a:off x="7991569" y="4811384"/>
            <a:ext cx="1666642" cy="166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699955" y="496729"/>
            <a:ext cx="6701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4</a:t>
            </a:r>
            <a:r>
              <a:rPr lang="en-US" altLang="ko-KR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. 70</a:t>
            </a:r>
            <a:r>
              <a:rPr lang="ko-KR" altLang="en-US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병동 </a:t>
            </a:r>
            <a:r>
              <a:rPr lang="ko-KR" altLang="en-US" sz="32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근무조</a:t>
            </a:r>
            <a:r>
              <a:rPr lang="ko-KR" altLang="en-US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 현황</a:t>
            </a:r>
            <a:endParaRPr lang="ko-KR" altLang="en-US" sz="3200" b="1" dirty="0">
              <a:ln w="3175"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91890160"/>
              </p:ext>
            </p:extLst>
          </p:nvPr>
        </p:nvGraphicFramePr>
        <p:xfrm>
          <a:off x="639948" y="2420888"/>
          <a:ext cx="8717541" cy="2425167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8717541"/>
              </a:tblGrid>
              <a:tr h="687807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dirty="0" smtClean="0">
                          <a:solidFill>
                            <a:schemeClr val="tx1"/>
                          </a:solidFill>
                          <a:latin typeface="HY강B" pitchFamily="18" charset="-127"/>
                          <a:ea typeface="HY강B" pitchFamily="18" charset="-127"/>
                        </a:rPr>
                        <a:t>     </a:t>
                      </a:r>
                      <a:r>
                        <a:rPr lang="ko-KR" altLang="en-US" sz="2400" dirty="0" smtClean="0">
                          <a:solidFill>
                            <a:schemeClr val="tx1"/>
                          </a:solidFill>
                          <a:latin typeface="HY강B" pitchFamily="18" charset="-127"/>
                          <a:ea typeface="HY강B" pitchFamily="18" charset="-127"/>
                        </a:rPr>
                        <a:t>분류       </a:t>
                      </a:r>
                      <a:r>
                        <a:rPr lang="en-US" altLang="ko-KR" sz="2400" dirty="0" smtClean="0">
                          <a:solidFill>
                            <a:srgbClr val="FFC000"/>
                          </a:solidFill>
                          <a:latin typeface="HY강B" pitchFamily="18" charset="-127"/>
                          <a:ea typeface="HY강B" pitchFamily="18" charset="-127"/>
                        </a:rPr>
                        <a:t>/</a:t>
                      </a:r>
                      <a:r>
                        <a:rPr lang="en-US" altLang="ko-KR" sz="2400" dirty="0" smtClean="0">
                          <a:solidFill>
                            <a:schemeClr val="tx1"/>
                          </a:solidFill>
                          <a:latin typeface="HY강B" pitchFamily="18" charset="-127"/>
                          <a:ea typeface="HY강B" pitchFamily="18" charset="-127"/>
                        </a:rPr>
                        <a:t>     </a:t>
                      </a:r>
                      <a:r>
                        <a:rPr lang="ko-KR" altLang="en-US" sz="2400" dirty="0" smtClean="0">
                          <a:solidFill>
                            <a:schemeClr val="tx1"/>
                          </a:solidFill>
                          <a:latin typeface="HY강B" pitchFamily="18" charset="-127"/>
                          <a:ea typeface="HY강B" pitchFamily="18" charset="-127"/>
                        </a:rPr>
                        <a:t>근무시간       </a:t>
                      </a:r>
                      <a:r>
                        <a:rPr lang="en-US" altLang="ko-KR" sz="2400" dirty="0" smtClean="0">
                          <a:solidFill>
                            <a:srgbClr val="FFC000"/>
                          </a:solidFill>
                          <a:latin typeface="HY강B" pitchFamily="18" charset="-127"/>
                          <a:ea typeface="HY강B" pitchFamily="18" charset="-127"/>
                        </a:rPr>
                        <a:t>/</a:t>
                      </a:r>
                      <a:r>
                        <a:rPr lang="en-US" altLang="ko-KR" sz="2400" dirty="0" smtClean="0">
                          <a:solidFill>
                            <a:schemeClr val="tx1"/>
                          </a:solidFill>
                          <a:latin typeface="HY강B" pitchFamily="18" charset="-127"/>
                          <a:ea typeface="HY강B" pitchFamily="18" charset="-127"/>
                        </a:rPr>
                        <a:t>  </a:t>
                      </a:r>
                      <a:r>
                        <a:rPr lang="ko-KR" altLang="en-US" sz="2400" dirty="0" smtClean="0">
                          <a:solidFill>
                            <a:schemeClr val="tx1"/>
                          </a:solidFill>
                          <a:latin typeface="HY강B" pitchFamily="18" charset="-127"/>
                          <a:ea typeface="HY강B" pitchFamily="18" charset="-127"/>
                        </a:rPr>
                        <a:t>근무자 수  </a:t>
                      </a:r>
                      <a:r>
                        <a:rPr lang="en-US" altLang="ko-KR" sz="2400" dirty="0" smtClean="0">
                          <a:solidFill>
                            <a:srgbClr val="FFC000"/>
                          </a:solidFill>
                          <a:latin typeface="HY강B" pitchFamily="18" charset="-127"/>
                          <a:ea typeface="HY강B" pitchFamily="18" charset="-127"/>
                        </a:rPr>
                        <a:t>/ </a:t>
                      </a:r>
                      <a:r>
                        <a:rPr lang="ko-KR" altLang="en-US" sz="2400" baseline="0" dirty="0" smtClean="0">
                          <a:solidFill>
                            <a:schemeClr val="tx1"/>
                          </a:solidFill>
                          <a:latin typeface="HY강B" pitchFamily="18" charset="-127"/>
                          <a:ea typeface="HY강B" pitchFamily="18" charset="-127"/>
                        </a:rPr>
                        <a:t>  </a:t>
                      </a:r>
                      <a:r>
                        <a:rPr lang="ko-KR" altLang="en-US" sz="2400" dirty="0" smtClean="0">
                          <a:solidFill>
                            <a:schemeClr val="tx1"/>
                          </a:solidFill>
                          <a:latin typeface="HY강B" pitchFamily="18" charset="-127"/>
                          <a:ea typeface="HY강B" pitchFamily="18" charset="-127"/>
                        </a:rPr>
                        <a:t>비고 </a:t>
                      </a:r>
                      <a:endParaRPr lang="en-US" altLang="ko-KR" sz="2400" dirty="0" smtClean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altLang="ko-KR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Day</a:t>
                      </a:r>
                      <a:r>
                        <a:rPr lang="ko-KR" altLang="en-US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          </a:t>
                      </a:r>
                      <a:r>
                        <a:rPr lang="en-US" altLang="ko-KR" sz="2400" b="0" dirty="0" smtClean="0">
                          <a:solidFill>
                            <a:srgbClr val="FFC000"/>
                          </a:solidFill>
                          <a:latin typeface="HY강B" pitchFamily="18" charset="-127"/>
                          <a:ea typeface="HY강B" pitchFamily="18" charset="-127"/>
                        </a:rPr>
                        <a:t>/</a:t>
                      </a:r>
                      <a:r>
                        <a:rPr lang="en-US" altLang="ko-KR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  07:00~15:00     </a:t>
                      </a:r>
                      <a:r>
                        <a:rPr lang="ko-KR" altLang="en-US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 </a:t>
                      </a:r>
                      <a:r>
                        <a:rPr lang="en-US" altLang="ko-KR" sz="2400" b="0" dirty="0" smtClean="0">
                          <a:solidFill>
                            <a:srgbClr val="FFC000"/>
                          </a:solidFill>
                          <a:latin typeface="HY강B" pitchFamily="18" charset="-127"/>
                          <a:ea typeface="HY강B" pitchFamily="18" charset="-127"/>
                        </a:rPr>
                        <a:t>/</a:t>
                      </a:r>
                      <a:r>
                        <a:rPr lang="en-US" altLang="ko-KR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    4</a:t>
                      </a:r>
                      <a:r>
                        <a:rPr lang="ko-KR" altLang="en-US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명</a:t>
                      </a:r>
                      <a:r>
                        <a:rPr lang="en-US" altLang="ko-KR" sz="2400" b="0" dirty="0" smtClean="0">
                          <a:solidFill>
                            <a:srgbClr val="FFC000"/>
                          </a:solidFill>
                          <a:latin typeface="HY강B" pitchFamily="18" charset="-127"/>
                          <a:ea typeface="HY강B" pitchFamily="18" charset="-127"/>
                        </a:rPr>
                        <a:t> </a:t>
                      </a:r>
                      <a:endParaRPr lang="en-US" altLang="ko-KR" sz="2400" b="0" dirty="0" smtClean="0">
                        <a:solidFill>
                          <a:schemeClr val="bg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  <a:p>
                      <a:pPr marL="342900" marR="0" indent="-3429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altLang="ko-KR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Evening     </a:t>
                      </a:r>
                      <a:r>
                        <a:rPr lang="en-US" altLang="ko-KR" sz="2400" b="0" dirty="0" smtClean="0">
                          <a:solidFill>
                            <a:srgbClr val="FFC000"/>
                          </a:solidFill>
                          <a:latin typeface="HY강B" pitchFamily="18" charset="-127"/>
                          <a:ea typeface="HY강B" pitchFamily="18" charset="-127"/>
                        </a:rPr>
                        <a:t>/ </a:t>
                      </a:r>
                      <a:r>
                        <a:rPr lang="en-US" altLang="ko-KR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 15:00~23:00</a:t>
                      </a:r>
                      <a:r>
                        <a:rPr lang="ko-KR" altLang="en-US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      </a:t>
                      </a:r>
                      <a:r>
                        <a:rPr lang="en-US" altLang="ko-KR" sz="2400" b="0" dirty="0" smtClean="0">
                          <a:solidFill>
                            <a:srgbClr val="FFC000"/>
                          </a:solidFill>
                          <a:latin typeface="HY강B" pitchFamily="18" charset="-127"/>
                          <a:ea typeface="HY강B" pitchFamily="18" charset="-127"/>
                        </a:rPr>
                        <a:t>/</a:t>
                      </a:r>
                      <a:r>
                        <a:rPr lang="en-US" altLang="ko-KR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    3</a:t>
                      </a:r>
                      <a:r>
                        <a:rPr lang="ko-KR" altLang="en-US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명</a:t>
                      </a:r>
                      <a:r>
                        <a:rPr lang="en-US" altLang="ko-KR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   </a:t>
                      </a:r>
                    </a:p>
                    <a:p>
                      <a:pPr marL="342900" marR="0" indent="-3429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altLang="ko-KR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Night       </a:t>
                      </a:r>
                      <a:r>
                        <a:rPr lang="ko-KR" altLang="en-US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 </a:t>
                      </a:r>
                      <a:r>
                        <a:rPr lang="en-US" altLang="ko-KR" sz="2400" b="0" dirty="0" smtClean="0">
                          <a:solidFill>
                            <a:srgbClr val="FFC000"/>
                          </a:solidFill>
                          <a:latin typeface="HY강B" pitchFamily="18" charset="-127"/>
                          <a:ea typeface="HY강B" pitchFamily="18" charset="-127"/>
                        </a:rPr>
                        <a:t>/</a:t>
                      </a:r>
                      <a:r>
                        <a:rPr lang="en-US" altLang="ko-KR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  23:00~07:00</a:t>
                      </a:r>
                      <a:r>
                        <a:rPr lang="ko-KR" altLang="en-US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      </a:t>
                      </a:r>
                      <a:r>
                        <a:rPr lang="en-US" altLang="ko-KR" sz="2400" b="0" dirty="0" smtClean="0">
                          <a:solidFill>
                            <a:srgbClr val="FFC000"/>
                          </a:solidFill>
                          <a:latin typeface="HY강B" pitchFamily="18" charset="-127"/>
                          <a:ea typeface="HY강B" pitchFamily="18" charset="-127"/>
                        </a:rPr>
                        <a:t>/</a:t>
                      </a:r>
                      <a:r>
                        <a:rPr lang="en-US" altLang="ko-KR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   2</a:t>
                      </a:r>
                      <a:r>
                        <a:rPr lang="ko-KR" altLang="en-US" sz="2400" b="0" dirty="0" smtClean="0">
                          <a:solidFill>
                            <a:schemeClr val="bg1"/>
                          </a:solidFill>
                          <a:latin typeface="HY강B" pitchFamily="18" charset="-127"/>
                          <a:ea typeface="HY강B" pitchFamily="18" charset="-127"/>
                        </a:rPr>
                        <a:t>명  </a:t>
                      </a:r>
                      <a:endParaRPr lang="en-US" altLang="ko-KR" sz="2400" b="0" dirty="0" smtClean="0">
                        <a:solidFill>
                          <a:schemeClr val="bg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77231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모서리가 둥근 직사각형 23"/>
          <p:cNvSpPr/>
          <p:nvPr/>
        </p:nvSpPr>
        <p:spPr>
          <a:xfrm>
            <a:off x="534223" y="0"/>
            <a:ext cx="8928992" cy="6636275"/>
          </a:xfrm>
          <a:prstGeom prst="roundRect">
            <a:avLst>
              <a:gd name="adj" fmla="val 1512"/>
            </a:avLst>
          </a:prstGeom>
          <a:solidFill>
            <a:srgbClr val="42383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17940" y="111357"/>
            <a:ext cx="45719" cy="6799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Picture 2" descr="C:\Users\madeit-top1\Documents\PPT\외주\icon_lea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62788">
            <a:off x="7991569" y="4811384"/>
            <a:ext cx="1666642" cy="166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699954" y="206548"/>
            <a:ext cx="6701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5-1. </a:t>
            </a:r>
            <a:r>
              <a:rPr lang="ko-KR" altLang="en-US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입원 환자 현황</a:t>
            </a:r>
            <a:r>
              <a:rPr lang="en-US" altLang="ko-KR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(</a:t>
            </a:r>
            <a:r>
              <a:rPr lang="ko-KR" altLang="en-US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남</a:t>
            </a:r>
            <a:r>
              <a:rPr lang="en-US" altLang="ko-KR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,</a:t>
            </a:r>
            <a:r>
              <a:rPr lang="ko-KR" altLang="en-US" sz="32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여별</a:t>
            </a:r>
            <a:r>
              <a:rPr lang="en-US" altLang="ko-KR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)</a:t>
            </a:r>
            <a:endParaRPr lang="ko-KR" altLang="en-US" sz="3200" b="1" dirty="0">
              <a:ln w="3175"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59775825"/>
              </p:ext>
            </p:extLst>
          </p:nvPr>
        </p:nvGraphicFramePr>
        <p:xfrm>
          <a:off x="624668" y="1355449"/>
          <a:ext cx="8748102" cy="5181299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8748102"/>
              </a:tblGrid>
              <a:tr h="582753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2400" dirty="0" smtClean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/>
                </a:tc>
              </a:tr>
              <a:tr h="4541219">
                <a:tc>
                  <a:txBody>
                    <a:bodyPr/>
                    <a:lstStyle/>
                    <a:p>
                      <a:pPr fontAlgn="base" latinLnBrk="1"/>
                      <a:endParaRPr lang="en-US" altLang="ko-KR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" name="차트 1"/>
          <p:cNvGraphicFramePr/>
          <p:nvPr>
            <p:extLst>
              <p:ext uri="{D42A27DB-BD31-4B8C-83A1-F6EECF244321}">
                <p14:modId xmlns:p14="http://schemas.microsoft.com/office/powerpoint/2010/main" xmlns="" val="2367440960"/>
              </p:ext>
            </p:extLst>
          </p:nvPr>
        </p:nvGraphicFramePr>
        <p:xfrm>
          <a:off x="1229410" y="1340768"/>
          <a:ext cx="7179973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28612466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모서리가 둥근 직사각형 23"/>
          <p:cNvSpPr/>
          <p:nvPr/>
        </p:nvSpPr>
        <p:spPr>
          <a:xfrm>
            <a:off x="534223" y="0"/>
            <a:ext cx="8928992" cy="6636275"/>
          </a:xfrm>
          <a:prstGeom prst="roundRect">
            <a:avLst>
              <a:gd name="adj" fmla="val 1512"/>
            </a:avLst>
          </a:prstGeom>
          <a:solidFill>
            <a:srgbClr val="42383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17940" y="111357"/>
            <a:ext cx="45719" cy="6799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Picture 2" descr="C:\Users\madeit-top1\Documents\PPT\외주\icon_lea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62788">
            <a:off x="7991569" y="4811384"/>
            <a:ext cx="1666642" cy="166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699954" y="206548"/>
            <a:ext cx="6701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5-2. </a:t>
            </a:r>
            <a:r>
              <a:rPr lang="ko-KR" altLang="en-US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입원환자 현황</a:t>
            </a:r>
            <a:r>
              <a:rPr lang="en-US" altLang="ko-KR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(</a:t>
            </a:r>
            <a:r>
              <a:rPr lang="ko-KR" altLang="en-US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나이별</a:t>
            </a:r>
            <a:r>
              <a:rPr lang="en-US" altLang="ko-KR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)</a:t>
            </a:r>
            <a:endParaRPr lang="ko-KR" altLang="en-US" sz="3200" b="1" dirty="0">
              <a:ln w="3175"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99150257"/>
              </p:ext>
            </p:extLst>
          </p:nvPr>
        </p:nvGraphicFramePr>
        <p:xfrm>
          <a:off x="624668" y="1036357"/>
          <a:ext cx="8748102" cy="5500391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8748102"/>
              </a:tblGrid>
              <a:tr h="623701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2400" dirty="0" smtClean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/>
                </a:tc>
              </a:tr>
              <a:tr h="4860311">
                <a:tc>
                  <a:txBody>
                    <a:bodyPr/>
                    <a:lstStyle/>
                    <a:p>
                      <a:pPr fontAlgn="base" latinLnBrk="1"/>
                      <a:endParaRPr lang="en-US" altLang="ko-KR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" name="차트 1"/>
          <p:cNvGraphicFramePr/>
          <p:nvPr>
            <p:extLst>
              <p:ext uri="{D42A27DB-BD31-4B8C-83A1-F6EECF244321}">
                <p14:modId xmlns:p14="http://schemas.microsoft.com/office/powerpoint/2010/main" xmlns="" val="2562166726"/>
              </p:ext>
            </p:extLst>
          </p:nvPr>
        </p:nvGraphicFramePr>
        <p:xfrm>
          <a:off x="858259" y="980728"/>
          <a:ext cx="8280920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2160180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모서리가 둥근 직사각형 23"/>
          <p:cNvSpPr/>
          <p:nvPr/>
        </p:nvSpPr>
        <p:spPr>
          <a:xfrm>
            <a:off x="534223" y="0"/>
            <a:ext cx="8928992" cy="6636275"/>
          </a:xfrm>
          <a:prstGeom prst="roundRect">
            <a:avLst>
              <a:gd name="adj" fmla="val 1512"/>
            </a:avLst>
          </a:prstGeom>
          <a:solidFill>
            <a:srgbClr val="42383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17940" y="111357"/>
            <a:ext cx="45719" cy="6799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Picture 2" descr="C:\Users\madeit-top1\Documents\PPT\외주\icon_lea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62788">
            <a:off x="7991569" y="4811384"/>
            <a:ext cx="1666642" cy="166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699954" y="206548"/>
            <a:ext cx="6701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5-3. </a:t>
            </a:r>
            <a:r>
              <a:rPr lang="ko-KR" altLang="en-US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입원환자 현황</a:t>
            </a:r>
            <a:r>
              <a:rPr lang="en-US" altLang="ko-KR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(</a:t>
            </a:r>
            <a:r>
              <a:rPr lang="ko-KR" altLang="en-US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과별</a:t>
            </a:r>
            <a:r>
              <a:rPr lang="en-US" altLang="ko-KR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)</a:t>
            </a:r>
            <a:endParaRPr lang="ko-KR" altLang="en-US" sz="3200" b="1" dirty="0">
              <a:ln w="3175"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73946508"/>
              </p:ext>
            </p:extLst>
          </p:nvPr>
        </p:nvGraphicFramePr>
        <p:xfrm>
          <a:off x="624668" y="908720"/>
          <a:ext cx="8748102" cy="5628028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8748102"/>
              </a:tblGrid>
              <a:tr h="608751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2400" dirty="0" smtClean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/>
                </a:tc>
              </a:tr>
              <a:tr h="4987948">
                <a:tc>
                  <a:txBody>
                    <a:bodyPr/>
                    <a:lstStyle/>
                    <a:p>
                      <a:pPr fontAlgn="base" latinLnBrk="1"/>
                      <a:endParaRPr lang="en-US" altLang="ko-KR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2" name="차트 11"/>
          <p:cNvGraphicFramePr/>
          <p:nvPr>
            <p:extLst>
              <p:ext uri="{D42A27DB-BD31-4B8C-83A1-F6EECF244321}">
                <p14:modId xmlns:p14="http://schemas.microsoft.com/office/powerpoint/2010/main" xmlns="" val="932032222"/>
              </p:ext>
            </p:extLst>
          </p:nvPr>
        </p:nvGraphicFramePr>
        <p:xfrm>
          <a:off x="750247" y="908720"/>
          <a:ext cx="8496944" cy="57275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4254672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모서리가 둥근 직사각형 23"/>
          <p:cNvSpPr/>
          <p:nvPr/>
        </p:nvSpPr>
        <p:spPr>
          <a:xfrm>
            <a:off x="534223" y="0"/>
            <a:ext cx="8928992" cy="6636275"/>
          </a:xfrm>
          <a:prstGeom prst="roundRect">
            <a:avLst>
              <a:gd name="adj" fmla="val 1512"/>
            </a:avLst>
          </a:prstGeom>
          <a:solidFill>
            <a:srgbClr val="42383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17940" y="111357"/>
            <a:ext cx="45719" cy="6799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Picture 2" descr="C:\Users\madeit-top1\Documents\PPT\외주\icon_lea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62788">
            <a:off x="7991569" y="4811384"/>
            <a:ext cx="1666642" cy="166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699954" y="206548"/>
            <a:ext cx="6701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5-4. </a:t>
            </a:r>
            <a:r>
              <a:rPr lang="ko-KR" altLang="en-US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입원환자 현황</a:t>
            </a:r>
            <a:r>
              <a:rPr lang="en-US" altLang="ko-KR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(</a:t>
            </a:r>
            <a:r>
              <a:rPr lang="ko-KR" altLang="en-US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일반외과 </a:t>
            </a:r>
            <a:r>
              <a:rPr lang="ko-KR" altLang="en-US" sz="32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질환별</a:t>
            </a:r>
            <a:r>
              <a:rPr lang="en-US" altLang="ko-KR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)</a:t>
            </a:r>
            <a:endParaRPr lang="ko-KR" altLang="en-US" sz="3200" b="1" dirty="0">
              <a:ln w="3175"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54668735"/>
              </p:ext>
            </p:extLst>
          </p:nvPr>
        </p:nvGraphicFramePr>
        <p:xfrm>
          <a:off x="624668" y="908720"/>
          <a:ext cx="8748102" cy="5832648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8748102"/>
              </a:tblGrid>
              <a:tr h="663351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2400" dirty="0" smtClean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/>
                </a:tc>
              </a:tr>
              <a:tr h="5169297">
                <a:tc>
                  <a:txBody>
                    <a:bodyPr/>
                    <a:lstStyle/>
                    <a:p>
                      <a:pPr fontAlgn="base" latinLnBrk="1"/>
                      <a:endParaRPr lang="en-US" altLang="ko-KR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차트 3"/>
          <p:cNvGraphicFramePr/>
          <p:nvPr>
            <p:extLst>
              <p:ext uri="{D42A27DB-BD31-4B8C-83A1-F6EECF244321}">
                <p14:modId xmlns:p14="http://schemas.microsoft.com/office/powerpoint/2010/main" xmlns="" val="3716526017"/>
              </p:ext>
            </p:extLst>
          </p:nvPr>
        </p:nvGraphicFramePr>
        <p:xfrm>
          <a:off x="699954" y="980728"/>
          <a:ext cx="8501518" cy="56555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322804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모서리가 둥근 직사각형 23"/>
          <p:cNvSpPr/>
          <p:nvPr/>
        </p:nvSpPr>
        <p:spPr>
          <a:xfrm>
            <a:off x="534223" y="0"/>
            <a:ext cx="8928992" cy="6636275"/>
          </a:xfrm>
          <a:prstGeom prst="roundRect">
            <a:avLst>
              <a:gd name="adj" fmla="val 1512"/>
            </a:avLst>
          </a:prstGeom>
          <a:solidFill>
            <a:srgbClr val="42383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17940" y="111357"/>
            <a:ext cx="45719" cy="6799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Picture 2" descr="C:\Users\madeit-top1\Documents\PPT\외주\icon_lea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62788">
            <a:off x="7991569" y="4811384"/>
            <a:ext cx="1666642" cy="166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699954" y="206548"/>
            <a:ext cx="6701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5-5. </a:t>
            </a:r>
            <a:r>
              <a:rPr lang="ko-KR" altLang="en-US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입원환자 현황</a:t>
            </a:r>
            <a:r>
              <a:rPr lang="en-US" altLang="ko-KR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(</a:t>
            </a:r>
            <a:r>
              <a:rPr lang="ko-KR" altLang="en-US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신경과 </a:t>
            </a:r>
            <a:r>
              <a:rPr lang="ko-KR" altLang="en-US" sz="32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질환별</a:t>
            </a:r>
            <a:r>
              <a:rPr lang="en-US" altLang="ko-KR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)</a:t>
            </a:r>
            <a:endParaRPr lang="ko-KR" altLang="en-US" sz="3200" b="1" dirty="0">
              <a:ln w="3175"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29833525"/>
              </p:ext>
            </p:extLst>
          </p:nvPr>
        </p:nvGraphicFramePr>
        <p:xfrm>
          <a:off x="624668" y="908720"/>
          <a:ext cx="8748102" cy="5628028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8748102"/>
              </a:tblGrid>
              <a:tr h="608751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2400" dirty="0" smtClean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/>
                </a:tc>
              </a:tr>
              <a:tr h="4987948">
                <a:tc>
                  <a:txBody>
                    <a:bodyPr/>
                    <a:lstStyle/>
                    <a:p>
                      <a:pPr fontAlgn="base" latinLnBrk="1"/>
                      <a:endParaRPr lang="en-US" altLang="ko-KR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차트 3"/>
          <p:cNvGraphicFramePr/>
          <p:nvPr>
            <p:extLst>
              <p:ext uri="{D42A27DB-BD31-4B8C-83A1-F6EECF244321}">
                <p14:modId xmlns:p14="http://schemas.microsoft.com/office/powerpoint/2010/main" xmlns="" val="4174309769"/>
              </p:ext>
            </p:extLst>
          </p:nvPr>
        </p:nvGraphicFramePr>
        <p:xfrm>
          <a:off x="711956" y="1052736"/>
          <a:ext cx="8573526" cy="5225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10062376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모서리가 둥근 직사각형 23"/>
          <p:cNvSpPr/>
          <p:nvPr/>
        </p:nvSpPr>
        <p:spPr>
          <a:xfrm>
            <a:off x="534223" y="0"/>
            <a:ext cx="8928992" cy="6636275"/>
          </a:xfrm>
          <a:prstGeom prst="roundRect">
            <a:avLst>
              <a:gd name="adj" fmla="val 1512"/>
            </a:avLst>
          </a:prstGeom>
          <a:solidFill>
            <a:srgbClr val="42383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17940" y="111357"/>
            <a:ext cx="45719" cy="6799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Picture 2" descr="C:\Users\madeit-top1\Documents\PPT\외주\icon_lea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62788">
            <a:off x="7991569" y="4811384"/>
            <a:ext cx="1666642" cy="166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699954" y="206548"/>
            <a:ext cx="6701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5-6. </a:t>
            </a:r>
            <a:r>
              <a:rPr lang="ko-KR" altLang="en-US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입원환자 현황</a:t>
            </a:r>
            <a:r>
              <a:rPr lang="en-US" altLang="ko-KR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(</a:t>
            </a:r>
            <a:r>
              <a:rPr lang="ko-KR" altLang="en-US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신경외과 </a:t>
            </a:r>
            <a:r>
              <a:rPr lang="ko-KR" altLang="en-US" sz="32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질환별</a:t>
            </a:r>
            <a:r>
              <a:rPr lang="en-US" altLang="ko-KR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)</a:t>
            </a:r>
            <a:endParaRPr lang="ko-KR" altLang="en-US" sz="3200" b="1" dirty="0">
              <a:ln w="3175"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10087506"/>
              </p:ext>
            </p:extLst>
          </p:nvPr>
        </p:nvGraphicFramePr>
        <p:xfrm>
          <a:off x="624668" y="908720"/>
          <a:ext cx="8748102" cy="5832648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8748102"/>
              </a:tblGrid>
              <a:tr h="608751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2400" dirty="0" smtClean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/>
                </a:tc>
              </a:tr>
              <a:tr h="5192568">
                <a:tc>
                  <a:txBody>
                    <a:bodyPr/>
                    <a:lstStyle/>
                    <a:p>
                      <a:pPr fontAlgn="base" latinLnBrk="1"/>
                      <a:endParaRPr lang="en-US" altLang="ko-KR" sz="1800" b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차트 3"/>
          <p:cNvGraphicFramePr/>
          <p:nvPr>
            <p:extLst>
              <p:ext uri="{D42A27DB-BD31-4B8C-83A1-F6EECF244321}">
                <p14:modId xmlns:p14="http://schemas.microsoft.com/office/powerpoint/2010/main" xmlns="" val="3099986421"/>
              </p:ext>
            </p:extLst>
          </p:nvPr>
        </p:nvGraphicFramePr>
        <p:xfrm>
          <a:off x="920552" y="1052736"/>
          <a:ext cx="8136904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2178628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모서리가 둥근 직사각형 23"/>
          <p:cNvSpPr/>
          <p:nvPr/>
        </p:nvSpPr>
        <p:spPr>
          <a:xfrm>
            <a:off x="534223" y="0"/>
            <a:ext cx="8928992" cy="6636275"/>
          </a:xfrm>
          <a:prstGeom prst="roundRect">
            <a:avLst>
              <a:gd name="adj" fmla="val 1512"/>
            </a:avLst>
          </a:prstGeom>
          <a:solidFill>
            <a:srgbClr val="42383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17940" y="111357"/>
            <a:ext cx="45719" cy="6799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Picture 2" descr="C:\Users\madeit-top1\Documents\PPT\외주\icon_lea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62788">
            <a:off x="7991569" y="4811384"/>
            <a:ext cx="1666642" cy="166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699954" y="206548"/>
            <a:ext cx="6701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5-7. </a:t>
            </a:r>
            <a:r>
              <a:rPr lang="ko-KR" altLang="en-US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입원환자 현황</a:t>
            </a:r>
            <a:r>
              <a:rPr lang="en-US" altLang="ko-KR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(</a:t>
            </a:r>
            <a:r>
              <a:rPr lang="ko-KR" altLang="en-US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흉부외과 </a:t>
            </a:r>
            <a:r>
              <a:rPr lang="ko-KR" altLang="en-US" sz="32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질환별</a:t>
            </a:r>
            <a:r>
              <a:rPr lang="en-US" altLang="ko-KR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)</a:t>
            </a:r>
            <a:endParaRPr lang="ko-KR" altLang="en-US" sz="3200" b="1" dirty="0">
              <a:ln w="3175"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7801734"/>
              </p:ext>
            </p:extLst>
          </p:nvPr>
        </p:nvGraphicFramePr>
        <p:xfrm>
          <a:off x="624668" y="908720"/>
          <a:ext cx="8748102" cy="5628028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8748102"/>
              </a:tblGrid>
              <a:tr h="608751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2400" dirty="0" smtClean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/>
                </a:tc>
              </a:tr>
              <a:tr h="4987948">
                <a:tc>
                  <a:txBody>
                    <a:bodyPr/>
                    <a:lstStyle/>
                    <a:p>
                      <a:pPr fontAlgn="base" latinLnBrk="1"/>
                      <a:endParaRPr lang="en-US" altLang="ko-KR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" name="차트 1"/>
          <p:cNvGraphicFramePr/>
          <p:nvPr>
            <p:extLst>
              <p:ext uri="{D42A27DB-BD31-4B8C-83A1-F6EECF244321}">
                <p14:modId xmlns:p14="http://schemas.microsoft.com/office/powerpoint/2010/main" xmlns="" val="595482625"/>
              </p:ext>
            </p:extLst>
          </p:nvPr>
        </p:nvGraphicFramePr>
        <p:xfrm>
          <a:off x="976018" y="980728"/>
          <a:ext cx="7848872" cy="50096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2410538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모서리가 둥근 직사각형 23"/>
          <p:cNvSpPr/>
          <p:nvPr/>
        </p:nvSpPr>
        <p:spPr>
          <a:xfrm>
            <a:off x="534223" y="0"/>
            <a:ext cx="8928992" cy="6636275"/>
          </a:xfrm>
          <a:prstGeom prst="roundRect">
            <a:avLst>
              <a:gd name="adj" fmla="val 1512"/>
            </a:avLst>
          </a:prstGeom>
          <a:solidFill>
            <a:srgbClr val="42383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17940" y="111357"/>
            <a:ext cx="45719" cy="6799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Picture 2" descr="C:\Users\madeit-top1\Documents\PPT\외주\icon_lea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62788">
            <a:off x="7991569" y="4811384"/>
            <a:ext cx="1666642" cy="166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699954" y="206548"/>
            <a:ext cx="6701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5-8. </a:t>
            </a:r>
            <a:r>
              <a:rPr lang="ko-KR" altLang="en-US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입원환자 현황</a:t>
            </a:r>
            <a:r>
              <a:rPr lang="en-US" altLang="ko-KR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(</a:t>
            </a:r>
            <a:r>
              <a:rPr lang="ko-KR" altLang="en-US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수술종류별</a:t>
            </a:r>
            <a:r>
              <a:rPr lang="en-US" altLang="ko-KR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)</a:t>
            </a:r>
            <a:endParaRPr lang="ko-KR" altLang="en-US" sz="3200" b="1" dirty="0">
              <a:ln w="3175"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48295555"/>
              </p:ext>
            </p:extLst>
          </p:nvPr>
        </p:nvGraphicFramePr>
        <p:xfrm>
          <a:off x="624668" y="908720"/>
          <a:ext cx="8748102" cy="5628028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8748102"/>
              </a:tblGrid>
              <a:tr h="608751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2400" dirty="0" smtClean="0">
                        <a:solidFill>
                          <a:schemeClr val="tx1"/>
                        </a:solidFill>
                        <a:latin typeface="HY강B" pitchFamily="18" charset="-127"/>
                        <a:ea typeface="HY강B" pitchFamily="18" charset="-127"/>
                      </a:endParaRPr>
                    </a:p>
                  </a:txBody>
                  <a:tcPr/>
                </a:tc>
              </a:tr>
              <a:tr h="4987948">
                <a:tc>
                  <a:txBody>
                    <a:bodyPr/>
                    <a:lstStyle/>
                    <a:p>
                      <a:pPr fontAlgn="base" latinLnBrk="1"/>
                      <a:endParaRPr lang="en-US" altLang="ko-KR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차트 3"/>
          <p:cNvGraphicFramePr/>
          <p:nvPr>
            <p:extLst>
              <p:ext uri="{D42A27DB-BD31-4B8C-83A1-F6EECF244321}">
                <p14:modId xmlns:p14="http://schemas.microsoft.com/office/powerpoint/2010/main" xmlns="" val="1383469154"/>
              </p:ext>
            </p:extLst>
          </p:nvPr>
        </p:nvGraphicFramePr>
        <p:xfrm>
          <a:off x="599391" y="980728"/>
          <a:ext cx="8501518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xmlns="" val="10062376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모서리가 둥근 직사각형 23"/>
          <p:cNvSpPr/>
          <p:nvPr/>
        </p:nvSpPr>
        <p:spPr>
          <a:xfrm>
            <a:off x="534223" y="0"/>
            <a:ext cx="8928992" cy="6636275"/>
          </a:xfrm>
          <a:prstGeom prst="roundRect">
            <a:avLst>
              <a:gd name="adj" fmla="val 1512"/>
            </a:avLst>
          </a:prstGeom>
          <a:solidFill>
            <a:srgbClr val="42383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17940" y="111357"/>
            <a:ext cx="45719" cy="6799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Picture 2" descr="C:\Users\madeit-top1\Documents\PPT\외주\icon_leaf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62788">
            <a:off x="7991569" y="4811384"/>
            <a:ext cx="1666642" cy="166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699954" y="206548"/>
            <a:ext cx="6701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6-1. </a:t>
            </a:r>
            <a:r>
              <a:rPr lang="ko-KR" altLang="en-US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간호업무 현황</a:t>
            </a:r>
            <a:endParaRPr lang="ko-KR" altLang="en-US" sz="3200" b="1" dirty="0">
              <a:ln w="3175"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771043841"/>
              </p:ext>
            </p:extLst>
          </p:nvPr>
        </p:nvGraphicFramePr>
        <p:xfrm>
          <a:off x="624668" y="908720"/>
          <a:ext cx="8748102" cy="5715000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8748102"/>
              </a:tblGrid>
              <a:tr h="608751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dirty="0" smtClean="0">
                          <a:solidFill>
                            <a:schemeClr val="tx1"/>
                          </a:solidFill>
                          <a:latin typeface="HY강B" pitchFamily="18" charset="-127"/>
                          <a:ea typeface="HY강B" pitchFamily="18" charset="-127"/>
                        </a:rPr>
                        <a:t>   Day</a:t>
                      </a:r>
                    </a:p>
                  </a:txBody>
                  <a:tcPr/>
                </a:tc>
              </a:tr>
              <a:tr h="4987948"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21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■ 수간호사</a:t>
                      </a:r>
                      <a:r>
                        <a:rPr lang="en-US" altLang="ko-KR" sz="21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21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차지간호사</a:t>
                      </a:r>
                      <a:endParaRPr lang="ko-KR" altLang="en-US" sz="21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[07:00]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인계 시작</a:t>
                      </a: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진료과장님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(GS2...)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회진 보조</a:t>
                      </a:r>
                      <a:endParaRPr lang="en-US" altLang="ko-KR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간호기록 작성</a:t>
                      </a: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퇴원 및 후송환자 수속</a:t>
                      </a:r>
                    </a:p>
                    <a:p>
                      <a:pPr marL="0" marR="0" indent="0" algn="l" defTabSz="1072866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추가 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order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받기</a:t>
                      </a:r>
                    </a:p>
                    <a:p>
                      <a:pPr marL="0" marR="0" indent="0" algn="l" defTabSz="1072866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입원환자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전동환자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전입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전출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수속 </a:t>
                      </a:r>
                    </a:p>
                    <a:p>
                      <a:pPr marL="0" marR="0" indent="0" algn="l" defTabSz="1072866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수술 전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후 환자 준비</a:t>
                      </a:r>
                      <a:endParaRPr lang="en-US" altLang="ko-KR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1072866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</a:t>
                      </a:r>
                      <a:r>
                        <a:rPr lang="ko-KR" altLang="en-US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협진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의뢰 </a:t>
                      </a: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환자의 이상 증상 진료과장님께 보고</a:t>
                      </a: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환자 및 보호자 요청 업무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환의 불출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IV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관련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진단서 등 요청자료 진행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상담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민원해결 등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타과 업무협조 업무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자료 제출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전화문의 답변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장기환자관리 등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병동 시설물 고장수리 요청</a:t>
                      </a: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외출환자 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Aid(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외출증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식이정리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투약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추가 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X-ray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및 검사 보내기</a:t>
                      </a: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검사동의서 받고 교육시키기</a:t>
                      </a: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인계준비 </a:t>
                      </a:r>
                      <a:r>
                        <a:rPr lang="ko-KR" altLang="en-US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라운딩</a:t>
                      </a:r>
                      <a:endParaRPr lang="en-US" altLang="ko-KR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3534836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모서리가 둥근 직사각형 23"/>
          <p:cNvSpPr/>
          <p:nvPr/>
        </p:nvSpPr>
        <p:spPr>
          <a:xfrm>
            <a:off x="534223" y="0"/>
            <a:ext cx="8928992" cy="6636275"/>
          </a:xfrm>
          <a:prstGeom prst="roundRect">
            <a:avLst>
              <a:gd name="adj" fmla="val 1512"/>
            </a:avLst>
          </a:prstGeom>
          <a:solidFill>
            <a:srgbClr val="42383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17940" y="111357"/>
            <a:ext cx="45719" cy="6799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Picture 2" descr="C:\Users\madeit-top1\Documents\PPT\외주\icon_lea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62788">
            <a:off x="7991569" y="4811384"/>
            <a:ext cx="1666642" cy="166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699954" y="206548"/>
            <a:ext cx="6701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6-2. </a:t>
            </a:r>
            <a:r>
              <a:rPr lang="ko-KR" altLang="en-US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간호업무 현황</a:t>
            </a:r>
            <a:endParaRPr lang="ko-KR" altLang="en-US" sz="3200" b="1" dirty="0">
              <a:ln w="3175"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63638865"/>
              </p:ext>
            </p:extLst>
          </p:nvPr>
        </p:nvGraphicFramePr>
        <p:xfrm>
          <a:off x="624668" y="908720"/>
          <a:ext cx="8748102" cy="5628028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8748102"/>
              </a:tblGrid>
              <a:tr h="608751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dirty="0" smtClean="0">
                          <a:solidFill>
                            <a:schemeClr val="tx1"/>
                          </a:solidFill>
                          <a:latin typeface="HY강B" pitchFamily="18" charset="-127"/>
                          <a:ea typeface="HY강B" pitchFamily="18" charset="-127"/>
                        </a:rPr>
                        <a:t>   Day</a:t>
                      </a:r>
                    </a:p>
                  </a:txBody>
                  <a:tcPr/>
                </a:tc>
              </a:tr>
              <a:tr h="4987948"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■ </a:t>
                      </a:r>
                      <a:r>
                        <a:rPr lang="ko-KR" altLang="en-US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액팅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간호사</a:t>
                      </a: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[06:40]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물품카운트</a:t>
                      </a:r>
                      <a:endParaRPr lang="en-US" altLang="ko-KR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1072866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[06:50]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인계 시작</a:t>
                      </a:r>
                    </a:p>
                    <a:p>
                      <a:pPr marL="0" marR="0" indent="0" algn="l" defTabSz="1072866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</a:t>
                      </a:r>
                      <a:r>
                        <a:rPr lang="en-US" altLang="ko-KR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injec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(08:00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용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준비</a:t>
                      </a:r>
                    </a:p>
                    <a:p>
                      <a:pPr marL="0" marR="0" indent="0" algn="l" defTabSz="1072866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인계 후 수액 나르기</a:t>
                      </a:r>
                    </a:p>
                    <a:p>
                      <a:pPr marL="0" marR="0" indent="0" algn="l" defTabSz="1072866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fluid start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하면서 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8am </a:t>
                      </a:r>
                      <a:r>
                        <a:rPr lang="en-US" altLang="ko-KR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injec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투약</a:t>
                      </a: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전날 추가된 당일 아침 약 투약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아침인계 시 체크하여 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 이전에 </a:t>
                      </a:r>
                      <a:r>
                        <a:rPr lang="ko-KR" altLang="en-US" sz="1800" b="1" u="sng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누락 없이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투약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</a:t>
                      </a:r>
                      <a:r>
                        <a:rPr lang="ko-KR" altLang="en-US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향정약은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올라오면 비치약품서랍에 채워 넣기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공차 </a:t>
                      </a:r>
                      <a:r>
                        <a:rPr lang="ko-KR" altLang="en-US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갯수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맞는지 확인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마약 주사 준비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지하 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 </a:t>
                      </a:r>
                      <a:r>
                        <a:rPr lang="ko-KR" altLang="en-US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약제과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1072866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마약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·</a:t>
                      </a:r>
                      <a:r>
                        <a:rPr lang="ko-KR" altLang="en-US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향정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앰플 주사 반납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지하 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층 약제과로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1072866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추가 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order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수행</a:t>
                      </a:r>
                    </a:p>
                    <a:p>
                      <a:pPr marL="0" marR="0" indent="0" algn="l" defTabSz="1072866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Total V/S(14:00) ck.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및 입력</a:t>
                      </a:r>
                    </a:p>
                    <a:p>
                      <a:pPr marL="0" marR="0" indent="0" algn="l" defTabSz="1072866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입원환자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en-US" altLang="ko-KR" sz="18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8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전동환자</a:t>
                      </a:r>
                      <a:r>
                        <a:rPr lang="en-US" altLang="ko-KR" sz="18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전입</a:t>
                      </a:r>
                      <a:r>
                        <a:rPr lang="en-US" altLang="ko-KR" sz="18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전출</a:t>
                      </a:r>
                      <a:r>
                        <a:rPr lang="en-US" altLang="ko-KR" sz="18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), </a:t>
                      </a:r>
                      <a:r>
                        <a:rPr lang="ko-KR" altLang="en-US" sz="18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퇴원환자 간호</a:t>
                      </a:r>
                      <a:endParaRPr lang="en-US" altLang="ko-KR" sz="1800" b="1" kern="1200" baseline="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1072866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수술 전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후 환자 간호</a:t>
                      </a:r>
                    </a:p>
                    <a:p>
                      <a:pPr marL="0" marR="0" indent="0" algn="l" defTabSz="1072866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</a:t>
                      </a:r>
                      <a:r>
                        <a:rPr lang="ko-KR" altLang="en-US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지참약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관리</a:t>
                      </a:r>
                    </a:p>
                    <a:p>
                      <a:pPr marL="0" marR="0" indent="0" algn="l" defTabSz="1072866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당일 투약할 </a:t>
                      </a:r>
                      <a:r>
                        <a:rPr lang="en-US" altLang="ko-KR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med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정리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970279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모서리가 둥근 직사각형 23"/>
          <p:cNvSpPr/>
          <p:nvPr/>
        </p:nvSpPr>
        <p:spPr>
          <a:xfrm>
            <a:off x="534223" y="0"/>
            <a:ext cx="8928992" cy="6636275"/>
          </a:xfrm>
          <a:prstGeom prst="roundRect">
            <a:avLst>
              <a:gd name="adj" fmla="val 1512"/>
            </a:avLst>
          </a:prstGeom>
          <a:solidFill>
            <a:srgbClr val="42383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517940" y="111357"/>
            <a:ext cx="45719" cy="6799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Picture 2" descr="C:\Users\madeit-top1\Documents\PPT\외주\icon_lea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62788">
            <a:off x="7991569" y="4811384"/>
            <a:ext cx="1666642" cy="166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699954" y="206548"/>
            <a:ext cx="6701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6-3. </a:t>
            </a:r>
            <a:r>
              <a:rPr lang="ko-KR" altLang="en-US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간호업무 현황</a:t>
            </a:r>
            <a:endParaRPr lang="ko-KR" altLang="en-US" sz="3200" b="1" dirty="0">
              <a:ln w="3175"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2975876"/>
              </p:ext>
            </p:extLst>
          </p:nvPr>
        </p:nvGraphicFramePr>
        <p:xfrm>
          <a:off x="624668" y="908720"/>
          <a:ext cx="8748102" cy="5628028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8748102"/>
              </a:tblGrid>
              <a:tr h="608751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dirty="0" smtClean="0">
                          <a:solidFill>
                            <a:schemeClr val="tx1"/>
                          </a:solidFill>
                          <a:latin typeface="HY강B" pitchFamily="18" charset="-127"/>
                          <a:ea typeface="HY강B" pitchFamily="18" charset="-127"/>
                        </a:rPr>
                        <a:t>   Day</a:t>
                      </a:r>
                    </a:p>
                  </a:txBody>
                  <a:tcPr/>
                </a:tc>
              </a:tr>
              <a:tr h="4987948"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■ </a:t>
                      </a:r>
                      <a:r>
                        <a:rPr lang="ko-KR" altLang="en-US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액팅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간호사</a:t>
                      </a: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당일 투약할 </a:t>
                      </a:r>
                      <a:r>
                        <a:rPr lang="ko-KR" altLang="en-US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지참약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정리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지참약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잔여분 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일 전에 차지 간호사에게 알림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주사약 정리</a:t>
                      </a:r>
                    </a:p>
                    <a:p>
                      <a:pPr marL="0" marR="0" indent="0" algn="l" defTabSz="1072866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추가 </a:t>
                      </a:r>
                      <a:r>
                        <a:rPr lang="en-US" altLang="ko-KR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med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수령이 지연되는 경우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입력 및 출력 상태 확인 후 약국에 전화</a:t>
                      </a:r>
                    </a:p>
                    <a:p>
                      <a:pPr marL="0" marR="0" indent="0" algn="l" defTabSz="1072866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점심 투약 및 식전 인슐린 주사 후 </a:t>
                      </a:r>
                      <a:r>
                        <a:rPr lang="ko-KR" altLang="en-US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액팅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체크와 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BST</a:t>
                      </a:r>
                      <a:r>
                        <a:rPr lang="ko-KR" altLang="en-US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란에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약물 용량 입력</a:t>
                      </a:r>
                    </a:p>
                    <a:p>
                      <a:pPr marL="0" marR="0" indent="0" algn="l" defTabSz="1072866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수액정리</a:t>
                      </a:r>
                      <a:endParaRPr lang="en-US" altLang="ko-KR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1072866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CSR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에서 물품 수령하기</a:t>
                      </a: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Rounding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하기</a:t>
                      </a:r>
                    </a:p>
                    <a:p>
                      <a:pPr fontAlgn="base" latinLnBrk="1"/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fluid remove</a:t>
                      </a:r>
                      <a:endParaRPr lang="ko-KR" altLang="en-US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퇴원환자 침상 및 병실 정리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침상 정리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문패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이름표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1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인실은 냉난방스위치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선풍기 등 점검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endParaRPr lang="ko-KR" altLang="en-US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기타</a:t>
                      </a:r>
                      <a:endParaRPr lang="en-US" altLang="ko-KR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환자 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complaint cover(IV remove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등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진단검사실에 </a:t>
                      </a:r>
                      <a:r>
                        <a:rPr lang="ko-KR" altLang="en-US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검체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전달</a:t>
                      </a:r>
                    </a:p>
                    <a:p>
                      <a:pPr fontAlgn="base" latinLnBrk="1"/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수혈 시 진단검사실에서 혈액 수령 및 수혈</a:t>
                      </a:r>
                    </a:p>
                    <a:p>
                      <a:pPr marL="0" marR="0" indent="0" algn="l" defTabSz="1072866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1072866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99808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모서리가 둥근 직사각형 23"/>
          <p:cNvSpPr/>
          <p:nvPr/>
        </p:nvSpPr>
        <p:spPr>
          <a:xfrm>
            <a:off x="534223" y="0"/>
            <a:ext cx="8928992" cy="6741368"/>
          </a:xfrm>
          <a:prstGeom prst="roundRect">
            <a:avLst>
              <a:gd name="adj" fmla="val 1512"/>
            </a:avLst>
          </a:prstGeom>
          <a:solidFill>
            <a:srgbClr val="42383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88504" y="418356"/>
            <a:ext cx="45719" cy="6799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Picture 2" descr="C:\Users\madeit-top1\Documents\PPT\외주\icon_lea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62788">
            <a:off x="7991569" y="4811384"/>
            <a:ext cx="1666642" cy="166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699955" y="496729"/>
            <a:ext cx="6701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6-4. </a:t>
            </a:r>
            <a:r>
              <a:rPr lang="ko-KR" altLang="en-US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간호업무현황</a:t>
            </a:r>
            <a:endParaRPr lang="ko-KR" altLang="en-US" sz="3200" b="1" dirty="0">
              <a:ln w="3175"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80654303"/>
              </p:ext>
            </p:extLst>
          </p:nvPr>
        </p:nvGraphicFramePr>
        <p:xfrm>
          <a:off x="699955" y="1123474"/>
          <a:ext cx="8358246" cy="5669280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8358246"/>
              </a:tblGrid>
              <a:tr h="433318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dirty="0" smtClean="0">
                          <a:solidFill>
                            <a:schemeClr val="tx1"/>
                          </a:solidFill>
                          <a:latin typeface="HY강B" pitchFamily="18" charset="-127"/>
                          <a:ea typeface="HY강B" pitchFamily="18" charset="-127"/>
                        </a:rPr>
                        <a:t>   Evening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■ </a:t>
                      </a:r>
                      <a:r>
                        <a:rPr lang="ko-KR" altLang="en-US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차지간호사</a:t>
                      </a:r>
                      <a:endParaRPr lang="ko-KR" altLang="en-US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[14:50]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인계 시작</a:t>
                      </a: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진료과장님 회진 보조</a:t>
                      </a: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간호기록 작성 </a:t>
                      </a: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다음날 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order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확인</a:t>
                      </a:r>
                      <a:endParaRPr lang="en-US" altLang="ko-KR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1072866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추가 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order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받기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종이에 일괄 정리해서 </a:t>
                      </a:r>
                      <a:r>
                        <a:rPr lang="ko-KR" altLang="en-US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액팅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간호사에게 인계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1072866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consult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진행상태 확인 후 진행 안된 과는 연락 후 보내기</a:t>
                      </a:r>
                    </a:p>
                    <a:p>
                      <a:pPr marL="0" marR="0" indent="0" algn="l" defTabSz="1072866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입원환자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전동환자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전입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전출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),</a:t>
                      </a:r>
                      <a:r>
                        <a:rPr lang="en-US" altLang="ko-KR" sz="18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8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퇴원환자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수속 </a:t>
                      </a:r>
                    </a:p>
                    <a:p>
                      <a:pPr marL="0" marR="0" indent="0" algn="l" defTabSz="1072866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수술 전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후 환자 준비</a:t>
                      </a:r>
                      <a:endParaRPr lang="en-US" altLang="ko-KR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1072866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식이 처방 확인</a:t>
                      </a:r>
                    </a:p>
                    <a:p>
                      <a:pPr marL="0" marR="0" indent="0" algn="l" defTabSz="1072866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추가 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x-ray, CT, MRI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등 진행 안 된 것 확인해서 촬영</a:t>
                      </a: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환자의 이상 증상 진료과장님께 보고</a:t>
                      </a: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환자 및 보호자 요청 업무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환의 불출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IV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관련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상담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민원해결 등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외출환자 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Aid(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외출증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식이정리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투약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검사동의서 받고 교육시키기</a:t>
                      </a: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다음날 예정인 검사 등 확인</a:t>
                      </a:r>
                    </a:p>
                    <a:p>
                      <a:pPr fontAlgn="base" latinLnBrk="1"/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permission, MN NPO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등</a:t>
                      </a: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인계준비 </a:t>
                      </a:r>
                      <a:r>
                        <a:rPr lang="ko-KR" altLang="en-US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라운딩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퇴원 예정자 필요한 서류여부 확인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en-US" altLang="ko-KR" sz="2400" b="0" kern="1200" baseline="0" dirty="0" smtClean="0">
                        <a:solidFill>
                          <a:schemeClr val="bg1"/>
                        </a:solidFill>
                        <a:latin typeface="HY강B" pitchFamily="18" charset="-127"/>
                        <a:ea typeface="HY강B" pitchFamily="18" charset="-127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1021336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모서리가 둥근 직사각형 23"/>
          <p:cNvSpPr/>
          <p:nvPr/>
        </p:nvSpPr>
        <p:spPr>
          <a:xfrm>
            <a:off x="534223" y="0"/>
            <a:ext cx="8928992" cy="6741368"/>
          </a:xfrm>
          <a:prstGeom prst="roundRect">
            <a:avLst>
              <a:gd name="adj" fmla="val 1512"/>
            </a:avLst>
          </a:prstGeom>
          <a:solidFill>
            <a:srgbClr val="42383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88504" y="418356"/>
            <a:ext cx="45719" cy="6799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Picture 2" descr="C:\Users\madeit-top1\Documents\PPT\외주\icon_lea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62788">
            <a:off x="7991569" y="4811384"/>
            <a:ext cx="1666642" cy="166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699955" y="496729"/>
            <a:ext cx="6701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6-5. </a:t>
            </a:r>
            <a:r>
              <a:rPr lang="ko-KR" altLang="en-US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간호업무현황</a:t>
            </a:r>
            <a:endParaRPr lang="ko-KR" altLang="en-US" sz="3200" b="1" dirty="0">
              <a:ln w="3175"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9675307"/>
              </p:ext>
            </p:extLst>
          </p:nvPr>
        </p:nvGraphicFramePr>
        <p:xfrm>
          <a:off x="699955" y="1123474"/>
          <a:ext cx="8358246" cy="5120640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8358246"/>
              </a:tblGrid>
              <a:tr h="433318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dirty="0" smtClean="0">
                          <a:solidFill>
                            <a:schemeClr val="tx1"/>
                          </a:solidFill>
                          <a:latin typeface="HY강B" pitchFamily="18" charset="-127"/>
                          <a:ea typeface="HY강B" pitchFamily="18" charset="-127"/>
                        </a:rPr>
                        <a:t>   Evening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■ </a:t>
                      </a:r>
                      <a:r>
                        <a:rPr lang="ko-KR" altLang="en-US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액팅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간호사</a:t>
                      </a: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물품카운트</a:t>
                      </a:r>
                      <a:endParaRPr lang="en-US" altLang="ko-KR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[14:50]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인계 시작</a:t>
                      </a:r>
                    </a:p>
                    <a:p>
                      <a:pPr marL="0" marR="0" indent="0" algn="l" defTabSz="1072866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20:00 </a:t>
                      </a:r>
                      <a:r>
                        <a:rPr lang="en-US" altLang="ko-KR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injec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준비</a:t>
                      </a:r>
                    </a:p>
                    <a:p>
                      <a:pPr marL="0" marR="0" indent="0" algn="l" defTabSz="1072866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V/S ck.(18:00, special)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및 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BST </a:t>
                      </a:r>
                      <a:r>
                        <a:rPr lang="en-US" altLang="ko-KR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ck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(16:00, 22:00).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및 기록</a:t>
                      </a:r>
                    </a:p>
                    <a:p>
                      <a:pPr marL="0" marR="0" indent="0" algn="l" defTabSz="1072866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추가 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order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수행</a:t>
                      </a:r>
                    </a:p>
                    <a:p>
                      <a:pPr marL="0" marR="0" indent="0" algn="l" defTabSz="1072866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20:00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주사 투약</a:t>
                      </a: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Rounding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하기</a:t>
                      </a:r>
                    </a:p>
                    <a:p>
                      <a:pPr fontAlgn="base" latinLnBrk="1"/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fluid remove</a:t>
                      </a:r>
                      <a:endParaRPr lang="ko-KR" altLang="en-US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퇴원환자 침상 및 병실 정리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침상 정리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문패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이름표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1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인실은 냉난방스위치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선풍기 등 점검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endParaRPr lang="ko-KR" altLang="en-US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기타</a:t>
                      </a:r>
                      <a:endParaRPr lang="en-US" altLang="ko-KR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환자 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complaint cover(IV remove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등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진단검사실에 </a:t>
                      </a:r>
                      <a:r>
                        <a:rPr lang="ko-KR" altLang="en-US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검체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전달</a:t>
                      </a:r>
                    </a:p>
                    <a:p>
                      <a:pPr fontAlgn="base" latinLnBrk="1"/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수혈 시 진단검사실에서 혈액 수령 및 수혈</a:t>
                      </a:r>
                    </a:p>
                    <a:p>
                      <a:pPr fontAlgn="base" latinLnBrk="1"/>
                      <a:endParaRPr lang="en-US" altLang="ko-KR" sz="1800" b="0" kern="1200" baseline="0" dirty="0" smtClean="0">
                        <a:solidFill>
                          <a:schemeClr val="bg1"/>
                        </a:solidFill>
                        <a:latin typeface="HY강B" pitchFamily="18" charset="-127"/>
                        <a:ea typeface="HY강B" pitchFamily="18" charset="-127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998218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모서리가 둥근 직사각형 23"/>
          <p:cNvSpPr/>
          <p:nvPr/>
        </p:nvSpPr>
        <p:spPr>
          <a:xfrm>
            <a:off x="534223" y="0"/>
            <a:ext cx="8928992" cy="6741368"/>
          </a:xfrm>
          <a:prstGeom prst="roundRect">
            <a:avLst>
              <a:gd name="adj" fmla="val 1512"/>
            </a:avLst>
          </a:prstGeom>
          <a:solidFill>
            <a:srgbClr val="42383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88504" y="418356"/>
            <a:ext cx="45719" cy="6799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Picture 2" descr="C:\Users\madeit-top1\Documents\PPT\외주\icon_lea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62788">
            <a:off x="7991569" y="4811384"/>
            <a:ext cx="1666642" cy="166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699955" y="496729"/>
            <a:ext cx="6701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6-6. </a:t>
            </a:r>
            <a:r>
              <a:rPr lang="ko-KR" altLang="en-US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간호업무현황</a:t>
            </a:r>
            <a:endParaRPr lang="ko-KR" altLang="en-US" sz="3200" b="1" dirty="0">
              <a:ln w="3175"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70375624"/>
              </p:ext>
            </p:extLst>
          </p:nvPr>
        </p:nvGraphicFramePr>
        <p:xfrm>
          <a:off x="699955" y="1123474"/>
          <a:ext cx="8358246" cy="5669280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8358246"/>
              </a:tblGrid>
              <a:tr h="433318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dirty="0" smtClean="0">
                          <a:solidFill>
                            <a:schemeClr val="tx1"/>
                          </a:solidFill>
                          <a:latin typeface="HY강B" pitchFamily="18" charset="-127"/>
                          <a:ea typeface="HY강B" pitchFamily="18" charset="-127"/>
                        </a:rPr>
                        <a:t>   Night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■ </a:t>
                      </a:r>
                      <a:r>
                        <a:rPr lang="ko-KR" altLang="en-US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차지간호사</a:t>
                      </a:r>
                      <a:endParaRPr lang="ko-KR" altLang="en-US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인계 시작</a:t>
                      </a: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</a:t>
                      </a:r>
                      <a:r>
                        <a:rPr lang="ko-KR" altLang="en-US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라운딩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낙상예방 활동 및 부재 확인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간호기록</a:t>
                      </a: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order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확인</a:t>
                      </a:r>
                      <a:endParaRPr lang="en-US" altLang="ko-KR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1072866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퇴원환자 정리</a:t>
                      </a: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오늘 입원한 환자 활동기록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중증도를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금주 토요일 것 까지 입력</a:t>
                      </a: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익일 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x-ray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확인 후 정리</a:t>
                      </a:r>
                    </a:p>
                    <a:p>
                      <a:pPr marL="0" marR="0" indent="0" algn="l" defTabSz="1072866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</a:t>
                      </a:r>
                      <a:r>
                        <a:rPr lang="ko-KR" altLang="en-US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인계장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정리</a:t>
                      </a: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익일 </a:t>
                      </a:r>
                      <a:r>
                        <a:rPr lang="en-US" altLang="ko-KR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Dx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대상 환자 노트 정리</a:t>
                      </a: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</a:t>
                      </a:r>
                      <a:r>
                        <a:rPr lang="ko-KR" altLang="en-US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채뇨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준비</a:t>
                      </a: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익일 수술 환자 준비</a:t>
                      </a:r>
                    </a:p>
                    <a:p>
                      <a:pPr fontAlgn="base" latinLnBrk="1"/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수술 </a:t>
                      </a:r>
                      <a:r>
                        <a:rPr lang="ko-KR" altLang="en-US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전처치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기록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수술의 예방적 항생제 사용 확인서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해당수술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), permission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기록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EKG, CPA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판독 누락 없는지 확인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금식 교육</a:t>
                      </a: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</a:t>
                      </a:r>
                      <a:r>
                        <a:rPr lang="ko-KR" altLang="en-US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공급실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물품 신청내용 확인해주고 서명</a:t>
                      </a: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식이 처방 </a:t>
                      </a:r>
                      <a:r>
                        <a:rPr lang="ko-KR" altLang="en-US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영양실로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출력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아침식이 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오전 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ko-KR" altLang="en-US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시이전에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출력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BW ck.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및 정리</a:t>
                      </a: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rounding(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인계준비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779151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모서리가 둥근 직사각형 23"/>
          <p:cNvSpPr/>
          <p:nvPr/>
        </p:nvSpPr>
        <p:spPr>
          <a:xfrm>
            <a:off x="534223" y="0"/>
            <a:ext cx="8928992" cy="6741368"/>
          </a:xfrm>
          <a:prstGeom prst="roundRect">
            <a:avLst>
              <a:gd name="adj" fmla="val 1512"/>
            </a:avLst>
          </a:prstGeom>
          <a:solidFill>
            <a:srgbClr val="42383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88504" y="418356"/>
            <a:ext cx="45719" cy="6799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Picture 2" descr="C:\Users\madeit-top1\Documents\PPT\외주\icon_lea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62788">
            <a:off x="7991569" y="4811384"/>
            <a:ext cx="1666642" cy="166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699955" y="496729"/>
            <a:ext cx="6701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6-7. </a:t>
            </a:r>
            <a:r>
              <a:rPr lang="ko-KR" altLang="en-US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간호업무현황</a:t>
            </a:r>
            <a:endParaRPr lang="ko-KR" altLang="en-US" sz="3200" b="1" dirty="0">
              <a:ln w="3175"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6350961"/>
              </p:ext>
            </p:extLst>
          </p:nvPr>
        </p:nvGraphicFramePr>
        <p:xfrm>
          <a:off x="699955" y="1123474"/>
          <a:ext cx="8358246" cy="4846320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8358246"/>
              </a:tblGrid>
              <a:tr h="433318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dirty="0" smtClean="0">
                          <a:solidFill>
                            <a:schemeClr val="tx1"/>
                          </a:solidFill>
                          <a:latin typeface="HY강B" pitchFamily="18" charset="-127"/>
                          <a:ea typeface="HY강B" pitchFamily="18" charset="-127"/>
                        </a:rPr>
                        <a:t>  Night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■ </a:t>
                      </a:r>
                      <a:r>
                        <a:rPr lang="ko-KR" altLang="en-US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액팅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간호사</a:t>
                      </a: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물품카운트</a:t>
                      </a:r>
                      <a:endParaRPr lang="en-US" altLang="ko-KR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인계 시작</a:t>
                      </a:r>
                    </a:p>
                    <a:p>
                      <a:pPr marL="0" marR="0" indent="0" algn="l" defTabSz="1072866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special v/s Ck.(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낙상 예방활동 및 환자 부재 확인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환자 </a:t>
                      </a:r>
                      <a:r>
                        <a:rPr lang="en-US" altLang="ko-KR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cpmplaint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cover(IV remove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등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endParaRPr lang="ko-KR" altLang="en-US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</a:t>
                      </a:r>
                      <a:r>
                        <a:rPr lang="ko-KR" altLang="en-US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공급실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물품 신청</a:t>
                      </a: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A.C medication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확인 </a:t>
                      </a: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간호사 스테이션 및 인계실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처치실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세척실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청소 및 정리</a:t>
                      </a: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EMR</a:t>
                      </a:r>
                      <a:r>
                        <a:rPr lang="en-US" altLang="ko-KR" sz="18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액팅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체크 확인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(07:00)</a:t>
                      </a:r>
                      <a:endParaRPr lang="ko-KR" altLang="en-US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dressing car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물품 채워 넣기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유효기간 확인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선입선출 확인</a:t>
                      </a:r>
                    </a:p>
                    <a:p>
                      <a:pPr marL="0" marR="0" indent="0" algn="l" defTabSz="1072866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v/s Ck., FBS Ck.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및 아침 식전 약 투약 및 </a:t>
                      </a:r>
                      <a:r>
                        <a:rPr lang="ko-KR" altLang="en-US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액팅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체크</a:t>
                      </a: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익일 수술 환자 준비</a:t>
                      </a:r>
                    </a:p>
                    <a:p>
                      <a:pPr fontAlgn="base" latinLnBrk="1"/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금식교육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면도가 필요한 경우는 면도완료 확인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틀니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안경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악세서리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장신구 제거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o-KR" altLang="en-US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속옥은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벗고 환자복만 입게 한다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허리 수술환자는 상의 단추가 </a:t>
                      </a:r>
                      <a:r>
                        <a:rPr lang="ko-KR" altLang="en-US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뒤로가게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함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 OS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환자는 해당부위 트인 옷 입힘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), 18G needle, 3-way IV start</a:t>
                      </a:r>
                      <a:endParaRPr lang="ko-KR" altLang="en-US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636109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모서리가 둥근 직사각형 23"/>
          <p:cNvSpPr/>
          <p:nvPr/>
        </p:nvSpPr>
        <p:spPr>
          <a:xfrm>
            <a:off x="534223" y="116632"/>
            <a:ext cx="8928992" cy="6741368"/>
          </a:xfrm>
          <a:prstGeom prst="roundRect">
            <a:avLst>
              <a:gd name="adj" fmla="val 1512"/>
            </a:avLst>
          </a:prstGeom>
          <a:solidFill>
            <a:srgbClr val="42383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88504" y="418356"/>
            <a:ext cx="45719" cy="6799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Picture 2" descr="C:\Users\madeit-top1\Documents\PPT\외주\icon_lea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62788">
            <a:off x="7991569" y="4811384"/>
            <a:ext cx="1666642" cy="166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699955" y="496729"/>
            <a:ext cx="6701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6-8. </a:t>
            </a:r>
            <a:r>
              <a:rPr lang="ko-KR" altLang="en-US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간호업무현황</a:t>
            </a:r>
            <a:endParaRPr lang="ko-KR" altLang="en-US" sz="3200" b="1" dirty="0">
              <a:ln w="3175"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90825419"/>
              </p:ext>
            </p:extLst>
          </p:nvPr>
        </p:nvGraphicFramePr>
        <p:xfrm>
          <a:off x="680550" y="1727055"/>
          <a:ext cx="8358246" cy="2926080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8358246"/>
              </a:tblGrid>
              <a:tr h="433318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dirty="0" smtClean="0">
                          <a:solidFill>
                            <a:schemeClr val="tx1"/>
                          </a:solidFill>
                          <a:latin typeface="HY강B" pitchFamily="18" charset="-127"/>
                          <a:ea typeface="HY강B" pitchFamily="18" charset="-127"/>
                        </a:rPr>
                        <a:t>  Night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■ </a:t>
                      </a:r>
                      <a:r>
                        <a:rPr lang="ko-KR" altLang="en-US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액팅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간호사</a:t>
                      </a: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I/O(W/S, </a:t>
                      </a:r>
                      <a:r>
                        <a:rPr lang="en-US" altLang="ko-KR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baro-vac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등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en-US" altLang="ko-KR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Ck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후 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EMR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입력</a:t>
                      </a: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</a:t>
                      </a:r>
                      <a:r>
                        <a:rPr lang="ko-KR" altLang="en-US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산소하는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환자 </a:t>
                      </a:r>
                      <a:r>
                        <a:rPr lang="ko-KR" altLang="en-US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습윤병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증류수 교환</a:t>
                      </a:r>
                      <a:endParaRPr lang="en-US" altLang="ko-KR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1072866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</a:t>
                      </a:r>
                      <a:r>
                        <a:rPr lang="ko-KR" altLang="en-US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크린조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&amp; suction tip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교환</a:t>
                      </a: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아침 약 투약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식전 인슐린 주사 후 </a:t>
                      </a:r>
                      <a:r>
                        <a:rPr lang="ko-KR" altLang="en-US" sz="1800" b="1" kern="1200" dirty="0" err="1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액팅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체크</a:t>
                      </a: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IV start :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수술환자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IV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필요한 특별 검사 환자 </a:t>
                      </a:r>
                    </a:p>
                    <a:p>
                      <a:pPr fontAlgn="base" latinLnBrk="1"/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◎ </a:t>
                      </a:r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CSR car </a:t>
                      </a:r>
                      <a:r>
                        <a:rPr lang="ko-KR" altLang="en-US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내리기</a:t>
                      </a:r>
                    </a:p>
                    <a:p>
                      <a:pPr marL="0" marR="0" indent="0" algn="l" defTabSz="1072866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800" b="0" kern="1200" baseline="0" dirty="0" smtClean="0">
                        <a:solidFill>
                          <a:schemeClr val="bg1"/>
                        </a:solidFill>
                        <a:latin typeface="HY강B" pitchFamily="18" charset="-127"/>
                        <a:ea typeface="HY강B" pitchFamily="18" charset="-127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0007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모서리가 둥근 직사각형 23"/>
          <p:cNvSpPr/>
          <p:nvPr/>
        </p:nvSpPr>
        <p:spPr>
          <a:xfrm>
            <a:off x="534223" y="0"/>
            <a:ext cx="8928992" cy="6741368"/>
          </a:xfrm>
          <a:prstGeom prst="roundRect">
            <a:avLst>
              <a:gd name="adj" fmla="val 1512"/>
            </a:avLst>
          </a:prstGeom>
          <a:solidFill>
            <a:srgbClr val="42383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88504" y="418356"/>
            <a:ext cx="45719" cy="6799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Picture 2" descr="C:\Users\madeit-top1\Documents\PPT\외주\icon_lea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62788">
            <a:off x="7991569" y="4811384"/>
            <a:ext cx="1666642" cy="166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699955" y="496729"/>
            <a:ext cx="6701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7-1.  70</a:t>
            </a:r>
            <a:r>
              <a:rPr lang="ko-KR" altLang="en-US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병동 추진 </a:t>
            </a:r>
            <a:r>
              <a:rPr lang="ko-KR" altLang="en-US" sz="32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계</a:t>
            </a:r>
            <a:r>
              <a:rPr lang="ko-KR" altLang="en-US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획</a:t>
            </a:r>
            <a:endParaRPr lang="ko-KR" altLang="en-US" sz="3200" b="1" dirty="0">
              <a:ln w="3175"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99112716"/>
              </p:ext>
            </p:extLst>
          </p:nvPr>
        </p:nvGraphicFramePr>
        <p:xfrm>
          <a:off x="699955" y="1628800"/>
          <a:ext cx="8358246" cy="3749040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8358246"/>
              </a:tblGrid>
              <a:tr h="433318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dirty="0" smtClean="0">
                          <a:solidFill>
                            <a:schemeClr val="tx1"/>
                          </a:solidFill>
                          <a:latin typeface="HY강B" pitchFamily="18" charset="-127"/>
                          <a:ea typeface="HY강B" pitchFamily="18" charset="-127"/>
                        </a:rPr>
                        <a:t>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42900" indent="-342900" fontAlgn="base" latinLnBrk="1">
                        <a:buFontTx/>
                        <a:buNone/>
                      </a:pPr>
                      <a:r>
                        <a:rPr lang="en-US" altLang="ko-KR" sz="18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 </a:t>
                      </a:r>
                      <a:r>
                        <a:rPr lang="ko-KR" altLang="en-US" sz="18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긍정마인드 강화로 부서원간의 이해력 증진</a:t>
                      </a:r>
                      <a:endParaRPr lang="en-US" altLang="ko-KR" sz="1800" b="1" kern="1200" baseline="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indent="-342900" fontAlgn="base" latinLnBrk="1">
                        <a:buFontTx/>
                        <a:buNone/>
                      </a:pPr>
                      <a:r>
                        <a:rPr lang="ko-KR" altLang="en-US" sz="18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8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8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감사일기 쓰기</a:t>
                      </a:r>
                      <a:r>
                        <a:rPr lang="en-US" altLang="ko-KR" sz="18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배려심을 가지고 상대를 이해하기</a:t>
                      </a:r>
                      <a:r>
                        <a:rPr lang="en-US" altLang="ko-KR" sz="18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indent="0" fontAlgn="base" latinLnBrk="1">
                        <a:buFontTx/>
                        <a:buNone/>
                      </a:pPr>
                      <a:r>
                        <a:rPr lang="en-US" altLang="ko-KR" sz="18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- </a:t>
                      </a:r>
                      <a:r>
                        <a:rPr lang="ko-KR" altLang="en-US" sz="18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체통보다는 소통 하기</a:t>
                      </a:r>
                      <a:endParaRPr lang="en-US" altLang="ko-KR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endParaRPr lang="en-US" altLang="ko-KR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en-US" altLang="ko-KR" sz="18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ko-KR" altLang="en-US" sz="18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환자안전 병동 만들기</a:t>
                      </a:r>
                      <a:endParaRPr lang="ko-KR" altLang="en-US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fontAlgn="base" latinLnBrk="1">
                        <a:buFontTx/>
                        <a:buNone/>
                      </a:pPr>
                      <a:r>
                        <a:rPr lang="ko-KR" altLang="en-US" sz="18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8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8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환자인식밴드 착용 </a:t>
                      </a:r>
                      <a:r>
                        <a:rPr lang="en-US" altLang="ko-KR" sz="18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100% </a:t>
                      </a:r>
                      <a:r>
                        <a:rPr lang="ko-KR" altLang="en-US" sz="18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달성하기</a:t>
                      </a:r>
                      <a:endParaRPr lang="en-US" altLang="ko-KR" sz="1800" b="1" kern="1200" baseline="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fontAlgn="base" latinLnBrk="1">
                        <a:buFontTx/>
                        <a:buNone/>
                      </a:pPr>
                      <a:endParaRPr lang="en-US" altLang="ko-KR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fontAlgn="base" latinLnBrk="1">
                        <a:buFontTx/>
                        <a:buNone/>
                      </a:pPr>
                      <a:endParaRPr lang="en-US" altLang="ko-KR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/>
                      <a:r>
                        <a:rPr lang="en-US" altLang="ko-KR" sz="18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 </a:t>
                      </a:r>
                      <a:r>
                        <a:rPr lang="ko-KR" altLang="en-US" sz="18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전문성 강화</a:t>
                      </a:r>
                      <a:endParaRPr lang="en-US" altLang="ko-KR" sz="1800" b="1" kern="1200" baseline="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buFontTx/>
                        <a:buNone/>
                      </a:pPr>
                      <a:r>
                        <a:rPr lang="ko-KR" altLang="en-US" sz="18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ko-KR" sz="18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ko-KR" altLang="en-US" sz="18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교육 프로그램</a:t>
                      </a:r>
                      <a:r>
                        <a:rPr lang="en-US" altLang="ko-KR" sz="18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18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병원행사</a:t>
                      </a:r>
                      <a:r>
                        <a:rPr lang="en-US" altLang="ko-KR" sz="18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1800" b="1" kern="1200" baseline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에 적극적으로 </a:t>
                      </a:r>
                      <a:r>
                        <a:rPr lang="ko-KR" altLang="en-US" sz="1800" b="1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참여하기</a:t>
                      </a:r>
                      <a:endParaRPr lang="en-US" altLang="ko-KR" sz="1800" b="1" kern="1200" baseline="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buFontTx/>
                        <a:buNone/>
                      </a:pPr>
                      <a:endParaRPr lang="en-US" altLang="ko-KR" sz="1800" b="1" kern="1200" baseline="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0007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모서리가 둥근 직사각형 23"/>
          <p:cNvSpPr/>
          <p:nvPr/>
        </p:nvSpPr>
        <p:spPr>
          <a:xfrm>
            <a:off x="534223" y="0"/>
            <a:ext cx="8928992" cy="6741368"/>
          </a:xfrm>
          <a:prstGeom prst="roundRect">
            <a:avLst>
              <a:gd name="adj" fmla="val 1512"/>
            </a:avLst>
          </a:prstGeom>
          <a:solidFill>
            <a:srgbClr val="42383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88504" y="418356"/>
            <a:ext cx="45719" cy="6799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Picture 2" descr="C:\Users\madeit-top1\Documents\PPT\외주\icon_lea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62788">
            <a:off x="7991569" y="4811384"/>
            <a:ext cx="1666642" cy="166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699955" y="496729"/>
            <a:ext cx="6701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7-2.  70</a:t>
            </a:r>
            <a:r>
              <a:rPr lang="ko-KR" altLang="en-US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병동 추진 </a:t>
            </a:r>
            <a:r>
              <a:rPr lang="ko-KR" altLang="en-US" sz="32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계</a:t>
            </a:r>
            <a:r>
              <a:rPr lang="ko-KR" altLang="en-US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획</a:t>
            </a:r>
            <a:endParaRPr lang="ko-KR" altLang="en-US" sz="3200" b="1" dirty="0">
              <a:ln w="3175"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99112716"/>
              </p:ext>
            </p:extLst>
          </p:nvPr>
        </p:nvGraphicFramePr>
        <p:xfrm>
          <a:off x="699955" y="1628800"/>
          <a:ext cx="8358246" cy="4023360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8358246"/>
              </a:tblGrid>
              <a:tr h="433318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dirty="0" smtClean="0">
                          <a:solidFill>
                            <a:schemeClr val="tx1"/>
                          </a:solidFill>
                          <a:latin typeface="HY강B" pitchFamily="18" charset="-127"/>
                          <a:ea typeface="HY강B" pitchFamily="18" charset="-127"/>
                        </a:rPr>
                        <a:t>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fontAlgn="base" latinLnBrk="1">
                        <a:buFontTx/>
                        <a:buNone/>
                      </a:pPr>
                      <a:endParaRPr lang="en-US" altLang="ko-KR" sz="1800" b="1" kern="1200" baseline="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buFontTx/>
                        <a:buNone/>
                      </a:pPr>
                      <a:endParaRPr lang="en-US" altLang="ko-KR" sz="1800" b="1" kern="1200" baseline="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buFontTx/>
                        <a:buNone/>
                      </a:pPr>
                      <a:endParaRPr lang="en-US" altLang="ko-KR" sz="1800" b="1" kern="1200" baseline="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buFontTx/>
                        <a:buNone/>
                      </a:pPr>
                      <a:endParaRPr lang="en-US" altLang="ko-KR" sz="1800" b="1" kern="1200" baseline="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buFontTx/>
                        <a:buNone/>
                      </a:pPr>
                      <a:endParaRPr lang="en-US" altLang="ko-KR" sz="1800" b="1" kern="1200" baseline="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buFontTx/>
                        <a:buNone/>
                      </a:pPr>
                      <a:endParaRPr lang="en-US" altLang="ko-KR" sz="1800" b="1" kern="1200" baseline="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buFontTx/>
                        <a:buNone/>
                      </a:pPr>
                      <a:endParaRPr lang="en-US" altLang="ko-KR" sz="1800" b="1" kern="1200" baseline="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buFontTx/>
                        <a:buNone/>
                      </a:pPr>
                      <a:endParaRPr lang="en-US" altLang="ko-KR" sz="1800" b="1" kern="1200" baseline="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buFontTx/>
                        <a:buNone/>
                      </a:pPr>
                      <a:endParaRPr lang="en-US" altLang="ko-KR" sz="1800" b="1" kern="1200" baseline="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buFontTx/>
                        <a:buNone/>
                      </a:pPr>
                      <a:endParaRPr lang="en-US" altLang="ko-KR" sz="1800" b="1" kern="1200" baseline="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buFontTx/>
                        <a:buNone/>
                      </a:pPr>
                      <a:endParaRPr lang="en-US" altLang="ko-KR" sz="1800" b="1" kern="1200" baseline="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 latinLnBrk="1">
                        <a:buFontTx/>
                        <a:buNone/>
                      </a:pPr>
                      <a:endParaRPr lang="en-US" altLang="ko-KR" sz="1800" b="1" kern="1200" baseline="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차트 8"/>
          <p:cNvGraphicFramePr/>
          <p:nvPr/>
        </p:nvGraphicFramePr>
        <p:xfrm>
          <a:off x="881034" y="2214554"/>
          <a:ext cx="8001056" cy="34157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309794" y="1714488"/>
            <a:ext cx="44291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ln w="3175">
                  <a:noFill/>
                </a:ln>
                <a:latin typeface="+mj-lt"/>
                <a:ea typeface="HY강B" pitchFamily="18" charset="-127"/>
              </a:rPr>
              <a:t>긍정적 사고 자가평가표 결과</a:t>
            </a:r>
            <a:endParaRPr lang="ko-KR" altLang="en-US" sz="2400" b="1" dirty="0">
              <a:ln w="3175">
                <a:noFill/>
              </a:ln>
              <a:latin typeface="+mj-lt"/>
              <a:ea typeface="HY강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0007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모서리가 둥근 직사각형 23"/>
          <p:cNvSpPr/>
          <p:nvPr/>
        </p:nvSpPr>
        <p:spPr>
          <a:xfrm>
            <a:off x="534223" y="0"/>
            <a:ext cx="8928992" cy="6741368"/>
          </a:xfrm>
          <a:prstGeom prst="roundRect">
            <a:avLst>
              <a:gd name="adj" fmla="val 1512"/>
            </a:avLst>
          </a:prstGeom>
          <a:solidFill>
            <a:srgbClr val="423832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488504" y="418356"/>
            <a:ext cx="45719" cy="6799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2" name="Picture 2" descr="C:\Users\madeit-top1\Documents\PPT\외주\icon_lea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62788">
            <a:off x="7991569" y="4811384"/>
            <a:ext cx="1666642" cy="166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699955" y="496729"/>
            <a:ext cx="67013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8.  </a:t>
            </a:r>
            <a:r>
              <a:rPr lang="ko-KR" altLang="en-US" sz="3200" b="1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타부서</a:t>
            </a:r>
            <a:r>
              <a:rPr lang="en-US" altLang="ko-KR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 </a:t>
            </a:r>
            <a:r>
              <a:rPr lang="ko-KR" altLang="en-US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HY강B" pitchFamily="18" charset="-127"/>
                <a:ea typeface="HY강B" pitchFamily="18" charset="-127"/>
              </a:rPr>
              <a:t>협조요청 사항</a:t>
            </a:r>
            <a:endParaRPr lang="ko-KR" altLang="en-US" sz="3200" b="1" dirty="0">
              <a:ln w="3175"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latin typeface="HY강B" pitchFamily="18" charset="-127"/>
              <a:ea typeface="HY강B" pitchFamily="18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11107675"/>
              </p:ext>
            </p:extLst>
          </p:nvPr>
        </p:nvGraphicFramePr>
        <p:xfrm>
          <a:off x="699955" y="2276872"/>
          <a:ext cx="8358246" cy="1341120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8358246"/>
              </a:tblGrid>
              <a:tr h="433318">
                <a:tc>
                  <a:txBody>
                    <a:bodyPr/>
                    <a:lstStyle/>
                    <a:p>
                      <a:pPr marL="342900" marR="0" indent="-34290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dirty="0" smtClean="0">
                          <a:solidFill>
                            <a:schemeClr val="tx1"/>
                          </a:solidFill>
                          <a:latin typeface="HY강B" pitchFamily="18" charset="-127"/>
                          <a:ea typeface="HY강B" pitchFamily="18" charset="-127"/>
                        </a:rPr>
                        <a:t> 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 fontAlgn="base" latinLnBrk="1">
                        <a:buNone/>
                      </a:pPr>
                      <a:r>
                        <a:rPr lang="ko-KR" altLang="en-US" sz="4000" b="0" kern="1200" baseline="0" dirty="0" smtClean="0">
                          <a:solidFill>
                            <a:schemeClr val="bg1"/>
                          </a:solidFill>
                          <a:latin typeface="+mj-lt"/>
                          <a:ea typeface="HY강B" pitchFamily="18" charset="-127"/>
                          <a:cs typeface="+mn-cs"/>
                        </a:rPr>
                        <a:t>   의 사 소 통</a:t>
                      </a:r>
                      <a:r>
                        <a:rPr lang="en-US" altLang="ko-KR" sz="4000" b="0" kern="1200" baseline="0" dirty="0" smtClean="0">
                          <a:solidFill>
                            <a:schemeClr val="bg1"/>
                          </a:solidFill>
                          <a:latin typeface="+mj-lt"/>
                          <a:ea typeface="HY강B" pitchFamily="18" charset="-127"/>
                          <a:cs typeface="+mn-cs"/>
                        </a:rPr>
                        <a:t>(</a:t>
                      </a:r>
                      <a:r>
                        <a:rPr lang="ko-KR" altLang="en-US" sz="4000" b="0" kern="1200" baseline="0" dirty="0" smtClean="0">
                          <a:solidFill>
                            <a:schemeClr val="bg1"/>
                          </a:solidFill>
                          <a:latin typeface="+mj-lt"/>
                          <a:ea typeface="HY강B" pitchFamily="18" charset="-127"/>
                          <a:cs typeface="+mn-cs"/>
                        </a:rPr>
                        <a:t>배려하는 마음으로</a:t>
                      </a:r>
                      <a:r>
                        <a:rPr lang="en-US" altLang="ko-KR" sz="4000" b="0" kern="1200" baseline="0" dirty="0" smtClean="0">
                          <a:solidFill>
                            <a:schemeClr val="bg1"/>
                          </a:solidFill>
                          <a:latin typeface="+mj-lt"/>
                          <a:ea typeface="HY강B" pitchFamily="18" charset="-127"/>
                          <a:cs typeface="+mn-cs"/>
                        </a:rPr>
                        <a:t>)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0007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57681" y="908720"/>
            <a:ext cx="9417495" cy="5094314"/>
          </a:xfrm>
          <a:prstGeom prst="rect">
            <a:avLst/>
          </a:prstGeom>
          <a:noFill/>
        </p:spPr>
        <p:txBody>
          <a:bodyPr wrap="square" lIns="107287" tIns="53643" rIns="107287" bIns="53643" rtlCol="0">
            <a:spAutoFit/>
          </a:bodyPr>
          <a:lstStyle/>
          <a:p>
            <a:pPr algn="just"/>
            <a:r>
              <a:rPr lang="ko-KR" altLang="en-US" sz="5400" b="1" dirty="0" smtClean="0">
                <a:ln w="3175">
                  <a:noFill/>
                </a:ln>
                <a:gradFill flip="none" rotWithShape="1"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16200000" scaled="1"/>
                  <a:tileRect/>
                </a:gradFill>
                <a:latin typeface="HY강B" panose="020B0600000101010101" charset="-127"/>
                <a:ea typeface="HY강B" panose="020B0600000101010101" charset="-127"/>
              </a:rPr>
              <a:t>병동업무를 </a:t>
            </a:r>
            <a:endParaRPr lang="en-US" altLang="ko-KR" sz="5400" b="1" dirty="0" smtClean="0">
              <a:ln w="3175">
                <a:noFill/>
              </a:ln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16200000" scaled="1"/>
                <a:tileRect/>
              </a:gradFill>
              <a:latin typeface="HY강B" panose="020B0600000101010101" charset="-127"/>
              <a:ea typeface="HY강B" panose="020B0600000101010101" charset="-127"/>
            </a:endParaRPr>
          </a:p>
          <a:p>
            <a:pPr algn="just"/>
            <a:r>
              <a:rPr lang="ko-KR" altLang="en-US" sz="5400" b="1" dirty="0" smtClean="0">
                <a:ln w="3175">
                  <a:noFill/>
                </a:ln>
                <a:gradFill flip="none" rotWithShape="1"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16200000" scaled="1"/>
                  <a:tileRect/>
                </a:gradFill>
                <a:latin typeface="HY강B" panose="020B0600000101010101" charset="-127"/>
                <a:ea typeface="HY강B" panose="020B0600000101010101" charset="-127"/>
              </a:rPr>
              <a:t>이해하는 기회가 되었기를 </a:t>
            </a:r>
            <a:endParaRPr lang="en-US" altLang="ko-KR" sz="5400" b="1" dirty="0" smtClean="0">
              <a:ln w="3175">
                <a:noFill/>
              </a:ln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16200000" scaled="1"/>
                <a:tileRect/>
              </a:gradFill>
              <a:latin typeface="HY강B" panose="020B0600000101010101" charset="-127"/>
              <a:ea typeface="HY강B" panose="020B0600000101010101" charset="-127"/>
            </a:endParaRPr>
          </a:p>
          <a:p>
            <a:pPr algn="just"/>
            <a:r>
              <a:rPr lang="ko-KR" altLang="en-US" sz="5400" b="1" dirty="0" smtClean="0">
                <a:ln w="3175">
                  <a:noFill/>
                </a:ln>
                <a:gradFill flip="none" rotWithShape="1"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16200000" scaled="1"/>
                  <a:tileRect/>
                </a:gradFill>
                <a:latin typeface="HY강B" panose="020B0600000101010101" charset="-127"/>
                <a:ea typeface="HY강B" panose="020B0600000101010101" charset="-127"/>
              </a:rPr>
              <a:t>바라며</a:t>
            </a:r>
            <a:endParaRPr lang="en-US" altLang="ko-KR" sz="5400" b="1" dirty="0" smtClean="0">
              <a:ln w="3175">
                <a:noFill/>
              </a:ln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16200000" scaled="1"/>
                <a:tileRect/>
              </a:gradFill>
              <a:latin typeface="HY강B" panose="020B0600000101010101" charset="-127"/>
              <a:ea typeface="HY강B" panose="020B0600000101010101" charset="-127"/>
            </a:endParaRPr>
          </a:p>
          <a:p>
            <a:pPr algn="just"/>
            <a:r>
              <a:rPr lang="ko-KR" altLang="en-US" sz="5400" b="1" dirty="0" smtClean="0">
                <a:ln w="3175">
                  <a:noFill/>
                </a:ln>
                <a:gradFill flip="none" rotWithShape="1"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16200000" scaled="1"/>
                  <a:tileRect/>
                </a:gradFill>
                <a:latin typeface="HY강B" panose="020B0600000101010101" charset="-127"/>
                <a:ea typeface="HY강B" panose="020B0600000101010101" charset="-127"/>
              </a:rPr>
              <a:t>앞으로 </a:t>
            </a:r>
            <a:endParaRPr lang="en-US" altLang="ko-KR" sz="5400" b="1" dirty="0" smtClean="0">
              <a:ln w="3175">
                <a:noFill/>
              </a:ln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16200000" scaled="1"/>
                <a:tileRect/>
              </a:gradFill>
              <a:latin typeface="HY강B" panose="020B0600000101010101" charset="-127"/>
              <a:ea typeface="HY강B" panose="020B0600000101010101" charset="-127"/>
            </a:endParaRPr>
          </a:p>
          <a:p>
            <a:pPr algn="just"/>
            <a:r>
              <a:rPr lang="ko-KR" altLang="en-US" sz="5400" b="1" dirty="0" smtClean="0">
                <a:ln w="3175">
                  <a:noFill/>
                </a:ln>
                <a:gradFill flip="none" rotWithShape="1"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16200000" scaled="1"/>
                  <a:tileRect/>
                </a:gradFill>
                <a:latin typeface="HY강B" panose="020B0600000101010101" charset="-127"/>
                <a:ea typeface="HY강B" panose="020B0600000101010101" charset="-127"/>
              </a:rPr>
              <a:t>더 따뜻한 마음으로 </a:t>
            </a:r>
            <a:endParaRPr lang="en-US" altLang="ko-KR" sz="5400" b="1" dirty="0" smtClean="0">
              <a:ln w="3175">
                <a:noFill/>
              </a:ln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16200000" scaled="1"/>
                <a:tileRect/>
              </a:gradFill>
              <a:latin typeface="HY강B" panose="020B0600000101010101" charset="-127"/>
              <a:ea typeface="HY강B" panose="020B0600000101010101" charset="-127"/>
            </a:endParaRPr>
          </a:p>
          <a:p>
            <a:pPr algn="just"/>
            <a:r>
              <a:rPr lang="ko-KR" altLang="en-US" sz="5400" b="1" dirty="0" smtClean="0">
                <a:ln w="3175">
                  <a:noFill/>
                </a:ln>
                <a:gradFill flip="none" rotWithShape="1"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16200000" scaled="1"/>
                  <a:tileRect/>
                </a:gradFill>
                <a:latin typeface="HY강B" panose="020B0600000101010101" charset="-127"/>
                <a:ea typeface="HY강B" panose="020B0600000101010101" charset="-127"/>
              </a:rPr>
              <a:t>협조해주기를 바랍니다</a:t>
            </a:r>
            <a:r>
              <a:rPr lang="en-US" altLang="ko-KR" sz="5400" b="1" dirty="0" smtClean="0">
                <a:ln w="3175">
                  <a:noFill/>
                </a:ln>
                <a:gradFill flip="none" rotWithShape="1"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100000">
                      <a:schemeClr val="accent1">
                        <a:lumMod val="40000"/>
                        <a:lumOff val="60000"/>
                      </a:schemeClr>
                    </a:gs>
                  </a:gsLst>
                  <a:lin ang="16200000" scaled="1"/>
                  <a:tileRect/>
                </a:gradFill>
                <a:latin typeface="HY강B" panose="020B0600000101010101" charset="-127"/>
                <a:ea typeface="HY강B" panose="020B0600000101010101" charset="-127"/>
              </a:rPr>
              <a:t>~~*^^*</a:t>
            </a:r>
            <a:endParaRPr lang="ko-KR" altLang="en-US" sz="5400" b="1" dirty="0">
              <a:ln w="3175">
                <a:noFill/>
              </a:ln>
              <a:gradFill flip="none" rotWithShape="1">
                <a:gsLst>
                  <a:gs pos="0">
                    <a:schemeClr val="accent1">
                      <a:lumMod val="40000"/>
                      <a:lumOff val="60000"/>
                    </a:schemeClr>
                  </a:gs>
                  <a:gs pos="100000">
                    <a:schemeClr val="accent1">
                      <a:lumMod val="40000"/>
                      <a:lumOff val="60000"/>
                    </a:schemeClr>
                  </a:gs>
                </a:gsLst>
                <a:lin ang="16200000" scaled="1"/>
                <a:tileRect/>
              </a:gradFill>
              <a:latin typeface="HY강B" panose="020B0600000101010101" charset="-127"/>
              <a:ea typeface="HY강B" panose="020B0600000101010101" charset="-127"/>
            </a:endParaRPr>
          </a:p>
        </p:txBody>
      </p:sp>
      <p:pic>
        <p:nvPicPr>
          <p:cNvPr id="4" name="Picture 2" descr="C:\Users\madeit-top1\Documents\PPT\외주\icon_lea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0862788">
            <a:off x="7847551" y="5315440"/>
            <a:ext cx="1666642" cy="1666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04405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보자기">
      <a:dk1>
        <a:sysClr val="windowText" lastClr="000000"/>
      </a:dk1>
      <a:lt1>
        <a:sysClr val="window" lastClr="FFFFFF"/>
      </a:lt1>
      <a:dk2>
        <a:srgbClr val="006270"/>
      </a:dk2>
      <a:lt2>
        <a:srgbClr val="FBFEC6"/>
      </a:lt2>
      <a:accent1>
        <a:srgbClr val="A0C435"/>
      </a:accent1>
      <a:accent2>
        <a:srgbClr val="F29F26"/>
      </a:accent2>
      <a:accent3>
        <a:srgbClr val="08BBDB"/>
      </a:accent3>
      <a:accent4>
        <a:srgbClr val="687CDD"/>
      </a:accent4>
      <a:accent5>
        <a:srgbClr val="28C874"/>
      </a:accent5>
      <a:accent6>
        <a:srgbClr val="E47963"/>
      </a:accent6>
      <a:hlink>
        <a:srgbClr val="64C143"/>
      </a:hlink>
      <a:folHlink>
        <a:srgbClr val="9A9A9A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0000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10125</TotalTime>
  <Words>1377</Words>
  <Application>Microsoft Office PowerPoint</Application>
  <PresentationFormat>A4 용지(210x297mm)</PresentationFormat>
  <Paragraphs>236</Paragraphs>
  <Slides>31</Slides>
  <Notes>9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39" baseType="lpstr">
      <vt:lpstr>굴림</vt:lpstr>
      <vt:lpstr>Arial</vt:lpstr>
      <vt:lpstr>맑은 고딕</vt:lpstr>
      <vt:lpstr>HY강B</vt:lpstr>
      <vt:lpstr>타이포_팩토리 M</vt:lpstr>
      <vt:lpstr>Noto Sans Korean Medium</vt:lpstr>
      <vt:lpstr>Noto Sans Korean Bold</vt:lpstr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Angry MOMO Presentation</dc:title>
  <dc:creator>madeit-top1</dc:creator>
  <cp:lastModifiedBy>Windows 사용자</cp:lastModifiedBy>
  <cp:revision>280</cp:revision>
  <dcterms:created xsi:type="dcterms:W3CDTF">2014-08-30T22:01:36Z</dcterms:created>
  <dcterms:modified xsi:type="dcterms:W3CDTF">2017-12-07T04:42:34Z</dcterms:modified>
</cp:coreProperties>
</file>