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738" r:id="rId3"/>
  </p:sldMasterIdLst>
  <p:notesMasterIdLst>
    <p:notesMasterId r:id="rId24"/>
  </p:notesMasterIdLst>
  <p:sldIdLst>
    <p:sldId id="706" r:id="rId4"/>
    <p:sldId id="714" r:id="rId5"/>
    <p:sldId id="715" r:id="rId6"/>
    <p:sldId id="717" r:id="rId7"/>
    <p:sldId id="718" r:id="rId8"/>
    <p:sldId id="719" r:id="rId9"/>
    <p:sldId id="708" r:id="rId10"/>
    <p:sldId id="721" r:id="rId11"/>
    <p:sldId id="720" r:id="rId12"/>
    <p:sldId id="728" r:id="rId13"/>
    <p:sldId id="730" r:id="rId14"/>
    <p:sldId id="722" r:id="rId15"/>
    <p:sldId id="723" r:id="rId16"/>
    <p:sldId id="724" r:id="rId17"/>
    <p:sldId id="725" r:id="rId18"/>
    <p:sldId id="726" r:id="rId19"/>
    <p:sldId id="729" r:id="rId20"/>
    <p:sldId id="727" r:id="rId21"/>
    <p:sldId id="707" r:id="rId22"/>
    <p:sldId id="448" r:id="rId23"/>
  </p:sldIdLst>
  <p:sldSz cx="9144000" cy="6858000" type="screen4x3"/>
  <p:notesSz cx="6797675" cy="9926638"/>
  <p:embeddedFontLst>
    <p:embeddedFont>
      <p:font typeface="-윤고딕360" panose="020B0600000101010101" charset="-127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HY헤드라인M" panose="02030600000101010101" pitchFamily="18" charset="-127"/>
      <p:regular r:id="rId30"/>
    </p:embeddedFont>
    <p:embeddedFont>
      <p:font typeface="Impact" panose="020B0806030902050204" pitchFamily="34" charset="0"/>
      <p:regular r:id="rId31"/>
    </p:embeddedFont>
    <p:embeddedFont>
      <p:font typeface="맑은 고딕" panose="020B0503020000020004" pitchFamily="50" charset="-127"/>
      <p:regular r:id="rId32"/>
      <p:bold r:id="rId33"/>
    </p:embeddedFont>
    <p:embeddedFont>
      <p:font typeface="HY견고딕" panose="02030600000101010101" pitchFamily="18" charset="-127"/>
      <p:regular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ED50"/>
    <a:srgbClr val="FB711D"/>
    <a:srgbClr val="05A1F8"/>
    <a:srgbClr val="375B6E"/>
    <a:srgbClr val="00A28C"/>
    <a:srgbClr val="004C6F"/>
    <a:srgbClr val="DEDC1C"/>
    <a:srgbClr val="822165"/>
    <a:srgbClr val="EE7921"/>
    <a:srgbClr val="F89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06" autoAdjust="0"/>
    <p:restoredTop sz="94259" autoAdjust="0"/>
  </p:normalViewPr>
  <p:slideViewPr>
    <p:cSldViewPr showGuides="1">
      <p:cViewPr>
        <p:scale>
          <a:sx n="75" d="100"/>
          <a:sy n="75" d="100"/>
        </p:scale>
        <p:origin x="-678" y="-312"/>
      </p:cViewPr>
      <p:guideLst>
        <p:guide orient="horz" pos="43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0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D92A3A-65E6-4CBC-9FAD-D239D41FE343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pPr latinLnBrk="1"/>
          <a:endParaRPr lang="ko-KR" altLang="en-US"/>
        </a:p>
      </dgm:t>
    </dgm:pt>
    <dgm:pt modelId="{2E9DE528-A2E0-47A8-943F-B2A10C01E8A0}" type="pres">
      <dgm:prSet presAssocID="{26D92A3A-65E6-4CBC-9FAD-D239D41FE3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3C120E2-607C-4216-8D74-50C1BB85AC7C}" type="presOf" srcId="{26D92A3A-65E6-4CBC-9FAD-D239D41FE343}" destId="{2E9DE528-A2E0-47A8-943F-B2A10C01E8A0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D92A3A-65E6-4CBC-9FAD-D239D41FE343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pPr latinLnBrk="1"/>
          <a:endParaRPr lang="ko-KR" altLang="en-US"/>
        </a:p>
      </dgm:t>
    </dgm:pt>
    <dgm:pt modelId="{2E9DE528-A2E0-47A8-943F-B2A10C01E8A0}" type="pres">
      <dgm:prSet presAssocID="{26D92A3A-65E6-4CBC-9FAD-D239D41FE3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C65D317-44DA-43E9-AA2D-933127D7C3AF}" type="presOf" srcId="{26D92A3A-65E6-4CBC-9FAD-D239D41FE343}" destId="{2E9DE528-A2E0-47A8-943F-B2A10C01E8A0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D92A3A-65E6-4CBC-9FAD-D239D41FE343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pPr latinLnBrk="1"/>
          <a:endParaRPr lang="ko-KR" altLang="en-US"/>
        </a:p>
      </dgm:t>
    </dgm:pt>
    <dgm:pt modelId="{2E9DE528-A2E0-47A8-943F-B2A10C01E8A0}" type="pres">
      <dgm:prSet presAssocID="{26D92A3A-65E6-4CBC-9FAD-D239D41FE3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BF37668-C462-4F2A-99AA-D096CFA992CA}" type="presOf" srcId="{26D92A3A-65E6-4CBC-9FAD-D239D41FE343}" destId="{2E9DE528-A2E0-47A8-943F-B2A10C01E8A0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D92A3A-65E6-4CBC-9FAD-D239D41FE343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pPr latinLnBrk="1"/>
          <a:endParaRPr lang="ko-KR" altLang="en-US"/>
        </a:p>
      </dgm:t>
    </dgm:pt>
    <dgm:pt modelId="{2E9DE528-A2E0-47A8-943F-B2A10C01E8A0}" type="pres">
      <dgm:prSet presAssocID="{26D92A3A-65E6-4CBC-9FAD-D239D41FE3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8FF96C1-61D4-4D9C-ADB2-319C453653CC}" type="presOf" srcId="{26D92A3A-65E6-4CBC-9FAD-D239D41FE343}" destId="{2E9DE528-A2E0-47A8-943F-B2A10C01E8A0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D92A3A-65E6-4CBC-9FAD-D239D41FE343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pPr latinLnBrk="1"/>
          <a:endParaRPr lang="ko-KR" altLang="en-US"/>
        </a:p>
      </dgm:t>
    </dgm:pt>
    <dgm:pt modelId="{2E9DE528-A2E0-47A8-943F-B2A10C01E8A0}" type="pres">
      <dgm:prSet presAssocID="{26D92A3A-65E6-4CBC-9FAD-D239D41FE3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4BCD25C-F153-4965-A537-6F2F1F4777B2}" type="presOf" srcId="{26D92A3A-65E6-4CBC-9FAD-D239D41FE343}" destId="{2E9DE528-A2E0-47A8-943F-B2A10C01E8A0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D92A3A-65E6-4CBC-9FAD-D239D41FE343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pPr latinLnBrk="1"/>
          <a:endParaRPr lang="ko-KR" altLang="en-US"/>
        </a:p>
      </dgm:t>
    </dgm:pt>
    <dgm:pt modelId="{2E9DE528-A2E0-47A8-943F-B2A10C01E8A0}" type="pres">
      <dgm:prSet presAssocID="{26D92A3A-65E6-4CBC-9FAD-D239D41FE34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7B93A31-CFA5-491D-A4BE-DA6ACFFEB8E3}" type="presOf" srcId="{26D92A3A-65E6-4CBC-9FAD-D239D41FE343}" destId="{2E9DE528-A2E0-47A8-943F-B2A10C01E8A0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F623C-BD55-4CD6-B97C-6BBBEDA67184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4B25E-A139-4F85-ADAB-07B2B5F428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552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문제를 발견하여 주제를 선정하고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계획하고 실행하고 평가 및 향후 활동방향 순으로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9DC9D-D76F-44EA-B37B-FE12316AA4E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017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개선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지표명으로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가지를 정했습니다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첫째 간병인 근무파악을 수기로 하여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현재 누가 어디에서 몇 명이 근무하고 있는지 파악이 </a:t>
            </a:r>
            <a:r>
              <a:rPr lang="ko-KR" altLang="en-US" baseline="0" dirty="0" err="1" smtClean="0"/>
              <a:t>안되는</a:t>
            </a:r>
            <a:r>
              <a:rPr lang="ko-KR" altLang="en-US" baseline="0" dirty="0" smtClean="0"/>
              <a:t> 어려움이 있었습니다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둘째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간병인의 기본지식이 부족하였습니다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셋째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간병인에 대한 끊임없이 반복되는 민원이 발생하였습니다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이에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간병인 근무파악을 위해 </a:t>
            </a:r>
            <a:r>
              <a:rPr lang="en-US" altLang="ko-KR" baseline="0" dirty="0" smtClean="0"/>
              <a:t>‘</a:t>
            </a:r>
            <a:r>
              <a:rPr lang="ko-KR" altLang="en-US" baseline="0" dirty="0" smtClean="0"/>
              <a:t>간병인 근무현황 화이트보드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를 제작하여 매일 근무현황을 체크하였고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smtClean="0"/>
              <a:t>간병인에게 격월로 소양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직무교육을 실시하였으며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경영지원실에서는</a:t>
            </a:r>
            <a:r>
              <a:rPr lang="ko-KR" altLang="en-US" baseline="0" dirty="0" smtClean="0"/>
              <a:t> 민원대응 프로세스를 구축하였습니다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어제 회의시간에 배운 하이퍼링크기법을 활용하여 세가지 활동의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세부적인 내용을 </a:t>
            </a:r>
            <a:r>
              <a:rPr lang="ko-KR" altLang="en-US" baseline="0" dirty="0" err="1" smtClean="0"/>
              <a:t>설명드리겠습니다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9DC9D-D76F-44EA-B37B-FE12316AA4E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866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65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44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049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0334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25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82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97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72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304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523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1327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974904" y="6525344"/>
            <a:ext cx="2133600" cy="257418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fld id="{4AB99C62-5B36-4737-8343-F84559F0D89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6" name="Picture 2" descr="C:\Users\msk\Desktop\12.jpg"/>
          <p:cNvPicPr>
            <a:picLocks noChangeAspect="1" noChangeArrowheads="1"/>
          </p:cNvPicPr>
          <p:nvPr userDrawn="1"/>
        </p:nvPicPr>
        <p:blipFill>
          <a:blip r:embed="rId2" cstate="print">
            <a:grayscl/>
          </a:blip>
          <a:srcRect l="38770" t="1937" b="35883"/>
          <a:stretch>
            <a:fillRect/>
          </a:stretch>
        </p:blipFill>
        <p:spPr bwMode="auto">
          <a:xfrm>
            <a:off x="0" y="4659412"/>
            <a:ext cx="3240361" cy="2198588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 userDrawn="1"/>
        </p:nvSpPr>
        <p:spPr>
          <a:xfrm>
            <a:off x="0" y="-1"/>
            <a:ext cx="9144000" cy="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0" y="6786000"/>
            <a:ext cx="9144000" cy="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/>
          <p:cNvGrpSpPr/>
          <p:nvPr userDrawn="1"/>
        </p:nvGrpSpPr>
        <p:grpSpPr>
          <a:xfrm>
            <a:off x="3438517" y="1654940"/>
            <a:ext cx="2266967" cy="713104"/>
            <a:chOff x="3438517" y="1654940"/>
            <a:chExt cx="2266967" cy="713104"/>
          </a:xfrm>
        </p:grpSpPr>
        <p:sp>
          <p:nvSpPr>
            <p:cNvPr id="11" name="TextBox 10"/>
            <p:cNvSpPr txBox="1"/>
            <p:nvPr userDrawn="1"/>
          </p:nvSpPr>
          <p:spPr>
            <a:xfrm>
              <a:off x="3438517" y="1844824"/>
              <a:ext cx="22669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800" kern="1200" spc="-100" baseline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itchFamily="18" charset="-127"/>
                  <a:ea typeface="HY견고딕" pitchFamily="18" charset="-127"/>
                  <a:cs typeface="+mj-cs"/>
                </a:rPr>
                <a:t>CONTENTS</a:t>
              </a:r>
              <a:endParaRPr lang="ko-KR" altLang="en-US" sz="2800" kern="1200" spc="-10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j-cs"/>
              </a:endParaRP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7312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3807470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4095502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4332734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4586858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 userDrawn="1"/>
          </p:nvSpPr>
          <p:spPr>
            <a:xfrm>
              <a:off x="4834632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5090914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5332338" y="1654940"/>
              <a:ext cx="228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•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222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82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18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3604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00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86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74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750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5546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437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66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387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63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137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829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774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1387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62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37110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8501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4519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721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8251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14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AD662-0307-4C07-9BC1-18E41FFBDAE6}" type="datetimeFigureOut">
              <a:rPr lang="ko-KR" altLang="en-US" smtClean="0"/>
              <a:pPr/>
              <a:t>2020-05-13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AEFEA-F272-4012-80FD-FDF00AC52A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94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53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ppt_014_interior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39624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8077200" y="381000"/>
            <a:ext cx="679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smtClean="0">
                <a:solidFill>
                  <a:prstClr val="black"/>
                </a:solidFill>
                <a:ea typeface="굴림" pitchFamily="50" charset="-127"/>
                <a:cs typeface="Arial" charset="0"/>
              </a:rPr>
              <a:t>PAGE </a:t>
            </a:r>
            <a:fld id="{EA07ABD9-88C1-47DD-B742-992403336591}" type="slidenum">
              <a:rPr lang="en-US" altLang="ko-KR" sz="900" b="1" smtClean="0">
                <a:solidFill>
                  <a:prstClr val="black"/>
                </a:solidFill>
                <a:ea typeface="굴림" pitchFamily="50" charset="-127"/>
                <a:cs typeface="Arial" charset="0"/>
              </a:rPr>
              <a:pPr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900" b="1" smtClean="0">
              <a:solidFill>
                <a:prstClr val="black"/>
              </a:solidFill>
              <a:ea typeface="굴림" pitchFamily="50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13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ppt_014_interior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8077200" y="381000"/>
            <a:ext cx="679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900" b="1" smtClean="0">
                <a:solidFill>
                  <a:prstClr val="black"/>
                </a:solidFill>
                <a:ea typeface="굴림" pitchFamily="50" charset="-127"/>
                <a:cs typeface="Arial" charset="0"/>
              </a:rPr>
              <a:t>PAGE </a:t>
            </a:r>
            <a:fld id="{EA07ABD9-88C1-47DD-B742-992403336591}" type="slidenum">
              <a:rPr lang="en-US" altLang="ko-KR" sz="900" b="1" smtClean="0">
                <a:solidFill>
                  <a:prstClr val="black"/>
                </a:solidFill>
                <a:ea typeface="굴림" pitchFamily="50" charset="-127"/>
                <a:cs typeface="Arial" charset="0"/>
              </a:rPr>
              <a:pPr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900" b="1" smtClean="0">
              <a:solidFill>
                <a:prstClr val="black"/>
              </a:solidFill>
              <a:ea typeface="굴림" pitchFamily="50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1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50" r:id="rId11"/>
    <p:sldLayoutId id="214748375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148" name="Picture 4" descr="C:\Users\Administrator\Desktop\간병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73523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908720"/>
            <a:ext cx="646683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간병인 관리사업 운영방법 개선</a:t>
            </a:r>
            <a:endParaRPr lang="ko-KR" alt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6021288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보건의료복지통합지원실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박효진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62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간병11-1-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1587"/>
            <a:ext cx="101071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9872" y="2132856"/>
            <a:ext cx="2749556" cy="253508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sz="2400" b="1" dirty="0" smtClean="0"/>
              <a:t>기존 현황</a:t>
            </a:r>
            <a:endParaRPr lang="en-US" altLang="ko-KR" sz="2400" b="1" dirty="0" smtClean="0"/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sz="2400" b="1" dirty="0" smtClean="0"/>
              <a:t>예상되는 문제점</a:t>
            </a:r>
            <a:endParaRPr lang="en-US" altLang="ko-KR" sz="2400" b="1" dirty="0" smtClean="0"/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ko-KR" altLang="en-US" sz="2400" b="1" dirty="0" smtClean="0"/>
              <a:t>향후 운영</a:t>
            </a:r>
            <a:endParaRPr lang="en-US" altLang="ko-KR" sz="2400" b="1" dirty="0" smtClean="0"/>
          </a:p>
          <a:p>
            <a:pPr marL="457200" indent="-457200">
              <a:lnSpc>
                <a:spcPct val="250000"/>
              </a:lnSpc>
              <a:buAutoNum type="arabicPeriod"/>
            </a:pPr>
            <a:r>
              <a:rPr lang="en-US" altLang="ko-KR" sz="2400" b="1" dirty="0" smtClean="0"/>
              <a:t>Q &amp; A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99C62-5B36-4737-8343-F84559F0D89E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093344" y="1484784"/>
            <a:ext cx="10823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47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간병1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23"/>
            <a:ext cx="9144000" cy="68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085030"/>
            <a:ext cx="19463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en-US" altLang="ko-KR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기존 현황</a:t>
            </a:r>
            <a:endParaRPr lang="ko-KR" altLang="en-US" sz="25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984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709488" y="1536700"/>
            <a:ext cx="8229600" cy="4525963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14" name="Picture 2" descr="C:\FXK_SCAN\img-822155323\img-822155323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917228"/>
            <a:ext cx="3960440" cy="5602310"/>
          </a:xfrm>
          <a:prstGeom prst="rect">
            <a:avLst/>
          </a:prstGeom>
          <a:noFill/>
          <a:ln w="38100"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917228"/>
            <a:ext cx="3890493" cy="5602310"/>
          </a:xfrm>
          <a:prstGeom prst="rect">
            <a:avLst/>
          </a:prstGeom>
          <a:noFill/>
          <a:ln w="38100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2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3" y="0"/>
            <a:ext cx="9144002" cy="6892583"/>
            <a:chOff x="-3" y="-2122110"/>
            <a:chExt cx="12192002" cy="8980110"/>
          </a:xfrm>
        </p:grpSpPr>
        <p:grpSp>
          <p:nvGrpSpPr>
            <p:cNvPr id="7" name="그룹 6"/>
            <p:cNvGrpSpPr/>
            <p:nvPr/>
          </p:nvGrpSpPr>
          <p:grpSpPr>
            <a:xfrm>
              <a:off x="-3" y="-2122110"/>
              <a:ext cx="12192002" cy="8980110"/>
              <a:chOff x="-1524003" y="-2122110"/>
              <a:chExt cx="12192002" cy="8980110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-1524003" y="-2122110"/>
                <a:ext cx="12192002" cy="8980110"/>
              </a:xfrm>
              <a:prstGeom prst="rect">
                <a:avLst/>
              </a:prstGeom>
            </p:spPr>
          </p:pic>
          <p:pic>
            <p:nvPicPr>
              <p:cNvPr id="4" name="그림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370" y="-572282"/>
                <a:ext cx="6858000" cy="6858002"/>
              </a:xfrm>
              <a:prstGeom prst="rect">
                <a:avLst/>
              </a:prstGeom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5102034" y="1594882"/>
              <a:ext cx="1987927" cy="1082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4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799725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근무파악 어려움</a:t>
              </a:r>
              <a:endParaRPr lang="ko-KR" altLang="en-US" sz="24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799725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24563" y="3830492"/>
              <a:ext cx="1987927" cy="1082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4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43D5A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기본지식</a:t>
              </a:r>
              <a:endParaRPr lang="en-US" altLang="ko-KR" sz="24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43D5A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4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43D5A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부</a:t>
              </a:r>
              <a:r>
                <a:rPr lang="ko-KR" altLang="en-US" sz="24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43D5A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족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24439" y="3831774"/>
              <a:ext cx="1987927" cy="1082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4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04C18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민원</a:t>
              </a:r>
              <a:endParaRPr lang="en-US" altLang="ko-KR" sz="24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F04C18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24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04C18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발</a:t>
              </a:r>
              <a:r>
                <a:rPr lang="ko-KR" altLang="en-US" sz="24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04C18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생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17489" y="2814500"/>
              <a:ext cx="1987927" cy="1122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500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C00000"/>
                  </a:solidFill>
                  <a:latin typeface="-윤고딕360" panose="02030504000101010101" pitchFamily="18" charset="-127"/>
                  <a:ea typeface="-윤고딕360" panose="02030504000101010101" pitchFamily="18" charset="-127"/>
                </a:rPr>
                <a:t>QI</a:t>
              </a:r>
              <a:endParaRPr lang="ko-KR" altLang="en-US" sz="50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-윤고딕360" panose="02030504000101010101" pitchFamily="18" charset="-127"/>
                <a:ea typeface="-윤고딕360" panose="02030504000101010101" pitchFamily="18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-53215" y="468781"/>
            <a:ext cx="3819840" cy="548299"/>
          </a:xfrm>
          <a:prstGeom prst="rect">
            <a:avLst/>
          </a:prstGeom>
          <a:solidFill>
            <a:srgbClr val="336699">
              <a:alpha val="40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335" y="476672"/>
            <a:ext cx="45926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sz="25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2019</a:t>
            </a:r>
            <a:r>
              <a:rPr lang="ko-KR" altLang="en-US" sz="25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en-US" altLang="ko-KR" sz="25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QI</a:t>
            </a:r>
            <a:r>
              <a:rPr lang="ko-KR" altLang="en-US" sz="25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활동</a:t>
            </a:r>
            <a:endParaRPr lang="en-US" altLang="ko-KR" sz="25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161" y="448308"/>
            <a:ext cx="3425957" cy="256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87" y="4569837"/>
            <a:ext cx="2841552" cy="182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0192" y="1916832"/>
            <a:ext cx="1882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매일 근무현황표</a:t>
            </a:r>
            <a:endParaRPr lang="en-US" altLang="ko-KR" dirty="0" smtClean="0"/>
          </a:p>
          <a:p>
            <a:r>
              <a:rPr lang="ko-KR" altLang="en-US" dirty="0" smtClean="0"/>
              <a:t>화이트보드 작성</a:t>
            </a:r>
            <a:endParaRPr lang="ko-KR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4141" y="5466363"/>
            <a:ext cx="22461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/>
              <a:t>격월 소양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직무교육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실</a:t>
            </a:r>
            <a:r>
              <a:rPr lang="ko-KR" altLang="en-US" dirty="0"/>
              <a:t>시</a:t>
            </a:r>
          </a:p>
        </p:txBody>
      </p:sp>
      <p:pic>
        <p:nvPicPr>
          <p:cNvPr id="1026" name="Picture 2" descr="C:\Users\Administrator\Desktop\메뉴얼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618" y="3558939"/>
            <a:ext cx="2266762" cy="320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5913067" y="5077668"/>
            <a:ext cx="265649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 smtClean="0"/>
              <a:t>경영지원실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민원대응 프로세스 구축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97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istrator\Desktop\간병1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23"/>
            <a:ext cx="9144000" cy="68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085030"/>
            <a:ext cx="29081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en-US" altLang="ko-KR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예상되는 문제점</a:t>
            </a:r>
            <a:endParaRPr lang="ko-KR" altLang="en-US" sz="25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774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rketing에 대한 이미지 검색결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2976" y="-3251"/>
            <a:ext cx="12306300" cy="686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1578858"/>
            <a:ext cx="31341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직접 고용의 문제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256" y="3284984"/>
            <a:ext cx="5314275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많은 민원 발생    의료원 부담</a:t>
            </a:r>
            <a:endParaRPr lang="en-US" altLang="ko-KR" sz="3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배상책임보험 </a:t>
            </a:r>
            <a:r>
              <a:rPr lang="ko-KR" altLang="en-US" sz="25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미가입</a:t>
            </a:r>
            <a:r>
              <a:rPr lang="en-US" altLang="ko-KR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5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0374" y="5146417"/>
            <a:ext cx="48013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지속적인 </a:t>
            </a:r>
            <a:r>
              <a:rPr lang="ko-KR" altLang="en-US" sz="3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간병료</a:t>
            </a:r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인상 요구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2771800" y="3429000"/>
            <a:ext cx="360040" cy="288032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22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istrator\Desktop\간병1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23"/>
            <a:ext cx="9144000" cy="68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085030"/>
            <a:ext cx="19463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en-US" altLang="ko-KR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향후 운영</a:t>
            </a:r>
            <a:endParaRPr lang="ko-KR" altLang="en-US" sz="25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84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25285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333710" y="2013496"/>
            <a:ext cx="3291840" cy="2567632"/>
            <a:chOff x="263083" y="244614"/>
            <a:chExt cx="3291840" cy="2567632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2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500" kern="1200" dirty="0" smtClean="0">
                  <a:solidFill>
                    <a:schemeClr val="tx1"/>
                  </a:solidFill>
                </a:rPr>
                <a:t>[</a:t>
              </a:r>
              <a:r>
                <a:rPr lang="ko-KR" altLang="en-US" sz="2500" kern="1200" dirty="0" smtClean="0">
                  <a:solidFill>
                    <a:schemeClr val="tx1"/>
                  </a:solidFill>
                </a:rPr>
                <a:t>기존</a:t>
              </a:r>
              <a:r>
                <a:rPr lang="en-US" altLang="ko-KR" sz="2500" kern="1200" dirty="0" smtClean="0">
                  <a:solidFill>
                    <a:schemeClr val="tx1"/>
                  </a:solidFill>
                </a:rPr>
                <a:t>]</a:t>
              </a:r>
            </a:p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보건의료실</a:t>
              </a:r>
              <a:endParaRPr lang="ko-KR" altLang="en-US" sz="4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70064" y="807998"/>
            <a:ext cx="36038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간병인 연계</a:t>
            </a:r>
            <a:endParaRPr lang="ko-KR" altLang="en-US" sz="5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508104" y="2013496"/>
            <a:ext cx="3291840" cy="2567632"/>
            <a:chOff x="263083" y="244614"/>
            <a:chExt cx="3291840" cy="2567632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0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2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500" kern="1200" dirty="0" smtClean="0">
                  <a:solidFill>
                    <a:schemeClr val="tx1"/>
                  </a:solidFill>
                </a:rPr>
                <a:t>[</a:t>
              </a:r>
              <a:r>
                <a:rPr lang="ko-KR" altLang="en-US" sz="2500" kern="1200" dirty="0" smtClean="0">
                  <a:solidFill>
                    <a:schemeClr val="tx1"/>
                  </a:solidFill>
                </a:rPr>
                <a:t>개선</a:t>
              </a:r>
              <a:r>
                <a:rPr lang="en-US" altLang="ko-KR" sz="2500" kern="1200" dirty="0" smtClean="0">
                  <a:solidFill>
                    <a:schemeClr val="tx1"/>
                  </a:solidFill>
                </a:rPr>
                <a:t>]</a:t>
              </a:r>
            </a:p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간병단체</a:t>
              </a:r>
              <a:endParaRPr lang="ko-KR" altLang="en-US" sz="4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9" name="오른쪽 화살표 18"/>
          <p:cNvSpPr/>
          <p:nvPr/>
        </p:nvSpPr>
        <p:spPr>
          <a:xfrm flipV="1">
            <a:off x="3347864" y="2852936"/>
            <a:ext cx="2448272" cy="1036988"/>
          </a:xfrm>
          <a:prstGeom prst="rightArrow">
            <a:avLst>
              <a:gd name="adj1" fmla="val 75000"/>
              <a:gd name="adj2" fmla="val 50000"/>
            </a:avLst>
          </a:prstGeom>
          <a:solidFill>
            <a:srgbClr val="FF0000">
              <a:alpha val="9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347864" y="3089907"/>
            <a:ext cx="22910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2020. 5. 12.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124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70064" y="807998"/>
            <a:ext cx="36038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간병인 연계</a:t>
            </a:r>
            <a:endParaRPr lang="ko-KR" altLang="en-US" sz="5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8856984" cy="273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24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istrator\Desktop\그림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282575"/>
            <a:ext cx="8027987" cy="629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5610" y="270892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간병단체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26425" y="1124744"/>
            <a:ext cx="13885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/>
              <a:t>신청 및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접</a:t>
            </a:r>
            <a:r>
              <a:rPr lang="ko-KR" altLang="en-US" sz="2800" dirty="0"/>
              <a:t>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0983" y="3212976"/>
            <a:ext cx="1261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/>
              <a:t>간병인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배</a:t>
            </a:r>
            <a:r>
              <a:rPr lang="ko-KR" altLang="en-US" sz="2800" dirty="0"/>
              <a:t>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62928" y="1277144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/>
              <a:t>비용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결</a:t>
            </a:r>
            <a:r>
              <a:rPr lang="ko-KR" altLang="en-US" sz="2800" dirty="0"/>
              <a:t>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77651" y="2997531"/>
            <a:ext cx="16209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/>
              <a:t>간병관련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민원접수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및 해결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563888" y="4653136"/>
            <a:ext cx="12618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 smtClean="0"/>
              <a:t>간병인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관리</a:t>
            </a:r>
            <a:endParaRPr lang="ko-KR" altLang="en-US" sz="2800" dirty="0"/>
          </a:p>
        </p:txBody>
      </p:sp>
      <p:sp>
        <p:nvSpPr>
          <p:cNvPr id="10" name="폭발 1 9"/>
          <p:cNvSpPr/>
          <p:nvPr/>
        </p:nvSpPr>
        <p:spPr>
          <a:xfrm>
            <a:off x="4572000" y="-194479"/>
            <a:ext cx="5112568" cy="388450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 및 보호자</a:t>
            </a:r>
            <a:endParaRPr lang="en-US" altLang="ko-KR" sz="3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선</a:t>
            </a:r>
            <a:r>
              <a:rPr lang="ko-KR" altLang="en-US" sz="3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택</a:t>
            </a:r>
          </a:p>
        </p:txBody>
      </p:sp>
    </p:spTree>
    <p:extLst>
      <p:ext uri="{BB962C8B-B14F-4D97-AF65-F5344CB8AC3E}">
        <p14:creationId xmlns:p14="http://schemas.microsoft.com/office/powerpoint/2010/main" val="150998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12160" y="548680"/>
            <a:ext cx="269977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[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안내문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게시처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</a:p>
          <a:p>
            <a:endParaRPr lang="en-US" altLang="ko-KR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입퇴원창구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응급실 수납창구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병동 옆 게시판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062" y="3769390"/>
            <a:ext cx="3473977" cy="288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07844" y="3969445"/>
            <a:ext cx="2149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명함 사이즈 홍보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6" name="Picture 2" descr="C:\Users\Administrator\Desktop\간병단체안내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531440"/>
            <a:ext cx="5648720" cy="798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09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78914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333710" y="2013496"/>
            <a:ext cx="3291840" cy="2567632"/>
            <a:chOff x="263083" y="244614"/>
            <a:chExt cx="3291840" cy="2567632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2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500" kern="1200" dirty="0" smtClean="0">
                  <a:solidFill>
                    <a:schemeClr val="tx1"/>
                  </a:solidFill>
                </a:rPr>
                <a:t>[</a:t>
              </a:r>
              <a:r>
                <a:rPr lang="ko-KR" altLang="en-US" sz="2500" kern="1200" dirty="0" smtClean="0">
                  <a:solidFill>
                    <a:schemeClr val="tx1"/>
                  </a:solidFill>
                </a:rPr>
                <a:t>기존</a:t>
              </a:r>
              <a:r>
                <a:rPr lang="en-US" altLang="ko-KR" sz="2500" kern="1200" dirty="0" smtClean="0">
                  <a:solidFill>
                    <a:schemeClr val="tx1"/>
                  </a:solidFill>
                </a:rPr>
                <a:t>]</a:t>
              </a:r>
            </a:p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보건의료실</a:t>
              </a:r>
              <a:endParaRPr lang="ko-KR" altLang="en-US" sz="4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43608" y="620688"/>
            <a:ext cx="7367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입원환자와 연결된 간병인 확인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5508104" y="2013496"/>
            <a:ext cx="3291840" cy="2567632"/>
            <a:chOff x="263083" y="244614"/>
            <a:chExt cx="3291840" cy="2567632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0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2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500" kern="1200" dirty="0" smtClean="0">
                  <a:solidFill>
                    <a:schemeClr val="tx1"/>
                  </a:solidFill>
                </a:rPr>
                <a:t>[</a:t>
              </a:r>
              <a:r>
                <a:rPr lang="ko-KR" altLang="en-US" sz="2500" kern="1200" dirty="0" smtClean="0">
                  <a:solidFill>
                    <a:schemeClr val="tx1"/>
                  </a:solidFill>
                </a:rPr>
                <a:t>개선</a:t>
              </a:r>
              <a:r>
                <a:rPr lang="en-US" altLang="ko-KR" sz="2500" kern="1200" dirty="0" smtClean="0">
                  <a:solidFill>
                    <a:schemeClr val="tx1"/>
                  </a:solidFill>
                </a:rPr>
                <a:t>]</a:t>
              </a:r>
            </a:p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입원정보</a:t>
              </a:r>
              <a:endParaRPr lang="en-US" altLang="ko-KR" sz="4000" kern="1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4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조사지</a:t>
              </a:r>
              <a:endParaRPr lang="ko-KR" altLang="en-US" sz="4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9" name="오른쪽 화살표 18"/>
          <p:cNvSpPr/>
          <p:nvPr/>
        </p:nvSpPr>
        <p:spPr>
          <a:xfrm flipV="1">
            <a:off x="3347864" y="2852936"/>
            <a:ext cx="2448272" cy="1036988"/>
          </a:xfrm>
          <a:prstGeom prst="rightArrow">
            <a:avLst>
              <a:gd name="adj1" fmla="val 75000"/>
              <a:gd name="adj2" fmla="val 50000"/>
            </a:avLst>
          </a:prstGeom>
          <a:solidFill>
            <a:srgbClr val="FF0000">
              <a:alpha val="9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347864" y="3089907"/>
            <a:ext cx="22910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2020. 5. 12.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04" y="1395881"/>
            <a:ext cx="8532440" cy="5233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0319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92661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992128" y="2013496"/>
            <a:ext cx="3291840" cy="2567632"/>
            <a:chOff x="263083" y="244614"/>
            <a:chExt cx="3291840" cy="2567632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모든 입원환자</a:t>
              </a:r>
              <a:endParaRPr lang="en-US" altLang="ko-KR" sz="3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보호자 출입증</a:t>
              </a:r>
              <a:endParaRPr lang="ko-KR" altLang="en-US" sz="3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763688" y="620688"/>
            <a:ext cx="5828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간병인의 출입 통제 방법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952568" y="2013496"/>
            <a:ext cx="3291840" cy="2567632"/>
            <a:chOff x="263083" y="244614"/>
            <a:chExt cx="3291840" cy="2567632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0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+ </a:t>
              </a: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간병인</a:t>
              </a:r>
              <a:endParaRPr lang="en-US" altLang="ko-KR" sz="3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보호자 출입증</a:t>
              </a:r>
              <a:r>
                <a:rPr lang="en-US" altLang="ko-KR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4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79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1912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992128" y="2013496"/>
            <a:ext cx="3291840" cy="2567632"/>
            <a:chOff x="263083" y="244614"/>
            <a:chExt cx="3291840" cy="2567632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263083" y="349796"/>
              <a:ext cx="3291839" cy="22464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모든 환자 </a:t>
              </a:r>
              <a:r>
                <a:rPr lang="ko-KR" altLang="en-US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교육 시</a:t>
              </a:r>
              <a:endParaRPr lang="en-US" altLang="ko-KR" sz="3000" kern="1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간병인도 포함</a:t>
              </a:r>
              <a:endParaRPr lang="en-US" altLang="ko-KR" sz="3000" kern="1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입원생활안내</a:t>
              </a:r>
              <a:r>
                <a:rPr lang="en-US" altLang="ko-KR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3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316868" y="620688"/>
            <a:ext cx="46313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간병인의 교육 방법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952568" y="2013496"/>
            <a:ext cx="3291840" cy="2567632"/>
            <a:chOff x="263083" y="244614"/>
            <a:chExt cx="3291840" cy="2567632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0" name="모서리가 둥근 직사각형 4"/>
            <p:cNvSpPr/>
            <p:nvPr/>
          </p:nvSpPr>
          <p:spPr>
            <a:xfrm>
              <a:off x="368266" y="349797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간병인 별도</a:t>
              </a:r>
              <a:endParaRPr lang="en-US" altLang="ko-KR" sz="3000" kern="1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단독 교육 없음</a:t>
              </a:r>
              <a:endParaRPr lang="ko-KR" altLang="en-US" sz="3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2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47410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992128" y="2013496"/>
            <a:ext cx="3291840" cy="2567632"/>
            <a:chOff x="263083" y="244614"/>
            <a:chExt cx="3291840" cy="2567632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8" name="모서리가 둥근 직사각형 4"/>
            <p:cNvSpPr/>
            <p:nvPr/>
          </p:nvSpPr>
          <p:spPr>
            <a:xfrm>
              <a:off x="368266" y="507878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 출입통제</a:t>
              </a:r>
              <a:endParaRPr lang="en-US" altLang="ko-KR" sz="3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시스템에 따름</a:t>
              </a:r>
              <a:endParaRPr lang="en-US" altLang="ko-KR" sz="30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2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발열</a:t>
              </a:r>
              <a:r>
                <a:rPr lang="en-US" altLang="ko-KR" sz="2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2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호흡기질환자 통제</a:t>
              </a:r>
              <a:r>
                <a:rPr lang="en-US" altLang="ko-KR" sz="2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316868" y="620688"/>
            <a:ext cx="514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간병인 건강관리 부분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952568" y="2013496"/>
            <a:ext cx="3291840" cy="2567632"/>
            <a:chOff x="263083" y="244614"/>
            <a:chExt cx="3291840" cy="2567632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263083" y="244614"/>
              <a:ext cx="3291840" cy="256763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0" name="모서리가 둥근 직사각형 4"/>
            <p:cNvSpPr/>
            <p:nvPr/>
          </p:nvSpPr>
          <p:spPr>
            <a:xfrm>
              <a:off x="368266" y="507878"/>
              <a:ext cx="3081474" cy="1944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kern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간병단체에서</a:t>
              </a:r>
              <a:endParaRPr lang="en-US" altLang="ko-KR" sz="3000" kern="1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건강검진 및 </a:t>
              </a:r>
              <a:endParaRPr lang="en-US" altLang="ko-KR" sz="3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lvl="0" algn="ctr" defTabSz="1111250" latinLnBrk="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30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예방접종 시행</a:t>
              </a:r>
              <a:endParaRPr lang="ko-KR" altLang="en-US" sz="3000" kern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61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:\Users\Administrator\Desktop\간병3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338" y="-179388"/>
            <a:ext cx="9466263" cy="721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내용 개체 틀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1800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59632" y="1988840"/>
            <a:ext cx="34339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기대합니다 </a:t>
            </a:r>
            <a:r>
              <a:rPr lang="en-US" altLang="ko-KR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…</a:t>
            </a:r>
            <a:endParaRPr lang="ko-KR" altLang="en-US" sz="4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83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istrator\Desktop\간병11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23"/>
            <a:ext cx="9144000" cy="68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085030"/>
            <a:ext cx="13452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en-US" altLang="ko-KR" sz="2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. Q &amp; A</a:t>
            </a:r>
            <a:endParaRPr lang="ko-KR" altLang="en-US" sz="25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759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rust에 대한 이미지 검색결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79347" cy="6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681790" y="2420888"/>
            <a:ext cx="3953326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500" b="1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  <a:cs typeface="Times New Roman" panose="02020603050405020304" pitchFamily="18" charset="0"/>
              </a:rPr>
              <a:t>잘 자리잡을 수 있도록</a:t>
            </a:r>
            <a:endParaRPr lang="en-US" altLang="ko-KR" sz="2500" b="1" dirty="0" smtClean="0">
              <a:ln>
                <a:solidFill>
                  <a:prstClr val="white">
                    <a:alpha val="0"/>
                  </a:prstClr>
                </a:solidFill>
              </a:ln>
              <a:latin typeface="HY헤드라인M" panose="02030600000101010101" pitchFamily="18" charset="-127"/>
              <a:ea typeface="HY헤드라인M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ko-KR" altLang="en-US" sz="2500" b="1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  <a:cs typeface="Times New Roman" panose="02020603050405020304" pitchFamily="18" charset="0"/>
              </a:rPr>
              <a:t>홍보 및 협조 </a:t>
            </a:r>
            <a:r>
              <a:rPr lang="ko-KR" altLang="en-US" sz="2500" b="1" dirty="0" err="1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  <a:cs typeface="Times New Roman" panose="02020603050405020304" pitchFamily="18" charset="0"/>
              </a:rPr>
              <a:t>부탁드립니다</a:t>
            </a:r>
            <a:endParaRPr lang="ko-KR" altLang="en-US" sz="25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33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A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82700" y="2603500"/>
            <a:ext cx="1085057" cy="825597"/>
            <a:chOff x="1691680" y="1340768"/>
            <a:chExt cx="432048" cy="432048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1691680" y="1340768"/>
              <a:ext cx="216024" cy="216024"/>
            </a:xfrm>
            <a:prstGeom prst="line">
              <a:avLst/>
            </a:prstGeom>
            <a:ln>
              <a:solidFill>
                <a:srgbClr val="F6F1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1907704" y="1556792"/>
              <a:ext cx="216024" cy="0"/>
            </a:xfrm>
            <a:prstGeom prst="line">
              <a:avLst/>
            </a:prstGeom>
            <a:ln>
              <a:solidFill>
                <a:srgbClr val="F6F1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>
              <a:off x="1907704" y="1556792"/>
              <a:ext cx="0" cy="216024"/>
            </a:xfrm>
            <a:prstGeom prst="line">
              <a:avLst/>
            </a:prstGeom>
            <a:ln>
              <a:solidFill>
                <a:srgbClr val="F6F1E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10526" y="2717800"/>
            <a:ext cx="5763474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9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T</a:t>
            </a:r>
            <a:r>
              <a:rPr lang="en-US" altLang="ko-KR" sz="9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hank </a:t>
            </a:r>
            <a:r>
              <a:rPr lang="en-US" altLang="ko-KR" sz="9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Y</a:t>
            </a:r>
            <a:r>
              <a:rPr lang="en-US" altLang="ko-KR" sz="96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ou</a:t>
            </a:r>
            <a:endParaRPr lang="ko-KR" altLang="en-US" sz="9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0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4493</TotalTime>
  <Words>300</Words>
  <Application>Microsoft Office PowerPoint</Application>
  <PresentationFormat>화면 슬라이드 쇼(4:3)</PresentationFormat>
  <Paragraphs>93</Paragraphs>
  <Slides>20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20</vt:i4>
      </vt:variant>
    </vt:vector>
  </HeadingPairs>
  <TitlesOfParts>
    <vt:vector size="32" baseType="lpstr">
      <vt:lpstr>굴림</vt:lpstr>
      <vt:lpstr>Arial</vt:lpstr>
      <vt:lpstr>-윤고딕360</vt:lpstr>
      <vt:lpstr>Times New Roman</vt:lpstr>
      <vt:lpstr>Calibri</vt:lpstr>
      <vt:lpstr>HY헤드라인M</vt:lpstr>
      <vt:lpstr>Impact</vt:lpstr>
      <vt:lpstr>맑은 고딕</vt:lpstr>
      <vt:lpstr>HY견고딕</vt:lpstr>
      <vt:lpstr>Office 테마</vt:lpstr>
      <vt:lpstr>Default Design</vt:lpstr>
      <vt:lpstr>3_Default Design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비영리 컨설팅 웰펌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표경흠</dc:creator>
  <cp:lastModifiedBy>Windows User</cp:lastModifiedBy>
  <cp:revision>234</cp:revision>
  <cp:lastPrinted>2020-05-12T11:57:03Z</cp:lastPrinted>
  <dcterms:created xsi:type="dcterms:W3CDTF">2014-11-19T00:48:30Z</dcterms:created>
  <dcterms:modified xsi:type="dcterms:W3CDTF">2020-05-13T03:41:33Z</dcterms:modified>
</cp:coreProperties>
</file>