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51C2C-8B1B-43EC-AD7B-8F881620D4C1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06368-2AD9-4F86-B95F-4B0FC0F2A5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837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51C2C-8B1B-43EC-AD7B-8F881620D4C1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06368-2AD9-4F86-B95F-4B0FC0F2A5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8341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51C2C-8B1B-43EC-AD7B-8F881620D4C1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06368-2AD9-4F86-B95F-4B0FC0F2A5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9470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51C2C-8B1B-43EC-AD7B-8F881620D4C1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06368-2AD9-4F86-B95F-4B0FC0F2A5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3405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51C2C-8B1B-43EC-AD7B-8F881620D4C1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06368-2AD9-4F86-B95F-4B0FC0F2A5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58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51C2C-8B1B-43EC-AD7B-8F881620D4C1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06368-2AD9-4F86-B95F-4B0FC0F2A5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6032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51C2C-8B1B-43EC-AD7B-8F881620D4C1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06368-2AD9-4F86-B95F-4B0FC0F2A5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6697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51C2C-8B1B-43EC-AD7B-8F881620D4C1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06368-2AD9-4F86-B95F-4B0FC0F2A5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2205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51C2C-8B1B-43EC-AD7B-8F881620D4C1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06368-2AD9-4F86-B95F-4B0FC0F2A5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875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51C2C-8B1B-43EC-AD7B-8F881620D4C1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06368-2AD9-4F86-B95F-4B0FC0F2A5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173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51C2C-8B1B-43EC-AD7B-8F881620D4C1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06368-2AD9-4F86-B95F-4B0FC0F2A5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5496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51C2C-8B1B-43EC-AD7B-8F881620D4C1}" type="datetimeFigureOut">
              <a:rPr lang="ko-KR" altLang="en-US" smtClean="0"/>
              <a:t>2020-07-17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106368-2AD9-4F86-B95F-4B0FC0F2A5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4822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 bwMode="auto">
          <a:xfrm>
            <a:off x="5529269" y="3429000"/>
            <a:ext cx="3236908" cy="2349900"/>
          </a:xfrm>
          <a:prstGeom prst="rect">
            <a:avLst/>
          </a:prstGeom>
          <a:solidFill>
            <a:srgbClr val="0070C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1453" tIns="50726" rIns="101453" bIns="50726" numCol="1" rtlCol="0" anchor="t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142844" y="1628800"/>
            <a:ext cx="88936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1500"/>
              </a:spcBef>
            </a:pPr>
            <a:r>
              <a:rPr lang="ko-KR" altLang="en-US" sz="4400" spc="-150" dirty="0" smtClean="0">
                <a:solidFill>
                  <a:schemeClr val="tx2">
                    <a:lumMod val="75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의약품 부작용 </a:t>
            </a:r>
            <a:r>
              <a:rPr lang="ko-KR" altLang="en-US" sz="4400" spc="-150" dirty="0" smtClean="0">
                <a:solidFill>
                  <a:schemeClr val="tx2">
                    <a:lumMod val="75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피해구제  </a:t>
            </a:r>
            <a:endParaRPr lang="ko-KR" altLang="en-US" sz="4400" spc="-150" dirty="0">
              <a:solidFill>
                <a:schemeClr val="tx2">
                  <a:lumMod val="75000"/>
                </a:scheme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67544" y="548680"/>
            <a:ext cx="2736304" cy="430887"/>
          </a:xfrm>
          <a:prstGeom prst="rect">
            <a:avLst/>
          </a:prstGeom>
          <a:solidFill>
            <a:srgbClr val="01B3C4"/>
          </a:solidFill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/>
            <a:r>
              <a:rPr lang="ko-KR" altLang="en-US" sz="1100" dirty="0" smtClean="0">
                <a:ln w="1905"/>
                <a:solidFill>
                  <a:schemeClr val="bg1"/>
                </a:solidFill>
                <a:latin typeface="전주 완판본 각B" panose="02000503040000020002" pitchFamily="2" charset="-127"/>
                <a:ea typeface="전주 완판본 각B" panose="02000503040000020002" pitchFamily="2" charset="-127"/>
              </a:rPr>
              <a:t>불필요한 검사나 수술은 하지 않는 병원</a:t>
            </a:r>
            <a:endParaRPr lang="en-US" altLang="ko-KR" sz="1100" dirty="0" smtClean="0">
              <a:ln w="1905"/>
              <a:solidFill>
                <a:schemeClr val="bg1"/>
              </a:solidFill>
              <a:latin typeface="전주 완판본 각B" panose="02000503040000020002" pitchFamily="2" charset="-127"/>
              <a:ea typeface="전주 완판본 각B" panose="02000503040000020002" pitchFamily="2" charset="-127"/>
            </a:endParaRPr>
          </a:p>
          <a:p>
            <a:pPr algn="l"/>
            <a:r>
              <a:rPr lang="ko-KR" altLang="en-US" sz="1100" dirty="0" smtClean="0">
                <a:ln w="1905"/>
                <a:solidFill>
                  <a:schemeClr val="bg1"/>
                </a:solidFill>
                <a:latin typeface="전주 완판본 각B" panose="02000503040000020002" pitchFamily="2" charset="-127"/>
                <a:ea typeface="전주 완판본 각B" panose="02000503040000020002" pitchFamily="2" charset="-127"/>
              </a:rPr>
              <a:t>친절하고 설명 잘해주는 병원</a:t>
            </a:r>
          </a:p>
        </p:txBody>
      </p:sp>
      <p:grpSp>
        <p:nvGrpSpPr>
          <p:cNvPr id="2" name="그룹 10"/>
          <p:cNvGrpSpPr/>
          <p:nvPr/>
        </p:nvGrpSpPr>
        <p:grpSpPr>
          <a:xfrm>
            <a:off x="5429256" y="3429000"/>
            <a:ext cx="3414910" cy="2960049"/>
            <a:chOff x="5201897" y="3338912"/>
            <a:chExt cx="3414910" cy="2960049"/>
          </a:xfrm>
        </p:grpSpPr>
        <p:sp>
          <p:nvSpPr>
            <p:cNvPr id="12" name="Text Box 22"/>
            <p:cNvSpPr txBox="1">
              <a:spLocks noChangeArrowheads="1"/>
            </p:cNvSpPr>
            <p:nvPr/>
          </p:nvSpPr>
          <p:spPr bwMode="auto">
            <a:xfrm>
              <a:off x="5201897" y="5724188"/>
              <a:ext cx="3414910" cy="574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0" marR="0" lvl="0" indent="0" algn="dist" defTabSz="91440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휴먼둥근헤드라인" pitchFamily="18" charset="-127"/>
                  <a:ea typeface="휴먼둥근헤드라인" pitchFamily="18" charset="-127"/>
                  <a:cs typeface="한컴바탕" pitchFamily="18" charset="-127"/>
                </a:rPr>
                <a:t>전라북도 남원의료원</a:t>
              </a:r>
            </a:p>
            <a:p>
              <a:pPr marL="0" marR="0" lvl="0" indent="0" algn="dist" defTabSz="91440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휴먼엑스포" pitchFamily="18" charset="-127"/>
                  <a:ea typeface="휴먼엑스포" pitchFamily="18" charset="-127"/>
                  <a:cs typeface="한컴바탕" pitchFamily="18" charset="-127"/>
                </a:rPr>
                <a:t>JEOLLABUK-DO NAMWON MEDICAL CENTER</a:t>
              </a:r>
            </a:p>
          </p:txBody>
        </p:sp>
        <p:sp>
          <p:nvSpPr>
            <p:cNvPr id="13" name="TextBox 42"/>
            <p:cNvSpPr txBox="1">
              <a:spLocks noChangeArrowheads="1"/>
            </p:cNvSpPr>
            <p:nvPr/>
          </p:nvSpPr>
          <p:spPr bwMode="auto">
            <a:xfrm>
              <a:off x="5286836" y="3338912"/>
              <a:ext cx="3266636" cy="461665"/>
            </a:xfrm>
            <a:prstGeom prst="rect">
              <a:avLst/>
            </a:prstGeom>
            <a:solidFill>
              <a:srgbClr val="01B3C4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endParaRPr lang="en-US" altLang="ko-KR" sz="1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endParaRPr lang="ko-KR" altLang="en-US" sz="12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pic>
          <p:nvPicPr>
            <p:cNvPr id="14" name="그림 13" descr="남원의료원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86760" y="3836196"/>
              <a:ext cx="3257568" cy="1855004"/>
            </a:xfrm>
            <a:prstGeom prst="rect">
              <a:avLst/>
            </a:prstGeom>
          </p:spPr>
        </p:pic>
      </p:grp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charset="-127"/>
              <a:ea typeface="굴림" charset="-127"/>
              <a:cs typeface="굴림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457228"/>
              </p:ext>
            </p:extLst>
          </p:nvPr>
        </p:nvGraphicFramePr>
        <p:xfrm>
          <a:off x="6372199" y="603920"/>
          <a:ext cx="2152651" cy="3048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tableStyleId>{2D5ABB26-0587-4C30-8999-92F81FD0307C}</a:tableStyleId>
              </a:tblPr>
              <a:tblGrid>
                <a:gridCol w="215265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2020. 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7. 21.(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화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 13:00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1174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MD아트체" panose="02020603020101020101" pitchFamily="18" charset="-127"/>
                <a:ea typeface="MD아트체" panose="02020603020101020101" pitchFamily="18" charset="-127"/>
              </a:rPr>
              <a:t>의약품 부작용 피해구제</a:t>
            </a:r>
            <a:endParaRPr lang="ko-KR" altLang="en-US" dirty="0">
              <a:latin typeface="MD아트체" panose="02020603020101020101" pitchFamily="18" charset="-127"/>
              <a:ea typeface="MD아트체" panose="0202060302010102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ko-KR" altLang="en-US" dirty="0" err="1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식품의약품안전처</a:t>
            </a:r>
            <a:r>
              <a:rPr lang="ko-KR" altLang="en-US" dirty="0" smtClean="0">
                <a:effectLst/>
                <a:latin typeface="MD개성체" panose="02020603020101020101" pitchFamily="18" charset="-127"/>
                <a:ea typeface="MD개성체" panose="02020603020101020101" pitchFamily="18" charset="-127"/>
              </a:rPr>
              <a:t> 주관 </a:t>
            </a:r>
            <a:endParaRPr lang="en-US" altLang="ko-KR" dirty="0" smtClean="0">
              <a:effectLst/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/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한국의약품안전관리원 운영</a:t>
            </a: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/>
            <a:endParaRPr lang="en-US" altLang="ko-KR" sz="1400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의약품 부작용</a:t>
            </a: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/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정상적인 용량 등에 따라 의약품을 투여할 경우 발생하는 모든 의도되지 않은 효과</a:t>
            </a: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/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예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)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진통제를 먹은 후에 두드러기가 생기는 등 진통효과와는 관련 없이 의도하지 않은 효과가 나타난 것</a:t>
            </a: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/>
            <a:endParaRPr lang="en-US" altLang="ko-KR" sz="1400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의약품 부작용 피해구제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사업</a:t>
            </a: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/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정상적인 의약품 사용에도 불구하고 의약품 부작용으로 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사망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장애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입원 피해를 입은 유족 및 환자들에게 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사망일시보상금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장애일시보상금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진료비 및 장례비를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지급하는 사업</a:t>
            </a:r>
            <a:endParaRPr lang="en-US" altLang="ko-KR" dirty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/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재원 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: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의약품 제조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.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수입사가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납부하는 부담금</a:t>
            </a:r>
            <a:endParaRPr lang="en-US" altLang="ko-KR" dirty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/>
            <a:endParaRPr lang="en-US" altLang="ko-KR" sz="1400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의약품 부작용 피해구제 사업안내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리플릿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(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별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첨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34999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MD아트체" panose="02020603020101020101" pitchFamily="18" charset="-127"/>
                <a:ea typeface="MD아트체" panose="02020603020101020101" pitchFamily="18" charset="-127"/>
              </a:rPr>
              <a:t>의약품 부작용 피해구제 사례</a:t>
            </a:r>
            <a:endParaRPr lang="ko-KR" altLang="en-US" dirty="0">
              <a:latin typeface="MD아트체" panose="02020603020101020101" pitchFamily="18" charset="-127"/>
              <a:ea typeface="MD아트체" panose="0202060302010102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`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2014.12.19.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~ `2019.12.31.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340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건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(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2019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년 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185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건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)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약 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65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억원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사망일시보상금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2016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년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장애일시보상금과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장례금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, 2017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년 급여 진료비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2019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년 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6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월 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비급여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진료비까지 확대</a:t>
            </a: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endParaRPr lang="en-US" altLang="ko-KR" sz="1600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피해구제사례 부작용</a:t>
            </a: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/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독성표피괴사용해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(111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건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) ), 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스티븐스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-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존슨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 증후군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(55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건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),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드레스 증후군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(107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건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)</a:t>
            </a:r>
          </a:p>
          <a:p>
            <a:pPr lvl="1"/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아나필락시스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쇼크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(34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건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), 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급성호흡부전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약물발진</a:t>
            </a: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/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망막병증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독성 시신경병증으로 인한 눈의 장해</a:t>
            </a: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/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급성신부전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급성간염</a:t>
            </a: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/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약제유발 자가면역 용혈성 빈혈</a:t>
            </a: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pPr lvl="1"/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이상행동</a:t>
            </a: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endParaRPr lang="en-US" altLang="ko-KR" sz="1600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원인 의약품 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: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항생제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(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72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건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), 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항경련제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(64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건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), </a:t>
            </a:r>
            <a:r>
              <a:rPr lang="ko-KR" altLang="en-US" dirty="0" err="1">
                <a:latin typeface="MD개성체" panose="02020603020101020101" pitchFamily="18" charset="-127"/>
                <a:ea typeface="MD개성체" panose="02020603020101020101" pitchFamily="18" charset="-127"/>
              </a:rPr>
              <a:t>비스테로이드성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 소염진통제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(56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건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),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통풍치료제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(55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건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)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등</a:t>
            </a: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endParaRPr lang="en-US" altLang="ko-KR" sz="1600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2019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년 하반기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의약품부작용피해구제 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접수 및 심의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현황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(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별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첨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)</a:t>
            </a:r>
            <a:endParaRPr lang="en-US" altLang="ko-KR" dirty="0">
              <a:latin typeface="MD개성체" panose="02020603020101020101" pitchFamily="18" charset="-127"/>
              <a:ea typeface="MD개성체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4778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MD아트체" panose="02020603020101020101" pitchFamily="18" charset="-127"/>
                <a:ea typeface="MD아트체" panose="02020603020101020101" pitchFamily="18" charset="-127"/>
              </a:rPr>
              <a:t>의약품 부작용 보고</a:t>
            </a:r>
            <a:endParaRPr lang="ko-KR" altLang="en-US" dirty="0">
              <a:latin typeface="MD아트체" panose="02020603020101020101" pitchFamily="18" charset="-127"/>
              <a:ea typeface="MD아트체" panose="0202060302010102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본원 홈페이지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(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직원전용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)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 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의약품집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약사심의위원회 경영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/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회의 공개</a:t>
            </a: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본원 의료정보시스템 약물유해 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등록 및 확인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(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공유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)</a:t>
            </a:r>
          </a:p>
          <a:p>
            <a:pPr lvl="1"/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기 등록 환자 처방 화면의 약물유해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빨강색으로 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바뀌어 있음</a:t>
            </a:r>
            <a:r>
              <a:rPr lang="en-US" altLang="ko-KR" dirty="0">
                <a:latin typeface="MD개성체" panose="02020603020101020101" pitchFamily="18" charset="-127"/>
                <a:ea typeface="MD개성체" panose="02020603020101020101" pitchFamily="18" charset="-127"/>
              </a:rPr>
              <a:t>, 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클릭하면 내역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확인</a:t>
            </a:r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endParaRPr lang="en-US" altLang="ko-KR" dirty="0" smtClean="0">
              <a:latin typeface="MD개성체" panose="02020603020101020101" pitchFamily="18" charset="-127"/>
              <a:ea typeface="MD개성체" panose="02020603020101020101" pitchFamily="18" charset="-127"/>
            </a:endParaRPr>
          </a:p>
          <a:p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원내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(</a:t>
            </a:r>
            <a:r>
              <a:rPr lang="ko-KR" altLang="en-US" dirty="0" err="1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약제과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), </a:t>
            </a:r>
            <a:r>
              <a:rPr lang="ko-KR" altLang="en-US" dirty="0">
                <a:latin typeface="MD개성체" panose="02020603020101020101" pitchFamily="18" charset="-127"/>
                <a:ea typeface="MD개성체" panose="02020603020101020101" pitchFamily="18" charset="-127"/>
              </a:rPr>
              <a:t>전북대학교병원 지역의약품안전센터 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보고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(</a:t>
            </a:r>
            <a:r>
              <a:rPr lang="ko-KR" altLang="en-US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양식 홈페이지</a:t>
            </a:r>
            <a:r>
              <a:rPr lang="en-US" altLang="ko-KR" dirty="0" smtClean="0">
                <a:latin typeface="MD개성체" panose="02020603020101020101" pitchFamily="18" charset="-127"/>
                <a:ea typeface="MD개성체" panose="02020603020101020101" pitchFamily="18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15061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TM01859868[[fn=온난]]</Template>
  <TotalTime>349</TotalTime>
  <Words>283</Words>
  <Application>Microsoft Office PowerPoint</Application>
  <PresentationFormat>화면 슬라이드 쇼(4:3)</PresentationFormat>
  <Paragraphs>40</Paragraphs>
  <Slides>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Office 테마</vt:lpstr>
      <vt:lpstr>PowerPoint 프레젠테이션</vt:lpstr>
      <vt:lpstr>의약품 부작용 피해구제</vt:lpstr>
      <vt:lpstr>의약품 부작용 피해구제 사례</vt:lpstr>
      <vt:lpstr>의약품 부작용 보고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NWMC</dc:creator>
  <cp:lastModifiedBy>NWMC</cp:lastModifiedBy>
  <cp:revision>20</cp:revision>
  <dcterms:created xsi:type="dcterms:W3CDTF">2020-04-28T01:18:34Z</dcterms:created>
  <dcterms:modified xsi:type="dcterms:W3CDTF">2020-07-17T07:04:08Z</dcterms:modified>
</cp:coreProperties>
</file>