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65" r:id="rId28"/>
    <p:sldId id="266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D5F5FB"/>
    <a:srgbClr val="5EB2DC"/>
    <a:srgbClr val="0083E6"/>
    <a:srgbClr val="D8DEF8"/>
    <a:srgbClr val="D8ED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2D9B6-7157-42D0-B7F6-20517E4E8697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676E3C-C491-455C-8885-3BE9DB95EA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70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76E3C-C491-455C-8885-3BE9DB95EA5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5451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76E3C-C491-455C-8885-3BE9DB95EA5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580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76E3C-C491-455C-8885-3BE9DB95EA5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58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76E3C-C491-455C-8885-3BE9DB95EA5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58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타원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선 연결선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5" name="직선 연결선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내용 개체 틀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내용 개체 틀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5" name="타원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타원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3" name="제목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직사각형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내용 개체 틀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0" name="타원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타원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선 연결선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직사각형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직사각형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타원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타원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22" name="직사각형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직사각형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직사각형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직선 연결선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타원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직사각형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직사각형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3CD0F684-3CD3-44AC-8A0F-F2846B1F864B}" type="datetimeFigureOut">
              <a:rPr lang="ko-KR" altLang="en-US" smtClean="0"/>
              <a:t>2021-03-12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타원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타원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513CF4A-F8CF-4F23-B9ED-2A35286C2BD2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1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1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31640" y="4581128"/>
            <a:ext cx="6400800" cy="1752600"/>
          </a:xfrm>
        </p:spPr>
        <p:txBody>
          <a:bodyPr>
            <a:noAutofit/>
          </a:bodyPr>
          <a:lstStyle/>
          <a:p>
            <a:pPr algn="r"/>
            <a:r>
              <a:rPr lang="ko-KR" altLang="en-US" sz="540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적정진료실</a:t>
            </a:r>
            <a:endParaRPr lang="en-US" altLang="ko-KR" sz="5400" smtClean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r"/>
            <a:r>
              <a:rPr lang="ko-KR" altLang="en-US" sz="5400" smtClean="0">
                <a:solidFill>
                  <a:schemeClr val="tx2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최은</a:t>
            </a:r>
            <a:r>
              <a:rPr lang="ko-KR" altLang="en-US" sz="5400">
                <a:solidFill>
                  <a:schemeClr val="tx2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영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4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환자안전법</a:t>
            </a:r>
            <a:r>
              <a:rPr lang="ko-KR" altLang="en-US" sz="440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과</a:t>
            </a:r>
            <a:r>
              <a:rPr lang="en-US" altLang="ko-KR" sz="4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4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440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환자안전</a:t>
            </a:r>
            <a:r>
              <a:rPr lang="ko-KR" altLang="en-US" sz="4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440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Alert system </a:t>
            </a:r>
            <a:r>
              <a:rPr lang="ko-KR" altLang="en-US" sz="440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운영</a:t>
            </a:r>
            <a:endParaRPr lang="ko-KR" altLang="en-US" sz="440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197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 noGrp="1"/>
          </p:cNvSpPr>
          <p:nvPr>
            <p:ph type="title"/>
          </p:nvPr>
        </p:nvSpPr>
        <p:spPr>
          <a:xfrm>
            <a:off x="301752" y="34122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1.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환자안전법 제정 배경</a:t>
            </a:r>
            <a:endParaRPr lang="ko-KR" altLang="en-US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" name="내용 개체 틀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503920" cy="4572000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Char char="•"/>
            </a:pPr>
            <a:r>
              <a:rPr lang="ko-KR" altLang="en-US" sz="3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 </a:t>
            </a:r>
            <a:r>
              <a:rPr lang="ko-KR" altLang="en-US" sz="3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관련 </a:t>
            </a:r>
            <a:r>
              <a:rPr lang="ko-KR" altLang="en-US" sz="3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주요 사건</a:t>
            </a:r>
            <a:endParaRPr lang="en-US" altLang="ko-KR" sz="3600" b="1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Font typeface="Arial" charset="0"/>
              <a:buChar char="•"/>
            </a:pPr>
            <a:endParaRPr lang="en-US" altLang="ko-KR" sz="21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600" smtClean="0">
                <a:latin typeface="돋움체" panose="020B0609000101010101" pitchFamily="49" charset="-127"/>
                <a:ea typeface="돋움체" panose="020B0609000101010101" pitchFamily="49" charset="-127"/>
              </a:rPr>
              <a:t>   </a:t>
            </a:r>
            <a:r>
              <a:rPr lang="ko-KR" altLang="en-US" sz="2600" b="1" smtClean="0">
                <a:latin typeface="돋움체" panose="020B0609000101010101" pitchFamily="49" charset="-127"/>
                <a:ea typeface="돋움체" panose="020B0609000101010101" pitchFamily="49" charset="-127"/>
              </a:rPr>
              <a:t>☞</a:t>
            </a:r>
            <a:r>
              <a:rPr lang="ko-KR" altLang="en-US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빈크리스틴  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투약 오류</a:t>
            </a:r>
            <a:r>
              <a:rPr lang="en-US" altLang="ko-KR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사건</a:t>
            </a:r>
            <a:r>
              <a:rPr lang="en-US" altLang="ko-KR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(2010, 2012)</a:t>
            </a:r>
          </a:p>
          <a:p>
            <a:pPr marL="0" indent="0">
              <a:buNone/>
            </a:pPr>
            <a:r>
              <a:rPr lang="en-US" altLang="ko-KR" sz="26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</a:t>
            </a:r>
            <a:r>
              <a:rPr lang="en-US" altLang="ko-KR" sz="26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: </a:t>
            </a:r>
            <a:r>
              <a:rPr lang="ko-KR" altLang="en-US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환자안전법 제정</a:t>
            </a:r>
            <a:endParaRPr lang="en-US" altLang="ko-KR" sz="2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2600" b="1" smtClean="0">
                <a:latin typeface="돋움체"/>
                <a:ea typeface="돋움체"/>
              </a:rPr>
              <a:t>☞</a:t>
            </a:r>
            <a:r>
              <a:rPr lang="ko-KR" altLang="en-US" sz="26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  <a:r>
              <a:rPr lang="ko-KR" altLang="en-US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신해철씨 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사망사건</a:t>
            </a:r>
            <a:r>
              <a:rPr lang="en-US" altLang="ko-KR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(2014)</a:t>
            </a:r>
          </a:p>
          <a:p>
            <a:pPr marL="0" indent="0">
              <a:buNone/>
            </a:pPr>
            <a:r>
              <a:rPr lang="en-US" altLang="ko-KR" sz="26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</a:t>
            </a:r>
            <a:r>
              <a:rPr lang="en-US" altLang="ko-KR" sz="26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:</a:t>
            </a:r>
            <a:r>
              <a:rPr lang="ko-KR" altLang="en-US" sz="26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</a:t>
            </a:r>
            <a:r>
              <a:rPr lang="ko-KR" altLang="en-US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의료사고 피해구제 및 의료분쟁 조정 등에 관한 법률 개정</a:t>
            </a:r>
            <a:endParaRPr lang="en-US" altLang="ko-KR" sz="2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en-US" altLang="ko-KR" sz="9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600" b="1" smtClean="0">
                <a:latin typeface="돋움체" panose="020B0609000101010101" pitchFamily="49" charset="-127"/>
                <a:ea typeface="돋움체" panose="020B0609000101010101" pitchFamily="49" charset="-127"/>
              </a:rPr>
              <a:t>  </a:t>
            </a:r>
            <a:r>
              <a:rPr lang="ko-KR" altLang="en-US" sz="2600" b="1" smtClean="0">
                <a:latin typeface="돋움체" panose="020B0609000101010101" pitchFamily="49" charset="-127"/>
                <a:ea typeface="돋움체" panose="020B0609000101010101" pitchFamily="49" charset="-127"/>
              </a:rPr>
              <a:t> </a:t>
            </a:r>
            <a:r>
              <a:rPr lang="ko-KR" altLang="en-US" sz="2600" b="1">
                <a:latin typeface="돋움체" panose="020B0609000101010101" pitchFamily="49" charset="-127"/>
                <a:ea typeface="돋움체" panose="020B0609000101010101" pitchFamily="49" charset="-127"/>
              </a:rPr>
              <a:t>☞</a:t>
            </a:r>
            <a:r>
              <a:rPr lang="en-US" altLang="ko-KR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메르스 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사태</a:t>
            </a:r>
            <a:r>
              <a:rPr lang="en-US" altLang="ko-KR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(2015)</a:t>
            </a:r>
          </a:p>
          <a:p>
            <a:pPr marL="0" indent="0">
              <a:buNone/>
            </a:pPr>
            <a:r>
              <a:rPr lang="en-US" altLang="ko-KR" sz="26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</a:t>
            </a:r>
            <a:r>
              <a:rPr lang="en-US" altLang="ko-KR" sz="26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: </a:t>
            </a:r>
            <a:r>
              <a:rPr lang="ko-KR" altLang="en-US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응급의료에 관한 법률 개정 등 </a:t>
            </a:r>
            <a:endParaRPr lang="en-US" altLang="ko-KR" sz="2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           -&gt; </a:t>
            </a:r>
            <a:r>
              <a:rPr lang="ko-KR" altLang="en-US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응급실 출입제한</a:t>
            </a:r>
            <a:r>
              <a:rPr lang="en-US" altLang="ko-KR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, </a:t>
            </a:r>
            <a:r>
              <a:rPr lang="ko-KR" altLang="en-US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출입자 명단 기록관리</a:t>
            </a:r>
            <a:endParaRPr lang="en-US" altLang="ko-KR" sz="23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en-US" altLang="ko-KR" sz="8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</a:t>
            </a:r>
            <a:r>
              <a:rPr lang="ko-KR" altLang="en-US" sz="2600" b="1" smtClean="0">
                <a:latin typeface="돋움체"/>
                <a:ea typeface="돋움체"/>
              </a:rPr>
              <a:t>☞</a:t>
            </a:r>
            <a:r>
              <a:rPr lang="ko-KR" altLang="en-US" sz="26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다나의원 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사건</a:t>
            </a:r>
            <a:r>
              <a:rPr lang="en-US" altLang="ko-KR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(2015)</a:t>
            </a:r>
          </a:p>
          <a:p>
            <a:pPr marL="0" indent="0">
              <a:buNone/>
            </a:pPr>
            <a:r>
              <a:rPr lang="en-US" altLang="ko-KR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         </a:t>
            </a:r>
            <a:r>
              <a:rPr lang="en-US" altLang="ko-KR" sz="26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: </a:t>
            </a:r>
            <a:r>
              <a:rPr lang="ko-KR" altLang="en-US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일회용 주사기 재사용과 </a:t>
            </a:r>
            <a:r>
              <a:rPr lang="en-US" altLang="ko-KR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C</a:t>
            </a:r>
            <a:r>
              <a:rPr lang="ko-KR" altLang="en-US" sz="26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형 간염 감염</a:t>
            </a:r>
            <a:endParaRPr lang="en-US" altLang="ko-KR" sz="26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            -&gt;</a:t>
            </a:r>
            <a:r>
              <a:rPr lang="ko-KR" altLang="en-US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의료법 개정 </a:t>
            </a:r>
            <a:r>
              <a:rPr lang="en-US" altLang="ko-KR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(</a:t>
            </a:r>
            <a:r>
              <a:rPr lang="ko-KR" altLang="en-US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일회용 주사 의료용품 재사용 금지 제</a:t>
            </a:r>
            <a:r>
              <a:rPr lang="en-US" altLang="ko-KR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4</a:t>
            </a:r>
            <a:r>
              <a:rPr lang="ko-KR" altLang="en-US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조제</a:t>
            </a:r>
            <a:r>
              <a:rPr lang="en-US" altLang="ko-KR" sz="2300" b="1" dirty="0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6</a:t>
            </a:r>
            <a:r>
              <a:rPr lang="ko-KR" altLang="en-US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항</a:t>
            </a:r>
            <a:r>
              <a:rPr lang="en-US" altLang="ko-KR" sz="2300" b="1" smtClean="0">
                <a:latin typeface="HY그래픽M" panose="02030600000101010101" pitchFamily="18" charset="-127"/>
                <a:ea typeface="HY그래픽M" panose="02030600000101010101" pitchFamily="18" charset="-127"/>
              </a:rPr>
              <a:t>)</a:t>
            </a:r>
          </a:p>
          <a:p>
            <a:pPr marL="0" indent="0">
              <a:buNone/>
            </a:pPr>
            <a:endParaRPr lang="en-US" altLang="ko-KR" sz="2300" b="1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ko-KR" altLang="en-US" sz="23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en-US" altLang="ko-KR" sz="2300" b="1" dirty="0" smtClean="0">
              <a:latin typeface="HY그래픽M" panose="02030600000101010101" pitchFamily="18" charset="-127"/>
              <a:ea typeface="HY그래픽M" panose="02030600000101010101" pitchFamily="18" charset="-127"/>
            </a:endParaRPr>
          </a:p>
          <a:p>
            <a:pPr marL="0" indent="0">
              <a:buNone/>
            </a:pPr>
            <a:endParaRPr lang="en-US" altLang="ko-KR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65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 txBox="1">
            <a:spLocks noGrp="1"/>
          </p:cNvSpPr>
          <p:nvPr>
            <p:ph type="title"/>
          </p:nvPr>
        </p:nvSpPr>
        <p:spPr>
          <a:xfrm>
            <a:off x="301752" y="34122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2.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환자안전법 개정</a:t>
            </a:r>
            <a:endParaRPr lang="ko-KR" altLang="en-US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6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8640960" cy="4572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ko-KR" altLang="en-US" sz="6400" b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*</a:t>
            </a:r>
            <a:r>
              <a:rPr lang="ko-KR" altLang="en-US" sz="9600" b="1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12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중대한 환자안전사고에 대한 의무보고 제도 시행</a:t>
            </a:r>
            <a:r>
              <a:rPr lang="en-US" altLang="ko-KR" sz="112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</a:t>
            </a:r>
          </a:p>
          <a:p>
            <a:pPr>
              <a:buNone/>
            </a:pPr>
            <a:r>
              <a:rPr lang="en-US" altLang="ko-KR" sz="112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en-US" altLang="ko-KR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환자안전법 제</a:t>
            </a:r>
            <a:r>
              <a:rPr lang="en-US" altLang="ko-KR" sz="9600" b="1">
                <a:latin typeface="HY울릉도M" panose="02030600000101010101" pitchFamily="18" charset="-127"/>
                <a:ea typeface="HY울릉도M" panose="02030600000101010101" pitchFamily="18" charset="-127"/>
              </a:rPr>
              <a:t>14</a:t>
            </a:r>
            <a:r>
              <a:rPr lang="ko-KR" altLang="en-US" sz="9600" b="1">
                <a:latin typeface="HY울릉도M" panose="02030600000101010101" pitchFamily="18" charset="-127"/>
                <a:ea typeface="HY울릉도M" panose="02030600000101010101" pitchFamily="18" charset="-127"/>
              </a:rPr>
              <a:t>조</a:t>
            </a:r>
            <a:r>
              <a:rPr lang="en-US" altLang="ko-KR" sz="9600" b="1"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시행일 </a:t>
            </a:r>
            <a:r>
              <a:rPr lang="en-US" altLang="ko-KR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2020</a:t>
            </a:r>
            <a:r>
              <a:rPr lang="en-US" altLang="ko-KR" sz="9600" b="1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  <a:r>
              <a:rPr lang="en-US" altLang="ko-KR" sz="9600" b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1. 30)</a:t>
            </a:r>
          </a:p>
          <a:p>
            <a:pPr>
              <a:buNone/>
            </a:pPr>
            <a:endParaRPr lang="en-US" altLang="ko-KR" sz="3600" b="1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None/>
            </a:pPr>
            <a:endParaRPr lang="en-US" altLang="ko-KR" sz="4000" b="1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1 .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보건복지부령으로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정하는 일정 규모 이상의 병원급 의료기관에서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다음 각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호의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어느</a:t>
            </a:r>
            <a:endParaRPr lang="en-US" altLang="ko-KR" sz="64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하나에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해당하는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환자안전사고가 발생한 경우 그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의료기관의 장은 보건복지부장관에게</a:t>
            </a:r>
            <a:endParaRPr lang="en-US" altLang="ko-KR" sz="64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그 사실을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지체 없이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보고 하여야 한다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.〈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신설 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2020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. 1. 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29〉</a:t>
            </a:r>
            <a:endParaRPr lang="en-US" altLang="ko-KR" sz="640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320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①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설명하고 동의를 받은 내용과 다른 내용의 수술</a:t>
            </a:r>
            <a:r>
              <a:rPr lang="en-US" altLang="ko-KR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수혈</a:t>
            </a:r>
            <a:r>
              <a:rPr lang="en-US" altLang="ko-KR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전신마취로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환자가 사망하거나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심각한 </a:t>
            </a:r>
            <a:endParaRPr lang="en-US" altLang="ko-KR" sz="5600" b="1" smtClean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en-US" altLang="ko-KR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손상을 입은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환자안전사고가 발생한 경우</a:t>
            </a:r>
            <a:endParaRPr lang="en-US" altLang="ko-KR" sz="3600" b="1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②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진료기록과 다른 의약품이 투여되거나 용량 또는 경로가 진료기록과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다르게 투여되어 환자가</a:t>
            </a:r>
            <a:endParaRPr lang="en-US" altLang="ko-KR" sz="5600" b="1" smtClean="0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사망하거나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심각한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ko-KR" altLang="en-US" sz="5600" b="1" smtClean="0">
                <a:solidFill>
                  <a:srgbClr val="002060"/>
                </a:solidFill>
                <a:latin typeface="맑은 고딕"/>
                <a:ea typeface="맑은 고딕"/>
              </a:rPr>
              <a:t>〮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손상을 입은 환자안전사고가 발생한 경우</a:t>
            </a:r>
            <a:endParaRPr lang="en-US" altLang="ko-KR" sz="3600" b="1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③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다른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환자나</a:t>
            </a: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부위의 수술로 환자안전사고가 발생한 경우</a:t>
            </a:r>
            <a:endParaRPr lang="en-US" altLang="ko-KR" sz="5600" b="1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④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의료기관 내에서 신체적 폭력으로 인해 환자가 사망하거나 심각한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</a:t>
            </a:r>
            <a:r>
              <a:rPr lang="ko-KR" altLang="en-US" sz="5600" b="1" smtClean="0">
                <a:solidFill>
                  <a:srgbClr val="002060"/>
                </a:solidFill>
                <a:latin typeface="맑은 고딕"/>
                <a:ea typeface="맑은 고딕"/>
              </a:rPr>
              <a:t>〮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</a:t>
            </a:r>
            <a:r>
              <a:rPr lang="en-US" altLang="ko-KR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5600" b="1" smtClean="0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손상을 </a:t>
            </a:r>
            <a:r>
              <a:rPr lang="ko-KR" altLang="en-US" sz="56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입은 경우</a:t>
            </a:r>
            <a:endParaRPr lang="en-US" altLang="ko-KR" sz="5600" b="1">
              <a:solidFill>
                <a:srgbClr val="00206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>
              <a:buNone/>
            </a:pPr>
            <a:endParaRPr lang="en-US" altLang="ko-KR" sz="4000" smtClean="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buNone/>
            </a:pPr>
            <a:endParaRPr lang="en-US" altLang="ko-KR" sz="4000">
              <a:solidFill>
                <a:srgbClr val="0070C0"/>
              </a:solidFill>
              <a:latin typeface="HY울릉도M" pitchFamily="18" charset="-127"/>
              <a:ea typeface="HY울릉도M" pitchFamily="18" charset="-127"/>
            </a:endParaRPr>
          </a:p>
          <a:p>
            <a:pPr marL="457200" indent="-457200">
              <a:buNone/>
            </a:pP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2.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대상의료기관 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: 200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병상 이상 병원급 의료기관과 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100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병상 이상 종합병원</a:t>
            </a:r>
            <a:endParaRPr lang="en-US" altLang="ko-KR" sz="640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40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endParaRPr lang="en-US" altLang="ko-KR" sz="400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457200" indent="-457200">
              <a:buNone/>
            </a:pP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3. </a:t>
            </a:r>
            <a:r>
              <a:rPr lang="ko-KR" altLang="en-US" sz="6400">
                <a:latin typeface="HY울릉도M" panose="02030600000101010101" pitchFamily="18" charset="-127"/>
                <a:ea typeface="HY울릉도M" panose="02030600000101010101" pitchFamily="18" charset="-127"/>
              </a:rPr>
              <a:t>기한 </a:t>
            </a:r>
            <a:r>
              <a:rPr lang="en-US" altLang="ko-KR" sz="640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지체 없이 보고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정당하거나 합리적인 이유에 따른 지체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최대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개월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는 허용 가능</a:t>
            </a:r>
            <a:r>
              <a:rPr lang="en-US" altLang="ko-KR" sz="64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72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6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51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3.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환자안전사건</a:t>
            </a:r>
            <a:endParaRPr lang="ko-KR" altLang="en-US" sz="360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051919517"/>
              </p:ext>
            </p:extLst>
          </p:nvPr>
        </p:nvGraphicFramePr>
        <p:xfrm>
          <a:off x="179512" y="1628799"/>
          <a:ext cx="8784976" cy="471718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742475"/>
                <a:gridCol w="2904124"/>
                <a:gridCol w="4138377"/>
              </a:tblGrid>
              <a:tr h="3352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구분</a:t>
                      </a:r>
                      <a:endParaRPr lang="ko-KR" altLang="en-US" sz="160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2D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정의</a:t>
                      </a:r>
                      <a:endParaRPr lang="ko-KR" altLang="en-US" sz="160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2DC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보고대상</a:t>
                      </a:r>
                      <a:r>
                        <a:rPr lang="en-US" altLang="ko-KR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(</a:t>
                      </a:r>
                      <a:r>
                        <a:rPr lang="ko-KR" altLang="en-US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예시</a:t>
                      </a:r>
                      <a:r>
                        <a:rPr lang="en-US" altLang="ko-KR" sz="1600" smtClean="0"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)</a:t>
                      </a:r>
                      <a:endParaRPr lang="ko-KR" altLang="en-US" sz="1600"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2DC"/>
                    </a:solidFill>
                  </a:tcPr>
                </a:tc>
              </a:tr>
              <a:tr h="1420863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근접오류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(Near</a:t>
                      </a:r>
                      <a:r>
                        <a:rPr lang="en-US" altLang="ko-KR" sz="1400" b="1" baseline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miss)</a:t>
                      </a:r>
                      <a:endParaRPr lang="ko-KR" altLang="en-US" sz="1400" b="1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치료과정이나 업무수행 중 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발생된 의도하지 않은 실수나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오류가 시기 적절한 중재에 의해 </a:t>
                      </a:r>
                      <a:r>
                        <a:rPr lang="ko-KR" altLang="en-US" sz="1400" b="1" smtClean="0">
                          <a:solidFill>
                            <a:srgbClr val="0070C0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환자에게까지 도달하지 않은 것</a:t>
                      </a:r>
                      <a:endParaRPr lang="ko-KR" altLang="en-US" sz="1400" b="1">
                        <a:solidFill>
                          <a:srgbClr val="0070C0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① 처방 및 조제오류를 투약 전 발견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②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수혈 전 혈액형 불일치 발견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③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술 관련 오류를 수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술 전 발견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④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검사관련 오류를 검사 시행 전 발견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⑤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기타 이에 준하는 사건</a:t>
                      </a:r>
                      <a:endParaRPr lang="ko-KR" altLang="en-US" sz="1400" b="1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위해사건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(Adverse</a:t>
                      </a:r>
                      <a:r>
                        <a:rPr lang="en-US" altLang="ko-KR" sz="1400" b="1" baseline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event)</a:t>
                      </a:r>
                      <a:endParaRPr lang="ko-KR" altLang="en-US" sz="1400" b="1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치료과정이나 업무수행 중 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발생된 의도하지 않은 실수나 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오류가 </a:t>
                      </a:r>
                      <a:r>
                        <a:rPr lang="ko-KR" altLang="en-US" sz="1400" b="1" smtClean="0">
                          <a:solidFill>
                            <a:srgbClr val="0070C0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환자에게까지 도달한 것</a:t>
                      </a:r>
                      <a:endParaRPr lang="ko-KR" altLang="en-US" sz="1400" b="1">
                        <a:solidFill>
                          <a:srgbClr val="0070C0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① 수혈 부작용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②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심각한 약물 위해 사건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③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투약오류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④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낙상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⑤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수술 전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진단 불일치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⑥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기타 환자안전관련 사건</a:t>
                      </a:r>
                      <a:endParaRPr lang="ko-KR" altLang="en-US" sz="1400" b="1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</a:tr>
              <a:tr h="1589440">
                <a:tc>
                  <a:txBody>
                    <a:bodyPr/>
                    <a:lstStyle/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적신호사건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algn="dist" latinLnBrk="1">
                        <a:lnSpc>
                          <a:spcPct val="300000"/>
                        </a:lnSpc>
                      </a:pP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(Sentinel</a:t>
                      </a:r>
                      <a:r>
                        <a:rPr lang="ko-KR" altLang="en-US" sz="1400" b="1" baseline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400" b="1" baseline="0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event)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환자의 기저질환 및 질병과정과 관련없는 </a:t>
                      </a:r>
                      <a:r>
                        <a:rPr lang="ko-KR" altLang="en-US" sz="1400" b="1" smtClean="0">
                          <a:solidFill>
                            <a:srgbClr val="0070C0"/>
                          </a:solidFill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예기치 못한 사망 또는 주요 기능의 영구적 손실</a:t>
                      </a:r>
                      <a:endParaRPr lang="ko-KR" altLang="en-US" sz="1400" b="1">
                        <a:solidFill>
                          <a:srgbClr val="0070C0"/>
                        </a:solidFill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① 잘못된 환자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잘못된 부위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잘못된 수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술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②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자살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③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혈액형 불일치 수혈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④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시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술 후 체내 이물질 잔류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⑤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신생아의 예기치 않은 사망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⑥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영아유괴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다른 사람에게 환아 인계</a:t>
                      </a:r>
                      <a:endParaRPr lang="en-US" altLang="ko-KR" sz="1400" b="1" smtClean="0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  <a:p>
                      <a:pPr latinLnBrk="1"/>
                      <a:r>
                        <a:rPr lang="ko-KR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⑦</a:t>
                      </a:r>
                      <a:r>
                        <a:rPr lang="en-US" altLang="ko-KR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ko-KR" altLang="en-US" sz="1400" b="1" smtClean="0"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그 외 이에 준하는 사건</a:t>
                      </a:r>
                      <a:endParaRPr lang="ko-KR" altLang="en-US" sz="1400" b="1"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EF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38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환자안전보고서 작성</a:t>
            </a:r>
            <a:endParaRPr lang="ko-KR" altLang="en-US" sz="3600"/>
          </a:p>
        </p:txBody>
      </p:sp>
      <p:pic>
        <p:nvPicPr>
          <p:cNvPr id="4" name="내용 개체 틀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68" y="1558109"/>
            <a:ext cx="8712968" cy="482453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566368" y="1936347"/>
            <a:ext cx="492276" cy="1352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304114" y="1928520"/>
            <a:ext cx="492276" cy="1352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397298" y="1928520"/>
            <a:ext cx="492276" cy="1352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왼쪽으로 구부러진 화살표 7"/>
          <p:cNvSpPr/>
          <p:nvPr/>
        </p:nvSpPr>
        <p:spPr>
          <a:xfrm>
            <a:off x="817237" y="3068961"/>
            <a:ext cx="410229" cy="1368152"/>
          </a:xfrm>
          <a:prstGeom prst="curvedLeftArrow">
            <a:avLst/>
          </a:prstGeom>
          <a:solidFill>
            <a:srgbClr val="FF000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7466" y="3364442"/>
            <a:ext cx="2297289" cy="60593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smtClean="0">
                <a:latin typeface="HY동녘B" panose="02030600000101010101" pitchFamily="18" charset="-127"/>
                <a:ea typeface="HY동녘B" panose="02030600000101010101" pitchFamily="18" charset="-127"/>
              </a:rPr>
              <a:t>등급누락</a:t>
            </a:r>
            <a:endParaRPr lang="ko-KR" altLang="en-US" sz="32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335678" y="5949280"/>
            <a:ext cx="1476828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475656" y="5087692"/>
            <a:ext cx="3725712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smtClean="0">
                <a:latin typeface="HY동녘B" panose="02030600000101010101" pitchFamily="18" charset="-127"/>
                <a:ea typeface="HY동녘B" panose="02030600000101010101" pitchFamily="18" charset="-127"/>
              </a:rPr>
              <a:t>환자위험 요인오류</a:t>
            </a:r>
            <a:endParaRPr lang="ko-KR" altLang="en-US" sz="32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857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4.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환자안전보고서 작성</a:t>
            </a:r>
            <a:endParaRPr lang="ko-KR" altLang="en-US" sz="3600"/>
          </a:p>
        </p:txBody>
      </p:sp>
      <p:pic>
        <p:nvPicPr>
          <p:cNvPr id="11" name="내용 개체 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89" y="1556792"/>
            <a:ext cx="8829707" cy="482453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7255" y="3140968"/>
            <a:ext cx="1235572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76056" y="3057291"/>
            <a:ext cx="3312368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smtClean="0">
                <a:latin typeface="HY동녘B" panose="02030600000101010101" pitchFamily="18" charset="-127"/>
                <a:ea typeface="HY동녘B" panose="02030600000101010101" pitchFamily="18" charset="-127"/>
              </a:rPr>
              <a:t>낙상기록 강화필요</a:t>
            </a:r>
            <a:endParaRPr lang="ko-KR" altLang="en-US" sz="28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4379587"/>
            <a:ext cx="1440160" cy="7776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907704" y="4485842"/>
            <a:ext cx="3096344" cy="40011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smtClean="0">
                <a:latin typeface="HY동녘B" panose="02030600000101010101" pitchFamily="18" charset="-127"/>
                <a:ea typeface="HY동녘B" panose="02030600000101010101" pitchFamily="18" charset="-127"/>
              </a:rPr>
              <a:t>결과 및 환자 손실 누락</a:t>
            </a:r>
            <a:endParaRPr lang="ko-KR" altLang="en-US" sz="20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95967" y="4343803"/>
            <a:ext cx="1492258" cy="11014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ko-KR" altLang="en-US"/>
          </a:p>
        </p:txBody>
      </p:sp>
      <p:sp>
        <p:nvSpPr>
          <p:cNvPr id="19" name="뺄셈 기호 18"/>
          <p:cNvSpPr/>
          <p:nvPr/>
        </p:nvSpPr>
        <p:spPr>
          <a:xfrm>
            <a:off x="3275856" y="5693347"/>
            <a:ext cx="2448272" cy="216024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508104" y="5647761"/>
            <a:ext cx="1731543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smtClean="0">
                <a:latin typeface="HY동녘B" panose="02030600000101010101" pitchFamily="18" charset="-127"/>
                <a:ea typeface="HY동녘B" panose="02030600000101010101" pitchFamily="18" charset="-127"/>
              </a:rPr>
              <a:t>병원과실</a:t>
            </a:r>
            <a:endParaRPr lang="ko-KR" altLang="en-US" sz="2800" dirty="0"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62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5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국가 환자안전보고학습시스템 보고</a:t>
            </a:r>
            <a:endParaRPr lang="ko-KR" altLang="en-US" sz="360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71296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6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3" name="Picture 2" descr="D:\업무문서\환자Alert\PHIS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80" y="1556792"/>
            <a:ext cx="86920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65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4" name="Picture 2" descr="D:\업무문서\환자Alert\PHIS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60" y="1556792"/>
            <a:ext cx="871296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914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5" name="Picture 2" descr="D:\업무문서\환자Alert\PHIS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32048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업무문서\환자Alert\m3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320481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597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556792"/>
            <a:ext cx="4536503" cy="47525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0032" y="2132856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solidFill>
                  <a:srgbClr val="0083E6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팝업기능 </a:t>
            </a:r>
            <a:r>
              <a:rPr lang="en-US" altLang="ko-KR" smtClean="0">
                <a:solidFill>
                  <a:srgbClr val="0083E6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</a:t>
            </a:r>
            <a:r>
              <a:rPr lang="ko-KR" altLang="en-US" smtClean="0">
                <a:solidFill>
                  <a:srgbClr val="0083E6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환자조회시 팝업으로 표시</a:t>
            </a:r>
            <a:endParaRPr lang="en-US" altLang="ko-KR" smtClean="0">
              <a:solidFill>
                <a:srgbClr val="0083E6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endParaRPr lang="en-US" altLang="ko-KR">
              <a:solidFill>
                <a:srgbClr val="0083E6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  <a:p>
            <a:r>
              <a:rPr lang="ko-KR" altLang="en-US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삭제 </a:t>
            </a:r>
            <a:r>
              <a:rPr lang="en-US" altLang="ko-KR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: </a:t>
            </a:r>
            <a:r>
              <a:rPr lang="ko-KR" altLang="en-US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선택 후 저장</a:t>
            </a:r>
            <a:r>
              <a:rPr lang="en-US" altLang="ko-KR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(</a:t>
            </a:r>
            <a:r>
              <a:rPr lang="ko-KR" altLang="en-US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정보종료</a:t>
            </a:r>
            <a:r>
              <a:rPr lang="en-US" altLang="ko-KR" smtClean="0">
                <a:solidFill>
                  <a:srgbClr val="FF00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endParaRPr lang="ko-KR" altLang="en-US">
              <a:solidFill>
                <a:srgbClr val="FF0000"/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5200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2"/>
            <a:ext cx="8640960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9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90" name="모서리가 둥근 직사각형 89"/>
          <p:cNvSpPr/>
          <p:nvPr/>
        </p:nvSpPr>
        <p:spPr>
          <a:xfrm>
            <a:off x="395536" y="1653732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2" name="모서리가 둥근 직사각형 91"/>
          <p:cNvSpPr/>
          <p:nvPr/>
        </p:nvSpPr>
        <p:spPr>
          <a:xfrm>
            <a:off x="3347863" y="1653733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3" name="모서리가 둥근 직사각형 92"/>
          <p:cNvSpPr/>
          <p:nvPr/>
        </p:nvSpPr>
        <p:spPr>
          <a:xfrm>
            <a:off x="6258409" y="1653733"/>
            <a:ext cx="2587749" cy="4495799"/>
          </a:xfrm>
          <a:prstGeom prst="roundRect">
            <a:avLst>
              <a:gd name="adj" fmla="val 10000"/>
            </a:avLst>
          </a:prstGeom>
          <a:solidFill>
            <a:srgbClr val="D5F5FB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4" name="그룹 93"/>
          <p:cNvGrpSpPr/>
          <p:nvPr/>
        </p:nvGrpSpPr>
        <p:grpSpPr>
          <a:xfrm>
            <a:off x="681233" y="220486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95" name="모서리가 둥근 직사각형 94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A.</a:t>
              </a: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공기매개감염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97" name="그룹 96"/>
          <p:cNvGrpSpPr/>
          <p:nvPr/>
        </p:nvGrpSpPr>
        <p:grpSpPr>
          <a:xfrm>
            <a:off x="686807" y="3505634"/>
            <a:ext cx="2070199" cy="883244"/>
            <a:chOff x="286827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98" name="모서리가 둥근 직사각형 97"/>
            <p:cNvSpPr/>
            <p:nvPr/>
          </p:nvSpPr>
          <p:spPr>
            <a:xfrm>
              <a:off x="286827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모서리가 둥근 직사각형 4"/>
            <p:cNvSpPr/>
            <p:nvPr/>
          </p:nvSpPr>
          <p:spPr>
            <a:xfrm>
              <a:off x="312696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B.</a:t>
              </a: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혈액매개감염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00" name="그룹 99"/>
          <p:cNvGrpSpPr/>
          <p:nvPr/>
        </p:nvGrpSpPr>
        <p:grpSpPr>
          <a:xfrm>
            <a:off x="674645" y="4803250"/>
            <a:ext cx="2070199" cy="883244"/>
            <a:chOff x="286827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01" name="모서리가 둥근 직사각형 100"/>
            <p:cNvSpPr/>
            <p:nvPr/>
          </p:nvSpPr>
          <p:spPr>
            <a:xfrm>
              <a:off x="286827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2" name="모서리가 둥근 직사각형 4"/>
            <p:cNvSpPr/>
            <p:nvPr/>
          </p:nvSpPr>
          <p:spPr>
            <a:xfrm>
              <a:off x="312696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C.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접촉감염</a:t>
              </a:r>
              <a:endParaRPr lang="en-US" altLang="ko-KR" sz="20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3632506" y="3453896"/>
            <a:ext cx="2070199" cy="883244"/>
            <a:chOff x="3023113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07" name="모서리가 둥근 직사각형 106"/>
            <p:cNvSpPr/>
            <p:nvPr/>
          </p:nvSpPr>
          <p:spPr>
            <a:xfrm>
              <a:off x="3023113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8" name="모서리가 둥근 직사각형 4"/>
            <p:cNvSpPr/>
            <p:nvPr/>
          </p:nvSpPr>
          <p:spPr>
            <a:xfrm>
              <a:off x="3048982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알</a:t>
              </a: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알레르기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3658376" y="4751387"/>
            <a:ext cx="2070199" cy="883244"/>
            <a:chOff x="3023113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10" name="모서리가 둥근 직사각형 109"/>
            <p:cNvSpPr/>
            <p:nvPr/>
          </p:nvSpPr>
          <p:spPr>
            <a:xfrm>
              <a:off x="3023113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모서리가 둥근 직사각형 4"/>
            <p:cNvSpPr/>
            <p:nvPr/>
          </p:nvSpPr>
          <p:spPr>
            <a:xfrm>
              <a:off x="3048982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E.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응급환자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15" name="그룹 114"/>
          <p:cNvGrpSpPr/>
          <p:nvPr/>
        </p:nvGrpSpPr>
        <p:grpSpPr>
          <a:xfrm>
            <a:off x="3632506" y="2230733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16" name="모서리가 둥근 직사각형 115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비말감염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18" name="그룹 117"/>
          <p:cNvGrpSpPr/>
          <p:nvPr/>
        </p:nvGrpSpPr>
        <p:grpSpPr>
          <a:xfrm>
            <a:off x="6517183" y="2256602"/>
            <a:ext cx="2070199" cy="883244"/>
            <a:chOff x="5831442" y="460645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19" name="모서리가 둥근 직사각형 118"/>
            <p:cNvSpPr/>
            <p:nvPr/>
          </p:nvSpPr>
          <p:spPr>
            <a:xfrm>
              <a:off x="5831442" y="460645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0" name="모서리가 둥근 직사각형 4"/>
            <p:cNvSpPr/>
            <p:nvPr/>
          </p:nvSpPr>
          <p:spPr>
            <a:xfrm>
              <a:off x="5857311" y="486514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F.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낙상 및 </a:t>
              </a:r>
              <a:r>
                <a:rPr lang="ko-KR" altLang="en-US" sz="2000" kern="12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고위험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6491313" y="3460714"/>
            <a:ext cx="2070199" cy="883244"/>
            <a:chOff x="5831442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22" name="모서리가 둥근 직사각형 121"/>
            <p:cNvSpPr/>
            <p:nvPr/>
          </p:nvSpPr>
          <p:spPr>
            <a:xfrm>
              <a:off x="5831442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3" name="모서리가 둥근 직사각형 4"/>
            <p:cNvSpPr/>
            <p:nvPr/>
          </p:nvSpPr>
          <p:spPr>
            <a:xfrm>
              <a:off x="5857311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X.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DNR</a:t>
              </a: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동의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6517183" y="4706467"/>
            <a:ext cx="2070199" cy="883244"/>
            <a:chOff x="5831442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25" name="모서리가 둥근 직사각형 124"/>
            <p:cNvSpPr/>
            <p:nvPr/>
          </p:nvSpPr>
          <p:spPr>
            <a:xfrm>
              <a:off x="5831442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6" name="모서리가 둥근 직사각형 4"/>
            <p:cNvSpPr/>
            <p:nvPr/>
          </p:nvSpPr>
          <p:spPr>
            <a:xfrm>
              <a:off x="5857311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P.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양압관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리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27" name="그룹 126"/>
          <p:cNvGrpSpPr/>
          <p:nvPr/>
        </p:nvGrpSpPr>
        <p:grpSpPr>
          <a:xfrm>
            <a:off x="6487757" y="2230733"/>
            <a:ext cx="2070199" cy="883244"/>
            <a:chOff x="5831442" y="460645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28" name="모서리가 둥근 직사각형 127"/>
            <p:cNvSpPr/>
            <p:nvPr/>
          </p:nvSpPr>
          <p:spPr>
            <a:xfrm>
              <a:off x="5831442" y="460645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9" name="모서리가 둥근 직사각형 4"/>
            <p:cNvSpPr/>
            <p:nvPr/>
          </p:nvSpPr>
          <p:spPr>
            <a:xfrm>
              <a:off x="5857311" y="486514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F.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낙상 및 </a:t>
              </a:r>
              <a:r>
                <a:rPr lang="ko-KR" altLang="en-US" sz="2000" kern="1200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고위험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30" name="그룹 129"/>
          <p:cNvGrpSpPr/>
          <p:nvPr/>
        </p:nvGrpSpPr>
        <p:grpSpPr>
          <a:xfrm>
            <a:off x="6461887" y="3434845"/>
            <a:ext cx="2070199" cy="883244"/>
            <a:chOff x="5831442" y="1828796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31" name="모서리가 둥근 직사각형 130"/>
            <p:cNvSpPr/>
            <p:nvPr/>
          </p:nvSpPr>
          <p:spPr>
            <a:xfrm>
              <a:off x="5831442" y="1828796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2" name="모서리가 둥근 직사각형 4"/>
            <p:cNvSpPr/>
            <p:nvPr/>
          </p:nvSpPr>
          <p:spPr>
            <a:xfrm>
              <a:off x="5857311" y="1854665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X.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DNR</a:t>
              </a: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동의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133" name="그룹 132"/>
          <p:cNvGrpSpPr/>
          <p:nvPr/>
        </p:nvGrpSpPr>
        <p:grpSpPr>
          <a:xfrm>
            <a:off x="6487757" y="4680598"/>
            <a:ext cx="2070199" cy="883244"/>
            <a:chOff x="5831442" y="3196948"/>
            <a:chExt cx="2070199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34" name="모서리가 둥근 직사각형 133"/>
            <p:cNvSpPr/>
            <p:nvPr/>
          </p:nvSpPr>
          <p:spPr>
            <a:xfrm>
              <a:off x="5831442" y="3196948"/>
              <a:ext cx="2070199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5" name="모서리가 둥근 직사각형 4"/>
            <p:cNvSpPr/>
            <p:nvPr/>
          </p:nvSpPr>
          <p:spPr>
            <a:xfrm>
              <a:off x="5857311" y="3222817"/>
              <a:ext cx="2018461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38100" rIns="50800" bIns="38100" numCol="1" spcCol="1270" anchor="ctr" anchorCtr="0">
              <a:noAutofit/>
            </a:bodyPr>
            <a:lstStyle/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P.</a:t>
              </a:r>
            </a:p>
            <a:p>
              <a:pPr lvl="0" algn="ctr" defTabSz="8890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양압관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리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148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072824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그룹 63"/>
          <p:cNvGrpSpPr/>
          <p:nvPr/>
        </p:nvGrpSpPr>
        <p:grpSpPr>
          <a:xfrm>
            <a:off x="855550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65" name="모서리가 둥근 직사각형 64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A.</a:t>
              </a: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kern="12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공기매개감염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895" y="1628800"/>
            <a:ext cx="4924425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7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9" name="모서리가 둥근 직사각형 8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B.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혈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액</a:t>
              </a:r>
              <a:r>
                <a:rPr lang="ko-KR" altLang="en-US" sz="20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매개감염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1" name="직사각형 10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01" y="1589335"/>
            <a:ext cx="4933950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3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4" name="모서리가 둥근 직사각형 13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>
                  <a:latin typeface="HY견고딕" panose="02030600000101010101" pitchFamily="18" charset="-127"/>
                  <a:ea typeface="HY견고딕" panose="02030600000101010101" pitchFamily="18" charset="-127"/>
                </a:rPr>
                <a:t>C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접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촉</a:t>
              </a:r>
              <a:r>
                <a:rPr lang="ko-KR" altLang="en-US" sz="20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6" name="직사각형 15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01" y="1584573"/>
            <a:ext cx="4933950" cy="3140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01" y="4509120"/>
            <a:ext cx="49339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130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0" name="모서리가 둥근 직사각형 9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비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말</a:t>
              </a:r>
              <a:r>
                <a:rPr lang="ko-KR" altLang="en-US" sz="20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감염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63" y="1613148"/>
            <a:ext cx="492442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490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3" name="모서리가 둥근 직사각형 12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400">
                  <a:latin typeface="HY견고딕" panose="02030600000101010101" pitchFamily="18" charset="-127"/>
                  <a:ea typeface="HY견고딕" panose="02030600000101010101" pitchFamily="18" charset="-127"/>
                </a:rPr>
                <a:t>알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알레르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기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388" y="1589335"/>
            <a:ext cx="4905375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73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0" name="모서리가 둥근 직사각형 9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E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응급환</a:t>
              </a:r>
              <a:r>
                <a:rPr lang="ko-KR" altLang="en-US" sz="2000">
                  <a:latin typeface="HY견고딕" panose="02030600000101010101" pitchFamily="18" charset="-127"/>
                  <a:ea typeface="HY견고딕" panose="02030600000101010101" pitchFamily="18" charset="-127"/>
                </a:rPr>
                <a:t>자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01" y="1598860"/>
            <a:ext cx="493395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888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3" name="모서리가 둥근 직사각형 12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>
                  <a:latin typeface="HY견고딕" panose="02030600000101010101" pitchFamily="18" charset="-127"/>
                  <a:ea typeface="HY견고딕" panose="02030600000101010101" pitchFamily="18" charset="-127"/>
                </a:rPr>
                <a:t>F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낙상 및 고위험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863" y="1613148"/>
            <a:ext cx="492442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1266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0" name="모서리가 둥근 직사각형 9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X</a:t>
              </a: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DNR</a:t>
              </a: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동의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2" name="직사각형 11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26" y="1608385"/>
            <a:ext cx="4914900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797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6. PHIS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처방 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Caution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정보화면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63518" y="1484784"/>
            <a:ext cx="2016354" cy="883244"/>
            <a:chOff x="286817" y="460645"/>
            <a:chExt cx="2016353" cy="883244"/>
          </a:xfrm>
          <a:solidFill>
            <a:srgbClr val="99CCFF"/>
          </a:solidFill>
          <a:scene3d>
            <a:camera prst="orthographicFront"/>
            <a:lightRig rig="chilly" dir="t"/>
          </a:scene3d>
        </p:grpSpPr>
        <p:sp>
          <p:nvSpPr>
            <p:cNvPr id="13" name="모서리가 둥근 직사각형 12"/>
            <p:cNvSpPr/>
            <p:nvPr/>
          </p:nvSpPr>
          <p:spPr>
            <a:xfrm>
              <a:off x="286817" y="460645"/>
              <a:ext cx="2016353" cy="883244"/>
            </a:xfrm>
            <a:prstGeom prst="roundRect">
              <a:avLst>
                <a:gd name="adj" fmla="val 10000"/>
              </a:avLst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모서리가 둥근 직사각형 4"/>
            <p:cNvSpPr/>
            <p:nvPr/>
          </p:nvSpPr>
          <p:spPr>
            <a:xfrm>
              <a:off x="312686" y="486514"/>
              <a:ext cx="1964615" cy="831506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2400" kern="12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P.</a:t>
              </a:r>
              <a:endParaRPr lang="en-US" altLang="ko-KR" sz="2400" kern="12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lvl="0" algn="ctr" defTabSz="10668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200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양압관리</a:t>
              </a:r>
              <a:endParaRPr lang="ko-KR" altLang="en-US" sz="2000" kern="12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5" name="직사각형 14"/>
          <p:cNvSpPr/>
          <p:nvPr/>
        </p:nvSpPr>
        <p:spPr>
          <a:xfrm>
            <a:off x="3080792" y="1484784"/>
            <a:ext cx="5112568" cy="4752528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101" y="1603623"/>
            <a:ext cx="493395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874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7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환자인식시스템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FA6F9294-09E8-40D3-9AE3-F4D71E346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497278" cy="4536504"/>
          </a:xfrm>
          <a:prstGeom prst="rect">
            <a:avLst/>
          </a:prstGeom>
        </p:spPr>
      </p:pic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70341D33-514E-44D6-A8A8-CF4B6FCCD241}"/>
              </a:ext>
            </a:extLst>
          </p:cNvPr>
          <p:cNvSpPr/>
          <p:nvPr/>
        </p:nvSpPr>
        <p:spPr>
          <a:xfrm>
            <a:off x="4211960" y="4255562"/>
            <a:ext cx="199292" cy="215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B915DB26-8639-4879-B88B-376387330D18}"/>
              </a:ext>
            </a:extLst>
          </p:cNvPr>
          <p:cNvSpPr/>
          <p:nvPr/>
        </p:nvSpPr>
        <p:spPr>
          <a:xfrm>
            <a:off x="4543329" y="4382444"/>
            <a:ext cx="2036146" cy="90726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11"/>
          <p:cNvSpPr/>
          <p:nvPr/>
        </p:nvSpPr>
        <p:spPr>
          <a:xfrm>
            <a:off x="2791037" y="4845254"/>
            <a:ext cx="5716327" cy="1070380"/>
          </a:xfrm>
          <a:prstGeom prst="roundRect">
            <a:avLst>
              <a:gd name="adj" fmla="val 7047"/>
            </a:avLst>
          </a:prstGeom>
          <a:solidFill>
            <a:srgbClr val="00206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6709421-A111-4CE5-A3A0-3B577C23ADA9}"/>
              </a:ext>
            </a:extLst>
          </p:cNvPr>
          <p:cNvSpPr txBox="1"/>
          <p:nvPr/>
        </p:nvSpPr>
        <p:spPr>
          <a:xfrm>
            <a:off x="3139538" y="4981936"/>
            <a:ext cx="5019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로그인 후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[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]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버튼을 클릭하여 수혈 화면으로 이동합니다</a:t>
            </a:r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.</a:t>
            </a:r>
            <a:endParaRPr lang="ko-KR" alt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xmlns="" id="{AC7A0BCE-8267-4F92-97E6-3171A710A887}"/>
              </a:ext>
            </a:extLst>
          </p:cNvPr>
          <p:cNvSpPr/>
          <p:nvPr/>
        </p:nvSpPr>
        <p:spPr>
          <a:xfrm>
            <a:off x="2932089" y="5027873"/>
            <a:ext cx="199292" cy="215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795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7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환자인식시스템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60897C70-67DD-4D5E-AAD2-EAC79B016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9" y="1628800"/>
            <a:ext cx="8640959" cy="4680520"/>
          </a:xfrm>
          <a:prstGeom prst="rect">
            <a:avLst/>
          </a:prstGeom>
        </p:spPr>
      </p:pic>
      <p:sp>
        <p:nvSpPr>
          <p:cNvPr id="14" name="타원 13">
            <a:extLst>
              <a:ext uri="{FF2B5EF4-FFF2-40B4-BE49-F238E27FC236}">
                <a16:creationId xmlns:a16="http://schemas.microsoft.com/office/drawing/2014/main" xmlns="" id="{AC7A0BCE-8267-4F92-97E6-3171A710A887}"/>
              </a:ext>
            </a:extLst>
          </p:cNvPr>
          <p:cNvSpPr/>
          <p:nvPr/>
        </p:nvSpPr>
        <p:spPr>
          <a:xfrm>
            <a:off x="130063" y="2405872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4C603AE3-A4FD-45FE-92AE-71481335E692}"/>
              </a:ext>
            </a:extLst>
          </p:cNvPr>
          <p:cNvSpPr/>
          <p:nvPr/>
        </p:nvSpPr>
        <p:spPr>
          <a:xfrm>
            <a:off x="352322" y="2385879"/>
            <a:ext cx="920823" cy="24365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xmlns="" id="{83D17314-F574-4BAD-ACF0-B89B518FCDFA}"/>
              </a:ext>
            </a:extLst>
          </p:cNvPr>
          <p:cNvSpPr/>
          <p:nvPr/>
        </p:nvSpPr>
        <p:spPr>
          <a:xfrm>
            <a:off x="1245461" y="2385879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xmlns="" id="{8D7CB5C2-87CF-40C4-8D7E-AB665965A9A7}"/>
              </a:ext>
            </a:extLst>
          </p:cNvPr>
          <p:cNvSpPr/>
          <p:nvPr/>
        </p:nvSpPr>
        <p:spPr>
          <a:xfrm>
            <a:off x="1767590" y="2585577"/>
            <a:ext cx="199292" cy="215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xmlns="" id="{0C3EEAB5-FEC4-4F67-8173-DE8AAE4E1B71}"/>
              </a:ext>
            </a:extLst>
          </p:cNvPr>
          <p:cNvSpPr/>
          <p:nvPr/>
        </p:nvSpPr>
        <p:spPr>
          <a:xfrm>
            <a:off x="329355" y="2840476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E25E8F4E-4C9B-4862-A04C-C3310F592A30}"/>
              </a:ext>
            </a:extLst>
          </p:cNvPr>
          <p:cNvSpPr/>
          <p:nvPr/>
        </p:nvSpPr>
        <p:spPr>
          <a:xfrm>
            <a:off x="528647" y="2840475"/>
            <a:ext cx="6250436" cy="38324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2786439" y="3910260"/>
            <a:ext cx="5770481" cy="2079017"/>
          </a:xfrm>
          <a:prstGeom prst="roundRect">
            <a:avLst>
              <a:gd name="adj" fmla="val 6566"/>
            </a:avLst>
          </a:prstGeom>
          <a:solidFill>
            <a:srgbClr val="4F81B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xmlns="" id="{925B09D2-E707-4B2C-945B-8C9449A72B41}"/>
              </a:ext>
            </a:extLst>
          </p:cNvPr>
          <p:cNvSpPr/>
          <p:nvPr/>
        </p:nvSpPr>
        <p:spPr>
          <a:xfrm>
            <a:off x="3059650" y="3960820"/>
            <a:ext cx="237173" cy="2598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544C1B4-7D0C-4F92-9DFA-CDDB284C8404}"/>
              </a:ext>
            </a:extLst>
          </p:cNvPr>
          <p:cNvSpPr txBox="1"/>
          <p:nvPr/>
        </p:nvSpPr>
        <p:spPr>
          <a:xfrm>
            <a:off x="3347682" y="3933583"/>
            <a:ext cx="3850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환자바코드 </a:t>
            </a:r>
            <a:r>
              <a:rPr lang="ko-KR" altLang="en-US" sz="1400" b="1" dirty="0" err="1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정보창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입력박스를 선택 합니다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E911D009-0BEA-4C41-99C0-3A500F1C7810}"/>
              </a:ext>
            </a:extLst>
          </p:cNvPr>
          <p:cNvSpPr txBox="1"/>
          <p:nvPr/>
        </p:nvSpPr>
        <p:spPr>
          <a:xfrm>
            <a:off x="3441742" y="4241360"/>
            <a:ext cx="445987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  <a:sym typeface="Wingdings" panose="05000000000000000000" pitchFamily="2" charset="2"/>
              </a:rPr>
              <a:t>①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환자 바코드를 바코드 리더기를 이용하여 읽습니다</a:t>
            </a:r>
            <a:r>
              <a:rPr lang="en-US" altLang="ko-KR" sz="1200" b="1" dirty="0">
                <a:solidFill>
                  <a:schemeClr val="bg1"/>
                </a:solidFill>
              </a:rPr>
              <a:t>.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xmlns="" id="{83D17314-F574-4BAD-ACF0-B89B518FCDFA}"/>
              </a:ext>
            </a:extLst>
          </p:cNvPr>
          <p:cNvSpPr/>
          <p:nvPr/>
        </p:nvSpPr>
        <p:spPr>
          <a:xfrm>
            <a:off x="3059650" y="4768184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7544C1B4-7D0C-4F92-9DFA-CDDB284C8404}"/>
              </a:ext>
            </a:extLst>
          </p:cNvPr>
          <p:cNvSpPr txBox="1"/>
          <p:nvPr/>
        </p:nvSpPr>
        <p:spPr>
          <a:xfrm>
            <a:off x="3347682" y="4696539"/>
            <a:ext cx="5133257" cy="53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환자바코드를 다시 입력하거나 다른 환자 바코드를 입력하기 위해 입력된 </a:t>
            </a:r>
            <a:r>
              <a:rPr lang="ko-KR" altLang="en-US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정보를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초기화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시 사용합니다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6B835BC8-7B93-4E2B-9D79-67C13B1018C7}"/>
              </a:ext>
            </a:extLst>
          </p:cNvPr>
          <p:cNvSpPr/>
          <p:nvPr/>
        </p:nvSpPr>
        <p:spPr>
          <a:xfrm>
            <a:off x="3059650" y="5269529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4965B15-6248-49D1-B306-773CA6BD7A19}"/>
              </a:ext>
            </a:extLst>
          </p:cNvPr>
          <p:cNvSpPr txBox="1"/>
          <p:nvPr/>
        </p:nvSpPr>
        <p:spPr>
          <a:xfrm>
            <a:off x="3296823" y="5247711"/>
            <a:ext cx="3661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조회된 환자의 정보를 확인합니다</a:t>
            </a:r>
            <a:r>
              <a:rPr lang="en-US" altLang="ko-KR" sz="1200" b="1" dirty="0">
                <a:solidFill>
                  <a:schemeClr val="bg1"/>
                </a:solidFill>
              </a:rPr>
              <a:t>.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xmlns="" id="{1C735558-7BD3-4D34-823D-0373C4722C21}"/>
              </a:ext>
            </a:extLst>
          </p:cNvPr>
          <p:cNvSpPr/>
          <p:nvPr/>
        </p:nvSpPr>
        <p:spPr>
          <a:xfrm>
            <a:off x="3059650" y="5642158"/>
            <a:ext cx="199292" cy="2214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C086A726-7087-440F-B64B-0D47EBCA1E3C}"/>
              </a:ext>
            </a:extLst>
          </p:cNvPr>
          <p:cNvSpPr txBox="1"/>
          <p:nvPr/>
        </p:nvSpPr>
        <p:spPr>
          <a:xfrm>
            <a:off x="3313449" y="5596218"/>
            <a:ext cx="3695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조회된 환자의 수혈 처방 정보를 조회합니다</a:t>
            </a:r>
            <a:r>
              <a:rPr lang="en-US" altLang="ko-KR" sz="1200" b="1" dirty="0">
                <a:solidFill>
                  <a:schemeClr val="bg1"/>
                </a:solidFill>
              </a:rPr>
              <a:t>.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1BFE4EDD-6CC4-4DD4-8F46-0DB5EDEB803E}"/>
              </a:ext>
            </a:extLst>
          </p:cNvPr>
          <p:cNvSpPr/>
          <p:nvPr/>
        </p:nvSpPr>
        <p:spPr>
          <a:xfrm>
            <a:off x="1444753" y="2385879"/>
            <a:ext cx="299760" cy="22146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13BAED4B-BEF9-4BBE-A629-1BB9B35D2D91}"/>
              </a:ext>
            </a:extLst>
          </p:cNvPr>
          <p:cNvSpPr/>
          <p:nvPr/>
        </p:nvSpPr>
        <p:spPr>
          <a:xfrm>
            <a:off x="1744513" y="2375268"/>
            <a:ext cx="6931761" cy="464696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577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7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환자인식시스템</a:t>
            </a:r>
            <a:endParaRPr lang="ko-KR" altLang="en-US" sz="3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34" name="그림 33">
            <a:extLst>
              <a:ext uri="{FF2B5EF4-FFF2-40B4-BE49-F238E27FC236}">
                <a16:creationId xmlns:a16="http://schemas.microsoft.com/office/drawing/2014/main" xmlns="" id="{01CE3679-49DC-4E8F-8762-5CDBE94A9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14147"/>
            <a:ext cx="8640960" cy="4595173"/>
          </a:xfrm>
          <a:prstGeom prst="rect">
            <a:avLst/>
          </a:prstGeom>
        </p:spPr>
      </p:pic>
      <p:sp>
        <p:nvSpPr>
          <p:cNvPr id="35" name="타원 34">
            <a:extLst>
              <a:ext uri="{FF2B5EF4-FFF2-40B4-BE49-F238E27FC236}">
                <a16:creationId xmlns:a16="http://schemas.microsoft.com/office/drawing/2014/main" xmlns="" id="{AC7A0BCE-8267-4F92-97E6-3171A710A887}"/>
              </a:ext>
            </a:extLst>
          </p:cNvPr>
          <p:cNvSpPr/>
          <p:nvPr/>
        </p:nvSpPr>
        <p:spPr>
          <a:xfrm>
            <a:off x="3964326" y="2646042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4C603AE3-A4FD-45FE-92AE-71481335E692}"/>
              </a:ext>
            </a:extLst>
          </p:cNvPr>
          <p:cNvSpPr/>
          <p:nvPr/>
        </p:nvSpPr>
        <p:spPr>
          <a:xfrm>
            <a:off x="4168026" y="2686096"/>
            <a:ext cx="460185" cy="17818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83D17314-F574-4BAD-ACF0-B89B518FCDFA}"/>
              </a:ext>
            </a:extLst>
          </p:cNvPr>
          <p:cNvSpPr/>
          <p:nvPr/>
        </p:nvSpPr>
        <p:spPr>
          <a:xfrm>
            <a:off x="4608266" y="2529058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xmlns="" id="{1BFE4EDD-6CC4-4DD4-8F46-0DB5EDEB803E}"/>
              </a:ext>
            </a:extLst>
          </p:cNvPr>
          <p:cNvSpPr/>
          <p:nvPr/>
        </p:nvSpPr>
        <p:spPr>
          <a:xfrm>
            <a:off x="4710023" y="2688251"/>
            <a:ext cx="320205" cy="173811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xmlns="" id="{273400B3-EA2B-42C1-B260-B42140DC731F}"/>
              </a:ext>
            </a:extLst>
          </p:cNvPr>
          <p:cNvSpPr/>
          <p:nvPr/>
        </p:nvSpPr>
        <p:spPr>
          <a:xfrm>
            <a:off x="3082982" y="3873682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xmlns="" id="{4C5F9340-9C95-4258-8786-E7F651DAFB47}"/>
              </a:ext>
            </a:extLst>
          </p:cNvPr>
          <p:cNvSpPr/>
          <p:nvPr/>
        </p:nvSpPr>
        <p:spPr>
          <a:xfrm>
            <a:off x="3218850" y="3984502"/>
            <a:ext cx="2399996" cy="436572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3367837" y="4419760"/>
            <a:ext cx="5064461" cy="1625339"/>
          </a:xfrm>
          <a:prstGeom prst="roundRect">
            <a:avLst>
              <a:gd name="adj" fmla="val 6566"/>
            </a:avLst>
          </a:prstGeom>
          <a:solidFill>
            <a:srgbClr val="4F81BD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xmlns="" id="{925B09D2-E707-4B2C-945B-8C9449A72B41}"/>
              </a:ext>
            </a:extLst>
          </p:cNvPr>
          <p:cNvSpPr/>
          <p:nvPr/>
        </p:nvSpPr>
        <p:spPr>
          <a:xfrm>
            <a:off x="3566085" y="4517978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000" b="1" dirty="0">
              <a:solidFill>
                <a:srgbClr val="FFFFFF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7544C1B4-7D0C-4F92-9DFA-CDDB284C8404}"/>
              </a:ext>
            </a:extLst>
          </p:cNvPr>
          <p:cNvSpPr txBox="1"/>
          <p:nvPr/>
        </p:nvSpPr>
        <p:spPr>
          <a:xfrm>
            <a:off x="3967443" y="4472040"/>
            <a:ext cx="2536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혈액팩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바코드를 </a:t>
            </a:r>
            <a:r>
              <a:rPr lang="ko-KR" altLang="en-US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인식합니다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xmlns="" id="{83D17314-F574-4BAD-ACF0-B89B518FCDFA}"/>
              </a:ext>
            </a:extLst>
          </p:cNvPr>
          <p:cNvSpPr/>
          <p:nvPr/>
        </p:nvSpPr>
        <p:spPr>
          <a:xfrm>
            <a:off x="3566085" y="4880292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7544C1B4-7D0C-4F92-9DFA-CDDB284C8404}"/>
              </a:ext>
            </a:extLst>
          </p:cNvPr>
          <p:cNvSpPr txBox="1"/>
          <p:nvPr/>
        </p:nvSpPr>
        <p:spPr>
          <a:xfrm>
            <a:off x="3993550" y="4836347"/>
            <a:ext cx="4128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err="1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혈액팩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바코드를 </a:t>
            </a:r>
            <a:r>
              <a:rPr lang="ko-KR" altLang="en-US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다시  입력하기  위해 사용 됩니다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xmlns="" id="{78144CAB-662B-45C1-8CB5-2EF4AE1BE47F}"/>
              </a:ext>
            </a:extLst>
          </p:cNvPr>
          <p:cNvSpPr/>
          <p:nvPr/>
        </p:nvSpPr>
        <p:spPr>
          <a:xfrm>
            <a:off x="3566085" y="5281388"/>
            <a:ext cx="191540" cy="21876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latinLnBrk="1" hangingPunct="1">
              <a:defRPr/>
            </a:pPr>
            <a:r>
              <a:rPr lang="en-US" altLang="ko-KR" sz="1000" b="1" dirty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130FE730-BAC7-4A30-B383-E3519D0B5A9A}"/>
              </a:ext>
            </a:extLst>
          </p:cNvPr>
          <p:cNvSpPr txBox="1"/>
          <p:nvPr/>
        </p:nvSpPr>
        <p:spPr>
          <a:xfrm>
            <a:off x="4016274" y="5231824"/>
            <a:ext cx="4922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수혈 확인자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2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의 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ID 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혹은 사번을 입력합니다</a:t>
            </a:r>
            <a:r>
              <a:rPr lang="en-US" altLang="ko-KR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</a:t>
            </a:r>
          </a:p>
          <a:p>
            <a:r>
              <a:rPr lang="en-US" altLang="ko-KR" sz="1400" b="1" dirty="0" smtClean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바코드 인식 가능</a:t>
            </a:r>
            <a:r>
              <a:rPr lang="en-US" altLang="ko-KR" sz="1400" b="1" dirty="0"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.)</a:t>
            </a:r>
            <a:endParaRPr lang="ko-KR" altLang="en-US" sz="1400" b="1" dirty="0"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85975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7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. </a:t>
            </a:r>
            <a:r>
              <a:rPr lang="ko-KR" altLang="en-US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안전한 병원이란</a:t>
            </a:r>
            <a:r>
              <a:rPr lang="en-US" altLang="ko-KR" sz="3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?</a:t>
            </a:r>
            <a:endParaRPr lang="ko-KR" altLang="en-US" sz="3600"/>
          </a:p>
        </p:txBody>
      </p:sp>
      <p:sp>
        <p:nvSpPr>
          <p:cNvPr id="4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altLang="ko-KR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환자안전사고가 적은</a:t>
            </a:r>
            <a:endParaRPr lang="en-US" altLang="ko-KR" sz="32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병원이 좋은 병원이다</a:t>
            </a:r>
            <a:r>
              <a:rPr lang="en-US" altLang="ko-KR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 </a:t>
            </a:r>
          </a:p>
          <a:p>
            <a:pPr marL="0" indent="0">
              <a:buNone/>
            </a:pPr>
            <a:endParaRPr lang="en-US" altLang="ko-KR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>
              <a:buNone/>
            </a:pPr>
            <a:endParaRPr lang="en-US" altLang="ko-KR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환자안전사고 보고가</a:t>
            </a:r>
            <a:endParaRPr lang="en-US" altLang="ko-KR" sz="320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적은 병원이 좋은 병원이다</a:t>
            </a:r>
            <a:r>
              <a:rPr lang="en-US" altLang="ko-KR" sz="320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sz="320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3900" b="1" smtClean="0">
                <a:solidFill>
                  <a:srgbClr val="7030A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☞</a:t>
            </a:r>
            <a:r>
              <a:rPr lang="en-US" altLang="ko-KR" sz="3900" smtClean="0">
                <a:solidFill>
                  <a:srgbClr val="7030A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3900" smtClean="0">
                <a:solidFill>
                  <a:srgbClr val="7030A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오류로부터 학습</a:t>
            </a:r>
            <a:endParaRPr lang="en-US" altLang="ko-KR" sz="3900" dirty="0" smtClean="0">
              <a:solidFill>
                <a:srgbClr val="7030A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012160" y="1916832"/>
            <a:ext cx="2304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72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YES</a:t>
            </a:r>
            <a:endParaRPr lang="ko-KR" altLang="en-US" sz="7200" dirty="0">
              <a:solidFill>
                <a:srgbClr val="0070C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164560" y="3645023"/>
            <a:ext cx="2304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72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NO</a:t>
            </a:r>
            <a:endParaRPr lang="ko-KR" altLang="en-US" sz="72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233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msung\AppData\Local\Microsoft\Windows\INetCache\IE\3RTULMPN\thank-you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4" y="188640"/>
            <a:ext cx="878497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4" y="5673442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smtClean="0">
                <a:solidFill>
                  <a:schemeClr val="tx1">
                    <a:lumMod val="95000"/>
                    <a:lumOff val="5000"/>
                  </a:schemeClr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qps1351@namwonmed.or.kr</a:t>
            </a:r>
            <a:endParaRPr lang="ko-KR" altLang="en-US" sz="4000">
              <a:solidFill>
                <a:schemeClr val="tx1">
                  <a:lumMod val="95000"/>
                  <a:lumOff val="5000"/>
                </a:schemeClr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74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중앙">
  <a:themeElements>
    <a:clrScheme name="중앙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중앙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중앙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475</TotalTime>
  <Words>778</Words>
  <Application>Microsoft Office PowerPoint</Application>
  <PresentationFormat>화면 슬라이드 쇼(4:3)</PresentationFormat>
  <Paragraphs>191</Paragraphs>
  <Slides>28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중앙</vt:lpstr>
      <vt:lpstr>환자안전법과 환자안전 Alert system 운영</vt:lpstr>
      <vt:lpstr> 1. 환자안전법 제정 배경</vt:lpstr>
      <vt:lpstr> 2. 환자안전법 개정</vt:lpstr>
      <vt:lpstr>PowerPoint 프레젠테이션</vt:lpstr>
      <vt:lpstr>3. 환자안전사건</vt:lpstr>
      <vt:lpstr>4. 환자안전보고서 작성</vt:lpstr>
      <vt:lpstr>4. 환자안전보고서 작성</vt:lpstr>
      <vt:lpstr>5. 국가 환자안전보고학습시스템 보고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6. PHIS 처방 Caution정보화면</vt:lpstr>
      <vt:lpstr>7. 환자인식시스템</vt:lpstr>
      <vt:lpstr>7. 환자인식시스템</vt:lpstr>
      <vt:lpstr>7. 환자인식시스템</vt:lpstr>
      <vt:lpstr>7. 안전한 병원이란?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환자안전법</dc:title>
  <dc:creator>Windows User</dc:creator>
  <cp:lastModifiedBy>Windows User</cp:lastModifiedBy>
  <cp:revision>35</cp:revision>
  <dcterms:created xsi:type="dcterms:W3CDTF">2021-02-23T04:52:46Z</dcterms:created>
  <dcterms:modified xsi:type="dcterms:W3CDTF">2021-03-12T05:09:26Z</dcterms:modified>
</cp:coreProperties>
</file>