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3" r:id="rId2"/>
    <p:sldId id="257" r:id="rId3"/>
    <p:sldId id="258" r:id="rId4"/>
    <p:sldId id="259" r:id="rId5"/>
    <p:sldId id="270" r:id="rId6"/>
    <p:sldId id="262" r:id="rId7"/>
    <p:sldId id="274" r:id="rId8"/>
    <p:sldId id="275" r:id="rId9"/>
    <p:sldId id="276" r:id="rId10"/>
    <p:sldId id="263" r:id="rId11"/>
    <p:sldId id="278" r:id="rId12"/>
    <p:sldId id="277" r:id="rId13"/>
    <p:sldId id="268" r:id="rId14"/>
    <p:sldId id="269" r:id="rId15"/>
    <p:sldId id="271" r:id="rId16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4660"/>
  </p:normalViewPr>
  <p:slideViewPr>
    <p:cSldViewPr>
      <p:cViewPr>
        <p:scale>
          <a:sx n="104" d="100"/>
          <a:sy n="104" d="100"/>
        </p:scale>
        <p:origin x="-168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9F9466-FD62-432A-A04D-EB45A7C9B60E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430E87-BCFE-4023-8519-35A70F6D27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3972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A6EF5-0C1E-4265-B1B3-9695C645B443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641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2455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2445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8362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3162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272189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6893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0625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170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2443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9989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14B31-A324-4C60-ABFD-F270BBC34415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0745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B14B31-A324-4C60-ABFD-F270BBC34415}" type="datetimeFigureOut">
              <a:rPr lang="ko-KR" altLang="en-US" smtClean="0"/>
              <a:t>2021-04-12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F30A1D-471C-4589-A8C5-DB425B83370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4765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49106" y="6479758"/>
            <a:ext cx="24477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https://www.namwonmed.or.kr</a:t>
            </a:r>
            <a:endParaRPr lang="ko-KR" altLang="en-US" sz="11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107504" y="6236973"/>
            <a:ext cx="468000" cy="46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9050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ko-KR" altLang="en-US"/>
          </a:p>
        </p:txBody>
      </p:sp>
      <p:sp>
        <p:nvSpPr>
          <p:cNvPr id="25" name="TextBox 7"/>
          <p:cNvSpPr txBox="1"/>
          <p:nvPr/>
        </p:nvSpPr>
        <p:spPr>
          <a:xfrm>
            <a:off x="2231740" y="1805915"/>
            <a:ext cx="46805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500"/>
              </a:spcBef>
            </a:pPr>
            <a:r>
              <a:rPr lang="ko-KR" altLang="en-US" sz="4800" spc="-15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급 여 업 무</a:t>
            </a:r>
            <a:endParaRPr lang="ko-KR" altLang="en-US" sz="4800" spc="-15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293" y="2890014"/>
            <a:ext cx="16514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mtClean="0"/>
              <a:t>총무과 전준상</a:t>
            </a:r>
            <a:endParaRPr lang="ko-KR" altLang="en-US" dirty="0"/>
          </a:p>
        </p:txBody>
      </p:sp>
      <p:pic>
        <p:nvPicPr>
          <p:cNvPr id="16" name="Picture 2" descr="D:\200210_슬로건(최종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H="1" flipV="1">
            <a:off x="322782" y="259854"/>
            <a:ext cx="2346450" cy="467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그룹 16"/>
          <p:cNvGrpSpPr/>
          <p:nvPr/>
        </p:nvGrpSpPr>
        <p:grpSpPr>
          <a:xfrm>
            <a:off x="5652120" y="3798697"/>
            <a:ext cx="3300180" cy="2811866"/>
            <a:chOff x="5505317" y="3497454"/>
            <a:chExt cx="3300180" cy="2811866"/>
          </a:xfrm>
        </p:grpSpPr>
        <p:pic>
          <p:nvPicPr>
            <p:cNvPr id="18" name="Picture 2" descr="D:\★기획총무팀\기타\양식\신 로고\남원의료원 mI-1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6893" y="5848872"/>
              <a:ext cx="393551" cy="393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9" name="그룹 18"/>
            <p:cNvGrpSpPr/>
            <p:nvPr/>
          </p:nvGrpSpPr>
          <p:grpSpPr>
            <a:xfrm>
              <a:off x="5505317" y="3497454"/>
              <a:ext cx="3300180" cy="2811866"/>
              <a:chOff x="5505317" y="3497454"/>
              <a:chExt cx="3300180" cy="2811866"/>
            </a:xfrm>
          </p:grpSpPr>
          <p:grpSp>
            <p:nvGrpSpPr>
              <p:cNvPr id="23" name="그룹 22"/>
              <p:cNvGrpSpPr/>
              <p:nvPr/>
            </p:nvGrpSpPr>
            <p:grpSpPr>
              <a:xfrm>
                <a:off x="5505317" y="3497454"/>
                <a:ext cx="3300180" cy="2811866"/>
                <a:chOff x="5286836" y="3410920"/>
                <a:chExt cx="3300180" cy="2811866"/>
              </a:xfrm>
              <a:solidFill>
                <a:srgbClr val="6FABB5"/>
              </a:solidFill>
            </p:grpSpPr>
            <p:sp>
              <p:nvSpPr>
                <p:cNvPr id="27" name="Text Box 22"/>
                <p:cNvSpPr txBox="1">
                  <a:spLocks noChangeArrowheads="1"/>
                </p:cNvSpPr>
                <p:nvPr/>
              </p:nvSpPr>
              <p:spPr bwMode="auto">
                <a:xfrm>
                  <a:off x="5672172" y="5724188"/>
                  <a:ext cx="2914844" cy="4985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square">
                  <a:spAutoFit/>
                </a:bodyPr>
                <a:lstStyle>
                  <a:defPPr>
                    <a:defRPr lang="ko-KR"/>
                  </a:defPPr>
                  <a:lvl1pPr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1pPr>
                  <a:lvl2pPr marL="4572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2pPr>
                  <a:lvl3pPr marL="9144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3pPr>
                  <a:lvl4pPr marL="13716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4pPr>
                  <a:lvl5pPr marL="18288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9pPr>
                </a:lstStyle>
                <a:p>
                  <a:pPr marL="0" marR="0" lvl="0" indent="0" algn="dist" defTabSz="91440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ko-KR" altLang="en-US" sz="160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휴먼둥근헤드라인" pitchFamily="18" charset="-127"/>
                      <a:ea typeface="휴먼둥근헤드라인" pitchFamily="18" charset="-127"/>
                      <a:cs typeface="한컴바탕" pitchFamily="18" charset="-127"/>
                    </a:rPr>
                    <a:t>전라북도 남원의료원</a:t>
                  </a:r>
                </a:p>
                <a:p>
                  <a:pPr marL="0" marR="0" lvl="0" indent="0" algn="dist" defTabSz="91440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ko-KR" sz="800" i="0" u="none" strike="noStrike" kern="0" cap="none" spc="0" normalizeH="0" baseline="0" noProof="0" dirty="0">
                      <a:ln>
                        <a:noFill/>
                      </a:ln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effectLst/>
                      <a:uLnTx/>
                      <a:uFillTx/>
                      <a:latin typeface="휴먼엑스포" pitchFamily="18" charset="-127"/>
                      <a:ea typeface="휴먼엑스포" pitchFamily="18" charset="-127"/>
                      <a:cs typeface="한컴바탕" pitchFamily="18" charset="-127"/>
                    </a:rPr>
                    <a:t>JEOLLABUK-DO NAMWON MEDICAL CENTER</a:t>
                  </a:r>
                </a:p>
              </p:txBody>
            </p:sp>
            <p:sp>
              <p:nvSpPr>
                <p:cNvPr id="28" name="TextBox 42"/>
                <p:cNvSpPr txBox="1">
                  <a:spLocks noChangeArrowheads="1"/>
                </p:cNvSpPr>
                <p:nvPr/>
              </p:nvSpPr>
              <p:spPr bwMode="auto">
                <a:xfrm>
                  <a:off x="5286836" y="3410920"/>
                  <a:ext cx="3266636" cy="461665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>
                  <a:spAutoFit/>
                </a:bodyPr>
                <a:lstStyle>
                  <a:defPPr>
                    <a:defRPr lang="ko-KR"/>
                  </a:defPPr>
                  <a:lvl1pPr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1pPr>
                  <a:lvl2pPr marL="4572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2pPr>
                  <a:lvl3pPr marL="9144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3pPr>
                  <a:lvl4pPr marL="13716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4pPr>
                  <a:lvl5pPr marL="1828800" algn="ctr" rtl="0" fontAlgn="base" latinLnBrk="1">
                    <a:spcBef>
                      <a:spcPct val="0"/>
                    </a:spcBef>
                    <a:spcAft>
                      <a:spcPct val="0"/>
                    </a:spcAft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5pPr>
                  <a:lvl6pPr marL="22860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6pPr>
                  <a:lvl7pPr marL="27432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7pPr>
                  <a:lvl8pPr marL="32004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8pPr>
                  <a:lvl9pPr marL="3657600" algn="l" defTabSz="914400" rtl="0" eaLnBrk="1" latinLnBrk="1" hangingPunct="1">
                    <a:defRPr kumimoji="1" sz="1000" kern="1200">
                      <a:solidFill>
                        <a:schemeClr val="tx1"/>
                      </a:solidFill>
                      <a:latin typeface="굴림" pitchFamily="50" charset="-127"/>
                      <a:ea typeface="굴림" pitchFamily="50" charset="-127"/>
                      <a:cs typeface="+mn-cs"/>
                    </a:defRPr>
                  </a:lvl9pPr>
                </a:lstStyle>
                <a:p>
                  <a:r>
                    <a:rPr lang="ko-KR" altLang="en-US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관립 전주자혜의원 남원출장소</a:t>
                  </a:r>
                  <a:endParaRPr lang="en-US" altLang="ko-KR" sz="1200" b="1" dirty="0">
                    <a:solidFill>
                      <a:schemeClr val="bg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endParaRPr>
                </a:p>
                <a:p>
                  <a:r>
                    <a:rPr lang="en-US" altLang="ko-KR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- since1921</a:t>
                  </a:r>
                  <a:r>
                    <a:rPr lang="ko-KR" altLang="en-US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 </a:t>
                  </a:r>
                  <a:r>
                    <a:rPr lang="en-US" altLang="ko-KR" sz="1200" b="1" dirty="0">
                      <a:solidFill>
                        <a:schemeClr val="bg1"/>
                      </a:solidFill>
                      <a:latin typeface="돋움" panose="020B0600000101010101" pitchFamily="50" charset="-127"/>
                      <a:ea typeface="돋움" panose="020B0600000101010101" pitchFamily="50" charset="-127"/>
                    </a:rPr>
                    <a:t> </a:t>
                  </a:r>
                  <a:endParaRPr lang="ko-KR" altLang="en-US" sz="1200" b="1" dirty="0">
                    <a:solidFill>
                      <a:schemeClr val="bg1"/>
                    </a:solidFill>
                    <a:latin typeface="돋움" panose="020B0600000101010101" pitchFamily="50" charset="-127"/>
                    <a:ea typeface="돋움" panose="020B0600000101010101" pitchFamily="50" charset="-127"/>
                  </a:endParaRPr>
                </a:p>
              </p:txBody>
            </p:sp>
          </p:grpSp>
          <p:sp>
            <p:nvSpPr>
              <p:cNvPr id="26" name="직사각형 25"/>
              <p:cNvSpPr/>
              <p:nvPr/>
            </p:nvSpPr>
            <p:spPr>
              <a:xfrm>
                <a:off x="5505317" y="3959119"/>
                <a:ext cx="3266636" cy="181294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661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2</a:t>
            </a:fld>
            <a:endParaRPr lang="en-US" altLang="ko-KR" dirty="0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 smtClean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4474" y="1268764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1402859" y="1318942"/>
              <a:ext cx="3733797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급 여 업 무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07532" y="3244334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ko-KR" altLang="ko-KR" dirty="0">
              <a:ea typeface="굴림" pitchFamily="50" charset="-127"/>
            </a:endParaRPr>
          </a:p>
        </p:txBody>
      </p:sp>
      <p:sp>
        <p:nvSpPr>
          <p:cNvPr id="48" name="모서리가 둥근 직사각형 44"/>
          <p:cNvSpPr>
            <a:spLocks noChangeArrowheads="1"/>
          </p:cNvSpPr>
          <p:nvPr/>
        </p:nvSpPr>
        <p:spPr bwMode="auto">
          <a:xfrm>
            <a:off x="357189" y="2348609"/>
            <a:ext cx="8510587" cy="1512441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sp>
        <p:nvSpPr>
          <p:cNvPr id="50" name="모서리가 둥근 직사각형 44"/>
          <p:cNvSpPr>
            <a:spLocks noChangeArrowheads="1"/>
          </p:cNvSpPr>
          <p:nvPr/>
        </p:nvSpPr>
        <p:spPr bwMode="auto">
          <a:xfrm>
            <a:off x="357189" y="4509120"/>
            <a:ext cx="8510587" cy="1800200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sp>
        <p:nvSpPr>
          <p:cNvPr id="51" name="Text Box 9"/>
          <p:cNvSpPr txBox="1">
            <a:spLocks noChangeArrowheads="1"/>
          </p:cNvSpPr>
          <p:nvPr/>
        </p:nvSpPr>
        <p:spPr bwMode="auto">
          <a:xfrm>
            <a:off x="919169" y="2553619"/>
            <a:ext cx="46259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2000">
              <a:solidFill>
                <a:srgbClr val="422100"/>
              </a:solidFill>
              <a:latin typeface="Arial" charset="0"/>
            </a:endParaRPr>
          </a:p>
        </p:txBody>
      </p:sp>
      <p:sp>
        <p:nvSpPr>
          <p:cNvPr id="52" name="Text Box 45"/>
          <p:cNvSpPr txBox="1">
            <a:spLocks noChangeArrowheads="1"/>
          </p:cNvSpPr>
          <p:nvPr/>
        </p:nvSpPr>
        <p:spPr bwMode="auto">
          <a:xfrm>
            <a:off x="408796" y="4431305"/>
            <a:ext cx="826828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>
            <a:spAutoFit/>
          </a:bodyPr>
          <a:lstStyle/>
          <a:p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①“보수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”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란 기본급과 각종 수당을 합한 금액 </a:t>
            </a:r>
          </a:p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 ②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기본급”이란 직무의 곤란성 및 책임의 정도에 따라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직책별로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지급되는 기본 급여 또는 직무의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     곤란성 및 책임의 정도와 재직기간 등에 따라 계급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이하 직위를 포함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별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호봉별로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지급되는 급여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 ③“각종 수당”이란 직무여건 및 생활여건 등에 따라 지급되는 부가급여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 ④“통상임금”이란 기본급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정액급식비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직급보조비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정근수당가산금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위험수당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기술수당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의료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업무수당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전산수당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출납수당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가족수당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직책수당을 합산한 금액</a:t>
            </a:r>
          </a:p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 ⑤“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보수의 </a:t>
            </a:r>
            <a:r>
              <a:rPr lang="ko-KR" altLang="en-US" sz="1400" dirty="0" err="1">
                <a:latin typeface="HY견고딕" pitchFamily="18" charset="-127"/>
                <a:ea typeface="HY견고딕" pitchFamily="18" charset="-127"/>
              </a:rPr>
              <a:t>일할계산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”이란 그 달의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보수를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그 달의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일수로 나누어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계산하는 것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3" name="Group 61"/>
          <p:cNvGrpSpPr>
            <a:grpSpLocks/>
          </p:cNvGrpSpPr>
          <p:nvPr/>
        </p:nvGrpSpPr>
        <p:grpSpPr bwMode="auto">
          <a:xfrm>
            <a:off x="323529" y="1844825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5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577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  <a:latin typeface="맑은 고딕" pitchFamily="50" charset="-127"/>
                  <a:ea typeface="맑은 고딕" pitchFamily="50" charset="-127"/>
                </a:rPr>
                <a:t>목 적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57" name="Text Box 9"/>
          <p:cNvSpPr txBox="1">
            <a:spLocks noChangeArrowheads="1"/>
          </p:cNvSpPr>
          <p:nvPr/>
        </p:nvSpPr>
        <p:spPr bwMode="auto">
          <a:xfrm>
            <a:off x="610939" y="2492899"/>
            <a:ext cx="816126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인사 기본자료를 바탕으로 보수규정에 의거하여 전라북도 남원의료원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이하 “의료원”이라 한다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의 상근임원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이하 “임원”이라 한다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및 직원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전공의포함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의 직급 및 호봉을 근거로 보수 및 각종 수당을 계산하고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해당되는 각종 수당을 계산하여 합산한 금액에서 소득세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지방소득세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국민연금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보험료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건강보험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/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고용보험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등의 공제액을 감하여 급여를 계산하고 급여대장을 조회∙출력하며 급여이체자료를 생성하는 등의 업무를 수행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58" name="Group 61"/>
          <p:cNvGrpSpPr>
            <a:grpSpLocks/>
          </p:cNvGrpSpPr>
          <p:nvPr/>
        </p:nvGrpSpPr>
        <p:grpSpPr bwMode="auto">
          <a:xfrm>
            <a:off x="323529" y="3933056"/>
            <a:ext cx="8448675" cy="409575"/>
            <a:chOff x="213" y="663"/>
            <a:chExt cx="5322" cy="258"/>
          </a:xfrm>
        </p:grpSpPr>
        <p:sp>
          <p:nvSpPr>
            <p:cNvPr id="59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60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1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1280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  <a:latin typeface="맑은 고딕" pitchFamily="50" charset="-127"/>
                  <a:ea typeface="맑은 고딕" pitchFamily="50" charset="-127"/>
                </a:rPr>
                <a:t>정책 또는 정의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pic>
        <p:nvPicPr>
          <p:cNvPr id="62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23533" y="2492896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476672"/>
            <a:ext cx="5113339" cy="609600"/>
          </a:xfrm>
        </p:spPr>
        <p:txBody>
          <a:bodyPr/>
          <a:lstStyle/>
          <a:p>
            <a:pPr algn="l"/>
            <a:r>
              <a:rPr lang="en-US" altLang="ko-KR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rPr>
              <a:t>II.</a:t>
            </a:r>
            <a:r>
              <a:rPr lang="en-US" altLang="ko-KR" sz="3200" b="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200" b="0" dirty="0" smtClean="0">
                <a:latin typeface="HY헤드라인M" pitchFamily="18" charset="-127"/>
                <a:ea typeface="HY헤드라인M" pitchFamily="18" charset="-127"/>
              </a:rPr>
              <a:t>업무 매뉴얼</a:t>
            </a:r>
            <a:endParaRPr lang="en-US" altLang="ko-KR" sz="3200" b="0" dirty="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8410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3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4474" y="1268764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1402859" y="1318942"/>
              <a:ext cx="3733797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급 여 업 무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79540" y="3228389"/>
            <a:ext cx="260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ko-KR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8" name="모서리가 둥근 직사각형 44"/>
          <p:cNvSpPr>
            <a:spLocks noChangeArrowheads="1"/>
          </p:cNvSpPr>
          <p:nvPr/>
        </p:nvSpPr>
        <p:spPr bwMode="auto">
          <a:xfrm>
            <a:off x="357189" y="2348611"/>
            <a:ext cx="8510587" cy="4032721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5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323529" y="1844825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5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633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  <a:latin typeface="맑은 고딕" pitchFamily="50" charset="-127"/>
                  <a:ea typeface="맑은 고딕" pitchFamily="50" charset="-127"/>
                </a:rPr>
                <a:t>절  차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991177" y="2606479"/>
            <a:ext cx="46259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1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0" name="아래쪽 화살표 29"/>
          <p:cNvSpPr/>
          <p:nvPr/>
        </p:nvSpPr>
        <p:spPr>
          <a:xfrm>
            <a:off x="2051725" y="3429000"/>
            <a:ext cx="791967" cy="160735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1" name="아래쪽 화살표 30"/>
          <p:cNvSpPr/>
          <p:nvPr/>
        </p:nvSpPr>
        <p:spPr>
          <a:xfrm>
            <a:off x="2051725" y="4420393"/>
            <a:ext cx="791967" cy="160735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2" name="아래쪽 화살표 31"/>
          <p:cNvSpPr/>
          <p:nvPr/>
        </p:nvSpPr>
        <p:spPr>
          <a:xfrm>
            <a:off x="2051725" y="5301208"/>
            <a:ext cx="791967" cy="160735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3" name="아래쪽 화살표 32"/>
          <p:cNvSpPr/>
          <p:nvPr/>
        </p:nvSpPr>
        <p:spPr>
          <a:xfrm>
            <a:off x="6228189" y="4743341"/>
            <a:ext cx="801103" cy="160735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4" name="아래쪽 화살표 33"/>
          <p:cNvSpPr/>
          <p:nvPr/>
        </p:nvSpPr>
        <p:spPr>
          <a:xfrm>
            <a:off x="6235034" y="5301208"/>
            <a:ext cx="801103" cy="160735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6" name="아래쪽 화살표 35"/>
          <p:cNvSpPr/>
          <p:nvPr/>
        </p:nvSpPr>
        <p:spPr>
          <a:xfrm>
            <a:off x="6219169" y="4420393"/>
            <a:ext cx="801103" cy="160735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7" name="아래쪽 화살표 36"/>
          <p:cNvSpPr/>
          <p:nvPr/>
        </p:nvSpPr>
        <p:spPr>
          <a:xfrm>
            <a:off x="6228189" y="3412281"/>
            <a:ext cx="791967" cy="160735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539552" y="2708924"/>
            <a:ext cx="3888432" cy="560119"/>
          </a:xfrm>
          <a:prstGeom prst="roundRect">
            <a:avLst>
              <a:gd name="adj" fmla="val 8783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1.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급여프로그램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-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기본정보 생성</a:t>
            </a:r>
            <a:endParaRPr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476672"/>
            <a:ext cx="5113339" cy="609600"/>
          </a:xfrm>
        </p:spPr>
        <p:txBody>
          <a:bodyPr/>
          <a:lstStyle/>
          <a:p>
            <a:pPr algn="l"/>
            <a:r>
              <a:rPr lang="en-US" altLang="ko-KR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rPr>
              <a:t>II.</a:t>
            </a:r>
            <a:r>
              <a:rPr lang="en-US" altLang="ko-KR" sz="3200" b="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200" b="0" dirty="0" smtClean="0">
                <a:latin typeface="HY헤드라인M" pitchFamily="18" charset="-127"/>
                <a:ea typeface="HY헤드라인M" pitchFamily="18" charset="-127"/>
              </a:rPr>
              <a:t>업무 매뉴얼</a:t>
            </a:r>
            <a:endParaRPr lang="en-US" altLang="ko-KR" sz="3200" b="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539552" y="3732977"/>
            <a:ext cx="3888432" cy="560119"/>
          </a:xfrm>
          <a:prstGeom prst="roundRect">
            <a:avLst>
              <a:gd name="adj" fmla="val 8783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2. 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직원 인사변동자료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프로그램  정보</a:t>
            </a:r>
            <a:endParaRPr lang="en-US" altLang="ko-KR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  에 반영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직급 및 호봉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근속년수 등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0" name="모서리가 둥근 직사각형 49"/>
          <p:cNvSpPr/>
          <p:nvPr/>
        </p:nvSpPr>
        <p:spPr>
          <a:xfrm>
            <a:off x="4716016" y="2708920"/>
            <a:ext cx="3888432" cy="560119"/>
          </a:xfrm>
          <a:prstGeom prst="roundRect">
            <a:avLst>
              <a:gd name="adj" fmla="val 8783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5</a:t>
            </a:r>
            <a:r>
              <a:rPr lang="en-US" altLang="ko-K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급여 지급 월의 상여금</a:t>
            </a:r>
            <a:r>
              <a:rPr lang="en-US" altLang="ko-K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정근수당</a:t>
            </a:r>
            <a:r>
              <a:rPr lang="en-US" altLang="ko-K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r>
              <a:rPr lang="en-US" altLang="ko-K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봉급조정수당</a:t>
            </a:r>
            <a:r>
              <a:rPr lang="en-US" altLang="ko-K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명절휴가비 등 반영 </a:t>
            </a:r>
            <a:endParaRPr lang="ko-KR" altLang="en-US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1" name="모서리가 둥근 직사각형 50"/>
          <p:cNvSpPr/>
          <p:nvPr/>
        </p:nvSpPr>
        <p:spPr>
          <a:xfrm>
            <a:off x="539552" y="5533177"/>
            <a:ext cx="3888432" cy="560119"/>
          </a:xfrm>
          <a:prstGeom prst="roundRect">
            <a:avLst>
              <a:gd name="adj" fmla="val 8783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4. 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급여 공제항목 반영 </a:t>
            </a:r>
            <a:endParaRPr lang="ko-KR" alt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539552" y="4669081"/>
            <a:ext cx="3888432" cy="560119"/>
          </a:xfrm>
          <a:prstGeom prst="roundRect">
            <a:avLst>
              <a:gd name="adj" fmla="val 8783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1527175" algn="l"/>
              </a:tabLst>
            </a:pPr>
            <a:r>
              <a:rPr lang="en-US" altLang="ko-KR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3.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시간외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야간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휴일근무 등 수당항목 </a:t>
            </a:r>
            <a:endParaRPr lang="en-US" altLang="ko-KR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>
              <a:tabLst>
                <a:tab pos="1527175" algn="l"/>
              </a:tabLst>
            </a:pP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반영</a:t>
            </a:r>
            <a:endParaRPr lang="en-US" altLang="ko-KR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" name="모서리가 둥근 직사각형 52"/>
          <p:cNvSpPr/>
          <p:nvPr/>
        </p:nvSpPr>
        <p:spPr>
          <a:xfrm>
            <a:off x="4716016" y="3645024"/>
            <a:ext cx="3960440" cy="648072"/>
          </a:xfrm>
          <a:prstGeom prst="roundRect">
            <a:avLst>
              <a:gd name="adj" fmla="val 8783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6.  </a:t>
            </a:r>
            <a:r>
              <a:rPr lang="ko-KR" alt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모든 항목 반영여부 최종확인</a:t>
            </a:r>
            <a:r>
              <a:rPr lang="en-US" altLang="ko-K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전월급여와</a:t>
            </a:r>
            <a:endParaRPr lang="en-US" altLang="ko-KR" sz="1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 의 변동사항 </a:t>
            </a:r>
            <a:r>
              <a:rPr lang="ko-KR" altLang="en-US" sz="1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확인후</a:t>
            </a:r>
            <a:r>
              <a:rPr lang="ko-KR" alt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최종결재자료 확정</a:t>
            </a:r>
            <a:r>
              <a:rPr lang="en-US" altLang="ko-K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" name="모서리가 둥근 직사각형 56"/>
          <p:cNvSpPr/>
          <p:nvPr/>
        </p:nvSpPr>
        <p:spPr>
          <a:xfrm>
            <a:off x="4716016" y="4669081"/>
            <a:ext cx="3888432" cy="560119"/>
          </a:xfrm>
          <a:prstGeom prst="roundRect">
            <a:avLst>
              <a:gd name="adj" fmla="val 8783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en-US" altLang="ko-K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.  </a:t>
            </a:r>
            <a:r>
              <a:rPr lang="ko-KR" alt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공금 확인 및 지출</a:t>
            </a:r>
            <a:r>
              <a:rPr lang="en-US" altLang="ko-K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안</a:t>
            </a:r>
            <a:r>
              <a:rPr lang="en-US" altLang="ko-K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결재 후     </a:t>
            </a:r>
            <a:endParaRPr lang="en-US" altLang="ko-KR" sz="14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지출결의서 결재</a:t>
            </a:r>
            <a:r>
              <a:rPr lang="en-US" altLang="ko-KR" sz="1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z="1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8" name="모서리가 둥근 직사각형 57"/>
          <p:cNvSpPr/>
          <p:nvPr/>
        </p:nvSpPr>
        <p:spPr>
          <a:xfrm>
            <a:off x="4716016" y="5533177"/>
            <a:ext cx="3888432" cy="560119"/>
          </a:xfrm>
          <a:prstGeom prst="roundRect">
            <a:avLst>
              <a:gd name="adj" fmla="val 8783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8. 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은행이체내역  은행에 인계 후 급여 </a:t>
            </a:r>
            <a:endParaRPr lang="en-US" altLang="ko-KR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명세서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Medios3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에서 조회</a:t>
            </a:r>
            <a:endParaRPr lang="ko-KR" altLang="en-US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134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4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4474" y="1268764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1</a:t>
              </a: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1402859" y="1318942"/>
              <a:ext cx="3733797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급 여 업 무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79540" y="3228389"/>
            <a:ext cx="2600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휴먼엑스포" pitchFamily="18" charset="-127"/>
                <a:ea typeface="휴먼엑스포" pitchFamily="18" charset="-127"/>
              </a:rPr>
              <a:t>1</a:t>
            </a:r>
            <a:endParaRPr lang="ko-KR" altLang="ko-KR" sz="1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grpSp>
        <p:nvGrpSpPr>
          <p:cNvPr id="3" name="Group 61"/>
          <p:cNvGrpSpPr>
            <a:grpSpLocks/>
          </p:cNvGrpSpPr>
          <p:nvPr/>
        </p:nvGrpSpPr>
        <p:grpSpPr bwMode="auto">
          <a:xfrm>
            <a:off x="323529" y="1844825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5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633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  <a:latin typeface="맑은 고딕" pitchFamily="50" charset="-127"/>
                  <a:ea typeface="맑은 고딕" pitchFamily="50" charset="-127"/>
                </a:rPr>
                <a:t>절  차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9" name="Text Box 9"/>
          <p:cNvSpPr txBox="1">
            <a:spLocks noChangeArrowheads="1"/>
          </p:cNvSpPr>
          <p:nvPr/>
        </p:nvSpPr>
        <p:spPr bwMode="auto">
          <a:xfrm>
            <a:off x="991177" y="2606479"/>
            <a:ext cx="462597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1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0" name="아래쪽 화살표 29"/>
          <p:cNvSpPr/>
          <p:nvPr/>
        </p:nvSpPr>
        <p:spPr>
          <a:xfrm>
            <a:off x="1979712" y="3396340"/>
            <a:ext cx="791967" cy="160735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31" name="아래쪽 화살표 30"/>
          <p:cNvSpPr/>
          <p:nvPr/>
        </p:nvSpPr>
        <p:spPr>
          <a:xfrm>
            <a:off x="1979712" y="4437112"/>
            <a:ext cx="791967" cy="160735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sz="16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휴먼엑스포" pitchFamily="18" charset="-127"/>
              <a:ea typeface="휴먼엑스포" pitchFamily="18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67544" y="2492896"/>
            <a:ext cx="3888432" cy="776147"/>
          </a:xfrm>
          <a:prstGeom prst="roundRect">
            <a:avLst>
              <a:gd name="adj" fmla="val 8783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9.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급여지급액 및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대보험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공제액          </a:t>
            </a:r>
            <a:endParaRPr lang="en-US" altLang="ko-KR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chemeClr val="tx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엑셀프로그램으로 관리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엑셀작업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476672"/>
            <a:ext cx="5113339" cy="609600"/>
          </a:xfrm>
        </p:spPr>
        <p:txBody>
          <a:bodyPr/>
          <a:lstStyle/>
          <a:p>
            <a:pPr algn="l"/>
            <a:r>
              <a:rPr lang="en-US" altLang="ko-KR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rPr>
              <a:t>II.</a:t>
            </a:r>
            <a:r>
              <a:rPr lang="en-US" altLang="ko-KR" sz="3200" b="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200" b="0" dirty="0" smtClean="0">
                <a:latin typeface="HY헤드라인M" pitchFamily="18" charset="-127"/>
                <a:ea typeface="HY헤드라인M" pitchFamily="18" charset="-127"/>
              </a:rPr>
              <a:t>업무 매뉴얼</a:t>
            </a:r>
            <a:endParaRPr lang="en-US" altLang="ko-KR" sz="3200" b="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9" name="모서리가 둥근 직사각형 48"/>
          <p:cNvSpPr/>
          <p:nvPr/>
        </p:nvSpPr>
        <p:spPr>
          <a:xfrm>
            <a:off x="467544" y="3660969"/>
            <a:ext cx="3888432" cy="632127"/>
          </a:xfrm>
          <a:prstGeom prst="roundRect">
            <a:avLst>
              <a:gd name="adj" fmla="val 8783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altLang="ko-KR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10. </a:t>
            </a:r>
            <a:r>
              <a:rPr lang="ko-KR" altLang="en-US" sz="1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매월초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전달 급여 및 진료비감면액</a:t>
            </a:r>
            <a:endParaRPr lang="en-US" altLang="ko-KR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    M3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에 생성하여 자료 비교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매월 </a:t>
            </a:r>
            <a:r>
              <a:rPr lang="ko-KR" altLang="en-US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초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2" name="모서리가 둥근 직사각형 51"/>
          <p:cNvSpPr/>
          <p:nvPr/>
        </p:nvSpPr>
        <p:spPr>
          <a:xfrm>
            <a:off x="467544" y="4725144"/>
            <a:ext cx="3888432" cy="1440160"/>
          </a:xfrm>
          <a:prstGeom prst="roundRect">
            <a:avLst>
              <a:gd name="adj" fmla="val 8783"/>
            </a:avLst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/>
            <a:bevelB w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tabLst>
                <a:tab pos="1527175" algn="l"/>
              </a:tabLst>
            </a:pPr>
            <a:r>
              <a:rPr lang="en-US" altLang="ko-KR" sz="20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tx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11.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매월 지급 급여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세금 </a:t>
            </a:r>
            <a:r>
              <a:rPr lang="ko-KR" altLang="en-US" sz="1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정산액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퇴직</a:t>
            </a:r>
            <a:endParaRPr lang="en-US" altLang="ko-KR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>
              <a:tabLst>
                <a:tab pos="1527175" algn="l"/>
              </a:tabLst>
            </a:pP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     소득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기타소득 등 세무서원천신고</a:t>
            </a:r>
            <a:endParaRPr lang="en-US" altLang="ko-KR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  <a:p>
            <a:pPr>
              <a:tabLst>
                <a:tab pos="1527175" algn="l"/>
              </a:tabLst>
            </a:pPr>
            <a:r>
              <a:rPr lang="en-US" altLang="ko-KR" sz="1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    (10</a:t>
            </a: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일까지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tabLst>
                <a:tab pos="1527175" algn="l"/>
              </a:tabLst>
            </a:pPr>
            <a:r>
              <a:rPr lang="ko-KR" altLang="en-US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    → 연말정산 기초서류가 됨</a:t>
            </a:r>
            <a:r>
              <a:rPr lang="en-US" altLang="ko-KR" sz="1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 pitchFamily="50" charset="-127"/>
                <a:ea typeface="맑은 고딕" pitchFamily="50" charset="-127"/>
              </a:rPr>
              <a:t>. </a:t>
            </a:r>
          </a:p>
          <a:p>
            <a:pPr>
              <a:tabLst>
                <a:tab pos="1527175" algn="l"/>
              </a:tabLst>
            </a:pPr>
            <a:endParaRPr lang="en-US" altLang="ko-KR" sz="1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9169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>
          <a:xfrm>
            <a:off x="375700" y="6262437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5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4474" y="1268764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2</a:t>
              </a:r>
              <a:r>
                <a:rPr lang="en-US" altLang="ko-KR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.</a:t>
              </a: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1402859" y="1318942"/>
              <a:ext cx="3733797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기본급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07532" y="3244334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ko-KR" altLang="ko-KR" dirty="0">
              <a:ea typeface="굴림" pitchFamily="50" charset="-127"/>
            </a:endParaRPr>
          </a:p>
        </p:txBody>
      </p:sp>
      <p:sp>
        <p:nvSpPr>
          <p:cNvPr id="48" name="모서리가 둥근 직사각형 44"/>
          <p:cNvSpPr>
            <a:spLocks noChangeArrowheads="1"/>
          </p:cNvSpPr>
          <p:nvPr/>
        </p:nvSpPr>
        <p:spPr bwMode="auto">
          <a:xfrm>
            <a:off x="395539" y="2432669"/>
            <a:ext cx="8510587" cy="1500387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sp>
        <p:nvSpPr>
          <p:cNvPr id="51" name="Text Box 9"/>
          <p:cNvSpPr txBox="1">
            <a:spLocks noChangeArrowheads="1"/>
          </p:cNvSpPr>
          <p:nvPr/>
        </p:nvSpPr>
        <p:spPr bwMode="auto">
          <a:xfrm>
            <a:off x="919169" y="2553619"/>
            <a:ext cx="46259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2000">
              <a:solidFill>
                <a:srgbClr val="422100"/>
              </a:solidFill>
              <a:latin typeface="Arial" charset="0"/>
            </a:endParaRPr>
          </a:p>
        </p:txBody>
      </p:sp>
      <p:grpSp>
        <p:nvGrpSpPr>
          <p:cNvPr id="53" name="Group 61"/>
          <p:cNvGrpSpPr>
            <a:grpSpLocks/>
          </p:cNvGrpSpPr>
          <p:nvPr/>
        </p:nvGrpSpPr>
        <p:grpSpPr bwMode="auto">
          <a:xfrm>
            <a:off x="323529" y="1844825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5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714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기본급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57" name="Text Box 9"/>
          <p:cNvSpPr txBox="1">
            <a:spLocks noChangeArrowheads="1"/>
          </p:cNvSpPr>
          <p:nvPr/>
        </p:nvSpPr>
        <p:spPr bwMode="auto">
          <a:xfrm>
            <a:off x="610939" y="2492899"/>
            <a:ext cx="8137525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기본급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매월 지급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원장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의료직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의사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약사직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),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의료직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간호직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및 일반직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기본급표에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따라 지급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→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공무직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나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”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군은 별도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기본급표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적용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2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2533844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476672"/>
            <a:ext cx="5113339" cy="609600"/>
          </a:xfrm>
        </p:spPr>
        <p:txBody>
          <a:bodyPr/>
          <a:lstStyle/>
          <a:p>
            <a:pPr algn="l"/>
            <a:r>
              <a:rPr lang="en-US" altLang="ko-KR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rPr>
              <a:t>II.</a:t>
            </a:r>
            <a:r>
              <a:rPr lang="en-US" altLang="ko-KR" sz="3200" b="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200" b="0" dirty="0" smtClean="0">
                <a:latin typeface="HY헤드라인M" pitchFamily="18" charset="-127"/>
                <a:ea typeface="HY헤드라인M" pitchFamily="18" charset="-127"/>
              </a:rPr>
              <a:t>업무 매뉴얼</a:t>
            </a:r>
            <a:endParaRPr lang="en-US" altLang="ko-KR" sz="3200" b="0" dirty="0" smtClean="0"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7868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>
          <a:xfrm>
            <a:off x="375700" y="6262437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6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4474" y="1268764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3</a:t>
              </a:r>
              <a:r>
                <a:rPr lang="en-US" altLang="ko-KR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.</a:t>
              </a: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1402859" y="1318942"/>
              <a:ext cx="3733797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각종 수당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07532" y="3244334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ko-KR" altLang="ko-KR" dirty="0">
              <a:ea typeface="굴림" pitchFamily="50" charset="-127"/>
            </a:endParaRPr>
          </a:p>
        </p:txBody>
      </p:sp>
      <p:sp>
        <p:nvSpPr>
          <p:cNvPr id="48" name="모서리가 둥근 직사각형 44"/>
          <p:cNvSpPr>
            <a:spLocks noChangeArrowheads="1"/>
          </p:cNvSpPr>
          <p:nvPr/>
        </p:nvSpPr>
        <p:spPr bwMode="auto">
          <a:xfrm>
            <a:off x="395539" y="2432669"/>
            <a:ext cx="8510587" cy="1644403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sp>
        <p:nvSpPr>
          <p:cNvPr id="51" name="Text Box 9"/>
          <p:cNvSpPr txBox="1">
            <a:spLocks noChangeArrowheads="1"/>
          </p:cNvSpPr>
          <p:nvPr/>
        </p:nvSpPr>
        <p:spPr bwMode="auto">
          <a:xfrm>
            <a:off x="919169" y="2553619"/>
            <a:ext cx="46259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2000">
              <a:solidFill>
                <a:srgbClr val="422100"/>
              </a:solidFill>
              <a:latin typeface="Arial" charset="0"/>
            </a:endParaRPr>
          </a:p>
        </p:txBody>
      </p:sp>
      <p:grpSp>
        <p:nvGrpSpPr>
          <p:cNvPr id="53" name="Group 61"/>
          <p:cNvGrpSpPr>
            <a:grpSpLocks/>
          </p:cNvGrpSpPr>
          <p:nvPr/>
        </p:nvGrpSpPr>
        <p:grpSpPr bwMode="auto">
          <a:xfrm>
            <a:off x="323529" y="1844825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5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876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상여수당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57" name="Text Box 9"/>
          <p:cNvSpPr txBox="1">
            <a:spLocks noChangeArrowheads="1"/>
          </p:cNvSpPr>
          <p:nvPr/>
        </p:nvSpPr>
        <p:spPr bwMode="auto">
          <a:xfrm>
            <a:off x="610938" y="2492899"/>
            <a:ext cx="829470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12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 지급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상여금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지급기준액표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에 의거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80%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(2021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12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월부터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87.5%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- 8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(10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호봉의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80%), 7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(12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호봉의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80%), 6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5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(15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호봉의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80%), 4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(18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호봉의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80%)</a:t>
            </a:r>
          </a:p>
          <a:p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12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 급여지급일 현재 직원의 신분을 보유하고 기본급이 지급되는 자 중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일부터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일까지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 이상 기본급이 지급된 직원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기본급의 일부가 지급된 직원을 포함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에게 지급하고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실제 근무한 기간을 계산함에 있어 근무기간이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15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일 이상은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월로 계산하고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15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일 미만은 계산하지 아니함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2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2492899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476672"/>
            <a:ext cx="5113339" cy="609600"/>
          </a:xfrm>
        </p:spPr>
        <p:txBody>
          <a:bodyPr/>
          <a:lstStyle/>
          <a:p>
            <a:pPr algn="l"/>
            <a:r>
              <a:rPr lang="en-US" altLang="ko-KR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rPr>
              <a:t>II.</a:t>
            </a:r>
            <a:r>
              <a:rPr lang="en-US" altLang="ko-KR" sz="3200" b="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200" b="0" dirty="0" smtClean="0">
                <a:latin typeface="HY헤드라인M" pitchFamily="18" charset="-127"/>
                <a:ea typeface="HY헤드라인M" pitchFamily="18" charset="-127"/>
              </a:rPr>
              <a:t>업무 매뉴얼</a:t>
            </a:r>
            <a:endParaRPr lang="en-US" altLang="ko-KR" sz="3200" b="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9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3150112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3" name="Group 61"/>
          <p:cNvGrpSpPr>
            <a:grpSpLocks/>
          </p:cNvGrpSpPr>
          <p:nvPr/>
        </p:nvGrpSpPr>
        <p:grpSpPr bwMode="auto">
          <a:xfrm>
            <a:off x="325112" y="4234417"/>
            <a:ext cx="8448675" cy="409575"/>
            <a:chOff x="213" y="663"/>
            <a:chExt cx="5322" cy="258"/>
          </a:xfrm>
        </p:grpSpPr>
        <p:sp>
          <p:nvSpPr>
            <p:cNvPr id="2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2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2338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정근수당 및 정근수당 가산금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7" name="모서리가 둥근 직사각형 44"/>
          <p:cNvSpPr>
            <a:spLocks noChangeArrowheads="1"/>
          </p:cNvSpPr>
          <p:nvPr/>
        </p:nvSpPr>
        <p:spPr bwMode="auto">
          <a:xfrm>
            <a:off x="395055" y="4789380"/>
            <a:ext cx="8510587" cy="1447931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pic>
        <p:nvPicPr>
          <p:cNvPr id="30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4967456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 Box 9"/>
          <p:cNvSpPr txBox="1">
            <a:spLocks noChangeArrowheads="1"/>
          </p:cNvSpPr>
          <p:nvPr/>
        </p:nvSpPr>
        <p:spPr bwMode="auto">
          <a:xfrm>
            <a:off x="673896" y="4941168"/>
            <a:ext cx="823174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, 7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지급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근속년수에 따라 기본급의 최대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50%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  ex) 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– 5%, 10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– 50%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, 12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월 급여지급일 현재 직원의 신분을 보유하고 기본급이 지급되는 자 중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월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일부터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월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30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일까지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월 이상 기본급이 지급된 직원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기본급의 일부가 지급된 직원을 포함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에게 지급하고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실제 근무한 기간을 계산함에 있어 근무기간이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15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일 이상은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월로 계산하고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15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일 미만은 계산하지 아니함</a:t>
            </a:r>
          </a:p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   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2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5395876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65500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>
          <a:xfrm>
            <a:off x="375700" y="6262437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7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4474" y="1268764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3</a:t>
              </a:r>
              <a:r>
                <a:rPr lang="en-US" altLang="ko-KR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.</a:t>
              </a: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1402859" y="1318942"/>
              <a:ext cx="3733797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각종 수당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07532" y="3244334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ko-KR" altLang="ko-KR" dirty="0">
              <a:ea typeface="굴림" pitchFamily="50" charset="-127"/>
            </a:endParaRPr>
          </a:p>
        </p:txBody>
      </p:sp>
      <p:sp>
        <p:nvSpPr>
          <p:cNvPr id="48" name="모서리가 둥근 직사각형 44"/>
          <p:cNvSpPr>
            <a:spLocks noChangeArrowheads="1"/>
          </p:cNvSpPr>
          <p:nvPr/>
        </p:nvSpPr>
        <p:spPr bwMode="auto">
          <a:xfrm>
            <a:off x="395539" y="2432669"/>
            <a:ext cx="8510587" cy="1428379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sp>
        <p:nvSpPr>
          <p:cNvPr id="51" name="Text Box 9"/>
          <p:cNvSpPr txBox="1">
            <a:spLocks noChangeArrowheads="1"/>
          </p:cNvSpPr>
          <p:nvPr/>
        </p:nvSpPr>
        <p:spPr bwMode="auto">
          <a:xfrm>
            <a:off x="919169" y="2553619"/>
            <a:ext cx="46259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2000">
              <a:solidFill>
                <a:srgbClr val="422100"/>
              </a:solidFill>
              <a:latin typeface="Arial" charset="0"/>
            </a:endParaRPr>
          </a:p>
        </p:txBody>
      </p:sp>
      <p:grpSp>
        <p:nvGrpSpPr>
          <p:cNvPr id="53" name="Group 61"/>
          <p:cNvGrpSpPr>
            <a:grpSpLocks/>
          </p:cNvGrpSpPr>
          <p:nvPr/>
        </p:nvGrpSpPr>
        <p:grpSpPr bwMode="auto">
          <a:xfrm>
            <a:off x="323529" y="1844825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5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876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가족수당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57" name="Text Box 9"/>
          <p:cNvSpPr txBox="1">
            <a:spLocks noChangeArrowheads="1"/>
          </p:cNvSpPr>
          <p:nvPr/>
        </p:nvSpPr>
        <p:spPr bwMode="auto">
          <a:xfrm>
            <a:off x="610938" y="2492899"/>
            <a:ext cx="8294703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가족수당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매월 지급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부양가족의 수는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명 이내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자녀의 경우에는 부양가족의 수가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명을 초과하더라도 가족수당 지급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   (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배우자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40,000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배우자 제외 부양가족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20,000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), (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부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만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60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세 이상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모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만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55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세 이상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) </a:t>
            </a: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   </a:t>
            </a:r>
            <a:r>
              <a:rPr lang="ko-KR" altLang="en-US" sz="1400" dirty="0" err="1">
                <a:latin typeface="HY견고딕" pitchFamily="18" charset="-127"/>
                <a:ea typeface="HY견고딕" pitchFamily="18" charset="-127"/>
              </a:rPr>
              <a:t>셋째자녀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가산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80,000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 가산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단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, 2011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년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12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월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31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일 이전 출생한 </a:t>
            </a:r>
            <a:r>
              <a:rPr lang="ko-KR" altLang="en-US" sz="1400" dirty="0" err="1">
                <a:latin typeface="HY견고딕" pitchFamily="18" charset="-127"/>
                <a:ea typeface="HY견고딕" pitchFamily="18" charset="-127"/>
              </a:rPr>
              <a:t>셋째이상자녀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30,000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 지급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2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2492899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476672"/>
            <a:ext cx="5113339" cy="609600"/>
          </a:xfrm>
        </p:spPr>
        <p:txBody>
          <a:bodyPr/>
          <a:lstStyle/>
          <a:p>
            <a:pPr algn="l"/>
            <a:r>
              <a:rPr lang="en-US" altLang="ko-KR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rPr>
              <a:t>II.</a:t>
            </a:r>
            <a:r>
              <a:rPr lang="en-US" altLang="ko-KR" sz="3200" b="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200" b="0" dirty="0" smtClean="0">
                <a:latin typeface="HY헤드라인M" pitchFamily="18" charset="-127"/>
                <a:ea typeface="HY헤드라인M" pitchFamily="18" charset="-127"/>
              </a:rPr>
              <a:t>업무 매뉴얼</a:t>
            </a:r>
            <a:endParaRPr lang="en-US" altLang="ko-KR" sz="3200" b="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3" name="Group 61"/>
          <p:cNvGrpSpPr>
            <a:grpSpLocks/>
          </p:cNvGrpSpPr>
          <p:nvPr/>
        </p:nvGrpSpPr>
        <p:grpSpPr bwMode="auto">
          <a:xfrm>
            <a:off x="325112" y="4077072"/>
            <a:ext cx="8448675" cy="409575"/>
            <a:chOff x="213" y="663"/>
            <a:chExt cx="5322" cy="258"/>
          </a:xfrm>
        </p:grpSpPr>
        <p:sp>
          <p:nvSpPr>
            <p:cNvPr id="2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2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1522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자녀학비보조수당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7" name="모서리가 둥근 직사각형 44"/>
          <p:cNvSpPr>
            <a:spLocks noChangeArrowheads="1"/>
          </p:cNvSpPr>
          <p:nvPr/>
        </p:nvSpPr>
        <p:spPr bwMode="auto">
          <a:xfrm>
            <a:off x="395055" y="4653136"/>
            <a:ext cx="8510587" cy="1428379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pic>
        <p:nvPicPr>
          <p:cNvPr id="30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4797152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 Box 9"/>
          <p:cNvSpPr txBox="1">
            <a:spLocks noChangeArrowheads="1"/>
          </p:cNvSpPr>
          <p:nvPr/>
        </p:nvSpPr>
        <p:spPr bwMode="auto">
          <a:xfrm>
            <a:off x="673896" y="4789381"/>
            <a:ext cx="823174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미지급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(2021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년도부터 중</a:t>
            </a:r>
            <a:r>
              <a:rPr lang="ko-KR" altLang="en-US" sz="1400" dirty="0" smtClean="0">
                <a:latin typeface="맑은 고딕"/>
                <a:ea typeface="맑은 고딕"/>
              </a:rPr>
              <a:t>〮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고등학교 무상교육 실시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9683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>
          <a:xfrm>
            <a:off x="375700" y="6262437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8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4474" y="1268764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3</a:t>
              </a:r>
              <a:r>
                <a:rPr lang="en-US" altLang="ko-KR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.</a:t>
              </a: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1402859" y="1318942"/>
              <a:ext cx="3733797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각종 수당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07532" y="3244334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ko-KR" altLang="ko-KR" dirty="0">
              <a:ea typeface="굴림" pitchFamily="50" charset="-127"/>
            </a:endParaRPr>
          </a:p>
        </p:txBody>
      </p:sp>
      <p:sp>
        <p:nvSpPr>
          <p:cNvPr id="48" name="모서리가 둥근 직사각형 44"/>
          <p:cNvSpPr>
            <a:spLocks noChangeArrowheads="1"/>
          </p:cNvSpPr>
          <p:nvPr/>
        </p:nvSpPr>
        <p:spPr bwMode="auto">
          <a:xfrm>
            <a:off x="395539" y="2432669"/>
            <a:ext cx="8510587" cy="3804643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sp>
        <p:nvSpPr>
          <p:cNvPr id="51" name="Text Box 9"/>
          <p:cNvSpPr txBox="1">
            <a:spLocks noChangeArrowheads="1"/>
          </p:cNvSpPr>
          <p:nvPr/>
        </p:nvSpPr>
        <p:spPr bwMode="auto">
          <a:xfrm>
            <a:off x="919169" y="2553619"/>
            <a:ext cx="46259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2000">
              <a:solidFill>
                <a:srgbClr val="422100"/>
              </a:solidFill>
              <a:latin typeface="Arial" charset="0"/>
            </a:endParaRPr>
          </a:p>
        </p:txBody>
      </p:sp>
      <p:grpSp>
        <p:nvGrpSpPr>
          <p:cNvPr id="53" name="Group 61"/>
          <p:cNvGrpSpPr>
            <a:grpSpLocks/>
          </p:cNvGrpSpPr>
          <p:nvPr/>
        </p:nvGrpSpPr>
        <p:grpSpPr bwMode="auto">
          <a:xfrm>
            <a:off x="323529" y="1844825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5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4123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  <a:latin typeface="맑은 고딕"/>
                  <a:ea typeface="맑은 고딕"/>
                </a:rPr>
                <a:t>위험수당</a:t>
              </a:r>
              <a:r>
                <a:rPr lang="en-US" altLang="ko-KR" sz="2000" b="1" dirty="0" smtClean="0">
                  <a:solidFill>
                    <a:srgbClr val="FFFFCC"/>
                  </a:solidFill>
                  <a:latin typeface="맑은 고딕"/>
                  <a:ea typeface="맑은 고딕"/>
                </a:rPr>
                <a:t>,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기술수당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,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출납수당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,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전산수당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,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의료업무수당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57" name="Text Box 9"/>
          <p:cNvSpPr txBox="1">
            <a:spLocks noChangeArrowheads="1"/>
          </p:cNvSpPr>
          <p:nvPr/>
        </p:nvSpPr>
        <p:spPr bwMode="auto">
          <a:xfrm>
            <a:off x="610938" y="2492899"/>
            <a:ext cx="8294703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위험수당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매월 지급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갑종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50,000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을종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40,000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(2021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월부터 각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10,000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원씩 인상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기술수당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매월 지급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『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국가기술 자격법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』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에 의한 국가기술자격 취득자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운전원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및 조리사 등 해당분야 근무자에게 지급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 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예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운전원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40,000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간호조무사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20,000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조리사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20,000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 등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출납수당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매월 지급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갑종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진료비 수납 담당자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현금출납 담당자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월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15,000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을종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급여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사무담당자 등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12,000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전산수당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매월 지급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기술수당과 중복 지급 안됨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전산업무 직접 담당자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의료업무수당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매월 지급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해당업무 종사자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약사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70,000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간호사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50,000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err="1">
                <a:latin typeface="HY견고딕" pitchFamily="18" charset="-127"/>
                <a:ea typeface="HY견고딕" pitchFamily="18" charset="-127"/>
              </a:rPr>
              <a:t>보건직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50,000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2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2524700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476672"/>
            <a:ext cx="5113339" cy="609600"/>
          </a:xfrm>
        </p:spPr>
        <p:txBody>
          <a:bodyPr/>
          <a:lstStyle/>
          <a:p>
            <a:pPr algn="l"/>
            <a:r>
              <a:rPr lang="en-US" altLang="ko-KR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rPr>
              <a:t>II.</a:t>
            </a:r>
            <a:r>
              <a:rPr lang="en-US" altLang="ko-KR" sz="3200" b="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200" b="0" dirty="0" smtClean="0">
                <a:latin typeface="HY헤드라인M" pitchFamily="18" charset="-127"/>
                <a:ea typeface="HY헤드라인M" pitchFamily="18" charset="-127"/>
              </a:rPr>
              <a:t>업무 매뉴얼</a:t>
            </a:r>
            <a:endParaRPr lang="en-US" altLang="ko-KR" sz="3200" b="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9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3150112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4014208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4865532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5513604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84294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>
          <a:xfrm>
            <a:off x="375700" y="6262437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9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4474" y="1268764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3</a:t>
              </a:r>
              <a:r>
                <a:rPr lang="en-US" altLang="ko-KR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.</a:t>
              </a: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1402859" y="1318942"/>
              <a:ext cx="3733797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각종 수당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07532" y="3244334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ko-KR" altLang="ko-KR" dirty="0">
              <a:ea typeface="굴림" pitchFamily="50" charset="-127"/>
            </a:endParaRPr>
          </a:p>
        </p:txBody>
      </p:sp>
      <p:sp>
        <p:nvSpPr>
          <p:cNvPr id="48" name="모서리가 둥근 직사각형 44"/>
          <p:cNvSpPr>
            <a:spLocks noChangeArrowheads="1"/>
          </p:cNvSpPr>
          <p:nvPr/>
        </p:nvSpPr>
        <p:spPr bwMode="auto">
          <a:xfrm>
            <a:off x="395539" y="2432669"/>
            <a:ext cx="8510587" cy="3444603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sp>
        <p:nvSpPr>
          <p:cNvPr id="51" name="Text Box 9"/>
          <p:cNvSpPr txBox="1">
            <a:spLocks noChangeArrowheads="1"/>
          </p:cNvSpPr>
          <p:nvPr/>
        </p:nvSpPr>
        <p:spPr bwMode="auto">
          <a:xfrm>
            <a:off x="919169" y="2553619"/>
            <a:ext cx="46259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2000">
              <a:solidFill>
                <a:srgbClr val="422100"/>
              </a:solidFill>
              <a:latin typeface="Arial" charset="0"/>
            </a:endParaRPr>
          </a:p>
        </p:txBody>
      </p:sp>
      <p:grpSp>
        <p:nvGrpSpPr>
          <p:cNvPr id="53" name="Group 61"/>
          <p:cNvGrpSpPr>
            <a:grpSpLocks/>
          </p:cNvGrpSpPr>
          <p:nvPr/>
        </p:nvGrpSpPr>
        <p:grpSpPr bwMode="auto">
          <a:xfrm>
            <a:off x="323529" y="1844825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5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3216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시간외근무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,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야간근무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,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휴일근무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,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호출수당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57" name="Text Box 9"/>
          <p:cNvSpPr txBox="1">
            <a:spLocks noChangeArrowheads="1"/>
          </p:cNvSpPr>
          <p:nvPr/>
        </p:nvSpPr>
        <p:spPr bwMode="auto">
          <a:xfrm>
            <a:off x="610938" y="2492899"/>
            <a:ext cx="8294703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시간외근무수당 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사유 발생시 지급 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통상임금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*1.5/209*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시간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야간근무수당 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사유 발생시 지급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통상임금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*0.5/209*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시간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휴일근무수당 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사유 발생시 지급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통상임금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*1.5/209*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시간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대체휴무 및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Sleeping day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사유 발생시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(N 7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일 초과시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–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단체협약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통상임금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* 1.0/209*8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시간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호출수당 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사유 발생시 지급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호출당일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20,000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호출대기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10,000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2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2524700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476672"/>
            <a:ext cx="5113339" cy="609600"/>
          </a:xfrm>
        </p:spPr>
        <p:txBody>
          <a:bodyPr/>
          <a:lstStyle/>
          <a:p>
            <a:pPr algn="l"/>
            <a:r>
              <a:rPr lang="en-US" altLang="ko-KR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rPr>
              <a:t>II.</a:t>
            </a:r>
            <a:r>
              <a:rPr lang="en-US" altLang="ko-KR" sz="3200" b="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200" b="0" dirty="0" smtClean="0">
                <a:latin typeface="HY헤드라인M" pitchFamily="18" charset="-127"/>
                <a:ea typeface="HY헤드라인M" pitchFamily="18" charset="-127"/>
              </a:rPr>
              <a:t>업무 매뉴얼</a:t>
            </a:r>
            <a:endParaRPr lang="en-US" altLang="ko-KR" sz="3200" b="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9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3150112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3806184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4446256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5085184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316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>
          <a:xfrm>
            <a:off x="375700" y="6262437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10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4474" y="1268764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3</a:t>
              </a:r>
              <a:r>
                <a:rPr lang="en-US" altLang="ko-KR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.</a:t>
              </a: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1402859" y="1318942"/>
              <a:ext cx="3733797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각종 수당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07532" y="3244334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ko-KR" altLang="ko-KR" dirty="0">
              <a:ea typeface="굴림" pitchFamily="50" charset="-127"/>
            </a:endParaRPr>
          </a:p>
        </p:txBody>
      </p:sp>
      <p:sp>
        <p:nvSpPr>
          <p:cNvPr id="48" name="모서리가 둥근 직사각형 44"/>
          <p:cNvSpPr>
            <a:spLocks noChangeArrowheads="1"/>
          </p:cNvSpPr>
          <p:nvPr/>
        </p:nvSpPr>
        <p:spPr bwMode="auto">
          <a:xfrm>
            <a:off x="392502" y="2447711"/>
            <a:ext cx="8510587" cy="693257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sp>
        <p:nvSpPr>
          <p:cNvPr id="51" name="Text Box 9"/>
          <p:cNvSpPr txBox="1">
            <a:spLocks noChangeArrowheads="1"/>
          </p:cNvSpPr>
          <p:nvPr/>
        </p:nvSpPr>
        <p:spPr bwMode="auto">
          <a:xfrm>
            <a:off x="919169" y="2553619"/>
            <a:ext cx="46259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2000">
              <a:solidFill>
                <a:srgbClr val="422100"/>
              </a:solidFill>
              <a:latin typeface="Arial" charset="0"/>
            </a:endParaRPr>
          </a:p>
        </p:txBody>
      </p:sp>
      <p:grpSp>
        <p:nvGrpSpPr>
          <p:cNvPr id="53" name="Group 61"/>
          <p:cNvGrpSpPr>
            <a:grpSpLocks/>
          </p:cNvGrpSpPr>
          <p:nvPr/>
        </p:nvGrpSpPr>
        <p:grpSpPr bwMode="auto">
          <a:xfrm>
            <a:off x="323529" y="1844825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5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981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err="1" smtClean="0">
                  <a:solidFill>
                    <a:srgbClr val="FFFFCC"/>
                  </a:solidFill>
                </a:rPr>
                <a:t>정액급식비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57" name="Text Box 9"/>
          <p:cNvSpPr txBox="1">
            <a:spLocks noChangeArrowheads="1"/>
          </p:cNvSpPr>
          <p:nvPr/>
        </p:nvSpPr>
        <p:spPr bwMode="auto">
          <a:xfrm>
            <a:off x="610939" y="2492899"/>
            <a:ext cx="81375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400" dirty="0" err="1">
                <a:latin typeface="HY견고딕" pitchFamily="18" charset="-127"/>
                <a:ea typeface="HY견고딕" pitchFamily="18" charset="-127"/>
              </a:rPr>
              <a:t>정액급식비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매월 지급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지급액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130,000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(2021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월부터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10,000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인상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2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2520331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476672"/>
            <a:ext cx="5113339" cy="609600"/>
          </a:xfrm>
        </p:spPr>
        <p:txBody>
          <a:bodyPr/>
          <a:lstStyle/>
          <a:p>
            <a:pPr algn="l"/>
            <a:r>
              <a:rPr lang="en-US" altLang="ko-KR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rPr>
              <a:t>II.</a:t>
            </a:r>
            <a:r>
              <a:rPr lang="en-US" altLang="ko-KR" sz="3200" b="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200" b="0" dirty="0" smtClean="0">
                <a:latin typeface="HY헤드라인M" pitchFamily="18" charset="-127"/>
                <a:ea typeface="HY헤드라인M" pitchFamily="18" charset="-127"/>
              </a:rPr>
              <a:t>업무 매뉴얼</a:t>
            </a:r>
            <a:endParaRPr lang="en-US" altLang="ko-KR" sz="3200" b="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3" name="Group 61"/>
          <p:cNvGrpSpPr>
            <a:grpSpLocks/>
          </p:cNvGrpSpPr>
          <p:nvPr/>
        </p:nvGrpSpPr>
        <p:grpSpPr bwMode="auto">
          <a:xfrm>
            <a:off x="299789" y="4891633"/>
            <a:ext cx="8448675" cy="409575"/>
            <a:chOff x="213" y="663"/>
            <a:chExt cx="5322" cy="258"/>
          </a:xfrm>
        </p:grpSpPr>
        <p:sp>
          <p:nvSpPr>
            <p:cNvPr id="2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2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876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연차수</a:t>
              </a:r>
              <a:r>
                <a:rPr lang="ko-KR" altLang="en-US" sz="2000" b="1" dirty="0">
                  <a:solidFill>
                    <a:srgbClr val="FFFFCC"/>
                  </a:solidFill>
                </a:rPr>
                <a:t>당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grpSp>
        <p:nvGrpSpPr>
          <p:cNvPr id="37" name="Group 61"/>
          <p:cNvGrpSpPr>
            <a:grpSpLocks/>
          </p:cNvGrpSpPr>
          <p:nvPr/>
        </p:nvGrpSpPr>
        <p:grpSpPr bwMode="auto">
          <a:xfrm>
            <a:off x="323528" y="3379465"/>
            <a:ext cx="8448675" cy="409575"/>
            <a:chOff x="213" y="663"/>
            <a:chExt cx="5322" cy="258"/>
          </a:xfrm>
        </p:grpSpPr>
        <p:sp>
          <p:nvSpPr>
            <p:cNvPr id="38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39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981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명절휴가비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1" name="모서리가 둥근 직사각형 44"/>
          <p:cNvSpPr>
            <a:spLocks noChangeArrowheads="1"/>
          </p:cNvSpPr>
          <p:nvPr/>
        </p:nvSpPr>
        <p:spPr bwMode="auto">
          <a:xfrm>
            <a:off x="395536" y="3978167"/>
            <a:ext cx="8510587" cy="693257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sp>
        <p:nvSpPr>
          <p:cNvPr id="42" name="Text Box 9"/>
          <p:cNvSpPr txBox="1">
            <a:spLocks noChangeArrowheads="1"/>
          </p:cNvSpPr>
          <p:nvPr/>
        </p:nvSpPr>
        <p:spPr bwMode="auto">
          <a:xfrm>
            <a:off x="611560" y="4058488"/>
            <a:ext cx="81375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명절휴가비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설날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추석에 </a:t>
            </a:r>
            <a:r>
              <a:rPr lang="ko-KR" altLang="en-US" sz="1400" dirty="0" err="1">
                <a:latin typeface="HY견고딕" pitchFamily="18" charset="-127"/>
                <a:ea typeface="HY견고딕" pitchFamily="18" charset="-127"/>
              </a:rPr>
              <a:t>속하는달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 급여일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명절이 급여일 이전일 경우 명절이전에 지급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기본급의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60%</a:t>
            </a:r>
          </a:p>
          <a:p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43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4090588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모서리가 둥근 직사각형 44"/>
          <p:cNvSpPr>
            <a:spLocks noChangeArrowheads="1"/>
          </p:cNvSpPr>
          <p:nvPr/>
        </p:nvSpPr>
        <p:spPr bwMode="auto">
          <a:xfrm>
            <a:off x="395536" y="5517232"/>
            <a:ext cx="8510587" cy="693257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pic>
        <p:nvPicPr>
          <p:cNvPr id="46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5611900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Text Box 9"/>
          <p:cNvSpPr txBox="1">
            <a:spLocks noChangeArrowheads="1"/>
          </p:cNvSpPr>
          <p:nvPr/>
        </p:nvSpPr>
        <p:spPr bwMode="auto">
          <a:xfrm>
            <a:off x="611560" y="5589240"/>
            <a:ext cx="81375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연차수당 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사유 발생시 지급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통상임금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*1.0/209*8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시간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*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일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3142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>
          <a:xfrm>
            <a:off x="375700" y="6262437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11</a:t>
            </a:fld>
            <a:endParaRPr lang="en-US" altLang="ko-KR" dirty="0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4474" y="1268764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3</a:t>
              </a:r>
              <a:r>
                <a:rPr lang="en-US" altLang="ko-KR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.</a:t>
              </a: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1402859" y="1318942"/>
              <a:ext cx="3733797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각종 수당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07532" y="3244334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ko-KR" altLang="ko-KR" dirty="0">
              <a:ea typeface="굴림" pitchFamily="50" charset="-127"/>
            </a:endParaRPr>
          </a:p>
        </p:txBody>
      </p:sp>
      <p:sp>
        <p:nvSpPr>
          <p:cNvPr id="48" name="모서리가 둥근 직사각형 44"/>
          <p:cNvSpPr>
            <a:spLocks noChangeArrowheads="1"/>
          </p:cNvSpPr>
          <p:nvPr/>
        </p:nvSpPr>
        <p:spPr bwMode="auto">
          <a:xfrm>
            <a:off x="392502" y="2447712"/>
            <a:ext cx="8510587" cy="1861070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sp>
        <p:nvSpPr>
          <p:cNvPr id="51" name="Text Box 9"/>
          <p:cNvSpPr txBox="1">
            <a:spLocks noChangeArrowheads="1"/>
          </p:cNvSpPr>
          <p:nvPr/>
        </p:nvSpPr>
        <p:spPr bwMode="auto">
          <a:xfrm>
            <a:off x="919169" y="2553619"/>
            <a:ext cx="46259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2000">
              <a:solidFill>
                <a:srgbClr val="422100"/>
              </a:solidFill>
              <a:latin typeface="Arial" charset="0"/>
            </a:endParaRPr>
          </a:p>
        </p:txBody>
      </p:sp>
      <p:grpSp>
        <p:nvGrpSpPr>
          <p:cNvPr id="53" name="Group 61"/>
          <p:cNvGrpSpPr>
            <a:grpSpLocks/>
          </p:cNvGrpSpPr>
          <p:nvPr/>
        </p:nvGrpSpPr>
        <p:grpSpPr bwMode="auto">
          <a:xfrm>
            <a:off x="323529" y="1844825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5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981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직급보조</a:t>
              </a:r>
              <a:r>
                <a:rPr lang="ko-KR" altLang="en-US" sz="2000" b="1" dirty="0">
                  <a:solidFill>
                    <a:srgbClr val="FFFFCC"/>
                  </a:solidFill>
                </a:rPr>
                <a:t>비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57" name="Text Box 9"/>
          <p:cNvSpPr txBox="1">
            <a:spLocks noChangeArrowheads="1"/>
          </p:cNvSpPr>
          <p:nvPr/>
        </p:nvSpPr>
        <p:spPr bwMode="auto">
          <a:xfrm>
            <a:off x="610939" y="2492899"/>
            <a:ext cx="8137525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직급보조비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매월 지급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원장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진료부장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500,000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- 3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급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진료과장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약제과장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400,000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- 4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급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250,000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- 5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급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약사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155,000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(2021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월부터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10,000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 인상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- 6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급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140,000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(2021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월부터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15,000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 인상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- 7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급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, 8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급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125,000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(2021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월부터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20,000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원 인상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2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2520331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476672"/>
            <a:ext cx="5113339" cy="609600"/>
          </a:xfrm>
        </p:spPr>
        <p:txBody>
          <a:bodyPr/>
          <a:lstStyle/>
          <a:p>
            <a:pPr algn="l"/>
            <a:r>
              <a:rPr lang="en-US" altLang="ko-KR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rPr>
              <a:t>II.</a:t>
            </a:r>
            <a:r>
              <a:rPr lang="en-US" altLang="ko-KR" sz="3200" b="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200" b="0" dirty="0" smtClean="0">
                <a:latin typeface="HY헤드라인M" pitchFamily="18" charset="-127"/>
                <a:ea typeface="HY헤드라인M" pitchFamily="18" charset="-127"/>
              </a:rPr>
              <a:t>업무 매뉴얼</a:t>
            </a:r>
            <a:endParaRPr lang="en-US" altLang="ko-KR" sz="3200" b="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3" name="Group 61"/>
          <p:cNvGrpSpPr>
            <a:grpSpLocks/>
          </p:cNvGrpSpPr>
          <p:nvPr/>
        </p:nvGrpSpPr>
        <p:grpSpPr bwMode="auto">
          <a:xfrm>
            <a:off x="299789" y="4585313"/>
            <a:ext cx="8448675" cy="409575"/>
            <a:chOff x="213" y="663"/>
            <a:chExt cx="5322" cy="258"/>
          </a:xfrm>
        </p:grpSpPr>
        <p:sp>
          <p:nvSpPr>
            <p:cNvPr id="2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2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876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보건수</a:t>
              </a:r>
              <a:r>
                <a:rPr lang="ko-KR" altLang="en-US" sz="2000" b="1" dirty="0">
                  <a:solidFill>
                    <a:srgbClr val="FFFFCC"/>
                  </a:solidFill>
                </a:rPr>
                <a:t>당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44" name="모서리가 둥근 직사각형 44"/>
          <p:cNvSpPr>
            <a:spLocks noChangeArrowheads="1"/>
          </p:cNvSpPr>
          <p:nvPr/>
        </p:nvSpPr>
        <p:spPr bwMode="auto">
          <a:xfrm>
            <a:off x="395536" y="5157193"/>
            <a:ext cx="8510587" cy="792087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pic>
        <p:nvPicPr>
          <p:cNvPr id="46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5238344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" name="Text Box 9"/>
          <p:cNvSpPr txBox="1">
            <a:spLocks noChangeArrowheads="1"/>
          </p:cNvSpPr>
          <p:nvPr/>
        </p:nvSpPr>
        <p:spPr bwMode="auto">
          <a:xfrm>
            <a:off x="667705" y="5210616"/>
            <a:ext cx="81375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여직원에게는 월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회의 보건휴가 부여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휴가를 사용하지 않을 시 보건수당 지급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통상임금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*1.0/209*8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시간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*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일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086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>
          <a:xfrm>
            <a:off x="375700" y="6262437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12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2" name="그룹 14"/>
          <p:cNvGrpSpPr>
            <a:grpSpLocks/>
          </p:cNvGrpSpPr>
          <p:nvPr/>
        </p:nvGrpSpPr>
        <p:grpSpPr bwMode="auto">
          <a:xfrm>
            <a:off x="324474" y="1268764"/>
            <a:ext cx="4596295" cy="688226"/>
            <a:chOff x="539552" y="1318942"/>
            <a:chExt cx="4597104" cy="688353"/>
          </a:xfrm>
        </p:grpSpPr>
        <p:sp>
          <p:nvSpPr>
            <p:cNvPr id="16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dirty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3</a:t>
              </a:r>
              <a:r>
                <a:rPr lang="en-US" altLang="ko-KR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.</a:t>
              </a: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18" name="평행 사변형 17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19" name="평행 사변형 18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1402859" y="1318942"/>
              <a:ext cx="3733797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각종 수당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07532" y="3244334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ko-KR" altLang="ko-KR" dirty="0">
              <a:ea typeface="굴림" pitchFamily="50" charset="-127"/>
            </a:endParaRPr>
          </a:p>
        </p:txBody>
      </p:sp>
      <p:sp>
        <p:nvSpPr>
          <p:cNvPr id="48" name="모서리가 둥근 직사각형 44"/>
          <p:cNvSpPr>
            <a:spLocks noChangeArrowheads="1"/>
          </p:cNvSpPr>
          <p:nvPr/>
        </p:nvSpPr>
        <p:spPr bwMode="auto">
          <a:xfrm>
            <a:off x="392502" y="2447711"/>
            <a:ext cx="8510587" cy="1341329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sp>
        <p:nvSpPr>
          <p:cNvPr id="51" name="Text Box 9"/>
          <p:cNvSpPr txBox="1">
            <a:spLocks noChangeArrowheads="1"/>
          </p:cNvSpPr>
          <p:nvPr/>
        </p:nvSpPr>
        <p:spPr bwMode="auto">
          <a:xfrm>
            <a:off x="919169" y="2553619"/>
            <a:ext cx="46259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2000">
              <a:solidFill>
                <a:srgbClr val="422100"/>
              </a:solidFill>
              <a:latin typeface="Arial" charset="0"/>
            </a:endParaRPr>
          </a:p>
        </p:txBody>
      </p:sp>
      <p:grpSp>
        <p:nvGrpSpPr>
          <p:cNvPr id="53" name="Group 61"/>
          <p:cNvGrpSpPr>
            <a:grpSpLocks/>
          </p:cNvGrpSpPr>
          <p:nvPr/>
        </p:nvGrpSpPr>
        <p:grpSpPr bwMode="auto">
          <a:xfrm>
            <a:off x="323529" y="1844825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5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1142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봉급조정수당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57" name="Text Box 9"/>
          <p:cNvSpPr txBox="1">
            <a:spLocks noChangeArrowheads="1"/>
          </p:cNvSpPr>
          <p:nvPr/>
        </p:nvSpPr>
        <p:spPr bwMode="auto">
          <a:xfrm>
            <a:off x="610939" y="2492899"/>
            <a:ext cx="813752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매년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 급여 지급일에 기본급의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21%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지급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2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2492899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476672"/>
            <a:ext cx="5113339" cy="609600"/>
          </a:xfrm>
        </p:spPr>
        <p:txBody>
          <a:bodyPr/>
          <a:lstStyle/>
          <a:p>
            <a:pPr algn="l"/>
            <a:r>
              <a:rPr lang="en-US" altLang="ko-KR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rPr>
              <a:t>II.</a:t>
            </a:r>
            <a:r>
              <a:rPr lang="en-US" altLang="ko-KR" sz="3200" b="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200" b="0" dirty="0" smtClean="0">
                <a:latin typeface="HY헤드라인M" pitchFamily="18" charset="-127"/>
                <a:ea typeface="HY헤드라인M" pitchFamily="18" charset="-127"/>
              </a:rPr>
              <a:t>업무 매뉴얼</a:t>
            </a:r>
            <a:endParaRPr lang="en-US" altLang="ko-KR" sz="3200" b="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23" name="Group 61"/>
          <p:cNvGrpSpPr>
            <a:grpSpLocks/>
          </p:cNvGrpSpPr>
          <p:nvPr/>
        </p:nvGrpSpPr>
        <p:grpSpPr bwMode="auto">
          <a:xfrm>
            <a:off x="299789" y="3955529"/>
            <a:ext cx="8448675" cy="409575"/>
            <a:chOff x="213" y="663"/>
            <a:chExt cx="5322" cy="258"/>
          </a:xfrm>
        </p:grpSpPr>
        <p:sp>
          <p:nvSpPr>
            <p:cNvPr id="2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2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876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직책수</a:t>
              </a:r>
              <a:r>
                <a:rPr lang="ko-KR" altLang="en-US" sz="2000" b="1" dirty="0">
                  <a:solidFill>
                    <a:srgbClr val="FFFFCC"/>
                  </a:solidFill>
                </a:rPr>
                <a:t>당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27" name="모서리가 둥근 직사각형 44"/>
          <p:cNvSpPr>
            <a:spLocks noChangeArrowheads="1"/>
          </p:cNvSpPr>
          <p:nvPr/>
        </p:nvSpPr>
        <p:spPr bwMode="auto">
          <a:xfrm>
            <a:off x="395055" y="4581128"/>
            <a:ext cx="8510587" cy="1584176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pic>
        <p:nvPicPr>
          <p:cNvPr id="30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95536" y="4662280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Text Box 9"/>
          <p:cNvSpPr txBox="1">
            <a:spLocks noChangeArrowheads="1"/>
          </p:cNvSpPr>
          <p:nvPr/>
        </p:nvSpPr>
        <p:spPr bwMode="auto">
          <a:xfrm>
            <a:off x="628329" y="4653136"/>
            <a:ext cx="8307319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직책수당 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: </a:t>
            </a:r>
            <a:r>
              <a:rPr lang="ko-KR" altLang="en-US" sz="1400" dirty="0">
                <a:latin typeface="HY견고딕" pitchFamily="18" charset="-127"/>
                <a:ea typeface="HY견고딕" pitchFamily="18" charset="-127"/>
              </a:rPr>
              <a:t>매월 지급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원장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: 500,000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경영지원실장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부장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본부장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: 300,000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과장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: 200,000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수간호사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진료부 각 실장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: 150,000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    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34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62617" y="2953729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Text Box 9"/>
          <p:cNvSpPr txBox="1">
            <a:spLocks noChangeArrowheads="1"/>
          </p:cNvSpPr>
          <p:nvPr/>
        </p:nvSpPr>
        <p:spPr bwMode="auto">
          <a:xfrm>
            <a:off x="628329" y="2936557"/>
            <a:ext cx="81375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간호사 봉급조정수당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매월 지급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- 8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급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호봉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200,000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2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호봉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150,000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3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호봉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80,000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4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호봉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30,000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5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호봉</a:t>
            </a:r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20,000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원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945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13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07532" y="3244334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ko-KR" altLang="ko-KR" dirty="0">
              <a:ea typeface="굴림" pitchFamily="50" charset="-127"/>
            </a:endParaRPr>
          </a:p>
        </p:txBody>
      </p:sp>
      <p:sp>
        <p:nvSpPr>
          <p:cNvPr id="48" name="모서리가 둥근 직사각형 44"/>
          <p:cNvSpPr>
            <a:spLocks noChangeArrowheads="1"/>
          </p:cNvSpPr>
          <p:nvPr/>
        </p:nvSpPr>
        <p:spPr bwMode="auto">
          <a:xfrm>
            <a:off x="357189" y="2348609"/>
            <a:ext cx="8510587" cy="3672679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sp>
        <p:nvSpPr>
          <p:cNvPr id="51" name="Text Box 9"/>
          <p:cNvSpPr txBox="1">
            <a:spLocks noChangeArrowheads="1"/>
          </p:cNvSpPr>
          <p:nvPr/>
        </p:nvSpPr>
        <p:spPr bwMode="auto">
          <a:xfrm>
            <a:off x="919169" y="2553619"/>
            <a:ext cx="46259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2000">
              <a:solidFill>
                <a:srgbClr val="422100"/>
              </a:solidFill>
              <a:latin typeface="Arial" charset="0"/>
            </a:endParaRPr>
          </a:p>
        </p:txBody>
      </p:sp>
      <p:grpSp>
        <p:nvGrpSpPr>
          <p:cNvPr id="53" name="Group 61"/>
          <p:cNvGrpSpPr>
            <a:grpSpLocks/>
          </p:cNvGrpSpPr>
          <p:nvPr/>
        </p:nvGrpSpPr>
        <p:grpSpPr bwMode="auto">
          <a:xfrm>
            <a:off x="294155" y="1795289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5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553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감액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57" name="Text Box 9"/>
          <p:cNvSpPr txBox="1">
            <a:spLocks noChangeArrowheads="1"/>
          </p:cNvSpPr>
          <p:nvPr/>
        </p:nvSpPr>
        <p:spPr bwMode="auto">
          <a:xfrm>
            <a:off x="610939" y="2492899"/>
            <a:ext cx="8137525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기본급 및 직급보조비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가족수당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위험수당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의료업무수당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기술수당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전산수당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출납수당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정근수당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상여수당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봉급조정수당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명절휴가비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정근수당가산금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정액급식비등의 임금총액을 산출하여 보수규정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“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별표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9”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지급율을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곱하여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감액금을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산출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지급률에 따른 감액방법은 직급보조비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가족수당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위험수당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의료업무수당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기술수당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전산수당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출납수당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정근수당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상여수당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봉급조정수당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명절휴가비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정근수당가산금 순으로 감액하여 지급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당월 급여를 감액순서에 따라  감액하고도 감액이 완료되지 않은 월이 발생할 경우에는 감액이 완료될 때까지 이월하여 감액순서대로 감액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퇴직하는 자가 감액이 완료되지 않았을 경우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정액급식비와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기본급을 포함하여 감액하되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해당 월 통상임금과 평균임금을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산정할때에는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정액급식비와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기본급이 감액되지 아니한 것으로 간주하여 계산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</a:t>
            </a:r>
          </a:p>
          <a:p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급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6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호봉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7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5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호봉 까지는 감액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미적용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(100%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지급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2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23533" y="2492896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476672"/>
            <a:ext cx="5113339" cy="609600"/>
          </a:xfrm>
        </p:spPr>
        <p:txBody>
          <a:bodyPr/>
          <a:lstStyle/>
          <a:p>
            <a:pPr algn="l"/>
            <a:r>
              <a:rPr lang="en-US" altLang="ko-KR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rPr>
              <a:t>II.</a:t>
            </a:r>
            <a:r>
              <a:rPr lang="en-US" altLang="ko-KR" sz="3200" b="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200" b="0" dirty="0" smtClean="0">
                <a:latin typeface="HY헤드라인M" pitchFamily="18" charset="-127"/>
                <a:ea typeface="HY헤드라인M" pitchFamily="18" charset="-127"/>
              </a:rPr>
              <a:t>업무 매뉴얼</a:t>
            </a:r>
            <a:endParaRPr lang="en-US" altLang="ko-KR" sz="3200" b="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9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44207" y="3404913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23528" y="4005064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23527" y="4653136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23528" y="5270148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" name="그룹 14"/>
          <p:cNvGrpSpPr>
            <a:grpSpLocks/>
          </p:cNvGrpSpPr>
          <p:nvPr/>
        </p:nvGrpSpPr>
        <p:grpSpPr bwMode="auto">
          <a:xfrm>
            <a:off x="324474" y="1196752"/>
            <a:ext cx="4596295" cy="688226"/>
            <a:chOff x="539552" y="1318942"/>
            <a:chExt cx="4597104" cy="688353"/>
          </a:xfrm>
        </p:grpSpPr>
        <p:sp>
          <p:nvSpPr>
            <p:cNvPr id="21" name="자유형 123"/>
            <p:cNvSpPr/>
            <p:nvPr/>
          </p:nvSpPr>
          <p:spPr>
            <a:xfrm>
              <a:off x="539552" y="1346379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2" name="TextBox 21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4.</a:t>
              </a: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23" name="평행 사변형 22"/>
            <p:cNvSpPr>
              <a:spLocks noChangeArrowheads="1"/>
            </p:cNvSpPr>
            <p:nvPr/>
          </p:nvSpPr>
          <p:spPr bwMode="auto">
            <a:xfrm>
              <a:off x="949255" y="1358447"/>
              <a:ext cx="385762" cy="353580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4" name="평행 사변형 23"/>
            <p:cNvSpPr>
              <a:spLocks noChangeArrowheads="1"/>
            </p:cNvSpPr>
            <p:nvPr/>
          </p:nvSpPr>
          <p:spPr bwMode="auto">
            <a:xfrm>
              <a:off x="1165318" y="1367593"/>
              <a:ext cx="309562" cy="353580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5" name="Text Box 14"/>
            <p:cNvSpPr txBox="1">
              <a:spLocks noChangeArrowheads="1"/>
            </p:cNvSpPr>
            <p:nvPr/>
          </p:nvSpPr>
          <p:spPr bwMode="auto">
            <a:xfrm>
              <a:off x="1402859" y="1318942"/>
              <a:ext cx="3733797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기</a:t>
              </a:r>
              <a:r>
                <a:rPr lang="ko-KR" altLang="en-US" sz="2000" dirty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타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294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14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07532" y="3244334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ko-KR" altLang="ko-KR" dirty="0">
              <a:ea typeface="굴림" pitchFamily="50" charset="-127"/>
            </a:endParaRPr>
          </a:p>
        </p:txBody>
      </p:sp>
      <p:sp>
        <p:nvSpPr>
          <p:cNvPr id="48" name="모서리가 둥근 직사각형 44"/>
          <p:cNvSpPr>
            <a:spLocks noChangeArrowheads="1"/>
          </p:cNvSpPr>
          <p:nvPr/>
        </p:nvSpPr>
        <p:spPr bwMode="auto">
          <a:xfrm>
            <a:off x="357189" y="2348609"/>
            <a:ext cx="8510587" cy="2016495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sp>
        <p:nvSpPr>
          <p:cNvPr id="51" name="Text Box 9"/>
          <p:cNvSpPr txBox="1">
            <a:spLocks noChangeArrowheads="1"/>
          </p:cNvSpPr>
          <p:nvPr/>
        </p:nvSpPr>
        <p:spPr bwMode="auto">
          <a:xfrm>
            <a:off x="919169" y="2553619"/>
            <a:ext cx="46259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2000">
              <a:solidFill>
                <a:srgbClr val="422100"/>
              </a:solidFill>
              <a:latin typeface="Arial" charset="0"/>
            </a:endParaRPr>
          </a:p>
        </p:txBody>
      </p:sp>
      <p:grpSp>
        <p:nvGrpSpPr>
          <p:cNvPr id="53" name="Group 61"/>
          <p:cNvGrpSpPr>
            <a:grpSpLocks/>
          </p:cNvGrpSpPr>
          <p:nvPr/>
        </p:nvGrpSpPr>
        <p:grpSpPr bwMode="auto">
          <a:xfrm>
            <a:off x="313456" y="1723281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5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876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통상임금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57" name="Text Box 9"/>
          <p:cNvSpPr txBox="1">
            <a:spLocks noChangeArrowheads="1"/>
          </p:cNvSpPr>
          <p:nvPr/>
        </p:nvSpPr>
        <p:spPr bwMode="auto">
          <a:xfrm>
            <a:off x="610939" y="2492899"/>
            <a:ext cx="8137525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기본급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정액급식비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직급보조비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정근수당가산금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위험수당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기술수당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의료업무수당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전산수당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</a:p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출납수당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가족수당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직책수당을 합산한 금액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감액이 발생하는 경우 감액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직급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호봉에 따라 차등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을 적용한 항목을 합하여 계산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- 8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(7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호봉부터 감액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), 7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(6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호봉부터 감액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통상임금은 각 수당자료의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기초값으로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활용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시간외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야간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휴일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연차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보건수당 등</a:t>
            </a:r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2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13295" y="2492899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476672"/>
            <a:ext cx="5113339" cy="609600"/>
          </a:xfrm>
        </p:spPr>
        <p:txBody>
          <a:bodyPr/>
          <a:lstStyle/>
          <a:p>
            <a:pPr algn="l"/>
            <a:r>
              <a:rPr lang="en-US" altLang="ko-KR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rPr>
              <a:t>II.</a:t>
            </a:r>
            <a:r>
              <a:rPr lang="en-US" altLang="ko-KR" sz="3200" b="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200" b="0" dirty="0" smtClean="0">
                <a:latin typeface="HY헤드라인M" pitchFamily="18" charset="-127"/>
                <a:ea typeface="HY헤드라인M" pitchFamily="18" charset="-127"/>
              </a:rPr>
              <a:t>업무 매뉴얼</a:t>
            </a:r>
            <a:endParaRPr lang="en-US" altLang="ko-KR" sz="3200" b="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9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23528" y="3154484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23528" y="3819904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그룹 14"/>
          <p:cNvGrpSpPr>
            <a:grpSpLocks/>
          </p:cNvGrpSpPr>
          <p:nvPr/>
        </p:nvGrpSpPr>
        <p:grpSpPr bwMode="auto">
          <a:xfrm>
            <a:off x="324474" y="1196752"/>
            <a:ext cx="4596295" cy="688226"/>
            <a:chOff x="539552" y="1318942"/>
            <a:chExt cx="4597104" cy="688353"/>
          </a:xfrm>
        </p:grpSpPr>
        <p:sp>
          <p:nvSpPr>
            <p:cNvPr id="19" name="자유형 123"/>
            <p:cNvSpPr/>
            <p:nvPr/>
          </p:nvSpPr>
          <p:spPr>
            <a:xfrm>
              <a:off x="539552" y="1350371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0" name="TextBox 19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4.</a:t>
              </a: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21" name="평행 사변형 20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2" name="평행 사변형 21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3" name="Text Box 14"/>
            <p:cNvSpPr txBox="1">
              <a:spLocks noChangeArrowheads="1"/>
            </p:cNvSpPr>
            <p:nvPr/>
          </p:nvSpPr>
          <p:spPr bwMode="auto">
            <a:xfrm>
              <a:off x="1402859" y="1318942"/>
              <a:ext cx="3733797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기</a:t>
              </a:r>
              <a:r>
                <a:rPr lang="ko-KR" altLang="en-US" sz="2000" dirty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타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91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바닥글 개체 틀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ko-KR" altLang="en-US" dirty="0"/>
              <a:t>전라북도 남원의료원</a:t>
            </a:r>
            <a:endParaRPr lang="en-US" altLang="ko-KR" dirty="0"/>
          </a:p>
        </p:txBody>
      </p:sp>
      <p:sp>
        <p:nvSpPr>
          <p:cNvPr id="15363" name="슬라이드 번호 개체 틀 10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DDB92DB-F79A-4937-96C1-80C6B06183D3}" type="slidenum">
              <a:rPr lang="ko-KR" altLang="en-US"/>
              <a:pPr/>
              <a:t>15</a:t>
            </a:fld>
            <a:endParaRPr lang="en-US" altLang="ko-KR"/>
          </a:p>
        </p:txBody>
      </p:sp>
      <p:sp>
        <p:nvSpPr>
          <p:cNvPr id="14" name="직사각형 13"/>
          <p:cNvSpPr/>
          <p:nvPr/>
        </p:nvSpPr>
        <p:spPr>
          <a:xfrm>
            <a:off x="5652120" y="6381328"/>
            <a:ext cx="3528392" cy="4046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불필요한 검사나 수술은 하지 않는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친절하고 설명 잘해주는 병원</a:t>
            </a:r>
            <a:r>
              <a:rPr lang="en-US" altLang="ko-KR" sz="1100" b="1" dirty="0">
                <a:solidFill>
                  <a:schemeClr val="tx1"/>
                </a:solidFill>
                <a:latin typeface="맑은 고딕" pitchFamily="50" charset="-127"/>
                <a:ea typeface="맑은 고딕" pitchFamily="50" charset="-127"/>
              </a:rPr>
              <a:t>”</a:t>
            </a:r>
            <a:endParaRPr lang="ko-KR" altLang="en-US" sz="1100" b="1" dirty="0">
              <a:solidFill>
                <a:schemeClr val="tx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5" name="TextBox 16"/>
          <p:cNvSpPr txBox="1">
            <a:spLocks noChangeArrowheads="1"/>
          </p:cNvSpPr>
          <p:nvPr/>
        </p:nvSpPr>
        <p:spPr bwMode="auto">
          <a:xfrm>
            <a:off x="395539" y="1961506"/>
            <a:ext cx="4333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o-KR" altLang="en-US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★</a:t>
            </a:r>
            <a:endParaRPr lang="ko-KR" altLang="ko-KR">
              <a:ea typeface="굴림" pitchFamily="50" charset="-127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4407532" y="3244334"/>
            <a:ext cx="3289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 smtClean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1</a:t>
            </a:r>
            <a:endParaRPr lang="ko-KR" altLang="ko-KR" dirty="0">
              <a:ea typeface="굴림" pitchFamily="50" charset="-127"/>
            </a:endParaRPr>
          </a:p>
        </p:txBody>
      </p:sp>
      <p:sp>
        <p:nvSpPr>
          <p:cNvPr id="48" name="모서리가 둥근 직사각형 44"/>
          <p:cNvSpPr>
            <a:spLocks noChangeArrowheads="1"/>
          </p:cNvSpPr>
          <p:nvPr/>
        </p:nvSpPr>
        <p:spPr bwMode="auto">
          <a:xfrm>
            <a:off x="357189" y="2348609"/>
            <a:ext cx="8510587" cy="4032719"/>
          </a:xfrm>
          <a:prstGeom prst="roundRect">
            <a:avLst>
              <a:gd name="adj" fmla="val 2778"/>
            </a:avLst>
          </a:prstGeom>
          <a:gradFill rotWithShape="1">
            <a:gsLst>
              <a:gs pos="0">
                <a:schemeClr val="bg1"/>
              </a:gs>
              <a:gs pos="100000">
                <a:srgbClr val="EBEBEB"/>
              </a:gs>
            </a:gsLst>
            <a:lin ang="2700000" scaled="1"/>
          </a:gradFill>
          <a:ln w="22225" algn="ctr">
            <a:solidFill>
              <a:srgbClr val="0374C1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spcBef>
                <a:spcPct val="0"/>
              </a:spcBef>
              <a:buFontTx/>
              <a:buNone/>
            </a:pPr>
            <a:endParaRPr lang="ko-KR" altLang="en-US" sz="1800">
              <a:solidFill>
                <a:schemeClr val="tx1"/>
              </a:solidFill>
            </a:endParaRPr>
          </a:p>
        </p:txBody>
      </p:sp>
      <p:sp>
        <p:nvSpPr>
          <p:cNvPr id="51" name="Text Box 9"/>
          <p:cNvSpPr txBox="1">
            <a:spLocks noChangeArrowheads="1"/>
          </p:cNvSpPr>
          <p:nvPr/>
        </p:nvSpPr>
        <p:spPr bwMode="auto">
          <a:xfrm>
            <a:off x="919169" y="2553619"/>
            <a:ext cx="462597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altLang="ko-KR" sz="2000">
              <a:solidFill>
                <a:srgbClr val="422100"/>
              </a:solidFill>
              <a:latin typeface="Arial" charset="0"/>
            </a:endParaRPr>
          </a:p>
        </p:txBody>
      </p:sp>
      <p:grpSp>
        <p:nvGrpSpPr>
          <p:cNvPr id="53" name="Group 61"/>
          <p:cNvGrpSpPr>
            <a:grpSpLocks/>
          </p:cNvGrpSpPr>
          <p:nvPr/>
        </p:nvGrpSpPr>
        <p:grpSpPr bwMode="auto">
          <a:xfrm>
            <a:off x="313456" y="1723281"/>
            <a:ext cx="8448675" cy="409575"/>
            <a:chOff x="213" y="663"/>
            <a:chExt cx="5322" cy="258"/>
          </a:xfrm>
        </p:grpSpPr>
        <p:sp>
          <p:nvSpPr>
            <p:cNvPr id="54" name="AutoShape 38"/>
            <p:cNvSpPr>
              <a:spLocks noChangeArrowheads="1"/>
            </p:cNvSpPr>
            <p:nvPr/>
          </p:nvSpPr>
          <p:spPr bwMode="auto">
            <a:xfrm>
              <a:off x="213" y="663"/>
              <a:ext cx="5322" cy="258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002766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>
                <a:spcBef>
                  <a:spcPct val="0"/>
                </a:spcBef>
                <a:buFontTx/>
                <a:buNone/>
              </a:pPr>
              <a:endParaRPr lang="ko-KR" altLang="en-US" sz="1800" b="1">
                <a:solidFill>
                  <a:schemeClr val="tx1"/>
                </a:solidFill>
              </a:endParaRPr>
            </a:p>
          </p:txBody>
        </p:sp>
        <p:pic>
          <p:nvPicPr>
            <p:cNvPr id="55" name="Picture 39" descr="GRAPHITE"/>
            <p:cNvPicPr>
              <a:picLocks noChangeAspect="1" noChangeArrowheads="1"/>
            </p:cNvPicPr>
            <p:nvPr/>
          </p:nvPicPr>
          <p:blipFill>
            <a:blip r:embed="rId2" cstate="print">
              <a:grayscl/>
            </a:blip>
            <a:srcRect/>
            <a:stretch>
              <a:fillRect/>
            </a:stretch>
          </p:blipFill>
          <p:spPr bwMode="auto">
            <a:xfrm>
              <a:off x="301" y="740"/>
              <a:ext cx="104" cy="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" name="AutoShape 40"/>
            <p:cNvSpPr>
              <a:spLocks noChangeArrowheads="1"/>
            </p:cNvSpPr>
            <p:nvPr/>
          </p:nvSpPr>
          <p:spPr bwMode="auto">
            <a:xfrm>
              <a:off x="386" y="679"/>
              <a:ext cx="1875" cy="23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  <a:effectLst>
              <a:outerShdw dist="17961" dir="2700000" algn="ctr" rotWithShape="0">
                <a:schemeClr val="tx1"/>
              </a:outerShdw>
            </a:effectLst>
          </p:spPr>
          <p:txBody>
            <a:bodyPr wrap="square" anchor="ctr">
              <a:spAutoFit/>
            </a:bodyPr>
            <a:lstStyle/>
            <a:p>
              <a:pPr>
                <a:lnSpc>
                  <a:spcPct val="90000"/>
                </a:lnSpc>
                <a:spcBef>
                  <a:spcPct val="0"/>
                </a:spcBef>
                <a:buFontTx/>
                <a:buNone/>
                <a:defRPr/>
              </a:pPr>
              <a:r>
                <a:rPr lang="en-US" altLang="ko-KR" sz="2000" b="1" dirty="0">
                  <a:solidFill>
                    <a:srgbClr val="FFFFCC"/>
                  </a:solidFill>
                </a:rPr>
                <a:t> </a:t>
              </a:r>
              <a:r>
                <a:rPr lang="en-US" altLang="ko-KR" sz="2000" b="1" dirty="0" smtClean="0">
                  <a:solidFill>
                    <a:srgbClr val="FFFFCC"/>
                  </a:solidFill>
                </a:rPr>
                <a:t> </a:t>
              </a:r>
              <a:r>
                <a:rPr lang="ko-KR" altLang="en-US" sz="2000" b="1" dirty="0" smtClean="0">
                  <a:solidFill>
                    <a:srgbClr val="FFFFCC"/>
                  </a:solidFill>
                </a:rPr>
                <a:t>세액공제 등</a:t>
              </a:r>
              <a:endParaRPr lang="ko-KR" altLang="en-US" sz="2000" b="1" dirty="0">
                <a:solidFill>
                  <a:srgbClr val="FFFFCC"/>
                </a:solidFill>
                <a:latin typeface="맑은 고딕" pitchFamily="50" charset="-127"/>
                <a:ea typeface="맑은 고딕" pitchFamily="50" charset="-127"/>
              </a:endParaRPr>
            </a:p>
          </p:txBody>
        </p:sp>
      </p:grpSp>
      <p:sp>
        <p:nvSpPr>
          <p:cNvPr id="57" name="Text Box 9"/>
          <p:cNvSpPr txBox="1">
            <a:spLocks noChangeArrowheads="1"/>
          </p:cNvSpPr>
          <p:nvPr/>
        </p:nvSpPr>
        <p:spPr bwMode="auto">
          <a:xfrm>
            <a:off x="610939" y="2492899"/>
            <a:ext cx="8256837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통상적으로 매월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급여일에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받는 보수에 따른 세액을 공제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급여일 이전에 명절휴가비를 받는 경우에는 해당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급여일에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명절휴가비를 포함하여 세액 공제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중도퇴사자 세액 정산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pPr marL="285750" indent="-285750">
              <a:buFontTx/>
              <a:buChar char="-"/>
            </a:pP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퇴직시점까지의 급여 총액을 기준으로 퇴직 정산하여 지급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년도 중 지급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pPr marL="285750" indent="-285750">
              <a:buFontTx/>
              <a:buChar char="-"/>
            </a:pP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연말정산 후 세액 환불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환수 등의 처리는 매년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~3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 중 반영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세액 환수는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급여일에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포함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세액추징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이 되며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세액 환불은 국세청 세금 환수 후 일괄 지급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건강보험료 정산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매년 보수총액을 기준으로 보험료를 적절하게 납입하였는지를 확인하여 정산함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ex) 2020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년도 확정 보수총액이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4,000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만원이고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,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확정 보수에 따른 건강보험료는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200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만원인데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    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2020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년 한 해 동안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180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만원만 낸 경우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       2021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년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월에 건강보험료 정산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(4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월분 건강보험료 부과액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+ 20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년도 건강보험료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정산분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20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만원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</a:p>
          <a:p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국민연금 </a:t>
            </a:r>
            <a:endParaRPr lang="en-US" altLang="ko-KR" sz="1400" dirty="0" smtClean="0">
              <a:latin typeface="HY견고딕" pitchFamily="18" charset="-127"/>
              <a:ea typeface="HY견고딕" pitchFamily="18" charset="-127"/>
            </a:endParaRPr>
          </a:p>
          <a:p>
            <a:r>
              <a:rPr lang="en-US" altLang="ko-KR" sz="1400" dirty="0">
                <a:latin typeface="HY견고딕" pitchFamily="18" charset="-127"/>
                <a:ea typeface="HY견고딕" pitchFamily="18" charset="-127"/>
              </a:rPr>
              <a:t>-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직전년도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보수총액을 기준으로 국민연금 </a:t>
            </a:r>
            <a:r>
              <a:rPr lang="ko-KR" altLang="en-US" sz="1400" dirty="0" err="1" smtClean="0">
                <a:latin typeface="HY견고딕" pitchFamily="18" charset="-127"/>
                <a:ea typeface="HY견고딕" pitchFamily="18" charset="-127"/>
              </a:rPr>
              <a:t>납부액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 재 산정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(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매년 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7</a:t>
            </a:r>
            <a:r>
              <a:rPr lang="ko-KR" altLang="en-US" sz="1400" dirty="0" smtClean="0">
                <a:latin typeface="HY견고딕" pitchFamily="18" charset="-127"/>
                <a:ea typeface="HY견고딕" pitchFamily="18" charset="-127"/>
              </a:rPr>
              <a:t>월</a:t>
            </a:r>
            <a:r>
              <a:rPr lang="en-US" altLang="ko-KR" sz="1400" dirty="0" smtClean="0">
                <a:latin typeface="HY견고딕" pitchFamily="18" charset="-127"/>
                <a:ea typeface="HY견고딕" pitchFamily="18" charset="-127"/>
              </a:rPr>
              <a:t>)</a:t>
            </a:r>
            <a:endParaRPr lang="en-US" altLang="ko-KR" sz="1400" dirty="0">
              <a:latin typeface="HY견고딕" pitchFamily="18" charset="-127"/>
              <a:ea typeface="HY견고딕" pitchFamily="18" charset="-127"/>
            </a:endParaRPr>
          </a:p>
          <a:p>
            <a:endParaRPr lang="ko-KR" altLang="en-US" sz="1400" dirty="0"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62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13295" y="2511187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476672"/>
            <a:ext cx="5113339" cy="609600"/>
          </a:xfrm>
        </p:spPr>
        <p:txBody>
          <a:bodyPr/>
          <a:lstStyle/>
          <a:p>
            <a:pPr algn="l"/>
            <a:r>
              <a:rPr lang="en-US" altLang="ko-KR" sz="320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맑은 고딕" pitchFamily="50" charset="-127"/>
                <a:ea typeface="맑은 고딕" pitchFamily="50" charset="-127"/>
              </a:rPr>
              <a:t>II.</a:t>
            </a:r>
            <a:r>
              <a:rPr lang="en-US" altLang="ko-KR" sz="3200" b="0" dirty="0" smtClean="0"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lang="ko-KR" altLang="en-US" sz="3200" b="0" dirty="0" smtClean="0">
                <a:latin typeface="HY헤드라인M" pitchFamily="18" charset="-127"/>
                <a:ea typeface="HY헤드라인M" pitchFamily="18" charset="-127"/>
              </a:rPr>
              <a:t>업무 매뉴얼</a:t>
            </a:r>
            <a:endParaRPr lang="en-US" altLang="ko-KR" sz="3200" b="0" dirty="0" smtClean="0"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9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23528" y="3163628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23528" y="3807328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오른쪽 화살표 1"/>
          <p:cNvSpPr/>
          <p:nvPr/>
        </p:nvSpPr>
        <p:spPr>
          <a:xfrm>
            <a:off x="852154" y="5345784"/>
            <a:ext cx="196447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9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23528" y="4445104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0" name="그룹 14"/>
          <p:cNvGrpSpPr>
            <a:grpSpLocks/>
          </p:cNvGrpSpPr>
          <p:nvPr/>
        </p:nvGrpSpPr>
        <p:grpSpPr bwMode="auto">
          <a:xfrm>
            <a:off x="324474" y="1196752"/>
            <a:ext cx="4596295" cy="688226"/>
            <a:chOff x="539552" y="1318942"/>
            <a:chExt cx="4597104" cy="688353"/>
          </a:xfrm>
        </p:grpSpPr>
        <p:sp>
          <p:nvSpPr>
            <p:cNvPr id="21" name="자유형 123"/>
            <p:cNvSpPr/>
            <p:nvPr/>
          </p:nvSpPr>
          <p:spPr>
            <a:xfrm>
              <a:off x="539552" y="1341225"/>
              <a:ext cx="3456051" cy="388952"/>
            </a:xfrm>
            <a:custGeom>
              <a:avLst/>
              <a:gdLst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550659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  <a:gd name="connsiteX0" fmla="*/ 0 w 4550659"/>
                <a:gd name="connsiteY0" fmla="*/ 0 h 500066"/>
                <a:gd name="connsiteX1" fmla="*/ 4550659 w 4550659"/>
                <a:gd name="connsiteY1" fmla="*/ 0 h 500066"/>
                <a:gd name="connsiteX2" fmla="*/ 4193437 w 4550659"/>
                <a:gd name="connsiteY2" fmla="*/ 500066 h 500066"/>
                <a:gd name="connsiteX3" fmla="*/ 0 w 4550659"/>
                <a:gd name="connsiteY3" fmla="*/ 500066 h 500066"/>
                <a:gd name="connsiteX4" fmla="*/ 0 w 4550659"/>
                <a:gd name="connsiteY4" fmla="*/ 0 h 50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0659" h="500066">
                  <a:moveTo>
                    <a:pt x="0" y="0"/>
                  </a:moveTo>
                  <a:lnTo>
                    <a:pt x="4550659" y="0"/>
                  </a:lnTo>
                  <a:lnTo>
                    <a:pt x="4193437" y="500066"/>
                  </a:lnTo>
                  <a:lnTo>
                    <a:pt x="0" y="5000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2060"/>
            </a:solidFill>
            <a:ln w="25400" cap="flat" cmpd="sng" algn="ctr">
              <a:noFill/>
              <a:prstDash val="solid"/>
            </a:ln>
            <a:effectLst>
              <a:innerShdw blurRad="114300">
                <a:prstClr val="black"/>
              </a:inn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ko-KR"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22" name="TextBox 21"/>
            <p:cNvSpPr txBox="1">
              <a:spLocks noChangeArrowheads="1"/>
            </p:cNvSpPr>
            <p:nvPr/>
          </p:nvSpPr>
          <p:spPr bwMode="auto">
            <a:xfrm>
              <a:off x="623888" y="1360845"/>
              <a:ext cx="1283815" cy="6464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ko-KR" dirty="0" smtClean="0">
                  <a:solidFill>
                    <a:srgbClr val="FFFFFF"/>
                  </a:solidFill>
                  <a:latin typeface="HY견고딕" pitchFamily="18" charset="-127"/>
                  <a:ea typeface="HY견고딕" pitchFamily="18" charset="-127"/>
                </a:rPr>
                <a:t>4.</a:t>
              </a:r>
            </a:p>
            <a:p>
              <a:endParaRPr lang="ko-KR" altLang="ko-KR" dirty="0">
                <a:ea typeface="굴림" pitchFamily="50" charset="-127"/>
              </a:endParaRPr>
            </a:p>
          </p:txBody>
        </p:sp>
        <p:sp>
          <p:nvSpPr>
            <p:cNvPr id="23" name="평행 사변형 22"/>
            <p:cNvSpPr>
              <a:spLocks noChangeArrowheads="1"/>
            </p:cNvSpPr>
            <p:nvPr/>
          </p:nvSpPr>
          <p:spPr bwMode="auto">
            <a:xfrm>
              <a:off x="949255" y="1340768"/>
              <a:ext cx="385762" cy="388938"/>
            </a:xfrm>
            <a:prstGeom prst="parallelogram">
              <a:avLst>
                <a:gd name="adj" fmla="val 63375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4" name="평행 사변형 23"/>
            <p:cNvSpPr>
              <a:spLocks noChangeArrowheads="1"/>
            </p:cNvSpPr>
            <p:nvPr/>
          </p:nvSpPr>
          <p:spPr bwMode="auto">
            <a:xfrm>
              <a:off x="1165318" y="1340768"/>
              <a:ext cx="309562" cy="388938"/>
            </a:xfrm>
            <a:prstGeom prst="parallelogram">
              <a:avLst>
                <a:gd name="adj" fmla="val 78310"/>
              </a:avLst>
            </a:prstGeom>
            <a:solidFill>
              <a:srgbClr val="A9A4CF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ko-KR" altLang="ko-KR">
                <a:ea typeface="굴림" pitchFamily="50" charset="-127"/>
              </a:endParaRPr>
            </a:p>
          </p:txBody>
        </p:sp>
        <p:sp>
          <p:nvSpPr>
            <p:cNvPr id="25" name="Text Box 14"/>
            <p:cNvSpPr txBox="1">
              <a:spLocks noChangeArrowheads="1"/>
            </p:cNvSpPr>
            <p:nvPr/>
          </p:nvSpPr>
          <p:spPr bwMode="auto">
            <a:xfrm>
              <a:off x="1402859" y="1318942"/>
              <a:ext cx="3733797" cy="410295"/>
            </a:xfrm>
            <a:prstGeom prst="rect">
              <a:avLst/>
            </a:prstGeom>
            <a:noFill/>
            <a:ln w="12700" algn="ctr">
              <a:noFill/>
              <a:miter lim="800000"/>
              <a:headEnd/>
              <a:tailEnd/>
            </a:ln>
          </p:spPr>
          <p:txBody>
            <a:bodyPr lIns="101453" tIns="50726" rIns="101453" bIns="50726">
              <a:spAutoFit/>
            </a:bodyPr>
            <a:lstStyle/>
            <a:p>
              <a:pPr algn="just"/>
              <a:r>
                <a:rPr lang="en-US" altLang="ko-KR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  </a:t>
              </a:r>
              <a:r>
                <a:rPr lang="ko-KR" altLang="en-US" sz="2000" dirty="0" smtClean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기</a:t>
              </a:r>
              <a:r>
                <a:rPr lang="ko-KR" altLang="en-US" sz="2000" dirty="0">
                  <a:solidFill>
                    <a:srgbClr val="FFFFFF"/>
                  </a:solidFill>
                  <a:latin typeface="HY헤드라인M" pitchFamily="18" charset="-127"/>
                  <a:ea typeface="HY헤드라인M" pitchFamily="18" charset="-127"/>
                </a:rPr>
                <a:t>타</a:t>
              </a:r>
              <a:endParaRPr lang="ko-KR" sz="2000" dirty="0"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pic>
        <p:nvPicPr>
          <p:cNvPr id="26" name="Picture 12" descr="#13-01"/>
          <p:cNvPicPr>
            <a:picLocks noChangeAspect="1" noChangeArrowheads="1"/>
          </p:cNvPicPr>
          <p:nvPr/>
        </p:nvPicPr>
        <p:blipFill>
          <a:blip r:embed="rId3" cstate="print"/>
          <a:srcRect l="4323" t="63657" r="91736" b="32153"/>
          <a:stretch>
            <a:fillRect/>
          </a:stretch>
        </p:blipFill>
        <p:spPr bwMode="auto">
          <a:xfrm>
            <a:off x="323528" y="5724112"/>
            <a:ext cx="464967" cy="319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2872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1796</Words>
  <Application>Microsoft Office PowerPoint</Application>
  <PresentationFormat>화면 슬라이드 쇼(4:3)</PresentationFormat>
  <Paragraphs>291</Paragraphs>
  <Slides>15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16" baseType="lpstr">
      <vt:lpstr>Office 테마</vt:lpstr>
      <vt:lpstr>PowerPoint 프레젠테이션</vt:lpstr>
      <vt:lpstr>II.  업무 매뉴얼</vt:lpstr>
      <vt:lpstr>II.  업무 매뉴얼</vt:lpstr>
      <vt:lpstr>II.  업무 매뉴얼</vt:lpstr>
      <vt:lpstr>II.  업무 매뉴얼</vt:lpstr>
      <vt:lpstr>II.  업무 매뉴얼</vt:lpstr>
      <vt:lpstr>II.  업무 매뉴얼</vt:lpstr>
      <vt:lpstr>II.  업무 매뉴얼</vt:lpstr>
      <vt:lpstr>II.  업무 매뉴얼</vt:lpstr>
      <vt:lpstr>II.  업무 매뉴얼</vt:lpstr>
      <vt:lpstr>II.  업무 매뉴얼</vt:lpstr>
      <vt:lpstr>II.  업무 매뉴얼</vt:lpstr>
      <vt:lpstr>II.  업무 매뉴얼</vt:lpstr>
      <vt:lpstr>II.  업무 매뉴얼</vt:lpstr>
      <vt:lpstr>II.  업무 매뉴얼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급 여 업 무</dc:title>
  <dc:creator>Windows User</dc:creator>
  <cp:lastModifiedBy>Windows User</cp:lastModifiedBy>
  <cp:revision>34</cp:revision>
  <dcterms:created xsi:type="dcterms:W3CDTF">2017-09-25T09:20:06Z</dcterms:created>
  <dcterms:modified xsi:type="dcterms:W3CDTF">2021-04-12T06:42:04Z</dcterms:modified>
</cp:coreProperties>
</file>