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92" r:id="rId3"/>
    <p:sldId id="274" r:id="rId4"/>
    <p:sldId id="275" r:id="rId5"/>
    <p:sldId id="282" r:id="rId6"/>
    <p:sldId id="276" r:id="rId7"/>
    <p:sldId id="283" r:id="rId8"/>
    <p:sldId id="278" r:id="rId9"/>
    <p:sldId id="284" r:id="rId10"/>
    <p:sldId id="280" r:id="rId11"/>
    <p:sldId id="285" r:id="rId12"/>
    <p:sldId id="281" r:id="rId13"/>
    <p:sldId id="286" r:id="rId14"/>
    <p:sldId id="290" r:id="rId15"/>
    <p:sldId id="291" r:id="rId1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109" d="100"/>
          <a:sy n="109" d="100"/>
        </p:scale>
        <p:origin x="166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F9466-FD62-432A-A04D-EB45A7C9B60E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0E87-BCFE-4023-8519-35A70F6D2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972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6EF5-0C1E-4265-B1B3-9695C645B44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41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4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36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16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8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06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7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44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98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74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14B31-A324-4C60-ABFD-F270BBC34415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76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49106" y="6479758"/>
            <a:ext cx="24477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https://www.namwonmed.or.kr</a:t>
            </a:r>
            <a:endParaRPr lang="ko-KR" altLang="en-US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6236973"/>
            <a:ext cx="468000" cy="46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TextBox 7"/>
          <p:cNvSpPr txBox="1"/>
          <p:nvPr/>
        </p:nvSpPr>
        <p:spPr>
          <a:xfrm>
            <a:off x="1475656" y="1744880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ko-KR" altLang="en-US" sz="4800" spc="-15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어르신 </a:t>
            </a:r>
            <a:r>
              <a:rPr lang="ko-KR" altLang="en-US" sz="4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의약품 부작용</a:t>
            </a:r>
            <a:endParaRPr lang="ko-KR" altLang="en-US" sz="48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293" y="2890014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약제과장</a:t>
            </a:r>
            <a:r>
              <a:rPr lang="ko-KR" altLang="en-US" dirty="0" smtClean="0"/>
              <a:t> 이경옥</a:t>
            </a:r>
            <a:endParaRPr lang="ko-KR" altLang="en-US" dirty="0"/>
          </a:p>
        </p:txBody>
      </p:sp>
      <p:pic>
        <p:nvPicPr>
          <p:cNvPr id="16" name="Picture 2" descr="D:\200210_슬로건(최종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22782" y="259854"/>
            <a:ext cx="2346450" cy="46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5652120" y="3798697"/>
            <a:ext cx="3300180" cy="2811866"/>
            <a:chOff x="5505317" y="3497454"/>
            <a:chExt cx="3300180" cy="2811866"/>
          </a:xfrm>
        </p:grpSpPr>
        <p:pic>
          <p:nvPicPr>
            <p:cNvPr id="18" name="Picture 2" descr="D:\★기획총무팀\기타\양식\신 로고\남원의료원 mI-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6893" y="5848872"/>
              <a:ext cx="393551" cy="393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5505317" y="3497454"/>
              <a:ext cx="3300180" cy="2811866"/>
              <a:chOff x="5505317" y="3497454"/>
              <a:chExt cx="3300180" cy="281186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5505317" y="3497454"/>
                <a:ext cx="3300180" cy="2811866"/>
                <a:chOff x="5286836" y="3410920"/>
                <a:chExt cx="3300180" cy="2811866"/>
              </a:xfrm>
              <a:solidFill>
                <a:srgbClr val="6FABB5"/>
              </a:solidFill>
            </p:grpSpPr>
            <p:sp>
              <p:nvSpPr>
                <p:cNvPr id="27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672172" y="5724188"/>
                  <a:ext cx="2914844" cy="4985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휴먼둥근헤드라인" pitchFamily="18" charset="-127"/>
                      <a:ea typeface="휴먼둥근헤드라인" pitchFamily="18" charset="-127"/>
                      <a:cs typeface="한컴바탕" pitchFamily="18" charset="-127"/>
                    </a:rPr>
                    <a:t>전라북도 남원의료원</a:t>
                  </a:r>
                </a:p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휴먼엑스포" pitchFamily="18" charset="-127"/>
                      <a:ea typeface="휴먼엑스포" pitchFamily="18" charset="-127"/>
                      <a:cs typeface="한컴바탕" pitchFamily="18" charset="-127"/>
                    </a:rPr>
                    <a:t>JEOLLABUK-DO NAMWON MEDICAL CENTER</a:t>
                  </a:r>
                </a:p>
              </p:txBody>
            </p:sp>
            <p:sp>
              <p:nvSpPr>
                <p:cNvPr id="28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5286836" y="3410920"/>
                  <a:ext cx="3266636" cy="46166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관립 전주자혜의원 남원출장소</a:t>
                  </a:r>
                  <a:endParaRPr lang="en-US" altLang="ko-KR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  <a:p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- since1921</a:t>
                  </a:r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endParaRPr lang="ko-KR" altLang="en-US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</p:txBody>
            </p:sp>
          </p:grpSp>
          <p:sp>
            <p:nvSpPr>
              <p:cNvPr id="26" name="직사각형 25"/>
              <p:cNvSpPr/>
              <p:nvPr/>
            </p:nvSpPr>
            <p:spPr>
              <a:xfrm>
                <a:off x="5505317" y="3959119"/>
                <a:ext cx="3266636" cy="18129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66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목록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어르신 의약품 부작용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어르신 주의 의약품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삼환계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항우울제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장기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지속형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벤조다이아제핀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정형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항정신병제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항콜린성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작용이 있는 약제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 부작용 모니터링 체계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부작용 피해구제 사업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646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의약품 부작용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여러 가지 약을 드시는 어르신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다약제복용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:5~6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개 이상의 약을 동시에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복용</a:t>
            </a:r>
            <a:endParaRPr lang="en-US" altLang="ko-KR" sz="14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어르신들은 간이나 콩팥의 기능이 떨어져 몸 안에 약이 쉽게 쌓임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약물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간의 상호작용으로 부작용이 나타날 수 있음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541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주의 의약품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삼환계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항우울제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아미트리프틸린염산염정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10mg,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이미프라민염산염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25mg,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센시발정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10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밀리그램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염산노르트립틸린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부작용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졸림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진정작용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반사성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빈맥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부정맥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구강건조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기립성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저혈압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어지러움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흐린 시야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변비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요저류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착란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섬망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환각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낙상 및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골절위험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380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주의 의약품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삼환계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항우울제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녹내장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불안정협심증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부정맥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전립선 비대증 환자는 증상이 악화될 수 있으므로 투여하지 말아야 함</a:t>
            </a:r>
            <a:endParaRPr lang="en-US" altLang="ko-KR" sz="1400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노인 우울장애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차 치료제로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SSRI, SNRI, mirtazapine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을 추천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1718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장기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지속형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벤조다이아제핀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라제팜정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1mg(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플루니트라제팜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리보트릴정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0.5mg(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클로나제팜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센틸정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5mg(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클로바잠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원외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디아제팜정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2mg,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디아제팜주사액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10mg/2mL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부작용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인지장애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진정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어지러움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섬망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낙상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골절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자동차 사고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704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장기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지속형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벤조다이아제핀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벤조다이아제핀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등을 복용한 노인에서 입원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.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사망으로 이어지는 자동차 사고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낙상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고관절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골절의 위험이 두배 이상 증가할 수 있음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작용시간이 짧은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alprazolam, lorazepam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단기간 처방할 수 있음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319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정형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항정신병제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페리돌정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1.5, 3mg(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할로페리돌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페리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돌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5mg/1mL,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티세르신정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50mg(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레보메프로마진말레산염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부작용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추체외로증상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정좌불안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 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파킨슨증상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지연성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운동이상증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등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항콜린부작용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졸음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어지러움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체위성저혈압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변비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요저류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체중증가 등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24669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정형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항정신병제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추체외로증상과 신경인지장애와 같은 부작용에 취약하여 회복이 늦거나 어려울 수 있어 예방이 중요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이미 파킨슨병을 앓고 있는 환자에는 비정형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항정신병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약제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quetiapine, aripiprazole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등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를 사용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0458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항콜린성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작용이 있는 약제와의 병용으로 인해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항콜린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부작용이 증가하므로 동시 사용을 추천하지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않음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항콜린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부작용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인지기능 저하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섬망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악화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구갈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배뇨곤란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변비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졸음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어지러움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체위성저혈압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체중증가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안내압항진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등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6951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항콜린성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작용이 있는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약제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정신신경용제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아미트리프틸린염산염정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10mg,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이미프라민염산염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25mg,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센시발정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10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밀리그램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염산노르트립틸린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페리돌정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1.5, 3mg(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할로페리돌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페리돌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5mg/1mL,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티세르신정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50mg(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레보메프로마진말레산염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아디팜정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10mg(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히드록시진염산염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/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진경제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알피움정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50mg(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브롬화시메트로피움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브로퓸주사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5mg/1ml(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시메트로퓸브롬화물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53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항콜린성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작용이 있는 약제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기타의 비뇨생식기관 및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항문용약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토비애즈서방정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4, 8mg(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페소테로딘푸마르산염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프로피베린정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10, 20mg(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프로피베린염산염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솔리테어정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5, 10mg(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솔리페나신숙신산염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스파스몰리트당의정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20mg(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트로스퓸염화물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)-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원외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기타의 중추신경용약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벤즈트로핀정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1mg,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프로이머정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5mg(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프로싸이클리딘염산염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5336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어르신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주의 의약품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항콜린성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작용이 있는 약제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항히스타민제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클로르페니라민말레산염주사액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4mg/2mL,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프리마란정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5mg(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메퀴타진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푸라콩정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3mg(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피프린히드리나트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푸라콩주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3mg/2mL</a:t>
            </a:r>
          </a:p>
          <a:p>
            <a:pPr lvl="1">
              <a:buFontTx/>
              <a:buChar char="-"/>
            </a:pP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기타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보나링에이정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50mg(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디멘히드리네이트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디트로판정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5mg(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옥시부티닌염산염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)-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원외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유리토스정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0.1mg(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이미다페나신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)-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원외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430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의약품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부작용 모니터링 체계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부작용 발견 및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보고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해당진료과장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약제과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간사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지역의약품안전센터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한국의약품안전관리원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보고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긴급을 요하거나 중대한 부작용인 경우 원장 및 식품의약품안전처에 즉시 보고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>
              <a:buFontTx/>
              <a:buChar char="-"/>
            </a:pP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의료정보시스템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화면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약물유해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클릭 등록 보고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기등록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환자 색상 빨강색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클릭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내용 확인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공유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약물이상사례보고서 양식 보고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평가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인과성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중증도 등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지역의약품안전센터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평가 및 분석 결과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교육 및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개선활동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약사심의위원회를 통해 경영진에 보고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회의 공개로 관련 직원 공유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8565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의약품 </a:t>
            </a:r>
            <a:r>
              <a:rPr lang="ko-KR" altLang="en-US" dirty="0">
                <a:latin typeface="MD아트체" panose="02020603020101020101" pitchFamily="18" charset="-127"/>
                <a:ea typeface="MD아트체" panose="02020603020101020101" pitchFamily="18" charset="-127"/>
              </a:rPr>
              <a:t>부작용 </a:t>
            </a:r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피해구제 사업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식품의약품안전처 주관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한국의약품안전관리원 운영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신청접수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평가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.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심의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지급여부 결정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정상적인 의약품 사용에도 불구하고 의약품 부작용으로 사망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장애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질병피해를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 입은 유족 및 환자에게 사망일시보상금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장애일시보상금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진료비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입원치료 비용이 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30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만원 이상일 경우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)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및 장례비를 지급하는 사업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재원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의약품 제조 및 수입업자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의약품 품목허가를 </a:t>
            </a:r>
            <a:r>
              <a:rPr lang="ko-KR" altLang="en-US" dirty="0" err="1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받은자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 부담</a:t>
            </a:r>
            <a:r>
              <a:rPr lang="en-US" altLang="ko-KR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0595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627</TotalTime>
  <Words>655</Words>
  <Application>Microsoft Office PowerPoint</Application>
  <PresentationFormat>화면 슬라이드 쇼(4:3)</PresentationFormat>
  <Paragraphs>82</Paragraphs>
  <Slides>15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5" baseType="lpstr">
      <vt:lpstr>HY헤드라인M</vt:lpstr>
      <vt:lpstr>MD개성체</vt:lpstr>
      <vt:lpstr>MD아트체</vt:lpstr>
      <vt:lpstr>돋움</vt:lpstr>
      <vt:lpstr>맑은 고딕</vt:lpstr>
      <vt:lpstr>휴먼둥근헤드라인</vt:lpstr>
      <vt:lpstr>휴먼엑스포</vt:lpstr>
      <vt:lpstr>Arial</vt:lpstr>
      <vt:lpstr>한컴바탕</vt:lpstr>
      <vt:lpstr>Office 테마</vt:lpstr>
      <vt:lpstr>PowerPoint 프레젠테이션</vt:lpstr>
      <vt:lpstr>목록</vt:lpstr>
      <vt:lpstr>어르신 의약품 부작용</vt:lpstr>
      <vt:lpstr>어르신 주의 의약품</vt:lpstr>
      <vt:lpstr>어르신 주의 의약품</vt:lpstr>
      <vt:lpstr>어르신 주의 의약품</vt:lpstr>
      <vt:lpstr>어르신 주의 의약품</vt:lpstr>
      <vt:lpstr>어르신 주의 의약품</vt:lpstr>
      <vt:lpstr>어르신 주의 의약품</vt:lpstr>
      <vt:lpstr>어르신 주의 의약품</vt:lpstr>
      <vt:lpstr>어르신 주의 의약품</vt:lpstr>
      <vt:lpstr>어르신 주의 의약품</vt:lpstr>
      <vt:lpstr>어르신 주의 의약품</vt:lpstr>
      <vt:lpstr>의약품 부작용 모니터링 체계</vt:lpstr>
      <vt:lpstr>의약품 부작용 피해구제 사업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급 여 업 무</dc:title>
  <dc:creator>Windows User</dc:creator>
  <cp:lastModifiedBy>NWMC</cp:lastModifiedBy>
  <cp:revision>70</cp:revision>
  <cp:lastPrinted>2021-04-22T02:56:55Z</cp:lastPrinted>
  <dcterms:created xsi:type="dcterms:W3CDTF">2017-09-25T09:20:06Z</dcterms:created>
  <dcterms:modified xsi:type="dcterms:W3CDTF">2021-04-22T04:45:22Z</dcterms:modified>
</cp:coreProperties>
</file>