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3" r:id="rId2"/>
    <p:sldId id="258" r:id="rId3"/>
    <p:sldId id="286" r:id="rId4"/>
    <p:sldId id="287" r:id="rId5"/>
    <p:sldId id="288" r:id="rId6"/>
    <p:sldId id="289" r:id="rId7"/>
    <p:sldId id="290" r:id="rId8"/>
    <p:sldId id="291" r:id="rId9"/>
    <p:sldId id="292" r:id="rId10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7" autoAdjust="0"/>
    <p:restoredTop sz="94660"/>
  </p:normalViewPr>
  <p:slideViewPr>
    <p:cSldViewPr>
      <p:cViewPr>
        <p:scale>
          <a:sx n="104" d="100"/>
          <a:sy n="104" d="100"/>
        </p:scale>
        <p:origin x="-576" y="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9F9466-FD62-432A-A04D-EB45A7C9B60E}" type="datetimeFigureOut">
              <a:rPr lang="ko-KR" altLang="en-US" smtClean="0"/>
              <a:t>2021-04-30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0E87-BCFE-4023-8519-35A70F6D27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3972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6EF5-0C1E-4265-B1B3-9695C645B443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6413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2021-04-30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2455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2021-04-30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2445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2021-04-30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8362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2021-04-30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3162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2021-04-30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7218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2021-04-30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6893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2021-04-30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5062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2021-04-30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170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2021-04-30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2443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2021-04-30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9989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2021-04-30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0745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B14B31-A324-4C60-ABFD-F270BBC34415}" type="datetimeFigureOut">
              <a:rPr lang="ko-KR" altLang="en-US" smtClean="0"/>
              <a:t>2021-04-30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4765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49106" y="6479758"/>
            <a:ext cx="24477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https://www.namwonmed.or.kr</a:t>
            </a:r>
            <a:endParaRPr lang="ko-KR" altLang="en-US" sz="11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07504" y="6236973"/>
            <a:ext cx="468000" cy="468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5" name="TextBox 7"/>
          <p:cNvSpPr txBox="1"/>
          <p:nvPr/>
        </p:nvSpPr>
        <p:spPr>
          <a:xfrm>
            <a:off x="2231740" y="1805915"/>
            <a:ext cx="4680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1500"/>
              </a:spcBef>
            </a:pPr>
            <a:r>
              <a:rPr lang="ko-KR" altLang="en-US" sz="4800" spc="-15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물리치료실 소개</a:t>
            </a:r>
            <a:endParaRPr lang="ko-KR" altLang="en-US" sz="4800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293" y="2890014"/>
            <a:ext cx="2113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물리치료사 윤선영</a:t>
            </a:r>
            <a:endParaRPr lang="ko-KR" altLang="en-US" dirty="0"/>
          </a:p>
        </p:txBody>
      </p:sp>
      <p:pic>
        <p:nvPicPr>
          <p:cNvPr id="16" name="Picture 2" descr="D:\200210_슬로건(최종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322782" y="259854"/>
            <a:ext cx="2346450" cy="467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그룹 16"/>
          <p:cNvGrpSpPr/>
          <p:nvPr/>
        </p:nvGrpSpPr>
        <p:grpSpPr>
          <a:xfrm>
            <a:off x="5652120" y="3798697"/>
            <a:ext cx="3300180" cy="2811866"/>
            <a:chOff x="5505317" y="3497454"/>
            <a:chExt cx="3300180" cy="2811866"/>
          </a:xfrm>
        </p:grpSpPr>
        <p:pic>
          <p:nvPicPr>
            <p:cNvPr id="18" name="Picture 2" descr="D:\★기획총무팀\기타\양식\신 로고\남원의료원 mI-1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6893" y="5848872"/>
              <a:ext cx="393551" cy="3935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5505317" y="3497454"/>
              <a:ext cx="3300180" cy="2811866"/>
              <a:chOff x="5505317" y="3497454"/>
              <a:chExt cx="3300180" cy="2811866"/>
            </a:xfrm>
          </p:grpSpPr>
          <p:grpSp>
            <p:nvGrpSpPr>
              <p:cNvPr id="23" name="그룹 22"/>
              <p:cNvGrpSpPr/>
              <p:nvPr/>
            </p:nvGrpSpPr>
            <p:grpSpPr>
              <a:xfrm>
                <a:off x="5505317" y="3497454"/>
                <a:ext cx="3300180" cy="2811866"/>
                <a:chOff x="5286836" y="3410920"/>
                <a:chExt cx="3300180" cy="2811866"/>
              </a:xfrm>
              <a:solidFill>
                <a:srgbClr val="6FABB5"/>
              </a:solidFill>
            </p:grpSpPr>
            <p:sp>
              <p:nvSpPr>
                <p:cNvPr id="27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5672172" y="5724188"/>
                  <a:ext cx="2914844" cy="4985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spAutoFit/>
                </a:bodyPr>
                <a:lstStyle>
                  <a:defPPr>
                    <a:defRPr lang="ko-KR"/>
                  </a:defPPr>
                  <a:lvl1pPr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1pPr>
                  <a:lvl2pPr marL="4572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2pPr>
                  <a:lvl3pPr marL="9144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3pPr>
                  <a:lvl4pPr marL="13716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4pPr>
                  <a:lvl5pPr marL="18288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9pPr>
                </a:lstStyle>
                <a:p>
                  <a:pPr marL="0" marR="0" lvl="0" indent="0" algn="dist" defTabSz="914400" eaLnBrk="1" fontAlgn="auto" latinLnBrk="0" hangingPunct="1">
                    <a:lnSpc>
                      <a:spcPct val="11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60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휴먼둥근헤드라인" pitchFamily="18" charset="-127"/>
                      <a:ea typeface="휴먼둥근헤드라인" pitchFamily="18" charset="-127"/>
                      <a:cs typeface="한컴바탕" pitchFamily="18" charset="-127"/>
                    </a:rPr>
                    <a:t>전라북도 남원의료원</a:t>
                  </a:r>
                </a:p>
                <a:p>
                  <a:pPr marL="0" marR="0" lvl="0" indent="0" algn="dist" defTabSz="914400" eaLnBrk="1" fontAlgn="auto" latinLnBrk="0" hangingPunct="1">
                    <a:lnSpc>
                      <a:spcPct val="11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8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latin typeface="휴먼엑스포" pitchFamily="18" charset="-127"/>
                      <a:ea typeface="휴먼엑스포" pitchFamily="18" charset="-127"/>
                      <a:cs typeface="한컴바탕" pitchFamily="18" charset="-127"/>
                    </a:rPr>
                    <a:t>JEOLLABUK-DO NAMWON MEDICAL CENTER</a:t>
                  </a:r>
                </a:p>
              </p:txBody>
            </p:sp>
            <p:sp>
              <p:nvSpPr>
                <p:cNvPr id="28" name="TextBox 42"/>
                <p:cNvSpPr txBox="1">
                  <a:spLocks noChangeArrowheads="1"/>
                </p:cNvSpPr>
                <p:nvPr/>
              </p:nvSpPr>
              <p:spPr bwMode="auto">
                <a:xfrm>
                  <a:off x="5286836" y="3410920"/>
                  <a:ext cx="3266636" cy="461665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>
                  <a:defPPr>
                    <a:defRPr lang="ko-KR"/>
                  </a:defPPr>
                  <a:lvl1pPr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1pPr>
                  <a:lvl2pPr marL="4572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2pPr>
                  <a:lvl3pPr marL="9144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3pPr>
                  <a:lvl4pPr marL="13716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4pPr>
                  <a:lvl5pPr marL="18288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9pPr>
                </a:lstStyle>
                <a:p>
                  <a:r>
                    <a:rPr lang="ko-KR" altLang="en-US" sz="1200" b="1" dirty="0">
                      <a:solidFill>
                        <a:schemeClr val="bg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rPr>
                    <a:t>관립 전주자혜의원 남원출장소</a:t>
                  </a:r>
                  <a:endParaRPr lang="en-US" altLang="ko-KR" sz="1200" b="1" dirty="0">
                    <a:solidFill>
                      <a:schemeClr val="bg1"/>
                    </a:solidFill>
                    <a:latin typeface="돋움" panose="020B0600000101010101" pitchFamily="50" charset="-127"/>
                    <a:ea typeface="돋움" panose="020B0600000101010101" pitchFamily="50" charset="-127"/>
                  </a:endParaRPr>
                </a:p>
                <a:p>
                  <a:r>
                    <a:rPr lang="en-US" altLang="ko-KR" sz="1200" b="1" dirty="0">
                      <a:solidFill>
                        <a:schemeClr val="bg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rPr>
                    <a:t>- since1921</a:t>
                  </a:r>
                  <a:r>
                    <a:rPr lang="ko-KR" altLang="en-US" sz="1200" b="1" dirty="0">
                      <a:solidFill>
                        <a:schemeClr val="bg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rPr>
                    <a:t> </a:t>
                  </a:r>
                  <a:r>
                    <a:rPr lang="en-US" altLang="ko-KR" sz="1200" b="1" dirty="0">
                      <a:solidFill>
                        <a:schemeClr val="bg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rPr>
                    <a:t> </a:t>
                  </a:r>
                  <a:endParaRPr lang="ko-KR" altLang="en-US" sz="1200" b="1" dirty="0">
                    <a:solidFill>
                      <a:schemeClr val="bg1"/>
                    </a:solidFill>
                    <a:latin typeface="돋움" panose="020B0600000101010101" pitchFamily="50" charset="-127"/>
                    <a:ea typeface="돋움" panose="020B0600000101010101" pitchFamily="50" charset="-127"/>
                  </a:endParaRPr>
                </a:p>
              </p:txBody>
            </p:sp>
          </p:grpSp>
          <p:sp>
            <p:nvSpPr>
              <p:cNvPr id="26" name="직사각형 25"/>
              <p:cNvSpPr/>
              <p:nvPr/>
            </p:nvSpPr>
            <p:spPr>
              <a:xfrm>
                <a:off x="5505317" y="3959119"/>
                <a:ext cx="3266636" cy="181294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1661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전라북도 남원의료원</a:t>
            </a:r>
            <a:endParaRPr lang="en-US" altLang="ko-KR" dirty="0"/>
          </a:p>
        </p:txBody>
      </p:sp>
      <p:sp>
        <p:nvSpPr>
          <p:cNvPr id="15363" name="슬라이드 번호 개체 틀 10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DDB92DB-F79A-4937-96C1-80C6B06183D3}" type="slidenum">
              <a:rPr lang="ko-KR" altLang="en-US"/>
              <a:pPr/>
              <a:t>2</a:t>
            </a:fld>
            <a:endParaRPr lang="en-US" altLang="ko-KR"/>
          </a:p>
        </p:txBody>
      </p:sp>
      <p:sp>
        <p:nvSpPr>
          <p:cNvPr id="14" name="직사각형 13"/>
          <p:cNvSpPr/>
          <p:nvPr/>
        </p:nvSpPr>
        <p:spPr>
          <a:xfrm>
            <a:off x="5652120" y="6381328"/>
            <a:ext cx="3528392" cy="404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불필요한 검사나 수술은 하지 않는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친절하고 설명 잘해주는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”</a:t>
            </a:r>
            <a:endParaRPr lang="ko-KR" altLang="en-US" sz="11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그룹 14"/>
          <p:cNvGrpSpPr>
            <a:grpSpLocks/>
          </p:cNvGrpSpPr>
          <p:nvPr/>
        </p:nvGrpSpPr>
        <p:grpSpPr bwMode="auto">
          <a:xfrm>
            <a:off x="323529" y="622433"/>
            <a:ext cx="4596295" cy="688226"/>
            <a:chOff x="539552" y="1318942"/>
            <a:chExt cx="4597104" cy="688353"/>
          </a:xfrm>
        </p:grpSpPr>
        <p:sp>
          <p:nvSpPr>
            <p:cNvPr id="16" name="자유형 123"/>
            <p:cNvSpPr/>
            <p:nvPr/>
          </p:nvSpPr>
          <p:spPr>
            <a:xfrm>
              <a:off x="539552" y="1341225"/>
              <a:ext cx="3456051" cy="388952"/>
            </a:xfrm>
            <a:custGeom>
              <a:avLst/>
              <a:gdLst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550659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193437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0659" h="500066">
                  <a:moveTo>
                    <a:pt x="0" y="0"/>
                  </a:moveTo>
                  <a:lnTo>
                    <a:pt x="4550659" y="0"/>
                  </a:lnTo>
                  <a:lnTo>
                    <a:pt x="4193437" y="500066"/>
                  </a:lnTo>
                  <a:lnTo>
                    <a:pt x="0" y="5000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 w="25400" cap="flat" cmpd="sng" algn="ctr">
              <a:noFill/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anchor="ctr"/>
            <a:lstStyle/>
            <a:p>
              <a:pPr algn="ctr">
                <a:defRPr/>
              </a:pPr>
              <a:endParaRPr lang="ko-KR" altLang="ko-KR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>
              <a:off x="623888" y="1360845"/>
              <a:ext cx="1283815" cy="646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 altLang="ko-KR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endParaRPr lang="ko-KR" altLang="ko-KR" dirty="0">
                <a:ea typeface="굴림" pitchFamily="50" charset="-127"/>
              </a:endParaRPr>
            </a:p>
          </p:txBody>
        </p:sp>
        <p:sp>
          <p:nvSpPr>
            <p:cNvPr id="18" name="평행 사변형 17"/>
            <p:cNvSpPr>
              <a:spLocks noChangeArrowheads="1"/>
            </p:cNvSpPr>
            <p:nvPr/>
          </p:nvSpPr>
          <p:spPr bwMode="auto">
            <a:xfrm>
              <a:off x="949255" y="1340768"/>
              <a:ext cx="385762" cy="388938"/>
            </a:xfrm>
            <a:prstGeom prst="parallelogram">
              <a:avLst>
                <a:gd name="adj" fmla="val 63375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19" name="평행 사변형 18"/>
            <p:cNvSpPr>
              <a:spLocks noChangeArrowheads="1"/>
            </p:cNvSpPr>
            <p:nvPr/>
          </p:nvSpPr>
          <p:spPr bwMode="auto">
            <a:xfrm>
              <a:off x="1165318" y="1340768"/>
              <a:ext cx="309562" cy="388938"/>
            </a:xfrm>
            <a:prstGeom prst="parallelogram">
              <a:avLst>
                <a:gd name="adj" fmla="val 78310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949255" y="1318942"/>
              <a:ext cx="4187401" cy="41029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square" lIns="101453" tIns="50726" rIns="101453" bIns="50726">
              <a:spAutoFit/>
            </a:bodyPr>
            <a:lstStyle/>
            <a:p>
              <a:pPr algn="just"/>
              <a:r>
                <a:rPr lang="en-US" altLang="ko-KR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물리치료실의 구성 </a:t>
              </a:r>
              <a:endParaRPr lang="ko-KR" sz="20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5" name="TextBox 16"/>
          <p:cNvSpPr txBox="1">
            <a:spLocks noChangeArrowheads="1"/>
          </p:cNvSpPr>
          <p:nvPr/>
        </p:nvSpPr>
        <p:spPr bwMode="auto">
          <a:xfrm>
            <a:off x="395539" y="1961506"/>
            <a:ext cx="4333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★</a:t>
            </a:r>
            <a:endParaRPr lang="ko-KR" altLang="ko-KR">
              <a:ea typeface="굴림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4479540" y="3228389"/>
            <a:ext cx="2600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ko-KR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8" name="모서리가 둥근 직사각형 44"/>
          <p:cNvSpPr>
            <a:spLocks noChangeArrowheads="1"/>
          </p:cNvSpPr>
          <p:nvPr/>
        </p:nvSpPr>
        <p:spPr bwMode="auto">
          <a:xfrm>
            <a:off x="255202" y="2054606"/>
            <a:ext cx="8510587" cy="4032721"/>
          </a:xfrm>
          <a:prstGeom prst="roundRect">
            <a:avLst>
              <a:gd name="adj" fmla="val 2778"/>
            </a:avLst>
          </a:prstGeom>
          <a:gradFill rotWithShape="1">
            <a:gsLst>
              <a:gs pos="0">
                <a:schemeClr val="bg1"/>
              </a:gs>
              <a:gs pos="100000">
                <a:srgbClr val="EBEBEB"/>
              </a:gs>
            </a:gsLst>
            <a:lin ang="2700000" scaled="1"/>
          </a:gradFill>
          <a:ln w="22225" algn="ctr">
            <a:solidFill>
              <a:srgbClr val="0374C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FontTx/>
              <a:buNone/>
            </a:pPr>
            <a:endParaRPr lang="ko-KR" altLang="en-US" sz="15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pSp>
        <p:nvGrpSpPr>
          <p:cNvPr id="3" name="Group 61"/>
          <p:cNvGrpSpPr>
            <a:grpSpLocks/>
          </p:cNvGrpSpPr>
          <p:nvPr/>
        </p:nvGrpSpPr>
        <p:grpSpPr bwMode="auto">
          <a:xfrm>
            <a:off x="255202" y="1300586"/>
            <a:ext cx="8448675" cy="409575"/>
            <a:chOff x="213" y="663"/>
            <a:chExt cx="5322" cy="258"/>
          </a:xfrm>
        </p:grpSpPr>
        <p:sp>
          <p:nvSpPr>
            <p:cNvPr id="54" name="AutoShape 38"/>
            <p:cNvSpPr>
              <a:spLocks noChangeArrowheads="1"/>
            </p:cNvSpPr>
            <p:nvPr/>
          </p:nvSpPr>
          <p:spPr bwMode="auto">
            <a:xfrm>
              <a:off x="213" y="663"/>
              <a:ext cx="5322" cy="25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2766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FontTx/>
                <a:buNone/>
              </a:pPr>
              <a:endParaRPr lang="ko-KR" altLang="en-US" sz="1800" b="1">
                <a:solidFill>
                  <a:schemeClr val="tx1"/>
                </a:solidFill>
              </a:endParaRPr>
            </a:p>
          </p:txBody>
        </p:sp>
        <p:sp>
          <p:nvSpPr>
            <p:cNvPr id="56" name="AutoShape 40"/>
            <p:cNvSpPr>
              <a:spLocks noChangeArrowheads="1"/>
            </p:cNvSpPr>
            <p:nvPr/>
          </p:nvSpPr>
          <p:spPr bwMode="auto">
            <a:xfrm>
              <a:off x="386" y="679"/>
              <a:ext cx="609" cy="2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ko-KR" sz="2000" b="1" dirty="0">
                  <a:solidFill>
                    <a:srgbClr val="FFFFCC"/>
                  </a:solidFill>
                </a:rPr>
                <a:t> </a:t>
              </a:r>
              <a:r>
                <a:rPr lang="en-US" altLang="ko-KR" sz="2000" b="1" dirty="0" smtClean="0">
                  <a:solidFill>
                    <a:srgbClr val="FFFFCC"/>
                  </a:solidFill>
                </a:rPr>
                <a:t> </a:t>
              </a:r>
              <a:r>
                <a:rPr lang="ko-KR" altLang="en-US" sz="2000" b="1" dirty="0" smtClean="0">
                  <a:solidFill>
                    <a:srgbClr val="FFFFCC"/>
                  </a:solidFill>
                </a:rPr>
                <a:t>조 직</a:t>
              </a:r>
              <a:endParaRPr lang="ko-KR" altLang="en-US" sz="2000" b="1" dirty="0">
                <a:solidFill>
                  <a:srgbClr val="FFFFCC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991177" y="2606479"/>
            <a:ext cx="46259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endParaRPr lang="en-US" altLang="ko-KR" sz="160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1" name="모서리가 둥근 직사각형 50"/>
          <p:cNvSpPr/>
          <p:nvPr/>
        </p:nvSpPr>
        <p:spPr>
          <a:xfrm>
            <a:off x="3466702" y="5250668"/>
            <a:ext cx="4968551" cy="560119"/>
          </a:xfrm>
          <a:prstGeom prst="roundRect">
            <a:avLst>
              <a:gd name="adj" fmla="val 8783"/>
            </a:avLst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w="63500"/>
            <a:bevelB w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4.  </a:t>
            </a:r>
            <a:r>
              <a:rPr lang="ko-KR" alt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작업치료실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(1247)</a:t>
            </a:r>
            <a:r>
              <a:rPr lang="ko-KR" alt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3465574" y="2458532"/>
            <a:ext cx="4968551" cy="560119"/>
          </a:xfrm>
          <a:prstGeom prst="roundRect">
            <a:avLst>
              <a:gd name="adj" fmla="val 8783"/>
            </a:avLst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w="63500"/>
            <a:bevelB w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운동치료실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(1123, 1195)</a:t>
            </a:r>
            <a:endParaRPr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3465574" y="3286883"/>
            <a:ext cx="4968551" cy="560119"/>
          </a:xfrm>
          <a:prstGeom prst="roundRect">
            <a:avLst>
              <a:gd name="adj" fmla="val 8783"/>
            </a:avLst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w="63500"/>
            <a:bevelB w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전기 </a:t>
            </a:r>
            <a:r>
              <a:rPr lang="ko-KR" altLang="en-US" sz="1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온열치료실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(1112)</a:t>
            </a:r>
            <a:endParaRPr lang="ko-KR" altLang="en-US" sz="1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3466702" y="4237032"/>
            <a:ext cx="4968551" cy="560119"/>
          </a:xfrm>
          <a:prstGeom prst="roundRect">
            <a:avLst>
              <a:gd name="adj" fmla="val 8783"/>
            </a:avLst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w="63500"/>
            <a:bevelB w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tabLst>
                <a:tab pos="1527175" algn="l"/>
              </a:tabLst>
            </a:pPr>
            <a:r>
              <a:rPr lang="en-US" altLang="ko-KR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3. CPM </a:t>
            </a:r>
            <a:r>
              <a:rPr lang="ko-KR" altLang="en-US" sz="1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기능훈련실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(1195)</a:t>
            </a:r>
          </a:p>
        </p:txBody>
      </p:sp>
      <p:sp>
        <p:nvSpPr>
          <p:cNvPr id="42" name="모서리가 둥근 직사각형 41"/>
          <p:cNvSpPr/>
          <p:nvPr/>
        </p:nvSpPr>
        <p:spPr>
          <a:xfrm>
            <a:off x="498696" y="3339674"/>
            <a:ext cx="1084679" cy="1359073"/>
          </a:xfrm>
          <a:prstGeom prst="roundRect">
            <a:avLst>
              <a:gd name="adj" fmla="val 8783"/>
            </a:avLst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w="63500"/>
            <a:bevelB w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tabLst>
                <a:tab pos="1527175" algn="l"/>
              </a:tabLst>
            </a:pPr>
            <a:r>
              <a:rPr lang="en-US" altLang="ko-KR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실장</a:t>
            </a:r>
            <a:endParaRPr lang="en-US" altLang="ko-KR" sz="1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pPr>
              <a:tabLst>
                <a:tab pos="1527175" algn="l"/>
              </a:tabLst>
            </a:pP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 (1122)</a:t>
            </a:r>
          </a:p>
        </p:txBody>
      </p:sp>
      <p:sp>
        <p:nvSpPr>
          <p:cNvPr id="43" name="모서리가 둥근 직사각형 42"/>
          <p:cNvSpPr/>
          <p:nvPr/>
        </p:nvSpPr>
        <p:spPr>
          <a:xfrm>
            <a:off x="1884798" y="2563211"/>
            <a:ext cx="1084679" cy="1953881"/>
          </a:xfrm>
          <a:prstGeom prst="roundRect">
            <a:avLst>
              <a:gd name="adj" fmla="val 8783"/>
            </a:avLst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w="63500"/>
            <a:bevelB w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tabLst>
                <a:tab pos="1527175" algn="l"/>
              </a:tabLst>
            </a:pPr>
            <a:r>
              <a:rPr lang="ko-KR" alt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물리치료    </a:t>
            </a:r>
            <a:endParaRPr lang="en-US" altLang="ko-KR" sz="1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1884798" y="5110899"/>
            <a:ext cx="1084679" cy="679537"/>
          </a:xfrm>
          <a:prstGeom prst="roundRect">
            <a:avLst>
              <a:gd name="adj" fmla="val 8783"/>
            </a:avLst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w="63500"/>
            <a:bevelB w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tabLst>
                <a:tab pos="1527175" algn="l"/>
              </a:tabLst>
            </a:pPr>
            <a:r>
              <a:rPr lang="ko-KR" alt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작업치료</a:t>
            </a:r>
            <a:endParaRPr lang="en-US" altLang="ko-KR" sz="1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2134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전라북도 남원의료원</a:t>
            </a:r>
            <a:endParaRPr lang="en-US" altLang="ko-KR" dirty="0"/>
          </a:p>
        </p:txBody>
      </p:sp>
      <p:sp>
        <p:nvSpPr>
          <p:cNvPr id="15363" name="슬라이드 번호 개체 틀 10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DDB92DB-F79A-4937-96C1-80C6B06183D3}" type="slidenum">
              <a:rPr lang="ko-KR" altLang="en-US"/>
              <a:pPr/>
              <a:t>3</a:t>
            </a:fld>
            <a:endParaRPr lang="en-US" altLang="ko-KR"/>
          </a:p>
        </p:txBody>
      </p:sp>
      <p:sp>
        <p:nvSpPr>
          <p:cNvPr id="14" name="직사각형 13"/>
          <p:cNvSpPr/>
          <p:nvPr/>
        </p:nvSpPr>
        <p:spPr>
          <a:xfrm>
            <a:off x="5652120" y="6381328"/>
            <a:ext cx="3528392" cy="404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불필요한 검사나 수술은 하지 않는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친절하고 설명 잘해주는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”</a:t>
            </a:r>
            <a:endParaRPr lang="ko-KR" altLang="en-US" sz="11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그룹 14"/>
          <p:cNvGrpSpPr>
            <a:grpSpLocks/>
          </p:cNvGrpSpPr>
          <p:nvPr/>
        </p:nvGrpSpPr>
        <p:grpSpPr bwMode="auto">
          <a:xfrm>
            <a:off x="323529" y="622433"/>
            <a:ext cx="4596295" cy="688226"/>
            <a:chOff x="539552" y="1318942"/>
            <a:chExt cx="4597104" cy="688353"/>
          </a:xfrm>
        </p:grpSpPr>
        <p:sp>
          <p:nvSpPr>
            <p:cNvPr id="16" name="자유형 123"/>
            <p:cNvSpPr/>
            <p:nvPr/>
          </p:nvSpPr>
          <p:spPr>
            <a:xfrm>
              <a:off x="539552" y="1341225"/>
              <a:ext cx="3456051" cy="388952"/>
            </a:xfrm>
            <a:custGeom>
              <a:avLst/>
              <a:gdLst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550659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193437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0659" h="500066">
                  <a:moveTo>
                    <a:pt x="0" y="0"/>
                  </a:moveTo>
                  <a:lnTo>
                    <a:pt x="4550659" y="0"/>
                  </a:lnTo>
                  <a:lnTo>
                    <a:pt x="4193437" y="500066"/>
                  </a:lnTo>
                  <a:lnTo>
                    <a:pt x="0" y="5000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 w="25400" cap="flat" cmpd="sng" algn="ctr">
              <a:noFill/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anchor="ctr"/>
            <a:lstStyle/>
            <a:p>
              <a:pPr algn="ctr">
                <a:defRPr/>
              </a:pPr>
              <a:endParaRPr lang="ko-KR" altLang="ko-KR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>
              <a:off x="623888" y="1360845"/>
              <a:ext cx="1283815" cy="646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 altLang="ko-KR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endParaRPr lang="ko-KR" altLang="ko-KR" dirty="0">
                <a:ea typeface="굴림" pitchFamily="50" charset="-127"/>
              </a:endParaRPr>
            </a:p>
          </p:txBody>
        </p:sp>
        <p:sp>
          <p:nvSpPr>
            <p:cNvPr id="18" name="평행 사변형 17"/>
            <p:cNvSpPr>
              <a:spLocks noChangeArrowheads="1"/>
            </p:cNvSpPr>
            <p:nvPr/>
          </p:nvSpPr>
          <p:spPr bwMode="auto">
            <a:xfrm>
              <a:off x="949255" y="1340768"/>
              <a:ext cx="385762" cy="388938"/>
            </a:xfrm>
            <a:prstGeom prst="parallelogram">
              <a:avLst>
                <a:gd name="adj" fmla="val 63375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19" name="평행 사변형 18"/>
            <p:cNvSpPr>
              <a:spLocks noChangeArrowheads="1"/>
            </p:cNvSpPr>
            <p:nvPr/>
          </p:nvSpPr>
          <p:spPr bwMode="auto">
            <a:xfrm>
              <a:off x="1165318" y="1340768"/>
              <a:ext cx="309562" cy="388938"/>
            </a:xfrm>
            <a:prstGeom prst="parallelogram">
              <a:avLst>
                <a:gd name="adj" fmla="val 78310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949255" y="1318942"/>
              <a:ext cx="4187401" cy="41029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square" lIns="101453" tIns="50726" rIns="101453" bIns="50726">
              <a:spAutoFit/>
            </a:bodyPr>
            <a:lstStyle/>
            <a:p>
              <a:pPr algn="just"/>
              <a:r>
                <a:rPr lang="en-US" altLang="ko-KR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물리치료실 업무 </a:t>
              </a:r>
              <a:endParaRPr lang="ko-KR" sz="20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5" name="TextBox 16"/>
          <p:cNvSpPr txBox="1">
            <a:spLocks noChangeArrowheads="1"/>
          </p:cNvSpPr>
          <p:nvPr/>
        </p:nvSpPr>
        <p:spPr bwMode="auto">
          <a:xfrm>
            <a:off x="395539" y="1961506"/>
            <a:ext cx="4333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★</a:t>
            </a:r>
            <a:endParaRPr lang="ko-KR" altLang="ko-KR">
              <a:ea typeface="굴림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4479540" y="3228389"/>
            <a:ext cx="2600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ko-KR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pSp>
        <p:nvGrpSpPr>
          <p:cNvPr id="3" name="Group 61"/>
          <p:cNvGrpSpPr>
            <a:grpSpLocks/>
          </p:cNvGrpSpPr>
          <p:nvPr/>
        </p:nvGrpSpPr>
        <p:grpSpPr bwMode="auto">
          <a:xfrm>
            <a:off x="255202" y="1275186"/>
            <a:ext cx="8448675" cy="409575"/>
            <a:chOff x="213" y="663"/>
            <a:chExt cx="5322" cy="258"/>
          </a:xfrm>
        </p:grpSpPr>
        <p:sp>
          <p:nvSpPr>
            <p:cNvPr id="54" name="AutoShape 38"/>
            <p:cNvSpPr>
              <a:spLocks noChangeArrowheads="1"/>
            </p:cNvSpPr>
            <p:nvPr/>
          </p:nvSpPr>
          <p:spPr bwMode="auto">
            <a:xfrm>
              <a:off x="213" y="663"/>
              <a:ext cx="5322" cy="25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2766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FontTx/>
                <a:buNone/>
              </a:pPr>
              <a:endParaRPr lang="ko-KR" altLang="en-US" sz="1800" b="1">
                <a:solidFill>
                  <a:schemeClr val="tx1"/>
                </a:solidFill>
              </a:endParaRPr>
            </a:p>
          </p:txBody>
        </p:sp>
        <p:sp>
          <p:nvSpPr>
            <p:cNvPr id="56" name="AutoShape 40"/>
            <p:cNvSpPr>
              <a:spLocks noChangeArrowheads="1"/>
            </p:cNvSpPr>
            <p:nvPr/>
          </p:nvSpPr>
          <p:spPr bwMode="auto">
            <a:xfrm>
              <a:off x="386" y="679"/>
              <a:ext cx="1230" cy="2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ko-KR" sz="2000" b="1" dirty="0">
                  <a:solidFill>
                    <a:srgbClr val="FFFFCC"/>
                  </a:solidFill>
                </a:rPr>
                <a:t> </a:t>
              </a:r>
              <a:r>
                <a:rPr lang="en-US" altLang="ko-KR" sz="2000" b="1" dirty="0" smtClean="0">
                  <a:solidFill>
                    <a:srgbClr val="FFFFCC"/>
                  </a:solidFill>
                </a:rPr>
                <a:t> </a:t>
              </a:r>
              <a:r>
                <a:rPr lang="en-US" altLang="ko-KR" sz="2000" b="1" dirty="0" smtClean="0">
                  <a:solidFill>
                    <a:srgbClr val="FFFFCC"/>
                  </a:solidFill>
                </a:rPr>
                <a:t>1. </a:t>
              </a:r>
              <a:r>
                <a:rPr lang="ko-KR" altLang="en-US" sz="2000" b="1" dirty="0" smtClean="0">
                  <a:solidFill>
                    <a:srgbClr val="FFFFCC"/>
                  </a:solidFill>
                </a:rPr>
                <a:t>운동치료실</a:t>
              </a:r>
              <a:endParaRPr lang="ko-KR" altLang="en-US" sz="2000" b="1" dirty="0">
                <a:solidFill>
                  <a:srgbClr val="FFFFCC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991177" y="2606479"/>
            <a:ext cx="46259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endParaRPr lang="en-US" altLang="ko-KR" sz="160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50" name="Text Box 9"/>
          <p:cNvSpPr txBox="1">
            <a:spLocks noChangeArrowheads="1"/>
          </p:cNvSpPr>
          <p:nvPr/>
        </p:nvSpPr>
        <p:spPr bwMode="auto">
          <a:xfrm>
            <a:off x="389622" y="1973250"/>
            <a:ext cx="8161265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중추신경계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손상환자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뇌졸중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뇌성마비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척수손상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 err="1">
                <a:latin typeface="HY견고딕" pitchFamily="18" charset="-127"/>
                <a:ea typeface="HY견고딕" pitchFamily="18" charset="-127"/>
              </a:rPr>
              <a:t>파킨슨증후군등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를 대상으로 부족한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기능과 남아 있는 기능을 평가하여 손상 받은 부위의 기능을 향상시키고 아울러 건강한 부위의 기능을 강화시킴으로써 신체적 기능을 최대한으로 회복시키는 것을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목적으로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도구와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기구를 이용한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운동 물리치료</a:t>
            </a:r>
            <a:r>
              <a:rPr lang="en-US" altLang="ko-KR" dirty="0">
                <a:latin typeface="HY견고딕" pitchFamily="18" charset="-127"/>
                <a:ea typeface="HY견고딕" pitchFamily="18" charset="-127"/>
              </a:rPr>
              <a:t>. 1:1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개별 운동프로그램을 적용하여 환자의 장애 회복과 기능 증진을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도모하여 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환자의 균형능력과 보행능력을 향상시켜 독립적인 </a:t>
            </a:r>
            <a:r>
              <a:rPr lang="ko-KR" altLang="en-US" dirty="0" err="1">
                <a:latin typeface="HY견고딕" pitchFamily="18" charset="-127"/>
                <a:ea typeface="HY견고딕" pitchFamily="18" charset="-127"/>
              </a:rPr>
              <a:t>일상행활을</a:t>
            </a:r>
            <a:r>
              <a:rPr lang="ko-KR" altLang="en-US" dirty="0">
                <a:latin typeface="HY견고딕" pitchFamily="18" charset="-127"/>
                <a:ea typeface="HY견고딕" pitchFamily="18" charset="-127"/>
              </a:rPr>
              <a:t> 할 수 있도록 하며 가정과 사회로의 복귀를 위한 치료</a:t>
            </a:r>
          </a:p>
          <a:p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2" name="Text Box 9"/>
          <p:cNvSpPr txBox="1">
            <a:spLocks noChangeArrowheads="1"/>
          </p:cNvSpPr>
          <p:nvPr/>
        </p:nvSpPr>
        <p:spPr bwMode="auto">
          <a:xfrm>
            <a:off x="409174" y="4281573"/>
            <a:ext cx="8294703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평가</a:t>
            </a:r>
            <a:endParaRPr lang="en-US" altLang="ko-KR" sz="16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 -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도수근력검사 및 관절가동범위 검사와 기능 및 이동 능력 검사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보행 검사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감각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검사등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환자의 상태를 파악하고  환자 개인에게 맞는 치료 계획 수립 및 목표를 설정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중추신경계 발달치료</a:t>
            </a:r>
            <a:endParaRPr lang="en-US" altLang="ko-KR" sz="16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중추신경계 장애로 인한 발달지연 및 근육마비와 경직의 치료를 목적으로 특수교육과정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보이타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보바스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PNF)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을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이수한 물리치료사가 환자를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1:1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로 중점적으로 치료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732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전라북도 남원의료원</a:t>
            </a:r>
            <a:endParaRPr lang="en-US" altLang="ko-KR" dirty="0"/>
          </a:p>
        </p:txBody>
      </p:sp>
      <p:sp>
        <p:nvSpPr>
          <p:cNvPr id="15363" name="슬라이드 번호 개체 틀 10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DDB92DB-F79A-4937-96C1-80C6B06183D3}" type="slidenum">
              <a:rPr lang="ko-KR" altLang="en-US"/>
              <a:pPr/>
              <a:t>4</a:t>
            </a:fld>
            <a:endParaRPr lang="en-US" altLang="ko-KR"/>
          </a:p>
        </p:txBody>
      </p:sp>
      <p:sp>
        <p:nvSpPr>
          <p:cNvPr id="14" name="직사각형 13"/>
          <p:cNvSpPr/>
          <p:nvPr/>
        </p:nvSpPr>
        <p:spPr>
          <a:xfrm>
            <a:off x="5652120" y="6381328"/>
            <a:ext cx="3528392" cy="404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불필요한 검사나 수술은 하지 않는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친절하고 설명 잘해주는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”</a:t>
            </a:r>
            <a:endParaRPr lang="ko-KR" altLang="en-US" sz="11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그룹 14"/>
          <p:cNvGrpSpPr>
            <a:grpSpLocks/>
          </p:cNvGrpSpPr>
          <p:nvPr/>
        </p:nvGrpSpPr>
        <p:grpSpPr bwMode="auto">
          <a:xfrm>
            <a:off x="323529" y="622433"/>
            <a:ext cx="4596295" cy="688226"/>
            <a:chOff x="539552" y="1318942"/>
            <a:chExt cx="4597104" cy="688353"/>
          </a:xfrm>
        </p:grpSpPr>
        <p:sp>
          <p:nvSpPr>
            <p:cNvPr id="16" name="자유형 123"/>
            <p:cNvSpPr/>
            <p:nvPr/>
          </p:nvSpPr>
          <p:spPr>
            <a:xfrm>
              <a:off x="539552" y="1341225"/>
              <a:ext cx="3456051" cy="388952"/>
            </a:xfrm>
            <a:custGeom>
              <a:avLst/>
              <a:gdLst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550659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193437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0659" h="500066">
                  <a:moveTo>
                    <a:pt x="0" y="0"/>
                  </a:moveTo>
                  <a:lnTo>
                    <a:pt x="4550659" y="0"/>
                  </a:lnTo>
                  <a:lnTo>
                    <a:pt x="4193437" y="500066"/>
                  </a:lnTo>
                  <a:lnTo>
                    <a:pt x="0" y="5000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 w="25400" cap="flat" cmpd="sng" algn="ctr">
              <a:noFill/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anchor="ctr"/>
            <a:lstStyle/>
            <a:p>
              <a:pPr algn="ctr">
                <a:defRPr/>
              </a:pPr>
              <a:endParaRPr lang="ko-KR" altLang="ko-KR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>
              <a:off x="623888" y="1360845"/>
              <a:ext cx="1283815" cy="646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 altLang="ko-KR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endParaRPr lang="ko-KR" altLang="ko-KR" dirty="0">
                <a:ea typeface="굴림" pitchFamily="50" charset="-127"/>
              </a:endParaRPr>
            </a:p>
          </p:txBody>
        </p:sp>
        <p:sp>
          <p:nvSpPr>
            <p:cNvPr id="18" name="평행 사변형 17"/>
            <p:cNvSpPr>
              <a:spLocks noChangeArrowheads="1"/>
            </p:cNvSpPr>
            <p:nvPr/>
          </p:nvSpPr>
          <p:spPr bwMode="auto">
            <a:xfrm>
              <a:off x="949255" y="1340768"/>
              <a:ext cx="385762" cy="388938"/>
            </a:xfrm>
            <a:prstGeom prst="parallelogram">
              <a:avLst>
                <a:gd name="adj" fmla="val 63375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19" name="평행 사변형 18"/>
            <p:cNvSpPr>
              <a:spLocks noChangeArrowheads="1"/>
            </p:cNvSpPr>
            <p:nvPr/>
          </p:nvSpPr>
          <p:spPr bwMode="auto">
            <a:xfrm>
              <a:off x="1165318" y="1340768"/>
              <a:ext cx="309562" cy="388938"/>
            </a:xfrm>
            <a:prstGeom prst="parallelogram">
              <a:avLst>
                <a:gd name="adj" fmla="val 78310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949255" y="1318942"/>
              <a:ext cx="4187401" cy="41029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square" lIns="101453" tIns="50726" rIns="101453" bIns="50726">
              <a:spAutoFit/>
            </a:bodyPr>
            <a:lstStyle/>
            <a:p>
              <a:pPr algn="just"/>
              <a:r>
                <a:rPr lang="en-US" altLang="ko-KR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물리치료실 업무 </a:t>
              </a:r>
              <a:endParaRPr lang="ko-KR" sz="20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5" name="TextBox 16"/>
          <p:cNvSpPr txBox="1">
            <a:spLocks noChangeArrowheads="1"/>
          </p:cNvSpPr>
          <p:nvPr/>
        </p:nvSpPr>
        <p:spPr bwMode="auto">
          <a:xfrm>
            <a:off x="395539" y="1961506"/>
            <a:ext cx="4333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★</a:t>
            </a:r>
            <a:endParaRPr lang="ko-KR" altLang="ko-KR">
              <a:ea typeface="굴림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4479540" y="3228389"/>
            <a:ext cx="2600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ko-KR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pSp>
        <p:nvGrpSpPr>
          <p:cNvPr id="3" name="Group 61"/>
          <p:cNvGrpSpPr>
            <a:grpSpLocks/>
          </p:cNvGrpSpPr>
          <p:nvPr/>
        </p:nvGrpSpPr>
        <p:grpSpPr bwMode="auto">
          <a:xfrm>
            <a:off x="255202" y="1275186"/>
            <a:ext cx="8448675" cy="409575"/>
            <a:chOff x="213" y="663"/>
            <a:chExt cx="5322" cy="258"/>
          </a:xfrm>
        </p:grpSpPr>
        <p:sp>
          <p:nvSpPr>
            <p:cNvPr id="54" name="AutoShape 38"/>
            <p:cNvSpPr>
              <a:spLocks noChangeArrowheads="1"/>
            </p:cNvSpPr>
            <p:nvPr/>
          </p:nvSpPr>
          <p:spPr bwMode="auto">
            <a:xfrm>
              <a:off x="213" y="663"/>
              <a:ext cx="5322" cy="25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2766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FontTx/>
                <a:buNone/>
              </a:pPr>
              <a:endParaRPr lang="ko-KR" altLang="en-US" sz="1800" b="1">
                <a:solidFill>
                  <a:schemeClr val="tx1"/>
                </a:solidFill>
              </a:endParaRPr>
            </a:p>
          </p:txBody>
        </p:sp>
        <p:sp>
          <p:nvSpPr>
            <p:cNvPr id="56" name="AutoShape 40"/>
            <p:cNvSpPr>
              <a:spLocks noChangeArrowheads="1"/>
            </p:cNvSpPr>
            <p:nvPr/>
          </p:nvSpPr>
          <p:spPr bwMode="auto">
            <a:xfrm>
              <a:off x="386" y="679"/>
              <a:ext cx="1230" cy="2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ko-KR" sz="2000" b="1" dirty="0">
                  <a:solidFill>
                    <a:srgbClr val="FFFFCC"/>
                  </a:solidFill>
                </a:rPr>
                <a:t> </a:t>
              </a:r>
              <a:r>
                <a:rPr lang="en-US" altLang="ko-KR" sz="2000" b="1" dirty="0" smtClean="0">
                  <a:solidFill>
                    <a:srgbClr val="FFFFCC"/>
                  </a:solidFill>
                </a:rPr>
                <a:t> </a:t>
              </a:r>
              <a:r>
                <a:rPr lang="en-US" altLang="ko-KR" sz="2000" b="1" dirty="0" smtClean="0">
                  <a:solidFill>
                    <a:srgbClr val="FFFFCC"/>
                  </a:solidFill>
                </a:rPr>
                <a:t>1. </a:t>
              </a:r>
              <a:r>
                <a:rPr lang="ko-KR" altLang="en-US" sz="2000" b="1" dirty="0" smtClean="0">
                  <a:solidFill>
                    <a:srgbClr val="FFFFCC"/>
                  </a:solidFill>
                </a:rPr>
                <a:t>운동치료실</a:t>
              </a:r>
              <a:endParaRPr lang="ko-KR" altLang="en-US" sz="2000" b="1" dirty="0">
                <a:solidFill>
                  <a:srgbClr val="FFFFCC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991177" y="2606479"/>
            <a:ext cx="46259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endParaRPr lang="en-US" altLang="ko-KR" sz="160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427478" y="2204864"/>
            <a:ext cx="8294703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매트 및 이동훈련</a:t>
            </a:r>
            <a:endParaRPr lang="en-US" altLang="ko-KR" sz="16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 -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근력과 기능적 관절가동범위</a:t>
            </a: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및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균형능력등을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향상시켜 서기나 걷기 전까지의 침대</a:t>
            </a: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및 휠체어에서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이루어지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활동을 위한 운동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훈련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600" dirty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보행 훈련</a:t>
            </a:r>
            <a:endParaRPr lang="en-US" altLang="ko-KR" sz="16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 -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근육의 마비나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협응능력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상실에 따른 비정상적인 보행패턴을 교정하여 다양한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환경속에서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최대한 효율적인 보행을 할 수 있도록 하는 운동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치료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600" dirty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5.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기능적 전기자극 치료</a:t>
            </a:r>
            <a:endParaRPr lang="en-US" altLang="ko-KR" sz="16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마비된 근육의 위축 및 변성을 예방하고 수의적 움직임을 보조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마비측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어깨 관절의 탈구를 예방하고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보행시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발이 바닥에 끌리는 것을 방지하여 팔과 다리의 기능 향상을 도모하는 전기 치료</a:t>
            </a:r>
            <a:endParaRPr lang="ko-KR" altLang="en-US" sz="16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9741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전라북도 남원의료원</a:t>
            </a:r>
            <a:endParaRPr lang="en-US" altLang="ko-KR" dirty="0"/>
          </a:p>
        </p:txBody>
      </p:sp>
      <p:sp>
        <p:nvSpPr>
          <p:cNvPr id="15363" name="슬라이드 번호 개체 틀 10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DDB92DB-F79A-4937-96C1-80C6B06183D3}" type="slidenum">
              <a:rPr lang="ko-KR" altLang="en-US"/>
              <a:pPr/>
              <a:t>5</a:t>
            </a:fld>
            <a:endParaRPr lang="en-US" altLang="ko-KR"/>
          </a:p>
        </p:txBody>
      </p:sp>
      <p:sp>
        <p:nvSpPr>
          <p:cNvPr id="14" name="직사각형 13"/>
          <p:cNvSpPr/>
          <p:nvPr/>
        </p:nvSpPr>
        <p:spPr>
          <a:xfrm>
            <a:off x="5652120" y="6381328"/>
            <a:ext cx="3528392" cy="404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불필요한 검사나 수술은 하지 않는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친절하고 설명 잘해주는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”</a:t>
            </a:r>
            <a:endParaRPr lang="ko-KR" altLang="en-US" sz="11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그룹 14"/>
          <p:cNvGrpSpPr>
            <a:grpSpLocks/>
          </p:cNvGrpSpPr>
          <p:nvPr/>
        </p:nvGrpSpPr>
        <p:grpSpPr bwMode="auto">
          <a:xfrm>
            <a:off x="323529" y="622433"/>
            <a:ext cx="4596295" cy="688226"/>
            <a:chOff x="539552" y="1318942"/>
            <a:chExt cx="4597104" cy="688353"/>
          </a:xfrm>
        </p:grpSpPr>
        <p:sp>
          <p:nvSpPr>
            <p:cNvPr id="16" name="자유형 123"/>
            <p:cNvSpPr/>
            <p:nvPr/>
          </p:nvSpPr>
          <p:spPr>
            <a:xfrm>
              <a:off x="539552" y="1341225"/>
              <a:ext cx="3456051" cy="388952"/>
            </a:xfrm>
            <a:custGeom>
              <a:avLst/>
              <a:gdLst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550659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193437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0659" h="500066">
                  <a:moveTo>
                    <a:pt x="0" y="0"/>
                  </a:moveTo>
                  <a:lnTo>
                    <a:pt x="4550659" y="0"/>
                  </a:lnTo>
                  <a:lnTo>
                    <a:pt x="4193437" y="500066"/>
                  </a:lnTo>
                  <a:lnTo>
                    <a:pt x="0" y="5000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 w="25400" cap="flat" cmpd="sng" algn="ctr">
              <a:noFill/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anchor="ctr"/>
            <a:lstStyle/>
            <a:p>
              <a:pPr algn="ctr">
                <a:defRPr/>
              </a:pPr>
              <a:endParaRPr lang="ko-KR" altLang="ko-KR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>
              <a:off x="623888" y="1360845"/>
              <a:ext cx="1283815" cy="646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 altLang="ko-KR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endParaRPr lang="ko-KR" altLang="ko-KR" dirty="0">
                <a:ea typeface="굴림" pitchFamily="50" charset="-127"/>
              </a:endParaRPr>
            </a:p>
          </p:txBody>
        </p:sp>
        <p:sp>
          <p:nvSpPr>
            <p:cNvPr id="18" name="평행 사변형 17"/>
            <p:cNvSpPr>
              <a:spLocks noChangeArrowheads="1"/>
            </p:cNvSpPr>
            <p:nvPr/>
          </p:nvSpPr>
          <p:spPr bwMode="auto">
            <a:xfrm>
              <a:off x="949255" y="1340768"/>
              <a:ext cx="385762" cy="388938"/>
            </a:xfrm>
            <a:prstGeom prst="parallelogram">
              <a:avLst>
                <a:gd name="adj" fmla="val 63375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19" name="평행 사변형 18"/>
            <p:cNvSpPr>
              <a:spLocks noChangeArrowheads="1"/>
            </p:cNvSpPr>
            <p:nvPr/>
          </p:nvSpPr>
          <p:spPr bwMode="auto">
            <a:xfrm>
              <a:off x="1165318" y="1340768"/>
              <a:ext cx="309562" cy="388938"/>
            </a:xfrm>
            <a:prstGeom prst="parallelogram">
              <a:avLst>
                <a:gd name="adj" fmla="val 78310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949255" y="1318942"/>
              <a:ext cx="4187401" cy="41029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square" lIns="101453" tIns="50726" rIns="101453" bIns="50726">
              <a:spAutoFit/>
            </a:bodyPr>
            <a:lstStyle/>
            <a:p>
              <a:pPr algn="just"/>
              <a:r>
                <a:rPr lang="en-US" altLang="ko-KR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물리치료실 업무 </a:t>
              </a:r>
              <a:endParaRPr lang="ko-KR" sz="20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5" name="TextBox 16"/>
          <p:cNvSpPr txBox="1">
            <a:spLocks noChangeArrowheads="1"/>
          </p:cNvSpPr>
          <p:nvPr/>
        </p:nvSpPr>
        <p:spPr bwMode="auto">
          <a:xfrm>
            <a:off x="395539" y="1961506"/>
            <a:ext cx="4333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★</a:t>
            </a:r>
            <a:endParaRPr lang="ko-KR" altLang="ko-KR">
              <a:ea typeface="굴림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4479540" y="3228389"/>
            <a:ext cx="2600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ko-KR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pSp>
        <p:nvGrpSpPr>
          <p:cNvPr id="3" name="Group 61"/>
          <p:cNvGrpSpPr>
            <a:grpSpLocks/>
          </p:cNvGrpSpPr>
          <p:nvPr/>
        </p:nvGrpSpPr>
        <p:grpSpPr bwMode="auto">
          <a:xfrm>
            <a:off x="255202" y="1275186"/>
            <a:ext cx="8448675" cy="409575"/>
            <a:chOff x="213" y="663"/>
            <a:chExt cx="5322" cy="258"/>
          </a:xfrm>
        </p:grpSpPr>
        <p:sp>
          <p:nvSpPr>
            <p:cNvPr id="54" name="AutoShape 38"/>
            <p:cNvSpPr>
              <a:spLocks noChangeArrowheads="1"/>
            </p:cNvSpPr>
            <p:nvPr/>
          </p:nvSpPr>
          <p:spPr bwMode="auto">
            <a:xfrm>
              <a:off x="213" y="663"/>
              <a:ext cx="5322" cy="25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2766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FontTx/>
                <a:buNone/>
              </a:pPr>
              <a:endParaRPr lang="ko-KR" altLang="en-US" sz="1800" b="1">
                <a:solidFill>
                  <a:schemeClr val="tx1"/>
                </a:solidFill>
              </a:endParaRPr>
            </a:p>
          </p:txBody>
        </p:sp>
        <p:sp>
          <p:nvSpPr>
            <p:cNvPr id="56" name="AutoShape 40"/>
            <p:cNvSpPr>
              <a:spLocks noChangeArrowheads="1"/>
            </p:cNvSpPr>
            <p:nvPr/>
          </p:nvSpPr>
          <p:spPr bwMode="auto">
            <a:xfrm>
              <a:off x="386" y="679"/>
              <a:ext cx="1553" cy="2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ko-KR" sz="2000" b="1" dirty="0">
                  <a:solidFill>
                    <a:srgbClr val="FFFFCC"/>
                  </a:solidFill>
                </a:rPr>
                <a:t> </a:t>
              </a:r>
              <a:r>
                <a:rPr lang="en-US" altLang="ko-KR" sz="2000" b="1" dirty="0" smtClean="0">
                  <a:solidFill>
                    <a:srgbClr val="FFFFCC"/>
                  </a:solidFill>
                </a:rPr>
                <a:t> </a:t>
              </a:r>
              <a:r>
                <a:rPr lang="en-US" altLang="ko-KR" sz="2000" b="1" dirty="0" smtClean="0">
                  <a:solidFill>
                    <a:srgbClr val="FFFFCC"/>
                  </a:solidFill>
                </a:rPr>
                <a:t>2. </a:t>
              </a:r>
              <a:r>
                <a:rPr lang="ko-KR" altLang="en-US" sz="2000" b="1" dirty="0" err="1" smtClean="0">
                  <a:solidFill>
                    <a:srgbClr val="FFFFCC"/>
                  </a:solidFill>
                </a:rPr>
                <a:t>전기온열치료실</a:t>
              </a:r>
              <a:endParaRPr lang="ko-KR" altLang="en-US" sz="2000" b="1" dirty="0">
                <a:solidFill>
                  <a:srgbClr val="FFFFCC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991177" y="2606479"/>
            <a:ext cx="46259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endParaRPr lang="en-US" altLang="ko-KR" sz="160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449046" y="2028060"/>
            <a:ext cx="816126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근골격계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손상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척추 손상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수술등으로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인한 급성 및 만성통증을 조절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말초신경 손상후 회복을 목적으로 국소 부위에 적용하여 순환을 증진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조직 이완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연부 조직의 염증을 감소시키고 환자 상태에 따라 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스트레칭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근력강화 운동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재발방지 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교육등이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이루어짐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 Box 9"/>
          <p:cNvSpPr txBox="1">
            <a:spLocks noChangeArrowheads="1"/>
          </p:cNvSpPr>
          <p:nvPr/>
        </p:nvSpPr>
        <p:spPr bwMode="auto">
          <a:xfrm>
            <a:off x="430910" y="3717032"/>
            <a:ext cx="8294703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온열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및 한랭치료</a:t>
            </a:r>
            <a:endParaRPr lang="en-US" altLang="ko-KR" sz="16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 -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온열치료는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피하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1~2cm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까지 침투하여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혈액순확의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촉진과 대사작용을 증가시켜 조직의 경직 및 통증을 완화시키고</a:t>
            </a:r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한랭치료는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근골격계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부종 및 염증 감소를 위해 실시하는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치료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심층열치료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-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피하 약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5cm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까지 침투하여 조직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심부에서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온열을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발생시켜 혈액순환을 증진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근육이나 인대의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이완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세포의 재생능력 증강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통증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완화등에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효과적인 치료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6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70898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전라북도 남원의료원</a:t>
            </a:r>
            <a:endParaRPr lang="en-US" altLang="ko-KR" dirty="0"/>
          </a:p>
        </p:txBody>
      </p:sp>
      <p:sp>
        <p:nvSpPr>
          <p:cNvPr id="15363" name="슬라이드 번호 개체 틀 10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DDB92DB-F79A-4937-96C1-80C6B06183D3}" type="slidenum">
              <a:rPr lang="ko-KR" altLang="en-US"/>
              <a:pPr/>
              <a:t>6</a:t>
            </a:fld>
            <a:endParaRPr lang="en-US" altLang="ko-KR"/>
          </a:p>
        </p:txBody>
      </p:sp>
      <p:sp>
        <p:nvSpPr>
          <p:cNvPr id="14" name="직사각형 13"/>
          <p:cNvSpPr/>
          <p:nvPr/>
        </p:nvSpPr>
        <p:spPr>
          <a:xfrm>
            <a:off x="5652120" y="6381328"/>
            <a:ext cx="3528392" cy="404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불필요한 검사나 수술은 하지 않는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친절하고 설명 잘해주는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”</a:t>
            </a:r>
            <a:endParaRPr lang="ko-KR" altLang="en-US" sz="11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그룹 14"/>
          <p:cNvGrpSpPr>
            <a:grpSpLocks/>
          </p:cNvGrpSpPr>
          <p:nvPr/>
        </p:nvGrpSpPr>
        <p:grpSpPr bwMode="auto">
          <a:xfrm>
            <a:off x="323529" y="622433"/>
            <a:ext cx="4596295" cy="688226"/>
            <a:chOff x="539552" y="1318942"/>
            <a:chExt cx="4597104" cy="688353"/>
          </a:xfrm>
        </p:grpSpPr>
        <p:sp>
          <p:nvSpPr>
            <p:cNvPr id="16" name="자유형 123"/>
            <p:cNvSpPr/>
            <p:nvPr/>
          </p:nvSpPr>
          <p:spPr>
            <a:xfrm>
              <a:off x="539552" y="1341225"/>
              <a:ext cx="3456051" cy="388952"/>
            </a:xfrm>
            <a:custGeom>
              <a:avLst/>
              <a:gdLst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550659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193437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0659" h="500066">
                  <a:moveTo>
                    <a:pt x="0" y="0"/>
                  </a:moveTo>
                  <a:lnTo>
                    <a:pt x="4550659" y="0"/>
                  </a:lnTo>
                  <a:lnTo>
                    <a:pt x="4193437" y="500066"/>
                  </a:lnTo>
                  <a:lnTo>
                    <a:pt x="0" y="5000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 w="25400" cap="flat" cmpd="sng" algn="ctr">
              <a:noFill/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anchor="ctr"/>
            <a:lstStyle/>
            <a:p>
              <a:pPr algn="ctr">
                <a:defRPr/>
              </a:pPr>
              <a:endParaRPr lang="ko-KR" altLang="ko-KR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>
              <a:off x="623888" y="1360845"/>
              <a:ext cx="1283815" cy="646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 altLang="ko-KR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endParaRPr lang="ko-KR" altLang="ko-KR" dirty="0">
                <a:ea typeface="굴림" pitchFamily="50" charset="-127"/>
              </a:endParaRPr>
            </a:p>
          </p:txBody>
        </p:sp>
        <p:sp>
          <p:nvSpPr>
            <p:cNvPr id="18" name="평행 사변형 17"/>
            <p:cNvSpPr>
              <a:spLocks noChangeArrowheads="1"/>
            </p:cNvSpPr>
            <p:nvPr/>
          </p:nvSpPr>
          <p:spPr bwMode="auto">
            <a:xfrm>
              <a:off x="949255" y="1340768"/>
              <a:ext cx="385762" cy="388938"/>
            </a:xfrm>
            <a:prstGeom prst="parallelogram">
              <a:avLst>
                <a:gd name="adj" fmla="val 63375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19" name="평행 사변형 18"/>
            <p:cNvSpPr>
              <a:spLocks noChangeArrowheads="1"/>
            </p:cNvSpPr>
            <p:nvPr/>
          </p:nvSpPr>
          <p:spPr bwMode="auto">
            <a:xfrm>
              <a:off x="1165318" y="1340768"/>
              <a:ext cx="309562" cy="388938"/>
            </a:xfrm>
            <a:prstGeom prst="parallelogram">
              <a:avLst>
                <a:gd name="adj" fmla="val 78310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949255" y="1318942"/>
              <a:ext cx="4187401" cy="41029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square" lIns="101453" tIns="50726" rIns="101453" bIns="50726">
              <a:spAutoFit/>
            </a:bodyPr>
            <a:lstStyle/>
            <a:p>
              <a:pPr algn="just"/>
              <a:r>
                <a:rPr lang="en-US" altLang="ko-KR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물리치료실 업무 </a:t>
              </a:r>
              <a:endParaRPr lang="ko-KR" sz="20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5" name="TextBox 16"/>
          <p:cNvSpPr txBox="1">
            <a:spLocks noChangeArrowheads="1"/>
          </p:cNvSpPr>
          <p:nvPr/>
        </p:nvSpPr>
        <p:spPr bwMode="auto">
          <a:xfrm>
            <a:off x="395539" y="1961506"/>
            <a:ext cx="4333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★</a:t>
            </a:r>
            <a:endParaRPr lang="ko-KR" altLang="ko-KR">
              <a:ea typeface="굴림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4479540" y="3228389"/>
            <a:ext cx="2600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ko-KR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pSp>
        <p:nvGrpSpPr>
          <p:cNvPr id="3" name="Group 61"/>
          <p:cNvGrpSpPr>
            <a:grpSpLocks/>
          </p:cNvGrpSpPr>
          <p:nvPr/>
        </p:nvGrpSpPr>
        <p:grpSpPr bwMode="auto">
          <a:xfrm>
            <a:off x="255202" y="1275186"/>
            <a:ext cx="8448675" cy="409575"/>
            <a:chOff x="213" y="663"/>
            <a:chExt cx="5322" cy="258"/>
          </a:xfrm>
        </p:grpSpPr>
        <p:sp>
          <p:nvSpPr>
            <p:cNvPr id="54" name="AutoShape 38"/>
            <p:cNvSpPr>
              <a:spLocks noChangeArrowheads="1"/>
            </p:cNvSpPr>
            <p:nvPr/>
          </p:nvSpPr>
          <p:spPr bwMode="auto">
            <a:xfrm>
              <a:off x="213" y="663"/>
              <a:ext cx="5322" cy="25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2766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FontTx/>
                <a:buNone/>
              </a:pPr>
              <a:endParaRPr lang="ko-KR" altLang="en-US" sz="1800" b="1">
                <a:solidFill>
                  <a:schemeClr val="tx1"/>
                </a:solidFill>
              </a:endParaRPr>
            </a:p>
          </p:txBody>
        </p:sp>
        <p:sp>
          <p:nvSpPr>
            <p:cNvPr id="56" name="AutoShape 40"/>
            <p:cNvSpPr>
              <a:spLocks noChangeArrowheads="1"/>
            </p:cNvSpPr>
            <p:nvPr/>
          </p:nvSpPr>
          <p:spPr bwMode="auto">
            <a:xfrm>
              <a:off x="386" y="679"/>
              <a:ext cx="1553" cy="2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ko-KR" sz="2000" b="1" dirty="0">
                  <a:solidFill>
                    <a:srgbClr val="FFFFCC"/>
                  </a:solidFill>
                </a:rPr>
                <a:t> </a:t>
              </a:r>
              <a:r>
                <a:rPr lang="en-US" altLang="ko-KR" sz="2000" b="1" dirty="0" smtClean="0">
                  <a:solidFill>
                    <a:srgbClr val="FFFFCC"/>
                  </a:solidFill>
                </a:rPr>
                <a:t> </a:t>
              </a:r>
              <a:r>
                <a:rPr lang="en-US" altLang="ko-KR" sz="2000" b="1" dirty="0" smtClean="0">
                  <a:solidFill>
                    <a:srgbClr val="FFFFCC"/>
                  </a:solidFill>
                </a:rPr>
                <a:t>2. </a:t>
              </a:r>
              <a:r>
                <a:rPr lang="ko-KR" altLang="en-US" sz="2000" b="1" dirty="0" err="1" smtClean="0">
                  <a:solidFill>
                    <a:srgbClr val="FFFFCC"/>
                  </a:solidFill>
                </a:rPr>
                <a:t>전기온열치료실</a:t>
              </a:r>
              <a:endParaRPr lang="ko-KR" altLang="en-US" sz="2000" b="1" dirty="0">
                <a:solidFill>
                  <a:srgbClr val="FFFFCC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991177" y="2606479"/>
            <a:ext cx="46259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endParaRPr lang="en-US" altLang="ko-KR" sz="160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3" name="Text Box 9"/>
          <p:cNvSpPr txBox="1">
            <a:spLocks noChangeArrowheads="1"/>
          </p:cNvSpPr>
          <p:nvPr/>
        </p:nvSpPr>
        <p:spPr bwMode="auto">
          <a:xfrm>
            <a:off x="409174" y="1988259"/>
            <a:ext cx="8294703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전기치료</a:t>
            </a:r>
            <a:endParaRPr lang="en-US" altLang="ko-KR" sz="16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 -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경피신경자극치료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(TENS) :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피부의 감각신경을 자극하여 통증을 치료하는 저주파 전기치료로 주로 요통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근막통증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관절염과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같은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근육뼈대계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질환의 통증 관리에 주로 사용되는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전기치료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간섭파전류치료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(ICT) :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중주파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전류를 이용하여 피부저항을 최소화 하여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전기치료시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감각이 부드러우면서도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심부조직을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효과적으로 자극하는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전기치료로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주로 만성통증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대상포진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부종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근막증후근등에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적용하는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전기치료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전기자극치료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(EST) :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말초신경의 손상으로 인하여 스스로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근수축을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하지 못하거나 약화된 환자에게 적용하여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근수측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능력을 유지 및 회복시키는 전기치료기로 주로 안면마비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전방십자인대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재건술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후 근력강화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목적등으로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사용하는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전기치료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6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단순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복합 운동치료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근골격계의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균형이 깨지면서 발생되는 통증과 체형의 변형이나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수술후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생기는 관절가동범위 제한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근력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저하등을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개선하기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위해서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스트레칭과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같은 간단한 운동을 실시하는 단순 운동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.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기구를 사용하여  근력강화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기능훈련등을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위한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복합 운동 치료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1904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전라북도 남원의료원</a:t>
            </a:r>
            <a:endParaRPr lang="en-US" altLang="ko-KR" dirty="0"/>
          </a:p>
        </p:txBody>
      </p:sp>
      <p:sp>
        <p:nvSpPr>
          <p:cNvPr id="15363" name="슬라이드 번호 개체 틀 10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DDB92DB-F79A-4937-96C1-80C6B06183D3}" type="slidenum">
              <a:rPr lang="ko-KR" altLang="en-US"/>
              <a:pPr/>
              <a:t>7</a:t>
            </a:fld>
            <a:endParaRPr lang="en-US" altLang="ko-KR"/>
          </a:p>
        </p:txBody>
      </p:sp>
      <p:sp>
        <p:nvSpPr>
          <p:cNvPr id="14" name="직사각형 13"/>
          <p:cNvSpPr/>
          <p:nvPr/>
        </p:nvSpPr>
        <p:spPr>
          <a:xfrm>
            <a:off x="5652120" y="6381328"/>
            <a:ext cx="3528392" cy="404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불필요한 검사나 수술은 하지 않는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친절하고 설명 잘해주는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”</a:t>
            </a:r>
            <a:endParaRPr lang="ko-KR" altLang="en-US" sz="11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그룹 14"/>
          <p:cNvGrpSpPr>
            <a:grpSpLocks/>
          </p:cNvGrpSpPr>
          <p:nvPr/>
        </p:nvGrpSpPr>
        <p:grpSpPr bwMode="auto">
          <a:xfrm>
            <a:off x="323529" y="622433"/>
            <a:ext cx="4596295" cy="688226"/>
            <a:chOff x="539552" y="1318942"/>
            <a:chExt cx="4597104" cy="688353"/>
          </a:xfrm>
        </p:grpSpPr>
        <p:sp>
          <p:nvSpPr>
            <p:cNvPr id="16" name="자유형 123"/>
            <p:cNvSpPr/>
            <p:nvPr/>
          </p:nvSpPr>
          <p:spPr>
            <a:xfrm>
              <a:off x="539552" y="1341225"/>
              <a:ext cx="3456051" cy="388952"/>
            </a:xfrm>
            <a:custGeom>
              <a:avLst/>
              <a:gdLst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550659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193437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0659" h="500066">
                  <a:moveTo>
                    <a:pt x="0" y="0"/>
                  </a:moveTo>
                  <a:lnTo>
                    <a:pt x="4550659" y="0"/>
                  </a:lnTo>
                  <a:lnTo>
                    <a:pt x="4193437" y="500066"/>
                  </a:lnTo>
                  <a:lnTo>
                    <a:pt x="0" y="5000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 w="25400" cap="flat" cmpd="sng" algn="ctr">
              <a:noFill/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anchor="ctr"/>
            <a:lstStyle/>
            <a:p>
              <a:pPr algn="ctr">
                <a:defRPr/>
              </a:pPr>
              <a:endParaRPr lang="ko-KR" altLang="ko-KR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>
              <a:off x="623888" y="1360845"/>
              <a:ext cx="1283815" cy="646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 altLang="ko-KR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endParaRPr lang="ko-KR" altLang="ko-KR" dirty="0">
                <a:ea typeface="굴림" pitchFamily="50" charset="-127"/>
              </a:endParaRPr>
            </a:p>
          </p:txBody>
        </p:sp>
        <p:sp>
          <p:nvSpPr>
            <p:cNvPr id="18" name="평행 사변형 17"/>
            <p:cNvSpPr>
              <a:spLocks noChangeArrowheads="1"/>
            </p:cNvSpPr>
            <p:nvPr/>
          </p:nvSpPr>
          <p:spPr bwMode="auto">
            <a:xfrm>
              <a:off x="949255" y="1340768"/>
              <a:ext cx="385762" cy="388938"/>
            </a:xfrm>
            <a:prstGeom prst="parallelogram">
              <a:avLst>
                <a:gd name="adj" fmla="val 63375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19" name="평행 사변형 18"/>
            <p:cNvSpPr>
              <a:spLocks noChangeArrowheads="1"/>
            </p:cNvSpPr>
            <p:nvPr/>
          </p:nvSpPr>
          <p:spPr bwMode="auto">
            <a:xfrm>
              <a:off x="1165318" y="1340768"/>
              <a:ext cx="309562" cy="388938"/>
            </a:xfrm>
            <a:prstGeom prst="parallelogram">
              <a:avLst>
                <a:gd name="adj" fmla="val 78310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949255" y="1318942"/>
              <a:ext cx="4187401" cy="41029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square" lIns="101453" tIns="50726" rIns="101453" bIns="50726">
              <a:spAutoFit/>
            </a:bodyPr>
            <a:lstStyle/>
            <a:p>
              <a:pPr algn="just"/>
              <a:r>
                <a:rPr lang="en-US" altLang="ko-KR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물리치료실 업무 </a:t>
              </a:r>
              <a:endParaRPr lang="ko-KR" sz="20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5" name="TextBox 16"/>
          <p:cNvSpPr txBox="1">
            <a:spLocks noChangeArrowheads="1"/>
          </p:cNvSpPr>
          <p:nvPr/>
        </p:nvSpPr>
        <p:spPr bwMode="auto">
          <a:xfrm>
            <a:off x="395539" y="1961506"/>
            <a:ext cx="4333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★</a:t>
            </a:r>
            <a:endParaRPr lang="ko-KR" altLang="ko-KR">
              <a:ea typeface="굴림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4479540" y="3228389"/>
            <a:ext cx="2600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ko-KR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pSp>
        <p:nvGrpSpPr>
          <p:cNvPr id="3" name="Group 61"/>
          <p:cNvGrpSpPr>
            <a:grpSpLocks/>
          </p:cNvGrpSpPr>
          <p:nvPr/>
        </p:nvGrpSpPr>
        <p:grpSpPr bwMode="auto">
          <a:xfrm>
            <a:off x="255202" y="1275186"/>
            <a:ext cx="8448675" cy="409575"/>
            <a:chOff x="213" y="663"/>
            <a:chExt cx="5322" cy="258"/>
          </a:xfrm>
        </p:grpSpPr>
        <p:sp>
          <p:nvSpPr>
            <p:cNvPr id="54" name="AutoShape 38"/>
            <p:cNvSpPr>
              <a:spLocks noChangeArrowheads="1"/>
            </p:cNvSpPr>
            <p:nvPr/>
          </p:nvSpPr>
          <p:spPr bwMode="auto">
            <a:xfrm>
              <a:off x="213" y="663"/>
              <a:ext cx="5322" cy="25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2766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FontTx/>
                <a:buNone/>
              </a:pPr>
              <a:endParaRPr lang="ko-KR" altLang="en-US" sz="1800" b="1">
                <a:solidFill>
                  <a:schemeClr val="tx1"/>
                </a:solidFill>
              </a:endParaRPr>
            </a:p>
          </p:txBody>
        </p:sp>
        <p:sp>
          <p:nvSpPr>
            <p:cNvPr id="56" name="AutoShape 40"/>
            <p:cNvSpPr>
              <a:spLocks noChangeArrowheads="1"/>
            </p:cNvSpPr>
            <p:nvPr/>
          </p:nvSpPr>
          <p:spPr bwMode="auto">
            <a:xfrm>
              <a:off x="386" y="679"/>
              <a:ext cx="1644" cy="2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ko-KR" sz="2000" b="1" dirty="0">
                  <a:solidFill>
                    <a:srgbClr val="FFFFCC"/>
                  </a:solidFill>
                </a:rPr>
                <a:t> </a:t>
              </a:r>
              <a:r>
                <a:rPr lang="en-US" altLang="ko-KR" sz="2000" b="1" dirty="0" smtClean="0">
                  <a:solidFill>
                    <a:srgbClr val="FFFFCC"/>
                  </a:solidFill>
                </a:rPr>
                <a:t> </a:t>
              </a:r>
              <a:r>
                <a:rPr lang="en-US" altLang="ko-KR" sz="2000" b="1" dirty="0" smtClean="0">
                  <a:solidFill>
                    <a:srgbClr val="FFFFCC"/>
                  </a:solidFill>
                </a:rPr>
                <a:t>3. CPM </a:t>
              </a:r>
              <a:r>
                <a:rPr lang="ko-KR" altLang="en-US" sz="2000" b="1" dirty="0" err="1" smtClean="0">
                  <a:solidFill>
                    <a:srgbClr val="FFFFCC"/>
                  </a:solidFill>
                </a:rPr>
                <a:t>기능훈련실</a:t>
              </a:r>
              <a:endParaRPr lang="ko-KR" altLang="en-US" sz="2000" b="1" dirty="0">
                <a:solidFill>
                  <a:srgbClr val="FFFFCC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991177" y="2606479"/>
            <a:ext cx="46259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endParaRPr lang="en-US" altLang="ko-KR" sz="160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449047" y="2146172"/>
            <a:ext cx="816126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‘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지속적 수동 운동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’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이란 의미로 사지 관절에 대한 정형외과적 수술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이후로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통증으로 인해 스스로 운동이 어려운 환자를 대상으로 기계를 이용하여 수동적으로 부드럽게 관절운동을 시켜 통증을 감소시키고 관절구축을 예방하며 조기 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관절가동범위을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확보시켜 회복을 돕는 치료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58132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전라북도 남원의료원</a:t>
            </a:r>
            <a:endParaRPr lang="en-US" altLang="ko-KR" dirty="0"/>
          </a:p>
        </p:txBody>
      </p:sp>
      <p:sp>
        <p:nvSpPr>
          <p:cNvPr id="15363" name="슬라이드 번호 개체 틀 10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DDB92DB-F79A-4937-96C1-80C6B06183D3}" type="slidenum">
              <a:rPr lang="ko-KR" altLang="en-US"/>
              <a:pPr/>
              <a:t>8</a:t>
            </a:fld>
            <a:endParaRPr lang="en-US" altLang="ko-KR"/>
          </a:p>
        </p:txBody>
      </p:sp>
      <p:sp>
        <p:nvSpPr>
          <p:cNvPr id="14" name="직사각형 13"/>
          <p:cNvSpPr/>
          <p:nvPr/>
        </p:nvSpPr>
        <p:spPr>
          <a:xfrm>
            <a:off x="5652120" y="6381328"/>
            <a:ext cx="3528392" cy="404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불필요한 검사나 수술은 하지 않는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친절하고 설명 잘해주는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”</a:t>
            </a:r>
            <a:endParaRPr lang="ko-KR" altLang="en-US" sz="11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그룹 14"/>
          <p:cNvGrpSpPr>
            <a:grpSpLocks/>
          </p:cNvGrpSpPr>
          <p:nvPr/>
        </p:nvGrpSpPr>
        <p:grpSpPr bwMode="auto">
          <a:xfrm>
            <a:off x="323529" y="622433"/>
            <a:ext cx="4596295" cy="688226"/>
            <a:chOff x="539552" y="1318942"/>
            <a:chExt cx="4597104" cy="688353"/>
          </a:xfrm>
        </p:grpSpPr>
        <p:sp>
          <p:nvSpPr>
            <p:cNvPr id="16" name="자유형 123"/>
            <p:cNvSpPr/>
            <p:nvPr/>
          </p:nvSpPr>
          <p:spPr>
            <a:xfrm>
              <a:off x="539552" y="1341225"/>
              <a:ext cx="3456051" cy="388952"/>
            </a:xfrm>
            <a:custGeom>
              <a:avLst/>
              <a:gdLst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550659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193437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0659" h="500066">
                  <a:moveTo>
                    <a:pt x="0" y="0"/>
                  </a:moveTo>
                  <a:lnTo>
                    <a:pt x="4550659" y="0"/>
                  </a:lnTo>
                  <a:lnTo>
                    <a:pt x="4193437" y="500066"/>
                  </a:lnTo>
                  <a:lnTo>
                    <a:pt x="0" y="5000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 w="25400" cap="flat" cmpd="sng" algn="ctr">
              <a:noFill/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anchor="ctr"/>
            <a:lstStyle/>
            <a:p>
              <a:pPr algn="ctr">
                <a:defRPr/>
              </a:pPr>
              <a:endParaRPr lang="ko-KR" altLang="ko-KR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>
              <a:off x="623888" y="1360845"/>
              <a:ext cx="1283815" cy="646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 altLang="ko-KR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endParaRPr lang="ko-KR" altLang="ko-KR" dirty="0">
                <a:ea typeface="굴림" pitchFamily="50" charset="-127"/>
              </a:endParaRPr>
            </a:p>
          </p:txBody>
        </p:sp>
        <p:sp>
          <p:nvSpPr>
            <p:cNvPr id="18" name="평행 사변형 17"/>
            <p:cNvSpPr>
              <a:spLocks noChangeArrowheads="1"/>
            </p:cNvSpPr>
            <p:nvPr/>
          </p:nvSpPr>
          <p:spPr bwMode="auto">
            <a:xfrm>
              <a:off x="949255" y="1340768"/>
              <a:ext cx="385762" cy="388938"/>
            </a:xfrm>
            <a:prstGeom prst="parallelogram">
              <a:avLst>
                <a:gd name="adj" fmla="val 63375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19" name="평행 사변형 18"/>
            <p:cNvSpPr>
              <a:spLocks noChangeArrowheads="1"/>
            </p:cNvSpPr>
            <p:nvPr/>
          </p:nvSpPr>
          <p:spPr bwMode="auto">
            <a:xfrm>
              <a:off x="1165318" y="1340768"/>
              <a:ext cx="309562" cy="388938"/>
            </a:xfrm>
            <a:prstGeom prst="parallelogram">
              <a:avLst>
                <a:gd name="adj" fmla="val 78310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949255" y="1318942"/>
              <a:ext cx="4187401" cy="41029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square" lIns="101453" tIns="50726" rIns="101453" bIns="50726">
              <a:spAutoFit/>
            </a:bodyPr>
            <a:lstStyle/>
            <a:p>
              <a:pPr algn="just"/>
              <a:r>
                <a:rPr lang="en-US" altLang="ko-KR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물리치료실 업무 </a:t>
              </a:r>
              <a:endParaRPr lang="ko-KR" sz="20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5" name="TextBox 16"/>
          <p:cNvSpPr txBox="1">
            <a:spLocks noChangeArrowheads="1"/>
          </p:cNvSpPr>
          <p:nvPr/>
        </p:nvSpPr>
        <p:spPr bwMode="auto">
          <a:xfrm>
            <a:off x="395539" y="1961506"/>
            <a:ext cx="4333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★</a:t>
            </a:r>
            <a:endParaRPr lang="ko-KR" altLang="ko-KR">
              <a:ea typeface="굴림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4479540" y="3228389"/>
            <a:ext cx="2600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ko-KR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pSp>
        <p:nvGrpSpPr>
          <p:cNvPr id="3" name="Group 61"/>
          <p:cNvGrpSpPr>
            <a:grpSpLocks/>
          </p:cNvGrpSpPr>
          <p:nvPr/>
        </p:nvGrpSpPr>
        <p:grpSpPr bwMode="auto">
          <a:xfrm>
            <a:off x="255202" y="1275186"/>
            <a:ext cx="8448675" cy="409575"/>
            <a:chOff x="213" y="663"/>
            <a:chExt cx="5322" cy="258"/>
          </a:xfrm>
        </p:grpSpPr>
        <p:sp>
          <p:nvSpPr>
            <p:cNvPr id="54" name="AutoShape 38"/>
            <p:cNvSpPr>
              <a:spLocks noChangeArrowheads="1"/>
            </p:cNvSpPr>
            <p:nvPr/>
          </p:nvSpPr>
          <p:spPr bwMode="auto">
            <a:xfrm>
              <a:off x="213" y="663"/>
              <a:ext cx="5322" cy="25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2766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FontTx/>
                <a:buNone/>
              </a:pPr>
              <a:endParaRPr lang="ko-KR" altLang="en-US" sz="1800" b="1">
                <a:solidFill>
                  <a:schemeClr val="tx1"/>
                </a:solidFill>
              </a:endParaRPr>
            </a:p>
          </p:txBody>
        </p:sp>
        <p:sp>
          <p:nvSpPr>
            <p:cNvPr id="56" name="AutoShape 40"/>
            <p:cNvSpPr>
              <a:spLocks noChangeArrowheads="1"/>
            </p:cNvSpPr>
            <p:nvPr/>
          </p:nvSpPr>
          <p:spPr bwMode="auto">
            <a:xfrm>
              <a:off x="386" y="679"/>
              <a:ext cx="1230" cy="2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ko-KR" sz="2000" b="1" dirty="0">
                  <a:solidFill>
                    <a:srgbClr val="FFFFCC"/>
                  </a:solidFill>
                </a:rPr>
                <a:t> </a:t>
              </a:r>
              <a:r>
                <a:rPr lang="en-US" altLang="ko-KR" sz="2000" b="1" dirty="0" smtClean="0">
                  <a:solidFill>
                    <a:srgbClr val="FFFFCC"/>
                  </a:solidFill>
                </a:rPr>
                <a:t> </a:t>
              </a:r>
              <a:r>
                <a:rPr lang="en-US" altLang="ko-KR" sz="2000" b="1" dirty="0" smtClean="0">
                  <a:solidFill>
                    <a:srgbClr val="FFFFCC"/>
                  </a:solidFill>
                </a:rPr>
                <a:t>4. </a:t>
              </a:r>
              <a:r>
                <a:rPr lang="ko-KR" altLang="en-US" sz="2000" b="1" dirty="0" smtClean="0">
                  <a:solidFill>
                    <a:srgbClr val="FFFFCC"/>
                  </a:solidFill>
                </a:rPr>
                <a:t>작업치료실</a:t>
              </a:r>
              <a:endParaRPr lang="ko-KR" altLang="en-US" sz="2000" b="1" dirty="0">
                <a:solidFill>
                  <a:srgbClr val="FFFFCC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395539" y="1889603"/>
            <a:ext cx="816126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신체적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정신적 그리고 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발달과정중에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어떤 이유로 기능이 저하된 대상자에게 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상지기능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일상생활능력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인지지각</a:t>
            </a:r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삼킴등의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영역에서 </a:t>
            </a:r>
            <a:r>
              <a:rPr lang="ko-KR" altLang="en-US" dirty="0" err="1" smtClean="0">
                <a:latin typeface="HY견고딕" pitchFamily="18" charset="-127"/>
                <a:ea typeface="HY견고딕" pitchFamily="18" charset="-127"/>
              </a:rPr>
              <a:t>평가후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 의미 있는 작업치료 활동을 통해 불완전한 기능의 회복을 돕고 최대한 독립적으로 일상 생활을 수행할 수 있도록 하는 치료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 Box 9"/>
          <p:cNvSpPr txBox="1">
            <a:spLocks noChangeArrowheads="1"/>
          </p:cNvSpPr>
          <p:nvPr/>
        </p:nvSpPr>
        <p:spPr bwMode="auto">
          <a:xfrm>
            <a:off x="371140" y="3415853"/>
            <a:ext cx="8294703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일상생활동작훈련</a:t>
            </a:r>
            <a:endParaRPr lang="en-US" altLang="ko-KR" sz="16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 -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세면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목욕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식사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옷 입고 벗기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화장실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뒷처리등의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자조활동과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쓰기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읽기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언어표현과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이해등의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사회적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상호작용등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환자의 독립성 정도를 평가하고 상태에 따라 잔존 능력을 극대화 하여 최대한 독립적인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일상행활을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할 수 있게 하는 훈련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치료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인지치</a:t>
            </a:r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료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-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일상생활을 통해 </a:t>
            </a:r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정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보를 습득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생각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계획하는 능력으로 판단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게산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집중력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색깔 모양 인지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지남력등이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해당 되고 도구나 컴퓨터 프로그램을 이용한 치료로 반복적인 훈련을 통해 인지기능을 향상시켜 현실적응 및 기능을 향상시키는 치료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2849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전라북도 남원의료원</a:t>
            </a:r>
            <a:endParaRPr lang="en-US" altLang="ko-KR" dirty="0"/>
          </a:p>
        </p:txBody>
      </p:sp>
      <p:sp>
        <p:nvSpPr>
          <p:cNvPr id="15363" name="슬라이드 번호 개체 틀 10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DDB92DB-F79A-4937-96C1-80C6B06183D3}" type="slidenum">
              <a:rPr lang="ko-KR" altLang="en-US"/>
              <a:pPr/>
              <a:t>9</a:t>
            </a:fld>
            <a:endParaRPr lang="en-US" altLang="ko-KR"/>
          </a:p>
        </p:txBody>
      </p:sp>
      <p:sp>
        <p:nvSpPr>
          <p:cNvPr id="14" name="직사각형 13"/>
          <p:cNvSpPr/>
          <p:nvPr/>
        </p:nvSpPr>
        <p:spPr>
          <a:xfrm>
            <a:off x="5652120" y="6381328"/>
            <a:ext cx="3528392" cy="404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불필요한 검사나 수술은 하지 않는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친절하고 설명 잘해주는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”</a:t>
            </a:r>
            <a:endParaRPr lang="ko-KR" altLang="en-US" sz="11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그룹 14"/>
          <p:cNvGrpSpPr>
            <a:grpSpLocks/>
          </p:cNvGrpSpPr>
          <p:nvPr/>
        </p:nvGrpSpPr>
        <p:grpSpPr bwMode="auto">
          <a:xfrm>
            <a:off x="323529" y="622433"/>
            <a:ext cx="4596295" cy="688226"/>
            <a:chOff x="539552" y="1318942"/>
            <a:chExt cx="4597104" cy="688353"/>
          </a:xfrm>
        </p:grpSpPr>
        <p:sp>
          <p:nvSpPr>
            <p:cNvPr id="16" name="자유형 123"/>
            <p:cNvSpPr/>
            <p:nvPr/>
          </p:nvSpPr>
          <p:spPr>
            <a:xfrm>
              <a:off x="539552" y="1341225"/>
              <a:ext cx="3456051" cy="388952"/>
            </a:xfrm>
            <a:custGeom>
              <a:avLst/>
              <a:gdLst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550659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193437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0659" h="500066">
                  <a:moveTo>
                    <a:pt x="0" y="0"/>
                  </a:moveTo>
                  <a:lnTo>
                    <a:pt x="4550659" y="0"/>
                  </a:lnTo>
                  <a:lnTo>
                    <a:pt x="4193437" y="500066"/>
                  </a:lnTo>
                  <a:lnTo>
                    <a:pt x="0" y="5000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 w="25400" cap="flat" cmpd="sng" algn="ctr">
              <a:noFill/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anchor="ctr"/>
            <a:lstStyle/>
            <a:p>
              <a:pPr algn="ctr">
                <a:defRPr/>
              </a:pPr>
              <a:endParaRPr lang="ko-KR" altLang="ko-KR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>
              <a:off x="623888" y="1360845"/>
              <a:ext cx="1283815" cy="646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 altLang="ko-KR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endParaRPr lang="ko-KR" altLang="ko-KR" dirty="0">
                <a:ea typeface="굴림" pitchFamily="50" charset="-127"/>
              </a:endParaRPr>
            </a:p>
          </p:txBody>
        </p:sp>
        <p:sp>
          <p:nvSpPr>
            <p:cNvPr id="18" name="평행 사변형 17"/>
            <p:cNvSpPr>
              <a:spLocks noChangeArrowheads="1"/>
            </p:cNvSpPr>
            <p:nvPr/>
          </p:nvSpPr>
          <p:spPr bwMode="auto">
            <a:xfrm>
              <a:off x="949255" y="1340768"/>
              <a:ext cx="385762" cy="388938"/>
            </a:xfrm>
            <a:prstGeom prst="parallelogram">
              <a:avLst>
                <a:gd name="adj" fmla="val 63375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19" name="평행 사변형 18"/>
            <p:cNvSpPr>
              <a:spLocks noChangeArrowheads="1"/>
            </p:cNvSpPr>
            <p:nvPr/>
          </p:nvSpPr>
          <p:spPr bwMode="auto">
            <a:xfrm>
              <a:off x="1165318" y="1340768"/>
              <a:ext cx="309562" cy="388938"/>
            </a:xfrm>
            <a:prstGeom prst="parallelogram">
              <a:avLst>
                <a:gd name="adj" fmla="val 78310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949255" y="1318942"/>
              <a:ext cx="4187401" cy="41029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square" lIns="101453" tIns="50726" rIns="101453" bIns="50726">
              <a:spAutoFit/>
            </a:bodyPr>
            <a:lstStyle/>
            <a:p>
              <a:pPr algn="just"/>
              <a:r>
                <a:rPr lang="en-US" altLang="ko-KR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물리치료실 업무 </a:t>
              </a:r>
              <a:endParaRPr lang="ko-KR" sz="20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5" name="TextBox 16"/>
          <p:cNvSpPr txBox="1">
            <a:spLocks noChangeArrowheads="1"/>
          </p:cNvSpPr>
          <p:nvPr/>
        </p:nvSpPr>
        <p:spPr bwMode="auto">
          <a:xfrm>
            <a:off x="395539" y="1961506"/>
            <a:ext cx="4333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★</a:t>
            </a:r>
            <a:endParaRPr lang="ko-KR" altLang="ko-KR">
              <a:ea typeface="굴림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4479540" y="3228389"/>
            <a:ext cx="2600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ko-KR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pSp>
        <p:nvGrpSpPr>
          <p:cNvPr id="3" name="Group 61"/>
          <p:cNvGrpSpPr>
            <a:grpSpLocks/>
          </p:cNvGrpSpPr>
          <p:nvPr/>
        </p:nvGrpSpPr>
        <p:grpSpPr bwMode="auto">
          <a:xfrm>
            <a:off x="255202" y="1275186"/>
            <a:ext cx="8448675" cy="409575"/>
            <a:chOff x="213" y="663"/>
            <a:chExt cx="5322" cy="258"/>
          </a:xfrm>
        </p:grpSpPr>
        <p:sp>
          <p:nvSpPr>
            <p:cNvPr id="54" name="AutoShape 38"/>
            <p:cNvSpPr>
              <a:spLocks noChangeArrowheads="1"/>
            </p:cNvSpPr>
            <p:nvPr/>
          </p:nvSpPr>
          <p:spPr bwMode="auto">
            <a:xfrm>
              <a:off x="213" y="663"/>
              <a:ext cx="5322" cy="25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2766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FontTx/>
                <a:buNone/>
              </a:pPr>
              <a:endParaRPr lang="ko-KR" altLang="en-US" sz="1800" b="1">
                <a:solidFill>
                  <a:schemeClr val="tx1"/>
                </a:solidFill>
              </a:endParaRPr>
            </a:p>
          </p:txBody>
        </p:sp>
        <p:sp>
          <p:nvSpPr>
            <p:cNvPr id="56" name="AutoShape 40"/>
            <p:cNvSpPr>
              <a:spLocks noChangeArrowheads="1"/>
            </p:cNvSpPr>
            <p:nvPr/>
          </p:nvSpPr>
          <p:spPr bwMode="auto">
            <a:xfrm>
              <a:off x="386" y="679"/>
              <a:ext cx="1230" cy="2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ko-KR" sz="2000" b="1" dirty="0">
                  <a:solidFill>
                    <a:srgbClr val="FFFFCC"/>
                  </a:solidFill>
                </a:rPr>
                <a:t> </a:t>
              </a:r>
              <a:r>
                <a:rPr lang="en-US" altLang="ko-KR" sz="2000" b="1" dirty="0" smtClean="0">
                  <a:solidFill>
                    <a:srgbClr val="FFFFCC"/>
                  </a:solidFill>
                </a:rPr>
                <a:t> </a:t>
              </a:r>
              <a:r>
                <a:rPr lang="en-US" altLang="ko-KR" sz="2000" b="1" dirty="0" smtClean="0">
                  <a:solidFill>
                    <a:srgbClr val="FFFFCC"/>
                  </a:solidFill>
                </a:rPr>
                <a:t>4. </a:t>
              </a:r>
              <a:r>
                <a:rPr lang="ko-KR" altLang="en-US" sz="2000" b="1" dirty="0" smtClean="0">
                  <a:solidFill>
                    <a:srgbClr val="FFFFCC"/>
                  </a:solidFill>
                </a:rPr>
                <a:t>작업치료실</a:t>
              </a:r>
              <a:endParaRPr lang="ko-KR" altLang="en-US" sz="2000" b="1" dirty="0">
                <a:solidFill>
                  <a:srgbClr val="FFFFCC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23" name="Text Box 9"/>
          <p:cNvSpPr txBox="1">
            <a:spLocks noChangeArrowheads="1"/>
          </p:cNvSpPr>
          <p:nvPr/>
        </p:nvSpPr>
        <p:spPr bwMode="auto">
          <a:xfrm>
            <a:off x="395538" y="2146172"/>
            <a:ext cx="8294703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연하치료</a:t>
            </a:r>
            <a:endParaRPr lang="en-US" altLang="ko-KR" sz="16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-</a:t>
            </a:r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음식물을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삼킬때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많은 시간이 걸리고 음식물이 식도가 아닌 기도로 들어가게 되는 증상을 개선하기 위해 자세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턱과 혀의 움직임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감각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호흡등을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평가하고 훈련하며 음식물 농도를 조절하여 하는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치료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특수 기능치료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-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손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상지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관절의 변형과 구축을 예방하고 통합적인 기능을 최대한 올려주는 치료로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상지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근육의 힘과 조절 능력을 길러주고 관절의 가동범위를 유지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증진시키며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상지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err="1" smtClean="0">
                <a:latin typeface="HY견고딕" pitchFamily="18" charset="-127"/>
                <a:ea typeface="HY견고딕" pitchFamily="18" charset="-127"/>
              </a:rPr>
              <a:t>움직임시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 시선과의 연결이 자연스럽도록 하는 운동 치료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4095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666</TotalTime>
  <Words>939</Words>
  <Application>Microsoft Office PowerPoint</Application>
  <PresentationFormat>화면 슬라이드 쇼(4:3)</PresentationFormat>
  <Paragraphs>126</Paragraphs>
  <Slides>9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급 여 업 무</dc:title>
  <dc:creator>Windows User</dc:creator>
  <cp:lastModifiedBy>smart</cp:lastModifiedBy>
  <cp:revision>64</cp:revision>
  <cp:lastPrinted>2021-04-30T06:15:45Z</cp:lastPrinted>
  <dcterms:created xsi:type="dcterms:W3CDTF">2017-09-25T09:20:06Z</dcterms:created>
  <dcterms:modified xsi:type="dcterms:W3CDTF">2021-04-30T08:29:24Z</dcterms:modified>
</cp:coreProperties>
</file>