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7" r:id="rId2"/>
    <p:sldId id="290" r:id="rId3"/>
    <p:sldId id="291" r:id="rId4"/>
    <p:sldId id="327" r:id="rId5"/>
    <p:sldId id="322" r:id="rId6"/>
    <p:sldId id="328" r:id="rId7"/>
    <p:sldId id="324" r:id="rId8"/>
    <p:sldId id="329" r:id="rId9"/>
    <p:sldId id="323" r:id="rId10"/>
    <p:sldId id="330" r:id="rId11"/>
    <p:sldId id="325" r:id="rId12"/>
    <p:sldId id="326" r:id="rId13"/>
    <p:sldId id="340" r:id="rId14"/>
    <p:sldId id="331" r:id="rId15"/>
    <p:sldId id="337" r:id="rId16"/>
    <p:sldId id="332" r:id="rId17"/>
    <p:sldId id="333" r:id="rId18"/>
    <p:sldId id="338" r:id="rId19"/>
    <p:sldId id="334" r:id="rId20"/>
    <p:sldId id="345" r:id="rId21"/>
    <p:sldId id="335" r:id="rId22"/>
    <p:sldId id="344" r:id="rId23"/>
    <p:sldId id="343" r:id="rId24"/>
    <p:sldId id="342" r:id="rId25"/>
    <p:sldId id="341" r:id="rId26"/>
    <p:sldId id="346" r:id="rId27"/>
    <p:sldId id="339" r:id="rId28"/>
    <p:sldId id="348" r:id="rId29"/>
    <p:sldId id="349" r:id="rId30"/>
    <p:sldId id="350" r:id="rId31"/>
    <p:sldId id="351" r:id="rId32"/>
    <p:sldId id="287" r:id="rId33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FD4"/>
    <a:srgbClr val="1C0DE5"/>
    <a:srgbClr val="CCCCFF"/>
    <a:srgbClr val="9999FF"/>
    <a:srgbClr val="9966FF"/>
    <a:srgbClr val="0E5C82"/>
    <a:srgbClr val="E6E6E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1" autoAdjust="0"/>
    <p:restoredTop sz="94656" autoAdjust="0"/>
  </p:normalViewPr>
  <p:slideViewPr>
    <p:cSldViewPr snapToGrid="0">
      <p:cViewPr varScale="1">
        <p:scale>
          <a:sx n="84" d="100"/>
          <a:sy n="84" d="100"/>
        </p:scale>
        <p:origin x="-96" y="-5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F66B13-9AA8-4B47-9302-56C926665945}" type="doc">
      <dgm:prSet loTypeId="urn:microsoft.com/office/officeart/2005/8/layout/hList6" loCatId="list" qsTypeId="urn:microsoft.com/office/officeart/2005/8/quickstyle/simple5" qsCatId="simple" csTypeId="urn:microsoft.com/office/officeart/2005/8/colors/accent5_3" csCatId="accent5" phldr="1"/>
      <dgm:spPr/>
      <dgm:t>
        <a:bodyPr/>
        <a:lstStyle/>
        <a:p>
          <a:pPr latinLnBrk="1"/>
          <a:endParaRPr lang="ko-KR" altLang="en-US"/>
        </a:p>
      </dgm:t>
    </dgm:pt>
    <dgm:pt modelId="{2137FA59-DAC0-43B4-881A-65FEACC36E57}">
      <dgm:prSet phldrT="[텍스트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</a:rPr>
            <a:t>1. </a:t>
          </a:r>
          <a:r>
            <a:rPr lang="ko-KR" altLang="en-US" dirty="0" smtClean="0">
              <a:solidFill>
                <a:schemeClr val="tx1"/>
              </a:solidFill>
            </a:rPr>
            <a:t>코로나</a:t>
          </a:r>
          <a:r>
            <a:rPr lang="en-US" altLang="ko-KR" dirty="0" smtClean="0">
              <a:solidFill>
                <a:schemeClr val="tx1"/>
              </a:solidFill>
            </a:rPr>
            <a:t>19 </a:t>
          </a:r>
          <a:r>
            <a:rPr lang="ko-KR" altLang="en-US" dirty="0" smtClean="0">
              <a:solidFill>
                <a:schemeClr val="tx1"/>
              </a:solidFill>
            </a:rPr>
            <a:t>예방접종 </a:t>
          </a:r>
          <a:r>
            <a:rPr lang="ko-KR" altLang="en-US" dirty="0" err="1" smtClean="0">
              <a:solidFill>
                <a:schemeClr val="tx1"/>
              </a:solidFill>
            </a:rPr>
            <a:t>추진단</a:t>
          </a:r>
          <a:r>
            <a:rPr lang="ko-KR" altLang="en-US" dirty="0" smtClean="0">
              <a:solidFill>
                <a:schemeClr val="tx1"/>
              </a:solidFill>
            </a:rPr>
            <a:t>  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</a:rPr>
            <a:t>접종대상자 예약가능 안내</a:t>
          </a:r>
          <a:r>
            <a:rPr lang="en-US" altLang="ko-KR" dirty="0" smtClean="0">
              <a:solidFill>
                <a:schemeClr val="tx1"/>
              </a:solidFill>
            </a:rPr>
            <a:t>*</a:t>
          </a:r>
        </a:p>
        <a:p>
          <a:pPr latinLnBrk="1"/>
          <a:r>
            <a:rPr lang="en-US" altLang="ko-KR" dirty="0" smtClean="0">
              <a:solidFill>
                <a:schemeClr val="tx1"/>
              </a:solidFill>
            </a:rPr>
            <a:t>*</a:t>
          </a:r>
          <a:r>
            <a:rPr lang="ko-KR" altLang="en-US" dirty="0" smtClean="0">
              <a:solidFill>
                <a:schemeClr val="tx1"/>
              </a:solidFill>
            </a:rPr>
            <a:t>접종대상은 분기별 계획발표 예정</a:t>
          </a:r>
          <a:endParaRPr lang="ko-KR" altLang="en-US" dirty="0">
            <a:solidFill>
              <a:schemeClr val="tx1"/>
            </a:solidFill>
          </a:endParaRPr>
        </a:p>
      </dgm:t>
    </dgm:pt>
    <dgm:pt modelId="{344236CC-D27E-4578-A7DB-8AD2A05141B2}" type="parTrans" cxnId="{82B18EF0-50BB-4EF0-9E7C-F9A288973BA3}">
      <dgm:prSet/>
      <dgm:spPr/>
      <dgm:t>
        <a:bodyPr/>
        <a:lstStyle/>
        <a:p>
          <a:pPr latinLnBrk="1"/>
          <a:endParaRPr lang="ko-KR" altLang="en-US"/>
        </a:p>
      </dgm:t>
    </dgm:pt>
    <dgm:pt modelId="{8F7E2357-5A80-4E4A-8DCF-3EC4261A0E19}" type="sibTrans" cxnId="{82B18EF0-50BB-4EF0-9E7C-F9A288973BA3}">
      <dgm:prSet/>
      <dgm:spPr/>
      <dgm:t>
        <a:bodyPr/>
        <a:lstStyle/>
        <a:p>
          <a:pPr latinLnBrk="1"/>
          <a:endParaRPr lang="ko-KR" altLang="en-US"/>
        </a:p>
      </dgm:t>
    </dgm:pt>
    <dgm:pt modelId="{36BE6AEA-0C52-4C44-80F0-609CAAAFEFDF}">
      <dgm:prSet phldrT="[텍스트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</a:rPr>
            <a:t>2. </a:t>
          </a:r>
          <a:r>
            <a:rPr lang="ko-KR" altLang="en-US" dirty="0" smtClean="0">
              <a:solidFill>
                <a:schemeClr val="tx1"/>
              </a:solidFill>
            </a:rPr>
            <a:t>접종 대상자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err="1" smtClean="0">
              <a:solidFill>
                <a:schemeClr val="tx1"/>
              </a:solidFill>
            </a:rPr>
            <a:t>누리집</a:t>
          </a:r>
          <a:r>
            <a:rPr lang="ko-KR" altLang="en-US" dirty="0" smtClean="0">
              <a:solidFill>
                <a:schemeClr val="tx1"/>
              </a:solidFill>
            </a:rPr>
            <a:t> 또는 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err="1" smtClean="0">
              <a:solidFill>
                <a:schemeClr val="tx1"/>
              </a:solidFill>
            </a:rPr>
            <a:t>콜센터를</a:t>
          </a:r>
          <a:r>
            <a:rPr lang="ko-KR" altLang="en-US" dirty="0" smtClean="0">
              <a:solidFill>
                <a:schemeClr val="tx1"/>
              </a:solidFill>
            </a:rPr>
            <a:t> 통해 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</a:rPr>
            <a:t>예약</a:t>
          </a:r>
          <a:endParaRPr lang="ko-KR" altLang="en-US" dirty="0">
            <a:solidFill>
              <a:schemeClr val="tx1"/>
            </a:solidFill>
          </a:endParaRPr>
        </a:p>
      </dgm:t>
    </dgm:pt>
    <dgm:pt modelId="{3AD81864-6F47-4E86-B0E5-D42A39967607}" type="parTrans" cxnId="{0F06E491-4773-4E36-8FD0-59C3ADD288D8}">
      <dgm:prSet/>
      <dgm:spPr/>
      <dgm:t>
        <a:bodyPr/>
        <a:lstStyle/>
        <a:p>
          <a:pPr latinLnBrk="1"/>
          <a:endParaRPr lang="ko-KR" altLang="en-US"/>
        </a:p>
      </dgm:t>
    </dgm:pt>
    <dgm:pt modelId="{052E6A6A-17C5-4C81-8366-DADDBC82D03A}" type="sibTrans" cxnId="{0F06E491-4773-4E36-8FD0-59C3ADD288D8}">
      <dgm:prSet/>
      <dgm:spPr/>
      <dgm:t>
        <a:bodyPr/>
        <a:lstStyle/>
        <a:p>
          <a:pPr latinLnBrk="1"/>
          <a:endParaRPr lang="ko-KR" altLang="en-US"/>
        </a:p>
      </dgm:t>
    </dgm:pt>
    <dgm:pt modelId="{A3D2D679-8557-45CD-9E89-2F8A76C6AFA6}">
      <dgm:prSet phldrT="[텍스트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</a:rPr>
            <a:t>3. </a:t>
          </a:r>
          <a:r>
            <a:rPr lang="ko-KR" altLang="en-US" dirty="0" smtClean="0">
              <a:solidFill>
                <a:schemeClr val="tx1"/>
              </a:solidFill>
            </a:rPr>
            <a:t>위탁 의료기관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err="1" smtClean="0">
              <a:solidFill>
                <a:schemeClr val="tx1"/>
              </a:solidFill>
            </a:rPr>
            <a:t>일자별</a:t>
          </a:r>
          <a:r>
            <a:rPr lang="ko-KR" altLang="en-US" dirty="0" smtClean="0">
              <a:solidFill>
                <a:schemeClr val="tx1"/>
              </a:solidFill>
            </a:rPr>
            <a:t> 예약신청 확인</a:t>
          </a:r>
          <a:r>
            <a:rPr lang="en-US" altLang="ko-KR" dirty="0" smtClean="0">
              <a:solidFill>
                <a:schemeClr val="tx1"/>
              </a:solidFill>
            </a:rPr>
            <a:t>, </a:t>
          </a:r>
          <a:r>
            <a:rPr lang="ko-KR" altLang="en-US" dirty="0" smtClean="0">
              <a:solidFill>
                <a:schemeClr val="tx1"/>
              </a:solidFill>
            </a:rPr>
            <a:t>예약확정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ko-KR" altLang="en-US" dirty="0"/>
        </a:p>
      </dgm:t>
    </dgm:pt>
    <dgm:pt modelId="{18B9C82E-C11C-4995-B290-9A768FC938F2}" type="parTrans" cxnId="{3CF8F8F7-56DC-478F-B4DE-3CC688890C09}">
      <dgm:prSet/>
      <dgm:spPr/>
      <dgm:t>
        <a:bodyPr/>
        <a:lstStyle/>
        <a:p>
          <a:pPr latinLnBrk="1"/>
          <a:endParaRPr lang="ko-KR" altLang="en-US"/>
        </a:p>
      </dgm:t>
    </dgm:pt>
    <dgm:pt modelId="{C826AF7E-990E-4B9D-A106-006C181F56EC}" type="sibTrans" cxnId="{3CF8F8F7-56DC-478F-B4DE-3CC688890C09}">
      <dgm:prSet/>
      <dgm:spPr/>
      <dgm:t>
        <a:bodyPr/>
        <a:lstStyle/>
        <a:p>
          <a:pPr latinLnBrk="1"/>
          <a:endParaRPr lang="ko-KR" altLang="en-US"/>
        </a:p>
      </dgm:t>
    </dgm:pt>
    <dgm:pt modelId="{954C2FA9-FDF1-4078-B5A2-24DF6CE10F96}">
      <dgm:prSet phldrT="[텍스트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</a:rPr>
            <a:t>4. </a:t>
          </a:r>
          <a:r>
            <a:rPr lang="ko-KR" altLang="en-US" dirty="0" smtClean="0">
              <a:solidFill>
                <a:schemeClr val="tx1"/>
              </a:solidFill>
            </a:rPr>
            <a:t>코로나</a:t>
          </a:r>
          <a:r>
            <a:rPr lang="en-US" altLang="ko-KR" dirty="0" smtClean="0">
              <a:solidFill>
                <a:schemeClr val="tx1"/>
              </a:solidFill>
            </a:rPr>
            <a:t>19 </a:t>
          </a:r>
          <a:r>
            <a:rPr lang="ko-KR" altLang="en-US" dirty="0" smtClean="0">
              <a:solidFill>
                <a:schemeClr val="tx1"/>
              </a:solidFill>
            </a:rPr>
            <a:t>예방접종 </a:t>
          </a:r>
          <a:r>
            <a:rPr lang="ko-KR" altLang="en-US" dirty="0" err="1" smtClean="0">
              <a:solidFill>
                <a:schemeClr val="tx1"/>
              </a:solidFill>
            </a:rPr>
            <a:t>추진단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</a:rPr>
            <a:t>사전 예약된 현황을 토대로 백신 공급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ko-KR" altLang="en-US" dirty="0">
            <a:solidFill>
              <a:schemeClr val="tx1"/>
            </a:solidFill>
          </a:endParaRPr>
        </a:p>
      </dgm:t>
    </dgm:pt>
    <dgm:pt modelId="{655956C1-DFFC-494C-9C26-3A4B77499EF8}" type="parTrans" cxnId="{E6D11B7C-AF95-43D7-9F16-0AF66E9CB164}">
      <dgm:prSet/>
      <dgm:spPr/>
      <dgm:t>
        <a:bodyPr/>
        <a:lstStyle/>
        <a:p>
          <a:pPr latinLnBrk="1"/>
          <a:endParaRPr lang="ko-KR" altLang="en-US"/>
        </a:p>
      </dgm:t>
    </dgm:pt>
    <dgm:pt modelId="{9CB9C1A4-C992-4D15-8A63-A3AAE1E82D07}" type="sibTrans" cxnId="{E6D11B7C-AF95-43D7-9F16-0AF66E9CB164}">
      <dgm:prSet/>
      <dgm:spPr/>
      <dgm:t>
        <a:bodyPr/>
        <a:lstStyle/>
        <a:p>
          <a:pPr latinLnBrk="1"/>
          <a:endParaRPr lang="ko-KR" altLang="en-US"/>
        </a:p>
      </dgm:t>
    </dgm:pt>
    <dgm:pt modelId="{EB75F377-EFCB-4375-8E9B-F5973A2DE25B}">
      <dgm:prSet phldrT="[텍스트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r>
            <a:rPr lang="en-US" altLang="ko-KR" dirty="0" smtClean="0">
              <a:solidFill>
                <a:schemeClr val="tx1"/>
              </a:solidFill>
            </a:rPr>
            <a:t>5. </a:t>
          </a:r>
          <a:r>
            <a:rPr lang="ko-KR" altLang="en-US" dirty="0" smtClean="0">
              <a:solidFill>
                <a:schemeClr val="tx1"/>
              </a:solidFill>
            </a:rPr>
            <a:t>접종대상자 및 위탁의료기관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r>
            <a:rPr lang="ko-KR" altLang="en-US" dirty="0" smtClean="0">
              <a:solidFill>
                <a:schemeClr val="tx1"/>
              </a:solidFill>
            </a:rPr>
            <a:t>접종 실시</a:t>
          </a:r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en-US" altLang="ko-KR" dirty="0" smtClean="0">
            <a:solidFill>
              <a:schemeClr val="tx1"/>
            </a:solidFill>
          </a:endParaRPr>
        </a:p>
        <a:p>
          <a:pPr latinLnBrk="1"/>
          <a:endParaRPr lang="ko-KR" altLang="en-US" dirty="0"/>
        </a:p>
      </dgm:t>
    </dgm:pt>
    <dgm:pt modelId="{4AE92AA5-C568-420C-861B-5EAFBE446F54}" type="parTrans" cxnId="{A460D26D-C5E6-4491-B349-176038FC80E3}">
      <dgm:prSet/>
      <dgm:spPr/>
      <dgm:t>
        <a:bodyPr/>
        <a:lstStyle/>
        <a:p>
          <a:pPr latinLnBrk="1"/>
          <a:endParaRPr lang="ko-KR" altLang="en-US"/>
        </a:p>
      </dgm:t>
    </dgm:pt>
    <dgm:pt modelId="{50960861-2F96-4A66-AE5A-86129E7A4B2D}" type="sibTrans" cxnId="{A460D26D-C5E6-4491-B349-176038FC80E3}">
      <dgm:prSet/>
      <dgm:spPr/>
      <dgm:t>
        <a:bodyPr/>
        <a:lstStyle/>
        <a:p>
          <a:pPr latinLnBrk="1"/>
          <a:endParaRPr lang="ko-KR" altLang="en-US"/>
        </a:p>
      </dgm:t>
    </dgm:pt>
    <dgm:pt modelId="{368CF95E-1DBF-4B15-8339-03E334FFD207}" type="pres">
      <dgm:prSet presAssocID="{19F66B13-9AA8-4B47-9302-56C9266659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0985804-2C7B-4128-9BC9-3307B8B8EB1A}" type="pres">
      <dgm:prSet presAssocID="{2137FA59-DAC0-43B4-881A-65FEACC36E5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FB20B35-C644-4711-AFC1-F3BE2BD1BDC9}" type="pres">
      <dgm:prSet presAssocID="{8F7E2357-5A80-4E4A-8DCF-3EC4261A0E19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endParaRPr lang="ko-KR" altLang="en-US"/>
        </a:p>
      </dgm:t>
    </dgm:pt>
    <dgm:pt modelId="{81D0DE90-9DC2-4DEB-9968-897EBE3A4F65}" type="pres">
      <dgm:prSet presAssocID="{36BE6AEA-0C52-4C44-80F0-609CAAAFEFD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FC074C-2245-4F2C-9055-F9253C6337DA}" type="pres">
      <dgm:prSet presAssocID="{052E6A6A-17C5-4C81-8366-DADDBC82D03A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endParaRPr lang="ko-KR" altLang="en-US"/>
        </a:p>
      </dgm:t>
    </dgm:pt>
    <dgm:pt modelId="{F21DC96F-F552-40E8-A11E-3EB78E751C8A}" type="pres">
      <dgm:prSet presAssocID="{A3D2D679-8557-45CD-9E89-2F8A76C6AFA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8D3E87-BB9E-43EA-9407-D2A9206075DB}" type="pres">
      <dgm:prSet presAssocID="{C826AF7E-990E-4B9D-A106-006C181F56EC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endParaRPr lang="ko-KR" altLang="en-US"/>
        </a:p>
      </dgm:t>
    </dgm:pt>
    <dgm:pt modelId="{AC9446D4-8466-4DFB-9160-CA1C09319DC8}" type="pres">
      <dgm:prSet presAssocID="{954C2FA9-FDF1-4078-B5A2-24DF6CE10F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D04590-E778-496E-8F3A-366286186FCC}" type="pres">
      <dgm:prSet presAssocID="{9CB9C1A4-C992-4D15-8A63-A3AAE1E82D07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latinLnBrk="1"/>
          <a:endParaRPr lang="ko-KR" altLang="en-US"/>
        </a:p>
      </dgm:t>
    </dgm:pt>
    <dgm:pt modelId="{89C99740-7AA7-41A9-B1D3-8B463CE1B07A}" type="pres">
      <dgm:prSet presAssocID="{EB75F377-EFCB-4375-8E9B-F5973A2DE25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28EA66A-A2BB-4518-892C-F8CC3AB2A1F4}" type="presOf" srcId="{A3D2D679-8557-45CD-9E89-2F8A76C6AFA6}" destId="{F21DC96F-F552-40E8-A11E-3EB78E751C8A}" srcOrd="0" destOrd="0" presId="urn:microsoft.com/office/officeart/2005/8/layout/hList6"/>
    <dgm:cxn modelId="{82B18EF0-50BB-4EF0-9E7C-F9A288973BA3}" srcId="{19F66B13-9AA8-4B47-9302-56C926665945}" destId="{2137FA59-DAC0-43B4-881A-65FEACC36E57}" srcOrd="0" destOrd="0" parTransId="{344236CC-D27E-4578-A7DB-8AD2A05141B2}" sibTransId="{8F7E2357-5A80-4E4A-8DCF-3EC4261A0E19}"/>
    <dgm:cxn modelId="{0F06E491-4773-4E36-8FD0-59C3ADD288D8}" srcId="{19F66B13-9AA8-4B47-9302-56C926665945}" destId="{36BE6AEA-0C52-4C44-80F0-609CAAAFEFDF}" srcOrd="1" destOrd="0" parTransId="{3AD81864-6F47-4E86-B0E5-D42A39967607}" sibTransId="{052E6A6A-17C5-4C81-8366-DADDBC82D03A}"/>
    <dgm:cxn modelId="{F925E0F1-85E9-4596-A361-4F659619A9B4}" type="presOf" srcId="{EB75F377-EFCB-4375-8E9B-F5973A2DE25B}" destId="{89C99740-7AA7-41A9-B1D3-8B463CE1B07A}" srcOrd="0" destOrd="0" presId="urn:microsoft.com/office/officeart/2005/8/layout/hList6"/>
    <dgm:cxn modelId="{A460D26D-C5E6-4491-B349-176038FC80E3}" srcId="{19F66B13-9AA8-4B47-9302-56C926665945}" destId="{EB75F377-EFCB-4375-8E9B-F5973A2DE25B}" srcOrd="4" destOrd="0" parTransId="{4AE92AA5-C568-420C-861B-5EAFBE446F54}" sibTransId="{50960861-2F96-4A66-AE5A-86129E7A4B2D}"/>
    <dgm:cxn modelId="{E6D11B7C-AF95-43D7-9F16-0AF66E9CB164}" srcId="{19F66B13-9AA8-4B47-9302-56C926665945}" destId="{954C2FA9-FDF1-4078-B5A2-24DF6CE10F96}" srcOrd="3" destOrd="0" parTransId="{655956C1-DFFC-494C-9C26-3A4B77499EF8}" sibTransId="{9CB9C1A4-C992-4D15-8A63-A3AAE1E82D07}"/>
    <dgm:cxn modelId="{0455D60E-DB9F-4E23-9AA1-C93A1D19D8B2}" type="presOf" srcId="{2137FA59-DAC0-43B4-881A-65FEACC36E57}" destId="{00985804-2C7B-4128-9BC9-3307B8B8EB1A}" srcOrd="0" destOrd="0" presId="urn:microsoft.com/office/officeart/2005/8/layout/hList6"/>
    <dgm:cxn modelId="{9C6B7D27-B889-4EFE-AEA9-4AEB1FB75021}" type="presOf" srcId="{954C2FA9-FDF1-4078-B5A2-24DF6CE10F96}" destId="{AC9446D4-8466-4DFB-9160-CA1C09319DC8}" srcOrd="0" destOrd="0" presId="urn:microsoft.com/office/officeart/2005/8/layout/hList6"/>
    <dgm:cxn modelId="{1F0DB359-F174-4A3D-8348-3C0398F2E64E}" type="presOf" srcId="{36BE6AEA-0C52-4C44-80F0-609CAAAFEFDF}" destId="{81D0DE90-9DC2-4DEB-9968-897EBE3A4F65}" srcOrd="0" destOrd="0" presId="urn:microsoft.com/office/officeart/2005/8/layout/hList6"/>
    <dgm:cxn modelId="{EF62B038-A559-418A-9CC1-C85793F84CEF}" type="presOf" srcId="{19F66B13-9AA8-4B47-9302-56C926665945}" destId="{368CF95E-1DBF-4B15-8339-03E334FFD207}" srcOrd="0" destOrd="0" presId="urn:microsoft.com/office/officeart/2005/8/layout/hList6"/>
    <dgm:cxn modelId="{3CF8F8F7-56DC-478F-B4DE-3CC688890C09}" srcId="{19F66B13-9AA8-4B47-9302-56C926665945}" destId="{A3D2D679-8557-45CD-9E89-2F8A76C6AFA6}" srcOrd="2" destOrd="0" parTransId="{18B9C82E-C11C-4995-B290-9A768FC938F2}" sibTransId="{C826AF7E-990E-4B9D-A106-006C181F56EC}"/>
    <dgm:cxn modelId="{99BAA022-7DA1-46E9-AB3A-F46E971A691E}" type="presParOf" srcId="{368CF95E-1DBF-4B15-8339-03E334FFD207}" destId="{00985804-2C7B-4128-9BC9-3307B8B8EB1A}" srcOrd="0" destOrd="0" presId="urn:microsoft.com/office/officeart/2005/8/layout/hList6"/>
    <dgm:cxn modelId="{EBFDF07D-C39D-424C-B732-20826FBBD7E7}" type="presParOf" srcId="{368CF95E-1DBF-4B15-8339-03E334FFD207}" destId="{5FB20B35-C644-4711-AFC1-F3BE2BD1BDC9}" srcOrd="1" destOrd="0" presId="urn:microsoft.com/office/officeart/2005/8/layout/hList6"/>
    <dgm:cxn modelId="{ED3BD627-77CC-4B5B-9354-FD14CB525417}" type="presParOf" srcId="{368CF95E-1DBF-4B15-8339-03E334FFD207}" destId="{81D0DE90-9DC2-4DEB-9968-897EBE3A4F65}" srcOrd="2" destOrd="0" presId="urn:microsoft.com/office/officeart/2005/8/layout/hList6"/>
    <dgm:cxn modelId="{3A83A8BF-E75D-4EBC-B5AB-AC080B4FCAC7}" type="presParOf" srcId="{368CF95E-1DBF-4B15-8339-03E334FFD207}" destId="{DDFC074C-2245-4F2C-9055-F9253C6337DA}" srcOrd="3" destOrd="0" presId="urn:microsoft.com/office/officeart/2005/8/layout/hList6"/>
    <dgm:cxn modelId="{043E4731-C52E-4627-A2B1-1B4C499BD662}" type="presParOf" srcId="{368CF95E-1DBF-4B15-8339-03E334FFD207}" destId="{F21DC96F-F552-40E8-A11E-3EB78E751C8A}" srcOrd="4" destOrd="0" presId="urn:microsoft.com/office/officeart/2005/8/layout/hList6"/>
    <dgm:cxn modelId="{FB19A604-1032-460D-B16A-939DE98BE02E}" type="presParOf" srcId="{368CF95E-1DBF-4B15-8339-03E334FFD207}" destId="{B68D3E87-BB9E-43EA-9407-D2A9206075DB}" srcOrd="5" destOrd="0" presId="urn:microsoft.com/office/officeart/2005/8/layout/hList6"/>
    <dgm:cxn modelId="{2E430D89-A727-4782-8CDB-22281ABC7CD4}" type="presParOf" srcId="{368CF95E-1DBF-4B15-8339-03E334FFD207}" destId="{AC9446D4-8466-4DFB-9160-CA1C09319DC8}" srcOrd="6" destOrd="0" presId="urn:microsoft.com/office/officeart/2005/8/layout/hList6"/>
    <dgm:cxn modelId="{9FF2D101-42FC-4CCA-BDDB-D2E5D432EE8A}" type="presParOf" srcId="{368CF95E-1DBF-4B15-8339-03E334FFD207}" destId="{E3D04590-E778-496E-8F3A-366286186FCC}" srcOrd="7" destOrd="0" presId="urn:microsoft.com/office/officeart/2005/8/layout/hList6"/>
    <dgm:cxn modelId="{6B9D3879-AAA8-4447-8DF9-F9D87EFC9EF6}" type="presParOf" srcId="{368CF95E-1DBF-4B15-8339-03E334FFD207}" destId="{89C99740-7AA7-41A9-B1D3-8B463CE1B07A}" srcOrd="8" destOrd="0" presId="urn:microsoft.com/office/officeart/2005/8/layout/hList6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85804-2C7B-4128-9BC9-3307B8B8EB1A}">
      <dsp:nvSpPr>
        <dsp:cNvPr id="0" name=""/>
        <dsp:cNvSpPr/>
      </dsp:nvSpPr>
      <dsp:spPr>
        <a:xfrm rot="16200000">
          <a:off x="-1015512" y="1021273"/>
          <a:ext cx="4063999" cy="2021453"/>
        </a:xfrm>
        <a:prstGeom prst="flowChartManualOperation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374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1. </a:t>
          </a:r>
          <a:r>
            <a:rPr lang="ko-KR" altLang="en-US" sz="1500" kern="1200" dirty="0" smtClean="0">
              <a:solidFill>
                <a:schemeClr val="tx1"/>
              </a:solidFill>
            </a:rPr>
            <a:t>코로나</a:t>
          </a:r>
          <a:r>
            <a:rPr lang="en-US" altLang="ko-KR" sz="1500" kern="1200" dirty="0" smtClean="0">
              <a:solidFill>
                <a:schemeClr val="tx1"/>
              </a:solidFill>
            </a:rPr>
            <a:t>19 </a:t>
          </a:r>
          <a:r>
            <a:rPr lang="ko-KR" altLang="en-US" sz="1500" kern="1200" dirty="0" smtClean="0">
              <a:solidFill>
                <a:schemeClr val="tx1"/>
              </a:solidFill>
            </a:rPr>
            <a:t>예방접종 </a:t>
          </a:r>
          <a:r>
            <a:rPr lang="ko-KR" altLang="en-US" sz="1500" kern="1200" dirty="0" err="1" smtClean="0">
              <a:solidFill>
                <a:schemeClr val="tx1"/>
              </a:solidFill>
            </a:rPr>
            <a:t>추진단</a:t>
          </a:r>
          <a:r>
            <a:rPr lang="ko-KR" altLang="en-US" sz="1500" kern="1200" dirty="0" smtClean="0">
              <a:solidFill>
                <a:schemeClr val="tx1"/>
              </a:solidFill>
            </a:rPr>
            <a:t>  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>
              <a:solidFill>
                <a:schemeClr val="tx1"/>
              </a:solidFill>
            </a:rPr>
            <a:t>접종대상자 예약가능 안내</a:t>
          </a:r>
          <a:r>
            <a:rPr lang="en-US" altLang="ko-KR" sz="1500" kern="1200" dirty="0" smtClean="0">
              <a:solidFill>
                <a:schemeClr val="tx1"/>
              </a:solidFill>
            </a:rPr>
            <a:t>*</a:t>
          </a: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*</a:t>
          </a:r>
          <a:r>
            <a:rPr lang="ko-KR" altLang="en-US" sz="1500" kern="1200" dirty="0" smtClean="0">
              <a:solidFill>
                <a:schemeClr val="tx1"/>
              </a:solidFill>
            </a:rPr>
            <a:t>접종대상은 분기별 계획발표 예정</a:t>
          </a:r>
          <a:endParaRPr lang="ko-KR" altLang="en-US" sz="1500" kern="1200" dirty="0">
            <a:solidFill>
              <a:schemeClr val="tx1"/>
            </a:solidFill>
          </a:endParaRPr>
        </a:p>
      </dsp:txBody>
      <dsp:txXfrm rot="5400000">
        <a:off x="5761" y="812800"/>
        <a:ext cx="2021453" cy="2438399"/>
      </dsp:txXfrm>
    </dsp:sp>
    <dsp:sp modelId="{81D0DE90-9DC2-4DEB-9968-897EBE3A4F65}">
      <dsp:nvSpPr>
        <dsp:cNvPr id="0" name=""/>
        <dsp:cNvSpPr/>
      </dsp:nvSpPr>
      <dsp:spPr>
        <a:xfrm rot="16200000">
          <a:off x="1157549" y="1021273"/>
          <a:ext cx="4063999" cy="2021453"/>
        </a:xfrm>
        <a:prstGeom prst="flowChartManualOperation">
          <a:avLst/>
        </a:prstGeom>
        <a:gradFill rotWithShape="0">
          <a:gsLst>
            <a:gs pos="0">
              <a:schemeClr val="accent5">
                <a:shade val="80000"/>
                <a:hueOff val="87321"/>
                <a:satOff val="-1564"/>
                <a:lumOff val="664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87321"/>
                <a:satOff val="-1564"/>
                <a:lumOff val="664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87321"/>
                <a:satOff val="-1564"/>
                <a:lumOff val="664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374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2. </a:t>
          </a:r>
          <a:r>
            <a:rPr lang="ko-KR" altLang="en-US" sz="1500" kern="1200" dirty="0" smtClean="0">
              <a:solidFill>
                <a:schemeClr val="tx1"/>
              </a:solidFill>
            </a:rPr>
            <a:t>접종 대상자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err="1" smtClean="0">
              <a:solidFill>
                <a:schemeClr val="tx1"/>
              </a:solidFill>
            </a:rPr>
            <a:t>누리집</a:t>
          </a:r>
          <a:r>
            <a:rPr lang="ko-KR" altLang="en-US" sz="1500" kern="1200" dirty="0" smtClean="0">
              <a:solidFill>
                <a:schemeClr val="tx1"/>
              </a:solidFill>
            </a:rPr>
            <a:t> 또는 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err="1" smtClean="0">
              <a:solidFill>
                <a:schemeClr val="tx1"/>
              </a:solidFill>
            </a:rPr>
            <a:t>콜센터를</a:t>
          </a:r>
          <a:r>
            <a:rPr lang="ko-KR" altLang="en-US" sz="1500" kern="1200" dirty="0" smtClean="0">
              <a:solidFill>
                <a:schemeClr val="tx1"/>
              </a:solidFill>
            </a:rPr>
            <a:t> 통해 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>
              <a:solidFill>
                <a:schemeClr val="tx1"/>
              </a:solidFill>
            </a:rPr>
            <a:t>예약</a:t>
          </a:r>
          <a:endParaRPr lang="ko-KR" altLang="en-US" sz="1500" kern="1200" dirty="0">
            <a:solidFill>
              <a:schemeClr val="tx1"/>
            </a:solidFill>
          </a:endParaRPr>
        </a:p>
      </dsp:txBody>
      <dsp:txXfrm rot="5400000">
        <a:off x="2178822" y="812800"/>
        <a:ext cx="2021453" cy="2438399"/>
      </dsp:txXfrm>
    </dsp:sp>
    <dsp:sp modelId="{F21DC96F-F552-40E8-A11E-3EB78E751C8A}">
      <dsp:nvSpPr>
        <dsp:cNvPr id="0" name=""/>
        <dsp:cNvSpPr/>
      </dsp:nvSpPr>
      <dsp:spPr>
        <a:xfrm rot="16200000">
          <a:off x="3330612" y="1021273"/>
          <a:ext cx="4063999" cy="2021453"/>
        </a:xfrm>
        <a:prstGeom prst="flowChartManualOperation">
          <a:avLst/>
        </a:prstGeom>
        <a:gradFill rotWithShape="0">
          <a:gsLst>
            <a:gs pos="0">
              <a:schemeClr val="accent5">
                <a:shade val="80000"/>
                <a:hueOff val="174641"/>
                <a:satOff val="-3128"/>
                <a:lumOff val="132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174641"/>
                <a:satOff val="-3128"/>
                <a:lumOff val="132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174641"/>
                <a:satOff val="-3128"/>
                <a:lumOff val="132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374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3. </a:t>
          </a:r>
          <a:r>
            <a:rPr lang="ko-KR" altLang="en-US" sz="1500" kern="1200" dirty="0" smtClean="0">
              <a:solidFill>
                <a:schemeClr val="tx1"/>
              </a:solidFill>
            </a:rPr>
            <a:t>위탁 의료기관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err="1" smtClean="0">
              <a:solidFill>
                <a:schemeClr val="tx1"/>
              </a:solidFill>
            </a:rPr>
            <a:t>일자별</a:t>
          </a:r>
          <a:r>
            <a:rPr lang="ko-KR" altLang="en-US" sz="1500" kern="1200" dirty="0" smtClean="0">
              <a:solidFill>
                <a:schemeClr val="tx1"/>
              </a:solidFill>
            </a:rPr>
            <a:t> 예약신청 확인</a:t>
          </a:r>
          <a:r>
            <a:rPr lang="en-US" altLang="ko-KR" sz="1500" kern="1200" dirty="0" smtClean="0">
              <a:solidFill>
                <a:schemeClr val="tx1"/>
              </a:solidFill>
            </a:rPr>
            <a:t>, </a:t>
          </a:r>
          <a:r>
            <a:rPr lang="ko-KR" altLang="en-US" sz="1500" kern="1200" dirty="0" smtClean="0">
              <a:solidFill>
                <a:schemeClr val="tx1"/>
              </a:solidFill>
            </a:rPr>
            <a:t>예약확정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 dirty="0"/>
        </a:p>
      </dsp:txBody>
      <dsp:txXfrm rot="5400000">
        <a:off x="4351885" y="812800"/>
        <a:ext cx="2021453" cy="2438399"/>
      </dsp:txXfrm>
    </dsp:sp>
    <dsp:sp modelId="{AC9446D4-8466-4DFB-9160-CA1C09319DC8}">
      <dsp:nvSpPr>
        <dsp:cNvPr id="0" name=""/>
        <dsp:cNvSpPr/>
      </dsp:nvSpPr>
      <dsp:spPr>
        <a:xfrm rot="16200000">
          <a:off x="5503674" y="1021273"/>
          <a:ext cx="4063999" cy="2021453"/>
        </a:xfrm>
        <a:prstGeom prst="flowChartManualOperation">
          <a:avLst/>
        </a:prstGeom>
        <a:gradFill rotWithShape="0">
          <a:gsLst>
            <a:gs pos="0">
              <a:schemeClr val="accent5">
                <a:shade val="80000"/>
                <a:hueOff val="261962"/>
                <a:satOff val="-4692"/>
                <a:lumOff val="199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261962"/>
                <a:satOff val="-4692"/>
                <a:lumOff val="199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261962"/>
                <a:satOff val="-4692"/>
                <a:lumOff val="199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374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4. </a:t>
          </a:r>
          <a:r>
            <a:rPr lang="ko-KR" altLang="en-US" sz="1500" kern="1200" dirty="0" smtClean="0">
              <a:solidFill>
                <a:schemeClr val="tx1"/>
              </a:solidFill>
            </a:rPr>
            <a:t>코로나</a:t>
          </a:r>
          <a:r>
            <a:rPr lang="en-US" altLang="ko-KR" sz="1500" kern="1200" dirty="0" smtClean="0">
              <a:solidFill>
                <a:schemeClr val="tx1"/>
              </a:solidFill>
            </a:rPr>
            <a:t>19 </a:t>
          </a:r>
          <a:r>
            <a:rPr lang="ko-KR" altLang="en-US" sz="1500" kern="1200" dirty="0" smtClean="0">
              <a:solidFill>
                <a:schemeClr val="tx1"/>
              </a:solidFill>
            </a:rPr>
            <a:t>예방접종 </a:t>
          </a:r>
          <a:r>
            <a:rPr lang="ko-KR" altLang="en-US" sz="1500" kern="1200" dirty="0" err="1" smtClean="0">
              <a:solidFill>
                <a:schemeClr val="tx1"/>
              </a:solidFill>
            </a:rPr>
            <a:t>추진단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>
              <a:solidFill>
                <a:schemeClr val="tx1"/>
              </a:solidFill>
            </a:rPr>
            <a:t>사전 예약된 현황을 토대로 백신 공급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 dirty="0">
            <a:solidFill>
              <a:schemeClr val="tx1"/>
            </a:solidFill>
          </a:endParaRPr>
        </a:p>
      </dsp:txBody>
      <dsp:txXfrm rot="5400000">
        <a:off x="6524947" y="812800"/>
        <a:ext cx="2021453" cy="2438399"/>
      </dsp:txXfrm>
    </dsp:sp>
    <dsp:sp modelId="{89C99740-7AA7-41A9-B1D3-8B463CE1B07A}">
      <dsp:nvSpPr>
        <dsp:cNvPr id="0" name=""/>
        <dsp:cNvSpPr/>
      </dsp:nvSpPr>
      <dsp:spPr>
        <a:xfrm rot="16200000">
          <a:off x="7676736" y="1021273"/>
          <a:ext cx="4063999" cy="2021453"/>
        </a:xfrm>
        <a:prstGeom prst="flowChartManualOperation">
          <a:avLst/>
        </a:prstGeom>
        <a:gradFill rotWithShape="0">
          <a:gsLst>
            <a:gs pos="0">
              <a:schemeClr val="accent5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0" rIns="95374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500" kern="1200" dirty="0" smtClean="0">
              <a:solidFill>
                <a:schemeClr val="tx1"/>
              </a:solidFill>
            </a:rPr>
            <a:t>5. </a:t>
          </a:r>
          <a:r>
            <a:rPr lang="ko-KR" altLang="en-US" sz="1500" kern="1200" dirty="0" smtClean="0">
              <a:solidFill>
                <a:schemeClr val="tx1"/>
              </a:solidFill>
            </a:rPr>
            <a:t>접종대상자 및 위탁의료기관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kern="1200" dirty="0" smtClean="0">
              <a:solidFill>
                <a:schemeClr val="tx1"/>
              </a:solidFill>
            </a:rPr>
            <a:t>접종 실시</a:t>
          </a: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500" kern="1200" dirty="0" smtClean="0">
            <a:solidFill>
              <a:schemeClr val="tx1"/>
            </a:solidFill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 dirty="0"/>
        </a:p>
      </dsp:txBody>
      <dsp:txXfrm rot="5400000">
        <a:off x="8698009" y="812800"/>
        <a:ext cx="2021453" cy="2438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643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B1C2FB53-7943-429B-BD7F-AA620E7BD3F0}" type="datetimeFigureOut">
              <a:rPr lang="ko-KR" altLang="en-US" smtClean="0"/>
              <a:t>2021-05-17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085" y="4777027"/>
            <a:ext cx="5437506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38D459C6-9C64-4525-8B79-C70435A788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431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068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8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2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10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0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2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68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63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1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3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60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51A05-FE79-4763-A84F-D4FE701A9E82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2021-05-17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F555B-7E58-4FDF-83D4-B4CEA304EAF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2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 flipV="1">
            <a:off x="1388533" y="3542441"/>
            <a:ext cx="9110135" cy="45719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defRPr/>
            </a:pPr>
            <a:endParaRPr lang="ko-KR" altLang="en-US" sz="5400" kern="0" dirty="0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67644" y="2588621"/>
            <a:ext cx="102503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ko-KR" altLang="en-US" sz="54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코로나</a:t>
            </a:r>
            <a:r>
              <a:rPr lang="en-US" altLang="ko-KR" sz="54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19 </a:t>
            </a:r>
            <a:r>
              <a:rPr lang="ko-KR" altLang="en-US" sz="54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예방접종 지침안내</a:t>
            </a:r>
            <a:endParaRPr lang="en-US" altLang="ko-KR" sz="5400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540320"/>
              </p:ext>
            </p:extLst>
          </p:nvPr>
        </p:nvGraphicFramePr>
        <p:xfrm>
          <a:off x="9990667" y="177951"/>
          <a:ext cx="2071148" cy="705612"/>
        </p:xfrm>
        <a:graphic>
          <a:graphicData uri="http://schemas.openxmlformats.org/drawingml/2006/table">
            <a:tbl>
              <a:tblPr/>
              <a:tblGrid>
                <a:gridCol w="20711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21668">
                <a:tc>
                  <a:txBody>
                    <a:bodyPr/>
                    <a:lstStyle/>
                    <a:p>
                      <a:pPr marL="38100" marR="381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2021. 5.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18.(</a:t>
                      </a:r>
                      <a:r>
                        <a:rPr lang="ko-KR" altLang="en-US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1668">
                <a:tc>
                  <a:txBody>
                    <a:bodyPr/>
                    <a:lstStyle/>
                    <a:p>
                      <a:pPr marL="38100" marR="381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남원의료원 </a:t>
                      </a:r>
                      <a:r>
                        <a:rPr lang="ko-KR" altLang="en-US" sz="1300" b="1" kern="0" spc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감염병센터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8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72519" y="3685594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3008149"/>
            <a:ext cx="6392795" cy="5841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개요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01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08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목적 및 법적 근거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644336" y="586858"/>
            <a:ext cx="525340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22333" cy="4351338"/>
          </a:xfrm>
        </p:spPr>
        <p:txBody>
          <a:bodyPr/>
          <a:lstStyle/>
          <a:p>
            <a:r>
              <a:rPr lang="ko-KR" altLang="en-US" dirty="0"/>
              <a:t>목적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: </a:t>
            </a:r>
            <a:r>
              <a:rPr lang="ko-KR" altLang="en-US" dirty="0"/>
              <a:t>코로나</a:t>
            </a:r>
            <a:r>
              <a:rPr lang="en-US" altLang="ko-KR" dirty="0"/>
              <a:t>19 </a:t>
            </a:r>
            <a:r>
              <a:rPr lang="ko-KR" altLang="en-US" dirty="0"/>
              <a:t>예방접종으로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코로나</a:t>
            </a:r>
            <a:r>
              <a:rPr lang="en-US" altLang="ko-KR" dirty="0"/>
              <a:t>19 </a:t>
            </a:r>
            <a:r>
              <a:rPr lang="ko-KR" altLang="en-US" dirty="0"/>
              <a:t>감염에 </a:t>
            </a:r>
            <a:r>
              <a:rPr lang="ko-KR" altLang="en-US" dirty="0" smtClean="0"/>
              <a:t>의한</a:t>
            </a:r>
            <a:r>
              <a:rPr lang="en-US" altLang="ko-KR" dirty="0" smtClean="0"/>
              <a:t> </a:t>
            </a:r>
            <a:r>
              <a:rPr lang="ko-KR" altLang="en-US" dirty="0" smtClean="0"/>
              <a:t>중증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질환 </a:t>
            </a:r>
            <a:r>
              <a:rPr lang="ko-KR" altLang="en-US" dirty="0"/>
              <a:t>및 사망 예방</a:t>
            </a:r>
            <a:r>
              <a:rPr lang="en-US" altLang="ko-KR" dirty="0"/>
              <a:t>, </a:t>
            </a:r>
            <a:r>
              <a:rPr lang="ko-KR" altLang="en-US" dirty="0" smtClean="0"/>
              <a:t>지역사회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r>
              <a:rPr lang="ko-KR" altLang="en-US" dirty="0"/>
              <a:t>전파 차단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o-KR" altLang="en-US" dirty="0"/>
              <a:t>법적 근거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: </a:t>
            </a:r>
            <a:r>
              <a:rPr lang="ko-KR" altLang="en-US" dirty="0"/>
              <a:t>「</a:t>
            </a:r>
            <a:r>
              <a:rPr lang="ko-KR" altLang="en-US" dirty="0" err="1"/>
              <a:t>감염병의</a:t>
            </a:r>
            <a:r>
              <a:rPr lang="ko-KR" altLang="en-US" dirty="0"/>
              <a:t> 예방 및 관리에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관한 </a:t>
            </a:r>
            <a:r>
              <a:rPr lang="ko-KR" altLang="en-US" dirty="0"/>
              <a:t>법률」 제</a:t>
            </a:r>
            <a:r>
              <a:rPr lang="en-US" altLang="ko-KR" dirty="0"/>
              <a:t>24</a:t>
            </a:r>
            <a:r>
              <a:rPr lang="ko-KR" altLang="en-US" dirty="0" smtClean="0"/>
              <a:t>조제</a:t>
            </a:r>
            <a:r>
              <a:rPr lang="en-US" altLang="ko-KR" dirty="0"/>
              <a:t>2</a:t>
            </a:r>
            <a:r>
              <a:rPr lang="ko-KR" altLang="en-US" dirty="0"/>
              <a:t>항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제</a:t>
            </a:r>
            <a:r>
              <a:rPr lang="en-US" altLang="ko-KR" dirty="0"/>
              <a:t>26</a:t>
            </a:r>
            <a:r>
              <a:rPr lang="ko-KR" altLang="en-US" dirty="0"/>
              <a:t>조 및 같은 법 시행령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제</a:t>
            </a:r>
            <a:r>
              <a:rPr lang="en-US" altLang="ko-KR" dirty="0"/>
              <a:t>20</a:t>
            </a:r>
            <a:r>
              <a:rPr lang="ko-KR" altLang="en-US" dirty="0"/>
              <a:t>조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180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72519" y="3685594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3008149"/>
            <a:ext cx="8417329" cy="5841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대상 및 시기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02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1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코로나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19 </a:t>
            </a:r>
            <a:r>
              <a:rPr kumimoji="0" lang="ko-KR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예방접종 대상 및 시기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644336" y="586858"/>
            <a:ext cx="525340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4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36976" y="1441132"/>
            <a:ext cx="976489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 smtClean="0"/>
              <a:t>접종대상 </a:t>
            </a:r>
            <a:r>
              <a:rPr lang="ko-KR" altLang="en-US" sz="2800" dirty="0"/>
              <a:t>및 시기는 추가안내 예정</a:t>
            </a:r>
            <a:endParaRPr lang="en-US" altLang="ko-KR" sz="2800" dirty="0"/>
          </a:p>
          <a:p>
            <a:endParaRPr lang="en-US" altLang="ko-K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/>
              <a:t>위탁의료기관에서의 예방접종은 사전예약</a:t>
            </a:r>
            <a:r>
              <a:rPr lang="en-US" altLang="ko-KR" sz="2800" dirty="0"/>
              <a:t>*</a:t>
            </a:r>
            <a:r>
              <a:rPr lang="ko-KR" altLang="en-US" sz="2800" dirty="0"/>
              <a:t>제로만 </a:t>
            </a:r>
            <a:r>
              <a:rPr lang="ko-KR" altLang="en-US" sz="2800" dirty="0" smtClean="0"/>
              <a:t>신청</a:t>
            </a:r>
            <a:endParaRPr lang="en-US" altLang="ko-KR" sz="2800" dirty="0"/>
          </a:p>
          <a:p>
            <a:r>
              <a:rPr lang="ko-KR" altLang="en-US" sz="2400" dirty="0" smtClean="0"/>
              <a:t>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사전예약 </a:t>
            </a:r>
            <a:r>
              <a:rPr lang="ko-KR" altLang="en-US" sz="2400" dirty="0"/>
              <a:t>된 수량만큼 위탁의료기관으로 백신이 </a:t>
            </a:r>
            <a:r>
              <a:rPr lang="ko-KR" altLang="en-US" sz="2400" dirty="0" smtClean="0"/>
              <a:t>배송될 예정</a:t>
            </a:r>
            <a:endParaRPr lang="en-US" altLang="ko-KR" sz="2400" dirty="0"/>
          </a:p>
          <a:p>
            <a:endParaRPr lang="en-US" altLang="ko-KR" sz="1600" dirty="0"/>
          </a:p>
          <a:p>
            <a:r>
              <a:rPr lang="en-US" altLang="ko-KR" sz="2400" dirty="0"/>
              <a:t>*</a:t>
            </a:r>
            <a:r>
              <a:rPr lang="ko-KR" altLang="en-US" sz="2400" dirty="0"/>
              <a:t>사전예약은 온라인</a:t>
            </a:r>
            <a:r>
              <a:rPr lang="en-US" altLang="ko-KR" sz="2400" dirty="0"/>
              <a:t>, </a:t>
            </a:r>
            <a:r>
              <a:rPr lang="ko-KR" altLang="en-US" sz="2400" dirty="0"/>
              <a:t>전화</a:t>
            </a:r>
            <a:r>
              <a:rPr lang="en-US" altLang="ko-KR" sz="2400" dirty="0"/>
              <a:t>, </a:t>
            </a:r>
            <a:r>
              <a:rPr lang="ko-KR" altLang="en-US" sz="2400" dirty="0"/>
              <a:t>방문 예약을 진행하여 접종장소 및 시간 </a:t>
            </a:r>
            <a:endParaRPr lang="en-US" altLang="ko-KR" sz="2400" dirty="0" smtClean="0"/>
          </a:p>
          <a:p>
            <a:r>
              <a:rPr lang="ko-KR" altLang="en-US" sz="2400" dirty="0" smtClean="0"/>
              <a:t> 선택 </a:t>
            </a:r>
            <a:r>
              <a:rPr lang="ko-KR" altLang="en-US" sz="2400" dirty="0"/>
              <a:t>가능</a:t>
            </a:r>
            <a:r>
              <a:rPr lang="en-US" altLang="ko-KR" sz="2400" dirty="0"/>
              <a:t>, </a:t>
            </a:r>
            <a:r>
              <a:rPr lang="ko-KR" altLang="en-US" sz="2400" dirty="0"/>
              <a:t>사전예약 방법 및 위탁의료기관 관리 방법은 추후 </a:t>
            </a:r>
            <a:r>
              <a:rPr lang="ko-KR" altLang="en-US" sz="2400" dirty="0" smtClean="0"/>
              <a:t>온라인</a:t>
            </a:r>
            <a:endParaRPr lang="en-US" altLang="ko-KR" sz="2400" dirty="0" smtClean="0"/>
          </a:p>
          <a:p>
            <a:r>
              <a:rPr lang="ko-KR" altLang="en-US" sz="2400" dirty="0" smtClean="0"/>
              <a:t> 기반 </a:t>
            </a:r>
            <a:r>
              <a:rPr lang="ko-KR" altLang="en-US" sz="2400" dirty="0"/>
              <a:t>시스템을 통해 확인 </a:t>
            </a:r>
            <a:r>
              <a:rPr lang="ko-KR" altLang="en-US" sz="2400" dirty="0" smtClean="0"/>
              <a:t>가능</a:t>
            </a:r>
            <a:endParaRPr lang="en-US" altLang="ko-KR" sz="2400" dirty="0" smtClean="0"/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4895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준비사항에 대한 점검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03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49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코로나</a:t>
            </a:r>
            <a:r>
              <a:rPr lang="en-US" altLang="ko-KR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 </a:t>
            </a:r>
            <a:r>
              <a:rPr lang="ko-KR" altLang="en-US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예방접종 준비사항에 대한 점검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644336" y="586858"/>
            <a:ext cx="525340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6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32178" y="1514438"/>
            <a:ext cx="108712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/>
              <a:t>(</a:t>
            </a:r>
            <a:r>
              <a:rPr lang="ko-KR" altLang="en-US" sz="2800" dirty="0"/>
              <a:t>사전점검</a:t>
            </a:r>
            <a:r>
              <a:rPr lang="en-US" altLang="ko-KR" sz="2800" dirty="0"/>
              <a:t>) </a:t>
            </a:r>
            <a:r>
              <a:rPr lang="ko-KR" altLang="en-US" sz="2800" dirty="0" err="1"/>
              <a:t>지자체별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점검팀이</a:t>
            </a:r>
            <a:r>
              <a:rPr lang="ko-KR" altLang="en-US" sz="2800" dirty="0"/>
              <a:t> 희망 의료기관을 방문하여 </a:t>
            </a:r>
            <a:endParaRPr lang="en-US" altLang="ko-KR" sz="2800" dirty="0" smtClean="0"/>
          </a:p>
          <a:p>
            <a:r>
              <a:rPr lang="en-US" altLang="ko-KR" sz="2800" dirty="0"/>
              <a:t> </a:t>
            </a:r>
            <a:r>
              <a:rPr lang="en-US" altLang="ko-KR" sz="2800" dirty="0" smtClean="0"/>
              <a:t>                 </a:t>
            </a:r>
            <a:r>
              <a:rPr lang="ko-KR" altLang="en-US" sz="2800" dirty="0" smtClean="0"/>
              <a:t>코로나</a:t>
            </a:r>
            <a:r>
              <a:rPr lang="en-US" altLang="ko-KR" sz="2800" dirty="0" smtClean="0"/>
              <a:t>19 </a:t>
            </a:r>
            <a:r>
              <a:rPr lang="ko-KR" altLang="en-US" sz="2800" dirty="0" smtClean="0"/>
              <a:t>예방접종 </a:t>
            </a:r>
            <a:r>
              <a:rPr lang="ko-KR" altLang="en-US" sz="2800" dirty="0"/>
              <a:t>시행 관련하여 다음 항목 등을 </a:t>
            </a:r>
            <a:endParaRPr lang="en-US" altLang="ko-KR" sz="2800" dirty="0" smtClean="0"/>
          </a:p>
          <a:p>
            <a:r>
              <a:rPr lang="en-US" altLang="ko-KR" sz="2800" dirty="0"/>
              <a:t> </a:t>
            </a:r>
            <a:r>
              <a:rPr lang="en-US" altLang="ko-KR" sz="2800" dirty="0" smtClean="0"/>
              <a:t>                 </a:t>
            </a:r>
            <a:r>
              <a:rPr lang="ko-KR" altLang="en-US" sz="2800" dirty="0" smtClean="0"/>
              <a:t>점검 실시예정</a:t>
            </a:r>
            <a:endParaRPr lang="en-US" altLang="ko-KR" sz="2800" dirty="0" smtClean="0"/>
          </a:p>
          <a:p>
            <a:endParaRPr lang="en-US" altLang="ko-KR" sz="1000" dirty="0"/>
          </a:p>
          <a:p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의료기관 </a:t>
            </a:r>
            <a:r>
              <a:rPr lang="ko-KR" altLang="en-US" sz="2400" dirty="0"/>
              <a:t>내 예방접종 시행 의료인의 교육이수 여부 </a:t>
            </a:r>
            <a:r>
              <a:rPr lang="ko-KR" altLang="en-US" sz="2400" dirty="0" smtClean="0"/>
              <a:t>등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교육현황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백신 </a:t>
            </a:r>
            <a:r>
              <a:rPr lang="ko-KR" altLang="en-US" sz="2400" dirty="0"/>
              <a:t>보관 준비 </a:t>
            </a:r>
            <a:r>
              <a:rPr lang="ko-KR" altLang="en-US" sz="2400" dirty="0" smtClean="0"/>
              <a:t>상태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접종전담인력 </a:t>
            </a:r>
            <a:r>
              <a:rPr lang="ko-KR" altLang="en-US" sz="2400" dirty="0"/>
              <a:t>지정 </a:t>
            </a:r>
            <a:r>
              <a:rPr lang="ko-KR" altLang="en-US" sz="2400" dirty="0" smtClean="0"/>
              <a:t>여부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예방접종 </a:t>
            </a:r>
            <a:r>
              <a:rPr lang="ko-KR" altLang="en-US" sz="2400" dirty="0"/>
              <a:t>확보 및 부대물품 준비 </a:t>
            </a:r>
            <a:r>
              <a:rPr lang="ko-KR" altLang="en-US" sz="2400" dirty="0" smtClean="0"/>
              <a:t>상황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이상반응 </a:t>
            </a:r>
            <a:r>
              <a:rPr lang="ko-KR" altLang="en-US" sz="2400" dirty="0"/>
              <a:t>대책 현황 </a:t>
            </a:r>
            <a:r>
              <a:rPr lang="ko-KR" altLang="en-US" sz="2400" dirty="0" smtClean="0"/>
              <a:t>등</a:t>
            </a:r>
            <a:endParaRPr lang="en-US" altLang="ko-KR" sz="2400" dirty="0" smtClean="0"/>
          </a:p>
          <a:p>
            <a:endParaRPr lang="en-US" altLang="ko-KR" dirty="0"/>
          </a:p>
          <a:p>
            <a:pPr>
              <a:buFontTx/>
              <a:buChar char="-"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3772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사전예약</a:t>
            </a:r>
            <a:endParaRPr lang="en-US" altLang="ko-KR" sz="4400" dirty="0" smtClean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운영 절차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04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3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코로나</a:t>
            </a:r>
            <a:r>
              <a:rPr lang="en-US" altLang="ko-KR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 </a:t>
            </a:r>
            <a:r>
              <a:rPr lang="ko-KR" altLang="en-US" sz="3200" b="1" kern="0" noProof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예방접종 사전예약 운영절차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644336" y="586858"/>
            <a:ext cx="525340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7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val="3449630370"/>
              </p:ext>
            </p:extLst>
          </p:nvPr>
        </p:nvGraphicFramePr>
        <p:xfrm>
          <a:off x="755576" y="1844824"/>
          <a:ext cx="107252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50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실</a:t>
            </a:r>
            <a:r>
              <a:rPr lang="ko-KR" altLang="en-US" sz="4400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시</a:t>
            </a:r>
            <a:endParaRPr lang="en-US" altLang="ko-KR" sz="4400" dirty="0" smtClean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05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32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기본원칙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503378" y="586858"/>
            <a:ext cx="6662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9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11200" y="1693994"/>
            <a:ext cx="104873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800" dirty="0"/>
              <a:t>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예방접종 </a:t>
            </a:r>
            <a:r>
              <a:rPr lang="ko-KR" altLang="en-US" sz="2800" dirty="0" smtClean="0"/>
              <a:t>기본원칙 </a:t>
            </a:r>
            <a:endParaRPr lang="en-US" altLang="ko-KR" sz="2800" dirty="0"/>
          </a:p>
          <a:p>
            <a:r>
              <a:rPr lang="en-US" altLang="ko-KR" sz="2000" dirty="0"/>
              <a:t> </a:t>
            </a:r>
            <a:r>
              <a:rPr lang="en-US" altLang="ko-KR" sz="2000" dirty="0" smtClean="0"/>
              <a:t> - </a:t>
            </a:r>
            <a:r>
              <a:rPr lang="ko-KR" altLang="en-US" sz="2400" dirty="0" smtClean="0"/>
              <a:t>코로나</a:t>
            </a:r>
            <a:r>
              <a:rPr lang="en-US" altLang="ko-KR" sz="2400" dirty="0"/>
              <a:t>19 </a:t>
            </a:r>
            <a:r>
              <a:rPr lang="ko-KR" altLang="en-US" sz="2400" dirty="0"/>
              <a:t>예방접종 참여 의료인력</a:t>
            </a:r>
            <a:r>
              <a:rPr lang="en-US" altLang="ko-KR" sz="2400" dirty="0"/>
              <a:t>(</a:t>
            </a:r>
            <a:r>
              <a:rPr lang="ko-KR" altLang="en-US" sz="2400" dirty="0"/>
              <a:t>예진의사</a:t>
            </a:r>
            <a:r>
              <a:rPr lang="en-US" altLang="ko-KR" sz="2400" dirty="0"/>
              <a:t>, </a:t>
            </a:r>
            <a:r>
              <a:rPr lang="ko-KR" altLang="en-US" sz="2400" dirty="0"/>
              <a:t>간호인력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은 </a:t>
            </a:r>
            <a:r>
              <a:rPr lang="ko-KR" altLang="en-US" sz="2400" dirty="0"/>
              <a:t>반드시 온라인 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교육 </a:t>
            </a:r>
            <a:r>
              <a:rPr lang="ko-KR" altLang="en-US" sz="2400" dirty="0"/>
              <a:t>이수</a:t>
            </a:r>
            <a:r>
              <a:rPr lang="en-US" altLang="ko-KR" sz="2400" dirty="0"/>
              <a:t>, </a:t>
            </a:r>
            <a:r>
              <a:rPr lang="ko-KR" altLang="en-US" sz="2400" dirty="0"/>
              <a:t>수료증 발급</a:t>
            </a:r>
            <a:endParaRPr lang="en-US" altLang="ko-KR" sz="2400" dirty="0"/>
          </a:p>
          <a:p>
            <a:endParaRPr lang="en-US" altLang="ko-K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800" dirty="0"/>
              <a:t>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예방접종 예진의사는 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예방접종 전후에 </a:t>
            </a:r>
            <a:r>
              <a:rPr lang="ko-KR" altLang="en-US" sz="2800" dirty="0" smtClean="0"/>
              <a:t>접종 대상자에게 </a:t>
            </a:r>
            <a:r>
              <a:rPr lang="ko-KR" altLang="en-US" sz="2800" dirty="0"/>
              <a:t>충분한 정보제공</a:t>
            </a:r>
            <a:endParaRPr lang="en-US" altLang="ko-KR" sz="2800" dirty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sz="2400" dirty="0"/>
              <a:t>예방접종 필요성</a:t>
            </a:r>
            <a:r>
              <a:rPr lang="en-US" altLang="ko-KR" sz="2400" dirty="0"/>
              <a:t>, </a:t>
            </a:r>
            <a:r>
              <a:rPr lang="ko-KR" altLang="en-US" sz="2400" dirty="0"/>
              <a:t>예방접종 </a:t>
            </a:r>
            <a:r>
              <a:rPr lang="ko-KR" altLang="en-US" sz="2400" dirty="0" err="1"/>
              <a:t>전</a:t>
            </a:r>
            <a:r>
              <a:rPr lang="ko-KR" altLang="en-US" sz="2400" dirty="0" err="1">
                <a:latin typeface="HY견고딕"/>
                <a:ea typeface="HY견고딕"/>
              </a:rPr>
              <a:t>ㆍ</a:t>
            </a:r>
            <a:r>
              <a:rPr lang="ko-KR" altLang="en-US" sz="2400" dirty="0" err="1"/>
              <a:t>후</a:t>
            </a:r>
            <a:r>
              <a:rPr lang="ko-KR" altLang="en-US" sz="2400" dirty="0"/>
              <a:t> 주의사항</a:t>
            </a:r>
            <a:r>
              <a:rPr lang="en-US" altLang="ko-KR" sz="2400" dirty="0"/>
              <a:t>, </a:t>
            </a:r>
            <a:r>
              <a:rPr lang="ko-KR" altLang="en-US" sz="2400" dirty="0"/>
              <a:t>이상반응 </a:t>
            </a:r>
            <a:r>
              <a:rPr lang="ko-KR" altLang="en-US" sz="2400" dirty="0" smtClean="0"/>
              <a:t>및 </a:t>
            </a:r>
            <a:r>
              <a:rPr lang="ko-KR" altLang="en-US" sz="2400" dirty="0"/>
              <a:t>발생 시 </a:t>
            </a:r>
            <a:r>
              <a:rPr lang="ko-KR" altLang="en-US" sz="2400" dirty="0" smtClean="0"/>
              <a:t>대처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</a:t>
            </a:r>
            <a:r>
              <a:rPr lang="ko-KR" altLang="en-US" sz="2400" dirty="0" smtClean="0"/>
              <a:t>방법 등</a:t>
            </a:r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676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실시기</a:t>
            </a:r>
            <a:r>
              <a:rPr lang="ko-KR" altLang="en-US" sz="3200" b="1" kern="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준</a:t>
            </a: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911" y="586858"/>
            <a:ext cx="801765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10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36978" y="1452045"/>
            <a:ext cx="1043093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ko-KR" altLang="en-US" sz="2800" dirty="0"/>
              <a:t>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예방접종 </a:t>
            </a:r>
            <a:r>
              <a:rPr lang="ko-KR" altLang="en-US" sz="2800" dirty="0" smtClean="0"/>
              <a:t>실시기준</a:t>
            </a:r>
            <a:endParaRPr lang="en-US" altLang="ko-KR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1000" dirty="0"/>
          </a:p>
          <a:p>
            <a:r>
              <a:rPr lang="en-US" altLang="ko-KR" dirty="0"/>
              <a:t> 1</a:t>
            </a:r>
            <a:r>
              <a:rPr lang="en-US" altLang="ko-KR" sz="2400" dirty="0"/>
              <a:t>) </a:t>
            </a:r>
            <a:r>
              <a:rPr lang="ko-KR" altLang="en-US" sz="2400" dirty="0"/>
              <a:t>예방접종 간격 및 </a:t>
            </a:r>
            <a:r>
              <a:rPr lang="ko-KR" altLang="en-US" sz="2400" dirty="0" smtClean="0"/>
              <a:t>방법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 err="1"/>
              <a:t>백신명</a:t>
            </a:r>
            <a:r>
              <a:rPr lang="ko-KR" altLang="en-US" sz="2400" dirty="0"/>
              <a:t> </a:t>
            </a:r>
            <a:r>
              <a:rPr lang="en-US" altLang="ko-KR" sz="2400" dirty="0"/>
              <a:t>: </a:t>
            </a:r>
            <a:r>
              <a:rPr lang="ko-KR" altLang="en-US" sz="2400" dirty="0" err="1"/>
              <a:t>아스트라제네카코비드</a:t>
            </a:r>
            <a:r>
              <a:rPr lang="en-US" altLang="ko-KR" sz="2400" dirty="0"/>
              <a:t>-19 </a:t>
            </a:r>
            <a:r>
              <a:rPr lang="ko-KR" altLang="en-US" sz="2400" dirty="0" smtClean="0"/>
              <a:t>백신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접종방법 </a:t>
            </a:r>
            <a:r>
              <a:rPr lang="en-US" altLang="ko-KR" sz="2400" dirty="0"/>
              <a:t>: </a:t>
            </a:r>
            <a:r>
              <a:rPr lang="ko-KR" altLang="en-US" sz="2400" dirty="0"/>
              <a:t>상완 삼각근</a:t>
            </a:r>
            <a:r>
              <a:rPr lang="en-US" altLang="ko-KR" sz="2400" dirty="0"/>
              <a:t>(</a:t>
            </a:r>
            <a:r>
              <a:rPr lang="ko-KR" altLang="en-US" sz="2400" dirty="0"/>
              <a:t>팔</a:t>
            </a:r>
            <a:r>
              <a:rPr lang="en-US" altLang="ko-KR" sz="2400" dirty="0"/>
              <a:t>-Deltoid)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근육주사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용법 </a:t>
            </a:r>
            <a:r>
              <a:rPr lang="en-US" altLang="ko-KR" sz="2400" dirty="0"/>
              <a:t>: 2</a:t>
            </a:r>
            <a:r>
              <a:rPr lang="ko-KR" altLang="en-US" sz="2400" dirty="0"/>
              <a:t>회 주사</a:t>
            </a:r>
            <a:r>
              <a:rPr lang="en-US" altLang="ko-KR" sz="2400" dirty="0"/>
              <a:t>, 8~12</a:t>
            </a:r>
            <a:r>
              <a:rPr lang="ko-KR" altLang="en-US" sz="2400" dirty="0"/>
              <a:t>주 </a:t>
            </a:r>
            <a:r>
              <a:rPr lang="ko-KR" altLang="en-US" sz="2400" dirty="0" smtClean="0"/>
              <a:t>간격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용량 </a:t>
            </a:r>
            <a:r>
              <a:rPr lang="en-US" altLang="ko-KR" sz="2400" dirty="0"/>
              <a:t>: 0.5mL</a:t>
            </a:r>
          </a:p>
          <a:p>
            <a:endParaRPr lang="en-US" altLang="ko-KR" sz="2400" dirty="0"/>
          </a:p>
          <a:p>
            <a:r>
              <a:rPr lang="en-US" altLang="ko-KR" sz="2400" dirty="0"/>
              <a:t> 2) </a:t>
            </a:r>
            <a:r>
              <a:rPr lang="ko-KR" altLang="en-US" sz="2400" dirty="0"/>
              <a:t>코로나</a:t>
            </a:r>
            <a:r>
              <a:rPr lang="en-US" altLang="ko-KR" sz="2400" dirty="0"/>
              <a:t>19</a:t>
            </a:r>
            <a:r>
              <a:rPr lang="ko-KR" altLang="en-US" sz="2400" dirty="0"/>
              <a:t>가 아닌 다른 백신과의 </a:t>
            </a:r>
            <a:r>
              <a:rPr lang="ko-KR" altLang="en-US" sz="2400" dirty="0" smtClean="0"/>
              <a:t>동시접종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다른 백신과 동시접종 시 코로나</a:t>
            </a:r>
            <a:r>
              <a:rPr lang="en-US" altLang="ko-KR" sz="2400" dirty="0"/>
              <a:t>19 </a:t>
            </a:r>
            <a:r>
              <a:rPr lang="ko-KR" altLang="en-US" sz="2400" dirty="0"/>
              <a:t>백신 안전성과 </a:t>
            </a:r>
            <a:r>
              <a:rPr lang="ko-KR" altLang="en-US" sz="2400" dirty="0" smtClean="0"/>
              <a:t>유효성 </a:t>
            </a:r>
            <a:r>
              <a:rPr lang="ko-KR" altLang="en-US" sz="2400" dirty="0"/>
              <a:t>자료 부족</a:t>
            </a:r>
            <a:r>
              <a:rPr lang="en-US" altLang="ko-KR" sz="2400" dirty="0"/>
              <a:t>, 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ko-KR" altLang="en-US" sz="2400" dirty="0" smtClean="0"/>
              <a:t>동시 </a:t>
            </a:r>
            <a:r>
              <a:rPr lang="ko-KR" altLang="en-US" sz="2400" dirty="0"/>
              <a:t>접종은 시행하지 </a:t>
            </a:r>
            <a:r>
              <a:rPr lang="ko-KR" altLang="en-US" sz="2400" dirty="0" smtClean="0"/>
              <a:t>않도록 권고</a:t>
            </a:r>
            <a:endParaRPr lang="en-US" altLang="ko-KR" dirty="0" smtClean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9599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실시기준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401778" y="58685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11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7084" y="1806770"/>
            <a:ext cx="961349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/>
              <a:t>3) </a:t>
            </a:r>
            <a:r>
              <a:rPr lang="ko-KR" altLang="en-US" sz="2400" dirty="0"/>
              <a:t>예방접종 제외 </a:t>
            </a:r>
            <a:r>
              <a:rPr lang="ko-KR" altLang="en-US" sz="2400" dirty="0" smtClean="0"/>
              <a:t>대상자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코로나</a:t>
            </a:r>
            <a:r>
              <a:rPr lang="en-US" altLang="ko-KR" sz="2400" dirty="0"/>
              <a:t>19 </a:t>
            </a:r>
            <a:r>
              <a:rPr lang="ko-KR" altLang="en-US" sz="2400" dirty="0"/>
              <a:t>감염이 의심되는 </a:t>
            </a:r>
            <a:r>
              <a:rPr lang="ko-KR" altLang="en-US" sz="2400" dirty="0" smtClean="0"/>
              <a:t>경우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격리 중인 코로나</a:t>
            </a:r>
            <a:r>
              <a:rPr lang="en-US" altLang="ko-KR" sz="2400" dirty="0"/>
              <a:t>19 </a:t>
            </a:r>
            <a:r>
              <a:rPr lang="ko-KR" altLang="en-US" sz="2400" dirty="0" err="1"/>
              <a:t>확진자</a:t>
            </a:r>
            <a:r>
              <a:rPr lang="ko-KR" altLang="en-US" sz="2400" dirty="0"/>
              <a:t> 및 </a:t>
            </a:r>
            <a:r>
              <a:rPr lang="ko-KR" altLang="en-US" sz="2400" dirty="0" err="1"/>
              <a:t>접촉자</a:t>
            </a:r>
            <a:endParaRPr lang="en-US" altLang="ko-KR" sz="2400" dirty="0"/>
          </a:p>
          <a:p>
            <a:r>
              <a:rPr lang="en-US" altLang="ko-KR" sz="2400" dirty="0"/>
              <a:t>  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(</a:t>
            </a:r>
            <a:r>
              <a:rPr lang="ko-KR" altLang="en-US" sz="2400" dirty="0"/>
              <a:t>격리해제 후 예방접종 가능</a:t>
            </a:r>
            <a:r>
              <a:rPr lang="en-US" altLang="ko-KR" sz="2400" dirty="0" smtClean="0"/>
              <a:t>)</a:t>
            </a:r>
          </a:p>
          <a:p>
            <a:endParaRPr lang="en-US" altLang="ko-KR" sz="1000" dirty="0">
              <a:ea typeface="HY견고딕"/>
            </a:endParaRPr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발열</a:t>
            </a:r>
            <a:r>
              <a:rPr lang="en-US" altLang="ko-KR" sz="2400" dirty="0"/>
              <a:t>(37.5</a:t>
            </a:r>
            <a:r>
              <a:rPr lang="ko-KR" altLang="en-US" sz="2400" dirty="0"/>
              <a:t>도 이상</a:t>
            </a:r>
            <a:r>
              <a:rPr lang="en-US" altLang="ko-KR" sz="2400" dirty="0"/>
              <a:t>) </a:t>
            </a:r>
            <a:r>
              <a:rPr lang="ko-KR" altLang="en-US" sz="2400" dirty="0"/>
              <a:t>등 급성병증이 있는 </a:t>
            </a:r>
            <a:r>
              <a:rPr lang="ko-KR" altLang="en-US" sz="2400" dirty="0" smtClean="0"/>
              <a:t>경우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임신부</a:t>
            </a:r>
            <a:r>
              <a:rPr lang="en-US" altLang="ko-KR" sz="2400" dirty="0"/>
              <a:t>, 18</a:t>
            </a:r>
            <a:r>
              <a:rPr lang="ko-KR" altLang="en-US" sz="2400" dirty="0"/>
              <a:t>세 미만 소아</a:t>
            </a:r>
            <a:r>
              <a:rPr lang="en-US" altLang="ko-KR" sz="2400" dirty="0"/>
              <a:t>,</a:t>
            </a:r>
            <a:r>
              <a:rPr lang="ko-KR" altLang="en-US" sz="2400" dirty="0" smtClean="0"/>
              <a:t>청소년</a:t>
            </a:r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104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실시기준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401778" y="58685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12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7085" y="1720840"/>
            <a:ext cx="1032469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sz="2400" dirty="0"/>
              <a:t>4) </a:t>
            </a:r>
            <a:r>
              <a:rPr lang="ko-KR" altLang="en-US" sz="2400" dirty="0"/>
              <a:t>예방접종 </a:t>
            </a:r>
            <a:r>
              <a:rPr lang="ko-KR" altLang="en-US" sz="2400" dirty="0" smtClean="0"/>
              <a:t>실시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예방접종 시 개인보호구</a:t>
            </a:r>
            <a:r>
              <a:rPr lang="en-US" altLang="ko-KR" sz="2400" dirty="0"/>
              <a:t>(</a:t>
            </a:r>
            <a:r>
              <a:rPr lang="ko-KR" altLang="en-US" sz="2400" dirty="0"/>
              <a:t>보건용 마스크</a:t>
            </a:r>
            <a:r>
              <a:rPr lang="en-US" altLang="ko-KR" sz="2400" dirty="0"/>
              <a:t>(KF80 </a:t>
            </a:r>
            <a:r>
              <a:rPr lang="ko-KR" altLang="en-US" sz="2400" dirty="0"/>
              <a:t>이상</a:t>
            </a:r>
            <a:r>
              <a:rPr lang="en-US" altLang="ko-KR" sz="2400" dirty="0"/>
              <a:t>), </a:t>
            </a:r>
            <a:r>
              <a:rPr lang="ko-KR" altLang="en-US" sz="2400" dirty="0" smtClean="0"/>
              <a:t>수술용 </a:t>
            </a:r>
            <a:r>
              <a:rPr lang="ko-KR" altLang="en-US" sz="2400" dirty="0"/>
              <a:t>마스크</a:t>
            </a:r>
            <a:r>
              <a:rPr lang="en-US" altLang="ko-KR" sz="2400" dirty="0"/>
              <a:t>)</a:t>
            </a:r>
            <a:r>
              <a:rPr lang="ko-KR" altLang="en-US" sz="2400" dirty="0" smtClean="0"/>
              <a:t>착용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예방접종 예진 </a:t>
            </a:r>
            <a:r>
              <a:rPr lang="en-US" altLang="ko-KR" sz="2400" dirty="0"/>
              <a:t>: </a:t>
            </a:r>
            <a:r>
              <a:rPr lang="ko-KR" altLang="en-US" sz="2400" dirty="0"/>
              <a:t>접종 당일 건강상태에 이상이 있는 경우</a:t>
            </a:r>
            <a:endParaRPr lang="en-US" altLang="ko-KR" sz="2400" dirty="0"/>
          </a:p>
          <a:p>
            <a:r>
              <a:rPr lang="en-US" altLang="ko-KR" sz="2400" dirty="0"/>
              <a:t>                        </a:t>
            </a:r>
            <a:r>
              <a:rPr lang="ko-KR" altLang="en-US" sz="2400" dirty="0"/>
              <a:t> 예진의사의 판단에 따라 접종 </a:t>
            </a:r>
            <a:r>
              <a:rPr lang="ko-KR" altLang="en-US" sz="2400" dirty="0" smtClean="0"/>
              <a:t>연기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예방접종 실시 </a:t>
            </a:r>
            <a:r>
              <a:rPr lang="en-US" altLang="ko-KR" sz="2400" dirty="0"/>
              <a:t>: </a:t>
            </a:r>
            <a:r>
              <a:rPr lang="ko-KR" altLang="en-US" sz="2400" dirty="0"/>
              <a:t>개인보호구 착용 후 접종 시행</a:t>
            </a:r>
            <a:endParaRPr lang="en-US" altLang="ko-KR" sz="2400" dirty="0"/>
          </a:p>
          <a:p>
            <a:r>
              <a:rPr lang="en-US" altLang="ko-KR" sz="2400" dirty="0"/>
              <a:t>                        (</a:t>
            </a:r>
            <a:r>
              <a:rPr lang="ko-KR" altLang="en-US" sz="2400" dirty="0"/>
              <a:t>보건용 마스크 또는 수술용 마스크</a:t>
            </a:r>
            <a:r>
              <a:rPr lang="en-US" altLang="ko-KR" sz="2400" dirty="0" smtClean="0"/>
              <a:t>)</a:t>
            </a:r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예방접종 후 이상반응 관찰 </a:t>
            </a:r>
            <a:r>
              <a:rPr lang="en-US" altLang="ko-KR" sz="2400" dirty="0"/>
              <a:t>: 15</a:t>
            </a:r>
            <a:r>
              <a:rPr lang="ko-KR" altLang="en-US" sz="2400" dirty="0"/>
              <a:t>분 </a:t>
            </a:r>
            <a:r>
              <a:rPr lang="en-US" altLang="ko-KR" sz="2400" dirty="0"/>
              <a:t>~ 30</a:t>
            </a:r>
            <a:r>
              <a:rPr lang="ko-KR" altLang="en-US" sz="2400" dirty="0"/>
              <a:t>분 </a:t>
            </a:r>
            <a:r>
              <a:rPr lang="ko-KR" altLang="en-US" sz="2400" dirty="0" smtClean="0"/>
              <a:t>관찰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예방접종기록 관리 </a:t>
            </a:r>
            <a:r>
              <a:rPr lang="en-US" altLang="ko-KR" sz="2400" dirty="0"/>
              <a:t>: </a:t>
            </a:r>
            <a:r>
              <a:rPr lang="ko-KR" altLang="en-US" sz="2400" dirty="0"/>
              <a:t>전산등록</a:t>
            </a:r>
            <a:r>
              <a:rPr lang="en-US" altLang="ko-KR" sz="2400" dirty="0"/>
              <a:t>, </a:t>
            </a:r>
            <a:r>
              <a:rPr lang="ko-KR" altLang="en-US" sz="2400" dirty="0"/>
              <a:t>예방접종 내역확인서 발급</a:t>
            </a:r>
            <a:r>
              <a:rPr lang="en-US" altLang="ko-KR" sz="2400" dirty="0"/>
              <a:t>, </a:t>
            </a:r>
          </a:p>
          <a:p>
            <a:r>
              <a:rPr lang="en-US" altLang="ko-KR" sz="2400" dirty="0"/>
              <a:t>                              </a:t>
            </a:r>
            <a:r>
              <a:rPr lang="ko-KR" altLang="en-US" sz="2400" dirty="0"/>
              <a:t>예방접종증명서 발급 </a:t>
            </a:r>
            <a:r>
              <a:rPr lang="ko-KR" altLang="en-US" sz="2400" dirty="0" smtClean="0"/>
              <a:t>등</a:t>
            </a:r>
            <a:endParaRPr lang="en-US" altLang="ko-KR" sz="2400" dirty="0" smtClean="0"/>
          </a:p>
          <a:p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78336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후 이상반응 관리</a:t>
            </a:r>
            <a:endParaRPr lang="en-US" altLang="ko-KR" sz="4400" dirty="0" smtClean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06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01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56445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코로나</a:t>
            </a:r>
            <a:r>
              <a:rPr lang="en-US" altLang="ko-KR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 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예방접종 후 이상반응 종류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401778" y="58685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14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7085" y="1645749"/>
            <a:ext cx="1012149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800" dirty="0"/>
              <a:t>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예방접종 후 이상반응의 </a:t>
            </a:r>
            <a:r>
              <a:rPr lang="ko-KR" altLang="en-US" sz="2800" dirty="0" smtClean="0"/>
              <a:t>종류</a:t>
            </a:r>
            <a:endParaRPr lang="en-US" altLang="ko-KR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1000" dirty="0"/>
          </a:p>
          <a:p>
            <a:r>
              <a:rPr lang="en-US" altLang="ko-KR" sz="2000" dirty="0"/>
              <a:t>  </a:t>
            </a:r>
            <a:r>
              <a:rPr lang="en-US" altLang="ko-KR" sz="2400" dirty="0"/>
              <a:t>- </a:t>
            </a:r>
            <a:r>
              <a:rPr lang="ko-KR" altLang="en-US" sz="2400" dirty="0"/>
              <a:t>국소반응 </a:t>
            </a:r>
            <a:r>
              <a:rPr lang="en-US" altLang="ko-KR" sz="2400" dirty="0"/>
              <a:t>: </a:t>
            </a:r>
            <a:r>
              <a:rPr lang="ko-KR" altLang="en-US" sz="2400" dirty="0"/>
              <a:t>접종부위 통증이나 부기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발적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등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전신반응 </a:t>
            </a:r>
            <a:r>
              <a:rPr lang="en-US" altLang="ko-KR" sz="2400" dirty="0"/>
              <a:t>: </a:t>
            </a:r>
            <a:r>
              <a:rPr lang="ko-KR" altLang="en-US" sz="2400" dirty="0"/>
              <a:t>발열</a:t>
            </a:r>
            <a:r>
              <a:rPr lang="en-US" altLang="ko-KR" sz="2400" dirty="0"/>
              <a:t>, </a:t>
            </a:r>
            <a:r>
              <a:rPr lang="ko-KR" altLang="en-US" sz="2400" dirty="0"/>
              <a:t>피로감</a:t>
            </a:r>
            <a:r>
              <a:rPr lang="en-US" altLang="ko-KR" sz="2400" dirty="0"/>
              <a:t>, </a:t>
            </a:r>
            <a:r>
              <a:rPr lang="ko-KR" altLang="en-US" sz="2400" dirty="0"/>
              <a:t>두통</a:t>
            </a:r>
            <a:r>
              <a:rPr lang="en-US" altLang="ko-KR" sz="2400" dirty="0"/>
              <a:t>, </a:t>
            </a:r>
            <a:r>
              <a:rPr lang="ko-KR" altLang="en-US" sz="2400" dirty="0"/>
              <a:t>근육통</a:t>
            </a:r>
            <a:r>
              <a:rPr lang="en-US" altLang="ko-KR" sz="2400" dirty="0"/>
              <a:t>, </a:t>
            </a:r>
            <a:r>
              <a:rPr lang="ko-KR" altLang="en-US" sz="2400" dirty="0"/>
              <a:t>메스꺼움</a:t>
            </a:r>
            <a:r>
              <a:rPr lang="en-US" altLang="ko-KR" sz="2400" dirty="0"/>
              <a:t>, </a:t>
            </a:r>
            <a:r>
              <a:rPr lang="ko-KR" altLang="en-US" sz="2400" dirty="0"/>
              <a:t>구토 </a:t>
            </a:r>
            <a:r>
              <a:rPr lang="ko-KR" altLang="en-US" sz="2400" dirty="0" smtClean="0"/>
              <a:t>등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중증 </a:t>
            </a:r>
            <a:r>
              <a:rPr lang="en-US" altLang="ko-KR" sz="2400" dirty="0"/>
              <a:t>: </a:t>
            </a:r>
            <a:r>
              <a:rPr lang="ko-KR" altLang="en-US" sz="2400" dirty="0"/>
              <a:t>매우 드물게 쇼크</a:t>
            </a:r>
            <a:r>
              <a:rPr lang="en-US" altLang="ko-KR" sz="2400" dirty="0"/>
              <a:t>, </a:t>
            </a:r>
            <a:r>
              <a:rPr lang="ko-KR" altLang="en-US" sz="2400" dirty="0"/>
              <a:t>호흡곤란</a:t>
            </a:r>
            <a:r>
              <a:rPr lang="en-US" altLang="ko-KR" sz="2400" dirty="0"/>
              <a:t>, </a:t>
            </a:r>
            <a:r>
              <a:rPr lang="ko-KR" altLang="en-US" sz="2400" dirty="0"/>
              <a:t>의식소실</a:t>
            </a:r>
            <a:r>
              <a:rPr lang="en-US" altLang="ko-KR" sz="2400" dirty="0"/>
              <a:t>, </a:t>
            </a:r>
            <a:r>
              <a:rPr lang="ko-KR" altLang="en-US" sz="2400" dirty="0"/>
              <a:t>입술</a:t>
            </a:r>
            <a:r>
              <a:rPr lang="en-US" altLang="ko-KR" sz="2400" dirty="0"/>
              <a:t>/</a:t>
            </a:r>
            <a:r>
              <a:rPr lang="ko-KR" altLang="en-US" sz="2400" dirty="0" smtClean="0"/>
              <a:t>입안의 </a:t>
            </a:r>
            <a:r>
              <a:rPr lang="ko-KR" altLang="en-US" sz="2400" dirty="0"/>
              <a:t>부종 </a:t>
            </a:r>
            <a:r>
              <a:rPr lang="ko-KR" altLang="en-US" sz="2400" dirty="0" smtClean="0"/>
              <a:t>등을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         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동반한 심한 알레르기 </a:t>
            </a:r>
            <a:r>
              <a:rPr lang="ko-KR" altLang="en-US" sz="2400" dirty="0" smtClean="0"/>
              <a:t>반응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         (</a:t>
            </a:r>
            <a:r>
              <a:rPr lang="ko-KR" altLang="en-US" sz="2400" dirty="0" err="1"/>
              <a:t>아나필락시스</a:t>
            </a:r>
            <a:r>
              <a:rPr lang="en-US" altLang="ko-KR" sz="2400" dirty="0"/>
              <a:t>) </a:t>
            </a:r>
            <a:r>
              <a:rPr lang="ko-KR" altLang="en-US" sz="2400" dirty="0"/>
              <a:t>등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68025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1"/>
            <a:ext cx="12192000" cy="107430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아스트라제네카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코로나</a:t>
            </a:r>
            <a:r>
              <a:rPr lang="en-US" altLang="ko-KR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19 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백신의 주요 이상반응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401778" y="58685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15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7085" y="1830471"/>
            <a:ext cx="935384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800" dirty="0" err="1"/>
              <a:t>아스트라제네카</a:t>
            </a:r>
            <a:r>
              <a:rPr lang="ko-KR" altLang="en-US" sz="2800" dirty="0"/>
              <a:t> 코로나</a:t>
            </a:r>
            <a:r>
              <a:rPr lang="en-US" altLang="ko-KR" sz="2800" dirty="0"/>
              <a:t>19 </a:t>
            </a:r>
            <a:r>
              <a:rPr lang="ko-KR" altLang="en-US" sz="2800" dirty="0"/>
              <a:t>백신의 주요 </a:t>
            </a:r>
            <a:r>
              <a:rPr lang="ko-KR" altLang="en-US" sz="2800" dirty="0" smtClean="0"/>
              <a:t>이상반응</a:t>
            </a:r>
            <a:endParaRPr lang="en-US" altLang="ko-KR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1000" dirty="0"/>
          </a:p>
          <a:p>
            <a:r>
              <a:rPr lang="en-US" altLang="ko-KR" sz="2000" dirty="0"/>
              <a:t>  </a:t>
            </a:r>
            <a:r>
              <a:rPr lang="en-US" altLang="ko-KR" sz="2400" dirty="0"/>
              <a:t>- </a:t>
            </a:r>
            <a:r>
              <a:rPr lang="ko-KR" altLang="en-US" sz="2400" dirty="0"/>
              <a:t>접종부위 </a:t>
            </a:r>
            <a:r>
              <a:rPr lang="ko-KR" altLang="en-US" sz="2400" dirty="0" err="1" smtClean="0"/>
              <a:t>압통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접종부위 통증</a:t>
            </a:r>
            <a:r>
              <a:rPr lang="en-US" altLang="ko-KR" sz="2400" dirty="0"/>
              <a:t>, </a:t>
            </a:r>
            <a:r>
              <a:rPr lang="ko-KR" altLang="en-US" sz="2400" dirty="0"/>
              <a:t>두통</a:t>
            </a:r>
            <a:r>
              <a:rPr lang="en-US" altLang="ko-KR" sz="2400" dirty="0"/>
              <a:t>, </a:t>
            </a:r>
            <a:r>
              <a:rPr lang="ko-KR" altLang="en-US" sz="2400" dirty="0" smtClean="0"/>
              <a:t>피로감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근육통</a:t>
            </a:r>
            <a:r>
              <a:rPr lang="en-US" altLang="ko-KR" sz="2400" dirty="0"/>
              <a:t>, </a:t>
            </a:r>
            <a:r>
              <a:rPr lang="ko-KR" altLang="en-US" sz="2400" dirty="0" smtClean="0"/>
              <a:t>권태감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발열</a:t>
            </a:r>
            <a:r>
              <a:rPr lang="en-US" altLang="ko-KR" sz="2400" dirty="0"/>
              <a:t>, </a:t>
            </a:r>
            <a:r>
              <a:rPr lang="ko-KR" altLang="en-US" sz="2400" dirty="0" smtClean="0"/>
              <a:t>오한</a:t>
            </a:r>
            <a:endParaRPr lang="en-US" altLang="ko-KR" sz="2400" dirty="0" smtClean="0"/>
          </a:p>
          <a:p>
            <a:endParaRPr lang="en-US" altLang="ko-KR" sz="1000" dirty="0"/>
          </a:p>
          <a:p>
            <a:r>
              <a:rPr lang="en-US" altLang="ko-KR" sz="2400" dirty="0"/>
              <a:t>  - </a:t>
            </a:r>
            <a:r>
              <a:rPr lang="ko-KR" altLang="en-US" sz="2400" dirty="0"/>
              <a:t>관절통</a:t>
            </a:r>
            <a:r>
              <a:rPr lang="en-US" altLang="ko-KR" sz="2400" dirty="0"/>
              <a:t>, </a:t>
            </a:r>
            <a:r>
              <a:rPr lang="ko-KR" altLang="en-US" sz="2400" dirty="0"/>
              <a:t>메스꺼움</a:t>
            </a:r>
            <a:endParaRPr lang="en-US" altLang="ko-KR" sz="2400" dirty="0"/>
          </a:p>
          <a:p>
            <a:r>
              <a:rPr lang="ko-KR" altLang="en-US" sz="2400" dirty="0"/>
              <a:t> </a:t>
            </a:r>
            <a:endParaRPr lang="en-US" altLang="ko-KR" sz="2400" dirty="0"/>
          </a:p>
          <a:p>
            <a:r>
              <a:rPr lang="en-US" altLang="ko-KR" sz="2400" dirty="0"/>
              <a:t>* </a:t>
            </a:r>
            <a:r>
              <a:rPr lang="ko-KR" altLang="en-US" sz="2400" dirty="0" err="1"/>
              <a:t>자료원</a:t>
            </a:r>
            <a:r>
              <a:rPr lang="ko-KR" altLang="en-US" sz="2400" dirty="0"/>
              <a:t> </a:t>
            </a:r>
            <a:r>
              <a:rPr lang="en-US" altLang="ko-KR" sz="2400" dirty="0"/>
              <a:t>: REG 174 Information For UK Healthcare Professionals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40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코로나</a:t>
            </a:r>
            <a:r>
              <a:rPr lang="en-US" altLang="ko-KR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19 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예방접종 안내 포스터</a:t>
            </a:r>
            <a:endParaRPr lang="en-US" altLang="ko-KR" sz="4400" dirty="0" smtClean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07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33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26" y="0"/>
            <a:ext cx="12192000" cy="75635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401778" y="139342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17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126" y="1169987"/>
            <a:ext cx="7920000" cy="507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0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18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77" y="1106311"/>
            <a:ext cx="7653543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02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19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631" y="1177567"/>
            <a:ext cx="741771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0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20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88" y="1068388"/>
            <a:ext cx="7920000" cy="521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21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878" y="1068388"/>
            <a:ext cx="7647595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22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852" y="1075967"/>
            <a:ext cx="7725648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23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677" y="1061156"/>
            <a:ext cx="7649977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69873" y="4069416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2720622"/>
            <a:ext cx="8417329" cy="115146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dirty="0" err="1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아나필락시스</a:t>
            </a:r>
            <a:r>
              <a:rPr lang="ko-KR" altLang="en-US" sz="4400" dirty="0" smtClean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 대응 매뉴얼</a:t>
            </a:r>
            <a:endParaRPr lang="en-US" altLang="ko-KR" sz="4400" dirty="0" smtClean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6" name="텍스트 개체 틀 2"/>
          <p:cNvSpPr txBox="1">
            <a:spLocks/>
          </p:cNvSpPr>
          <p:nvPr/>
        </p:nvSpPr>
        <p:spPr>
          <a:xfrm>
            <a:off x="3469873" y="1814962"/>
            <a:ext cx="2317799" cy="106760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0000" b="1" kern="1200">
                <a:solidFill>
                  <a:schemeClr val="bg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Tahoma" pitchFamily="34" charset="0"/>
              </a:rPr>
              <a:t>08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21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아나필락시스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대응 매뉴얼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25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196" name="Picture 4" descr="C:\Users\Administrator\Desktop\캡처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61" y="873877"/>
            <a:ext cx="4949839" cy="553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istrator\Desktop\캡처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99" y="873878"/>
            <a:ext cx="4572000" cy="553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8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아나필락시스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대응 매뉴얼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26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42" name="Picture 2" descr="C:\Users\Administrator\Desktop\캡처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097" y="871141"/>
            <a:ext cx="4600575" cy="550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istrator\Desktop\캡처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399" y="871141"/>
            <a:ext cx="4581525" cy="550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36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아나필락시스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대응 매뉴얼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27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1266" name="Picture 2" descr="C:\Users\Administrator\Desktop\캡처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60" y="846667"/>
            <a:ext cx="4591050" cy="560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istrator\Desktop\캡처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321" y="861512"/>
            <a:ext cx="4581525" cy="558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36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아나필락시스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대응 매뉴얼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28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2290" name="Picture 2" descr="C:\Users\Administrator\Desktop\캡처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22" y="936978"/>
            <a:ext cx="4581525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dministrator\Desktop\캡처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874" y="936978"/>
            <a:ext cx="459105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31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22324" y="1"/>
            <a:ext cx="12192000" cy="745066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latinLnBrk="0">
              <a:defRPr/>
            </a:pP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3200" b="1" kern="0" dirty="0" err="1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아나필락시스</a:t>
            </a:r>
            <a:r>
              <a:rPr lang="ko-KR" altLang="en-US" sz="3200" b="1" kern="0" dirty="0" smtClean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대응 매뉴얼</a:t>
            </a:r>
            <a:endParaRPr lang="ko-KR" altLang="en-US" sz="5400" kern="0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599" y="596526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직선 연결선 62"/>
          <p:cNvCxnSpPr/>
          <p:nvPr/>
        </p:nvCxnSpPr>
        <p:spPr>
          <a:xfrm>
            <a:off x="3514385" y="6649008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6883753" y="664900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>
            <a:off x="8430448" y="664900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1077085" y="6552189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8780399" y="6649008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타원 21"/>
          <p:cNvSpPr/>
          <p:nvPr/>
        </p:nvSpPr>
        <p:spPr>
          <a:xfrm>
            <a:off x="11367657" y="133698"/>
            <a:ext cx="767898" cy="4776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noProof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29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3314" name="Picture 2" descr="C:\Users\Administrator\Desktop\캡처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85" y="869245"/>
            <a:ext cx="4572000" cy="557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Administrator\Desktop\캡처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11" y="869245"/>
            <a:ext cx="4600575" cy="557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31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flipV="1">
            <a:off x="3472519" y="3685594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defRPr/>
            </a:pPr>
            <a:endParaRPr lang="ko-KR" altLang="en-US" sz="5400" kern="0" dirty="0">
              <a:solidFill>
                <a:prstClr val="white"/>
              </a:solidFill>
            </a:endParaRPr>
          </a:p>
        </p:txBody>
      </p:sp>
      <p:sp>
        <p:nvSpPr>
          <p:cNvPr id="34" name="텍스트 개체 틀 2"/>
          <p:cNvSpPr txBox="1">
            <a:spLocks/>
          </p:cNvSpPr>
          <p:nvPr/>
        </p:nvSpPr>
        <p:spPr>
          <a:xfrm>
            <a:off x="3469871" y="3008149"/>
            <a:ext cx="6392795" cy="5841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 smtClean="0">
                <a:solidFill>
                  <a:srgbClr val="00B050"/>
                </a:solidFill>
              </a:rPr>
              <a:t>감 사 합 니 다</a:t>
            </a:r>
            <a:r>
              <a:rPr lang="en-US" altLang="ko-KR" sz="4400" dirty="0" smtClean="0">
                <a:solidFill>
                  <a:srgbClr val="00B050"/>
                </a:solidFill>
              </a:rPr>
              <a:t>.  </a:t>
            </a:r>
            <a:r>
              <a:rPr lang="en-US" altLang="ko-KR" sz="4400" dirty="0" smtClean="0"/>
              <a:t> </a:t>
            </a:r>
            <a:endParaRPr lang="ko-KR" altLang="en-US" sz="4400" dirty="0">
              <a:solidFill>
                <a:srgbClr val="00B05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4278489"/>
            <a:ext cx="12192000" cy="2579510"/>
          </a:xfrm>
          <a:prstGeom prst="rect">
            <a:avLst/>
          </a:prstGeom>
          <a:solidFill>
            <a:srgbClr val="0E5C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035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6560</TotalTime>
  <Words>743</Words>
  <Application>Microsoft Office PowerPoint</Application>
  <PresentationFormat>사용자 지정</PresentationFormat>
  <Paragraphs>189</Paragraphs>
  <Slides>32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7_Office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조현석</dc:creator>
  <cp:lastModifiedBy>Windows User</cp:lastModifiedBy>
  <cp:revision>165</cp:revision>
  <cp:lastPrinted>2021-03-22T05:50:40Z</cp:lastPrinted>
  <dcterms:created xsi:type="dcterms:W3CDTF">2020-05-05T02:53:22Z</dcterms:created>
  <dcterms:modified xsi:type="dcterms:W3CDTF">2021-05-17T06:34:52Z</dcterms:modified>
</cp:coreProperties>
</file>