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0" r:id="rId5"/>
    <p:sldId id="271" r:id="rId6"/>
    <p:sldId id="272" r:id="rId7"/>
    <p:sldId id="278" r:id="rId8"/>
    <p:sldId id="273" r:id="rId9"/>
    <p:sldId id="277" r:id="rId10"/>
    <p:sldId id="279" r:id="rId11"/>
    <p:sldId id="262" r:id="rId12"/>
    <p:sldId id="275" r:id="rId13"/>
    <p:sldId id="276" r:id="rId14"/>
    <p:sldId id="282" r:id="rId15"/>
    <p:sldId id="284" r:id="rId16"/>
    <p:sldId id="280" r:id="rId17"/>
    <p:sldId id="281" r:id="rId18"/>
    <p:sldId id="265" r:id="rId19"/>
    <p:sldId id="269" r:id="rId20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90DC"/>
    <a:srgbClr val="FFFFFF"/>
    <a:srgbClr val="DC99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>
        <p:scale>
          <a:sx n="54" d="100"/>
          <a:sy n="54" d="100"/>
        </p:scale>
        <p:origin x="-78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5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1B0E0-4C04-45E9-A12D-3AE9B82B0154}" type="datetimeFigureOut">
              <a:rPr lang="ko-KR" altLang="en-US" smtClean="0"/>
              <a:t>2021-06-08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00FFE-2ADF-4DF1-A869-08BC87C7E1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75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21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21.png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B6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5714" cy="10285714"/>
          </a:xfrm>
          <a:prstGeom prst="rect">
            <a:avLst/>
          </a:prstGeom>
        </p:spPr>
      </p:pic>
      <p:pic>
        <p:nvPicPr>
          <p:cNvPr id="8" name="Object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38095" y="727993"/>
            <a:ext cx="13142857" cy="82224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4762" y="9295243"/>
            <a:ext cx="16476190" cy="78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3000" y="1790700"/>
            <a:ext cx="9982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전라북도 </a:t>
            </a:r>
            <a:r>
              <a:rPr lang="ko-KR" altLang="en-US" sz="6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en-US" altLang="ko-KR" sz="6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7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sz="8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사회복지후원회</a:t>
            </a:r>
            <a:endParaRPr lang="ko-KR" altLang="en-US" sz="8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" y="579384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7754121" y="5543699"/>
            <a:ext cx="2966990" cy="2966990"/>
            <a:chOff x="7754121" y="5543699"/>
            <a:chExt cx="2966990" cy="2966990"/>
          </a:xfrm>
        </p:grpSpPr>
        <p:pic>
          <p:nvPicPr>
            <p:cNvPr id="5" name="Object 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2700000">
              <a:off x="7754121" y="5543699"/>
              <a:ext cx="2966990" cy="2966990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7379" y="5619789"/>
            <a:ext cx="1620095" cy="153139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9920585" y="3375836"/>
            <a:ext cx="2966990" cy="2966990"/>
            <a:chOff x="9920585" y="3375836"/>
            <a:chExt cx="2966990" cy="2966990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2700000">
              <a:off x="9920585" y="3375836"/>
              <a:ext cx="2966990" cy="2966990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535276" y="3442351"/>
            <a:ext cx="1699025" cy="153139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061106" y="5543699"/>
            <a:ext cx="2966990" cy="2966990"/>
            <a:chOff x="12061106" y="5543699"/>
            <a:chExt cx="2966990" cy="2966990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2700000">
              <a:off x="12061106" y="5543699"/>
              <a:ext cx="2966990" cy="2966990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675797" y="5610206"/>
            <a:ext cx="1700478" cy="1531390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4209002" y="3375836"/>
            <a:ext cx="2966990" cy="2966990"/>
            <a:chOff x="14209002" y="3375836"/>
            <a:chExt cx="2966990" cy="2966990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2700000">
              <a:off x="14209002" y="3375836"/>
              <a:ext cx="2966990" cy="2966990"/>
            </a:xfrm>
            <a:prstGeom prst="rect">
              <a:avLst/>
            </a:prstGeom>
          </p:spPr>
        </p:pic>
      </p:grpSp>
      <p:pic>
        <p:nvPicPr>
          <p:cNvPr id="23" name="Object 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823693" y="3442351"/>
            <a:ext cx="1712941" cy="1531390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5610447" y="3350482"/>
            <a:ext cx="2966990" cy="2966990"/>
            <a:chOff x="5610447" y="3350482"/>
            <a:chExt cx="2966990" cy="2966990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2700000">
              <a:off x="5610447" y="3350482"/>
              <a:ext cx="2966990" cy="296699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6364124" y="5543699"/>
            <a:ext cx="2966990" cy="2966990"/>
            <a:chOff x="16364124" y="5543699"/>
            <a:chExt cx="2966990" cy="2966990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2700000">
              <a:off x="16364124" y="5543699"/>
              <a:ext cx="2966990" cy="296699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920585" y="7717868"/>
            <a:ext cx="2966990" cy="2966990"/>
            <a:chOff x="9920585" y="7717868"/>
            <a:chExt cx="2966990" cy="2966990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2700000">
              <a:off x="9920585" y="7717868"/>
              <a:ext cx="2966990" cy="2966990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4209002" y="7717868"/>
            <a:ext cx="2966990" cy="2966990"/>
            <a:chOff x="14209002" y="7717868"/>
            <a:chExt cx="2966990" cy="2966990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-2700000">
              <a:off x="14209002" y="7717868"/>
              <a:ext cx="2966990" cy="2966990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4238095" y="723810"/>
            <a:ext cx="13142857" cy="19704"/>
            <a:chOff x="4238095" y="723810"/>
            <a:chExt cx="13142857" cy="19704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38095" y="723810"/>
              <a:ext cx="13142857" cy="19704"/>
            </a:xfrm>
            <a:prstGeom prst="rect">
              <a:avLst/>
            </a:prstGeom>
          </p:spPr>
        </p:pic>
      </p:grpSp>
      <p:sp>
        <p:nvSpPr>
          <p:cNvPr id="30" name="TextBox 29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53400" y="6931956"/>
            <a:ext cx="2267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endParaRPr lang="ko-KR" altLang="en-US" sz="3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70186" y="4833977"/>
            <a:ext cx="2793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후원금  현황</a:t>
            </a:r>
            <a:endParaRPr lang="ko-KR" altLang="en-US" sz="3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83337" y="6833834"/>
            <a:ext cx="2589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추진방향</a:t>
            </a:r>
            <a:endParaRPr lang="ko-KR" altLang="en-US" sz="3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73200" y="46101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후원금 혜택</a:t>
            </a:r>
            <a:endParaRPr lang="ko-KR" altLang="en-US" sz="3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529900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solidFill>
                  <a:schemeClr val="tx2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목 차</a:t>
            </a:r>
            <a:endParaRPr lang="ko-KR" altLang="en-US" sz="6000" dirty="0">
              <a:solidFill>
                <a:schemeClr val="tx2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238095" y="727993"/>
            <a:ext cx="12490068" cy="78140"/>
            <a:chOff x="4238095" y="727993"/>
            <a:chExt cx="12490068" cy="78140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8095" y="727993"/>
              <a:ext cx="12490068" cy="7814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04762" y="9295243"/>
            <a:ext cx="16476190" cy="78058"/>
            <a:chOff x="904762" y="9295243"/>
            <a:chExt cx="16476190" cy="78058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762" y="9295243"/>
              <a:ext cx="16476190" cy="78058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219200" y="5142857"/>
            <a:ext cx="5105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endParaRPr lang="en-US" altLang="ko-KR" sz="88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761" y="1543669"/>
            <a:ext cx="45995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01</a:t>
            </a:r>
            <a:endParaRPr lang="ko-KR" altLang="en-US" sz="20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01</a:t>
            </a:r>
            <a:endParaRPr lang="ko-KR" altLang="en-US" sz="3600" dirty="0">
              <a:solidFill>
                <a:schemeClr val="bg1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142633" y="0"/>
            <a:ext cx="9142857" cy="10285714"/>
            <a:chOff x="9142857" y="0"/>
            <a:chExt cx="9142857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2857" y="0"/>
              <a:ext cx="9142857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04762" y="5844115"/>
            <a:ext cx="16485714" cy="161675"/>
            <a:chOff x="904762" y="5844115"/>
            <a:chExt cx="16485714" cy="16167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762" y="5844115"/>
              <a:ext cx="16485714" cy="16167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803117" y="1123614"/>
            <a:ext cx="3921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endParaRPr lang="ko-KR" altLang="en-US" sz="6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3117" y="2569045"/>
            <a:ext cx="1769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명칭</a:t>
            </a:r>
            <a:endParaRPr lang="ko-KR" altLang="en-US" sz="6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63758" y="2953811"/>
            <a:ext cx="58468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 </a:t>
            </a:r>
            <a:r>
              <a:rPr lang="ko-KR" altLang="en-US" sz="32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en-US" altLang="ko-KR" sz="32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8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4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사회복지 후원회</a:t>
            </a:r>
            <a:endParaRPr lang="ko-KR" altLang="en-US" sz="4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24813" y="2569045"/>
            <a:ext cx="22317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설립</a:t>
            </a:r>
            <a:endParaRPr lang="en-US" altLang="ko-KR" sz="6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일자</a:t>
            </a:r>
            <a:endParaRPr lang="ko-KR" altLang="en-US" sz="6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16260" y="2648978"/>
            <a:ext cx="4115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2003</a:t>
            </a:r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월 </a:t>
            </a:r>
            <a:r>
              <a:rPr lang="en-US" altLang="ko-KR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</a:t>
            </a:r>
            <a:endParaRPr lang="ko-KR" altLang="en-US" sz="4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6983515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소재지</a:t>
            </a:r>
            <a:endParaRPr lang="ko-KR" altLang="en-US" sz="6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82558" y="7239878"/>
            <a:ext cx="5069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남원시 충정로 </a:t>
            </a:r>
            <a:r>
              <a:rPr lang="en-US" altLang="ko-KR" sz="4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365 </a:t>
            </a:r>
          </a:p>
          <a:p>
            <a:endParaRPr lang="en-US" altLang="ko-KR" sz="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4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r>
              <a:rPr lang="ko-KR" altLang="en-US" sz="4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내</a:t>
            </a:r>
            <a:endParaRPr lang="en-US" altLang="ko-KR" sz="4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62610" y="7061702"/>
            <a:ext cx="25600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회원수</a:t>
            </a:r>
            <a:endParaRPr lang="ko-KR" altLang="en-US" sz="6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239039" y="7239878"/>
            <a:ext cx="234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205</a:t>
            </a:r>
            <a:r>
              <a:rPr lang="ko-KR" altLang="en-US" sz="4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ko-KR" altLang="en-US" sz="4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19" name="그룹 1002"/>
          <p:cNvGrpSpPr/>
          <p:nvPr/>
        </p:nvGrpSpPr>
        <p:grpSpPr>
          <a:xfrm rot="5400000">
            <a:off x="3833210" y="5368505"/>
            <a:ext cx="9543485" cy="293507"/>
            <a:chOff x="904762" y="5844115"/>
            <a:chExt cx="16485714" cy="161675"/>
          </a:xfrm>
        </p:grpSpPr>
        <p:pic>
          <p:nvPicPr>
            <p:cNvPr id="21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762" y="5844115"/>
              <a:ext cx="16485714" cy="161675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01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946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>
            <a:off x="904762" y="4914900"/>
            <a:ext cx="16485714" cy="161675"/>
            <a:chOff x="904762" y="5844115"/>
            <a:chExt cx="16485714" cy="16167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4762" y="5844115"/>
              <a:ext cx="16485714" cy="161675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803117" y="2569045"/>
            <a:ext cx="1769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목적</a:t>
            </a:r>
            <a:endParaRPr lang="ko-KR" altLang="en-US" sz="6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6983515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사업</a:t>
            </a:r>
            <a:endParaRPr lang="en-US" altLang="ko-KR" sz="6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0" name="Object 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690069" y="530159"/>
            <a:ext cx="805163" cy="4571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400" y="1399246"/>
            <a:ext cx="13527763" cy="328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인간존중의 사회연대 이념을 실천하여 경제적인 어려움 때문에 질병으로 고통 받고  있는 환자가  진료를 받도록 후원하고</a:t>
            </a:r>
            <a:r>
              <a:rPr lang="en-US" altLang="ko-KR" sz="3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3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지역사회의 다양한 욕구에 부응하여 더불어 사는 공동체 건설에 기여함</a:t>
            </a:r>
            <a:endParaRPr lang="ko-KR" altLang="en-US" sz="3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86953" y="5143500"/>
            <a:ext cx="13527763" cy="494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>
              <a:lnSpc>
                <a:spcPct val="150000"/>
              </a:lnSpc>
            </a:pPr>
            <a:r>
              <a:rPr lang="en-US" altLang="ko-KR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1. </a:t>
            </a:r>
            <a:r>
              <a:rPr lang="ko-KR" altLang="en-US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취약계층 환자의 진료비 지원사업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2. </a:t>
            </a:r>
            <a:r>
              <a:rPr lang="ko-KR" altLang="en-US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목적 수행을 위한 후원금 조성사업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3. </a:t>
            </a:r>
            <a:r>
              <a:rPr lang="ko-KR" altLang="en-US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환자 가족들에 대한 사후관리사업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4. </a:t>
            </a:r>
            <a:r>
              <a:rPr lang="ko-KR" altLang="en-US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전라북도 </a:t>
            </a:r>
            <a:r>
              <a:rPr lang="ko-KR" altLang="en-US" sz="36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남원의료원</a:t>
            </a:r>
            <a:r>
              <a:rPr lang="ko-KR" altLang="en-US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36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나누리봉사단</a:t>
            </a:r>
            <a:r>
              <a:rPr lang="ko-KR" altLang="en-US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지원사업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5. </a:t>
            </a:r>
            <a:r>
              <a:rPr lang="ko-KR" altLang="en-US" sz="3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진료권</a:t>
            </a:r>
            <a:r>
              <a:rPr lang="ko-KR" altLang="en-US" sz="3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내 </a:t>
            </a:r>
            <a:r>
              <a:rPr lang="ko-KR" altLang="en-US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사회복지 지원사업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6. </a:t>
            </a:r>
            <a:r>
              <a:rPr lang="ko-KR" altLang="en-US" sz="3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그 밖에 후원회의 목적달성에 필요한 사업</a:t>
            </a:r>
          </a:p>
        </p:txBody>
      </p:sp>
    </p:spTree>
    <p:extLst>
      <p:ext uri="{BB962C8B-B14F-4D97-AF65-F5344CB8AC3E}">
        <p14:creationId xmlns:p14="http://schemas.microsoft.com/office/powerpoint/2010/main" val="399647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5" name="그룹 1005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pic>
        <p:nvPicPr>
          <p:cNvPr id="20" name="Object 2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90069" y="530159"/>
            <a:ext cx="805163" cy="4571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2021.06.08. Q&amp;A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강좌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울릉도M" panose="02030600000101010101" pitchFamily="18" charset="-127"/>
              <a:ea typeface="HY울릉도M" panose="02030600000101010101" pitchFamily="18" charset="-127"/>
              <a:cs typeface="+mn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756747"/>
              </p:ext>
            </p:extLst>
          </p:nvPr>
        </p:nvGraphicFramePr>
        <p:xfrm>
          <a:off x="1676400" y="3545899"/>
          <a:ext cx="13558837" cy="6325479"/>
        </p:xfrm>
        <a:graphic>
          <a:graphicData uri="http://schemas.openxmlformats.org/drawingml/2006/table">
            <a:tbl>
              <a:tblPr/>
              <a:tblGrid>
                <a:gridCol w="968224">
                  <a:extLst>
                    <a:ext uri="{9D8B030D-6E8A-4147-A177-3AD203B41FA5}">
                      <a16:colId xmlns:a16="http://schemas.microsoft.com/office/drawing/2014/main" xmlns="" val="951916117"/>
                    </a:ext>
                  </a:extLst>
                </a:gridCol>
                <a:gridCol w="1768715">
                  <a:extLst>
                    <a:ext uri="{9D8B030D-6E8A-4147-A177-3AD203B41FA5}">
                      <a16:colId xmlns:a16="http://schemas.microsoft.com/office/drawing/2014/main" xmlns="" val="2186605668"/>
                    </a:ext>
                  </a:extLst>
                </a:gridCol>
                <a:gridCol w="3886198">
                  <a:extLst>
                    <a:ext uri="{9D8B030D-6E8A-4147-A177-3AD203B41FA5}">
                      <a16:colId xmlns:a16="http://schemas.microsoft.com/office/drawing/2014/main" xmlns="" val="1945232708"/>
                    </a:ext>
                  </a:extLst>
                </a:gridCol>
                <a:gridCol w="1484726">
                  <a:extLst>
                    <a:ext uri="{9D8B030D-6E8A-4147-A177-3AD203B41FA5}">
                      <a16:colId xmlns:a16="http://schemas.microsoft.com/office/drawing/2014/main" xmlns="" val="1471340541"/>
                    </a:ext>
                  </a:extLst>
                </a:gridCol>
                <a:gridCol w="4366493">
                  <a:extLst>
                    <a:ext uri="{9D8B030D-6E8A-4147-A177-3AD203B41FA5}">
                      <a16:colId xmlns:a16="http://schemas.microsoft.com/office/drawing/2014/main" xmlns="" val="2420723302"/>
                    </a:ext>
                  </a:extLst>
                </a:gridCol>
                <a:gridCol w="1084481">
                  <a:extLst>
                    <a:ext uri="{9D8B030D-6E8A-4147-A177-3AD203B41FA5}">
                      <a16:colId xmlns:a16="http://schemas.microsoft.com/office/drawing/2014/main" xmlns="" val="3622721910"/>
                    </a:ext>
                  </a:extLst>
                </a:gridCol>
              </a:tblGrid>
              <a:tr h="7011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연번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99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99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 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99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성 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99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 err="1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위촉기간</a:t>
                      </a:r>
                      <a:endParaRPr lang="ko-KR" altLang="en-US" sz="2400" b="1" kern="0" spc="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999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비고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99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2253760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회장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진료부장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김석기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당연직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89983501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부회장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관리부장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오진규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당연직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37302254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운영위원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공공의료본부장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김기남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당연직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2029986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운영위원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간호과장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박연임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당연직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38535640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운영위원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보건의료복지통합지원실장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김대인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당연직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7300407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운영위원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약제과장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이경옥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2021. 06. 01.~ 2023. 05. 31.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39039345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운영위원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진단검사실장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배종섭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2021. 06. 01.~ 2023. 05. 31.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80170531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운영위원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총무계장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박은옥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2021. 06. 01.~ 2023. 05. 31.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12218902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운영위원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관리계장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배종완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2021. 06. 01.~ 2023. 05. 31.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6651370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기획계장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이익재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2021. 06. 01.~ 2023. 05. 31.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44994155"/>
                  </a:ext>
                </a:extLst>
              </a:tr>
              <a:tr h="5112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</a:t>
                      </a: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수간호사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박순이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2021. 06. 01.~ 2023. 05. 31.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5628303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28763" y="2105025"/>
            <a:ext cx="3775775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528763" y="1485900"/>
            <a:ext cx="51768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임원구성현황</a:t>
            </a:r>
            <a:endParaRPr lang="ko-KR" altLang="en-US" sz="6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6400" y="2781300"/>
            <a:ext cx="1028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sz="2800" dirty="0" smtClean="0">
                <a:solidFill>
                  <a:schemeClr val="tx2"/>
                </a:solidFill>
              </a:rPr>
              <a:t> 11</a:t>
            </a:r>
            <a:r>
              <a:rPr lang="ko-KR" altLang="en-US" sz="2800" dirty="0" smtClean="0">
                <a:solidFill>
                  <a:schemeClr val="tx2"/>
                </a:solidFill>
              </a:rPr>
              <a:t>명 </a:t>
            </a:r>
            <a:r>
              <a:rPr lang="en-US" altLang="ko-KR" sz="2800" dirty="0" smtClean="0">
                <a:solidFill>
                  <a:schemeClr val="tx2"/>
                </a:solidFill>
              </a:rPr>
              <a:t>: (</a:t>
            </a:r>
            <a:r>
              <a:rPr lang="ko-KR" altLang="en-US" sz="2800" dirty="0" smtClean="0">
                <a:solidFill>
                  <a:schemeClr val="tx2"/>
                </a:solidFill>
              </a:rPr>
              <a:t>회장 </a:t>
            </a:r>
            <a:r>
              <a:rPr lang="en-US" altLang="ko-KR" sz="2800" dirty="0" smtClean="0">
                <a:solidFill>
                  <a:schemeClr val="tx2"/>
                </a:solidFill>
              </a:rPr>
              <a:t>1</a:t>
            </a:r>
            <a:r>
              <a:rPr lang="ko-KR" altLang="en-US" sz="2800" dirty="0" smtClean="0">
                <a:solidFill>
                  <a:schemeClr val="tx2"/>
                </a:solidFill>
              </a:rPr>
              <a:t>명</a:t>
            </a:r>
            <a:r>
              <a:rPr lang="en-US" altLang="ko-KR" sz="2800" dirty="0" smtClean="0">
                <a:solidFill>
                  <a:schemeClr val="tx2"/>
                </a:solidFill>
              </a:rPr>
              <a:t>, </a:t>
            </a:r>
            <a:r>
              <a:rPr lang="ko-KR" altLang="en-US" sz="2800" dirty="0" smtClean="0">
                <a:solidFill>
                  <a:schemeClr val="tx2"/>
                </a:solidFill>
              </a:rPr>
              <a:t>부회장 </a:t>
            </a:r>
            <a:r>
              <a:rPr lang="en-US" altLang="ko-KR" sz="2800" dirty="0" smtClean="0">
                <a:solidFill>
                  <a:schemeClr val="tx2"/>
                </a:solidFill>
              </a:rPr>
              <a:t>1</a:t>
            </a:r>
            <a:r>
              <a:rPr lang="ko-KR" altLang="en-US" sz="2800" dirty="0" smtClean="0">
                <a:solidFill>
                  <a:schemeClr val="tx2"/>
                </a:solidFill>
              </a:rPr>
              <a:t>명</a:t>
            </a:r>
            <a:r>
              <a:rPr lang="en-US" altLang="ko-KR" sz="2800" dirty="0" smtClean="0">
                <a:solidFill>
                  <a:schemeClr val="tx2"/>
                </a:solidFill>
              </a:rPr>
              <a:t>,  </a:t>
            </a:r>
            <a:r>
              <a:rPr lang="ko-KR" altLang="en-US" sz="2800" dirty="0" smtClean="0">
                <a:solidFill>
                  <a:schemeClr val="tx2"/>
                </a:solidFill>
              </a:rPr>
              <a:t>운영위원 </a:t>
            </a:r>
            <a:r>
              <a:rPr lang="en-US" altLang="ko-KR" sz="2800" dirty="0" smtClean="0">
                <a:solidFill>
                  <a:schemeClr val="tx2"/>
                </a:solidFill>
              </a:rPr>
              <a:t>7</a:t>
            </a:r>
            <a:r>
              <a:rPr lang="ko-KR" altLang="en-US" sz="2800" dirty="0" smtClean="0">
                <a:solidFill>
                  <a:schemeClr val="tx2"/>
                </a:solidFill>
              </a:rPr>
              <a:t>명</a:t>
            </a:r>
            <a:r>
              <a:rPr lang="en-US" altLang="ko-KR" sz="2800" dirty="0" smtClean="0">
                <a:solidFill>
                  <a:schemeClr val="tx2"/>
                </a:solidFill>
              </a:rPr>
              <a:t>, </a:t>
            </a:r>
            <a:r>
              <a:rPr lang="ko-KR" altLang="en-US" sz="2800" dirty="0" smtClean="0">
                <a:solidFill>
                  <a:schemeClr val="tx2"/>
                </a:solidFill>
              </a:rPr>
              <a:t>감사</a:t>
            </a:r>
            <a:r>
              <a:rPr lang="en-US" altLang="ko-KR" sz="2800" dirty="0" smtClean="0">
                <a:solidFill>
                  <a:schemeClr val="tx2"/>
                </a:solidFill>
              </a:rPr>
              <a:t>2</a:t>
            </a:r>
            <a:r>
              <a:rPr lang="ko-KR" altLang="en-US" sz="2800" dirty="0" smtClean="0">
                <a:solidFill>
                  <a:schemeClr val="tx2"/>
                </a:solidFill>
              </a:rPr>
              <a:t>명</a:t>
            </a:r>
            <a:r>
              <a:rPr lang="en-US" altLang="ko-KR" sz="2800" dirty="0" smtClean="0">
                <a:solidFill>
                  <a:schemeClr val="tx2"/>
                </a:solidFill>
              </a:rPr>
              <a:t>)</a:t>
            </a:r>
            <a:endParaRPr lang="ko-KR" alt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57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238095" y="727993"/>
            <a:ext cx="12490068" cy="78140"/>
            <a:chOff x="4238095" y="727993"/>
            <a:chExt cx="12490068" cy="78140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8095" y="727993"/>
              <a:ext cx="12490068" cy="7814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04762" y="9295243"/>
            <a:ext cx="16476190" cy="78058"/>
            <a:chOff x="904762" y="9295243"/>
            <a:chExt cx="16476190" cy="78058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762" y="9295243"/>
              <a:ext cx="16476190" cy="78058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295400" y="4914900"/>
            <a:ext cx="967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rPr>
              <a:t>후원금 현황</a:t>
            </a:r>
            <a:endParaRPr kumimoji="0" lang="ko-KR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4761" y="1543669"/>
            <a:ext cx="45995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02</a:t>
            </a:r>
            <a:endParaRPr kumimoji="0" lang="ko-KR" altLang="en-US" sz="20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02</a:t>
            </a:r>
            <a:endParaRPr lang="ko-KR" altLang="en-US" sz="3600" dirty="0">
              <a:solidFill>
                <a:schemeClr val="bg1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845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0841566" y="3243411"/>
            <a:ext cx="3225402" cy="3190510"/>
            <a:chOff x="10841566" y="3243411"/>
            <a:chExt cx="3225402" cy="3190510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566" y="3243411"/>
              <a:ext cx="3225402" cy="3190510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4155550" y="3243411"/>
            <a:ext cx="3225402" cy="3190510"/>
            <a:chOff x="14155550" y="3243411"/>
            <a:chExt cx="3225402" cy="3190510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55550" y="3243411"/>
              <a:ext cx="3225402" cy="319051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4155550" y="6523776"/>
            <a:ext cx="3225402" cy="3190510"/>
            <a:chOff x="14155550" y="6523776"/>
            <a:chExt cx="3225402" cy="3190510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55550" y="6523776"/>
              <a:ext cx="3225402" cy="3190510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0841566" y="6523776"/>
            <a:ext cx="3225402" cy="3190510"/>
            <a:chOff x="10841566" y="6523776"/>
            <a:chExt cx="3225402" cy="3190510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1566" y="6523776"/>
              <a:ext cx="3225402" cy="319051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7527582" y="3243411"/>
            <a:ext cx="3225402" cy="3190510"/>
            <a:chOff x="7527582" y="3243411"/>
            <a:chExt cx="3225402" cy="3190510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7582" y="3243411"/>
              <a:ext cx="3225402" cy="319051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7527582" y="6523776"/>
            <a:ext cx="3225402" cy="3190510"/>
            <a:chOff x="7527582" y="6523776"/>
            <a:chExt cx="3225402" cy="3190510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7582" y="6523776"/>
              <a:ext cx="3225402" cy="319051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04762" y="3243411"/>
            <a:ext cx="6537684" cy="6470874"/>
            <a:chOff x="904762" y="3243411"/>
            <a:chExt cx="6537684" cy="6470874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4762" y="3243411"/>
              <a:ext cx="6537684" cy="6470874"/>
            </a:xfrm>
            <a:prstGeom prst="rect">
              <a:avLst/>
            </a:prstGeom>
          </p:spPr>
        </p:pic>
      </p:grpSp>
      <p:pic>
        <p:nvPicPr>
          <p:cNvPr id="29" name="Object 2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53597" y="5402207"/>
            <a:ext cx="3805829" cy="1924873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114" y="7175743"/>
            <a:ext cx="2343850" cy="1924857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01798" y="3972572"/>
            <a:ext cx="2439335" cy="1924857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4509390" y="7174867"/>
            <a:ext cx="2361342" cy="1925736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2021.06.08. Q&amp;A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강좌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울릉도M" panose="02030600000101010101" pitchFamily="18" charset="-127"/>
              <a:ea typeface="HY울릉도M" panose="02030600000101010101" pitchFamily="18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4762" y="1199575"/>
            <a:ext cx="6029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후원금운영현황</a:t>
            </a:r>
            <a:endParaRPr kumimoji="0" lang="ko-KR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00999" y="3543300"/>
            <a:ext cx="2437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주관부서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80159" y="4707973"/>
            <a:ext cx="2861703" cy="1284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보건의료복지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통합지원실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01798" y="6896100"/>
            <a:ext cx="2652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후원금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01798" y="7886700"/>
            <a:ext cx="2652003" cy="1284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개인당 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1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계좌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 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1,000</a:t>
            </a:r>
            <a:r>
              <a:rPr kumimoji="0" lang="ko-KR" alt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원이상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509390" y="3543300"/>
            <a:ext cx="2361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회계연도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331682" y="4707973"/>
            <a:ext cx="2871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1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월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1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일부터 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12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월 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31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일까지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02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862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152410" y="2440360"/>
            <a:ext cx="5980894" cy="6787620"/>
            <a:chOff x="6152410" y="2440360"/>
            <a:chExt cx="5980894" cy="6787620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6152410" y="2440360"/>
              <a:ext cx="5980894" cy="6787620"/>
              <a:chOff x="6152410" y="2440360"/>
              <a:chExt cx="5980894" cy="6787620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152410" y="2440360"/>
                <a:ext cx="5980894" cy="6787620"/>
              </a:xfrm>
              <a:prstGeom prst="rect">
                <a:avLst/>
              </a:prstGeom>
            </p:spPr>
          </p:pic>
          <p:grpSp>
            <p:nvGrpSpPr>
              <p:cNvPr id="1003" name="그룹 1003"/>
              <p:cNvGrpSpPr/>
              <p:nvPr/>
            </p:nvGrpSpPr>
            <p:grpSpPr>
              <a:xfrm>
                <a:off x="6440944" y="3132256"/>
                <a:ext cx="5403827" cy="5403827"/>
                <a:chOff x="6440944" y="3132256"/>
                <a:chExt cx="5403827" cy="5403827"/>
              </a:xfrm>
            </p:grpSpPr>
            <p:pic>
              <p:nvPicPr>
                <p:cNvPr id="9" name="Object 8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6440944" y="3132256"/>
                  <a:ext cx="5403827" cy="540382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4" name="그룹 1004"/>
            <p:cNvGrpSpPr/>
            <p:nvPr/>
          </p:nvGrpSpPr>
          <p:grpSpPr>
            <a:xfrm>
              <a:off x="6500983" y="2835949"/>
              <a:ext cx="5283749" cy="5996441"/>
              <a:chOff x="6500983" y="2835949"/>
              <a:chExt cx="5283749" cy="5996441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500983" y="2835949"/>
                <a:ext cx="5283749" cy="5996441"/>
              </a:xfrm>
              <a:prstGeom prst="rect">
                <a:avLst/>
              </a:prstGeom>
            </p:spPr>
          </p:pic>
          <p:grpSp>
            <p:nvGrpSpPr>
              <p:cNvPr id="1005" name="그룹 1005"/>
              <p:cNvGrpSpPr/>
              <p:nvPr/>
            </p:nvGrpSpPr>
            <p:grpSpPr>
              <a:xfrm>
                <a:off x="6755884" y="3447197"/>
                <a:ext cx="4773946" cy="4773946"/>
                <a:chOff x="6755884" y="3447197"/>
                <a:chExt cx="4773946" cy="4773946"/>
              </a:xfrm>
            </p:grpSpPr>
            <p:pic>
              <p:nvPicPr>
                <p:cNvPr id="15" name="Object 14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6755884" y="3447197"/>
                  <a:ext cx="4773946" cy="4773946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06" name="그룹 1006"/>
            <p:cNvGrpSpPr/>
            <p:nvPr/>
          </p:nvGrpSpPr>
          <p:grpSpPr>
            <a:xfrm>
              <a:off x="6813532" y="3190657"/>
              <a:ext cx="4658650" cy="5287026"/>
              <a:chOff x="6813532" y="3190657"/>
              <a:chExt cx="4658650" cy="5287026"/>
            </a:xfrm>
          </p:grpSpPr>
          <p:pic>
            <p:nvPicPr>
              <p:cNvPr id="19" name="Object 18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6813532" y="3190657"/>
                <a:ext cx="4658650" cy="5287026"/>
              </a:xfrm>
              <a:prstGeom prst="rect">
                <a:avLst/>
              </a:prstGeom>
            </p:spPr>
          </p:pic>
          <p:grpSp>
            <p:nvGrpSpPr>
              <p:cNvPr id="1007" name="그룹 1007"/>
              <p:cNvGrpSpPr/>
              <p:nvPr/>
            </p:nvGrpSpPr>
            <p:grpSpPr>
              <a:xfrm>
                <a:off x="7038278" y="3729590"/>
                <a:ext cx="4209159" cy="4209159"/>
                <a:chOff x="7038278" y="3729590"/>
                <a:chExt cx="4209159" cy="4209159"/>
              </a:xfrm>
            </p:grpSpPr>
            <p:pic>
              <p:nvPicPr>
                <p:cNvPr id="21" name="Object 20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7038278" y="3729590"/>
                  <a:ext cx="4209159" cy="4209159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008" name="그룹 1008"/>
          <p:cNvGrpSpPr/>
          <p:nvPr/>
        </p:nvGrpSpPr>
        <p:grpSpPr>
          <a:xfrm>
            <a:off x="12606273" y="3533333"/>
            <a:ext cx="4765168" cy="1074151"/>
            <a:chOff x="12606273" y="3533333"/>
            <a:chExt cx="4765168" cy="1074151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06273" y="3533333"/>
              <a:ext cx="4765168" cy="107415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2606273" y="6483717"/>
            <a:ext cx="4765168" cy="1074151"/>
            <a:chOff x="12606273" y="6483717"/>
            <a:chExt cx="4765168" cy="1074151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606273" y="6483717"/>
              <a:ext cx="4765168" cy="1074151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895238" y="5605069"/>
            <a:ext cx="4765168" cy="1074151"/>
            <a:chOff x="895238" y="5605069"/>
            <a:chExt cx="4765168" cy="1074151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5238" y="5605069"/>
              <a:ext cx="4765168" cy="1074151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5803288" y="6085002"/>
            <a:ext cx="1196712" cy="227451"/>
            <a:chOff x="5803288" y="6085002"/>
            <a:chExt cx="1196712" cy="227451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03288" y="6085002"/>
              <a:ext cx="1196712" cy="227451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1225694" y="6925555"/>
            <a:ext cx="1196712" cy="227451"/>
            <a:chOff x="11225694" y="6925555"/>
            <a:chExt cx="1196712" cy="227451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10800000">
              <a:off x="11225694" y="6925555"/>
              <a:ext cx="1196712" cy="227451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1428571" y="3957244"/>
            <a:ext cx="965263" cy="227451"/>
            <a:chOff x="11428571" y="3957244"/>
            <a:chExt cx="965263" cy="227451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-10800000">
              <a:off x="11428571" y="3957244"/>
              <a:ext cx="965263" cy="227451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143001" y="5678556"/>
            <a:ext cx="422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조성액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금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226,029,490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원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20096" y="6561041"/>
            <a:ext cx="44991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지원액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금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203,297,149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원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720096" y="3533333"/>
            <a:ext cx="44991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잔액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금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22,732,341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원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64643" y="6526164"/>
            <a:ext cx="335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2020.12.31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현재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88534" y="4860252"/>
            <a:ext cx="3748054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지원현황 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 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985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명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금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173,787,489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태백B" panose="02030600000101010101" pitchFamily="18" charset="-127"/>
                <a:ea typeface="HY태백B" panose="02030600000101010101" pitchFamily="18" charset="-127"/>
                <a:cs typeface="+mn-cs"/>
              </a:rPr>
              <a:t>원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태백B" panose="02030600000101010101" pitchFamily="18" charset="-127"/>
              <a:ea typeface="HY태백B" panose="02030600000101010101" pitchFamily="18" charset="-127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606272" y="7938749"/>
            <a:ext cx="5376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진료비지원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 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: 985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명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(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금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173,667,489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원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BLS</a:t>
            </a:r>
            <a:r>
              <a:rPr kumimoji="0" lang="ko-KR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재지정기탁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 지원 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금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29,629,660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anose="02030504000101010101" pitchFamily="18" charset="-127"/>
                <a:ea typeface="휴먼모음T" panose="02030504000101010101" pitchFamily="18" charset="-127"/>
                <a:cs typeface="+mn-cs"/>
              </a:rPr>
              <a:t>원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모음T" panose="02030504000101010101" pitchFamily="18" charset="-127"/>
              <a:ea typeface="휴먼모음T" panose="02030504000101010101" pitchFamily="18" charset="-127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6544" y="1170925"/>
            <a:ext cx="820125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후원금 조성 및 지원현황</a:t>
            </a:r>
            <a:endParaRPr kumimoji="0" lang="ko-KR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02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38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866544" y="1257300"/>
            <a:ext cx="15861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b="1" dirty="0" smtClean="0">
                <a:solidFill>
                  <a:schemeClr val="tx2"/>
                </a:solidFill>
              </a:rPr>
              <a:t>후원금은 직원여러분의 후원으로 모아지고 있습니다</a:t>
            </a:r>
            <a:r>
              <a:rPr lang="en-US" altLang="ko-KR" sz="5400" b="1" dirty="0" smtClean="0">
                <a:solidFill>
                  <a:schemeClr val="tx2"/>
                </a:solidFill>
              </a:rPr>
              <a:t>.</a:t>
            </a:r>
            <a:endParaRPr lang="ko-KR" altLang="en-US" sz="5400" b="1" dirty="0">
              <a:solidFill>
                <a:schemeClr val="tx2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B4D6C769-C474-4D28-AFDF-1862CF1FFCF1}"/>
              </a:ext>
            </a:extLst>
          </p:cNvPr>
          <p:cNvSpPr/>
          <p:nvPr/>
        </p:nvSpPr>
        <p:spPr>
          <a:xfrm>
            <a:off x="723108" y="3467100"/>
            <a:ext cx="4778007" cy="4648200"/>
          </a:xfrm>
          <a:prstGeom prst="rect">
            <a:avLst/>
          </a:prstGeom>
          <a:solidFill>
            <a:srgbClr val="E29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5170" y="4108791"/>
            <a:ext cx="4162656" cy="3166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000" b="1" dirty="0" smtClean="0">
                <a:solidFill>
                  <a:schemeClr val="bg1"/>
                </a:solidFill>
              </a:rPr>
              <a:t>힘을</a:t>
            </a:r>
            <a:endParaRPr lang="en-US" altLang="ko-KR" sz="80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6000" dirty="0" smtClean="0">
                <a:solidFill>
                  <a:schemeClr val="bg1"/>
                </a:solidFill>
              </a:rPr>
              <a:t>모아주세요</a:t>
            </a:r>
            <a:endParaRPr lang="ko-KR" altLang="en-US" sz="60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396794D-7BB3-4F2F-A022-DAE7CC8468DF}"/>
              </a:ext>
            </a:extLst>
          </p:cNvPr>
          <p:cNvSpPr txBox="1"/>
          <p:nvPr/>
        </p:nvSpPr>
        <p:spPr>
          <a:xfrm>
            <a:off x="9346254" y="4759215"/>
            <a:ext cx="86369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dirty="0" smtClean="0">
                <a:latin typeface="HY동녘M" panose="02030600000101010101" pitchFamily="18" charset="-127"/>
                <a:ea typeface="HY동녘M" panose="02030600000101010101" pitchFamily="18" charset="-127"/>
              </a:rPr>
              <a:t>신청서를 작성해서 주세요</a:t>
            </a:r>
            <a:endParaRPr lang="en-US" altLang="ko-KR" sz="3600" b="1" dirty="0" smtClean="0">
              <a:latin typeface="HY동녘M" panose="02030600000101010101" pitchFamily="18" charset="-127"/>
              <a:ea typeface="HY동녘M" panose="02030600000101010101" pitchFamily="18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3600" dirty="0" smtClean="0">
                <a:latin typeface="+mn-ea"/>
              </a:rPr>
              <a:t>신규 신청서</a:t>
            </a:r>
            <a:r>
              <a:rPr lang="en-US" altLang="ko-KR" sz="3600" dirty="0">
                <a:latin typeface="+mn-ea"/>
              </a:rPr>
              <a:t> </a:t>
            </a:r>
            <a:endParaRPr lang="en-US" altLang="ko-KR" sz="3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3600" b="1" dirty="0">
                <a:latin typeface="+mn-ea"/>
              </a:rPr>
              <a:t> </a:t>
            </a:r>
            <a:r>
              <a:rPr lang="en-US" altLang="ko-KR" sz="3600" b="1" dirty="0" smtClean="0">
                <a:latin typeface="+mn-ea"/>
              </a:rPr>
              <a:t>  1</a:t>
            </a:r>
            <a:r>
              <a:rPr lang="ko-KR" altLang="en-US" sz="3600" b="1" dirty="0" smtClean="0">
                <a:latin typeface="+mn-ea"/>
              </a:rPr>
              <a:t>구좌 </a:t>
            </a:r>
            <a:r>
              <a:rPr lang="en-US" altLang="ko-KR" sz="3600" b="1" dirty="0" smtClean="0">
                <a:latin typeface="+mn-ea"/>
              </a:rPr>
              <a:t>1,000</a:t>
            </a:r>
            <a:r>
              <a:rPr lang="ko-KR" altLang="en-US" sz="3600" b="1" dirty="0" smtClean="0">
                <a:latin typeface="+mn-ea"/>
              </a:rPr>
              <a:t>원 이상 </a:t>
            </a:r>
            <a:r>
              <a:rPr lang="en-US" altLang="ko-KR" sz="3600" b="1" dirty="0" smtClean="0">
                <a:latin typeface="+mn-ea"/>
              </a:rPr>
              <a:t>(</a:t>
            </a:r>
            <a:r>
              <a:rPr lang="ko-KR" altLang="en-US" sz="3600" b="1" dirty="0" smtClean="0">
                <a:latin typeface="+mn-ea"/>
              </a:rPr>
              <a:t>매월 급여 공제</a:t>
            </a:r>
            <a:r>
              <a:rPr lang="en-US" altLang="ko-KR" sz="3600" b="1" dirty="0" smtClean="0">
                <a:latin typeface="+mn-ea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0AC9452-1CB3-49B3-A783-B00B82A9E7FD}"/>
              </a:ext>
            </a:extLst>
          </p:cNvPr>
          <p:cNvSpPr txBox="1"/>
          <p:nvPr/>
        </p:nvSpPr>
        <p:spPr>
          <a:xfrm>
            <a:off x="9906000" y="3601710"/>
            <a:ext cx="53582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b="1" dirty="0" smtClean="0">
                <a:solidFill>
                  <a:srgbClr val="E290DC"/>
                </a:solidFill>
                <a:latin typeface="+mn-ea"/>
              </a:rPr>
              <a:t>후원 신청 방법</a:t>
            </a:r>
            <a:endParaRPr lang="ko-KR" altLang="en-US" sz="4400" b="1" dirty="0">
              <a:solidFill>
                <a:srgbClr val="E290DC"/>
              </a:solidFill>
              <a:latin typeface="+mn-ea"/>
            </a:endParaRPr>
          </a:p>
        </p:txBody>
      </p:sp>
      <p:grpSp>
        <p:nvGrpSpPr>
          <p:cNvPr id="29" name="그룹 43">
            <a:extLst>
              <a:ext uri="{FF2B5EF4-FFF2-40B4-BE49-F238E27FC236}">
                <a16:creationId xmlns:a16="http://schemas.microsoft.com/office/drawing/2014/main" xmlns="" id="{EE463A62-85EF-4C4B-A846-35873B443288}"/>
              </a:ext>
            </a:extLst>
          </p:cNvPr>
          <p:cNvGrpSpPr/>
          <p:nvPr/>
        </p:nvGrpSpPr>
        <p:grpSpPr>
          <a:xfrm>
            <a:off x="6024076" y="3314700"/>
            <a:ext cx="3097854" cy="3497800"/>
            <a:chOff x="3048000" y="1995370"/>
            <a:chExt cx="1303536" cy="1916230"/>
          </a:xfrm>
          <a:noFill/>
        </p:grpSpPr>
        <p:sp>
          <p:nvSpPr>
            <p:cNvPr id="30" name="사각형: 둥근 모서리 44">
              <a:extLst>
                <a:ext uri="{FF2B5EF4-FFF2-40B4-BE49-F238E27FC236}">
                  <a16:creationId xmlns:a16="http://schemas.microsoft.com/office/drawing/2014/main" xmlns="" id="{7EA1B76E-C5D2-4E3C-A14A-00B039BFC885}"/>
                </a:ext>
              </a:extLst>
            </p:cNvPr>
            <p:cNvSpPr/>
            <p:nvPr/>
          </p:nvSpPr>
          <p:spPr>
            <a:xfrm>
              <a:off x="3048000" y="2174240"/>
              <a:ext cx="1303536" cy="1737360"/>
            </a:xfrm>
            <a:prstGeom prst="roundRect">
              <a:avLst/>
            </a:prstGeom>
            <a:grpFill/>
            <a:ln w="63500">
              <a:solidFill>
                <a:srgbClr val="E290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xmlns="" id="{5C50F073-CDAC-4786-A84C-84F2A8D872E8}"/>
                </a:ext>
              </a:extLst>
            </p:cNvPr>
            <p:cNvCxnSpPr/>
            <p:nvPr/>
          </p:nvCxnSpPr>
          <p:spPr>
            <a:xfrm>
              <a:off x="3364488" y="2519030"/>
              <a:ext cx="670560" cy="0"/>
            </a:xfrm>
            <a:prstGeom prst="line">
              <a:avLst/>
            </a:prstGeom>
            <a:grpFill/>
            <a:ln w="28575">
              <a:solidFill>
                <a:srgbClr val="E290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xmlns="" id="{F3A88753-36C6-451D-9345-16AA971DD748}"/>
                </a:ext>
              </a:extLst>
            </p:cNvPr>
            <p:cNvCxnSpPr/>
            <p:nvPr/>
          </p:nvCxnSpPr>
          <p:spPr>
            <a:xfrm>
              <a:off x="3364488" y="2735777"/>
              <a:ext cx="670560" cy="0"/>
            </a:xfrm>
            <a:prstGeom prst="line">
              <a:avLst/>
            </a:prstGeom>
            <a:grpFill/>
            <a:ln w="28575">
              <a:solidFill>
                <a:srgbClr val="E290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xmlns="" id="{2507158C-D3F4-4D38-B404-85038F134FBB}"/>
                </a:ext>
              </a:extLst>
            </p:cNvPr>
            <p:cNvCxnSpPr>
              <a:cxnSpLocks/>
            </p:cNvCxnSpPr>
            <p:nvPr/>
          </p:nvCxnSpPr>
          <p:spPr>
            <a:xfrm>
              <a:off x="3364488" y="2952524"/>
              <a:ext cx="670560" cy="0"/>
            </a:xfrm>
            <a:prstGeom prst="line">
              <a:avLst/>
            </a:prstGeom>
            <a:grpFill/>
            <a:ln w="28575">
              <a:solidFill>
                <a:srgbClr val="E290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xmlns="" id="{599BFFD2-32AE-4536-8040-1AA876DD05D3}"/>
                </a:ext>
              </a:extLst>
            </p:cNvPr>
            <p:cNvCxnSpPr/>
            <p:nvPr/>
          </p:nvCxnSpPr>
          <p:spPr>
            <a:xfrm>
              <a:off x="3364488" y="3169270"/>
              <a:ext cx="670560" cy="0"/>
            </a:xfrm>
            <a:prstGeom prst="line">
              <a:avLst/>
            </a:prstGeom>
            <a:grpFill/>
            <a:ln w="28575">
              <a:solidFill>
                <a:srgbClr val="E290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xmlns="" id="{D83482C8-AC74-4617-8AF6-BF7867212482}"/>
                </a:ext>
              </a:extLst>
            </p:cNvPr>
            <p:cNvCxnSpPr>
              <a:cxnSpLocks/>
            </p:cNvCxnSpPr>
            <p:nvPr/>
          </p:nvCxnSpPr>
          <p:spPr>
            <a:xfrm>
              <a:off x="3535960" y="3496966"/>
              <a:ext cx="120856" cy="191572"/>
            </a:xfrm>
            <a:prstGeom prst="line">
              <a:avLst/>
            </a:prstGeom>
            <a:grpFill/>
            <a:ln w="76200" cap="rnd">
              <a:solidFill>
                <a:srgbClr val="E290D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xmlns="" id="{16FFA085-E1CB-4B04-9C95-99570235DE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6816" y="3335478"/>
              <a:ext cx="225327" cy="353061"/>
            </a:xfrm>
            <a:prstGeom prst="line">
              <a:avLst/>
            </a:prstGeom>
            <a:grpFill/>
            <a:ln w="76200" cap="rnd">
              <a:solidFill>
                <a:srgbClr val="E290D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그룹 51">
              <a:extLst>
                <a:ext uri="{FF2B5EF4-FFF2-40B4-BE49-F238E27FC236}">
                  <a16:creationId xmlns:a16="http://schemas.microsoft.com/office/drawing/2014/main" xmlns="" id="{9DD44040-0C04-4D48-9A47-3C46C73C47A6}"/>
                </a:ext>
              </a:extLst>
            </p:cNvPr>
            <p:cNvGrpSpPr/>
            <p:nvPr/>
          </p:nvGrpSpPr>
          <p:grpSpPr>
            <a:xfrm>
              <a:off x="3364488" y="1995370"/>
              <a:ext cx="670560" cy="286575"/>
              <a:chOff x="3364488" y="1995370"/>
              <a:chExt cx="670560" cy="286575"/>
            </a:xfrm>
            <a:grpFill/>
          </p:grpSpPr>
          <p:sp>
            <p:nvSpPr>
              <p:cNvPr id="39" name="사각형: 둥근 모서리 52">
                <a:extLst>
                  <a:ext uri="{FF2B5EF4-FFF2-40B4-BE49-F238E27FC236}">
                    <a16:creationId xmlns:a16="http://schemas.microsoft.com/office/drawing/2014/main" xmlns="" id="{E8E0807C-0F41-4338-8F91-B34C772BDE0F}"/>
                  </a:ext>
                </a:extLst>
              </p:cNvPr>
              <p:cNvSpPr/>
              <p:nvPr/>
            </p:nvSpPr>
            <p:spPr>
              <a:xfrm>
                <a:off x="3364488" y="2066535"/>
                <a:ext cx="670560" cy="215410"/>
              </a:xfrm>
              <a:prstGeom prst="roundRect">
                <a:avLst/>
              </a:prstGeom>
              <a:grpFill/>
              <a:ln>
                <a:solidFill>
                  <a:srgbClr val="E290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사각형: 둥근 모서리 53">
                <a:extLst>
                  <a:ext uri="{FF2B5EF4-FFF2-40B4-BE49-F238E27FC236}">
                    <a16:creationId xmlns:a16="http://schemas.microsoft.com/office/drawing/2014/main" xmlns="" id="{0F6A8B06-C2E6-4A71-BC05-CF3B1F546276}"/>
                  </a:ext>
                </a:extLst>
              </p:cNvPr>
              <p:cNvSpPr/>
              <p:nvPr/>
            </p:nvSpPr>
            <p:spPr>
              <a:xfrm>
                <a:off x="3550373" y="1995370"/>
                <a:ext cx="298790" cy="215410"/>
              </a:xfrm>
              <a:prstGeom prst="roundRect">
                <a:avLst>
                  <a:gd name="adj" fmla="val 50000"/>
                </a:avLst>
              </a:prstGeom>
              <a:grpFill/>
              <a:ln>
                <a:solidFill>
                  <a:srgbClr val="E290D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02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903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8" name="그룹 1008"/>
          <p:cNvGrpSpPr/>
          <p:nvPr/>
        </p:nvGrpSpPr>
        <p:grpSpPr>
          <a:xfrm>
            <a:off x="904762" y="7695238"/>
            <a:ext cx="16476190" cy="1568990"/>
            <a:chOff x="904762" y="7695238"/>
            <a:chExt cx="16476190" cy="1568990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4762" y="7695238"/>
              <a:ext cx="16476190" cy="1568990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447800" y="8264630"/>
            <a:ext cx="508743" cy="430206"/>
            <a:chOff x="1605181" y="8264630"/>
            <a:chExt cx="508743" cy="430206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5181" y="8264630"/>
              <a:ext cx="508743" cy="430206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6407657" y="8264630"/>
            <a:ext cx="508743" cy="430206"/>
            <a:chOff x="16245779" y="8264630"/>
            <a:chExt cx="508743" cy="430206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16245779" y="8264630"/>
              <a:ext cx="508743" cy="430206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904762" y="1180527"/>
            <a:ext cx="6181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후원금지원절차</a:t>
            </a:r>
            <a:endParaRPr lang="ko-KR" altLang="en-US" sz="6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1605181" y="2824208"/>
            <a:ext cx="14640597" cy="4485245"/>
            <a:chOff x="982645" y="2851678"/>
            <a:chExt cx="12091924" cy="4125214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4739" y="3963221"/>
              <a:ext cx="1578652" cy="551543"/>
            </a:xfrm>
            <a:prstGeom prst="rect">
              <a:avLst/>
            </a:prstGeom>
          </p:spPr>
        </p:pic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2645" y="2851678"/>
              <a:ext cx="3634923" cy="4125214"/>
            </a:xfrm>
            <a:prstGeom prst="rect">
              <a:avLst/>
            </a:prstGeom>
          </p:spPr>
        </p:pic>
        <p:grpSp>
          <p:nvGrpSpPr>
            <p:cNvPr id="1001" name="그룹 1001"/>
            <p:cNvGrpSpPr/>
            <p:nvPr/>
          </p:nvGrpSpPr>
          <p:grpSpPr>
            <a:xfrm>
              <a:off x="1158003" y="3272182"/>
              <a:ext cx="3284207" cy="3284207"/>
              <a:chOff x="1158003" y="3272182"/>
              <a:chExt cx="3284207" cy="3284207"/>
            </a:xfrm>
          </p:grpSpPr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58003" y="3272182"/>
                <a:ext cx="3284207" cy="3284207"/>
              </a:xfrm>
              <a:prstGeom prst="rect">
                <a:avLst/>
              </a:prstGeom>
            </p:spPr>
          </p:pic>
        </p:grpSp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11146" y="2851678"/>
              <a:ext cx="3634923" cy="4125214"/>
            </a:xfrm>
            <a:prstGeom prst="rect">
              <a:avLst/>
            </a:prstGeom>
          </p:spPr>
        </p:pic>
        <p:grpSp>
          <p:nvGrpSpPr>
            <p:cNvPr id="1002" name="그룹 1002"/>
            <p:cNvGrpSpPr/>
            <p:nvPr/>
          </p:nvGrpSpPr>
          <p:grpSpPr>
            <a:xfrm>
              <a:off x="5386504" y="3272182"/>
              <a:ext cx="3284207" cy="3284207"/>
              <a:chOff x="5386504" y="3272182"/>
              <a:chExt cx="3284207" cy="3284207"/>
            </a:xfrm>
          </p:grpSpPr>
          <p:pic>
            <p:nvPicPr>
              <p:cNvPr id="15" name="Object 14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5386504" y="3272182"/>
                <a:ext cx="3284207" cy="3284207"/>
              </a:xfrm>
              <a:prstGeom prst="rect">
                <a:avLst/>
              </a:prstGeom>
            </p:spPr>
          </p:pic>
        </p:grpSp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39646" y="2851678"/>
              <a:ext cx="3634923" cy="4125214"/>
            </a:xfrm>
            <a:prstGeom prst="rect">
              <a:avLst/>
            </a:prstGeom>
          </p:spPr>
        </p:pic>
        <p:grpSp>
          <p:nvGrpSpPr>
            <p:cNvPr id="1003" name="그룹 1003"/>
            <p:cNvGrpSpPr/>
            <p:nvPr/>
          </p:nvGrpSpPr>
          <p:grpSpPr>
            <a:xfrm>
              <a:off x="9615004" y="3272182"/>
              <a:ext cx="3284207" cy="3284207"/>
              <a:chOff x="9615004" y="3272182"/>
              <a:chExt cx="3284207" cy="3284207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615004" y="3272182"/>
                <a:ext cx="3284207" cy="3284207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4848546" y="4811520"/>
              <a:ext cx="183284" cy="205531"/>
              <a:chOff x="4848546" y="4811520"/>
              <a:chExt cx="183284" cy="205531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4848546" y="4811520"/>
                <a:ext cx="183284" cy="205531"/>
              </a:xfrm>
              <a:prstGeom prst="rect">
                <a:avLst/>
              </a:prstGeom>
            </p:spPr>
          </p:pic>
        </p:grpSp>
        <p:grpSp>
          <p:nvGrpSpPr>
            <p:cNvPr id="1006" name="그룹 1006"/>
            <p:cNvGrpSpPr/>
            <p:nvPr/>
          </p:nvGrpSpPr>
          <p:grpSpPr>
            <a:xfrm>
              <a:off x="9057972" y="4811520"/>
              <a:ext cx="183284" cy="205531"/>
              <a:chOff x="9057972" y="4811520"/>
              <a:chExt cx="183284" cy="205531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9057972" y="4811520"/>
                <a:ext cx="183284" cy="205531"/>
              </a:xfrm>
              <a:prstGeom prst="rect">
                <a:avLst/>
              </a:prstGeom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1964739" y="3771900"/>
              <a:ext cx="1769061" cy="481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상담 의뢰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104799" y="3781421"/>
              <a:ext cx="17690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    상담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210800" y="3781421"/>
              <a:ext cx="21471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진료비지원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05181" y="4539991"/>
              <a:ext cx="2632914" cy="943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PHIS</a:t>
              </a:r>
              <a:r>
                <a:rPr lang="ko-KR" altLang="en-US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  </a:t>
              </a:r>
              <a:r>
                <a:rPr lang="en-US" altLang="ko-KR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lang="ko-KR" altLang="en-US" sz="2000" b="1" dirty="0" err="1" smtClean="0">
                  <a:latin typeface="굴림" panose="020B0600000101010101" pitchFamily="50" charset="-127"/>
                  <a:ea typeface="굴림" panose="020B0600000101010101" pitchFamily="50" charset="-127"/>
                </a:rPr>
                <a:t>사회의뢰</a:t>
              </a:r>
              <a:r>
                <a:rPr lang="ko-KR" altLang="en-US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  <a:endParaRPr lang="en-US" altLang="ko-KR" sz="2000" b="1" dirty="0" smtClean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환 자 </a:t>
              </a:r>
              <a:r>
                <a:rPr lang="en-US" altLang="ko-KR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lang="ko-KR" altLang="en-US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직접방문</a:t>
              </a:r>
              <a:endPara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15000" y="4539991"/>
              <a:ext cx="2815720" cy="943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사회복지사가 경제적 사회적 상담</a:t>
              </a:r>
              <a:endPara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906000" y="4539991"/>
              <a:ext cx="286108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b="1" dirty="0" err="1" smtClean="0">
                  <a:latin typeface="굴림" panose="020B0600000101010101" pitchFamily="50" charset="-127"/>
                  <a:ea typeface="굴림" panose="020B0600000101010101" pitchFamily="50" charset="-127"/>
                </a:rPr>
                <a:t>후원금지원</a:t>
              </a:r>
              <a:r>
                <a:rPr lang="ko-KR" altLang="en-US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 평가표에 따라 지원 </a:t>
              </a:r>
              <a:r>
                <a:rPr lang="ko-KR" altLang="en-US" sz="2000" b="1" dirty="0" err="1" smtClean="0">
                  <a:latin typeface="굴림" panose="020B0600000101010101" pitchFamily="50" charset="-127"/>
                  <a:ea typeface="굴림" panose="020B0600000101010101" pitchFamily="50" charset="-127"/>
                </a:rPr>
                <a:t>상한액</a:t>
              </a:r>
              <a:r>
                <a:rPr lang="ko-KR" altLang="en-US" sz="2000" b="1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 결정</a:t>
              </a:r>
              <a:endPara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162281" y="8228438"/>
            <a:ext cx="14144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사회복지후원회 후원금은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직원분들의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작은 관심과 지원으로 운영되고 있습니다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02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238095" y="727993"/>
            <a:ext cx="12490068" cy="78140"/>
            <a:chOff x="4238095" y="727993"/>
            <a:chExt cx="12490068" cy="78140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8095" y="727993"/>
              <a:ext cx="12490068" cy="7814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04762" y="9295243"/>
            <a:ext cx="16476190" cy="78058"/>
            <a:chOff x="904762" y="9295243"/>
            <a:chExt cx="16476190" cy="78058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762" y="9295243"/>
              <a:ext cx="16476190" cy="78058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295400" y="5368741"/>
            <a:ext cx="967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0" dirty="0" smtClean="0">
                <a:solidFill>
                  <a:prstClr val="white"/>
                </a:solidFill>
                <a:latin typeface="Calibri"/>
              </a:rPr>
              <a:t>추진방향</a:t>
            </a:r>
            <a:endParaRPr kumimoji="0" lang="ko-KR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4761" y="1543669"/>
            <a:ext cx="45995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03</a:t>
            </a:r>
            <a:endParaRPr lang="ko-KR" altLang="en-US" sz="20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03</a:t>
            </a:r>
            <a:endParaRPr lang="ko-KR" altLang="en-US" sz="3600" dirty="0">
              <a:solidFill>
                <a:schemeClr val="bg1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58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953624"/>
              </p:ext>
            </p:extLst>
          </p:nvPr>
        </p:nvGraphicFramePr>
        <p:xfrm>
          <a:off x="1219202" y="2372163"/>
          <a:ext cx="16276030" cy="7503249"/>
        </p:xfrm>
        <a:graphic>
          <a:graphicData uri="http://schemas.openxmlformats.org/drawingml/2006/table">
            <a:tbl>
              <a:tblPr/>
              <a:tblGrid>
                <a:gridCol w="993088">
                  <a:extLst>
                    <a:ext uri="{9D8B030D-6E8A-4147-A177-3AD203B41FA5}">
                      <a16:colId xmlns:a16="http://schemas.microsoft.com/office/drawing/2014/main" xmlns="" val="3032881031"/>
                    </a:ext>
                  </a:extLst>
                </a:gridCol>
                <a:gridCol w="538840">
                  <a:extLst>
                    <a:ext uri="{9D8B030D-6E8A-4147-A177-3AD203B41FA5}">
                      <a16:colId xmlns:a16="http://schemas.microsoft.com/office/drawing/2014/main" xmlns="" val="3038373233"/>
                    </a:ext>
                  </a:extLst>
                </a:gridCol>
                <a:gridCol w="6904199">
                  <a:extLst>
                    <a:ext uri="{9D8B030D-6E8A-4147-A177-3AD203B41FA5}">
                      <a16:colId xmlns:a16="http://schemas.microsoft.com/office/drawing/2014/main" xmlns="" val="2558670187"/>
                    </a:ext>
                  </a:extLst>
                </a:gridCol>
                <a:gridCol w="810326">
                  <a:extLst>
                    <a:ext uri="{9D8B030D-6E8A-4147-A177-3AD203B41FA5}">
                      <a16:colId xmlns:a16="http://schemas.microsoft.com/office/drawing/2014/main" xmlns="" val="873656164"/>
                    </a:ext>
                  </a:extLst>
                </a:gridCol>
                <a:gridCol w="7029577">
                  <a:extLst>
                    <a:ext uri="{9D8B030D-6E8A-4147-A177-3AD203B41FA5}">
                      <a16:colId xmlns:a16="http://schemas.microsoft.com/office/drawing/2014/main" xmlns="" val="1244580429"/>
                    </a:ext>
                  </a:extLst>
                </a:gridCol>
              </a:tblGrid>
              <a:tr h="40305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추진목적</a:t>
                      </a:r>
                      <a:endParaRPr lang="ko-KR" altLang="en-US" sz="1800" b="1" kern="0" spc="0" dirty="0">
                        <a:solidFill>
                          <a:srgbClr val="FFFFFF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420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191770" marR="160020" indent="-19177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더불어 사는 공동체 건설에 기여</a:t>
                      </a:r>
                    </a:p>
                  </a:txBody>
                  <a:tcPr marL="20764" marR="20764" marT="10345" marB="10345" anchor="ctr">
                    <a:lnL>
                      <a:noFill/>
                    </a:lnL>
                    <a:lnR w="21590" cap="flat" cmpd="sng" algn="ctr">
                      <a:solidFill>
                        <a:srgbClr val="0742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742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E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028601"/>
                  </a:ext>
                </a:extLst>
              </a:tr>
              <a:tr h="7601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2221540"/>
                  </a:ext>
                </a:extLst>
              </a:tr>
              <a:tr h="10797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742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1703919"/>
                  </a:ext>
                </a:extLst>
              </a:tr>
              <a:tr h="880981">
                <a:tc>
                  <a:txBody>
                    <a:bodyPr/>
                    <a:lstStyle/>
                    <a:p>
                      <a:pPr marL="190500" marR="0" indent="-1905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추진방향</a:t>
                      </a:r>
                    </a:p>
                  </a:txBody>
                  <a:tcPr marL="20764" marR="20764" marT="10345" marB="10345" anchor="ctr">
                    <a:lnL>
                      <a:noFill/>
                    </a:lnL>
                    <a:lnR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D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37420" marR="37420" marT="10345" marB="10345" anchor="ctr">
                    <a:lnL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사회복지후원회 홍보 강화</a:t>
                      </a:r>
                    </a:p>
                  </a:txBody>
                  <a:tcPr marL="20764" marR="20764" marT="10345" marB="10345" anchor="ctr">
                    <a:lnL>
                      <a:noFill/>
                    </a:lnL>
                    <a:lnR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F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20764" marR="20764" marT="10345" marB="10345" anchor="ctr">
                    <a:lnL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889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함께하는 사회공헌활동 활성화</a:t>
                      </a:r>
                    </a:p>
                  </a:txBody>
                  <a:tcPr marL="20764" marR="20764" marT="10345" marB="10345" anchor="ctr">
                    <a:lnL>
                      <a:noFill/>
                    </a:lnL>
                    <a:lnR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F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8041286"/>
                  </a:ext>
                </a:extLst>
              </a:tr>
              <a:tr h="1082634">
                <a:tc>
                  <a:txBody>
                    <a:bodyPr/>
                    <a:lstStyle/>
                    <a:p>
                      <a:pPr marL="152400" marR="0" indent="-1524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20764" marR="20764" marT="10345" marB="10345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152400" marR="0" indent="-1524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20764" marR="20764" marT="10345" marB="10345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481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9670148"/>
                  </a:ext>
                </a:extLst>
              </a:tr>
              <a:tr h="3296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추진계획</a:t>
                      </a: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5A0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050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37420" marR="37420" marT="10345" marB="103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marR="0" indent="-22860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① 사회복지후원회 온라인 및 오프라인 홍보</a:t>
                      </a:r>
                    </a:p>
                    <a:p>
                      <a:pPr marL="223520" marR="0" indent="-22352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② 신규직원 ∙ </a:t>
                      </a:r>
                      <a:r>
                        <a:rPr lang="en-US" altLang="ko-KR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Q&amp;A </a:t>
                      </a: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교육 등 각종 </a:t>
                      </a:r>
                      <a:r>
                        <a:rPr lang="ko-KR" altLang="en-US" sz="2400" b="1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교육∙행사시</a:t>
                      </a: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24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       </a:t>
                      </a:r>
                      <a:endParaRPr lang="en-US" altLang="ko-KR" sz="2400" b="1" kern="0" spc="0" dirty="0" smtClean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3520" marR="0" indent="-22352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</a:t>
                      </a:r>
                      <a:r>
                        <a:rPr lang="ko-KR" altLang="en-US" sz="24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사회복지후원회 </a:t>
                      </a: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홍보</a:t>
                      </a:r>
                    </a:p>
                    <a:p>
                      <a:pPr marL="187960" marR="0" indent="-18796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③ 회계 투명성 확보</a:t>
                      </a:r>
                    </a:p>
                  </a:txBody>
                  <a:tcPr marL="20764" marR="20764" marT="10345" marB="10345">
                    <a:lnL>
                      <a:noFill/>
                    </a:lnL>
                    <a:lnR w="21590" cap="flat" cmpd="sng" algn="ctr">
                      <a:solidFill>
                        <a:srgbClr val="5A0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834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20764" marR="20764" marT="10345" marB="10345">
                    <a:lnL w="21590" cap="flat" cmpd="sng" algn="ctr">
                      <a:solidFill>
                        <a:srgbClr val="5A0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23520" marR="0" indent="-22352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3520" marR="0" indent="-22352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④ </a:t>
                      </a:r>
                      <a:r>
                        <a:rPr lang="ko-KR" altLang="en-US" sz="2400" b="1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나누리봉사단</a:t>
                      </a: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자원봉사 공동협력체계 구축으로 </a:t>
                      </a:r>
                      <a:endParaRPr lang="en-US" altLang="ko-KR" sz="2400" b="1" kern="0" spc="0" dirty="0" smtClean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3520" marR="0" indent="-22352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 </a:t>
                      </a:r>
                      <a:r>
                        <a:rPr lang="ko-KR" altLang="en-US" sz="2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재난봉사</a:t>
                      </a:r>
                      <a:r>
                        <a:rPr lang="ko-KR" altLang="en-US" sz="24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활성화</a:t>
                      </a:r>
                    </a:p>
                    <a:p>
                      <a:pPr marL="187960" marR="0" indent="-18796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⑤ 지역사회 취약계층을 위한 “십시일반” 사업 </a:t>
                      </a:r>
                      <a:endParaRPr lang="en-US" altLang="ko-KR" sz="2400" b="1" kern="0" spc="0" dirty="0" smtClean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87960" marR="0" indent="-187960" algn="l" fontAlgn="base" latinLnBrk="0">
                        <a:lnSpc>
                          <a:spcPct val="16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 </a:t>
                      </a:r>
                      <a:r>
                        <a:rPr lang="ko-KR" altLang="en-US" sz="2400" b="1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활성화</a:t>
                      </a:r>
                      <a:endParaRPr lang="ko-KR" altLang="en-US" sz="2400" b="1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20764" marR="20764" marT="10345" marB="10345">
                    <a:lnL>
                      <a:noFill/>
                    </a:lnL>
                    <a:lnR w="21590" cap="flat" cmpd="sng" algn="ctr">
                      <a:solidFill>
                        <a:srgbClr val="5A050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834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4775494"/>
                  </a:ext>
                </a:extLst>
              </a:tr>
            </a:tbl>
          </a:graphicData>
        </a:graphic>
      </p:graphicFrame>
      <p:pic>
        <p:nvPicPr>
          <p:cNvPr id="2050" name="_x159374416" descr="EMB00003430c0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393" y="3810701"/>
            <a:ext cx="2443163" cy="57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162779224" descr="EMB00003430c0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5837243"/>
            <a:ext cx="2443163" cy="57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308465" y="3237883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66544" y="1180525"/>
            <a:ext cx="4086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기본방향</a:t>
            </a:r>
            <a:endParaRPr lang="ko-KR" altLang="en-US" sz="6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03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539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8" name="그룹 1008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03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6544" y="1180525"/>
            <a:ext cx="9725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사회복지후원회 홍보 강화</a:t>
            </a:r>
            <a:endParaRPr lang="ko-KR" altLang="en-US" sz="6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81" name="그룹 1003"/>
          <p:cNvGrpSpPr/>
          <p:nvPr/>
        </p:nvGrpSpPr>
        <p:grpSpPr>
          <a:xfrm>
            <a:off x="955580" y="3528367"/>
            <a:ext cx="7428962" cy="1720999"/>
            <a:chOff x="879380" y="4368322"/>
            <a:chExt cx="3890620" cy="784475"/>
          </a:xfrm>
        </p:grpSpPr>
        <p:pic>
          <p:nvPicPr>
            <p:cNvPr id="117" name="Object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9380" y="4368322"/>
              <a:ext cx="3890620" cy="784475"/>
            </a:xfrm>
            <a:prstGeom prst="rect">
              <a:avLst/>
            </a:prstGeom>
          </p:spPr>
        </p:pic>
      </p:grpSp>
      <p:grpSp>
        <p:nvGrpSpPr>
          <p:cNvPr id="91" name="그룹 1007"/>
          <p:cNvGrpSpPr/>
          <p:nvPr/>
        </p:nvGrpSpPr>
        <p:grpSpPr>
          <a:xfrm>
            <a:off x="9792238" y="3528367"/>
            <a:ext cx="7428962" cy="1720999"/>
            <a:chOff x="5507224" y="4368322"/>
            <a:chExt cx="3890620" cy="784475"/>
          </a:xfrm>
        </p:grpSpPr>
        <p:pic>
          <p:nvPicPr>
            <p:cNvPr id="113" name="Object 2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7224" y="4368322"/>
              <a:ext cx="3890620" cy="784475"/>
            </a:xfrm>
            <a:prstGeom prst="rect">
              <a:avLst/>
            </a:prstGeom>
            <a:solidFill>
              <a:srgbClr val="E290DC"/>
            </a:solidFill>
          </p:spPr>
        </p:pic>
      </p:grpSp>
      <p:grpSp>
        <p:nvGrpSpPr>
          <p:cNvPr id="103" name="그룹 1013"/>
          <p:cNvGrpSpPr/>
          <p:nvPr/>
        </p:nvGrpSpPr>
        <p:grpSpPr>
          <a:xfrm>
            <a:off x="7193862" y="2857500"/>
            <a:ext cx="3805270" cy="6858000"/>
            <a:chOff x="4146429" y="4062524"/>
            <a:chExt cx="1992857" cy="3126050"/>
          </a:xfrm>
        </p:grpSpPr>
        <p:pic>
          <p:nvPicPr>
            <p:cNvPr id="107" name="Object 5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46429" y="4062524"/>
              <a:ext cx="1992857" cy="3126050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7590315" y="4132944"/>
            <a:ext cx="305724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사회복지후원회원</a:t>
            </a:r>
            <a:endParaRPr lang="en-US" altLang="ko-KR" sz="2800" b="1" dirty="0" smtClean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28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2800" b="1" dirty="0" smtClean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알 권리 보장</a:t>
            </a:r>
            <a:endParaRPr lang="en-US" altLang="ko-KR" sz="2800" b="1" dirty="0" smtClean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endParaRPr lang="en-US" altLang="ko-KR" sz="2800" b="1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2800" b="1" dirty="0" smtClean="0">
                <a:solidFill>
                  <a:schemeClr val="bg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행사 및 소식 공유</a:t>
            </a:r>
            <a:endParaRPr lang="ko-KR" altLang="en-US" sz="2800" b="1" dirty="0">
              <a:solidFill>
                <a:schemeClr val="bg1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4297" y="3713629"/>
            <a:ext cx="4650632" cy="1284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b="1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홈페이지</a:t>
            </a:r>
            <a:endParaRPr lang="en-US" altLang="ko-KR" sz="2800" b="1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사회복지후원회 게시판 개설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76765" y="6419805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1390" y="5406472"/>
            <a:ext cx="5330902" cy="4537628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1511390" y="9029700"/>
            <a:ext cx="5330902" cy="3928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TextBox 117"/>
          <p:cNvSpPr txBox="1"/>
          <p:nvPr/>
        </p:nvSpPr>
        <p:spPr>
          <a:xfrm>
            <a:off x="11811000" y="3713629"/>
            <a:ext cx="42979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b="1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네이버</a:t>
            </a:r>
            <a:endParaRPr lang="en-US" altLang="ko-KR" sz="2800" b="1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사회복지후원회 밴드 개설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1395584" y="5088707"/>
            <a:ext cx="71562385" cy="1090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221589704" descr="EMB0000363c55b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5584" y="5434628"/>
            <a:ext cx="5139816" cy="445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1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8" name="그룹 1008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03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6544" y="1180525"/>
            <a:ext cx="11401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함께하는 사회공헌활동 활성화</a:t>
            </a:r>
            <a:endParaRPr lang="ko-KR" altLang="en-US" sz="6000" dirty="0">
              <a:solidFill>
                <a:schemeClr val="tx2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8" name="그룹 1002"/>
          <p:cNvGrpSpPr/>
          <p:nvPr/>
        </p:nvGrpSpPr>
        <p:grpSpPr>
          <a:xfrm>
            <a:off x="904762" y="6225115"/>
            <a:ext cx="16485714" cy="161675"/>
            <a:chOff x="904762" y="5844115"/>
            <a:chExt cx="16485714" cy="16167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762" y="5844115"/>
              <a:ext cx="16485714" cy="161675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974009" y="3204508"/>
            <a:ext cx="1769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공동협력</a:t>
            </a:r>
            <a:endParaRPr lang="ko-KR" altLang="en-US" sz="6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2671" y="7277100"/>
            <a:ext cx="175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십시일반</a:t>
            </a:r>
            <a:endParaRPr lang="en-US" altLang="ko-KR" sz="6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0400" y="2324100"/>
            <a:ext cx="141900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나누리봉사단과</a:t>
            </a:r>
            <a:r>
              <a:rPr lang="ko-KR" altLang="en-US" sz="3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자원봉사 공동협력체계 구축</a:t>
            </a:r>
            <a:endParaRPr lang="en-US" altLang="ko-KR" sz="36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 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자원봉사자 확대 운영</a:t>
            </a:r>
            <a:endParaRPr lang="en-US" altLang="ko-KR" sz="3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</a:t>
            </a:r>
            <a:r>
              <a:rPr lang="en-US" altLang="ko-KR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현행</a:t>
            </a:r>
            <a:r>
              <a:rPr lang="en-US" altLang="ko-KR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 41</a:t>
            </a:r>
            <a:r>
              <a:rPr lang="ko-KR" altLang="en-US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명 → 공동협력</a:t>
            </a:r>
            <a:r>
              <a:rPr lang="en-US" altLang="ko-KR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28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나누리</a:t>
            </a:r>
            <a:r>
              <a:rPr lang="ko-KR" altLang="en-US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41</a:t>
            </a:r>
            <a:r>
              <a:rPr lang="ko-KR" altLang="en-US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명 </a:t>
            </a:r>
            <a:r>
              <a:rPr lang="en-US" altLang="ko-KR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</a:t>
            </a:r>
            <a:r>
              <a:rPr lang="ko-KR" altLang="en-US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사회복지후원회 </a:t>
            </a:r>
            <a:r>
              <a:rPr lang="en-US" altLang="ko-KR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204</a:t>
            </a:r>
            <a:r>
              <a:rPr lang="ko-KR" altLang="en-US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r>
              <a:rPr lang="en-US" altLang="ko-KR" sz="28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3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 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가족 여가생활이 자원봉사로 이어질 수 있도록 봉사활동 </a:t>
            </a:r>
            <a:r>
              <a:rPr lang="ko-KR" altLang="en-US" sz="3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체험기회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제공</a:t>
            </a:r>
            <a:endParaRPr lang="en-US" altLang="ko-KR" sz="3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3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재난 희생자들을 위한 지원 사업 활성화</a:t>
            </a:r>
            <a:endParaRPr lang="en-US" altLang="ko-KR" sz="3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3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0400" y="6530519"/>
            <a:ext cx="141900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실버카</a:t>
            </a:r>
            <a:r>
              <a:rPr lang="ko-KR" altLang="en-US" sz="3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보급사업</a:t>
            </a:r>
            <a:endParaRPr lang="en-US" altLang="ko-KR" sz="2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- 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인구 고령화로 노인성 질환 등 보행이 불편한 노인들을 위한 </a:t>
            </a:r>
            <a:r>
              <a:rPr lang="ko-KR" altLang="en-US" sz="32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필수장비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en-US" altLang="ko-KR" sz="3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보급으로 병원 이미지 향상</a:t>
            </a:r>
            <a:endParaRPr lang="en-US" altLang="ko-KR" sz="3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3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- 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대상선정 </a:t>
            </a:r>
            <a:r>
              <a:rPr lang="en-US" altLang="ko-KR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3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남원노인복지관의 추천</a:t>
            </a:r>
            <a:endParaRPr lang="en-US" altLang="ko-KR" sz="3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799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238095" y="727993"/>
            <a:ext cx="12490068" cy="78140"/>
            <a:chOff x="4238095" y="727993"/>
            <a:chExt cx="12490068" cy="78140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8095" y="727993"/>
              <a:ext cx="12490068" cy="7814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04762" y="9295243"/>
            <a:ext cx="16476190" cy="78058"/>
            <a:chOff x="904762" y="9295243"/>
            <a:chExt cx="16476190" cy="78058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762" y="9295243"/>
              <a:ext cx="16476190" cy="78058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295400" y="5368741"/>
            <a:ext cx="9677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rPr>
              <a:t>후원금 혜택</a:t>
            </a:r>
            <a:endParaRPr kumimoji="0" lang="ko-KR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4761" y="1543669"/>
            <a:ext cx="45995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04</a:t>
            </a:r>
            <a:endParaRPr kumimoji="0" lang="ko-KR" altLang="en-US" sz="20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04</a:t>
            </a:r>
            <a:endParaRPr lang="ko-KR" altLang="en-US" sz="3600" dirty="0">
              <a:solidFill>
                <a:schemeClr val="bg1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377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8" name="그룹 1008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1143000" y="1181100"/>
            <a:ext cx="1394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직원여러분의  따뜻한 사랑을 기다립니다</a:t>
            </a:r>
            <a:r>
              <a:rPr lang="en-US" altLang="ko-KR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4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780961" y="2705100"/>
            <a:ext cx="15668839" cy="7391400"/>
            <a:chOff x="1524000" y="2095500"/>
            <a:chExt cx="15283181" cy="7114694"/>
          </a:xfrm>
        </p:grpSpPr>
        <p:sp>
          <p:nvSpPr>
            <p:cNvPr id="30" name="타원 29"/>
            <p:cNvSpPr/>
            <p:nvPr/>
          </p:nvSpPr>
          <p:spPr>
            <a:xfrm>
              <a:off x="7652241" y="6489259"/>
              <a:ext cx="3505200" cy="2720935"/>
            </a:xfrm>
            <a:prstGeom prst="ellipse">
              <a:avLst/>
            </a:prstGeom>
            <a:solidFill>
              <a:srgbClr val="E29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4166565" y="4433359"/>
              <a:ext cx="3505200" cy="2720935"/>
            </a:xfrm>
            <a:prstGeom prst="ellipse">
              <a:avLst/>
            </a:prstGeom>
            <a:solidFill>
              <a:srgbClr val="E29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타원 3"/>
            <p:cNvSpPr/>
            <p:nvPr/>
          </p:nvSpPr>
          <p:spPr>
            <a:xfrm>
              <a:off x="1524000" y="2095500"/>
              <a:ext cx="3505200" cy="2720935"/>
            </a:xfrm>
            <a:prstGeom prst="ellipse">
              <a:avLst/>
            </a:prstGeom>
            <a:solidFill>
              <a:srgbClr val="E29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4528016" y="4476508"/>
              <a:ext cx="9214243" cy="2492339"/>
              <a:chOff x="3002281" y="3169925"/>
              <a:chExt cx="6642179" cy="172961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B2700D28-BBC1-4277-A261-D8835F9C3F08}"/>
                  </a:ext>
                </a:extLst>
              </p:cNvPr>
              <p:cNvSpPr txBox="1"/>
              <p:nvPr/>
            </p:nvSpPr>
            <p:spPr>
              <a:xfrm>
                <a:off x="5923387" y="3497302"/>
                <a:ext cx="3721073" cy="4869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4400" b="1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생명 살리는 큰 기쁨</a:t>
                </a:r>
                <a:endParaRPr lang="ko-KR" altLang="en-US" sz="4400" b="1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xmlns="" id="{8C546E04-EC5A-4F7B-A13B-FEC4B69641C2}"/>
                  </a:ext>
                </a:extLst>
              </p:cNvPr>
              <p:cNvGrpSpPr/>
              <p:nvPr/>
            </p:nvGrpSpPr>
            <p:grpSpPr>
              <a:xfrm>
                <a:off x="3002281" y="3169925"/>
                <a:ext cx="1885158" cy="1729610"/>
                <a:chOff x="1359750" y="2854959"/>
                <a:chExt cx="1360764" cy="1328065"/>
              </a:xfrm>
            </p:grpSpPr>
            <p:sp>
              <p:nvSpPr>
                <p:cNvPr id="26" name="타원 25">
                  <a:extLst>
                    <a:ext uri="{FF2B5EF4-FFF2-40B4-BE49-F238E27FC236}">
                      <a16:creationId xmlns:a16="http://schemas.microsoft.com/office/drawing/2014/main" xmlns="" id="{C8955109-4EAC-4A30-920C-5AC19443E461}"/>
                    </a:ext>
                  </a:extLst>
                </p:cNvPr>
                <p:cNvSpPr/>
                <p:nvPr/>
              </p:nvSpPr>
              <p:spPr>
                <a:xfrm>
                  <a:off x="1359750" y="2854959"/>
                  <a:ext cx="1328065" cy="1328065"/>
                </a:xfrm>
                <a:prstGeom prst="ellipse">
                  <a:avLst/>
                </a:prstGeom>
                <a:solidFill>
                  <a:srgbClr val="E290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000" b="1">
                    <a:solidFill>
                      <a:schemeClr val="accent1">
                        <a:lumMod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xmlns="" id="{08A8746E-6BF3-4AFC-BA0E-5834FECF929E}"/>
                    </a:ext>
                  </a:extLst>
                </p:cNvPr>
                <p:cNvSpPr txBox="1"/>
                <p:nvPr/>
              </p:nvSpPr>
              <p:spPr>
                <a:xfrm>
                  <a:off x="1402610" y="3014226"/>
                  <a:ext cx="1317904" cy="10473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ko-KR" altLang="en-US" sz="4400" b="1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나눔의</a:t>
                  </a:r>
                  <a:endParaRPr lang="en-US" altLang="ko-KR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ko-KR" altLang="en-US" sz="4400" b="1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행</a:t>
                  </a:r>
                  <a:r>
                    <a:rPr lang="ko-KR" altLang="en-US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복</a:t>
                  </a:r>
                </a:p>
              </p:txBody>
            </p:sp>
          </p:grpSp>
        </p:grpSp>
        <p:grpSp>
          <p:nvGrpSpPr>
            <p:cNvPr id="14" name="그룹 13"/>
            <p:cNvGrpSpPr/>
            <p:nvPr/>
          </p:nvGrpSpPr>
          <p:grpSpPr>
            <a:xfrm>
              <a:off x="1874838" y="2324100"/>
              <a:ext cx="9985650" cy="2492335"/>
              <a:chOff x="1013853" y="1677507"/>
              <a:chExt cx="7198256" cy="1729607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xmlns="" id="{416F3848-A66C-4F0D-BCB6-69710D9AFEA0}"/>
                  </a:ext>
                </a:extLst>
              </p:cNvPr>
              <p:cNvGrpSpPr/>
              <p:nvPr/>
            </p:nvGrpSpPr>
            <p:grpSpPr>
              <a:xfrm>
                <a:off x="1013853" y="1677507"/>
                <a:ext cx="1945756" cy="1729607"/>
                <a:chOff x="1321529" y="2854959"/>
                <a:chExt cx="1404505" cy="1328065"/>
              </a:xfrm>
            </p:grpSpPr>
            <p:sp>
              <p:nvSpPr>
                <p:cNvPr id="22" name="타원 21">
                  <a:extLst>
                    <a:ext uri="{FF2B5EF4-FFF2-40B4-BE49-F238E27FC236}">
                      <a16:creationId xmlns:a16="http://schemas.microsoft.com/office/drawing/2014/main" xmlns="" id="{17608BF0-001E-40D6-941E-8B2206E37FA9}"/>
                    </a:ext>
                  </a:extLst>
                </p:cNvPr>
                <p:cNvSpPr/>
                <p:nvPr/>
              </p:nvSpPr>
              <p:spPr>
                <a:xfrm>
                  <a:off x="1359750" y="2854959"/>
                  <a:ext cx="1328065" cy="1328065"/>
                </a:xfrm>
                <a:prstGeom prst="ellipse">
                  <a:avLst/>
                </a:prstGeom>
                <a:solidFill>
                  <a:srgbClr val="E290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000" b="1">
                    <a:solidFill>
                      <a:schemeClr val="accent1">
                        <a:lumMod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xmlns="" id="{1BE138F2-7850-453B-9154-F706FA525100}"/>
                    </a:ext>
                  </a:extLst>
                </p:cNvPr>
                <p:cNvSpPr txBox="1"/>
                <p:nvPr/>
              </p:nvSpPr>
              <p:spPr>
                <a:xfrm>
                  <a:off x="1321529" y="2883392"/>
                  <a:ext cx="1404505" cy="10473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ko-KR" altLang="en-US" sz="4400" b="1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후원금</a:t>
                  </a:r>
                  <a:endParaRPr lang="en-US" altLang="ko-KR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ko-KR" altLang="en-US" sz="4400" b="1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조성 동참</a:t>
                  </a:r>
                  <a:endParaRPr lang="ko-KR" altLang="en-US" sz="4400" b="1" dirty="0">
                    <a:solidFill>
                      <a:schemeClr val="accent1">
                        <a:lumMod val="50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B2700D28-BBC1-4277-A261-D8835F9C3F08}"/>
                  </a:ext>
                </a:extLst>
              </p:cNvPr>
              <p:cNvSpPr txBox="1"/>
              <p:nvPr/>
            </p:nvSpPr>
            <p:spPr>
              <a:xfrm>
                <a:off x="3427939" y="2203032"/>
                <a:ext cx="4784170" cy="4869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4400" b="1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남원의료원 직원의 소속감</a:t>
                </a:r>
                <a:endParaRPr lang="ko-KR" altLang="en-US" sz="4400" b="1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15" name="그룹 14"/>
            <p:cNvGrpSpPr/>
            <p:nvPr/>
          </p:nvGrpSpPr>
          <p:grpSpPr>
            <a:xfrm>
              <a:off x="8220242" y="6689764"/>
              <a:ext cx="8586939" cy="2492336"/>
              <a:chOff x="5588001" y="4707149"/>
              <a:chExt cx="6189981" cy="1729608"/>
            </a:xfrm>
          </p:grpSpPr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xmlns="" id="{6F57BB6E-4194-4241-832F-A42759C4D678}"/>
                  </a:ext>
                </a:extLst>
              </p:cNvPr>
              <p:cNvGrpSpPr/>
              <p:nvPr/>
            </p:nvGrpSpPr>
            <p:grpSpPr>
              <a:xfrm>
                <a:off x="5588001" y="4707149"/>
                <a:ext cx="1839858" cy="1729608"/>
                <a:chOff x="1359750" y="2854959"/>
                <a:chExt cx="1328065" cy="1328065"/>
              </a:xfrm>
            </p:grpSpPr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xmlns="" id="{96B5BA59-2D03-4494-950E-016838E02CDF}"/>
                    </a:ext>
                  </a:extLst>
                </p:cNvPr>
                <p:cNvSpPr/>
                <p:nvPr/>
              </p:nvSpPr>
              <p:spPr>
                <a:xfrm>
                  <a:off x="1359750" y="2854959"/>
                  <a:ext cx="1328065" cy="1328065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3000" b="1">
                    <a:solidFill>
                      <a:schemeClr val="accent1">
                        <a:lumMod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xmlns="" id="{6CD843D0-1086-4E12-BC46-5E39271F8416}"/>
                    </a:ext>
                  </a:extLst>
                </p:cNvPr>
                <p:cNvSpPr txBox="1"/>
                <p:nvPr/>
              </p:nvSpPr>
              <p:spPr>
                <a:xfrm>
                  <a:off x="1369909" y="2921763"/>
                  <a:ext cx="1317904" cy="10473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ko-KR" altLang="en-US" sz="4400" b="1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연말정산</a:t>
                  </a:r>
                  <a:endParaRPr lang="en-US" altLang="ko-KR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ko-KR" altLang="en-US" sz="4400" b="1" dirty="0" smtClean="0">
                      <a:solidFill>
                        <a:schemeClr val="accent1">
                          <a:lumMod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혜</a:t>
                  </a:r>
                  <a:r>
                    <a:rPr lang="ko-KR" altLang="en-US" sz="4400" b="1" dirty="0">
                      <a:solidFill>
                        <a:schemeClr val="accent1">
                          <a:lumMod val="50000"/>
                        </a:schemeClr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택</a:t>
                  </a:r>
                  <a:endParaRPr lang="en-US" altLang="ko-KR" sz="4400" b="1" dirty="0" smtClean="0">
                    <a:solidFill>
                      <a:schemeClr val="accent1">
                        <a:lumMod val="50000"/>
                      </a:scheme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B2700D28-BBC1-4277-A261-D8835F9C3F08}"/>
                  </a:ext>
                </a:extLst>
              </p:cNvPr>
              <p:cNvSpPr txBox="1"/>
              <p:nvPr/>
            </p:nvSpPr>
            <p:spPr>
              <a:xfrm>
                <a:off x="8189797" y="5188963"/>
                <a:ext cx="3588185" cy="533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 defTabSz="1066800">
                  <a:spcBef>
                    <a:spcPct val="0"/>
                  </a:spcBef>
                </a:pPr>
                <a:r>
                  <a:rPr lang="ko-KR" altLang="en-US" sz="4400" b="1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연말정산 공제 혜택</a:t>
                </a:r>
                <a:endParaRPr lang="ko-KR" altLang="en-US" sz="4400" b="1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04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96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8" name="그룹 1008"/>
          <p:cNvGrpSpPr/>
          <p:nvPr/>
        </p:nvGrpSpPr>
        <p:grpSpPr>
          <a:xfrm>
            <a:off x="4238095" y="723810"/>
            <a:ext cx="12490068" cy="19704"/>
            <a:chOff x="4238095" y="723810"/>
            <a:chExt cx="12490068" cy="19704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8095" y="723810"/>
              <a:ext cx="12490068" cy="19704"/>
            </a:xfrm>
            <a:prstGeom prst="rect">
              <a:avLst/>
            </a:prstGeom>
          </p:spPr>
        </p:pic>
      </p:grp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B4D6C769-C474-4D28-AFDF-1862CF1FFCF1}"/>
              </a:ext>
            </a:extLst>
          </p:cNvPr>
          <p:cNvSpPr/>
          <p:nvPr/>
        </p:nvSpPr>
        <p:spPr>
          <a:xfrm>
            <a:off x="1143000" y="3619500"/>
            <a:ext cx="4114800" cy="4419600"/>
          </a:xfrm>
          <a:prstGeom prst="rect">
            <a:avLst/>
          </a:prstGeom>
          <a:solidFill>
            <a:srgbClr val="E29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6809CB6-1A17-4EEF-B9AC-4FEAFFDB84AC}"/>
              </a:ext>
            </a:extLst>
          </p:cNvPr>
          <p:cNvSpPr txBox="1"/>
          <p:nvPr/>
        </p:nvSpPr>
        <p:spPr>
          <a:xfrm>
            <a:off x="1143000" y="4152900"/>
            <a:ext cx="41148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연말 </a:t>
            </a:r>
            <a:endParaRPr lang="en-US" altLang="ko-KR" sz="6600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z="4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소득공제혜택</a:t>
            </a:r>
            <a:endParaRPr lang="ko-KR" altLang="en-US" sz="4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171201"/>
            <a:ext cx="10591800" cy="7548913"/>
          </a:xfrm>
          <a:prstGeom prst="rect">
            <a:avLst/>
          </a:prstGeom>
          <a:noFill/>
          <a:ln w="9525">
            <a:solidFill>
              <a:srgbClr val="E290DC"/>
            </a:solidFill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8077200" y="5600700"/>
            <a:ext cx="3962400" cy="1219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16905833" y="482967"/>
            <a:ext cx="95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solidFill>
                  <a:srgbClr val="E290DC"/>
                </a:solidFill>
                <a:latin typeface="중간안상수체" panose="02010504000101010101" pitchFamily="2" charset="-127"/>
                <a:ea typeface="중간안상수체" panose="02010504000101010101" pitchFamily="2" charset="-127"/>
              </a:rPr>
              <a:t>04</a:t>
            </a:r>
            <a:endParaRPr lang="ko-KR" altLang="en-US" sz="3600" dirty="0">
              <a:solidFill>
                <a:srgbClr val="E290DC"/>
              </a:solidFill>
              <a:latin typeface="중간안상수체" panose="02010504000101010101" pitchFamily="2" charset="-127"/>
              <a:ea typeface="중간안상수체" panose="02010504000101010101" pitchFamily="2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8087" y="525625"/>
            <a:ext cx="3628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2021.06.08. Q&amp;A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강좌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18285714" cy="10285714"/>
            <a:chOff x="0" y="0"/>
            <a:chExt cx="18285714" cy="1028571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10285714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6544" y="537522"/>
            <a:ext cx="3017881" cy="457131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4238095" y="727993"/>
            <a:ext cx="13142857" cy="82224"/>
            <a:chOff x="4238095" y="727993"/>
            <a:chExt cx="13142857" cy="82224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8095" y="727993"/>
              <a:ext cx="13142857" cy="82224"/>
            </a:xfrm>
            <a:prstGeom prst="rect">
              <a:avLst/>
            </a:prstGeom>
          </p:spPr>
        </p:pic>
      </p:grpSp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9287" y="1329644"/>
            <a:ext cx="8627303" cy="2370862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019048" y="6785434"/>
            <a:ext cx="16476190" cy="78058"/>
            <a:chOff x="1019048" y="6785434"/>
            <a:chExt cx="16476190" cy="7805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9048" y="6785434"/>
              <a:ext cx="16476190" cy="7805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649</Words>
  <Application>Microsoft Office PowerPoint</Application>
  <PresentationFormat>사용자 지정</PresentationFormat>
  <Paragraphs>223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NWMC</cp:lastModifiedBy>
  <cp:revision>39</cp:revision>
  <dcterms:created xsi:type="dcterms:W3CDTF">2021-05-31T09:33:10Z</dcterms:created>
  <dcterms:modified xsi:type="dcterms:W3CDTF">2021-06-08T00:45:21Z</dcterms:modified>
</cp:coreProperties>
</file>