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7" r:id="rId2"/>
    <p:sldId id="293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317" r:id="rId36"/>
    <p:sldId id="318" r:id="rId37"/>
    <p:sldId id="319" r:id="rId38"/>
    <p:sldId id="320" r:id="rId39"/>
    <p:sldId id="321" r:id="rId40"/>
    <p:sldId id="322" r:id="rId41"/>
    <p:sldId id="323" r:id="rId42"/>
    <p:sldId id="324" r:id="rId43"/>
    <p:sldId id="325" r:id="rId44"/>
    <p:sldId id="326" r:id="rId45"/>
    <p:sldId id="327" r:id="rId46"/>
    <p:sldId id="328" r:id="rId47"/>
    <p:sldId id="271" r:id="rId48"/>
    <p:sldId id="275" r:id="rId49"/>
    <p:sldId id="292" r:id="rId50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C7AA57-046B-401E-9E0D-958E90D1CA83}" type="datetimeFigureOut">
              <a:rPr lang="ko-KR" altLang="en-US" smtClean="0"/>
              <a:pPr/>
              <a:t>2021-06-18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94363-842A-4530-B34A-BB437D12AC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8016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615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121E08-E315-4665-97C7-1D626F1DC1E5}" type="slidenum">
              <a:rPr lang="en-US" altLang="ko-KR"/>
              <a:pPr/>
              <a:t>3</a:t>
            </a:fld>
            <a:endParaRPr lang="en-US" altLang="ko-KR" dirty="0"/>
          </a:p>
        </p:txBody>
      </p:sp>
      <p:sp>
        <p:nvSpPr>
          <p:cNvPr id="401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121E08-E315-4665-97C7-1D626F1DC1E5}" type="slidenum">
              <a:rPr lang="en-US" altLang="ko-KR"/>
              <a:pPr/>
              <a:t>10</a:t>
            </a:fld>
            <a:endParaRPr lang="en-US" altLang="ko-KR" dirty="0"/>
          </a:p>
        </p:txBody>
      </p:sp>
      <p:sp>
        <p:nvSpPr>
          <p:cNvPr id="401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121E08-E315-4665-97C7-1D626F1DC1E5}" type="slidenum">
              <a:rPr lang="en-US" altLang="ko-KR"/>
              <a:pPr/>
              <a:t>16</a:t>
            </a:fld>
            <a:endParaRPr lang="en-US" altLang="ko-KR" dirty="0"/>
          </a:p>
        </p:txBody>
      </p:sp>
      <p:sp>
        <p:nvSpPr>
          <p:cNvPr id="401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121E08-E315-4665-97C7-1D626F1DC1E5}" type="slidenum">
              <a:rPr lang="en-US" altLang="ko-KR"/>
              <a:pPr/>
              <a:t>21</a:t>
            </a:fld>
            <a:endParaRPr lang="en-US" altLang="ko-KR" dirty="0"/>
          </a:p>
        </p:txBody>
      </p:sp>
      <p:sp>
        <p:nvSpPr>
          <p:cNvPr id="401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121E08-E315-4665-97C7-1D626F1DC1E5}" type="slidenum">
              <a:rPr lang="en-US" altLang="ko-KR"/>
              <a:pPr/>
              <a:t>26</a:t>
            </a:fld>
            <a:endParaRPr lang="en-US" altLang="ko-KR" dirty="0"/>
          </a:p>
        </p:txBody>
      </p:sp>
      <p:sp>
        <p:nvSpPr>
          <p:cNvPr id="401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121E08-E315-4665-97C7-1D626F1DC1E5}" type="slidenum">
              <a:rPr lang="en-US" altLang="ko-KR"/>
              <a:pPr/>
              <a:t>32</a:t>
            </a:fld>
            <a:endParaRPr lang="en-US" altLang="ko-KR" dirty="0"/>
          </a:p>
        </p:txBody>
      </p:sp>
      <p:sp>
        <p:nvSpPr>
          <p:cNvPr id="401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121E08-E315-4665-97C7-1D626F1DC1E5}" type="slidenum">
              <a:rPr lang="en-US" altLang="ko-KR"/>
              <a:pPr/>
              <a:t>38</a:t>
            </a:fld>
            <a:endParaRPr lang="en-US" altLang="ko-KR" dirty="0"/>
          </a:p>
        </p:txBody>
      </p:sp>
      <p:sp>
        <p:nvSpPr>
          <p:cNvPr id="401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121E08-E315-4665-97C7-1D626F1DC1E5}" type="slidenum">
              <a:rPr lang="en-US" altLang="ko-KR"/>
              <a:pPr/>
              <a:t>42</a:t>
            </a:fld>
            <a:endParaRPr lang="en-US" altLang="ko-KR" dirty="0"/>
          </a:p>
        </p:txBody>
      </p:sp>
      <p:sp>
        <p:nvSpPr>
          <p:cNvPr id="401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121E08-E315-4665-97C7-1D626F1DC1E5}" type="slidenum">
              <a:rPr lang="en-US" altLang="ko-KR"/>
              <a:pPr/>
              <a:t>47</a:t>
            </a:fld>
            <a:endParaRPr lang="en-US" altLang="ko-KR" dirty="0"/>
          </a:p>
        </p:txBody>
      </p:sp>
      <p:sp>
        <p:nvSpPr>
          <p:cNvPr id="401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48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9640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0401-1501-46E4-9002-28B2817EC831}" type="datetimeFigureOut">
              <a:rPr lang="ko-KR" altLang="en-US" smtClean="0"/>
              <a:pPr/>
              <a:t>2021-06-18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B4E71-44FF-49B6-8CEE-7BB6B1954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8324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0401-1501-46E4-9002-28B2817EC831}" type="datetimeFigureOut">
              <a:rPr lang="ko-KR" altLang="en-US" smtClean="0"/>
              <a:pPr/>
              <a:t>2021-06-18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B4E71-44FF-49B6-8CEE-7BB6B1954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2737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0401-1501-46E4-9002-28B2817EC831}" type="datetimeFigureOut">
              <a:rPr lang="ko-KR" altLang="en-US" smtClean="0"/>
              <a:pPr/>
              <a:t>2021-06-18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B4E71-44FF-49B6-8CEE-7BB6B1954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0456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0401-1501-46E4-9002-28B2817EC831}" type="datetimeFigureOut">
              <a:rPr lang="ko-KR" altLang="en-US" smtClean="0"/>
              <a:pPr/>
              <a:t>2021-06-18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B4E71-44FF-49B6-8CEE-7BB6B1954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9841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0401-1501-46E4-9002-28B2817EC831}" type="datetimeFigureOut">
              <a:rPr lang="ko-KR" altLang="en-US" smtClean="0"/>
              <a:pPr/>
              <a:t>2021-06-18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B4E71-44FF-49B6-8CEE-7BB6B1954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7982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0401-1501-46E4-9002-28B2817EC831}" type="datetimeFigureOut">
              <a:rPr lang="ko-KR" altLang="en-US" smtClean="0"/>
              <a:pPr/>
              <a:t>2021-06-18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B4E71-44FF-49B6-8CEE-7BB6B1954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1221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0401-1501-46E4-9002-28B2817EC831}" type="datetimeFigureOut">
              <a:rPr lang="ko-KR" altLang="en-US" smtClean="0"/>
              <a:pPr/>
              <a:t>2021-06-18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B4E71-44FF-49B6-8CEE-7BB6B1954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3943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0401-1501-46E4-9002-28B2817EC831}" type="datetimeFigureOut">
              <a:rPr lang="ko-KR" altLang="en-US" smtClean="0"/>
              <a:pPr/>
              <a:t>2021-06-18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B4E71-44FF-49B6-8CEE-7BB6B1954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886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0401-1501-46E4-9002-28B2817EC831}" type="datetimeFigureOut">
              <a:rPr lang="ko-KR" altLang="en-US" smtClean="0"/>
              <a:pPr/>
              <a:t>2021-06-18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B4E71-44FF-49B6-8CEE-7BB6B1954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329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0401-1501-46E4-9002-28B2817EC831}" type="datetimeFigureOut">
              <a:rPr lang="ko-KR" altLang="en-US" smtClean="0"/>
              <a:pPr/>
              <a:t>2021-06-18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B4E71-44FF-49B6-8CEE-7BB6B1954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868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0401-1501-46E4-9002-28B2817EC831}" type="datetimeFigureOut">
              <a:rPr lang="ko-KR" altLang="en-US" smtClean="0"/>
              <a:pPr/>
              <a:t>2021-06-18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B4E71-44FF-49B6-8CEE-7BB6B1954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6267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10401-1501-46E4-9002-28B2817EC831}" type="datetimeFigureOut">
              <a:rPr lang="ko-KR" altLang="en-US" smtClean="0"/>
              <a:pPr/>
              <a:t>2021-06-18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B4E71-44FF-49B6-8CEE-7BB6B1954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7455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charset="-127"/>
              <a:ea typeface="굴림" charset="-127"/>
              <a:cs typeface="굴림" charset="-127"/>
            </a:endParaRPr>
          </a:p>
        </p:txBody>
      </p:sp>
      <p:sp>
        <p:nvSpPr>
          <p:cNvPr id="20" name="TextBox 42"/>
          <p:cNvSpPr txBox="1">
            <a:spLocks noChangeArrowheads="1"/>
          </p:cNvSpPr>
          <p:nvPr/>
        </p:nvSpPr>
        <p:spPr bwMode="auto">
          <a:xfrm>
            <a:off x="5505051" y="3464619"/>
            <a:ext cx="3266636" cy="461665"/>
          </a:xfrm>
          <a:prstGeom prst="rect">
            <a:avLst/>
          </a:prstGeom>
          <a:solidFill>
            <a:srgbClr val="01B3C4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r>
              <a:rPr lang="ko-KR" altLang="en-US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관립 전주자혜의원 남원출장소</a:t>
            </a:r>
            <a:endParaRPr lang="en-US" altLang="ko-KR" sz="12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- since1921</a:t>
            </a:r>
            <a:r>
              <a:rPr lang="ko-KR" altLang="en-US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2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2" name="Picture 3" descr="D:\★기획총무팀\기타\양식\슬로건\슬로건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21" y="556706"/>
            <a:ext cx="2899643" cy="352014"/>
          </a:xfrm>
          <a:prstGeom prst="rect">
            <a:avLst/>
          </a:prstGeom>
          <a:solidFill>
            <a:schemeClr val="accent1"/>
          </a:solidFill>
          <a:extLst/>
        </p:spPr>
      </p:pic>
      <p:sp>
        <p:nvSpPr>
          <p:cNvPr id="24" name="TextBox 23"/>
          <p:cNvSpPr txBox="1"/>
          <p:nvPr/>
        </p:nvSpPr>
        <p:spPr>
          <a:xfrm>
            <a:off x="2051720" y="1700808"/>
            <a:ext cx="44919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fontAlgn="base" latinLnBrk="0"/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2021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년 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제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차 본관 기능보강사업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fontAlgn="base" latinLnBrk="0"/>
            <a:r>
              <a:rPr lang="ko-KR" altLang="en-US" sz="20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시설현대화사업추진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및 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fontAlgn="base" latinLnBrk="0"/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중장기 사업 계획 보고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5514119" y="3926284"/>
            <a:ext cx="3330047" cy="2386590"/>
            <a:chOff x="5286760" y="3836196"/>
            <a:chExt cx="3330047" cy="2386590"/>
          </a:xfrm>
        </p:grpSpPr>
        <p:sp>
          <p:nvSpPr>
            <p:cNvPr id="28" name="Text Box 22"/>
            <p:cNvSpPr txBox="1">
              <a:spLocks noChangeArrowheads="1"/>
            </p:cNvSpPr>
            <p:nvPr/>
          </p:nvSpPr>
          <p:spPr bwMode="auto">
            <a:xfrm>
              <a:off x="5701963" y="5724188"/>
              <a:ext cx="2914844" cy="4985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dist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휴먼둥근헤드라인" pitchFamily="18" charset="-127"/>
                  <a:ea typeface="휴먼둥근헤드라인" pitchFamily="18" charset="-127"/>
                  <a:cs typeface="한컴바탕" pitchFamily="18" charset="-127"/>
                </a:rPr>
                <a:t>전라북도 남원의료원</a:t>
              </a:r>
            </a:p>
            <a:p>
              <a:pPr marL="0" marR="0" lvl="0" indent="0" algn="dist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휴먼엑스포" pitchFamily="18" charset="-127"/>
                  <a:ea typeface="휴먼엑스포" pitchFamily="18" charset="-127"/>
                  <a:cs typeface="한컴바탕" pitchFamily="18" charset="-127"/>
                </a:rPr>
                <a:t>JEOLLABUK-DO NAMWON MEDICAL CENTER</a:t>
              </a:r>
            </a:p>
          </p:txBody>
        </p:sp>
        <p:pic>
          <p:nvPicPr>
            <p:cNvPr id="30" name="그림 29" descr="남원의료원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86760" y="3836196"/>
              <a:ext cx="3257568" cy="1855004"/>
            </a:xfrm>
            <a:prstGeom prst="rect">
              <a:avLst/>
            </a:prstGeom>
          </p:spPr>
        </p:pic>
      </p:grpSp>
      <p:pic>
        <p:nvPicPr>
          <p:cNvPr id="31" name="Picture 2" descr="D:\★기획총무팀\기타\양식\신 로고\남원의료원 mI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866799"/>
            <a:ext cx="393551" cy="39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01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8"/>
          <p:cNvSpPr/>
          <p:nvPr/>
        </p:nvSpPr>
        <p:spPr>
          <a:xfrm>
            <a:off x="722390" y="937296"/>
            <a:ext cx="3652859" cy="5335903"/>
          </a:xfrm>
          <a:prstGeom prst="roundRect">
            <a:avLst>
              <a:gd name="adj" fmla="val 2922"/>
            </a:avLst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65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433388" y="1052736"/>
            <a:ext cx="576262" cy="244166"/>
            <a:chOff x="433388" y="1176914"/>
            <a:chExt cx="576262" cy="360363"/>
          </a:xfrm>
        </p:grpSpPr>
        <p:sp>
          <p:nvSpPr>
            <p:cNvPr id="3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032" name="AutoShape 8"/>
            <p:cNvSpPr>
              <a:spLocks noChangeArrowheads="1"/>
            </p:cNvSpPr>
            <p:nvPr/>
          </p:nvSpPr>
          <p:spPr bwMode="auto">
            <a:xfrm>
              <a:off x="441325" y="1176914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1.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6" name="모서리가 둥근 직사각형 18"/>
          <p:cNvSpPr/>
          <p:nvPr/>
        </p:nvSpPr>
        <p:spPr>
          <a:xfrm>
            <a:off x="5041978" y="937296"/>
            <a:ext cx="3652858" cy="5335903"/>
          </a:xfrm>
          <a:prstGeom prst="roundRect">
            <a:avLst>
              <a:gd name="adj" fmla="val 2922"/>
            </a:avLst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65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Text Box 4"/>
          <p:cNvSpPr txBox="1">
            <a:spLocks noChangeArrowheads="1"/>
          </p:cNvSpPr>
          <p:nvPr/>
        </p:nvSpPr>
        <p:spPr bwMode="auto">
          <a:xfrm>
            <a:off x="942704" y="980728"/>
            <a:ext cx="3419475" cy="91805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101453" tIns="50726" rIns="101453" bIns="50726">
            <a:spAutoFit/>
          </a:bodyPr>
          <a:lstStyle/>
          <a:p>
            <a:pPr algn="l">
              <a:spcBef>
                <a:spcPct val="50000"/>
              </a:spcBef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본관 시설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현대화사업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추진 상황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………1</a:t>
            </a:r>
          </a:p>
          <a:p>
            <a:pPr marL="176213" indent="-176213">
              <a:spcBef>
                <a:spcPct val="50000"/>
              </a:spcBef>
            </a:pPr>
            <a:r>
              <a:rPr lang="ko-KR" altLang="en-US" sz="1400" dirty="0" smtClean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en-US" altLang="ko-KR" sz="1400" dirty="0" smtClean="0">
                <a:latin typeface="가는각진제목체" pitchFamily="18" charset="-127"/>
                <a:ea typeface="가는각진제목체" pitchFamily="18" charset="-127"/>
              </a:rPr>
              <a:t>1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-1 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본관 </a:t>
            </a:r>
            <a:r>
              <a:rPr lang="ko-KR" altLang="en-US" sz="1200" dirty="0" err="1" smtClean="0">
                <a:latin typeface="가는각진제목체" pitchFamily="18" charset="-127"/>
                <a:ea typeface="가는각진제목체" pitchFamily="18" charset="-127"/>
              </a:rPr>
              <a:t>리모델링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 공사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(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노후설비교체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)</a:t>
            </a:r>
          </a:p>
          <a:p>
            <a:pPr marL="176213" indent="-176213"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1-2 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본관 </a:t>
            </a:r>
            <a:r>
              <a:rPr lang="ko-KR" altLang="en-US" sz="1200" dirty="0" err="1" smtClean="0">
                <a:latin typeface="가는각진제목체" pitchFamily="18" charset="-127"/>
                <a:ea typeface="가는각진제목체" pitchFamily="18" charset="-127"/>
              </a:rPr>
              <a:t>리모델링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 공사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(</a:t>
            </a:r>
            <a:r>
              <a:rPr lang="ko-KR" altLang="en-US" sz="1200" dirty="0" err="1" smtClean="0">
                <a:latin typeface="가는각진제목체" pitchFamily="18" charset="-127"/>
                <a:ea typeface="가는각진제목체" pitchFamily="18" charset="-127"/>
              </a:rPr>
              <a:t>외래부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ko-KR" altLang="en-US" sz="1200" dirty="0" err="1" smtClean="0">
                <a:latin typeface="가는각진제목체" pitchFamily="18" charset="-127"/>
                <a:ea typeface="가는각진제목체" pitchFamily="18" charset="-127"/>
              </a:rPr>
              <a:t>리모델링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)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0" name="Text Box 17"/>
          <p:cNvSpPr txBox="1">
            <a:spLocks noChangeArrowheads="1"/>
          </p:cNvSpPr>
          <p:nvPr/>
        </p:nvSpPr>
        <p:spPr bwMode="auto">
          <a:xfrm>
            <a:off x="5122417" y="2276872"/>
            <a:ext cx="3572419" cy="139510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 marL="176213" indent="-176213">
              <a:spcBef>
                <a:spcPct val="50000"/>
              </a:spcBef>
            </a:pP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2020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년 진단검사의학과 및 기타시설 보강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……………………………30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pPr marL="176213" indent="-176213">
              <a:spcBef>
                <a:spcPct val="50000"/>
              </a:spcBef>
            </a:pP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6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-1 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진단검사의학과 </a:t>
            </a:r>
            <a:r>
              <a:rPr lang="ko-KR" altLang="en-US" sz="1200" dirty="0" err="1" smtClean="0">
                <a:latin typeface="가는각진제목체" pitchFamily="18" charset="-127"/>
                <a:ea typeface="가는각진제목체" pitchFamily="18" charset="-127"/>
              </a:rPr>
              <a:t>리모델링</a:t>
            </a:r>
            <a:endParaRPr lang="en-US" altLang="ko-KR" sz="1200" dirty="0" smtClean="0">
              <a:latin typeface="가는각진제목체" pitchFamily="18" charset="-127"/>
              <a:ea typeface="가는각진제목체" pitchFamily="18" charset="-127"/>
            </a:endParaRPr>
          </a:p>
          <a:p>
            <a:pPr marL="176213" indent="-176213" algn="l"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6-2 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지하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1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층 일부 </a:t>
            </a:r>
            <a:r>
              <a:rPr lang="ko-KR" altLang="en-US" sz="1200" dirty="0" err="1" smtClean="0">
                <a:latin typeface="가는각진제목체" pitchFamily="18" charset="-127"/>
                <a:ea typeface="가는각진제목체" pitchFamily="18" charset="-127"/>
              </a:rPr>
              <a:t>리모델링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(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강당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,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분식점등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)</a:t>
            </a:r>
          </a:p>
          <a:p>
            <a:pPr marL="176213" indent="-176213" algn="l"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6-3 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노후설비교체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(CCTV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등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4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종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)</a:t>
            </a:r>
            <a:endParaRPr lang="en-US" altLang="ko-KR" sz="1200" dirty="0" smtClean="0">
              <a:latin typeface="가는각진제목체" pitchFamily="18" charset="-127"/>
              <a:ea typeface="가는각진제목체" pitchFamily="18" charset="-127"/>
            </a:endParaRPr>
          </a:p>
        </p:txBody>
      </p:sp>
      <p:pic>
        <p:nvPicPr>
          <p:cNvPr id="23" name="Picture 2" descr="3D_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23212" y="5835423"/>
            <a:ext cx="306487" cy="52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직사각형 4"/>
          <p:cNvSpPr/>
          <p:nvPr/>
        </p:nvSpPr>
        <p:spPr>
          <a:xfrm>
            <a:off x="5318714" y="980728"/>
            <a:ext cx="325874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2019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~2020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년 급식주방 및 지원시설 확충사업 추진상황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24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pPr marL="176213" indent="-176213"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5-1 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급식주방 확충</a:t>
            </a:r>
            <a:endParaRPr lang="en-US" altLang="ko-KR" sz="1200" dirty="0" smtClean="0">
              <a:latin typeface="가는각진제목체" pitchFamily="18" charset="-127"/>
              <a:ea typeface="가는각진제목체" pitchFamily="18" charset="-127"/>
            </a:endParaRPr>
          </a:p>
          <a:p>
            <a:pPr marL="176213" indent="-176213"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5-2 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영상의학과 확충</a:t>
            </a:r>
            <a:endParaRPr lang="en-US" altLang="ko-KR" sz="1200" dirty="0" smtClean="0">
              <a:latin typeface="가는각진제목체" pitchFamily="18" charset="-127"/>
              <a:ea typeface="가는각진제목체" pitchFamily="18" charset="-127"/>
            </a:endParaRPr>
          </a:p>
          <a:p>
            <a:pPr marL="176213" indent="-176213"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5-3 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종교시설</a:t>
            </a:r>
            <a:endParaRPr lang="en-US" altLang="ko-KR" sz="1200" dirty="0" smtClean="0">
              <a:latin typeface="가는각진제목체" pitchFamily="18" charset="-127"/>
              <a:ea typeface="가는각진제목체" pitchFamily="18" charset="-127"/>
            </a:endParaRPr>
          </a:p>
        </p:txBody>
      </p:sp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683568" y="2132856"/>
            <a:ext cx="3600400" cy="143357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2017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~2018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년 응급의료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300" dirty="0" err="1" smtClean="0">
                <a:latin typeface="HY울릉도M" pitchFamily="18" charset="-127"/>
                <a:ea typeface="HY울릉도M" pitchFamily="18" charset="-127"/>
              </a:rPr>
              <a:t>분만실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중환</a:t>
            </a:r>
            <a:r>
              <a:rPr lang="en-US" altLang="ko-KR" sz="1300" dirty="0">
                <a:latin typeface="HY울릉도M" pitchFamily="18" charset="-127"/>
                <a:ea typeface="HY울릉도M" pitchFamily="18" charset="-127"/>
              </a:rPr>
              <a:t> </a:t>
            </a:r>
            <a:endParaRPr lang="en-US" altLang="ko-KR" sz="13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spcBef>
                <a:spcPct val="50000"/>
              </a:spcBef>
            </a:pPr>
            <a:r>
              <a:rPr lang="en-US" altLang="ko-KR" sz="1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자실 확충사업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추진 상황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…………………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8</a:t>
            </a:r>
          </a:p>
          <a:p>
            <a:pPr marL="176213" indent="-176213">
              <a:spcBef>
                <a:spcPct val="50000"/>
              </a:spcBef>
            </a:pP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     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2-1 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응급의료확충</a:t>
            </a:r>
            <a:endParaRPr lang="en-US" altLang="ko-KR" sz="1200" dirty="0" smtClean="0">
              <a:latin typeface="가는각진제목체" pitchFamily="18" charset="-127"/>
              <a:ea typeface="가는각진제목체" pitchFamily="18" charset="-127"/>
            </a:endParaRPr>
          </a:p>
          <a:p>
            <a:pPr marL="176213" indent="-176213"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 2-2 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분만서비스확충</a:t>
            </a:r>
            <a:endParaRPr lang="en-US" altLang="ko-KR" sz="1200" dirty="0" smtClean="0">
              <a:latin typeface="가는각진제목체" pitchFamily="18" charset="-127"/>
              <a:ea typeface="가는각진제목체" pitchFamily="18" charset="-127"/>
            </a:endParaRPr>
          </a:p>
          <a:p>
            <a:pPr marL="176213" indent="-176213"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 2-3 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중환자실확충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0" y="490390"/>
            <a:ext cx="1691680" cy="446906"/>
            <a:chOff x="0" y="490390"/>
            <a:chExt cx="1691680" cy="446906"/>
          </a:xfrm>
        </p:grpSpPr>
        <p:sp>
          <p:nvSpPr>
            <p:cNvPr id="27" name="양쪽 모서리가 둥근 사각형 26"/>
            <p:cNvSpPr/>
            <p:nvPr/>
          </p:nvSpPr>
          <p:spPr>
            <a:xfrm rot="5400000">
              <a:off x="622387" y="-131997"/>
              <a:ext cx="446906" cy="169168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60066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견명조" pitchFamily="18" charset="-127"/>
                <a:ea typeface="HY견명조" pitchFamily="18" charset="-127"/>
              </a:endParaRPr>
            </a:p>
          </p:txBody>
        </p:sp>
        <p:sp>
          <p:nvSpPr>
            <p:cNvPr id="477186" name="Text Box 2"/>
            <p:cNvSpPr txBox="1">
              <a:spLocks noChangeArrowheads="1"/>
            </p:cNvSpPr>
            <p:nvPr/>
          </p:nvSpPr>
          <p:spPr bwMode="auto">
            <a:xfrm>
              <a:off x="107505" y="508610"/>
              <a:ext cx="136815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Content</a:t>
              </a:r>
              <a:endParaRPr lang="en-US" altLang="ko-KR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765001" y="3573016"/>
            <a:ext cx="3446959" cy="11565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2018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년 수술실 및 지원시설 확충사업 </a:t>
            </a:r>
            <a:endParaRPr lang="en-US" altLang="ko-KR" sz="13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spcBef>
                <a:spcPct val="50000"/>
              </a:spcBef>
            </a:pPr>
            <a:r>
              <a:rPr lang="en-US" altLang="ko-KR" sz="1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추진상황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…………………………………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14</a:t>
            </a:r>
          </a:p>
          <a:p>
            <a:pPr marL="176213" indent="-176213">
              <a:spcBef>
                <a:spcPct val="50000"/>
              </a:spcBef>
            </a:pP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3-1 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수술실 확충</a:t>
            </a:r>
            <a:endParaRPr lang="en-US" altLang="ko-KR" sz="1200" dirty="0" smtClean="0">
              <a:latin typeface="가는각진제목체" pitchFamily="18" charset="-127"/>
              <a:ea typeface="가는각진제목체" pitchFamily="18" charset="-127"/>
            </a:endParaRPr>
          </a:p>
          <a:p>
            <a:pPr marL="176213" indent="-176213"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3-2  </a:t>
            </a:r>
            <a:r>
              <a:rPr lang="ko-KR" altLang="en-US" sz="1200" dirty="0" err="1" smtClean="0">
                <a:latin typeface="가는각진제목체" pitchFamily="18" charset="-127"/>
                <a:ea typeface="가는각진제목체" pitchFamily="18" charset="-127"/>
              </a:rPr>
              <a:t>중앙공급실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ko-KR" altLang="en-US" sz="1200" dirty="0" err="1" smtClean="0">
                <a:latin typeface="가는각진제목체" pitchFamily="18" charset="-127"/>
                <a:ea typeface="가는각진제목체" pitchFamily="18" charset="-127"/>
              </a:rPr>
              <a:t>리모델링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37" name="그룹 36"/>
          <p:cNvGrpSpPr/>
          <p:nvPr/>
        </p:nvGrpSpPr>
        <p:grpSpPr>
          <a:xfrm>
            <a:off x="425984" y="2276872"/>
            <a:ext cx="576262" cy="263468"/>
            <a:chOff x="433388" y="1112412"/>
            <a:chExt cx="576262" cy="388851"/>
          </a:xfrm>
        </p:grpSpPr>
        <p:sp>
          <p:nvSpPr>
            <p:cNvPr id="38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39" name="AutoShape 8"/>
            <p:cNvSpPr>
              <a:spLocks noChangeArrowheads="1"/>
            </p:cNvSpPr>
            <p:nvPr/>
          </p:nvSpPr>
          <p:spPr bwMode="auto">
            <a:xfrm>
              <a:off x="441325" y="1112412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2.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28" name="Text Box 17"/>
          <p:cNvSpPr txBox="1">
            <a:spLocks noChangeArrowheads="1"/>
          </p:cNvSpPr>
          <p:nvPr/>
        </p:nvSpPr>
        <p:spPr bwMode="auto">
          <a:xfrm>
            <a:off x="5122417" y="5600616"/>
            <a:ext cx="3572419" cy="56410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 marL="176213" indent="-176213">
              <a:spcBef>
                <a:spcPct val="50000"/>
              </a:spcBef>
            </a:pP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시설현대화사업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중장기추진계획 보고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…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……………………………………… …45</a:t>
            </a:r>
            <a:endParaRPr lang="ko-KR" altLang="en-US" sz="14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4743926" y="5498654"/>
            <a:ext cx="576262" cy="378618"/>
            <a:chOff x="433388" y="1218688"/>
            <a:chExt cx="576262" cy="558800"/>
          </a:xfrm>
        </p:grpSpPr>
        <p:sp>
          <p:nvSpPr>
            <p:cNvPr id="30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32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9</a:t>
              </a: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395536" y="3645024"/>
            <a:ext cx="576262" cy="263468"/>
            <a:chOff x="433388" y="1112412"/>
            <a:chExt cx="576262" cy="388851"/>
          </a:xfrm>
        </p:grpSpPr>
        <p:sp>
          <p:nvSpPr>
            <p:cNvPr id="45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46" name="AutoShape 8"/>
            <p:cNvSpPr>
              <a:spLocks noChangeArrowheads="1"/>
            </p:cNvSpPr>
            <p:nvPr/>
          </p:nvSpPr>
          <p:spPr bwMode="auto">
            <a:xfrm>
              <a:off x="441325" y="1112412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3.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395536" y="5037740"/>
            <a:ext cx="576262" cy="263468"/>
            <a:chOff x="433388" y="1112412"/>
            <a:chExt cx="576262" cy="388851"/>
          </a:xfrm>
        </p:grpSpPr>
        <p:sp>
          <p:nvSpPr>
            <p:cNvPr id="54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5" name="AutoShape 8"/>
            <p:cNvSpPr>
              <a:spLocks noChangeArrowheads="1"/>
            </p:cNvSpPr>
            <p:nvPr/>
          </p:nvSpPr>
          <p:spPr bwMode="auto">
            <a:xfrm>
              <a:off x="441325" y="1112412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4.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56" name="Text Box 4"/>
          <p:cNvSpPr txBox="1">
            <a:spLocks noChangeArrowheads="1"/>
          </p:cNvSpPr>
          <p:nvPr/>
        </p:nvSpPr>
        <p:spPr bwMode="auto">
          <a:xfrm>
            <a:off x="755576" y="4941168"/>
            <a:ext cx="3446959" cy="11565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2019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ko-KR" altLang="en-US" sz="1300" dirty="0" err="1" smtClean="0">
                <a:latin typeface="HY울릉도M" pitchFamily="18" charset="-127"/>
                <a:ea typeface="HY울릉도M" pitchFamily="18" charset="-127"/>
              </a:rPr>
              <a:t>음압격리병상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 및 심뇌혈관센터 </a:t>
            </a:r>
            <a:endParaRPr lang="en-US" altLang="ko-KR" sz="13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spcBef>
                <a:spcPct val="50000"/>
              </a:spcBef>
            </a:pPr>
            <a:r>
              <a:rPr lang="en-US" altLang="ko-KR" sz="13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300" dirty="0" smtClean="0">
                <a:latin typeface="HY울릉도M" pitchFamily="18" charset="-127"/>
                <a:ea typeface="HY울릉도M" pitchFamily="18" charset="-127"/>
              </a:rPr>
              <a:t> 확충사업 추진상황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……………………</a:t>
            </a: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19</a:t>
            </a:r>
            <a:endParaRPr lang="en-US" altLang="ko-KR" sz="1300" dirty="0" smtClean="0">
              <a:latin typeface="HY울릉도M" pitchFamily="18" charset="-127"/>
              <a:ea typeface="HY울릉도M" pitchFamily="18" charset="-127"/>
            </a:endParaRPr>
          </a:p>
          <a:p>
            <a:pPr marL="176213" indent="-176213">
              <a:spcBef>
                <a:spcPct val="50000"/>
              </a:spcBef>
            </a:pP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4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-1  </a:t>
            </a:r>
            <a:r>
              <a:rPr lang="ko-KR" altLang="en-US" sz="1200" dirty="0" err="1" smtClean="0">
                <a:latin typeface="가는각진제목체" pitchFamily="18" charset="-127"/>
                <a:ea typeface="가는각진제목체" pitchFamily="18" charset="-127"/>
              </a:rPr>
              <a:t>음압격리병상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 확충</a:t>
            </a:r>
            <a:endParaRPr lang="en-US" altLang="ko-KR" sz="1200" dirty="0" smtClean="0">
              <a:latin typeface="가는각진제목체" pitchFamily="18" charset="-127"/>
              <a:ea typeface="가는각진제목체" pitchFamily="18" charset="-127"/>
            </a:endParaRPr>
          </a:p>
          <a:p>
            <a:pPr marL="176213" indent="-176213"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4-2 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심뇌혈관센터 확충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57" name="그룹 56"/>
          <p:cNvGrpSpPr/>
          <p:nvPr/>
        </p:nvGrpSpPr>
        <p:grpSpPr>
          <a:xfrm>
            <a:off x="4715818" y="1052736"/>
            <a:ext cx="576262" cy="263630"/>
            <a:chOff x="433388" y="1112173"/>
            <a:chExt cx="576262" cy="389090"/>
          </a:xfrm>
        </p:grpSpPr>
        <p:sp>
          <p:nvSpPr>
            <p:cNvPr id="58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9" name="AutoShape 8"/>
            <p:cNvSpPr>
              <a:spLocks noChangeArrowheads="1"/>
            </p:cNvSpPr>
            <p:nvPr/>
          </p:nvSpPr>
          <p:spPr bwMode="auto">
            <a:xfrm>
              <a:off x="441325" y="1112173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5.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4716016" y="2348880"/>
            <a:ext cx="576262" cy="244166"/>
            <a:chOff x="433388" y="1176912"/>
            <a:chExt cx="576262" cy="360362"/>
          </a:xfrm>
        </p:grpSpPr>
        <p:sp>
          <p:nvSpPr>
            <p:cNvPr id="61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62" name="AutoShape 8"/>
            <p:cNvSpPr>
              <a:spLocks noChangeArrowheads="1"/>
            </p:cNvSpPr>
            <p:nvPr/>
          </p:nvSpPr>
          <p:spPr bwMode="auto">
            <a:xfrm>
              <a:off x="441325" y="1176912"/>
              <a:ext cx="568325" cy="360362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6.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4716016" y="3688890"/>
            <a:ext cx="576262" cy="244166"/>
            <a:chOff x="433388" y="1176912"/>
            <a:chExt cx="576262" cy="360362"/>
          </a:xfrm>
        </p:grpSpPr>
        <p:sp>
          <p:nvSpPr>
            <p:cNvPr id="64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65" name="AutoShape 8"/>
            <p:cNvSpPr>
              <a:spLocks noChangeArrowheads="1"/>
            </p:cNvSpPr>
            <p:nvPr/>
          </p:nvSpPr>
          <p:spPr bwMode="auto">
            <a:xfrm>
              <a:off x="441325" y="1176912"/>
              <a:ext cx="568325" cy="360362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7.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66" name="Text Box 17"/>
          <p:cNvSpPr txBox="1">
            <a:spLocks noChangeArrowheads="1"/>
          </p:cNvSpPr>
          <p:nvPr/>
        </p:nvSpPr>
        <p:spPr bwMode="auto">
          <a:xfrm>
            <a:off x="5104037" y="3546064"/>
            <a:ext cx="3572419" cy="10565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 marL="176213" indent="-176213">
              <a:spcBef>
                <a:spcPct val="50000"/>
              </a:spcBef>
            </a:pP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2020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ko-KR" altLang="en-US" sz="1400" dirty="0" err="1" smtClean="0">
                <a:latin typeface="HY울릉도M" pitchFamily="18" charset="-127"/>
                <a:ea typeface="HY울릉도M" pitchFamily="18" charset="-127"/>
              </a:rPr>
              <a:t>인공신장투석실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확충사업 추진상황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…………………………………………36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pPr marL="176213" indent="-176213">
              <a:spcBef>
                <a:spcPct val="50000"/>
              </a:spcBef>
            </a:pP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7-1  </a:t>
            </a:r>
            <a:r>
              <a:rPr lang="ko-KR" altLang="en-US" sz="1200" dirty="0" err="1" smtClean="0">
                <a:latin typeface="가는각진제목체" pitchFamily="18" charset="-127"/>
                <a:ea typeface="가는각진제목체" pitchFamily="18" charset="-127"/>
              </a:rPr>
              <a:t>인공신장투석실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 확충</a:t>
            </a:r>
            <a:endParaRPr lang="en-US" altLang="ko-KR" sz="1200" dirty="0" smtClean="0">
              <a:latin typeface="가는각진제목체" pitchFamily="18" charset="-127"/>
              <a:ea typeface="가는각진제목체" pitchFamily="18" charset="-127"/>
            </a:endParaRPr>
          </a:p>
        </p:txBody>
      </p:sp>
      <p:sp>
        <p:nvSpPr>
          <p:cNvPr id="67" name="Text Box 17"/>
          <p:cNvSpPr txBox="1">
            <a:spLocks noChangeArrowheads="1"/>
          </p:cNvSpPr>
          <p:nvPr/>
        </p:nvSpPr>
        <p:spPr bwMode="auto">
          <a:xfrm>
            <a:off x="5104037" y="4604698"/>
            <a:ext cx="3572419" cy="84110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 marL="176213" indent="-176213">
              <a:spcBef>
                <a:spcPct val="50000"/>
              </a:spcBef>
            </a:pP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2020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~2021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년 의료진숙소 증축사업 추진상황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………………………………40</a:t>
            </a:r>
            <a:endParaRPr lang="en-US" altLang="ko-KR" sz="1400" dirty="0" smtClean="0">
              <a:latin typeface="HY울릉도M" pitchFamily="18" charset="-127"/>
              <a:ea typeface="HY울릉도M" pitchFamily="18" charset="-127"/>
            </a:endParaRPr>
          </a:p>
          <a:p>
            <a:pPr marL="176213" indent="-176213">
              <a:spcBef>
                <a:spcPct val="50000"/>
              </a:spcBef>
            </a:pP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8-1 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의료진숙소 증축</a:t>
            </a:r>
            <a:endParaRPr lang="en-US" altLang="ko-KR" sz="1200" dirty="0" smtClean="0">
              <a:latin typeface="가는각진제목체" pitchFamily="18" charset="-127"/>
              <a:ea typeface="가는각진제목체" pitchFamily="18" charset="-127"/>
            </a:endParaRPr>
          </a:p>
        </p:txBody>
      </p:sp>
      <p:grpSp>
        <p:nvGrpSpPr>
          <p:cNvPr id="68" name="그룹 67"/>
          <p:cNvGrpSpPr/>
          <p:nvPr/>
        </p:nvGrpSpPr>
        <p:grpSpPr>
          <a:xfrm>
            <a:off x="4716016" y="4624994"/>
            <a:ext cx="576262" cy="244166"/>
            <a:chOff x="433388" y="1176912"/>
            <a:chExt cx="576262" cy="360362"/>
          </a:xfrm>
        </p:grpSpPr>
        <p:sp>
          <p:nvSpPr>
            <p:cNvPr id="69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70" name="AutoShape 8"/>
            <p:cNvSpPr>
              <a:spLocks noChangeArrowheads="1"/>
            </p:cNvSpPr>
            <p:nvPr/>
          </p:nvSpPr>
          <p:spPr bwMode="auto">
            <a:xfrm>
              <a:off x="441325" y="1176912"/>
              <a:ext cx="568325" cy="360362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8</a:t>
              </a: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6033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9716" y="2168832"/>
            <a:ext cx="5658330" cy="81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21" name="Oval 75"/>
          <p:cNvSpPr>
            <a:spLocks noChangeArrowheads="1"/>
          </p:cNvSpPr>
          <p:nvPr/>
        </p:nvSpPr>
        <p:spPr bwMode="auto">
          <a:xfrm>
            <a:off x="1937677" y="2259319"/>
            <a:ext cx="474089" cy="588944"/>
          </a:xfrm>
          <a:prstGeom prst="ellipse">
            <a:avLst/>
          </a:prstGeom>
          <a:noFill/>
          <a:ln w="12700" algn="ctr">
            <a:noFill/>
            <a:round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endParaRPr lang="en-US" altLang="ko-KR" sz="24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" name="AutoShape 80"/>
          <p:cNvSpPr>
            <a:spLocks noChangeArrowheads="1"/>
          </p:cNvSpPr>
          <p:nvPr/>
        </p:nvSpPr>
        <p:spPr bwMode="auto">
          <a:xfrm>
            <a:off x="2626331" y="2299006"/>
            <a:ext cx="4782063" cy="583973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본관 시설 </a:t>
            </a:r>
            <a:r>
              <a:rPr lang="ko-KR" altLang="en-US" sz="2400" dirty="0" err="1" smtClean="0">
                <a:latin typeface="HY헤드라인M" pitchFamily="18" charset="-127"/>
                <a:ea typeface="HY헤드라인M" pitchFamily="18" charset="-127"/>
              </a:rPr>
              <a:t>현대화사업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 추진 상황</a:t>
            </a:r>
            <a:endParaRPr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AutoShape 38"/>
          <p:cNvSpPr>
            <a:spLocks noChangeArrowheads="1"/>
          </p:cNvSpPr>
          <p:nvPr/>
        </p:nvSpPr>
        <p:spPr bwMode="auto">
          <a:xfrm>
            <a:off x="2173295" y="3158965"/>
            <a:ext cx="5237155" cy="1206139"/>
          </a:xfrm>
          <a:prstGeom prst="roundRect">
            <a:avLst>
              <a:gd name="adj" fmla="val 3657"/>
            </a:avLst>
          </a:prstGeom>
          <a:gradFill rotWithShape="1">
            <a:gsLst>
              <a:gs pos="0">
                <a:srgbClr val="3F8FC5"/>
              </a:gs>
              <a:gs pos="100000">
                <a:srgbClr val="3F8FC5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5" name="AutoShape 47"/>
          <p:cNvSpPr>
            <a:spLocks noChangeArrowheads="1"/>
          </p:cNvSpPr>
          <p:nvPr/>
        </p:nvSpPr>
        <p:spPr bwMode="auto">
          <a:xfrm>
            <a:off x="2222506" y="3220878"/>
            <a:ext cx="5123743" cy="1414790"/>
          </a:xfrm>
          <a:prstGeom prst="roundRect">
            <a:avLst>
              <a:gd name="adj" fmla="val 3657"/>
            </a:avLst>
          </a:prstGeom>
          <a:gradFill rotWithShape="1">
            <a:gsLst>
              <a:gs pos="0">
                <a:srgbClr val="7FD1F2"/>
              </a:gs>
              <a:gs pos="100000">
                <a:srgbClr val="7FD1F2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6" name="AutoShape 45"/>
          <p:cNvSpPr>
            <a:spLocks noChangeArrowheads="1"/>
          </p:cNvSpPr>
          <p:nvPr/>
        </p:nvSpPr>
        <p:spPr bwMode="auto">
          <a:xfrm>
            <a:off x="2274442" y="3274377"/>
            <a:ext cx="5012183" cy="1090727"/>
          </a:xfrm>
          <a:prstGeom prst="roundRect">
            <a:avLst>
              <a:gd name="adj" fmla="val 365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30" name="Group 8"/>
          <p:cNvGrpSpPr>
            <a:grpSpLocks/>
          </p:cNvGrpSpPr>
          <p:nvPr/>
        </p:nvGrpSpPr>
        <p:grpSpPr bwMode="auto">
          <a:xfrm>
            <a:off x="2411712" y="3907904"/>
            <a:ext cx="4732337" cy="457200"/>
            <a:chOff x="1474" y="1328"/>
            <a:chExt cx="2981" cy="288"/>
          </a:xfrm>
        </p:grpSpPr>
        <p:sp>
          <p:nvSpPr>
            <p:cNvPr id="31" name="AutoShape 9"/>
            <p:cNvSpPr>
              <a:spLocks noChangeArrowheads="1"/>
            </p:cNvSpPr>
            <p:nvPr/>
          </p:nvSpPr>
          <p:spPr bwMode="gray">
            <a:xfrm>
              <a:off x="1474" y="1328"/>
              <a:ext cx="2981" cy="288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solidFill>
                <a:srgbClr val="333399"/>
              </a:solidFill>
              <a:round/>
              <a:headEnd/>
              <a:tailEnd/>
            </a:ln>
          </p:spPr>
          <p:txBody>
            <a:bodyPr wrap="none" tIns="18000" anchor="ctr"/>
            <a:lstStyle/>
            <a:p>
              <a:pPr algn="l" eaLnBrk="0" latinLnBrk="0" hangingPunct="0"/>
              <a:r>
                <a:rPr kumimoji="0"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본관         본관 </a:t>
              </a:r>
              <a:r>
                <a:rPr kumimoji="0" lang="ko-KR" altLang="en-US" sz="16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리모델링공사</a:t>
              </a:r>
              <a:r>
                <a:rPr kumimoji="0" lang="en-US" altLang="ko-KR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16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외래부</a:t>
              </a:r>
              <a:r>
                <a:rPr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16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리모델링</a:t>
              </a:r>
              <a:r>
                <a:rPr lang="en-US" altLang="ko-KR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2" name="Rectangle 10"/>
            <p:cNvSpPr>
              <a:spLocks noChangeArrowheads="1"/>
            </p:cNvSpPr>
            <p:nvPr/>
          </p:nvSpPr>
          <p:spPr bwMode="gray">
            <a:xfrm>
              <a:off x="1483" y="1340"/>
              <a:ext cx="384" cy="266"/>
            </a:xfrm>
            <a:prstGeom prst="rect">
              <a:avLst/>
            </a:prstGeom>
            <a:gradFill rotWithShape="1">
              <a:gsLst>
                <a:gs pos="0">
                  <a:srgbClr val="334D69"/>
                </a:gs>
                <a:gs pos="50000">
                  <a:srgbClr val="6496CC"/>
                </a:gs>
                <a:gs pos="100000">
                  <a:srgbClr val="334D69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tIns="18000" anchor="ctr"/>
            <a:lstStyle/>
            <a:p>
              <a:pPr eaLnBrk="0" latinLnBrk="0" hangingPunct="0"/>
              <a:r>
                <a:rPr kumimoji="0" lang="en-US" altLang="ko-KR" sz="1600" b="1" dirty="0" smtClean="0">
                  <a:solidFill>
                    <a:srgbClr val="FFFFFF"/>
                  </a:solidFill>
                  <a:latin typeface="HY울릉도M" pitchFamily="18" charset="-127"/>
                  <a:ea typeface="HY울릉도M" pitchFamily="18" charset="-127"/>
                </a:rPr>
                <a:t>1-2</a:t>
              </a:r>
              <a:endParaRPr kumimoji="0" lang="en-US" altLang="ko-KR" sz="1600" b="1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29" name="Group 8"/>
          <p:cNvGrpSpPr>
            <a:grpSpLocks/>
          </p:cNvGrpSpPr>
          <p:nvPr/>
        </p:nvGrpSpPr>
        <p:grpSpPr bwMode="auto">
          <a:xfrm>
            <a:off x="2411760" y="3331840"/>
            <a:ext cx="4732337" cy="457200"/>
            <a:chOff x="1474" y="1328"/>
            <a:chExt cx="2981" cy="288"/>
          </a:xfrm>
        </p:grpSpPr>
        <p:sp>
          <p:nvSpPr>
            <p:cNvPr id="34" name="AutoShape 9"/>
            <p:cNvSpPr>
              <a:spLocks noChangeArrowheads="1"/>
            </p:cNvSpPr>
            <p:nvPr/>
          </p:nvSpPr>
          <p:spPr bwMode="gray">
            <a:xfrm>
              <a:off x="1474" y="1328"/>
              <a:ext cx="2981" cy="288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solidFill>
                <a:srgbClr val="333399"/>
              </a:solidFill>
              <a:round/>
              <a:headEnd/>
              <a:tailEnd/>
            </a:ln>
          </p:spPr>
          <p:txBody>
            <a:bodyPr wrap="none" tIns="18000" anchor="ctr"/>
            <a:lstStyle/>
            <a:p>
              <a:pPr algn="l" eaLnBrk="0" latinLnBrk="0" hangingPunct="0"/>
              <a:r>
                <a:rPr kumimoji="0" lang="en-US" altLang="ko-KR" sz="16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              </a:t>
              </a:r>
              <a:r>
                <a:rPr kumimoji="0"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본관 </a:t>
              </a:r>
              <a:r>
                <a:rPr kumimoji="0" lang="ko-KR" altLang="en-US" sz="16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리모델링공사</a:t>
              </a:r>
              <a:r>
                <a:rPr kumimoji="0" lang="en-US" altLang="ko-KR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노후설비교체</a:t>
              </a:r>
              <a:r>
                <a:rPr kumimoji="0" lang="en-US" altLang="ko-KR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Rectangle 10"/>
            <p:cNvSpPr>
              <a:spLocks noChangeArrowheads="1"/>
            </p:cNvSpPr>
            <p:nvPr/>
          </p:nvSpPr>
          <p:spPr bwMode="gray">
            <a:xfrm>
              <a:off x="1483" y="1340"/>
              <a:ext cx="384" cy="266"/>
            </a:xfrm>
            <a:prstGeom prst="rect">
              <a:avLst/>
            </a:prstGeom>
            <a:gradFill rotWithShape="1">
              <a:gsLst>
                <a:gs pos="0">
                  <a:srgbClr val="334D69"/>
                </a:gs>
                <a:gs pos="50000">
                  <a:srgbClr val="6496CC"/>
                </a:gs>
                <a:gs pos="100000">
                  <a:srgbClr val="334D69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tIns="18000" anchor="ctr"/>
            <a:lstStyle/>
            <a:p>
              <a:pPr eaLnBrk="0" latinLnBrk="0" hangingPunct="0"/>
              <a:r>
                <a:rPr kumimoji="0" lang="en-US" altLang="ko-KR" sz="1600" b="1" dirty="0" smtClean="0">
                  <a:solidFill>
                    <a:srgbClr val="FFFFFF"/>
                  </a:solidFill>
                  <a:latin typeface="HY울릉도M" pitchFamily="18" charset="-127"/>
                  <a:ea typeface="HY울릉도M" pitchFamily="18" charset="-127"/>
                </a:rPr>
                <a:t>1-1</a:t>
              </a:r>
              <a:endParaRPr kumimoji="0" lang="en-US" altLang="ko-KR" sz="1600" b="1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8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54420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67666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본관 시설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현대화사업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추진 상황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/>
              <a:t>2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357158" y="911225"/>
            <a:ext cx="8429684" cy="2258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/>
              <a:t>□ </a:t>
            </a:r>
            <a:r>
              <a:rPr lang="ko-KR" altLang="en-US" sz="1600" dirty="0" smtClean="0"/>
              <a:t>공사개요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</a:t>
            </a:r>
            <a:r>
              <a:rPr lang="ko-KR" altLang="en-US" sz="1600" dirty="0"/>
              <a:t>위 치 </a:t>
            </a:r>
            <a:r>
              <a:rPr lang="en-US" altLang="ko-KR" sz="1600" dirty="0"/>
              <a:t>: </a:t>
            </a:r>
            <a:r>
              <a:rPr lang="ko-KR" altLang="en-US" sz="1600" dirty="0"/>
              <a:t>남원시 충정로 </a:t>
            </a:r>
            <a:r>
              <a:rPr lang="en-US" altLang="ko-KR" sz="1600" dirty="0"/>
              <a:t>365</a:t>
            </a:r>
            <a:r>
              <a:rPr lang="ko-KR" altLang="en-US" sz="1600" dirty="0"/>
              <a:t>번지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</a:t>
            </a:r>
            <a:r>
              <a:rPr lang="ko-KR" altLang="en-US" sz="1600" dirty="0" err="1"/>
              <a:t>규</a:t>
            </a:r>
            <a:r>
              <a:rPr lang="ko-KR" altLang="en-US" sz="1600" dirty="0"/>
              <a:t> 모 </a:t>
            </a:r>
            <a:r>
              <a:rPr lang="en-US" altLang="ko-KR" sz="1600" dirty="0"/>
              <a:t>: </a:t>
            </a:r>
            <a:r>
              <a:rPr lang="ko-KR" altLang="en-US" sz="1600" dirty="0"/>
              <a:t>지하 </a:t>
            </a:r>
            <a:r>
              <a:rPr lang="en-US" altLang="ko-KR" sz="1600" dirty="0"/>
              <a:t>1</a:t>
            </a:r>
            <a:r>
              <a:rPr lang="ko-KR" altLang="en-US" sz="1600" dirty="0"/>
              <a:t>층 </a:t>
            </a:r>
            <a:r>
              <a:rPr lang="en-US" altLang="ko-KR" sz="1600" dirty="0"/>
              <a:t>~ </a:t>
            </a:r>
            <a:r>
              <a:rPr lang="ko-KR" altLang="en-US" sz="1600" dirty="0"/>
              <a:t>지상 </a:t>
            </a:r>
            <a:r>
              <a:rPr lang="en-US" altLang="ko-KR" sz="1600" dirty="0"/>
              <a:t>2</a:t>
            </a:r>
            <a:r>
              <a:rPr lang="ko-KR" altLang="en-US" sz="1600" dirty="0"/>
              <a:t>층 일부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</a:t>
            </a:r>
            <a:r>
              <a:rPr lang="ko-KR" altLang="en-US" sz="1600" dirty="0"/>
              <a:t>사 업 비 </a:t>
            </a:r>
            <a:r>
              <a:rPr lang="en-US" altLang="ko-KR" sz="1600" dirty="0"/>
              <a:t>: 10,680</a:t>
            </a:r>
            <a:r>
              <a:rPr lang="ko-KR" altLang="en-US" sz="1600" dirty="0" err="1"/>
              <a:t>백만원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</a:t>
            </a:r>
            <a:r>
              <a:rPr lang="ko-KR" altLang="en-US" sz="1600" dirty="0"/>
              <a:t>사업기간 </a:t>
            </a:r>
            <a:r>
              <a:rPr lang="en-US" altLang="ko-KR" sz="1600" dirty="0"/>
              <a:t>: 2015 </a:t>
            </a:r>
            <a:r>
              <a:rPr lang="ko-KR" altLang="en-US" sz="1600" dirty="0"/>
              <a:t>～ </a:t>
            </a:r>
            <a:r>
              <a:rPr lang="en-US" altLang="ko-KR" sz="1600" dirty="0"/>
              <a:t>2018(</a:t>
            </a:r>
            <a:r>
              <a:rPr lang="ko-KR" altLang="en-US" sz="1600" dirty="0" err="1"/>
              <a:t>년차</a:t>
            </a:r>
            <a:r>
              <a:rPr lang="ko-KR" altLang="en-US" sz="1600" dirty="0"/>
              <a:t> 공사</a:t>
            </a:r>
            <a:r>
              <a:rPr lang="en-US" altLang="ko-KR" sz="1600" dirty="0"/>
              <a:t>)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</a:t>
            </a:r>
            <a:r>
              <a:rPr lang="ko-KR" altLang="en-US" sz="1600" dirty="0"/>
              <a:t>사업내용 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005138" y="4540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(</a:t>
            </a:r>
            <a:r>
              <a:rPr kumimoji="1" lang="ko-KR" altLang="en-US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휴먼명조" pitchFamily="2" charset="-127"/>
                <a:cs typeface="굴림" pitchFamily="50" charset="-127"/>
              </a:rPr>
              <a:t>단위 </a:t>
            </a: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: </a:t>
            </a:r>
            <a:r>
              <a:rPr kumimoji="1" lang="ko-KR" altLang="en-US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휴먼명조" pitchFamily="2" charset="-127"/>
                <a:cs typeface="굴림" pitchFamily="50" charset="-127"/>
              </a:rPr>
              <a:t>백만원</a:t>
            </a: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)</a:t>
            </a:r>
            <a:endParaRPr kumimoji="1" lang="en-US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861048"/>
            <a:ext cx="8204427" cy="2414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715969" y="3582596"/>
            <a:ext cx="18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(</a:t>
            </a:r>
            <a:r>
              <a:rPr lang="ko-KR" altLang="en-US" sz="1100" dirty="0" smtClean="0"/>
              <a:t>단위 </a:t>
            </a:r>
            <a:r>
              <a:rPr lang="en-US" altLang="ko-KR" sz="1100" dirty="0" smtClean="0"/>
              <a:t>: </a:t>
            </a:r>
            <a:r>
              <a:rPr lang="ko-KR" altLang="en-US" sz="1100" dirty="0" err="1" smtClean="0"/>
              <a:t>백만원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5539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3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83"/>
          <p:cNvSpPr txBox="1">
            <a:spLocks noChangeArrowheads="1"/>
          </p:cNvSpPr>
          <p:nvPr/>
        </p:nvSpPr>
        <p:spPr bwMode="gray">
          <a:xfrm>
            <a:off x="3205152" y="3208072"/>
            <a:ext cx="90011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2005.  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9.</a:t>
            </a:r>
            <a:endParaRPr kumimoji="0" lang="ko-KR" altLang="ko-KR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5536" y="3489812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임무달성을 위한  전략</a:t>
            </a:r>
            <a:endParaRPr lang="ko-KR" altLang="en-US" sz="1400" b="1" dirty="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67666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본관 시설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현대화사업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추진 상황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90789" y="951697"/>
            <a:ext cx="842968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/>
              <a:t>□ 추진현황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/>
              <a:t>◦ </a:t>
            </a:r>
            <a:r>
              <a:rPr lang="en-US" altLang="ko-KR" sz="1600" dirty="0"/>
              <a:t>2014. </a:t>
            </a:r>
            <a:r>
              <a:rPr lang="en-US" altLang="ko-KR" sz="1600" dirty="0" smtClean="0"/>
              <a:t>11    </a:t>
            </a:r>
            <a:r>
              <a:rPr lang="en-US" altLang="ko-KR" sz="1600" dirty="0"/>
              <a:t>: 2015</a:t>
            </a:r>
            <a:r>
              <a:rPr lang="ko-KR" altLang="en-US" sz="1600" dirty="0"/>
              <a:t>년 지방의료원 국고지원사업 지원대상 선정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/>
              <a:t>◦ </a:t>
            </a:r>
            <a:r>
              <a:rPr lang="en-US" altLang="ko-KR" sz="1600" dirty="0"/>
              <a:t>2016.05.26 : </a:t>
            </a:r>
            <a:r>
              <a:rPr lang="ko-KR" altLang="en-US" sz="1600" dirty="0"/>
              <a:t>본관 </a:t>
            </a:r>
            <a:r>
              <a:rPr lang="ko-KR" altLang="en-US" sz="1600" dirty="0" err="1"/>
              <a:t>리모델링공사</a:t>
            </a:r>
            <a:r>
              <a:rPr lang="ko-KR" altLang="en-US" sz="1600" dirty="0"/>
              <a:t> 설계공모</a:t>
            </a:r>
            <a:r>
              <a:rPr lang="en-US" altLang="ko-KR" sz="1600" dirty="0"/>
              <a:t>(</a:t>
            </a:r>
            <a:r>
              <a:rPr lang="ko-KR" altLang="en-US" sz="1600" dirty="0"/>
              <a:t>제안공모</a:t>
            </a:r>
            <a:r>
              <a:rPr lang="en-US" altLang="ko-KR" sz="1600" dirty="0"/>
              <a:t>) </a:t>
            </a:r>
            <a:r>
              <a:rPr lang="ko-KR" altLang="en-US" sz="1600" dirty="0"/>
              <a:t>용역 계약 체결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b="1" dirty="0"/>
              <a:t>(1</a:t>
            </a:r>
            <a:r>
              <a:rPr lang="ko-KR" altLang="en-US" sz="1600" b="1" dirty="0"/>
              <a:t>단계 노후설비 교체</a:t>
            </a:r>
            <a:r>
              <a:rPr lang="en-US" altLang="ko-KR" sz="1600" b="1" dirty="0"/>
              <a:t>)</a:t>
            </a:r>
            <a:endParaRPr lang="ko-KR" altLang="en-US" sz="1600" b="1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/>
              <a:t>◦ </a:t>
            </a:r>
            <a:r>
              <a:rPr lang="en-US" altLang="ko-KR" sz="1600" dirty="0"/>
              <a:t>2016. 10.05 : </a:t>
            </a:r>
            <a:r>
              <a:rPr lang="ko-KR" altLang="en-US" sz="1600" dirty="0"/>
              <a:t>공사 </a:t>
            </a:r>
            <a:r>
              <a:rPr lang="ko-KR" altLang="en-US" sz="1600" dirty="0" smtClean="0"/>
              <a:t>착공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/>
              <a:t>◦ </a:t>
            </a:r>
            <a:r>
              <a:rPr lang="en-US" altLang="ko-KR" sz="1600" dirty="0"/>
              <a:t>2017. 01.20 : </a:t>
            </a:r>
            <a:r>
              <a:rPr lang="ko-KR" altLang="en-US" sz="1600" dirty="0"/>
              <a:t>공사 준공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/>
              <a:t>(</a:t>
            </a:r>
            <a:r>
              <a:rPr lang="en-US" altLang="ko-KR" sz="1600" b="1" dirty="0"/>
              <a:t>2</a:t>
            </a:r>
            <a:r>
              <a:rPr lang="ko-KR" altLang="en-US" sz="1600" b="1" dirty="0"/>
              <a:t>단계 시설보강</a:t>
            </a:r>
            <a:r>
              <a:rPr lang="en-US" altLang="ko-KR" sz="1600" b="1" dirty="0"/>
              <a:t>)</a:t>
            </a:r>
            <a:endParaRPr lang="ko-KR" altLang="en-US" sz="1600" b="1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/>
              <a:t>◦ </a:t>
            </a:r>
            <a:r>
              <a:rPr lang="en-US" altLang="ko-KR" sz="1600" dirty="0"/>
              <a:t>2017. 09.04 : </a:t>
            </a:r>
            <a:r>
              <a:rPr lang="ko-KR" altLang="en-US" sz="1600" dirty="0"/>
              <a:t>공사 착공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/>
              <a:t>◦ </a:t>
            </a:r>
            <a:r>
              <a:rPr lang="en-US" altLang="ko-KR" sz="1600" dirty="0"/>
              <a:t>2018. 03. 21 : </a:t>
            </a:r>
            <a:r>
              <a:rPr lang="ko-KR" altLang="en-US" sz="1600" dirty="0" smtClean="0"/>
              <a:t>공사 </a:t>
            </a:r>
            <a:r>
              <a:rPr lang="ko-KR" altLang="en-US" sz="1600" dirty="0"/>
              <a:t>완료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/>
              <a:t>◦ </a:t>
            </a:r>
            <a:r>
              <a:rPr lang="en-US" altLang="ko-KR" sz="1600" dirty="0"/>
              <a:t>2018. 08. 06 : </a:t>
            </a:r>
            <a:r>
              <a:rPr lang="ko-KR" altLang="en-US" sz="1600" dirty="0"/>
              <a:t>안내표지판 디자인개발 및 제작설치 공모발주신청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/>
              <a:t>◦ </a:t>
            </a:r>
            <a:r>
              <a:rPr lang="en-US" altLang="ko-KR" sz="1600" dirty="0"/>
              <a:t>2018. 10. 16 : </a:t>
            </a:r>
            <a:r>
              <a:rPr lang="ko-KR" altLang="en-US" sz="1600" dirty="0"/>
              <a:t>안내표지판 디자인개발 및 제작설치 착공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◦ </a:t>
            </a:r>
            <a:r>
              <a:rPr lang="en-US" altLang="ko-KR" sz="1600" dirty="0"/>
              <a:t>2018. 12. 28 : </a:t>
            </a:r>
            <a:r>
              <a:rPr lang="ko-KR" altLang="en-US" sz="1600" dirty="0"/>
              <a:t>안내표지판 디자인개발 및 제작설치 준공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/>
              <a:t>◦ </a:t>
            </a:r>
            <a:r>
              <a:rPr lang="en-US" altLang="ko-KR" sz="1600" dirty="0"/>
              <a:t>2018. 12 : </a:t>
            </a:r>
            <a:r>
              <a:rPr lang="ko-KR" altLang="en-US" sz="1600" dirty="0" err="1"/>
              <a:t>응급부</a:t>
            </a:r>
            <a:r>
              <a:rPr lang="ko-KR" altLang="en-US" sz="1600" dirty="0"/>
              <a:t> </a:t>
            </a:r>
            <a:r>
              <a:rPr lang="ko-KR" altLang="en-US" sz="1600" dirty="0" err="1"/>
              <a:t>캐노피</a:t>
            </a:r>
            <a:r>
              <a:rPr lang="ko-KR" altLang="en-US" sz="1600" dirty="0"/>
              <a:t> 증축</a:t>
            </a:r>
            <a:r>
              <a:rPr lang="en-US" altLang="ko-KR" sz="1600" dirty="0"/>
              <a:t>, </a:t>
            </a:r>
            <a:r>
              <a:rPr lang="ko-KR" altLang="en-US" sz="1600" dirty="0"/>
              <a:t>공조기 교체</a:t>
            </a:r>
            <a:r>
              <a:rPr lang="en-US" altLang="ko-KR" sz="1600" dirty="0"/>
              <a:t>(</a:t>
            </a:r>
            <a:r>
              <a:rPr lang="ko-KR" altLang="en-US" sz="1600" dirty="0"/>
              <a:t>노후설비</a:t>
            </a:r>
            <a:r>
              <a:rPr lang="en-US" altLang="ko-KR" sz="1600" dirty="0"/>
              <a:t>) </a:t>
            </a:r>
            <a:r>
              <a:rPr lang="ko-KR" altLang="en-US" sz="1600" dirty="0"/>
              <a:t>완료</a:t>
            </a:r>
          </a:p>
        </p:txBody>
      </p:sp>
    </p:spTree>
    <p:extLst>
      <p:ext uri="{BB962C8B-B14F-4D97-AF65-F5344CB8AC3E}">
        <p14:creationId xmlns:p14="http://schemas.microsoft.com/office/powerpoint/2010/main" val="421716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4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83"/>
          <p:cNvSpPr txBox="1">
            <a:spLocks noChangeArrowheads="1"/>
          </p:cNvSpPr>
          <p:nvPr/>
        </p:nvSpPr>
        <p:spPr bwMode="gray">
          <a:xfrm>
            <a:off x="3205152" y="3208072"/>
            <a:ext cx="90011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2005.  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9.</a:t>
            </a:r>
            <a:endParaRPr kumimoji="0" lang="ko-KR" altLang="ko-KR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5536" y="3489812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임무달성을 위한  전략</a:t>
            </a:r>
            <a:endParaRPr lang="ko-KR" altLang="en-US" sz="1400" b="1" dirty="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67666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1-1.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본관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리모델링공사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노후설비교체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95535" y="908720"/>
            <a:ext cx="874846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b="1" dirty="0"/>
              <a:t>□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개 요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위 치 </a:t>
            </a:r>
            <a:r>
              <a:rPr lang="en-US" altLang="ko-KR" sz="1600" dirty="0"/>
              <a:t>: </a:t>
            </a:r>
            <a:r>
              <a:rPr lang="ko-KR" altLang="en-US" sz="1600" dirty="0"/>
              <a:t>본관 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면 적 </a:t>
            </a:r>
            <a:r>
              <a:rPr lang="en-US" altLang="ko-KR" sz="1600" dirty="0"/>
              <a:t>: 1,279.54</a:t>
            </a:r>
            <a:r>
              <a:rPr lang="ko-KR" altLang="en-US" sz="1600" dirty="0"/>
              <a:t>㎡</a:t>
            </a:r>
            <a:r>
              <a:rPr lang="en-US" altLang="ko-KR" sz="1600" dirty="0"/>
              <a:t>(</a:t>
            </a:r>
            <a:r>
              <a:rPr lang="ko-KR" altLang="en-US" sz="1600" dirty="0"/>
              <a:t>증축 </a:t>
            </a:r>
            <a:r>
              <a:rPr lang="en-US" altLang="ko-KR" sz="1600" dirty="0"/>
              <a:t>16.24</a:t>
            </a:r>
            <a:r>
              <a:rPr lang="ko-KR" altLang="en-US" sz="1600" dirty="0"/>
              <a:t>㎡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개보수</a:t>
            </a:r>
            <a:r>
              <a:rPr lang="ko-KR" altLang="en-US" sz="1600" dirty="0"/>
              <a:t> </a:t>
            </a:r>
            <a:r>
              <a:rPr lang="en-US" altLang="ko-KR" sz="1600" dirty="0"/>
              <a:t>1,263.30</a:t>
            </a:r>
            <a:r>
              <a:rPr lang="ko-KR" altLang="en-US" sz="1600" dirty="0"/>
              <a:t>㎡</a:t>
            </a:r>
            <a:r>
              <a:rPr lang="en-US" altLang="ko-KR" sz="1600" dirty="0"/>
              <a:t>)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00FF"/>
                </a:solidFill>
              </a:rPr>
              <a:t>     -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주요시설 </a:t>
            </a:r>
            <a:r>
              <a:rPr lang="en-US" altLang="ko-KR" sz="1600" b="1" dirty="0">
                <a:solidFill>
                  <a:srgbClr val="0000FF"/>
                </a:solidFill>
              </a:rPr>
              <a:t>: </a:t>
            </a:r>
            <a:r>
              <a:rPr lang="ko-KR" altLang="en-US" sz="1600" b="1" dirty="0" err="1">
                <a:solidFill>
                  <a:srgbClr val="0000FF"/>
                </a:solidFill>
              </a:rPr>
              <a:t>기계감시실설치</a:t>
            </a:r>
            <a:r>
              <a:rPr lang="en-US" altLang="ko-KR" sz="1600" b="1" dirty="0">
                <a:solidFill>
                  <a:srgbClr val="0000FF"/>
                </a:solidFill>
              </a:rPr>
              <a:t>, </a:t>
            </a:r>
            <a:r>
              <a:rPr lang="ko-KR" altLang="en-US" sz="1600" b="1" dirty="0">
                <a:solidFill>
                  <a:srgbClr val="0000FF"/>
                </a:solidFill>
              </a:rPr>
              <a:t>기계실 시설보강</a:t>
            </a:r>
            <a:r>
              <a:rPr lang="en-US" altLang="ko-KR" sz="1600" b="1" dirty="0">
                <a:solidFill>
                  <a:srgbClr val="0000FF"/>
                </a:solidFill>
              </a:rPr>
              <a:t>, LPG</a:t>
            </a:r>
            <a:r>
              <a:rPr lang="ko-KR" altLang="en-US" sz="1600" b="1" dirty="0" err="1">
                <a:solidFill>
                  <a:srgbClr val="0000FF"/>
                </a:solidFill>
              </a:rPr>
              <a:t>가스관리동</a:t>
            </a:r>
            <a:r>
              <a:rPr lang="ko-KR" altLang="en-US" sz="1600" b="1" dirty="0">
                <a:solidFill>
                  <a:srgbClr val="0000FF"/>
                </a:solidFill>
              </a:rPr>
              <a:t> 보수</a:t>
            </a:r>
            <a:r>
              <a:rPr lang="en-US" altLang="ko-KR" sz="1600" b="1" dirty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환경관리실    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	         	       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시설보강</a:t>
            </a:r>
            <a:r>
              <a:rPr lang="en-US" altLang="ko-KR" sz="1600" b="1" dirty="0">
                <a:solidFill>
                  <a:srgbClr val="0000FF"/>
                </a:solidFill>
              </a:rPr>
              <a:t>, </a:t>
            </a:r>
            <a:r>
              <a:rPr lang="ko-KR" altLang="en-US" sz="1600" b="1" dirty="0">
                <a:solidFill>
                  <a:srgbClr val="0000FF"/>
                </a:solidFill>
              </a:rPr>
              <a:t>기타 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395536" y="2996952"/>
            <a:ext cx="26388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ko-KR" altLang="en-US" sz="1600" b="1" dirty="0"/>
              <a:t>□</a:t>
            </a:r>
            <a:r>
              <a:rPr lang="ko-KR" altLang="en-US" sz="1600" dirty="0"/>
              <a:t> 사업범위</a:t>
            </a:r>
            <a:r>
              <a:rPr lang="en-US" altLang="ko-KR" sz="1600" dirty="0"/>
              <a:t>(</a:t>
            </a:r>
            <a:r>
              <a:rPr lang="ko-KR" altLang="en-US" sz="1600" dirty="0"/>
              <a:t>노후설비교체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326678"/>
              </p:ext>
            </p:extLst>
          </p:nvPr>
        </p:nvGraphicFramePr>
        <p:xfrm>
          <a:off x="539552" y="3429000"/>
          <a:ext cx="8064896" cy="2572233"/>
        </p:xfrm>
        <a:graphic>
          <a:graphicData uri="http://schemas.openxmlformats.org/drawingml/2006/table">
            <a:tbl>
              <a:tblPr/>
              <a:tblGrid>
                <a:gridCol w="1872208"/>
                <a:gridCol w="6192688"/>
              </a:tblGrid>
              <a:tr h="34733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구분</a:t>
                      </a:r>
                      <a:endParaRPr lang="ko-KR" altLang="en-US" sz="15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3956" marR="33956" marT="9388" marB="9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교 체 설 비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3956" marR="33956" marT="9388" marB="9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842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기계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3956" marR="33956" marT="9388" marB="9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-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도시가스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-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보일러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의료가스공급장치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위생밸브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-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자동제어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공조기 코일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수중펌프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3956" marR="33956" marT="9388" marB="9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05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전기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3956" marR="33956" marT="9388" marB="9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-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전기공급장치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변압기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발전기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무정전전원시스템</a:t>
                      </a: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,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조명제어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3956" marR="33956" marT="9388" marB="9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2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폐수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3956" marR="33956" marT="9388" marB="9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-5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- </a:t>
                      </a:r>
                      <a:r>
                        <a:rPr lang="ko-KR" altLang="en-US" sz="1500" kern="0" spc="-5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폐수처리시설</a:t>
                      </a:r>
                      <a:endParaRPr lang="ko-KR" altLang="en-US" sz="1500" kern="0" spc="-5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3956" marR="33956" marT="9388" marB="9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2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소방</a:t>
                      </a:r>
                      <a:endParaRPr lang="ko-KR" altLang="en-US" sz="15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3956" marR="33956" marT="9388" marB="9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-5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- </a:t>
                      </a:r>
                      <a:r>
                        <a:rPr lang="ko-KR" altLang="en-US" sz="1500" kern="0" spc="-50" dirty="0">
                          <a:solidFill>
                            <a:srgbClr val="000000"/>
                          </a:solidFill>
                          <a:effectLst/>
                          <a:ea typeface="휴먼명조"/>
                        </a:rPr>
                        <a:t>자동화재탐지설비</a:t>
                      </a:r>
                      <a:endParaRPr lang="ko-KR" altLang="en-US" sz="1500" kern="0" spc="-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3956" marR="33956" marT="9388" marB="93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146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5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1-2.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본관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리모델링공사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외래부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리모델링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51521" y="1052736"/>
            <a:ext cx="88924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b="1" dirty="0"/>
              <a:t>□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개 요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위 치 </a:t>
            </a:r>
            <a:r>
              <a:rPr lang="en-US" altLang="ko-KR" sz="1600" dirty="0"/>
              <a:t>: </a:t>
            </a:r>
            <a:r>
              <a:rPr lang="ko-KR" altLang="en-US" sz="1600" b="1" dirty="0" smtClean="0"/>
              <a:t>본관 지하 </a:t>
            </a:r>
            <a:r>
              <a:rPr lang="en-US" altLang="ko-KR" sz="1600" b="1" dirty="0" smtClean="0"/>
              <a:t>1</a:t>
            </a:r>
            <a:r>
              <a:rPr lang="ko-KR" altLang="en-US" sz="1600" b="1" dirty="0" smtClean="0"/>
              <a:t>층</a:t>
            </a:r>
            <a:endParaRPr lang="en-US" altLang="ko-KR" sz="1600" b="1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면 적 </a:t>
            </a:r>
            <a:r>
              <a:rPr lang="en-US" altLang="ko-KR" sz="1600" dirty="0" smtClean="0"/>
              <a:t>: </a:t>
            </a:r>
            <a:r>
              <a:rPr lang="en-US" altLang="ko-KR" sz="1600" dirty="0"/>
              <a:t>690.38</a:t>
            </a:r>
            <a:r>
              <a:rPr lang="ko-KR" altLang="en-US" sz="1600" dirty="0"/>
              <a:t>㎡</a:t>
            </a:r>
            <a:r>
              <a:rPr lang="en-US" altLang="ko-KR" sz="1600" dirty="0"/>
              <a:t>(</a:t>
            </a:r>
            <a:r>
              <a:rPr lang="ko-KR" altLang="en-US" sz="1600" dirty="0"/>
              <a:t>증축 </a:t>
            </a:r>
            <a:r>
              <a:rPr lang="en-US" altLang="ko-KR" sz="1600" dirty="0"/>
              <a:t>226.61</a:t>
            </a:r>
            <a:r>
              <a:rPr lang="ko-KR" altLang="en-US" sz="1600" dirty="0"/>
              <a:t>㎡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리모델링</a:t>
            </a:r>
            <a:r>
              <a:rPr lang="ko-KR" altLang="en-US" sz="1600" dirty="0"/>
              <a:t> </a:t>
            </a:r>
            <a:r>
              <a:rPr lang="en-US" altLang="ko-KR" sz="1600" dirty="0"/>
              <a:t>463.77</a:t>
            </a:r>
            <a:r>
              <a:rPr lang="ko-KR" altLang="en-US" sz="1600" dirty="0"/>
              <a:t>㎡</a:t>
            </a:r>
            <a:r>
              <a:rPr lang="en-US" altLang="ko-KR" sz="1600" dirty="0" smtClean="0"/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00FF"/>
                </a:solidFill>
              </a:rPr>
              <a:t>     -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주요시설 </a:t>
            </a:r>
            <a:r>
              <a:rPr lang="en-US" altLang="ko-KR" sz="1600" b="1" dirty="0">
                <a:solidFill>
                  <a:srgbClr val="0000FF"/>
                </a:solidFill>
              </a:rPr>
              <a:t>: </a:t>
            </a:r>
            <a:r>
              <a:rPr lang="ko-KR" altLang="en-US" sz="1600" b="1" dirty="0">
                <a:solidFill>
                  <a:srgbClr val="0000FF"/>
                </a:solidFill>
              </a:rPr>
              <a:t>직원출입구 및 </a:t>
            </a:r>
            <a:r>
              <a:rPr lang="ko-KR" altLang="en-US" sz="1600" b="1" dirty="0" err="1">
                <a:solidFill>
                  <a:srgbClr val="0000FF"/>
                </a:solidFill>
              </a:rPr>
              <a:t>물품반입구</a:t>
            </a:r>
            <a:r>
              <a:rPr lang="ko-KR" altLang="en-US" sz="1600" b="1" dirty="0">
                <a:solidFill>
                  <a:srgbClr val="0000FF"/>
                </a:solidFill>
              </a:rPr>
              <a:t> 차양시설설치</a:t>
            </a:r>
            <a:r>
              <a:rPr lang="en-US" altLang="ko-KR" sz="1600" b="1" dirty="0">
                <a:solidFill>
                  <a:srgbClr val="0000FF"/>
                </a:solidFill>
              </a:rPr>
              <a:t>, </a:t>
            </a:r>
            <a:r>
              <a:rPr lang="ko-KR" altLang="en-US" sz="1600" b="1" dirty="0" err="1">
                <a:solidFill>
                  <a:srgbClr val="0000FF"/>
                </a:solidFill>
              </a:rPr>
              <a:t>약제과</a:t>
            </a:r>
            <a:r>
              <a:rPr lang="en-US" altLang="ko-KR" sz="1600" b="1" dirty="0">
                <a:solidFill>
                  <a:srgbClr val="0000FF"/>
                </a:solidFill>
              </a:rPr>
              <a:t>, </a:t>
            </a:r>
            <a:r>
              <a:rPr lang="ko-KR" altLang="en-US" sz="1600" b="1" dirty="0">
                <a:solidFill>
                  <a:srgbClr val="0000FF"/>
                </a:solidFill>
              </a:rPr>
              <a:t>공용화장실</a:t>
            </a:r>
            <a:r>
              <a:rPr lang="en-US" altLang="ko-KR" sz="1600" b="1" dirty="0">
                <a:solidFill>
                  <a:srgbClr val="0000FF"/>
                </a:solidFill>
              </a:rPr>
              <a:t>, </a:t>
            </a:r>
            <a:endParaRPr lang="en-US" altLang="ko-KR" sz="1600" b="1" dirty="0" smtClean="0">
              <a:solidFill>
                <a:srgbClr val="0000FF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b="1" dirty="0">
                <a:solidFill>
                  <a:srgbClr val="0000FF"/>
                </a:solidFill>
              </a:rPr>
              <a:t>	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       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재활의학과 </a:t>
            </a:r>
            <a:r>
              <a:rPr lang="ko-KR" altLang="en-US" sz="1600" b="1" dirty="0">
                <a:solidFill>
                  <a:srgbClr val="0000FF"/>
                </a:solidFill>
              </a:rPr>
              <a:t>장애인화장실 </a:t>
            </a:r>
            <a:r>
              <a:rPr lang="ko-KR" altLang="en-US" sz="1600" b="1" dirty="0" err="1">
                <a:solidFill>
                  <a:srgbClr val="0000FF"/>
                </a:solidFill>
              </a:rPr>
              <a:t>리모델링</a:t>
            </a:r>
            <a:r>
              <a:rPr lang="en-US" altLang="ko-KR" sz="1600" b="1" dirty="0">
                <a:solidFill>
                  <a:srgbClr val="0000FF"/>
                </a:solidFill>
              </a:rPr>
              <a:t>, </a:t>
            </a:r>
            <a:r>
              <a:rPr lang="ko-KR" altLang="en-US" sz="1600" b="1" dirty="0">
                <a:solidFill>
                  <a:srgbClr val="0000FF"/>
                </a:solidFill>
              </a:rPr>
              <a:t>기타 </a:t>
            </a:r>
            <a:endParaRPr lang="ko-KR" altLang="en-US" sz="1600" dirty="0">
              <a:solidFill>
                <a:srgbClr val="0000FF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88031" y="3086984"/>
            <a:ext cx="8748465" cy="414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□ 사업범위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공사도면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/ </a:t>
            </a:r>
            <a:r>
              <a:rPr lang="ko-KR" altLang="en-US" sz="1600" dirty="0" smtClean="0"/>
              <a:t>지하 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층</a:t>
            </a:r>
            <a:r>
              <a:rPr lang="en-US" altLang="ko-KR" sz="1600" dirty="0" smtClean="0"/>
              <a:t>)</a:t>
            </a:r>
            <a:endParaRPr lang="ko-KR" altLang="en-US" sz="1600" dirty="0">
              <a:solidFill>
                <a:srgbClr val="0000FF"/>
              </a:solidFill>
            </a:endParaRPr>
          </a:p>
        </p:txBody>
      </p:sp>
      <p:pic>
        <p:nvPicPr>
          <p:cNvPr id="4097" name="_x271413552" descr="EMB00001cdcbf9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71" y="3501008"/>
            <a:ext cx="8132418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47813" y="1822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9697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6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1-2.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본관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리모델링공사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외래부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리모델링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95535" y="836712"/>
            <a:ext cx="874846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b="1" dirty="0"/>
              <a:t>□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개 요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위 치 </a:t>
            </a:r>
            <a:r>
              <a:rPr lang="en-US" altLang="ko-KR" sz="1600" dirty="0" smtClean="0"/>
              <a:t>: </a:t>
            </a:r>
            <a:r>
              <a:rPr lang="ko-KR" altLang="en-US" sz="1600" b="1" dirty="0" smtClean="0"/>
              <a:t>본관 지상 </a:t>
            </a:r>
            <a:r>
              <a:rPr lang="en-US" altLang="ko-KR" sz="1600" b="1" dirty="0" smtClean="0"/>
              <a:t>1</a:t>
            </a:r>
            <a:r>
              <a:rPr lang="ko-KR" altLang="en-US" sz="1600" b="1" dirty="0" smtClean="0"/>
              <a:t>층</a:t>
            </a:r>
            <a:endParaRPr lang="ko-KR" altLang="en-US" sz="1600" b="1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면 적 </a:t>
            </a:r>
            <a:r>
              <a:rPr lang="en-US" altLang="ko-KR" sz="1600" dirty="0" smtClean="0"/>
              <a:t>: </a:t>
            </a:r>
            <a:r>
              <a:rPr lang="en-US" altLang="ko-KR" sz="1600" dirty="0"/>
              <a:t>3,138.05</a:t>
            </a:r>
            <a:r>
              <a:rPr lang="ko-KR" altLang="en-US" sz="1600" dirty="0"/>
              <a:t>㎡</a:t>
            </a:r>
            <a:r>
              <a:rPr lang="en-US" altLang="ko-KR" sz="1600" dirty="0"/>
              <a:t>(</a:t>
            </a:r>
            <a:r>
              <a:rPr lang="ko-KR" altLang="en-US" sz="1600" dirty="0"/>
              <a:t>증축 </a:t>
            </a:r>
            <a:r>
              <a:rPr lang="en-US" altLang="ko-KR" sz="1600" dirty="0"/>
              <a:t>158.50</a:t>
            </a:r>
            <a:r>
              <a:rPr lang="ko-KR" altLang="en-US" sz="1600" dirty="0"/>
              <a:t>㎡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리모델링</a:t>
            </a:r>
            <a:r>
              <a:rPr lang="ko-KR" altLang="en-US" sz="1600" dirty="0"/>
              <a:t> </a:t>
            </a:r>
            <a:r>
              <a:rPr lang="en-US" altLang="ko-KR" sz="1600" dirty="0"/>
              <a:t>2,979.55</a:t>
            </a:r>
            <a:r>
              <a:rPr lang="ko-KR" altLang="en-US" sz="1600" dirty="0"/>
              <a:t>㎡</a:t>
            </a:r>
            <a:r>
              <a:rPr lang="en-US" altLang="ko-KR" sz="1600" dirty="0"/>
              <a:t>)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00FF"/>
                </a:solidFill>
              </a:rPr>
              <a:t>     -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주요시설 </a:t>
            </a:r>
            <a:r>
              <a:rPr lang="en-US" altLang="ko-KR" sz="1600" b="1" dirty="0">
                <a:solidFill>
                  <a:srgbClr val="0000FF"/>
                </a:solidFill>
              </a:rPr>
              <a:t>: </a:t>
            </a:r>
            <a:r>
              <a:rPr lang="ko-KR" altLang="en-US" sz="1600" b="1" dirty="0">
                <a:solidFill>
                  <a:srgbClr val="0000FF"/>
                </a:solidFill>
              </a:rPr>
              <a:t>본관 </a:t>
            </a:r>
            <a:r>
              <a:rPr lang="en-US" altLang="ko-KR" sz="1600" b="1" dirty="0">
                <a:solidFill>
                  <a:srgbClr val="0000FF"/>
                </a:solidFill>
              </a:rPr>
              <a:t>1</a:t>
            </a:r>
            <a:r>
              <a:rPr lang="ko-KR" altLang="en-US" sz="1600" b="1" dirty="0">
                <a:solidFill>
                  <a:srgbClr val="0000FF"/>
                </a:solidFill>
              </a:rPr>
              <a:t>층 왼쪽영역 외래시설 </a:t>
            </a:r>
            <a:r>
              <a:rPr lang="ko-KR" altLang="en-US" sz="1600" b="1" dirty="0" err="1">
                <a:solidFill>
                  <a:srgbClr val="0000FF"/>
                </a:solidFill>
              </a:rPr>
              <a:t>리모델링</a:t>
            </a:r>
            <a:r>
              <a:rPr lang="en-US" altLang="ko-KR" sz="1600" b="1" dirty="0">
                <a:solidFill>
                  <a:srgbClr val="0000FF"/>
                </a:solidFill>
              </a:rPr>
              <a:t>, </a:t>
            </a:r>
            <a:r>
              <a:rPr lang="ko-KR" altLang="en-US" sz="1600" b="1" dirty="0">
                <a:solidFill>
                  <a:srgbClr val="0000FF"/>
                </a:solidFill>
              </a:rPr>
              <a:t>로비 등 유휴 공간 환경개선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b="1" dirty="0">
                <a:solidFill>
                  <a:srgbClr val="0000FF"/>
                </a:solidFill>
              </a:rPr>
              <a:t>	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       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장애인편의시설 </a:t>
            </a:r>
            <a:r>
              <a:rPr lang="ko-KR" altLang="en-US" sz="1600" b="1" dirty="0">
                <a:solidFill>
                  <a:srgbClr val="0000FF"/>
                </a:solidFill>
              </a:rPr>
              <a:t>보강</a:t>
            </a:r>
            <a:r>
              <a:rPr lang="en-US" altLang="ko-KR" sz="1600" b="1" dirty="0">
                <a:solidFill>
                  <a:srgbClr val="0000FF"/>
                </a:solidFill>
              </a:rPr>
              <a:t>, </a:t>
            </a:r>
            <a:r>
              <a:rPr lang="ko-KR" altLang="en-US" sz="1600" b="1" dirty="0">
                <a:solidFill>
                  <a:srgbClr val="0000FF"/>
                </a:solidFill>
              </a:rPr>
              <a:t>출입구 차양 시설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설치 등 </a:t>
            </a:r>
            <a:endParaRPr lang="ko-KR" altLang="en-US" sz="1600" dirty="0">
              <a:solidFill>
                <a:srgbClr val="0000FF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32047" y="2802414"/>
            <a:ext cx="87484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□ 사업범위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공사도면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/ </a:t>
            </a:r>
            <a:r>
              <a:rPr lang="ko-KR" altLang="en-US" sz="1600" dirty="0"/>
              <a:t>지상 </a:t>
            </a:r>
            <a:r>
              <a:rPr lang="en-US" altLang="ko-KR" sz="1600" dirty="0"/>
              <a:t>1</a:t>
            </a:r>
            <a:r>
              <a:rPr lang="ko-KR" altLang="en-US" sz="1600" dirty="0"/>
              <a:t>층 외래진료부 왼쪽영역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47813" y="1822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1" name="_x217379624" descr="EMB00001cdcbf9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7" y="3284984"/>
            <a:ext cx="8386821" cy="300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261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7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1-2.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본관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리모델링공사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외래부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리모델링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95535" y="908720"/>
            <a:ext cx="874846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b="1" dirty="0"/>
              <a:t>□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개 요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위 치 </a:t>
            </a:r>
            <a:r>
              <a:rPr lang="en-US" altLang="ko-KR" sz="1600" dirty="0"/>
              <a:t>: </a:t>
            </a:r>
            <a:r>
              <a:rPr lang="ko-KR" altLang="en-US" sz="1600" b="1" dirty="0"/>
              <a:t>본관 지상 </a:t>
            </a:r>
            <a:r>
              <a:rPr lang="en-US" altLang="ko-KR" sz="1600" b="1" dirty="0"/>
              <a:t>2</a:t>
            </a:r>
            <a:r>
              <a:rPr lang="ko-KR" altLang="en-US" sz="1600" b="1" dirty="0"/>
              <a:t>층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면 적 </a:t>
            </a:r>
            <a:r>
              <a:rPr lang="en-US" altLang="ko-KR" sz="1600" dirty="0" smtClean="0"/>
              <a:t>: </a:t>
            </a:r>
            <a:r>
              <a:rPr lang="en-US" altLang="ko-KR" sz="1600" dirty="0"/>
              <a:t>2,608.83</a:t>
            </a:r>
            <a:r>
              <a:rPr lang="ko-KR" altLang="en-US" sz="1600" dirty="0"/>
              <a:t>㎡</a:t>
            </a:r>
            <a:r>
              <a:rPr lang="en-US" altLang="ko-KR" sz="1600" dirty="0"/>
              <a:t>(</a:t>
            </a:r>
            <a:r>
              <a:rPr lang="ko-KR" altLang="en-US" sz="1600" dirty="0"/>
              <a:t>증축 </a:t>
            </a:r>
            <a:r>
              <a:rPr lang="en-US" altLang="ko-KR" sz="1600" dirty="0"/>
              <a:t>183.77</a:t>
            </a:r>
            <a:r>
              <a:rPr lang="ko-KR" altLang="en-US" sz="1600" dirty="0"/>
              <a:t>㎡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리모델링</a:t>
            </a:r>
            <a:r>
              <a:rPr lang="ko-KR" altLang="en-US" sz="1600" dirty="0"/>
              <a:t> </a:t>
            </a:r>
            <a:r>
              <a:rPr lang="en-US" altLang="ko-KR" sz="1600" dirty="0"/>
              <a:t>2,425.06</a:t>
            </a:r>
            <a:r>
              <a:rPr lang="ko-KR" altLang="en-US" sz="1600" dirty="0"/>
              <a:t>㎡</a:t>
            </a:r>
            <a:r>
              <a:rPr lang="en-US" altLang="ko-KR" sz="1600" dirty="0"/>
              <a:t>)</a:t>
            </a:r>
            <a:endParaRPr lang="ko-KR" altLang="en-US" sz="1600" dirty="0"/>
          </a:p>
          <a:p>
            <a:pPr marL="285750" indent="-285750" fontAlgn="base">
              <a:lnSpc>
                <a:spcPct val="150000"/>
              </a:lnSpc>
              <a:buFontTx/>
              <a:buChar char="-"/>
            </a:pPr>
            <a:r>
              <a:rPr lang="ko-KR" altLang="en-US" sz="1600" b="1" dirty="0" smtClean="0">
                <a:solidFill>
                  <a:srgbClr val="0000FF"/>
                </a:solidFill>
              </a:rPr>
              <a:t>주요시설 </a:t>
            </a:r>
            <a:r>
              <a:rPr lang="en-US" altLang="ko-KR" sz="1600" b="1" dirty="0">
                <a:solidFill>
                  <a:srgbClr val="0000FF"/>
                </a:solidFill>
              </a:rPr>
              <a:t>: </a:t>
            </a:r>
            <a:r>
              <a:rPr lang="ko-KR" altLang="en-US" sz="1600" b="1" dirty="0">
                <a:solidFill>
                  <a:srgbClr val="0000FF"/>
                </a:solidFill>
              </a:rPr>
              <a:t>본관 </a:t>
            </a:r>
            <a:r>
              <a:rPr lang="en-US" altLang="ko-KR" sz="1600" b="1" dirty="0">
                <a:solidFill>
                  <a:srgbClr val="0000FF"/>
                </a:solidFill>
              </a:rPr>
              <a:t>2</a:t>
            </a:r>
            <a:r>
              <a:rPr lang="ko-KR" altLang="en-US" sz="1600" b="1" dirty="0">
                <a:solidFill>
                  <a:srgbClr val="0000FF"/>
                </a:solidFill>
              </a:rPr>
              <a:t>층 왼쪽영역 외래시설 </a:t>
            </a:r>
            <a:r>
              <a:rPr lang="ko-KR" altLang="en-US" sz="1600" b="1" dirty="0" err="1">
                <a:solidFill>
                  <a:srgbClr val="0000FF"/>
                </a:solidFill>
              </a:rPr>
              <a:t>리모델링</a:t>
            </a:r>
            <a:r>
              <a:rPr lang="en-US" altLang="ko-KR" sz="1600" b="1" dirty="0">
                <a:solidFill>
                  <a:srgbClr val="0000FF"/>
                </a:solidFill>
              </a:rPr>
              <a:t>, </a:t>
            </a:r>
            <a:r>
              <a:rPr lang="ko-KR" altLang="en-US" sz="1600" b="1" dirty="0">
                <a:solidFill>
                  <a:srgbClr val="0000FF"/>
                </a:solidFill>
              </a:rPr>
              <a:t>장애인편의시설 보강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0000FF"/>
                </a:solidFill>
              </a:rPr>
              <a:t>  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	     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응급의료센터 </a:t>
            </a:r>
            <a:r>
              <a:rPr lang="ko-KR" altLang="en-US" sz="1600" b="1" dirty="0">
                <a:solidFill>
                  <a:srgbClr val="0000FF"/>
                </a:solidFill>
              </a:rPr>
              <a:t>출입구 차양시설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설치 등 </a:t>
            </a:r>
            <a:endParaRPr lang="ko-KR" altLang="en-US" sz="1600" dirty="0">
              <a:solidFill>
                <a:srgbClr val="0000FF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32047" y="2874422"/>
            <a:ext cx="87484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□ 사업범위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공사도면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/ </a:t>
            </a:r>
            <a:r>
              <a:rPr lang="ko-KR" altLang="en-US" sz="1600" dirty="0"/>
              <a:t>지상 </a:t>
            </a:r>
            <a:r>
              <a:rPr lang="en-US" altLang="ko-KR" sz="1600" dirty="0"/>
              <a:t>2</a:t>
            </a:r>
            <a:r>
              <a:rPr lang="ko-KR" altLang="en-US" sz="1600" dirty="0"/>
              <a:t>층 외래진료부 </a:t>
            </a:r>
            <a:r>
              <a:rPr lang="ko-KR" altLang="en-US" sz="1600" dirty="0" smtClean="0"/>
              <a:t>왼쪽영역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47813" y="1822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45" name="_x217380024" descr="EMB00001cdcbfa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95" y="3212977"/>
            <a:ext cx="8429684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20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9716" y="2168832"/>
            <a:ext cx="5658330" cy="81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21" name="Oval 75"/>
          <p:cNvSpPr>
            <a:spLocks noChangeArrowheads="1"/>
          </p:cNvSpPr>
          <p:nvPr/>
        </p:nvSpPr>
        <p:spPr bwMode="auto">
          <a:xfrm>
            <a:off x="1937677" y="2259319"/>
            <a:ext cx="474089" cy="588944"/>
          </a:xfrm>
          <a:prstGeom prst="ellipse">
            <a:avLst/>
          </a:prstGeom>
          <a:noFill/>
          <a:ln w="12700" algn="ctr">
            <a:noFill/>
            <a:round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endParaRPr lang="en-US" altLang="ko-KR" sz="24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" name="AutoShape 80"/>
          <p:cNvSpPr>
            <a:spLocks noChangeArrowheads="1"/>
          </p:cNvSpPr>
          <p:nvPr/>
        </p:nvSpPr>
        <p:spPr bwMode="auto">
          <a:xfrm>
            <a:off x="2626331" y="2299006"/>
            <a:ext cx="4782063" cy="583973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sz="1300" dirty="0" smtClean="0">
                <a:latin typeface="HY헤드라인M" pitchFamily="18" charset="-127"/>
                <a:ea typeface="HY헤드라인M" pitchFamily="18" charset="-127"/>
              </a:rPr>
              <a:t>2017</a:t>
            </a:r>
            <a:r>
              <a:rPr lang="ko-KR" altLang="en-US" sz="1300" dirty="0" smtClean="0"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lang="en-US" altLang="ko-KR" sz="1300" dirty="0" smtClean="0">
                <a:latin typeface="HY헤드라인M" pitchFamily="18" charset="-127"/>
                <a:ea typeface="HY헤드라인M" pitchFamily="18" charset="-127"/>
              </a:rPr>
              <a:t>~2018</a:t>
            </a:r>
            <a:r>
              <a:rPr lang="ko-KR" altLang="en-US" sz="1300" dirty="0" smtClean="0">
                <a:latin typeface="HY헤드라인M" pitchFamily="18" charset="-127"/>
                <a:ea typeface="HY헤드라인M" pitchFamily="18" charset="-127"/>
              </a:rPr>
              <a:t>년 응급의료</a:t>
            </a:r>
            <a:r>
              <a:rPr lang="en-US" altLang="ko-KR" sz="13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300" dirty="0" err="1" smtClean="0">
                <a:latin typeface="HY헤드라인M" pitchFamily="18" charset="-127"/>
                <a:ea typeface="HY헤드라인M" pitchFamily="18" charset="-127"/>
              </a:rPr>
              <a:t>분만실</a:t>
            </a:r>
            <a:r>
              <a:rPr lang="en-US" altLang="ko-KR" sz="13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300" dirty="0" smtClean="0">
                <a:latin typeface="HY헤드라인M" pitchFamily="18" charset="-127"/>
                <a:ea typeface="HY헤드라인M" pitchFamily="18" charset="-127"/>
              </a:rPr>
              <a:t>중환자실확충사업 추진 상황</a:t>
            </a:r>
            <a:endParaRPr lang="ko-KR" altLang="en-US" sz="13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AutoShape 38"/>
          <p:cNvSpPr>
            <a:spLocks noChangeArrowheads="1"/>
          </p:cNvSpPr>
          <p:nvPr/>
        </p:nvSpPr>
        <p:spPr bwMode="auto">
          <a:xfrm>
            <a:off x="2173295" y="3158965"/>
            <a:ext cx="5237155" cy="1206139"/>
          </a:xfrm>
          <a:prstGeom prst="roundRect">
            <a:avLst>
              <a:gd name="adj" fmla="val 3657"/>
            </a:avLst>
          </a:prstGeom>
          <a:gradFill rotWithShape="1">
            <a:gsLst>
              <a:gs pos="0">
                <a:srgbClr val="3F8FC5"/>
              </a:gs>
              <a:gs pos="100000">
                <a:srgbClr val="3F8FC5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5" name="AutoShape 47"/>
          <p:cNvSpPr>
            <a:spLocks noChangeArrowheads="1"/>
          </p:cNvSpPr>
          <p:nvPr/>
        </p:nvSpPr>
        <p:spPr bwMode="auto">
          <a:xfrm>
            <a:off x="2222506" y="3220878"/>
            <a:ext cx="5123743" cy="1414790"/>
          </a:xfrm>
          <a:prstGeom prst="roundRect">
            <a:avLst>
              <a:gd name="adj" fmla="val 3657"/>
            </a:avLst>
          </a:prstGeom>
          <a:gradFill rotWithShape="1">
            <a:gsLst>
              <a:gs pos="0">
                <a:srgbClr val="7FD1F2"/>
              </a:gs>
              <a:gs pos="100000">
                <a:srgbClr val="7FD1F2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6" name="AutoShape 45"/>
          <p:cNvSpPr>
            <a:spLocks noChangeArrowheads="1"/>
          </p:cNvSpPr>
          <p:nvPr/>
        </p:nvSpPr>
        <p:spPr bwMode="auto">
          <a:xfrm>
            <a:off x="2274442" y="3274377"/>
            <a:ext cx="5012183" cy="1090727"/>
          </a:xfrm>
          <a:prstGeom prst="roundRect">
            <a:avLst>
              <a:gd name="adj" fmla="val 365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30" name="Group 8"/>
          <p:cNvGrpSpPr>
            <a:grpSpLocks/>
          </p:cNvGrpSpPr>
          <p:nvPr/>
        </p:nvGrpSpPr>
        <p:grpSpPr bwMode="auto">
          <a:xfrm>
            <a:off x="2411712" y="3907904"/>
            <a:ext cx="4732337" cy="457200"/>
            <a:chOff x="1474" y="1328"/>
            <a:chExt cx="2981" cy="288"/>
          </a:xfrm>
        </p:grpSpPr>
        <p:sp>
          <p:nvSpPr>
            <p:cNvPr id="31" name="AutoShape 9"/>
            <p:cNvSpPr>
              <a:spLocks noChangeArrowheads="1"/>
            </p:cNvSpPr>
            <p:nvPr/>
          </p:nvSpPr>
          <p:spPr bwMode="gray">
            <a:xfrm>
              <a:off x="1474" y="1328"/>
              <a:ext cx="2981" cy="288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solidFill>
                <a:srgbClr val="333399"/>
              </a:solidFill>
              <a:round/>
              <a:headEnd/>
              <a:tailEnd/>
            </a:ln>
          </p:spPr>
          <p:txBody>
            <a:bodyPr wrap="none" tIns="18000" anchor="ctr"/>
            <a:lstStyle/>
            <a:p>
              <a:pPr algn="l" eaLnBrk="0" latinLnBrk="0" hangingPunct="0"/>
              <a:r>
                <a:rPr kumimoji="0"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본관         분만서비스확충</a:t>
              </a:r>
              <a:endPara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2" name="Rectangle 10"/>
            <p:cNvSpPr>
              <a:spLocks noChangeArrowheads="1"/>
            </p:cNvSpPr>
            <p:nvPr/>
          </p:nvSpPr>
          <p:spPr bwMode="gray">
            <a:xfrm>
              <a:off x="1483" y="1340"/>
              <a:ext cx="384" cy="266"/>
            </a:xfrm>
            <a:prstGeom prst="rect">
              <a:avLst/>
            </a:prstGeom>
            <a:gradFill rotWithShape="1">
              <a:gsLst>
                <a:gs pos="0">
                  <a:srgbClr val="334D69"/>
                </a:gs>
                <a:gs pos="50000">
                  <a:srgbClr val="6496CC"/>
                </a:gs>
                <a:gs pos="100000">
                  <a:srgbClr val="334D69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tIns="18000" anchor="ctr"/>
            <a:lstStyle/>
            <a:p>
              <a:pPr eaLnBrk="0" latinLnBrk="0" hangingPunct="0"/>
              <a:r>
                <a:rPr kumimoji="0" lang="en-US" altLang="ko-KR" sz="1600" b="1" dirty="0" smtClean="0">
                  <a:solidFill>
                    <a:srgbClr val="FFFFFF"/>
                  </a:solidFill>
                  <a:latin typeface="HY울릉도M" pitchFamily="18" charset="-127"/>
                  <a:ea typeface="HY울릉도M" pitchFamily="18" charset="-127"/>
                </a:rPr>
                <a:t>2-2</a:t>
              </a:r>
              <a:endParaRPr kumimoji="0" lang="en-US" altLang="ko-KR" sz="1600" b="1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29" name="Group 8"/>
          <p:cNvGrpSpPr>
            <a:grpSpLocks/>
          </p:cNvGrpSpPr>
          <p:nvPr/>
        </p:nvGrpSpPr>
        <p:grpSpPr bwMode="auto">
          <a:xfrm>
            <a:off x="2411760" y="3331840"/>
            <a:ext cx="4732337" cy="457200"/>
            <a:chOff x="1474" y="1328"/>
            <a:chExt cx="2981" cy="288"/>
          </a:xfrm>
        </p:grpSpPr>
        <p:sp>
          <p:nvSpPr>
            <p:cNvPr id="34" name="AutoShape 9"/>
            <p:cNvSpPr>
              <a:spLocks noChangeArrowheads="1"/>
            </p:cNvSpPr>
            <p:nvPr/>
          </p:nvSpPr>
          <p:spPr bwMode="gray">
            <a:xfrm>
              <a:off x="1474" y="1328"/>
              <a:ext cx="2981" cy="288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solidFill>
                <a:srgbClr val="333399"/>
              </a:solidFill>
              <a:round/>
              <a:headEnd/>
              <a:tailEnd/>
            </a:ln>
          </p:spPr>
          <p:txBody>
            <a:bodyPr wrap="none" tIns="18000" anchor="ctr"/>
            <a:lstStyle/>
            <a:p>
              <a:pPr algn="l" eaLnBrk="0" latinLnBrk="0" hangingPunct="0"/>
              <a:r>
                <a:rPr kumimoji="0" lang="en-US" altLang="ko-KR" sz="16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              </a:t>
              </a:r>
              <a:r>
                <a:rPr kumimoji="0"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응급의료확충</a:t>
              </a:r>
              <a:endPara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Rectangle 10"/>
            <p:cNvSpPr>
              <a:spLocks noChangeArrowheads="1"/>
            </p:cNvSpPr>
            <p:nvPr/>
          </p:nvSpPr>
          <p:spPr bwMode="gray">
            <a:xfrm>
              <a:off x="1483" y="1340"/>
              <a:ext cx="384" cy="266"/>
            </a:xfrm>
            <a:prstGeom prst="rect">
              <a:avLst/>
            </a:prstGeom>
            <a:gradFill rotWithShape="1">
              <a:gsLst>
                <a:gs pos="0">
                  <a:srgbClr val="334D69"/>
                </a:gs>
                <a:gs pos="50000">
                  <a:srgbClr val="6496CC"/>
                </a:gs>
                <a:gs pos="100000">
                  <a:srgbClr val="334D69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tIns="18000" anchor="ctr"/>
            <a:lstStyle/>
            <a:p>
              <a:pPr eaLnBrk="0" latinLnBrk="0" hangingPunct="0"/>
              <a:r>
                <a:rPr kumimoji="0" lang="en-US" altLang="ko-KR" sz="1600" b="1" dirty="0" smtClean="0">
                  <a:solidFill>
                    <a:srgbClr val="FFFFFF"/>
                  </a:solidFill>
                  <a:latin typeface="HY울릉도M" pitchFamily="18" charset="-127"/>
                  <a:ea typeface="HY울릉도M" pitchFamily="18" charset="-127"/>
                </a:rPr>
                <a:t>2-1</a:t>
              </a:r>
              <a:endParaRPr kumimoji="0" lang="en-US" altLang="ko-KR" sz="1600" b="1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8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8</a:t>
            </a:r>
            <a:endParaRPr lang="ko-KR" altLang="en-US" b="1" dirty="0"/>
          </a:p>
        </p:txBody>
      </p:sp>
      <p:grpSp>
        <p:nvGrpSpPr>
          <p:cNvPr id="15" name="Group 8"/>
          <p:cNvGrpSpPr>
            <a:grpSpLocks/>
          </p:cNvGrpSpPr>
          <p:nvPr/>
        </p:nvGrpSpPr>
        <p:grpSpPr bwMode="auto">
          <a:xfrm>
            <a:off x="2411712" y="4509120"/>
            <a:ext cx="4732337" cy="457200"/>
            <a:chOff x="1474" y="1328"/>
            <a:chExt cx="2981" cy="288"/>
          </a:xfrm>
        </p:grpSpPr>
        <p:sp>
          <p:nvSpPr>
            <p:cNvPr id="16" name="AutoShape 9"/>
            <p:cNvSpPr>
              <a:spLocks noChangeArrowheads="1"/>
            </p:cNvSpPr>
            <p:nvPr/>
          </p:nvSpPr>
          <p:spPr bwMode="gray">
            <a:xfrm>
              <a:off x="1474" y="1328"/>
              <a:ext cx="2981" cy="288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solidFill>
                <a:srgbClr val="333399"/>
              </a:solidFill>
              <a:round/>
              <a:headEnd/>
              <a:tailEnd/>
            </a:ln>
          </p:spPr>
          <p:txBody>
            <a:bodyPr wrap="none" tIns="18000" anchor="ctr"/>
            <a:lstStyle/>
            <a:p>
              <a:pPr algn="l" eaLnBrk="0" latinLnBrk="0" hangingPunct="0"/>
              <a:r>
                <a:rPr kumimoji="0"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본관         중환자실</a:t>
              </a:r>
              <a:endPara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gray">
            <a:xfrm>
              <a:off x="1483" y="1340"/>
              <a:ext cx="384" cy="266"/>
            </a:xfrm>
            <a:prstGeom prst="rect">
              <a:avLst/>
            </a:prstGeom>
            <a:gradFill rotWithShape="1">
              <a:gsLst>
                <a:gs pos="0">
                  <a:srgbClr val="334D69"/>
                </a:gs>
                <a:gs pos="50000">
                  <a:srgbClr val="6496CC"/>
                </a:gs>
                <a:gs pos="100000">
                  <a:srgbClr val="334D69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tIns="18000" anchor="ctr"/>
            <a:lstStyle/>
            <a:p>
              <a:pPr eaLnBrk="0" latinLnBrk="0" hangingPunct="0"/>
              <a:r>
                <a:rPr kumimoji="0" lang="en-US" altLang="ko-KR" sz="1600" b="1" dirty="0" smtClean="0">
                  <a:solidFill>
                    <a:srgbClr val="FFFFFF"/>
                  </a:solidFill>
                  <a:latin typeface="HY울릉도M" pitchFamily="18" charset="-127"/>
                  <a:ea typeface="HY울릉도M" pitchFamily="18" charset="-127"/>
                </a:rPr>
                <a:t>2-3</a:t>
              </a:r>
              <a:endParaRPr kumimoji="0" lang="en-US" altLang="ko-KR" sz="1600" b="1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8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630364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2. 2017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~2018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년 응급의료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분만실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중환자실확충사업 추진 상황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9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357158" y="911225"/>
            <a:ext cx="84296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/>
              <a:t>□ 공사개요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</a:t>
            </a:r>
            <a:r>
              <a:rPr lang="ko-KR" altLang="en-US" sz="1600" dirty="0"/>
              <a:t>위 </a:t>
            </a:r>
            <a:r>
              <a:rPr lang="ko-KR" altLang="en-US" sz="1600" dirty="0" smtClean="0"/>
              <a:t>    치 </a:t>
            </a:r>
            <a:r>
              <a:rPr lang="en-US" altLang="ko-KR" sz="1600" dirty="0"/>
              <a:t>: </a:t>
            </a:r>
            <a:r>
              <a:rPr lang="ko-KR" altLang="en-US" sz="1600" dirty="0"/>
              <a:t>남원시 충정로 </a:t>
            </a:r>
            <a:r>
              <a:rPr lang="en-US" altLang="ko-KR" sz="1600" dirty="0"/>
              <a:t>365</a:t>
            </a:r>
            <a:r>
              <a:rPr lang="ko-KR" altLang="en-US" sz="1600" dirty="0"/>
              <a:t>번지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</a:t>
            </a:r>
            <a:r>
              <a:rPr lang="ko-KR" altLang="en-US" sz="1600" dirty="0" err="1"/>
              <a:t>규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    모 </a:t>
            </a:r>
            <a:r>
              <a:rPr lang="en-US" altLang="ko-KR" sz="1600" dirty="0"/>
              <a:t>: </a:t>
            </a:r>
            <a:r>
              <a:rPr lang="ko-KR" altLang="en-US" sz="1600" dirty="0"/>
              <a:t>지상 </a:t>
            </a:r>
            <a:r>
              <a:rPr lang="en-US" altLang="ko-KR" sz="1600" dirty="0"/>
              <a:t>2</a:t>
            </a:r>
            <a:r>
              <a:rPr lang="ko-KR" altLang="en-US" sz="1600" dirty="0"/>
              <a:t>층 </a:t>
            </a:r>
            <a:r>
              <a:rPr lang="en-US" altLang="ko-KR" sz="1600" dirty="0"/>
              <a:t>~ </a:t>
            </a:r>
            <a:r>
              <a:rPr lang="ko-KR" altLang="en-US" sz="1600" dirty="0"/>
              <a:t>지상 </a:t>
            </a:r>
            <a:r>
              <a:rPr lang="en-US" altLang="ko-KR" sz="1600" dirty="0"/>
              <a:t>3</a:t>
            </a:r>
            <a:r>
              <a:rPr lang="ko-KR" altLang="en-US" sz="1600" dirty="0"/>
              <a:t>층 일부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</a:t>
            </a:r>
            <a:r>
              <a:rPr lang="ko-KR" altLang="en-US" sz="1600" dirty="0"/>
              <a:t>사 업 비 </a:t>
            </a:r>
            <a:r>
              <a:rPr lang="en-US" altLang="ko-KR" sz="1600" dirty="0"/>
              <a:t>: 3,080</a:t>
            </a:r>
            <a:r>
              <a:rPr lang="ko-KR" altLang="en-US" sz="1600" dirty="0" err="1"/>
              <a:t>백만원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</a:t>
            </a:r>
            <a:r>
              <a:rPr lang="ko-KR" altLang="en-US" sz="1600" dirty="0"/>
              <a:t>사업기간 </a:t>
            </a:r>
            <a:r>
              <a:rPr lang="en-US" altLang="ko-KR" sz="1600" dirty="0"/>
              <a:t>: 2017 </a:t>
            </a:r>
            <a:r>
              <a:rPr lang="ko-KR" altLang="en-US" sz="1600" dirty="0"/>
              <a:t>～ </a:t>
            </a:r>
            <a:r>
              <a:rPr lang="en-US" altLang="ko-KR" sz="1600" dirty="0"/>
              <a:t>2018(</a:t>
            </a:r>
            <a:r>
              <a:rPr lang="ko-KR" altLang="en-US" sz="1600" dirty="0" err="1"/>
              <a:t>년차</a:t>
            </a:r>
            <a:r>
              <a:rPr lang="ko-KR" altLang="en-US" sz="1600" dirty="0"/>
              <a:t> 공사</a:t>
            </a:r>
            <a:r>
              <a:rPr lang="en-US" altLang="ko-KR" sz="1600" dirty="0"/>
              <a:t>)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사업내용 </a:t>
            </a:r>
            <a:endParaRPr lang="ko-KR" altLang="en-US" sz="16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005138" y="4540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(</a:t>
            </a:r>
            <a:r>
              <a:rPr kumimoji="1" lang="ko-KR" altLang="en-US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휴먼명조" pitchFamily="2" charset="-127"/>
                <a:cs typeface="굴림" pitchFamily="50" charset="-127"/>
              </a:rPr>
              <a:t>단위 </a:t>
            </a: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: </a:t>
            </a:r>
            <a:r>
              <a:rPr kumimoji="1" lang="ko-KR" altLang="en-US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휴먼명조" pitchFamily="2" charset="-127"/>
                <a:cs typeface="굴림" pitchFamily="50" charset="-127"/>
              </a:rPr>
              <a:t>백만원</a:t>
            </a: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)</a:t>
            </a:r>
            <a:endParaRPr kumimoji="1" lang="en-US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77769" y="3170177"/>
            <a:ext cx="18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(</a:t>
            </a:r>
            <a:r>
              <a:rPr lang="ko-KR" altLang="en-US" sz="1100" dirty="0" smtClean="0"/>
              <a:t>단위 </a:t>
            </a:r>
            <a:r>
              <a:rPr lang="en-US" altLang="ko-KR" sz="1100" dirty="0" smtClean="0"/>
              <a:t>: </a:t>
            </a:r>
            <a:r>
              <a:rPr lang="ko-KR" altLang="en-US" sz="1100" dirty="0" err="1" smtClean="0"/>
              <a:t>백만원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5" y="3501008"/>
            <a:ext cx="8315383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168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10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83"/>
          <p:cNvSpPr txBox="1">
            <a:spLocks noChangeArrowheads="1"/>
          </p:cNvSpPr>
          <p:nvPr/>
        </p:nvSpPr>
        <p:spPr bwMode="gray">
          <a:xfrm>
            <a:off x="3205152" y="3208072"/>
            <a:ext cx="90011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2005.  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9.</a:t>
            </a:r>
            <a:endParaRPr kumimoji="0" lang="ko-KR" altLang="ko-KR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5536" y="3489812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임무달성을 위한  전략</a:t>
            </a:r>
            <a:endParaRPr lang="ko-KR" altLang="en-US" sz="1400" b="1" dirty="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644766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2. 2017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~2018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년  응급의료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분만실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중환자실확충사업 추진 상황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14295" y="937498"/>
            <a:ext cx="842968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/>
              <a:t>□ 추진현황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/>
              <a:t>2016.11.10 : 2017</a:t>
            </a:r>
            <a:r>
              <a:rPr lang="ko-KR" altLang="en-US" sz="1600" dirty="0"/>
              <a:t>년 지방의료원 기능보강사업 지원대상 선정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/>
              <a:t>2017.02.28 : </a:t>
            </a:r>
            <a:r>
              <a:rPr lang="ko-KR" altLang="en-US" sz="1600" dirty="0" err="1"/>
              <a:t>기능특성화사업</a:t>
            </a:r>
            <a:r>
              <a:rPr lang="ko-KR" altLang="en-US" sz="1600" dirty="0"/>
              <a:t> 건축기본설계 심의 신청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/>
              <a:t>2017.05.17 : </a:t>
            </a:r>
            <a:r>
              <a:rPr lang="ko-KR" altLang="en-US" sz="1600" dirty="0"/>
              <a:t>건축 기본설계 심의 “적합” 통보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/>
              <a:t>2017.07.28 : </a:t>
            </a:r>
            <a:r>
              <a:rPr lang="ko-KR" altLang="en-US" sz="1600" dirty="0"/>
              <a:t>실시설계용역 착수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/>
              <a:t>2018.01.18 : </a:t>
            </a:r>
            <a:r>
              <a:rPr lang="ko-KR" altLang="en-US" sz="1600" dirty="0"/>
              <a:t>사업계획변경심의신청</a:t>
            </a:r>
            <a:r>
              <a:rPr lang="en-US" altLang="ko-KR" sz="1600" dirty="0"/>
              <a:t>(</a:t>
            </a:r>
            <a:r>
              <a:rPr lang="ko-KR" altLang="en-US" sz="1600" dirty="0" err="1"/>
              <a:t>음압병상</a:t>
            </a:r>
            <a:r>
              <a:rPr lang="ko-KR" altLang="en-US" sz="1600" dirty="0"/>
              <a:t> 확충 제외</a:t>
            </a:r>
            <a:r>
              <a:rPr lang="en-US" altLang="ko-KR" sz="1600" dirty="0"/>
              <a:t>)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/>
              <a:t>2018.02.23 : </a:t>
            </a:r>
            <a:r>
              <a:rPr lang="ko-KR" altLang="en-US" sz="1600" dirty="0"/>
              <a:t>사업계획변경심의 ‘적합’ 통보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/>
              <a:t>2018.06</a:t>
            </a:r>
            <a:r>
              <a:rPr lang="en-US" altLang="ko-KR" sz="1600" dirty="0" smtClean="0"/>
              <a:t>.    </a:t>
            </a:r>
            <a:r>
              <a:rPr lang="en-US" altLang="ko-KR" sz="1600" dirty="0"/>
              <a:t>: </a:t>
            </a:r>
            <a:r>
              <a:rPr lang="ko-KR" altLang="en-US" sz="1600" dirty="0"/>
              <a:t>설계용역 완료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/>
              <a:t>2018.07.12 : </a:t>
            </a:r>
            <a:r>
              <a:rPr lang="ko-KR" altLang="en-US" sz="1600" dirty="0"/>
              <a:t>공사 착공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/>
              <a:t>2018.12.18 : </a:t>
            </a:r>
            <a:r>
              <a:rPr lang="ko-KR" altLang="en-US" sz="1600" dirty="0"/>
              <a:t>응급의료센터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분만실</a:t>
            </a:r>
            <a:r>
              <a:rPr lang="en-US" altLang="ko-KR" sz="1600" dirty="0"/>
              <a:t>, </a:t>
            </a:r>
            <a:r>
              <a:rPr lang="ko-KR" altLang="en-US" sz="1600" dirty="0"/>
              <a:t>중환자실 준공</a:t>
            </a:r>
          </a:p>
        </p:txBody>
      </p:sp>
    </p:spTree>
    <p:extLst>
      <p:ext uri="{BB962C8B-B14F-4D97-AF65-F5344CB8AC3E}">
        <p14:creationId xmlns:p14="http://schemas.microsoft.com/office/powerpoint/2010/main" val="3190368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11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2-1.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응급의료확충 세부사업내용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63959" y="820943"/>
            <a:ext cx="87484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b="1" dirty="0"/>
              <a:t>□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개 요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위 치 </a:t>
            </a:r>
            <a:r>
              <a:rPr lang="en-US" altLang="ko-KR" sz="1600" dirty="0"/>
              <a:t>: </a:t>
            </a:r>
            <a:r>
              <a:rPr lang="ko-KR" altLang="en-US" sz="1600" dirty="0"/>
              <a:t>본관 지상 </a:t>
            </a:r>
            <a:r>
              <a:rPr lang="en-US" altLang="ko-KR" sz="1600" dirty="0"/>
              <a:t>2</a:t>
            </a:r>
            <a:r>
              <a:rPr lang="ko-KR" altLang="en-US" sz="1600" dirty="0"/>
              <a:t>층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면 적 </a:t>
            </a:r>
            <a:r>
              <a:rPr lang="en-US" altLang="ko-KR" sz="1600" dirty="0" smtClean="0"/>
              <a:t>: </a:t>
            </a:r>
            <a:r>
              <a:rPr lang="en-US" altLang="ko-KR" sz="1600" dirty="0"/>
              <a:t>836.84㎡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00FF"/>
                </a:solidFill>
              </a:rPr>
              <a:t>    -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주요시설 </a:t>
            </a:r>
            <a:r>
              <a:rPr lang="en-US" altLang="ko-KR" sz="1600" b="1" dirty="0">
                <a:solidFill>
                  <a:srgbClr val="0000FF"/>
                </a:solidFill>
              </a:rPr>
              <a:t>: </a:t>
            </a:r>
            <a:r>
              <a:rPr lang="ko-KR" altLang="en-US" sz="1600" b="1" dirty="0">
                <a:solidFill>
                  <a:srgbClr val="0000FF"/>
                </a:solidFill>
              </a:rPr>
              <a:t>응급환자진료실</a:t>
            </a:r>
            <a:r>
              <a:rPr lang="en-US" altLang="ko-KR" sz="1600" b="1" dirty="0">
                <a:solidFill>
                  <a:srgbClr val="0000FF"/>
                </a:solidFill>
              </a:rPr>
              <a:t>, </a:t>
            </a:r>
            <a:r>
              <a:rPr lang="ko-KR" altLang="en-US" sz="1600" b="1" dirty="0" err="1">
                <a:solidFill>
                  <a:srgbClr val="0000FF"/>
                </a:solidFill>
              </a:rPr>
              <a:t>소생실</a:t>
            </a:r>
            <a:r>
              <a:rPr lang="en-US" altLang="ko-KR" sz="1600" b="1" dirty="0">
                <a:solidFill>
                  <a:srgbClr val="0000FF"/>
                </a:solidFill>
              </a:rPr>
              <a:t>, </a:t>
            </a:r>
            <a:r>
              <a:rPr lang="ko-KR" altLang="en-US" sz="1600" b="1" dirty="0" err="1">
                <a:solidFill>
                  <a:srgbClr val="0000FF"/>
                </a:solidFill>
              </a:rPr>
              <a:t>환자분류소</a:t>
            </a:r>
            <a:r>
              <a:rPr lang="en-US" altLang="ko-KR" sz="1600" b="1" dirty="0">
                <a:solidFill>
                  <a:srgbClr val="0000FF"/>
                </a:solidFill>
              </a:rPr>
              <a:t>, </a:t>
            </a:r>
            <a:r>
              <a:rPr lang="ko-KR" altLang="en-US" sz="1600" b="1" dirty="0">
                <a:solidFill>
                  <a:srgbClr val="0000FF"/>
                </a:solidFill>
              </a:rPr>
              <a:t>처치실</a:t>
            </a:r>
            <a:r>
              <a:rPr lang="en-US" altLang="ko-KR" sz="1600" b="1" dirty="0">
                <a:solidFill>
                  <a:srgbClr val="0000FF"/>
                </a:solidFill>
              </a:rPr>
              <a:t>, </a:t>
            </a:r>
            <a:r>
              <a:rPr lang="ko-KR" altLang="en-US" sz="1600" b="1" dirty="0" err="1">
                <a:solidFill>
                  <a:srgbClr val="0000FF"/>
                </a:solidFill>
              </a:rPr>
              <a:t>관장실</a:t>
            </a:r>
            <a:r>
              <a:rPr lang="en-US" altLang="ko-KR" sz="1600" b="1" dirty="0">
                <a:solidFill>
                  <a:srgbClr val="0000FF"/>
                </a:solidFill>
              </a:rPr>
              <a:t>, </a:t>
            </a:r>
            <a:r>
              <a:rPr lang="ko-KR" altLang="en-US" sz="1600" b="1" dirty="0" err="1">
                <a:solidFill>
                  <a:srgbClr val="0000FF"/>
                </a:solidFill>
              </a:rPr>
              <a:t>세척실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음압병실</a:t>
            </a:r>
            <a:r>
              <a:rPr lang="en-US" altLang="ko-KR" sz="1600" b="1" dirty="0">
                <a:solidFill>
                  <a:srgbClr val="0000FF"/>
                </a:solidFill>
              </a:rPr>
              <a:t>, </a:t>
            </a:r>
            <a:r>
              <a:rPr lang="ko-KR" altLang="en-US" sz="1600" b="1" dirty="0">
                <a:solidFill>
                  <a:srgbClr val="0000FF"/>
                </a:solidFill>
              </a:rPr>
              <a:t>기타</a:t>
            </a:r>
            <a:endParaRPr lang="ko-KR" altLang="en-US" sz="1600" dirty="0">
              <a:solidFill>
                <a:srgbClr val="0000FF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28596" y="2564904"/>
            <a:ext cx="87484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□ 사업범위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공사계획도면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47813" y="1822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217" name="_x56658568" descr="EMB00001cdcbfb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95" y="3068960"/>
            <a:ext cx="8429684" cy="327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503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12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2-2.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분만서비스확충 세부사업내용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95535" y="836712"/>
            <a:ext cx="874846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b="1" dirty="0"/>
              <a:t>□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개 요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위 치 </a:t>
            </a:r>
            <a:r>
              <a:rPr lang="en-US" altLang="ko-KR" sz="1600" dirty="0"/>
              <a:t>: </a:t>
            </a:r>
            <a:r>
              <a:rPr lang="ko-KR" altLang="en-US" sz="1600" dirty="0"/>
              <a:t>본관 지상 </a:t>
            </a:r>
            <a:r>
              <a:rPr lang="en-US" altLang="ko-KR" sz="1600" dirty="0"/>
              <a:t>3</a:t>
            </a:r>
            <a:r>
              <a:rPr lang="ko-KR" altLang="en-US" sz="1600" dirty="0"/>
              <a:t>층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면 적 </a:t>
            </a:r>
            <a:r>
              <a:rPr lang="en-US" altLang="ko-KR" sz="1600" dirty="0" smtClean="0"/>
              <a:t>: </a:t>
            </a:r>
            <a:r>
              <a:rPr lang="en-US" altLang="ko-KR" sz="1600" dirty="0"/>
              <a:t>544.76</a:t>
            </a:r>
            <a:r>
              <a:rPr lang="en-US" altLang="ko-KR" sz="1600" dirty="0" smtClean="0"/>
              <a:t>㎡</a:t>
            </a:r>
            <a:endParaRPr lang="en-US" altLang="ko-KR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0000FF"/>
                </a:solidFill>
              </a:rPr>
              <a:t>    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-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주요시설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분만실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진통실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LDR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회복실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간호사실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신생아실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의사당직실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b="1" dirty="0">
                <a:solidFill>
                  <a:srgbClr val="0000FF"/>
                </a:solidFill>
              </a:rPr>
              <a:t>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 	        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세미나실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기타</a:t>
            </a:r>
            <a:endParaRPr lang="ko-KR" altLang="en-US" sz="1600" b="1" dirty="0"/>
          </a:p>
        </p:txBody>
      </p:sp>
      <p:sp>
        <p:nvSpPr>
          <p:cNvPr id="15" name="직사각형 14"/>
          <p:cNvSpPr/>
          <p:nvPr/>
        </p:nvSpPr>
        <p:spPr>
          <a:xfrm>
            <a:off x="395536" y="2730406"/>
            <a:ext cx="87484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□ 사업범위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공사계획도면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47813" y="1822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41" name="_x153629488" descr="EMB00001cdcbfc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95" y="3068960"/>
            <a:ext cx="8429684" cy="3289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088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13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2-3.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중환자실확충 세부사업내용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95535" y="764704"/>
            <a:ext cx="874846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b="1" dirty="0"/>
              <a:t>□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개 요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위 치 </a:t>
            </a:r>
            <a:r>
              <a:rPr lang="en-US" altLang="ko-KR" sz="1600" dirty="0"/>
              <a:t>: </a:t>
            </a:r>
            <a:r>
              <a:rPr lang="ko-KR" altLang="en-US" sz="1600" dirty="0"/>
              <a:t>본관 지상 </a:t>
            </a:r>
            <a:r>
              <a:rPr lang="en-US" altLang="ko-KR" sz="1600" dirty="0"/>
              <a:t>3</a:t>
            </a:r>
            <a:r>
              <a:rPr lang="ko-KR" altLang="en-US" sz="1600" dirty="0"/>
              <a:t>층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면 적 </a:t>
            </a:r>
            <a:r>
              <a:rPr lang="en-US" altLang="ko-KR" sz="1600" dirty="0" smtClean="0"/>
              <a:t>: </a:t>
            </a:r>
            <a:r>
              <a:rPr lang="en-US" altLang="ko-KR" sz="1600" dirty="0"/>
              <a:t>764.51</a:t>
            </a:r>
            <a:r>
              <a:rPr lang="en-US" altLang="ko-KR" sz="1600" dirty="0" smtClean="0"/>
              <a:t>㎡</a:t>
            </a:r>
            <a:endParaRPr lang="en-US" altLang="ko-KR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0000FF"/>
                </a:solidFill>
              </a:rPr>
              <a:t>    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-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주요시설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1600" b="1" dirty="0">
                <a:solidFill>
                  <a:srgbClr val="0000FF"/>
                </a:solidFill>
              </a:rPr>
              <a:t>중환자진료실</a:t>
            </a:r>
            <a:r>
              <a:rPr lang="en-US" altLang="ko-KR" sz="1600" b="1" dirty="0">
                <a:solidFill>
                  <a:srgbClr val="0000FF"/>
                </a:solidFill>
              </a:rPr>
              <a:t>, </a:t>
            </a:r>
            <a:r>
              <a:rPr lang="ko-KR" altLang="en-US" sz="1600" b="1" dirty="0" err="1">
                <a:solidFill>
                  <a:srgbClr val="0000FF"/>
                </a:solidFill>
              </a:rPr>
              <a:t>음압격리실</a:t>
            </a:r>
            <a:r>
              <a:rPr lang="en-US" altLang="ko-KR" sz="1600" b="1" dirty="0">
                <a:solidFill>
                  <a:srgbClr val="0000FF"/>
                </a:solidFill>
              </a:rPr>
              <a:t>, </a:t>
            </a:r>
            <a:r>
              <a:rPr lang="ko-KR" altLang="en-US" sz="1600" b="1" dirty="0">
                <a:solidFill>
                  <a:srgbClr val="0000FF"/>
                </a:solidFill>
              </a:rPr>
              <a:t>일반격리실</a:t>
            </a:r>
            <a:r>
              <a:rPr lang="en-US" altLang="ko-KR" sz="1600" b="1" dirty="0">
                <a:solidFill>
                  <a:srgbClr val="0000FF"/>
                </a:solidFill>
              </a:rPr>
              <a:t>, </a:t>
            </a:r>
            <a:r>
              <a:rPr lang="ko-KR" altLang="en-US" sz="1600" b="1" dirty="0" err="1">
                <a:solidFill>
                  <a:srgbClr val="0000FF"/>
                </a:solidFill>
              </a:rPr>
              <a:t>소독세척실</a:t>
            </a:r>
            <a:r>
              <a:rPr lang="en-US" altLang="ko-KR" sz="1600" b="1" dirty="0">
                <a:solidFill>
                  <a:srgbClr val="0000FF"/>
                </a:solidFill>
              </a:rPr>
              <a:t>, </a:t>
            </a:r>
            <a:r>
              <a:rPr lang="ko-KR" altLang="en-US" sz="1600" b="1" dirty="0">
                <a:solidFill>
                  <a:srgbClr val="0000FF"/>
                </a:solidFill>
              </a:rPr>
              <a:t>보호자대기실</a:t>
            </a:r>
            <a:r>
              <a:rPr lang="en-US" altLang="ko-KR" sz="1600" b="1" dirty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처치실</a:t>
            </a:r>
            <a:r>
              <a:rPr lang="en-US" altLang="ko-KR" sz="1600" b="1" dirty="0">
                <a:solidFill>
                  <a:srgbClr val="0000FF"/>
                </a:solidFill>
              </a:rPr>
              <a:t>,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   	       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기기창고</a:t>
            </a:r>
            <a:r>
              <a:rPr lang="en-US" altLang="ko-KR" sz="1600" b="1" dirty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기타</a:t>
            </a:r>
            <a:endParaRPr lang="en-US" altLang="ko-KR" sz="1600" b="1" dirty="0" smtClean="0">
              <a:solidFill>
                <a:srgbClr val="0000FF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병상규모 </a:t>
            </a:r>
            <a:r>
              <a:rPr lang="en-US" altLang="ko-KR" sz="1600" dirty="0"/>
              <a:t>: 15</a:t>
            </a:r>
            <a:r>
              <a:rPr lang="ko-KR" altLang="en-US" sz="1600" dirty="0"/>
              <a:t>병상</a:t>
            </a:r>
            <a:r>
              <a:rPr lang="en-US" altLang="ko-KR" sz="1600" dirty="0"/>
              <a:t>(</a:t>
            </a:r>
            <a:r>
              <a:rPr lang="ko-KR" altLang="en-US" sz="1600" dirty="0"/>
              <a:t>격리병상 </a:t>
            </a:r>
            <a:r>
              <a:rPr lang="en-US" altLang="ko-KR" sz="1600" dirty="0"/>
              <a:t>2</a:t>
            </a:r>
            <a:r>
              <a:rPr lang="ko-KR" altLang="en-US" sz="1600" dirty="0"/>
              <a:t>병상 제외</a:t>
            </a:r>
            <a:r>
              <a:rPr lang="en-US" altLang="ko-KR" sz="1600" dirty="0"/>
              <a:t>) </a:t>
            </a:r>
            <a:endParaRPr lang="ko-KR" altLang="en-US" sz="1600" dirty="0"/>
          </a:p>
          <a:p>
            <a:pPr marL="285750" indent="-285750" fontAlgn="base">
              <a:lnSpc>
                <a:spcPct val="150000"/>
              </a:lnSpc>
              <a:buFontTx/>
              <a:buChar char="-"/>
            </a:pPr>
            <a:endParaRPr lang="ko-KR" altLang="en-US" sz="1600" dirty="0"/>
          </a:p>
        </p:txBody>
      </p:sp>
      <p:sp>
        <p:nvSpPr>
          <p:cNvPr id="15" name="직사각형 14"/>
          <p:cNvSpPr/>
          <p:nvPr/>
        </p:nvSpPr>
        <p:spPr>
          <a:xfrm>
            <a:off x="428596" y="3011473"/>
            <a:ext cx="87484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□ 사업범위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공사계획도면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47813" y="1822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265" name="_x153629808" descr="EMB00001cdcbfd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3350027"/>
            <a:ext cx="8348444" cy="304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39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9716" y="2168832"/>
            <a:ext cx="5658330" cy="81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21" name="Oval 75"/>
          <p:cNvSpPr>
            <a:spLocks noChangeArrowheads="1"/>
          </p:cNvSpPr>
          <p:nvPr/>
        </p:nvSpPr>
        <p:spPr bwMode="auto">
          <a:xfrm>
            <a:off x="1937677" y="2259319"/>
            <a:ext cx="474089" cy="588944"/>
          </a:xfrm>
          <a:prstGeom prst="ellipse">
            <a:avLst/>
          </a:prstGeom>
          <a:noFill/>
          <a:ln w="12700" algn="ctr">
            <a:noFill/>
            <a:round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</a:p>
        </p:txBody>
      </p:sp>
      <p:sp>
        <p:nvSpPr>
          <p:cNvPr id="22" name="AutoShape 80"/>
          <p:cNvSpPr>
            <a:spLocks noChangeArrowheads="1"/>
          </p:cNvSpPr>
          <p:nvPr/>
        </p:nvSpPr>
        <p:spPr bwMode="auto">
          <a:xfrm>
            <a:off x="2626331" y="2299006"/>
            <a:ext cx="4782063" cy="583973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2018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수술실 및 지원시설 확충사업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추진 상황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AutoShape 38"/>
          <p:cNvSpPr>
            <a:spLocks noChangeArrowheads="1"/>
          </p:cNvSpPr>
          <p:nvPr/>
        </p:nvSpPr>
        <p:spPr bwMode="auto">
          <a:xfrm>
            <a:off x="2173295" y="3158965"/>
            <a:ext cx="5237155" cy="1206139"/>
          </a:xfrm>
          <a:prstGeom prst="roundRect">
            <a:avLst>
              <a:gd name="adj" fmla="val 3657"/>
            </a:avLst>
          </a:prstGeom>
          <a:gradFill rotWithShape="1">
            <a:gsLst>
              <a:gs pos="0">
                <a:srgbClr val="3F8FC5"/>
              </a:gs>
              <a:gs pos="100000">
                <a:srgbClr val="3F8FC5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5" name="AutoShape 47"/>
          <p:cNvSpPr>
            <a:spLocks noChangeArrowheads="1"/>
          </p:cNvSpPr>
          <p:nvPr/>
        </p:nvSpPr>
        <p:spPr bwMode="auto">
          <a:xfrm>
            <a:off x="2222506" y="3220878"/>
            <a:ext cx="5123743" cy="1414790"/>
          </a:xfrm>
          <a:prstGeom prst="roundRect">
            <a:avLst>
              <a:gd name="adj" fmla="val 3657"/>
            </a:avLst>
          </a:prstGeom>
          <a:gradFill rotWithShape="1">
            <a:gsLst>
              <a:gs pos="0">
                <a:srgbClr val="7FD1F2"/>
              </a:gs>
              <a:gs pos="100000">
                <a:srgbClr val="7FD1F2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6" name="AutoShape 45"/>
          <p:cNvSpPr>
            <a:spLocks noChangeArrowheads="1"/>
          </p:cNvSpPr>
          <p:nvPr/>
        </p:nvSpPr>
        <p:spPr bwMode="auto">
          <a:xfrm>
            <a:off x="2274442" y="3274377"/>
            <a:ext cx="5012183" cy="1090727"/>
          </a:xfrm>
          <a:prstGeom prst="roundRect">
            <a:avLst>
              <a:gd name="adj" fmla="val 365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30" name="Group 8"/>
          <p:cNvGrpSpPr>
            <a:grpSpLocks/>
          </p:cNvGrpSpPr>
          <p:nvPr/>
        </p:nvGrpSpPr>
        <p:grpSpPr bwMode="auto">
          <a:xfrm>
            <a:off x="2411712" y="3907904"/>
            <a:ext cx="4732337" cy="457200"/>
            <a:chOff x="1474" y="1328"/>
            <a:chExt cx="2981" cy="288"/>
          </a:xfrm>
        </p:grpSpPr>
        <p:sp>
          <p:nvSpPr>
            <p:cNvPr id="31" name="AutoShape 9"/>
            <p:cNvSpPr>
              <a:spLocks noChangeArrowheads="1"/>
            </p:cNvSpPr>
            <p:nvPr/>
          </p:nvSpPr>
          <p:spPr bwMode="gray">
            <a:xfrm>
              <a:off x="1474" y="1328"/>
              <a:ext cx="2981" cy="288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solidFill>
                <a:srgbClr val="333399"/>
              </a:solidFill>
              <a:round/>
              <a:headEnd/>
              <a:tailEnd/>
            </a:ln>
          </p:spPr>
          <p:txBody>
            <a:bodyPr wrap="none" tIns="18000" anchor="ctr"/>
            <a:lstStyle/>
            <a:p>
              <a:pPr algn="l" eaLnBrk="0" latinLnBrk="0" hangingPunct="0"/>
              <a:r>
                <a:rPr kumimoji="0"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본관        </a:t>
              </a:r>
              <a:r>
                <a:rPr kumimoji="0"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중환자실 </a:t>
              </a:r>
              <a:r>
                <a:rPr kumimoji="0" lang="ko-KR" altLang="en-US" sz="16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리모델링</a:t>
              </a:r>
              <a:endPara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2" name="Rectangle 10"/>
            <p:cNvSpPr>
              <a:spLocks noChangeArrowheads="1"/>
            </p:cNvSpPr>
            <p:nvPr/>
          </p:nvSpPr>
          <p:spPr bwMode="gray">
            <a:xfrm>
              <a:off x="1483" y="1340"/>
              <a:ext cx="384" cy="266"/>
            </a:xfrm>
            <a:prstGeom prst="rect">
              <a:avLst/>
            </a:prstGeom>
            <a:gradFill rotWithShape="1">
              <a:gsLst>
                <a:gs pos="0">
                  <a:srgbClr val="334D69"/>
                </a:gs>
                <a:gs pos="50000">
                  <a:srgbClr val="6496CC"/>
                </a:gs>
                <a:gs pos="100000">
                  <a:srgbClr val="334D69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tIns="18000" anchor="ctr"/>
            <a:lstStyle/>
            <a:p>
              <a:pPr eaLnBrk="0" latinLnBrk="0" hangingPunct="0"/>
              <a:r>
                <a:rPr lang="en-US" altLang="ko-KR" sz="1600" b="1" dirty="0">
                  <a:solidFill>
                    <a:srgbClr val="FFFFFF"/>
                  </a:solidFill>
                  <a:latin typeface="HY울릉도M" pitchFamily="18" charset="-127"/>
                  <a:ea typeface="HY울릉도M" pitchFamily="18" charset="-127"/>
                </a:rPr>
                <a:t>3</a:t>
              </a:r>
              <a:r>
                <a:rPr kumimoji="0" lang="en-US" altLang="ko-KR" sz="1600" b="1" dirty="0" smtClean="0">
                  <a:solidFill>
                    <a:srgbClr val="FFFFFF"/>
                  </a:solidFill>
                  <a:latin typeface="HY울릉도M" pitchFamily="18" charset="-127"/>
                  <a:ea typeface="HY울릉도M" pitchFamily="18" charset="-127"/>
                </a:rPr>
                <a:t>-2</a:t>
              </a:r>
              <a:endParaRPr kumimoji="0" lang="en-US" altLang="ko-KR" sz="1600" b="1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29" name="Group 8"/>
          <p:cNvGrpSpPr>
            <a:grpSpLocks/>
          </p:cNvGrpSpPr>
          <p:nvPr/>
        </p:nvGrpSpPr>
        <p:grpSpPr bwMode="auto">
          <a:xfrm>
            <a:off x="2411760" y="3331840"/>
            <a:ext cx="4732337" cy="457200"/>
            <a:chOff x="1474" y="1328"/>
            <a:chExt cx="2981" cy="288"/>
          </a:xfrm>
        </p:grpSpPr>
        <p:sp>
          <p:nvSpPr>
            <p:cNvPr id="34" name="AutoShape 9"/>
            <p:cNvSpPr>
              <a:spLocks noChangeArrowheads="1"/>
            </p:cNvSpPr>
            <p:nvPr/>
          </p:nvSpPr>
          <p:spPr bwMode="gray">
            <a:xfrm>
              <a:off x="1474" y="1328"/>
              <a:ext cx="2981" cy="288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solidFill>
                <a:srgbClr val="333399"/>
              </a:solidFill>
              <a:round/>
              <a:headEnd/>
              <a:tailEnd/>
            </a:ln>
          </p:spPr>
          <p:txBody>
            <a:bodyPr wrap="none" tIns="18000" anchor="ctr"/>
            <a:lstStyle/>
            <a:p>
              <a:pPr algn="l" eaLnBrk="0" latinLnBrk="0" hangingPunct="0"/>
              <a:r>
                <a:rPr kumimoji="0" lang="en-US" altLang="ko-KR" sz="16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             </a:t>
              </a:r>
              <a:r>
                <a:rPr kumimoji="0"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수술실 확충</a:t>
              </a:r>
              <a:endPara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Rectangle 10"/>
            <p:cNvSpPr>
              <a:spLocks noChangeArrowheads="1"/>
            </p:cNvSpPr>
            <p:nvPr/>
          </p:nvSpPr>
          <p:spPr bwMode="gray">
            <a:xfrm>
              <a:off x="1483" y="1340"/>
              <a:ext cx="384" cy="266"/>
            </a:xfrm>
            <a:prstGeom prst="rect">
              <a:avLst/>
            </a:prstGeom>
            <a:gradFill rotWithShape="1">
              <a:gsLst>
                <a:gs pos="0">
                  <a:srgbClr val="334D69"/>
                </a:gs>
                <a:gs pos="50000">
                  <a:srgbClr val="6496CC"/>
                </a:gs>
                <a:gs pos="100000">
                  <a:srgbClr val="334D69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tIns="18000" anchor="ctr"/>
            <a:lstStyle/>
            <a:p>
              <a:pPr eaLnBrk="0" latinLnBrk="0" hangingPunct="0"/>
              <a:r>
                <a:rPr kumimoji="0" lang="en-US" altLang="ko-KR" sz="1600" b="1" dirty="0" smtClean="0">
                  <a:solidFill>
                    <a:srgbClr val="FFFFFF"/>
                  </a:solidFill>
                  <a:latin typeface="HY울릉도M" pitchFamily="18" charset="-127"/>
                  <a:ea typeface="HY울릉도M" pitchFamily="18" charset="-127"/>
                </a:rPr>
                <a:t>3-1</a:t>
              </a:r>
              <a:endParaRPr kumimoji="0" lang="en-US" altLang="ko-KR" sz="1600" b="1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8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14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71782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14340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수술실 및 지원시설 확충사업 추진 상황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15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357158" y="911225"/>
            <a:ext cx="84296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/>
              <a:t>□ 공사개요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</a:t>
            </a:r>
            <a:r>
              <a:rPr lang="ko-KR" altLang="en-US" sz="1600" dirty="0"/>
              <a:t>위 </a:t>
            </a:r>
            <a:r>
              <a:rPr lang="ko-KR" altLang="en-US" sz="1600" dirty="0" smtClean="0"/>
              <a:t>    치 </a:t>
            </a:r>
            <a:r>
              <a:rPr lang="en-US" altLang="ko-KR" sz="1600" dirty="0"/>
              <a:t>: </a:t>
            </a:r>
            <a:r>
              <a:rPr lang="ko-KR" altLang="en-US" sz="1600" dirty="0"/>
              <a:t>남원시 충정로 </a:t>
            </a:r>
            <a:r>
              <a:rPr lang="en-US" altLang="ko-KR" sz="1600" dirty="0"/>
              <a:t>365</a:t>
            </a:r>
            <a:r>
              <a:rPr lang="ko-KR" altLang="en-US" sz="1600" dirty="0"/>
              <a:t>번지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</a:t>
            </a:r>
            <a:r>
              <a:rPr lang="ko-KR" altLang="en-US" sz="1600" dirty="0" err="1"/>
              <a:t>규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    모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지상 </a:t>
            </a:r>
            <a:r>
              <a:rPr lang="en-US" altLang="ko-KR" sz="1600" dirty="0"/>
              <a:t>3</a:t>
            </a:r>
            <a:r>
              <a:rPr lang="ko-KR" altLang="en-US" sz="1600" dirty="0"/>
              <a:t>층 일부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</a:t>
            </a:r>
            <a:r>
              <a:rPr lang="ko-KR" altLang="en-US" sz="1600" dirty="0"/>
              <a:t>사 업 비 </a:t>
            </a:r>
            <a:r>
              <a:rPr lang="en-US" altLang="ko-KR" sz="1600" dirty="0"/>
              <a:t>: </a:t>
            </a:r>
            <a:r>
              <a:rPr lang="en-US" altLang="ko-KR" sz="1600" dirty="0" smtClean="0"/>
              <a:t>2,340</a:t>
            </a:r>
            <a:r>
              <a:rPr lang="ko-KR" altLang="en-US" sz="1600" dirty="0" err="1" smtClean="0"/>
              <a:t>백만원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</a:t>
            </a:r>
            <a:r>
              <a:rPr lang="ko-KR" altLang="en-US" sz="1600" dirty="0"/>
              <a:t>사업기간 </a:t>
            </a:r>
            <a:r>
              <a:rPr lang="en-US" altLang="ko-KR" sz="1600" dirty="0"/>
              <a:t>: </a:t>
            </a:r>
            <a:r>
              <a:rPr lang="en-US" altLang="ko-KR" sz="1600" dirty="0" smtClean="0"/>
              <a:t>2018</a:t>
            </a:r>
            <a:r>
              <a:rPr lang="ko-KR" altLang="en-US" sz="1600" dirty="0" smtClean="0"/>
              <a:t>년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사업내용 </a:t>
            </a:r>
            <a:endParaRPr lang="ko-KR" altLang="en-US" sz="16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005138" y="4540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(</a:t>
            </a:r>
            <a:r>
              <a:rPr kumimoji="1" lang="ko-KR" altLang="en-US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휴먼명조" pitchFamily="2" charset="-127"/>
                <a:cs typeface="굴림" pitchFamily="50" charset="-127"/>
              </a:rPr>
              <a:t>단위 </a:t>
            </a: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: </a:t>
            </a:r>
            <a:r>
              <a:rPr kumimoji="1" lang="ko-KR" altLang="en-US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휴먼명조" pitchFamily="2" charset="-127"/>
                <a:cs typeface="굴림" pitchFamily="50" charset="-127"/>
              </a:rPr>
              <a:t>백만원</a:t>
            </a: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)</a:t>
            </a:r>
            <a:endParaRPr kumimoji="1" lang="en-US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77769" y="3170177"/>
            <a:ext cx="11336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(</a:t>
            </a:r>
            <a:r>
              <a:rPr lang="ko-KR" altLang="en-US" sz="1100" dirty="0" smtClean="0"/>
              <a:t>단위 </a:t>
            </a:r>
            <a:r>
              <a:rPr lang="en-US" altLang="ko-KR" sz="1100" dirty="0" smtClean="0"/>
              <a:t>: </a:t>
            </a:r>
            <a:r>
              <a:rPr lang="ko-KR" altLang="en-US" sz="1100" dirty="0" err="1" smtClean="0"/>
              <a:t>백만원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511300" y="29797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510268"/>
              </p:ext>
            </p:extLst>
          </p:nvPr>
        </p:nvGraphicFramePr>
        <p:xfrm>
          <a:off x="683566" y="3501008"/>
          <a:ext cx="8060412" cy="1224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8"/>
                <a:gridCol w="2016224"/>
                <a:gridCol w="936104"/>
                <a:gridCol w="936104"/>
                <a:gridCol w="1008112"/>
                <a:gridCol w="2299770"/>
              </a:tblGrid>
              <a:tr h="47049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구분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</a:rPr>
                        <a:t>사업명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국비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도비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합계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비고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내용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753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2018</a:t>
                      </a:r>
                      <a:r>
                        <a:rPr lang="ko-KR" altLang="en-US" sz="1200" dirty="0" smtClean="0"/>
                        <a:t>년도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수술실 및 지원시설 확충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1,170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1,170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2,340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수술실 축소</a:t>
                      </a:r>
                    </a:p>
                    <a:p>
                      <a:pPr fontAlgn="base" latinLnBrk="1"/>
                      <a:r>
                        <a:rPr lang="ko-KR" alt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수술실 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 →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수술실 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</a:t>
                      </a:r>
                    </a:p>
                    <a:p>
                      <a:pPr fontAlgn="base" latinLnBrk="1"/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중앙공급실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이전</a:t>
                      </a:r>
                    </a:p>
                    <a:p>
                      <a:pPr fontAlgn="base" latinLnBrk="1"/>
                      <a:r>
                        <a:rPr lang="ko-KR" alt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지하 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 → 지상 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수술실 옆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160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16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83"/>
          <p:cNvSpPr txBox="1">
            <a:spLocks noChangeArrowheads="1"/>
          </p:cNvSpPr>
          <p:nvPr/>
        </p:nvSpPr>
        <p:spPr bwMode="gray">
          <a:xfrm>
            <a:off x="3205152" y="3208072"/>
            <a:ext cx="90011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2005.  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9.</a:t>
            </a:r>
            <a:endParaRPr kumimoji="0" lang="ko-KR" altLang="ko-KR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5536" y="3489812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임무달성을 위한  전략</a:t>
            </a:r>
            <a:endParaRPr lang="ko-KR" altLang="en-US" sz="1400" b="1" dirty="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10054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수술실 및 지원시설 확충사업 추진 상황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14295" y="937498"/>
            <a:ext cx="842968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250000"/>
              </a:lnSpc>
            </a:pPr>
            <a:r>
              <a:rPr lang="ko-KR" altLang="en-US" sz="1600" dirty="0"/>
              <a:t>□ 추진현황</a:t>
            </a:r>
          </a:p>
          <a:p>
            <a:pPr fontAlgn="base">
              <a:lnSpc>
                <a:spcPct val="2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2017.09.25 </a:t>
            </a:r>
            <a:r>
              <a:rPr lang="en-US" altLang="ko-KR" sz="1600" dirty="0"/>
              <a:t>: </a:t>
            </a:r>
            <a:r>
              <a:rPr lang="en-US" altLang="ko-KR" sz="1600" dirty="0" smtClean="0"/>
              <a:t>2018</a:t>
            </a:r>
            <a:r>
              <a:rPr lang="ko-KR" altLang="en-US" sz="1600" dirty="0" smtClean="0"/>
              <a:t>년 </a:t>
            </a:r>
            <a:r>
              <a:rPr lang="ko-KR" altLang="en-US" sz="1600" dirty="0"/>
              <a:t>지방의료원 기능보강사업 </a:t>
            </a:r>
            <a:r>
              <a:rPr lang="ko-KR" altLang="en-US" sz="1600" dirty="0" smtClean="0"/>
              <a:t>지원계획 통보</a:t>
            </a:r>
            <a:endParaRPr lang="ko-KR" altLang="en-US" sz="1600" dirty="0"/>
          </a:p>
          <a:p>
            <a:pPr fontAlgn="base">
              <a:lnSpc>
                <a:spcPct val="2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2018.06.25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설계용역 착수</a:t>
            </a:r>
            <a:endParaRPr lang="ko-KR" altLang="en-US" sz="1600" dirty="0"/>
          </a:p>
          <a:p>
            <a:pPr fontAlgn="base">
              <a:lnSpc>
                <a:spcPct val="2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2018.09.28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기본설계 심의 및 사업계획 변경 수정신청</a:t>
            </a:r>
            <a:endParaRPr lang="ko-KR" altLang="en-US" sz="1600" dirty="0"/>
          </a:p>
          <a:p>
            <a:pPr fontAlgn="base">
              <a:lnSpc>
                <a:spcPct val="2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2018.11.21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기본설계 심의 및 사업계획 변경 검토결과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‘</a:t>
            </a:r>
            <a:r>
              <a:rPr lang="ko-KR" altLang="en-US" sz="1600" dirty="0" smtClean="0"/>
              <a:t>적합</a:t>
            </a:r>
            <a:r>
              <a:rPr lang="en-US" altLang="ko-KR" sz="1600" dirty="0" smtClean="0"/>
              <a:t>’ </a:t>
            </a:r>
            <a:r>
              <a:rPr lang="ko-KR" altLang="en-US" sz="1600" dirty="0" smtClean="0"/>
              <a:t>통보</a:t>
            </a:r>
            <a:endParaRPr lang="ko-KR" altLang="en-US" sz="1600" dirty="0"/>
          </a:p>
          <a:p>
            <a:pPr fontAlgn="base">
              <a:lnSpc>
                <a:spcPct val="2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2018.12.07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실시설계 심의 및 일상감사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원가심사 결과통보</a:t>
            </a:r>
            <a:endParaRPr lang="ko-KR" altLang="en-US" sz="1600" dirty="0"/>
          </a:p>
          <a:p>
            <a:pPr fontAlgn="base">
              <a:lnSpc>
                <a:spcPct val="2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2018.12.28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공사 착공</a:t>
            </a:r>
            <a:endParaRPr lang="ko-KR" altLang="en-US" sz="1600" dirty="0"/>
          </a:p>
          <a:p>
            <a:pPr fontAlgn="base">
              <a:lnSpc>
                <a:spcPct val="2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2019.08.24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공사 준공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8083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17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3-1.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수술실확충 세부사업내용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63959" y="820943"/>
            <a:ext cx="874846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b="1" dirty="0"/>
              <a:t>□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개 요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위 치 </a:t>
            </a:r>
            <a:r>
              <a:rPr lang="en-US" altLang="ko-KR" sz="1600" dirty="0"/>
              <a:t>: </a:t>
            </a:r>
            <a:r>
              <a:rPr lang="ko-KR" altLang="en-US" sz="1600" dirty="0"/>
              <a:t>본관 지상 </a:t>
            </a:r>
            <a:r>
              <a:rPr lang="en-US" altLang="ko-KR" sz="1600" dirty="0" smtClean="0"/>
              <a:t>3</a:t>
            </a:r>
            <a:r>
              <a:rPr lang="ko-KR" altLang="en-US" sz="1600" dirty="0" smtClean="0"/>
              <a:t>층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○ </a:t>
            </a:r>
            <a:r>
              <a:rPr lang="ko-KR" altLang="en-US" sz="1600" dirty="0"/>
              <a:t>면 적 </a:t>
            </a:r>
            <a:r>
              <a:rPr lang="en-US" altLang="ko-KR" sz="1600" dirty="0" smtClean="0"/>
              <a:t>: 1,039.81㎡</a:t>
            </a:r>
            <a:endParaRPr lang="en-US" altLang="ko-KR" sz="1600" dirty="0"/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00FF"/>
                </a:solidFill>
              </a:rPr>
              <a:t>    -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주요시설 </a:t>
            </a:r>
            <a:r>
              <a:rPr lang="en-US" altLang="ko-KR" sz="1600" b="1" dirty="0">
                <a:solidFill>
                  <a:srgbClr val="0000FF"/>
                </a:solidFill>
              </a:rPr>
              <a:t>: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수술실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5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소독실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세척실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통증크리닉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회복실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기타</a:t>
            </a:r>
            <a:endParaRPr lang="ko-KR" altLang="en-US" sz="1600" dirty="0">
              <a:solidFill>
                <a:srgbClr val="0000FF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28596" y="2348880"/>
            <a:ext cx="87484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□ 사업범위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공사계획도면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47813" y="1822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87434"/>
            <a:ext cx="8136904" cy="3693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025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18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3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-2.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중앙공급실확충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세부사업내용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95535" y="836712"/>
            <a:ext cx="874846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b="1" dirty="0"/>
              <a:t>□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개 요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○ </a:t>
            </a:r>
            <a:r>
              <a:rPr lang="ko-KR" altLang="en-US" sz="1600" dirty="0"/>
              <a:t>위 치 </a:t>
            </a:r>
            <a:r>
              <a:rPr lang="en-US" altLang="ko-KR" sz="1600" dirty="0"/>
              <a:t>: </a:t>
            </a:r>
            <a:r>
              <a:rPr lang="ko-KR" altLang="en-US" sz="1600" dirty="0"/>
              <a:t>본관 지상 </a:t>
            </a:r>
            <a:r>
              <a:rPr lang="en-US" altLang="ko-KR" sz="1600" dirty="0"/>
              <a:t>3</a:t>
            </a:r>
            <a:r>
              <a:rPr lang="ko-KR" altLang="en-US" sz="1600" dirty="0"/>
              <a:t>층</a:t>
            </a:r>
          </a:p>
          <a:p>
            <a:pPr fontAlgn="base"/>
            <a:r>
              <a:rPr lang="ko-KR" altLang="en-US" sz="1600" dirty="0" smtClean="0"/>
              <a:t>  ○ </a:t>
            </a:r>
            <a:r>
              <a:rPr lang="ko-KR" altLang="en-US" sz="1600" dirty="0"/>
              <a:t>면 적 </a:t>
            </a:r>
            <a:r>
              <a:rPr lang="en-US" altLang="ko-KR" sz="1600" dirty="0" smtClean="0"/>
              <a:t>: 458.05㎡</a:t>
            </a:r>
            <a:endParaRPr lang="en-US" altLang="ko-KR" sz="1600" dirty="0"/>
          </a:p>
          <a:p>
            <a:pPr fontAlgn="base"/>
            <a:r>
              <a:rPr lang="ko-KR" altLang="en-US" sz="1600" b="1" dirty="0" smtClean="0">
                <a:solidFill>
                  <a:srgbClr val="0000FF"/>
                </a:solidFill>
              </a:rPr>
              <a:t>    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-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주요시설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접수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/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반납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오염카트보관실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분류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/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세척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조립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/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포장실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EO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가스실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스팀소독실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</a:t>
            </a:r>
          </a:p>
          <a:p>
            <a:pPr fontAlgn="base"/>
            <a:r>
              <a:rPr lang="en-US" altLang="ko-KR" sz="1600" b="1" dirty="0">
                <a:solidFill>
                  <a:srgbClr val="0000FF"/>
                </a:solidFill>
              </a:rPr>
              <a:t>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                    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멸균품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 보관실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린넨포실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기타</a:t>
            </a:r>
            <a:endParaRPr lang="ko-KR" altLang="en-US" sz="1600" b="1" dirty="0"/>
          </a:p>
        </p:txBody>
      </p:sp>
      <p:sp>
        <p:nvSpPr>
          <p:cNvPr id="15" name="직사각형 14"/>
          <p:cNvSpPr/>
          <p:nvPr/>
        </p:nvSpPr>
        <p:spPr>
          <a:xfrm>
            <a:off x="395536" y="2492896"/>
            <a:ext cx="87484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□ 사업범위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공사계획도면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47813" y="1822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01" y="2831450"/>
            <a:ext cx="8441118" cy="35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769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9716" y="2168832"/>
            <a:ext cx="5658330" cy="81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21" name="Oval 75"/>
          <p:cNvSpPr>
            <a:spLocks noChangeArrowheads="1"/>
          </p:cNvSpPr>
          <p:nvPr/>
        </p:nvSpPr>
        <p:spPr bwMode="auto">
          <a:xfrm>
            <a:off x="1937677" y="2259319"/>
            <a:ext cx="474089" cy="588944"/>
          </a:xfrm>
          <a:prstGeom prst="ellipse">
            <a:avLst/>
          </a:prstGeom>
          <a:noFill/>
          <a:ln w="12700" algn="ctr">
            <a:noFill/>
            <a:round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4</a:t>
            </a:r>
            <a:endParaRPr lang="en-US" altLang="ko-KR" sz="24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" name="AutoShape 80"/>
          <p:cNvSpPr>
            <a:spLocks noChangeArrowheads="1"/>
          </p:cNvSpPr>
          <p:nvPr/>
        </p:nvSpPr>
        <p:spPr bwMode="auto">
          <a:xfrm>
            <a:off x="2626331" y="2299006"/>
            <a:ext cx="4782063" cy="583973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2019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ko-KR" altLang="en-US" sz="1400" dirty="0" err="1" smtClean="0">
                <a:latin typeface="HY헤드라인M" pitchFamily="18" charset="-127"/>
                <a:ea typeface="HY헤드라인M" pitchFamily="18" charset="-127"/>
              </a:rPr>
              <a:t>음압격리병상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 및 심뇌혈관센터 확충사업 추진 상황</a:t>
            </a:r>
            <a:endParaRPr lang="ko-KR" altLang="en-US" sz="14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AutoShape 38"/>
          <p:cNvSpPr>
            <a:spLocks noChangeArrowheads="1"/>
          </p:cNvSpPr>
          <p:nvPr/>
        </p:nvSpPr>
        <p:spPr bwMode="auto">
          <a:xfrm>
            <a:off x="2173295" y="3158965"/>
            <a:ext cx="5237155" cy="1206139"/>
          </a:xfrm>
          <a:prstGeom prst="roundRect">
            <a:avLst>
              <a:gd name="adj" fmla="val 3657"/>
            </a:avLst>
          </a:prstGeom>
          <a:gradFill rotWithShape="1">
            <a:gsLst>
              <a:gs pos="0">
                <a:srgbClr val="3F8FC5"/>
              </a:gs>
              <a:gs pos="100000">
                <a:srgbClr val="3F8FC5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5" name="AutoShape 47"/>
          <p:cNvSpPr>
            <a:spLocks noChangeArrowheads="1"/>
          </p:cNvSpPr>
          <p:nvPr/>
        </p:nvSpPr>
        <p:spPr bwMode="auto">
          <a:xfrm>
            <a:off x="2222506" y="3220878"/>
            <a:ext cx="5123743" cy="1414790"/>
          </a:xfrm>
          <a:prstGeom prst="roundRect">
            <a:avLst>
              <a:gd name="adj" fmla="val 3657"/>
            </a:avLst>
          </a:prstGeom>
          <a:gradFill rotWithShape="1">
            <a:gsLst>
              <a:gs pos="0">
                <a:srgbClr val="7FD1F2"/>
              </a:gs>
              <a:gs pos="100000">
                <a:srgbClr val="7FD1F2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6" name="AutoShape 45"/>
          <p:cNvSpPr>
            <a:spLocks noChangeArrowheads="1"/>
          </p:cNvSpPr>
          <p:nvPr/>
        </p:nvSpPr>
        <p:spPr bwMode="auto">
          <a:xfrm>
            <a:off x="2274442" y="3274377"/>
            <a:ext cx="5012183" cy="1090727"/>
          </a:xfrm>
          <a:prstGeom prst="roundRect">
            <a:avLst>
              <a:gd name="adj" fmla="val 365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30" name="Group 8"/>
          <p:cNvGrpSpPr>
            <a:grpSpLocks/>
          </p:cNvGrpSpPr>
          <p:nvPr/>
        </p:nvGrpSpPr>
        <p:grpSpPr bwMode="auto">
          <a:xfrm>
            <a:off x="2411712" y="3907904"/>
            <a:ext cx="4732337" cy="457200"/>
            <a:chOff x="1474" y="1328"/>
            <a:chExt cx="2981" cy="288"/>
          </a:xfrm>
        </p:grpSpPr>
        <p:sp>
          <p:nvSpPr>
            <p:cNvPr id="31" name="AutoShape 9"/>
            <p:cNvSpPr>
              <a:spLocks noChangeArrowheads="1"/>
            </p:cNvSpPr>
            <p:nvPr/>
          </p:nvSpPr>
          <p:spPr bwMode="gray">
            <a:xfrm>
              <a:off x="1474" y="1328"/>
              <a:ext cx="2981" cy="288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solidFill>
                <a:srgbClr val="333399"/>
              </a:solidFill>
              <a:round/>
              <a:headEnd/>
              <a:tailEnd/>
            </a:ln>
          </p:spPr>
          <p:txBody>
            <a:bodyPr wrap="none" tIns="18000" anchor="ctr"/>
            <a:lstStyle/>
            <a:p>
              <a:pPr algn="l" eaLnBrk="0" latinLnBrk="0" hangingPunct="0"/>
              <a:r>
                <a:rPr kumimoji="0"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본관         심뇌혈관센터확충</a:t>
              </a:r>
              <a:endPara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2" name="Rectangle 10"/>
            <p:cNvSpPr>
              <a:spLocks noChangeArrowheads="1"/>
            </p:cNvSpPr>
            <p:nvPr/>
          </p:nvSpPr>
          <p:spPr bwMode="gray">
            <a:xfrm>
              <a:off x="1483" y="1340"/>
              <a:ext cx="384" cy="266"/>
            </a:xfrm>
            <a:prstGeom prst="rect">
              <a:avLst/>
            </a:prstGeom>
            <a:gradFill rotWithShape="1">
              <a:gsLst>
                <a:gs pos="0">
                  <a:srgbClr val="334D69"/>
                </a:gs>
                <a:gs pos="50000">
                  <a:srgbClr val="6496CC"/>
                </a:gs>
                <a:gs pos="100000">
                  <a:srgbClr val="334D69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tIns="18000" anchor="ctr"/>
            <a:lstStyle/>
            <a:p>
              <a:pPr eaLnBrk="0" latinLnBrk="0" hangingPunct="0"/>
              <a:r>
                <a:rPr kumimoji="0" lang="en-US" altLang="ko-KR" sz="1600" b="1" dirty="0" smtClean="0">
                  <a:solidFill>
                    <a:srgbClr val="FFFFFF"/>
                  </a:solidFill>
                  <a:latin typeface="HY울릉도M" pitchFamily="18" charset="-127"/>
                  <a:ea typeface="HY울릉도M" pitchFamily="18" charset="-127"/>
                </a:rPr>
                <a:t>4-2</a:t>
              </a:r>
              <a:endParaRPr kumimoji="0" lang="en-US" altLang="ko-KR" sz="1600" b="1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29" name="Group 8"/>
          <p:cNvGrpSpPr>
            <a:grpSpLocks/>
          </p:cNvGrpSpPr>
          <p:nvPr/>
        </p:nvGrpSpPr>
        <p:grpSpPr bwMode="auto">
          <a:xfrm>
            <a:off x="2411760" y="3331840"/>
            <a:ext cx="4732337" cy="457200"/>
            <a:chOff x="1474" y="1328"/>
            <a:chExt cx="2981" cy="288"/>
          </a:xfrm>
        </p:grpSpPr>
        <p:sp>
          <p:nvSpPr>
            <p:cNvPr id="34" name="AutoShape 9"/>
            <p:cNvSpPr>
              <a:spLocks noChangeArrowheads="1"/>
            </p:cNvSpPr>
            <p:nvPr/>
          </p:nvSpPr>
          <p:spPr bwMode="gray">
            <a:xfrm>
              <a:off x="1474" y="1328"/>
              <a:ext cx="2981" cy="288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solidFill>
                <a:srgbClr val="333399"/>
              </a:solidFill>
              <a:round/>
              <a:headEnd/>
              <a:tailEnd/>
            </a:ln>
          </p:spPr>
          <p:txBody>
            <a:bodyPr wrap="none" tIns="18000" anchor="ctr"/>
            <a:lstStyle/>
            <a:p>
              <a:pPr algn="l" eaLnBrk="0" latinLnBrk="0" hangingPunct="0"/>
              <a:r>
                <a:rPr kumimoji="0" lang="en-US" altLang="ko-KR" sz="16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              </a:t>
              </a:r>
              <a:r>
                <a:rPr kumimoji="0" lang="ko-KR" altLang="en-US" sz="16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음압격리병상확충</a:t>
              </a:r>
              <a:endPara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Rectangle 10"/>
            <p:cNvSpPr>
              <a:spLocks noChangeArrowheads="1"/>
            </p:cNvSpPr>
            <p:nvPr/>
          </p:nvSpPr>
          <p:spPr bwMode="gray">
            <a:xfrm>
              <a:off x="1483" y="1340"/>
              <a:ext cx="384" cy="266"/>
            </a:xfrm>
            <a:prstGeom prst="rect">
              <a:avLst/>
            </a:prstGeom>
            <a:gradFill rotWithShape="1">
              <a:gsLst>
                <a:gs pos="0">
                  <a:srgbClr val="334D69"/>
                </a:gs>
                <a:gs pos="50000">
                  <a:srgbClr val="6496CC"/>
                </a:gs>
                <a:gs pos="100000">
                  <a:srgbClr val="334D69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tIns="18000" anchor="ctr"/>
            <a:lstStyle/>
            <a:p>
              <a:pPr eaLnBrk="0" latinLnBrk="0" hangingPunct="0"/>
              <a:r>
                <a:rPr kumimoji="0" lang="en-US" altLang="ko-KR" sz="1600" b="1" dirty="0" smtClean="0">
                  <a:solidFill>
                    <a:srgbClr val="FFFFFF"/>
                  </a:solidFill>
                  <a:latin typeface="HY울릉도M" pitchFamily="18" charset="-127"/>
                  <a:ea typeface="HY울릉도M" pitchFamily="18" charset="-127"/>
                </a:rPr>
                <a:t>4-1</a:t>
              </a:r>
              <a:endParaRPr kumimoji="0" lang="en-US" altLang="ko-KR" sz="1600" b="1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8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19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5371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58715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4. 2019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음압격리병상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및 심뇌혈관센터확충사업 추진 상황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20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357158" y="911225"/>
            <a:ext cx="84296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/>
              <a:t>□ 공사개요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</a:t>
            </a:r>
            <a:r>
              <a:rPr lang="ko-KR" altLang="en-US" sz="1600" dirty="0"/>
              <a:t>위 </a:t>
            </a:r>
            <a:r>
              <a:rPr lang="ko-KR" altLang="en-US" sz="1600" dirty="0" smtClean="0"/>
              <a:t>    치 </a:t>
            </a:r>
            <a:r>
              <a:rPr lang="en-US" altLang="ko-KR" sz="1600" dirty="0"/>
              <a:t>: </a:t>
            </a:r>
            <a:r>
              <a:rPr lang="ko-KR" altLang="en-US" sz="1600" dirty="0"/>
              <a:t>남원시 충정로 </a:t>
            </a:r>
            <a:r>
              <a:rPr lang="en-US" altLang="ko-KR" sz="1600" dirty="0"/>
              <a:t>365</a:t>
            </a:r>
            <a:r>
              <a:rPr lang="ko-KR" altLang="en-US" sz="1600" dirty="0"/>
              <a:t>번지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</a:t>
            </a:r>
            <a:r>
              <a:rPr lang="ko-KR" altLang="en-US" sz="1600" dirty="0" err="1"/>
              <a:t>규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    모 </a:t>
            </a:r>
            <a:r>
              <a:rPr lang="en-US" altLang="ko-KR" sz="1600" dirty="0"/>
              <a:t>: </a:t>
            </a:r>
            <a:r>
              <a:rPr lang="ko-KR" altLang="en-US" sz="1600" dirty="0"/>
              <a:t>지상 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층 </a:t>
            </a:r>
            <a:r>
              <a:rPr lang="en-US" altLang="ko-KR" sz="1600" dirty="0"/>
              <a:t>~ </a:t>
            </a:r>
            <a:r>
              <a:rPr lang="ko-KR" altLang="en-US" sz="1600" dirty="0"/>
              <a:t>지상 </a:t>
            </a:r>
            <a:r>
              <a:rPr lang="en-US" altLang="ko-KR" sz="1600" dirty="0"/>
              <a:t>3</a:t>
            </a:r>
            <a:r>
              <a:rPr lang="ko-KR" altLang="en-US" sz="1600" dirty="0"/>
              <a:t>층 일부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</a:t>
            </a:r>
            <a:r>
              <a:rPr lang="ko-KR" altLang="en-US" sz="1600" dirty="0"/>
              <a:t>사 업 비 </a:t>
            </a:r>
            <a:r>
              <a:rPr lang="en-US" altLang="ko-KR" sz="1600" dirty="0"/>
              <a:t>: </a:t>
            </a:r>
            <a:r>
              <a:rPr lang="en-US" altLang="ko-KR" sz="1600" dirty="0" smtClean="0"/>
              <a:t>2,800</a:t>
            </a:r>
            <a:r>
              <a:rPr lang="ko-KR" altLang="en-US" sz="1600" dirty="0" err="1" smtClean="0"/>
              <a:t>백만원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</a:t>
            </a:r>
            <a:r>
              <a:rPr lang="ko-KR" altLang="en-US" sz="1600" dirty="0"/>
              <a:t>사업기간 </a:t>
            </a:r>
            <a:r>
              <a:rPr lang="en-US" altLang="ko-KR" sz="1600" dirty="0"/>
              <a:t>: </a:t>
            </a:r>
            <a:r>
              <a:rPr lang="en-US" altLang="ko-KR" sz="1600" dirty="0" smtClean="0"/>
              <a:t>2019</a:t>
            </a:r>
            <a:r>
              <a:rPr lang="ko-KR" altLang="en-US" sz="1600" dirty="0" smtClean="0"/>
              <a:t>년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사업내용 </a:t>
            </a:r>
            <a:endParaRPr lang="ko-KR" altLang="en-US" sz="16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005138" y="4540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(</a:t>
            </a:r>
            <a:r>
              <a:rPr kumimoji="1" lang="ko-KR" altLang="en-US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휴먼명조" pitchFamily="2" charset="-127"/>
                <a:cs typeface="굴림" pitchFamily="50" charset="-127"/>
              </a:rPr>
              <a:t>단위 </a:t>
            </a: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: </a:t>
            </a:r>
            <a:r>
              <a:rPr kumimoji="1" lang="ko-KR" altLang="en-US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휴먼명조" pitchFamily="2" charset="-127"/>
                <a:cs typeface="굴림" pitchFamily="50" charset="-127"/>
              </a:rPr>
              <a:t>백만원</a:t>
            </a: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)</a:t>
            </a:r>
            <a:endParaRPr kumimoji="1" lang="en-US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77769" y="3170177"/>
            <a:ext cx="18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(</a:t>
            </a:r>
            <a:r>
              <a:rPr lang="ko-KR" altLang="en-US" sz="1100" dirty="0" smtClean="0"/>
              <a:t>단위 </a:t>
            </a:r>
            <a:r>
              <a:rPr lang="en-US" altLang="ko-KR" sz="1100" dirty="0" smtClean="0"/>
              <a:t>: </a:t>
            </a:r>
            <a:r>
              <a:rPr lang="ko-KR" altLang="en-US" sz="1100" dirty="0" err="1" smtClean="0"/>
              <a:t>백만원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233993"/>
              </p:ext>
            </p:extLst>
          </p:nvPr>
        </p:nvGraphicFramePr>
        <p:xfrm>
          <a:off x="683566" y="3501008"/>
          <a:ext cx="8060412" cy="1249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8"/>
                <a:gridCol w="2016224"/>
                <a:gridCol w="936104"/>
                <a:gridCol w="936104"/>
                <a:gridCol w="1008112"/>
                <a:gridCol w="2299770"/>
              </a:tblGrid>
              <a:tr h="360040"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구분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</a:rPr>
                        <a:t>사업명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국비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도비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합계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비고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내용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88942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2019</a:t>
                      </a:r>
                      <a:r>
                        <a:rPr lang="ko-KR" altLang="en-US" sz="1200" dirty="0" smtClean="0"/>
                        <a:t>년도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음압격리병상</a:t>
                      </a:r>
                      <a:r>
                        <a:rPr lang="ko-KR" altLang="en-US" sz="1200" dirty="0" smtClean="0"/>
                        <a:t> 및 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ko-KR" altLang="en-US" sz="1200" dirty="0" smtClean="0"/>
                        <a:t>심뇌혈관센터 확충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1,400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1,400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2,800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음압격리병상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확충</a:t>
                      </a:r>
                    </a:p>
                    <a:p>
                      <a:pPr fontAlgn="base" latinLnBrk="1"/>
                      <a:r>
                        <a:rPr lang="ko-KR" alt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격리병상 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</a:t>
                      </a:r>
                    </a:p>
                    <a:p>
                      <a:pPr marL="171450" indent="-171450" fontAlgn="base" latinLnBrk="1">
                        <a:buFontTx/>
                        <a:buChar char="-"/>
                      </a:pP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심뇌혈관센터 확충</a:t>
                      </a:r>
                      <a:endParaRPr lang="en-US" altLang="ko-K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ㆍ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외래기능검사실 및 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ANGIO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실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751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21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83"/>
          <p:cNvSpPr txBox="1">
            <a:spLocks noChangeArrowheads="1"/>
          </p:cNvSpPr>
          <p:nvPr/>
        </p:nvSpPr>
        <p:spPr bwMode="gray">
          <a:xfrm>
            <a:off x="3205152" y="3208072"/>
            <a:ext cx="90011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2005.  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9.</a:t>
            </a:r>
            <a:endParaRPr kumimoji="0" lang="ko-KR" altLang="ko-KR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5536" y="3489812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임무달성을 위한  전략</a:t>
            </a:r>
            <a:endParaRPr lang="ko-KR" altLang="en-US" sz="1400" b="1" dirty="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57275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4. 2019</a:t>
            </a:r>
            <a:r>
              <a:rPr lang="ko-KR" altLang="en-US" sz="1600" dirty="0"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ko-KR" altLang="en-US" sz="1600" dirty="0" err="1">
                <a:latin typeface="HY헤드라인M" pitchFamily="18" charset="-127"/>
                <a:ea typeface="HY헤드라인M" pitchFamily="18" charset="-127"/>
              </a:rPr>
              <a:t>음압격리병상</a:t>
            </a:r>
            <a:r>
              <a:rPr lang="ko-KR" altLang="en-US" sz="1600" dirty="0">
                <a:latin typeface="HY헤드라인M" pitchFamily="18" charset="-127"/>
                <a:ea typeface="HY헤드라인M" pitchFamily="18" charset="-127"/>
              </a:rPr>
              <a:t> 및 심뇌혈관센터확충사업 추진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상황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14295" y="937498"/>
            <a:ext cx="842968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ko-KR" altLang="en-US" sz="1600" dirty="0"/>
              <a:t>□ 추진현황</a:t>
            </a:r>
          </a:p>
          <a:p>
            <a:pPr fontAlgn="base">
              <a:lnSpc>
                <a:spcPct val="20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2018.12.24 </a:t>
            </a:r>
            <a:r>
              <a:rPr lang="en-US" altLang="ko-KR" sz="1600" dirty="0"/>
              <a:t>: </a:t>
            </a:r>
            <a:r>
              <a:rPr lang="en-US" altLang="ko-KR" sz="1600" dirty="0" smtClean="0"/>
              <a:t>2019</a:t>
            </a:r>
            <a:r>
              <a:rPr lang="ko-KR" altLang="en-US" sz="1600" dirty="0" smtClean="0"/>
              <a:t>년 </a:t>
            </a:r>
            <a:r>
              <a:rPr lang="ko-KR" altLang="en-US" sz="1600" dirty="0"/>
              <a:t>지방의료원 기능보강사업 </a:t>
            </a:r>
            <a:r>
              <a:rPr lang="ko-KR" altLang="en-US" sz="1600" dirty="0" smtClean="0"/>
              <a:t>지원계획 확정 통보</a:t>
            </a:r>
            <a:endParaRPr lang="ko-KR" altLang="en-US" sz="1600" dirty="0"/>
          </a:p>
          <a:p>
            <a:pPr fontAlgn="base">
              <a:lnSpc>
                <a:spcPct val="20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2019.06.25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설계용역 착수</a:t>
            </a:r>
            <a:endParaRPr lang="ko-KR" altLang="en-US" sz="1600" dirty="0"/>
          </a:p>
          <a:p>
            <a:pPr fontAlgn="base">
              <a:lnSpc>
                <a:spcPct val="20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2019.08.05 </a:t>
            </a:r>
            <a:r>
              <a:rPr lang="en-US" altLang="ko-KR" sz="1600" dirty="0"/>
              <a:t>: </a:t>
            </a:r>
            <a:r>
              <a:rPr lang="ko-KR" altLang="en-US" sz="1600" dirty="0"/>
              <a:t>건축 기본설계 심의 “적합” 통보</a:t>
            </a:r>
          </a:p>
          <a:p>
            <a:pPr fontAlgn="base">
              <a:lnSpc>
                <a:spcPct val="20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2019.12.24 </a:t>
            </a:r>
            <a:r>
              <a:rPr lang="en-US" altLang="ko-KR" sz="1600" dirty="0"/>
              <a:t>: </a:t>
            </a:r>
            <a:r>
              <a:rPr lang="ko-KR" altLang="en-US" sz="1600" dirty="0"/>
              <a:t>공사 착공</a:t>
            </a:r>
          </a:p>
          <a:p>
            <a:pPr fontAlgn="base">
              <a:lnSpc>
                <a:spcPct val="20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2020.07.30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공사 완료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58665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22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4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-1.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음압격리병상확충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세부사업내용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63959" y="820943"/>
            <a:ext cx="87484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b="1" dirty="0"/>
              <a:t>□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개 요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위 치 </a:t>
            </a:r>
            <a:r>
              <a:rPr lang="en-US" altLang="ko-KR" sz="1600" dirty="0"/>
              <a:t>: </a:t>
            </a:r>
            <a:r>
              <a:rPr lang="ko-KR" altLang="en-US" sz="1600" dirty="0"/>
              <a:t>본관 지상 </a:t>
            </a:r>
            <a:r>
              <a:rPr lang="en-US" altLang="ko-KR" sz="1600" dirty="0"/>
              <a:t>2</a:t>
            </a:r>
            <a:r>
              <a:rPr lang="ko-KR" altLang="en-US" sz="1600" dirty="0"/>
              <a:t>층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면 적 </a:t>
            </a:r>
            <a:r>
              <a:rPr lang="en-US" altLang="ko-KR" sz="1600" dirty="0" smtClean="0"/>
              <a:t>: 262.44㎡</a:t>
            </a:r>
            <a:endParaRPr lang="en-US" altLang="ko-KR" sz="1600" dirty="0"/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00FF"/>
                </a:solidFill>
              </a:rPr>
              <a:t>    -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주요시설 </a:t>
            </a:r>
            <a:r>
              <a:rPr lang="en-US" altLang="ko-KR" sz="1600" b="1" dirty="0">
                <a:solidFill>
                  <a:srgbClr val="0000FF"/>
                </a:solidFill>
              </a:rPr>
              <a:t>: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음압병실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2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설별진료실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대기실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간호사실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탈의실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샤워실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착의실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>
                <a:solidFill>
                  <a:srgbClr val="0000FF"/>
                </a:solidFill>
              </a:rPr>
              <a:t>기타</a:t>
            </a:r>
            <a:endParaRPr lang="ko-KR" altLang="en-US" sz="1600" dirty="0">
              <a:solidFill>
                <a:srgbClr val="0000FF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28596" y="2492896"/>
            <a:ext cx="87484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□ 사업범위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공사계획도면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47813" y="1822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7" name="_x243950256" descr="EMB00001bf0bee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82" y="2831450"/>
            <a:ext cx="8226054" cy="370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07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23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4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-2.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심뇌혈관센터확충 세부사업내용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95535" y="836712"/>
            <a:ext cx="87484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b="1" dirty="0"/>
              <a:t>□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개 요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위 치 </a:t>
            </a:r>
            <a:r>
              <a:rPr lang="en-US" altLang="ko-KR" sz="1600" dirty="0"/>
              <a:t>: </a:t>
            </a:r>
            <a:r>
              <a:rPr lang="ko-KR" altLang="en-US" sz="1600" dirty="0"/>
              <a:t>본관 지상 </a:t>
            </a:r>
            <a:r>
              <a:rPr lang="en-US" altLang="ko-KR" sz="1600" dirty="0"/>
              <a:t>3</a:t>
            </a:r>
            <a:r>
              <a:rPr lang="ko-KR" altLang="en-US" sz="1600" dirty="0"/>
              <a:t>층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면 적 </a:t>
            </a:r>
            <a:r>
              <a:rPr lang="en-US" altLang="ko-KR" sz="1600" dirty="0" smtClean="0"/>
              <a:t>: 229.68㎡</a:t>
            </a:r>
            <a:endParaRPr lang="en-US" altLang="ko-KR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0000FF"/>
                </a:solidFill>
              </a:rPr>
              <a:t>    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-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주요시설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: ANGIO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조정실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대기실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기계실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물품보관실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기타</a:t>
            </a:r>
            <a:endParaRPr lang="ko-KR" altLang="en-US" sz="1600" b="1" dirty="0"/>
          </a:p>
        </p:txBody>
      </p:sp>
      <p:sp>
        <p:nvSpPr>
          <p:cNvPr id="15" name="직사각형 14"/>
          <p:cNvSpPr/>
          <p:nvPr/>
        </p:nvSpPr>
        <p:spPr>
          <a:xfrm>
            <a:off x="395536" y="2420888"/>
            <a:ext cx="87484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□ 사업범위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공사계획도면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47813" y="1822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45" name="_x240403672" descr="EMB00001bf0bee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5" y="2759442"/>
            <a:ext cx="8315383" cy="369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599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9716" y="2168832"/>
            <a:ext cx="5658330" cy="81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21" name="Oval 75"/>
          <p:cNvSpPr>
            <a:spLocks noChangeArrowheads="1"/>
          </p:cNvSpPr>
          <p:nvPr/>
        </p:nvSpPr>
        <p:spPr bwMode="auto">
          <a:xfrm>
            <a:off x="1937677" y="2259319"/>
            <a:ext cx="474089" cy="588944"/>
          </a:xfrm>
          <a:prstGeom prst="ellipse">
            <a:avLst/>
          </a:prstGeom>
          <a:noFill/>
          <a:ln w="12700" algn="ctr">
            <a:noFill/>
            <a:round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5</a:t>
            </a:r>
          </a:p>
        </p:txBody>
      </p:sp>
      <p:sp>
        <p:nvSpPr>
          <p:cNvPr id="22" name="AutoShape 80"/>
          <p:cNvSpPr>
            <a:spLocks noChangeArrowheads="1"/>
          </p:cNvSpPr>
          <p:nvPr/>
        </p:nvSpPr>
        <p:spPr bwMode="auto">
          <a:xfrm>
            <a:off x="2626331" y="2299006"/>
            <a:ext cx="4782063" cy="583973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2019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~2020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년 급식주방 및 지원시설 확충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AutoShape 38"/>
          <p:cNvSpPr>
            <a:spLocks noChangeArrowheads="1"/>
          </p:cNvSpPr>
          <p:nvPr/>
        </p:nvSpPr>
        <p:spPr bwMode="auto">
          <a:xfrm>
            <a:off x="2173295" y="3158965"/>
            <a:ext cx="5237155" cy="1206139"/>
          </a:xfrm>
          <a:prstGeom prst="roundRect">
            <a:avLst>
              <a:gd name="adj" fmla="val 3657"/>
            </a:avLst>
          </a:prstGeom>
          <a:gradFill rotWithShape="1">
            <a:gsLst>
              <a:gs pos="0">
                <a:srgbClr val="3F8FC5"/>
              </a:gs>
              <a:gs pos="100000">
                <a:srgbClr val="3F8FC5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5" name="AutoShape 47"/>
          <p:cNvSpPr>
            <a:spLocks noChangeArrowheads="1"/>
          </p:cNvSpPr>
          <p:nvPr/>
        </p:nvSpPr>
        <p:spPr bwMode="auto">
          <a:xfrm>
            <a:off x="2222506" y="3220878"/>
            <a:ext cx="5123743" cy="1414790"/>
          </a:xfrm>
          <a:prstGeom prst="roundRect">
            <a:avLst>
              <a:gd name="adj" fmla="val 3657"/>
            </a:avLst>
          </a:prstGeom>
          <a:gradFill rotWithShape="1">
            <a:gsLst>
              <a:gs pos="0">
                <a:srgbClr val="7FD1F2"/>
              </a:gs>
              <a:gs pos="100000">
                <a:srgbClr val="7FD1F2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6" name="AutoShape 45"/>
          <p:cNvSpPr>
            <a:spLocks noChangeArrowheads="1"/>
          </p:cNvSpPr>
          <p:nvPr/>
        </p:nvSpPr>
        <p:spPr bwMode="auto">
          <a:xfrm>
            <a:off x="2274442" y="3274377"/>
            <a:ext cx="5012183" cy="1090727"/>
          </a:xfrm>
          <a:prstGeom prst="roundRect">
            <a:avLst>
              <a:gd name="adj" fmla="val 365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30" name="Group 8"/>
          <p:cNvGrpSpPr>
            <a:grpSpLocks/>
          </p:cNvGrpSpPr>
          <p:nvPr/>
        </p:nvGrpSpPr>
        <p:grpSpPr bwMode="auto">
          <a:xfrm>
            <a:off x="2411712" y="3907904"/>
            <a:ext cx="4732337" cy="457200"/>
            <a:chOff x="1474" y="1328"/>
            <a:chExt cx="2981" cy="288"/>
          </a:xfrm>
        </p:grpSpPr>
        <p:sp>
          <p:nvSpPr>
            <p:cNvPr id="31" name="AutoShape 9"/>
            <p:cNvSpPr>
              <a:spLocks noChangeArrowheads="1"/>
            </p:cNvSpPr>
            <p:nvPr/>
          </p:nvSpPr>
          <p:spPr bwMode="gray">
            <a:xfrm>
              <a:off x="1474" y="1328"/>
              <a:ext cx="2981" cy="288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solidFill>
                <a:srgbClr val="333399"/>
              </a:solidFill>
              <a:round/>
              <a:headEnd/>
              <a:tailEnd/>
            </a:ln>
          </p:spPr>
          <p:txBody>
            <a:bodyPr wrap="none" tIns="18000" anchor="ctr"/>
            <a:lstStyle/>
            <a:p>
              <a:pPr algn="l" eaLnBrk="0" latinLnBrk="0" hangingPunct="0"/>
              <a:r>
                <a:rPr kumimoji="0"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본관         영상의학과확충</a:t>
              </a:r>
              <a:endPara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2" name="Rectangle 10"/>
            <p:cNvSpPr>
              <a:spLocks noChangeArrowheads="1"/>
            </p:cNvSpPr>
            <p:nvPr/>
          </p:nvSpPr>
          <p:spPr bwMode="gray">
            <a:xfrm>
              <a:off x="1483" y="1340"/>
              <a:ext cx="384" cy="266"/>
            </a:xfrm>
            <a:prstGeom prst="rect">
              <a:avLst/>
            </a:prstGeom>
            <a:gradFill rotWithShape="1">
              <a:gsLst>
                <a:gs pos="0">
                  <a:srgbClr val="334D69"/>
                </a:gs>
                <a:gs pos="50000">
                  <a:srgbClr val="6496CC"/>
                </a:gs>
                <a:gs pos="100000">
                  <a:srgbClr val="334D69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tIns="18000" anchor="ctr"/>
            <a:lstStyle/>
            <a:p>
              <a:pPr eaLnBrk="0" latinLnBrk="0" hangingPunct="0"/>
              <a:r>
                <a:rPr kumimoji="0" lang="en-US" altLang="ko-KR" sz="1600" b="1" dirty="0" smtClean="0">
                  <a:solidFill>
                    <a:srgbClr val="FFFFFF"/>
                  </a:solidFill>
                  <a:latin typeface="HY울릉도M" pitchFamily="18" charset="-127"/>
                  <a:ea typeface="HY울릉도M" pitchFamily="18" charset="-127"/>
                </a:rPr>
                <a:t>5-2</a:t>
              </a:r>
              <a:endParaRPr kumimoji="0" lang="en-US" altLang="ko-KR" sz="1600" b="1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29" name="Group 8"/>
          <p:cNvGrpSpPr>
            <a:grpSpLocks/>
          </p:cNvGrpSpPr>
          <p:nvPr/>
        </p:nvGrpSpPr>
        <p:grpSpPr bwMode="auto">
          <a:xfrm>
            <a:off x="2411760" y="3331840"/>
            <a:ext cx="4732337" cy="457200"/>
            <a:chOff x="1474" y="1328"/>
            <a:chExt cx="2981" cy="288"/>
          </a:xfrm>
        </p:grpSpPr>
        <p:sp>
          <p:nvSpPr>
            <p:cNvPr id="34" name="AutoShape 9"/>
            <p:cNvSpPr>
              <a:spLocks noChangeArrowheads="1"/>
            </p:cNvSpPr>
            <p:nvPr/>
          </p:nvSpPr>
          <p:spPr bwMode="gray">
            <a:xfrm>
              <a:off x="1474" y="1328"/>
              <a:ext cx="2981" cy="288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solidFill>
                <a:srgbClr val="333399"/>
              </a:solidFill>
              <a:round/>
              <a:headEnd/>
              <a:tailEnd/>
            </a:ln>
          </p:spPr>
          <p:txBody>
            <a:bodyPr wrap="none" tIns="18000" anchor="ctr"/>
            <a:lstStyle/>
            <a:p>
              <a:pPr algn="l" eaLnBrk="0" latinLnBrk="0" hangingPunct="0"/>
              <a:r>
                <a:rPr kumimoji="0" lang="en-US" altLang="ko-KR" sz="16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              </a:t>
              </a:r>
              <a:r>
                <a:rPr kumimoji="0"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급식주방확충</a:t>
              </a:r>
              <a:endPara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Rectangle 10"/>
            <p:cNvSpPr>
              <a:spLocks noChangeArrowheads="1"/>
            </p:cNvSpPr>
            <p:nvPr/>
          </p:nvSpPr>
          <p:spPr bwMode="gray">
            <a:xfrm>
              <a:off x="1483" y="1340"/>
              <a:ext cx="384" cy="266"/>
            </a:xfrm>
            <a:prstGeom prst="rect">
              <a:avLst/>
            </a:prstGeom>
            <a:gradFill rotWithShape="1">
              <a:gsLst>
                <a:gs pos="0">
                  <a:srgbClr val="334D69"/>
                </a:gs>
                <a:gs pos="50000">
                  <a:srgbClr val="6496CC"/>
                </a:gs>
                <a:gs pos="100000">
                  <a:srgbClr val="334D69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tIns="18000" anchor="ctr"/>
            <a:lstStyle/>
            <a:p>
              <a:pPr eaLnBrk="0" latinLnBrk="0" hangingPunct="0"/>
              <a:r>
                <a:rPr lang="en-US" altLang="ko-KR" sz="1600" b="1" dirty="0">
                  <a:solidFill>
                    <a:srgbClr val="FFFFFF"/>
                  </a:solidFill>
                  <a:latin typeface="HY울릉도M" pitchFamily="18" charset="-127"/>
                  <a:ea typeface="HY울릉도M" pitchFamily="18" charset="-127"/>
                </a:rPr>
                <a:t>5</a:t>
              </a:r>
              <a:r>
                <a:rPr kumimoji="0" lang="en-US" altLang="ko-KR" sz="1600" b="1" dirty="0" smtClean="0">
                  <a:solidFill>
                    <a:srgbClr val="FFFFFF"/>
                  </a:solidFill>
                  <a:latin typeface="HY울릉도M" pitchFamily="18" charset="-127"/>
                  <a:ea typeface="HY울릉도M" pitchFamily="18" charset="-127"/>
                </a:rPr>
                <a:t>-1</a:t>
              </a:r>
              <a:endParaRPr kumimoji="0" lang="en-US" altLang="ko-KR" sz="1600" b="1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8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24</a:t>
            </a:r>
            <a:endParaRPr lang="ko-KR" altLang="en-US" b="1" dirty="0"/>
          </a:p>
        </p:txBody>
      </p:sp>
      <p:grpSp>
        <p:nvGrpSpPr>
          <p:cNvPr id="15" name="Group 8"/>
          <p:cNvGrpSpPr>
            <a:grpSpLocks/>
          </p:cNvGrpSpPr>
          <p:nvPr/>
        </p:nvGrpSpPr>
        <p:grpSpPr bwMode="auto">
          <a:xfrm>
            <a:off x="2411712" y="4509120"/>
            <a:ext cx="4732337" cy="457200"/>
            <a:chOff x="1474" y="1328"/>
            <a:chExt cx="2981" cy="288"/>
          </a:xfrm>
        </p:grpSpPr>
        <p:sp>
          <p:nvSpPr>
            <p:cNvPr id="16" name="AutoShape 9"/>
            <p:cNvSpPr>
              <a:spLocks noChangeArrowheads="1"/>
            </p:cNvSpPr>
            <p:nvPr/>
          </p:nvSpPr>
          <p:spPr bwMode="gray">
            <a:xfrm>
              <a:off x="1474" y="1328"/>
              <a:ext cx="2981" cy="288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solidFill>
                <a:srgbClr val="333399"/>
              </a:solidFill>
              <a:round/>
              <a:headEnd/>
              <a:tailEnd/>
            </a:ln>
          </p:spPr>
          <p:txBody>
            <a:bodyPr wrap="none" tIns="18000" anchor="ctr"/>
            <a:lstStyle/>
            <a:p>
              <a:pPr algn="l" eaLnBrk="0" latinLnBrk="0" hangingPunct="0"/>
              <a:r>
                <a:rPr kumimoji="0"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본관         종교시설</a:t>
              </a:r>
              <a:endPara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gray">
            <a:xfrm>
              <a:off x="1483" y="1340"/>
              <a:ext cx="384" cy="266"/>
            </a:xfrm>
            <a:prstGeom prst="rect">
              <a:avLst/>
            </a:prstGeom>
            <a:gradFill rotWithShape="1">
              <a:gsLst>
                <a:gs pos="0">
                  <a:srgbClr val="334D69"/>
                </a:gs>
                <a:gs pos="50000">
                  <a:srgbClr val="6496CC"/>
                </a:gs>
                <a:gs pos="100000">
                  <a:srgbClr val="334D69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tIns="18000" anchor="ctr"/>
            <a:lstStyle/>
            <a:p>
              <a:pPr eaLnBrk="0" latinLnBrk="0" hangingPunct="0"/>
              <a:r>
                <a:rPr kumimoji="0" lang="en-US" altLang="ko-KR" sz="1600" b="1" dirty="0" smtClean="0">
                  <a:solidFill>
                    <a:srgbClr val="FFFFFF"/>
                  </a:solidFill>
                  <a:latin typeface="HY울릉도M" pitchFamily="18" charset="-127"/>
                  <a:ea typeface="HY울릉도M" pitchFamily="18" charset="-127"/>
                </a:rPr>
                <a:t>5-3</a:t>
              </a:r>
              <a:endParaRPr kumimoji="0" lang="en-US" altLang="ko-KR" sz="1600" b="1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505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50344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5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. 2019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~2020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년 급식주방 및 지원시설확충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25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357158" y="911225"/>
            <a:ext cx="84296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/>
              <a:t>□ 공사개요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</a:t>
            </a:r>
            <a:r>
              <a:rPr lang="ko-KR" altLang="en-US" sz="1600" dirty="0"/>
              <a:t>위 </a:t>
            </a:r>
            <a:r>
              <a:rPr lang="ko-KR" altLang="en-US" sz="1600" dirty="0" smtClean="0"/>
              <a:t>    치 </a:t>
            </a:r>
            <a:r>
              <a:rPr lang="en-US" altLang="ko-KR" sz="1600" dirty="0"/>
              <a:t>: </a:t>
            </a:r>
            <a:r>
              <a:rPr lang="ko-KR" altLang="en-US" sz="1600" dirty="0"/>
              <a:t>남원시 충정로 </a:t>
            </a:r>
            <a:r>
              <a:rPr lang="en-US" altLang="ko-KR" sz="1600" dirty="0"/>
              <a:t>365</a:t>
            </a:r>
            <a:r>
              <a:rPr lang="ko-KR" altLang="en-US" sz="1600" dirty="0"/>
              <a:t>번지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</a:t>
            </a:r>
            <a:r>
              <a:rPr lang="ko-KR" altLang="en-US" sz="1600" dirty="0" err="1"/>
              <a:t>규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    모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지하 </a:t>
            </a:r>
            <a:r>
              <a:rPr lang="en-US" altLang="ko-KR" sz="1600" dirty="0" smtClean="0"/>
              <a:t>2</a:t>
            </a:r>
            <a:r>
              <a:rPr lang="ko-KR" altLang="en-US" sz="1600" dirty="0"/>
              <a:t>층 </a:t>
            </a:r>
            <a:r>
              <a:rPr lang="en-US" altLang="ko-KR" sz="1600" dirty="0"/>
              <a:t>~ </a:t>
            </a:r>
            <a:r>
              <a:rPr lang="ko-KR" altLang="en-US" sz="1600" dirty="0"/>
              <a:t>지상 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층 </a:t>
            </a:r>
            <a:r>
              <a:rPr lang="ko-KR" altLang="en-US" sz="1600" dirty="0"/>
              <a:t>일부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</a:t>
            </a:r>
            <a:r>
              <a:rPr lang="ko-KR" altLang="en-US" sz="1600" dirty="0"/>
              <a:t>사 업 비 </a:t>
            </a:r>
            <a:r>
              <a:rPr lang="en-US" altLang="ko-KR" sz="1600" dirty="0"/>
              <a:t>: </a:t>
            </a:r>
            <a:r>
              <a:rPr lang="en-US" altLang="ko-KR" sz="1600" dirty="0" smtClean="0"/>
              <a:t>4,200</a:t>
            </a:r>
            <a:r>
              <a:rPr lang="ko-KR" altLang="en-US" sz="1600" dirty="0" err="1" smtClean="0"/>
              <a:t>백만원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</a:t>
            </a:r>
            <a:r>
              <a:rPr lang="ko-KR" altLang="en-US" sz="1600" dirty="0"/>
              <a:t>사업기간 </a:t>
            </a:r>
            <a:r>
              <a:rPr lang="en-US" altLang="ko-KR" sz="1600" dirty="0"/>
              <a:t>: </a:t>
            </a:r>
            <a:r>
              <a:rPr lang="en-US" altLang="ko-KR" sz="1600" dirty="0" smtClean="0"/>
              <a:t>2019 </a:t>
            </a:r>
            <a:r>
              <a:rPr lang="ko-KR" altLang="en-US" sz="1600" dirty="0"/>
              <a:t>～ </a:t>
            </a:r>
            <a:r>
              <a:rPr lang="en-US" altLang="ko-KR" sz="1600" dirty="0" smtClean="0"/>
              <a:t>2020(</a:t>
            </a:r>
            <a:r>
              <a:rPr lang="ko-KR" altLang="en-US" sz="1600" dirty="0" err="1"/>
              <a:t>년차</a:t>
            </a:r>
            <a:r>
              <a:rPr lang="ko-KR" altLang="en-US" sz="1600" dirty="0"/>
              <a:t> 공사</a:t>
            </a:r>
            <a:r>
              <a:rPr lang="en-US" altLang="ko-KR" sz="1600" dirty="0"/>
              <a:t>)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사업내용 </a:t>
            </a:r>
            <a:endParaRPr lang="ko-KR" altLang="en-US" sz="16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005138" y="4540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(</a:t>
            </a:r>
            <a:r>
              <a:rPr kumimoji="1" lang="ko-KR" altLang="en-US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휴먼명조" pitchFamily="2" charset="-127"/>
                <a:cs typeface="굴림" pitchFamily="50" charset="-127"/>
              </a:rPr>
              <a:t>단위 </a:t>
            </a: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: </a:t>
            </a:r>
            <a:r>
              <a:rPr kumimoji="1" lang="ko-KR" altLang="en-US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휴먼명조" pitchFamily="2" charset="-127"/>
                <a:cs typeface="굴림" pitchFamily="50" charset="-127"/>
              </a:rPr>
              <a:t>백만원</a:t>
            </a: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)</a:t>
            </a:r>
            <a:endParaRPr kumimoji="1" lang="en-US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77769" y="3170177"/>
            <a:ext cx="18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(</a:t>
            </a:r>
            <a:r>
              <a:rPr lang="ko-KR" altLang="en-US" sz="1100" dirty="0" smtClean="0"/>
              <a:t>단위 </a:t>
            </a:r>
            <a:r>
              <a:rPr lang="en-US" altLang="ko-KR" sz="1100" dirty="0" smtClean="0"/>
              <a:t>: </a:t>
            </a:r>
            <a:r>
              <a:rPr lang="ko-KR" altLang="en-US" sz="1100" dirty="0" err="1" smtClean="0"/>
              <a:t>백만원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136039"/>
              </p:ext>
            </p:extLst>
          </p:nvPr>
        </p:nvGraphicFramePr>
        <p:xfrm>
          <a:off x="683566" y="3501008"/>
          <a:ext cx="8060412" cy="2448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8"/>
                <a:gridCol w="2016224"/>
                <a:gridCol w="936104"/>
                <a:gridCol w="936104"/>
                <a:gridCol w="1008112"/>
                <a:gridCol w="2299770"/>
              </a:tblGrid>
              <a:tr h="472228"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구분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</a:rPr>
                        <a:t>사업명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국비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도비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합계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비고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내용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494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합  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dirty="0" smtClean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2,100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2,100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4,200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endParaRPr lang="ko-KR" altLang="en-US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  <a:tr h="7680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/>
                        <a:t>2019</a:t>
                      </a:r>
                      <a:r>
                        <a:rPr lang="ko-KR" altLang="en-US" sz="1200" dirty="0" smtClean="0"/>
                        <a:t>년도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dirty="0" smtClean="0"/>
                        <a:t>급식주방 및 지원시설확충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900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900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1,800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71450" indent="-171450" fontAlgn="base" latinLnBrk="1">
                        <a:buFontTx/>
                        <a:buChar char="-"/>
                      </a:pP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급식주방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장례식장 주방포함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리모</a:t>
                      </a:r>
                      <a:endParaRPr lang="en-US" altLang="ko-K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buFontTx/>
                        <a:buNone/>
                      </a:pPr>
                      <a:r>
                        <a:rPr lang="en-US" altLang="ko-KR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델링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1">
                        <a:buFontTx/>
                        <a:buChar char="-"/>
                      </a:pP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영상의학과 </a:t>
                      </a:r>
                      <a:r>
                        <a:rPr lang="ko-KR" alt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리모델링</a:t>
                      </a:r>
                      <a:endParaRPr lang="en-US" altLang="ko-K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1">
                        <a:buFontTx/>
                        <a:buChar char="-"/>
                      </a:pP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종교 및 기타시설 </a:t>
                      </a:r>
                      <a:r>
                        <a:rPr lang="ko-KR" alt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리모델링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  <a:tr h="75848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2020</a:t>
                      </a:r>
                      <a:r>
                        <a:rPr lang="ko-KR" altLang="en-US" sz="1200" dirty="0" smtClean="0"/>
                        <a:t>년도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급식주방 및 지원시설확충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1,200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1,200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2,400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588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26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83"/>
          <p:cNvSpPr txBox="1">
            <a:spLocks noChangeArrowheads="1"/>
          </p:cNvSpPr>
          <p:nvPr/>
        </p:nvSpPr>
        <p:spPr bwMode="gray">
          <a:xfrm>
            <a:off x="3205152" y="3208072"/>
            <a:ext cx="90011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2005.  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9.</a:t>
            </a:r>
            <a:endParaRPr kumimoji="0" lang="ko-KR" altLang="ko-KR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5536" y="3489812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임무달성을 위한  전략</a:t>
            </a:r>
            <a:endParaRPr lang="ko-KR" altLang="en-US" sz="1400" b="1" dirty="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58715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5. 2019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~2020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년  급식주방 및 지원시설 확충사업 추진 상황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14295" y="937498"/>
            <a:ext cx="842968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250000"/>
              </a:lnSpc>
            </a:pPr>
            <a:r>
              <a:rPr lang="ko-KR" altLang="en-US" sz="1600" dirty="0"/>
              <a:t>□ 추진현황</a:t>
            </a:r>
          </a:p>
          <a:p>
            <a:pPr fontAlgn="base">
              <a:lnSpc>
                <a:spcPct val="2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2018.12.24 </a:t>
            </a:r>
            <a:r>
              <a:rPr lang="en-US" altLang="ko-KR" sz="1600" dirty="0"/>
              <a:t>: </a:t>
            </a:r>
            <a:r>
              <a:rPr lang="en-US" altLang="ko-KR" sz="1600" dirty="0" smtClean="0"/>
              <a:t>2019</a:t>
            </a:r>
            <a:r>
              <a:rPr lang="ko-KR" altLang="en-US" sz="1600" dirty="0" smtClean="0"/>
              <a:t>년 </a:t>
            </a:r>
            <a:r>
              <a:rPr lang="ko-KR" altLang="en-US" sz="1600" dirty="0"/>
              <a:t>지방의료원 기능보강사업 </a:t>
            </a:r>
            <a:r>
              <a:rPr lang="ko-KR" altLang="en-US" sz="1600" dirty="0" smtClean="0"/>
              <a:t>지원계획 통보</a:t>
            </a:r>
            <a:endParaRPr lang="ko-KR" altLang="en-US" sz="1600" dirty="0"/>
          </a:p>
          <a:p>
            <a:pPr fontAlgn="base">
              <a:lnSpc>
                <a:spcPct val="2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2019.05.13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설계용역 착수</a:t>
            </a:r>
            <a:endParaRPr lang="ko-KR" altLang="en-US" sz="1600" dirty="0"/>
          </a:p>
          <a:p>
            <a:pPr fontAlgn="base">
              <a:lnSpc>
                <a:spcPct val="2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2019.07.03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사업계획 및 기본설계 변경 심의신청</a:t>
            </a:r>
            <a:endParaRPr lang="ko-KR" altLang="en-US" sz="1600" dirty="0"/>
          </a:p>
          <a:p>
            <a:pPr fontAlgn="base">
              <a:lnSpc>
                <a:spcPct val="2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2019.08.05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사업계획 및 기본설계 변경 심의 검토결과 </a:t>
            </a:r>
            <a:r>
              <a:rPr lang="en-US" altLang="ko-KR" sz="1600" dirty="0" smtClean="0"/>
              <a:t>‘</a:t>
            </a:r>
            <a:r>
              <a:rPr lang="ko-KR" altLang="en-US" sz="1600" dirty="0" smtClean="0"/>
              <a:t>적합</a:t>
            </a:r>
            <a:r>
              <a:rPr lang="en-US" altLang="ko-KR" sz="1600" dirty="0" smtClean="0"/>
              <a:t>’ </a:t>
            </a:r>
            <a:r>
              <a:rPr lang="ko-KR" altLang="en-US" sz="1600" dirty="0" smtClean="0"/>
              <a:t>통보</a:t>
            </a:r>
            <a:endParaRPr lang="ko-KR" altLang="en-US" sz="1600" dirty="0"/>
          </a:p>
          <a:p>
            <a:pPr fontAlgn="base">
              <a:lnSpc>
                <a:spcPct val="2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2019.10.29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원가심사 및 일상감사 결과통보</a:t>
            </a:r>
            <a:endParaRPr lang="ko-KR" altLang="en-US" sz="1600" dirty="0"/>
          </a:p>
          <a:p>
            <a:pPr fontAlgn="base">
              <a:lnSpc>
                <a:spcPct val="2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2019.12.18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공사 착공</a:t>
            </a:r>
            <a:endParaRPr lang="ko-KR" altLang="en-US" sz="1600" dirty="0"/>
          </a:p>
          <a:p>
            <a:pPr fontAlgn="base">
              <a:lnSpc>
                <a:spcPct val="2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2020.09.23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공사 준공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07670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27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5-1.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급식주방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리모델링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세부사업내용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63959" y="820943"/>
            <a:ext cx="87484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b="1" dirty="0"/>
              <a:t>□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개 요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위 치 </a:t>
            </a:r>
            <a:r>
              <a:rPr lang="en-US" altLang="ko-KR" sz="1600" dirty="0"/>
              <a:t>: </a:t>
            </a:r>
            <a:r>
              <a:rPr lang="ko-KR" altLang="en-US" sz="1600" dirty="0"/>
              <a:t>본관 </a:t>
            </a:r>
            <a:r>
              <a:rPr lang="ko-KR" altLang="en-US" sz="1600" dirty="0" smtClean="0"/>
              <a:t>지하 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층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면 적 </a:t>
            </a:r>
            <a:r>
              <a:rPr lang="en-US" altLang="ko-KR" sz="1600" dirty="0" smtClean="0"/>
              <a:t>: 826.75㎡</a:t>
            </a:r>
            <a:endParaRPr lang="en-US" altLang="ko-KR" sz="1600" dirty="0"/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00FF"/>
                </a:solidFill>
              </a:rPr>
              <a:t>    -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주요시설 </a:t>
            </a:r>
            <a:r>
              <a:rPr lang="en-US" altLang="ko-KR" sz="1600" b="1" dirty="0">
                <a:solidFill>
                  <a:srgbClr val="0000FF"/>
                </a:solidFill>
              </a:rPr>
              <a:t>: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식당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조리실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영양실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>
                <a:solidFill>
                  <a:srgbClr val="0000FF"/>
                </a:solidFill>
              </a:rPr>
              <a:t>기타</a:t>
            </a:r>
            <a:endParaRPr lang="ko-KR" altLang="en-US" sz="1600" dirty="0">
              <a:solidFill>
                <a:srgbClr val="0000FF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28596" y="2564904"/>
            <a:ext cx="87484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□ 사업범위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공사계획도면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47813" y="1822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2861935"/>
            <a:ext cx="8386821" cy="358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4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28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5-2.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영상의학과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리모델링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세부사업내용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95535" y="836712"/>
            <a:ext cx="874846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b="1" dirty="0"/>
              <a:t>□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개 요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○ </a:t>
            </a:r>
            <a:r>
              <a:rPr lang="ko-KR" altLang="en-US" sz="1600" dirty="0"/>
              <a:t>위 치 </a:t>
            </a:r>
            <a:r>
              <a:rPr lang="en-US" altLang="ko-KR" sz="1600" dirty="0"/>
              <a:t>: </a:t>
            </a:r>
            <a:r>
              <a:rPr lang="ko-KR" altLang="en-US" sz="1600" dirty="0"/>
              <a:t>본관 지상 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층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○ </a:t>
            </a:r>
            <a:r>
              <a:rPr lang="ko-KR" altLang="en-US" sz="1600" dirty="0"/>
              <a:t>면 적 </a:t>
            </a:r>
            <a:r>
              <a:rPr lang="en-US" altLang="ko-KR" sz="1600" dirty="0" smtClean="0"/>
              <a:t>: 1,23.30㎡</a:t>
            </a:r>
            <a:endParaRPr lang="en-US" altLang="ko-KR" sz="1600" dirty="0"/>
          </a:p>
          <a:p>
            <a:pPr fontAlgn="base"/>
            <a:r>
              <a:rPr lang="ko-KR" altLang="en-US" sz="1600" b="1" dirty="0" smtClean="0">
                <a:solidFill>
                  <a:srgbClr val="0000FF"/>
                </a:solidFill>
              </a:rPr>
              <a:t>    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-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주요시설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: 1,2,3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촬영실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초음파실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위장투시실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유방촬영실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골밀도측정실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체외쇄석기실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</a:t>
            </a:r>
          </a:p>
          <a:p>
            <a:pPr fontAlgn="base"/>
            <a:r>
              <a:rPr lang="en-US" altLang="ko-KR" sz="1600" b="1" dirty="0">
                <a:solidFill>
                  <a:srgbClr val="0000FF"/>
                </a:solidFill>
              </a:rPr>
              <a:t>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                    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과장실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회의실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기타</a:t>
            </a:r>
            <a:endParaRPr lang="ko-KR" altLang="en-US" sz="1600" b="1" dirty="0"/>
          </a:p>
        </p:txBody>
      </p:sp>
      <p:sp>
        <p:nvSpPr>
          <p:cNvPr id="15" name="직사각형 14"/>
          <p:cNvSpPr/>
          <p:nvPr/>
        </p:nvSpPr>
        <p:spPr>
          <a:xfrm>
            <a:off x="395536" y="2348880"/>
            <a:ext cx="87484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□ 사업범위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공사계획도면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47813" y="1822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2687435"/>
            <a:ext cx="8348444" cy="3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00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29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5-3.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종교시설 세부사업내용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95535" y="764704"/>
            <a:ext cx="87484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b="1" dirty="0"/>
              <a:t>□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개 요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○ </a:t>
            </a:r>
            <a:r>
              <a:rPr lang="ko-KR" altLang="en-US" sz="1600" dirty="0"/>
              <a:t>위 치 </a:t>
            </a:r>
            <a:r>
              <a:rPr lang="en-US" altLang="ko-KR" sz="1600" dirty="0"/>
              <a:t>: </a:t>
            </a:r>
            <a:r>
              <a:rPr lang="ko-KR" altLang="en-US" sz="1600" dirty="0"/>
              <a:t>본관 </a:t>
            </a:r>
            <a:r>
              <a:rPr lang="ko-KR" altLang="en-US" sz="1600" dirty="0" smtClean="0"/>
              <a:t>지하 </a:t>
            </a:r>
            <a:r>
              <a:rPr lang="en-US" altLang="ko-KR" sz="1600" dirty="0" smtClean="0"/>
              <a:t>2</a:t>
            </a:r>
            <a:r>
              <a:rPr lang="ko-KR" altLang="en-US" sz="1600" dirty="0" smtClean="0"/>
              <a:t>층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○ </a:t>
            </a:r>
            <a:r>
              <a:rPr lang="ko-KR" altLang="en-US" sz="1600" dirty="0"/>
              <a:t>면 적 </a:t>
            </a:r>
            <a:r>
              <a:rPr lang="en-US" altLang="ko-KR" sz="1600" dirty="0" smtClean="0"/>
              <a:t>: 229.32㎡</a:t>
            </a:r>
            <a:endParaRPr lang="en-US" altLang="ko-KR" sz="1600" dirty="0"/>
          </a:p>
          <a:p>
            <a:pPr fontAlgn="base"/>
            <a:r>
              <a:rPr lang="ko-KR" altLang="en-US" sz="1600" b="1" dirty="0" smtClean="0">
                <a:solidFill>
                  <a:srgbClr val="0000FF"/>
                </a:solidFill>
              </a:rPr>
              <a:t>    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-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주요시설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가톨릭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원목실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기독원목실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기타</a:t>
            </a:r>
            <a:endParaRPr lang="en-US" altLang="ko-KR" sz="1600" b="1" dirty="0" smtClean="0">
              <a:solidFill>
                <a:srgbClr val="0000FF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28596" y="2010326"/>
            <a:ext cx="87484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□ 사업범위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공사계획도면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47813" y="1822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5" y="2348881"/>
            <a:ext cx="8315383" cy="4035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783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9716" y="2168832"/>
            <a:ext cx="5658330" cy="81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21" name="Oval 75"/>
          <p:cNvSpPr>
            <a:spLocks noChangeArrowheads="1"/>
          </p:cNvSpPr>
          <p:nvPr/>
        </p:nvSpPr>
        <p:spPr bwMode="auto">
          <a:xfrm>
            <a:off x="1937677" y="2259319"/>
            <a:ext cx="474089" cy="588944"/>
          </a:xfrm>
          <a:prstGeom prst="ellipse">
            <a:avLst/>
          </a:prstGeom>
          <a:noFill/>
          <a:ln w="12700" algn="ctr">
            <a:noFill/>
            <a:round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6</a:t>
            </a:r>
          </a:p>
        </p:txBody>
      </p:sp>
      <p:sp>
        <p:nvSpPr>
          <p:cNvPr id="22" name="AutoShape 80"/>
          <p:cNvSpPr>
            <a:spLocks noChangeArrowheads="1"/>
          </p:cNvSpPr>
          <p:nvPr/>
        </p:nvSpPr>
        <p:spPr bwMode="auto">
          <a:xfrm>
            <a:off x="2626331" y="2299006"/>
            <a:ext cx="4782063" cy="583973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2020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년 진단검사의학과 및 기타시설 보강</a:t>
            </a: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AutoShape 38"/>
          <p:cNvSpPr>
            <a:spLocks noChangeArrowheads="1"/>
          </p:cNvSpPr>
          <p:nvPr/>
        </p:nvSpPr>
        <p:spPr bwMode="auto">
          <a:xfrm>
            <a:off x="2173295" y="3158965"/>
            <a:ext cx="5237155" cy="1206139"/>
          </a:xfrm>
          <a:prstGeom prst="roundRect">
            <a:avLst>
              <a:gd name="adj" fmla="val 3657"/>
            </a:avLst>
          </a:prstGeom>
          <a:gradFill rotWithShape="1">
            <a:gsLst>
              <a:gs pos="0">
                <a:srgbClr val="3F8FC5"/>
              </a:gs>
              <a:gs pos="100000">
                <a:srgbClr val="3F8FC5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5" name="AutoShape 47"/>
          <p:cNvSpPr>
            <a:spLocks noChangeArrowheads="1"/>
          </p:cNvSpPr>
          <p:nvPr/>
        </p:nvSpPr>
        <p:spPr bwMode="auto">
          <a:xfrm>
            <a:off x="2222506" y="3220878"/>
            <a:ext cx="5123743" cy="1414790"/>
          </a:xfrm>
          <a:prstGeom prst="roundRect">
            <a:avLst>
              <a:gd name="adj" fmla="val 3657"/>
            </a:avLst>
          </a:prstGeom>
          <a:gradFill rotWithShape="1">
            <a:gsLst>
              <a:gs pos="0">
                <a:srgbClr val="7FD1F2"/>
              </a:gs>
              <a:gs pos="100000">
                <a:srgbClr val="7FD1F2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6" name="AutoShape 45"/>
          <p:cNvSpPr>
            <a:spLocks noChangeArrowheads="1"/>
          </p:cNvSpPr>
          <p:nvPr/>
        </p:nvSpPr>
        <p:spPr bwMode="auto">
          <a:xfrm>
            <a:off x="2274442" y="3274377"/>
            <a:ext cx="5012183" cy="1090727"/>
          </a:xfrm>
          <a:prstGeom prst="roundRect">
            <a:avLst>
              <a:gd name="adj" fmla="val 365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30" name="Group 8"/>
          <p:cNvGrpSpPr>
            <a:grpSpLocks/>
          </p:cNvGrpSpPr>
          <p:nvPr/>
        </p:nvGrpSpPr>
        <p:grpSpPr bwMode="auto">
          <a:xfrm>
            <a:off x="2411712" y="3907904"/>
            <a:ext cx="4732337" cy="457200"/>
            <a:chOff x="1474" y="1328"/>
            <a:chExt cx="2981" cy="288"/>
          </a:xfrm>
        </p:grpSpPr>
        <p:sp>
          <p:nvSpPr>
            <p:cNvPr id="31" name="AutoShape 9"/>
            <p:cNvSpPr>
              <a:spLocks noChangeArrowheads="1"/>
            </p:cNvSpPr>
            <p:nvPr/>
          </p:nvSpPr>
          <p:spPr bwMode="gray">
            <a:xfrm>
              <a:off x="1474" y="1328"/>
              <a:ext cx="2981" cy="288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solidFill>
                <a:srgbClr val="333399"/>
              </a:solidFill>
              <a:round/>
              <a:headEnd/>
              <a:tailEnd/>
            </a:ln>
          </p:spPr>
          <p:txBody>
            <a:bodyPr wrap="none" tIns="18000" anchor="ctr"/>
            <a:lstStyle/>
            <a:p>
              <a:pPr algn="l" eaLnBrk="0" latinLnBrk="0" hangingPunct="0"/>
              <a:r>
                <a:rPr kumimoji="0"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본관   </a:t>
              </a:r>
              <a:r>
                <a:rPr kumimoji="0" lang="ko-KR" altLang="en-US" sz="1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지하 </a:t>
              </a:r>
              <a:r>
                <a:rPr kumimoji="0" lang="en-US" altLang="ko-KR" sz="1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1</a:t>
              </a:r>
              <a:r>
                <a:rPr kumimoji="0" lang="ko-KR" altLang="en-US" sz="1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층 일부</a:t>
              </a:r>
              <a:r>
                <a:rPr kumimoji="0" lang="en-US" altLang="ko-KR" sz="1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kumimoji="0" lang="ko-KR" altLang="en-US" sz="1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강당</a:t>
              </a:r>
              <a:r>
                <a:rPr kumimoji="0" lang="en-US" altLang="ko-KR" sz="1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공공의료본부</a:t>
              </a:r>
              <a:r>
                <a:rPr lang="en-US" altLang="ko-KR" sz="1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, 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기타</a:t>
              </a:r>
              <a:r>
                <a:rPr lang="en-US" altLang="ko-KR" sz="1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r>
                <a:rPr kumimoji="0" lang="ko-KR" altLang="en-US" sz="14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kumimoji="0" lang="ko-KR" altLang="en-US" sz="14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리모델링</a:t>
              </a:r>
              <a:endParaRPr kumimoji="0" lang="ko-KR" altLang="en-US" sz="1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2" name="Rectangle 10"/>
            <p:cNvSpPr>
              <a:spLocks noChangeArrowheads="1"/>
            </p:cNvSpPr>
            <p:nvPr/>
          </p:nvSpPr>
          <p:spPr bwMode="gray">
            <a:xfrm>
              <a:off x="1483" y="1340"/>
              <a:ext cx="384" cy="266"/>
            </a:xfrm>
            <a:prstGeom prst="rect">
              <a:avLst/>
            </a:prstGeom>
            <a:gradFill rotWithShape="1">
              <a:gsLst>
                <a:gs pos="0">
                  <a:srgbClr val="334D69"/>
                </a:gs>
                <a:gs pos="50000">
                  <a:srgbClr val="6496CC"/>
                </a:gs>
                <a:gs pos="100000">
                  <a:srgbClr val="334D69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tIns="18000" anchor="ctr"/>
            <a:lstStyle/>
            <a:p>
              <a:pPr eaLnBrk="0" latinLnBrk="0" hangingPunct="0"/>
              <a:r>
                <a:rPr kumimoji="0" lang="en-US" altLang="ko-KR" sz="1600" b="1" dirty="0" smtClean="0">
                  <a:solidFill>
                    <a:srgbClr val="FFFFFF"/>
                  </a:solidFill>
                  <a:latin typeface="HY울릉도M" pitchFamily="18" charset="-127"/>
                  <a:ea typeface="HY울릉도M" pitchFamily="18" charset="-127"/>
                </a:rPr>
                <a:t>6-2</a:t>
              </a:r>
              <a:endParaRPr kumimoji="0" lang="en-US" altLang="ko-KR" sz="1600" b="1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grpSp>
        <p:nvGrpSpPr>
          <p:cNvPr id="29" name="Group 8"/>
          <p:cNvGrpSpPr>
            <a:grpSpLocks/>
          </p:cNvGrpSpPr>
          <p:nvPr/>
        </p:nvGrpSpPr>
        <p:grpSpPr bwMode="auto">
          <a:xfrm>
            <a:off x="2411760" y="3331840"/>
            <a:ext cx="4732337" cy="457200"/>
            <a:chOff x="1474" y="1328"/>
            <a:chExt cx="2981" cy="288"/>
          </a:xfrm>
        </p:grpSpPr>
        <p:sp>
          <p:nvSpPr>
            <p:cNvPr id="34" name="AutoShape 9"/>
            <p:cNvSpPr>
              <a:spLocks noChangeArrowheads="1"/>
            </p:cNvSpPr>
            <p:nvPr/>
          </p:nvSpPr>
          <p:spPr bwMode="gray">
            <a:xfrm>
              <a:off x="1474" y="1328"/>
              <a:ext cx="2981" cy="288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solidFill>
                <a:srgbClr val="333399"/>
              </a:solidFill>
              <a:round/>
              <a:headEnd/>
              <a:tailEnd/>
            </a:ln>
          </p:spPr>
          <p:txBody>
            <a:bodyPr wrap="none" tIns="18000" anchor="ctr"/>
            <a:lstStyle/>
            <a:p>
              <a:pPr algn="l" eaLnBrk="0" latinLnBrk="0" hangingPunct="0"/>
              <a:r>
                <a:rPr kumimoji="0" lang="en-US" altLang="ko-KR" sz="16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        </a:t>
              </a:r>
              <a:r>
                <a:rPr kumimoji="0"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진단검사의학과 </a:t>
              </a:r>
              <a:r>
                <a:rPr kumimoji="0" lang="ko-KR" altLang="en-US" sz="16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리모델링</a:t>
              </a:r>
              <a:endPara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Rectangle 10"/>
            <p:cNvSpPr>
              <a:spLocks noChangeArrowheads="1"/>
            </p:cNvSpPr>
            <p:nvPr/>
          </p:nvSpPr>
          <p:spPr bwMode="gray">
            <a:xfrm>
              <a:off x="1483" y="1340"/>
              <a:ext cx="384" cy="266"/>
            </a:xfrm>
            <a:prstGeom prst="rect">
              <a:avLst/>
            </a:prstGeom>
            <a:gradFill rotWithShape="1">
              <a:gsLst>
                <a:gs pos="0">
                  <a:srgbClr val="334D69"/>
                </a:gs>
                <a:gs pos="50000">
                  <a:srgbClr val="6496CC"/>
                </a:gs>
                <a:gs pos="100000">
                  <a:srgbClr val="334D69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tIns="18000" anchor="ctr"/>
            <a:lstStyle/>
            <a:p>
              <a:pPr eaLnBrk="0" latinLnBrk="0" hangingPunct="0"/>
              <a:r>
                <a:rPr lang="en-US" altLang="ko-KR" sz="1600" b="1" dirty="0">
                  <a:solidFill>
                    <a:srgbClr val="FFFFFF"/>
                  </a:solidFill>
                  <a:latin typeface="HY울릉도M" pitchFamily="18" charset="-127"/>
                  <a:ea typeface="HY울릉도M" pitchFamily="18" charset="-127"/>
                </a:rPr>
                <a:t>6</a:t>
              </a:r>
              <a:r>
                <a:rPr kumimoji="0" lang="en-US" altLang="ko-KR" sz="1600" b="1" dirty="0" smtClean="0">
                  <a:solidFill>
                    <a:srgbClr val="FFFFFF"/>
                  </a:solidFill>
                  <a:latin typeface="HY울릉도M" pitchFamily="18" charset="-127"/>
                  <a:ea typeface="HY울릉도M" pitchFamily="18" charset="-127"/>
                </a:rPr>
                <a:t>-1</a:t>
              </a:r>
              <a:endParaRPr kumimoji="0" lang="en-US" altLang="ko-KR" sz="1600" b="1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8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30</a:t>
            </a:r>
            <a:endParaRPr lang="ko-KR" altLang="en-US" b="1" dirty="0"/>
          </a:p>
        </p:txBody>
      </p:sp>
      <p:grpSp>
        <p:nvGrpSpPr>
          <p:cNvPr id="15" name="Group 8"/>
          <p:cNvGrpSpPr>
            <a:grpSpLocks/>
          </p:cNvGrpSpPr>
          <p:nvPr/>
        </p:nvGrpSpPr>
        <p:grpSpPr bwMode="auto">
          <a:xfrm>
            <a:off x="2411712" y="4509120"/>
            <a:ext cx="4732337" cy="457200"/>
            <a:chOff x="1474" y="1328"/>
            <a:chExt cx="2981" cy="288"/>
          </a:xfrm>
        </p:grpSpPr>
        <p:sp>
          <p:nvSpPr>
            <p:cNvPr id="16" name="AutoShape 9"/>
            <p:cNvSpPr>
              <a:spLocks noChangeArrowheads="1"/>
            </p:cNvSpPr>
            <p:nvPr/>
          </p:nvSpPr>
          <p:spPr bwMode="gray">
            <a:xfrm>
              <a:off x="1474" y="1328"/>
              <a:ext cx="2981" cy="288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solidFill>
                <a:srgbClr val="333399"/>
              </a:solidFill>
              <a:round/>
              <a:headEnd/>
              <a:tailEnd/>
            </a:ln>
          </p:spPr>
          <p:txBody>
            <a:bodyPr wrap="none" tIns="18000" anchor="ctr"/>
            <a:lstStyle/>
            <a:p>
              <a:pPr algn="l" eaLnBrk="0" latinLnBrk="0" hangingPunct="0"/>
              <a:r>
                <a:rPr kumimoji="0"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본관   노후설비교체</a:t>
              </a:r>
              <a:r>
                <a:rPr kumimoji="0" lang="en-US" altLang="ko-KR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en-US" altLang="ko-KR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CCTV </a:t>
              </a:r>
              <a:r>
                <a:rPr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등 </a:t>
              </a:r>
              <a:r>
                <a:rPr lang="en-US" altLang="ko-KR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4</a:t>
              </a:r>
              <a:r>
                <a:rPr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종</a:t>
              </a:r>
              <a:r>
                <a:rPr lang="en-US" altLang="ko-KR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)</a:t>
              </a:r>
              <a:endPara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gray">
            <a:xfrm>
              <a:off x="1483" y="1340"/>
              <a:ext cx="384" cy="266"/>
            </a:xfrm>
            <a:prstGeom prst="rect">
              <a:avLst/>
            </a:prstGeom>
            <a:gradFill rotWithShape="1">
              <a:gsLst>
                <a:gs pos="0">
                  <a:srgbClr val="334D69"/>
                </a:gs>
                <a:gs pos="50000">
                  <a:srgbClr val="6496CC"/>
                </a:gs>
                <a:gs pos="100000">
                  <a:srgbClr val="334D69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tIns="18000" anchor="ctr"/>
            <a:lstStyle/>
            <a:p>
              <a:pPr eaLnBrk="0" latinLnBrk="0" hangingPunct="0"/>
              <a:r>
                <a:rPr kumimoji="0" lang="en-US" altLang="ko-KR" sz="1600" b="1" dirty="0" smtClean="0">
                  <a:solidFill>
                    <a:srgbClr val="FFFFFF"/>
                  </a:solidFill>
                  <a:latin typeface="HY울릉도M" pitchFamily="18" charset="-127"/>
                  <a:ea typeface="HY울릉도M" pitchFamily="18" charset="-127"/>
                </a:rPr>
                <a:t>6-3</a:t>
              </a:r>
              <a:endParaRPr kumimoji="0" lang="en-US" altLang="ko-KR" sz="1600" b="1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0488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50344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6. 2020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년 진단검사의학과 및 기타시설보강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31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357158" y="911225"/>
            <a:ext cx="84296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/>
              <a:t>□ 공사개요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</a:t>
            </a:r>
            <a:r>
              <a:rPr lang="ko-KR" altLang="en-US" sz="1600" dirty="0"/>
              <a:t>위 </a:t>
            </a:r>
            <a:r>
              <a:rPr lang="ko-KR" altLang="en-US" sz="1600" dirty="0" smtClean="0"/>
              <a:t>    치 </a:t>
            </a:r>
            <a:r>
              <a:rPr lang="en-US" altLang="ko-KR" sz="1600" dirty="0"/>
              <a:t>: </a:t>
            </a:r>
            <a:r>
              <a:rPr lang="ko-KR" altLang="en-US" sz="1600" dirty="0"/>
              <a:t>남원시 충정로 </a:t>
            </a:r>
            <a:r>
              <a:rPr lang="en-US" altLang="ko-KR" sz="1600" dirty="0"/>
              <a:t>365</a:t>
            </a:r>
            <a:r>
              <a:rPr lang="ko-KR" altLang="en-US" sz="1600" dirty="0"/>
              <a:t>번지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</a:t>
            </a:r>
            <a:r>
              <a:rPr lang="ko-KR" altLang="en-US" sz="1600" dirty="0" err="1"/>
              <a:t>규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    모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지하 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층</a:t>
            </a:r>
            <a:r>
              <a:rPr lang="en-US" altLang="ko-KR" sz="1600" dirty="0" smtClean="0"/>
              <a:t>, </a:t>
            </a:r>
            <a:r>
              <a:rPr lang="ko-KR" altLang="en-US" sz="1600" dirty="0"/>
              <a:t>지상 </a:t>
            </a:r>
            <a:r>
              <a:rPr lang="en-US" altLang="ko-KR" sz="1600" dirty="0" smtClean="0"/>
              <a:t>2</a:t>
            </a:r>
            <a:r>
              <a:rPr lang="ko-KR" altLang="en-US" sz="1600" dirty="0" smtClean="0"/>
              <a:t>층 </a:t>
            </a:r>
            <a:r>
              <a:rPr lang="ko-KR" altLang="en-US" sz="1600" dirty="0"/>
              <a:t>일부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</a:t>
            </a:r>
            <a:r>
              <a:rPr lang="ko-KR" altLang="en-US" sz="1600" dirty="0"/>
              <a:t>사 업 비 </a:t>
            </a:r>
            <a:r>
              <a:rPr lang="en-US" altLang="ko-KR" sz="1600" dirty="0"/>
              <a:t>: </a:t>
            </a:r>
            <a:r>
              <a:rPr lang="en-US" altLang="ko-KR" sz="1600" dirty="0" smtClean="0"/>
              <a:t>3,760</a:t>
            </a:r>
            <a:r>
              <a:rPr lang="ko-KR" altLang="en-US" sz="1600" dirty="0" err="1" smtClean="0"/>
              <a:t>백만원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</a:t>
            </a:r>
            <a:r>
              <a:rPr lang="ko-KR" altLang="en-US" sz="1600" dirty="0"/>
              <a:t>사업기간 </a:t>
            </a:r>
            <a:r>
              <a:rPr lang="en-US" altLang="ko-KR" sz="1600" dirty="0"/>
              <a:t>: </a:t>
            </a:r>
            <a:r>
              <a:rPr lang="en-US" altLang="ko-KR" sz="1600" dirty="0" smtClean="0"/>
              <a:t>2020</a:t>
            </a:r>
            <a:r>
              <a:rPr lang="ko-KR" altLang="en-US" sz="1600" dirty="0" smtClean="0"/>
              <a:t>년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 ◦ 사업내용 </a:t>
            </a:r>
            <a:endParaRPr lang="ko-KR" altLang="en-US" sz="16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005138" y="4540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(</a:t>
            </a:r>
            <a:r>
              <a:rPr kumimoji="1" lang="ko-KR" altLang="en-US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휴먼명조" pitchFamily="2" charset="-127"/>
                <a:cs typeface="굴림" pitchFamily="50" charset="-127"/>
              </a:rPr>
              <a:t>단위 </a:t>
            </a: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: </a:t>
            </a:r>
            <a:r>
              <a:rPr kumimoji="1" lang="ko-KR" altLang="en-US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휴먼명조" pitchFamily="2" charset="-127"/>
                <a:cs typeface="굴림" pitchFamily="50" charset="-127"/>
              </a:rPr>
              <a:t>백만원</a:t>
            </a: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)</a:t>
            </a:r>
            <a:endParaRPr kumimoji="1" lang="en-US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77769" y="3170177"/>
            <a:ext cx="18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(</a:t>
            </a:r>
            <a:r>
              <a:rPr lang="ko-KR" altLang="en-US" sz="1100" dirty="0" smtClean="0"/>
              <a:t>단위 </a:t>
            </a:r>
            <a:r>
              <a:rPr lang="en-US" altLang="ko-KR" sz="1100" dirty="0" smtClean="0"/>
              <a:t>: </a:t>
            </a:r>
            <a:r>
              <a:rPr lang="ko-KR" altLang="en-US" sz="1100" dirty="0" err="1" smtClean="0"/>
              <a:t>백만원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435682"/>
              </p:ext>
            </p:extLst>
          </p:nvPr>
        </p:nvGraphicFramePr>
        <p:xfrm>
          <a:off x="683566" y="3501008"/>
          <a:ext cx="8060412" cy="2514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8"/>
                <a:gridCol w="2016224"/>
                <a:gridCol w="936104"/>
                <a:gridCol w="936104"/>
                <a:gridCol w="1008112"/>
                <a:gridCol w="2299770"/>
              </a:tblGrid>
              <a:tr h="472228"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구분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</a:rPr>
                        <a:t>사업명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국비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도비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합계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비고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내용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494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합  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dirty="0" smtClean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1,880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1,880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3,760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endParaRPr lang="ko-KR" altLang="en-US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  <a:tr h="763285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/>
                        <a:t>2020</a:t>
                      </a:r>
                      <a:r>
                        <a:rPr lang="ko-KR" altLang="en-US" sz="1200" dirty="0" smtClean="0"/>
                        <a:t>년도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/>
                        <a:t>진단검사의학과 및 기타</a:t>
                      </a:r>
                      <a:endParaRPr lang="en-US" altLang="ko-KR" sz="1200" dirty="0" smtClean="0"/>
                    </a:p>
                    <a:p>
                      <a:pPr algn="l" latinLnBrk="1"/>
                      <a:r>
                        <a:rPr lang="ko-KR" altLang="en-US" sz="1200" dirty="0" smtClean="0"/>
                        <a:t>시설보강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1,660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1,660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3,320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buFontTx/>
                        <a:buChar char="-"/>
                      </a:pP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진단검사의학과 </a:t>
                      </a:r>
                      <a:r>
                        <a:rPr lang="ko-KR" alt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리모델링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1">
                        <a:buFontTx/>
                        <a:buChar char="-"/>
                      </a:pP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 강당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공공의료본부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분식점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기타시설 보강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71450" marR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CCTV</a:t>
                      </a:r>
                      <a:r>
                        <a:rPr lang="en-US" altLang="ko-KR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교체</a:t>
                      </a:r>
                      <a:endParaRPr lang="en-US" altLang="ko-KR" sz="1000" kern="1200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가로등 교체</a:t>
                      </a:r>
                      <a:endParaRPr lang="en-US" altLang="ko-K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방송설비 교체</a:t>
                      </a:r>
                      <a:endParaRPr lang="en-US" altLang="ko-K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녹십자간판 철거</a:t>
                      </a:r>
                      <a:endParaRPr lang="en-US" altLang="ko-K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  <a:tr h="75848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2020</a:t>
                      </a:r>
                      <a:r>
                        <a:rPr lang="ko-KR" altLang="en-US" sz="1200" dirty="0" smtClean="0"/>
                        <a:t>년도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노후설비교체</a:t>
                      </a:r>
                      <a:r>
                        <a:rPr lang="en-US" altLang="ko-KR" sz="1200" dirty="0" smtClean="0"/>
                        <a:t>(CCTV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ko-KR" altLang="en-US" sz="1200" baseline="0" dirty="0" smtClean="0"/>
                        <a:t>등 </a:t>
                      </a:r>
                      <a:r>
                        <a:rPr lang="en-US" altLang="ko-KR" sz="1200" baseline="0" dirty="0" smtClean="0"/>
                        <a:t>4</a:t>
                      </a:r>
                      <a:r>
                        <a:rPr lang="ko-KR" altLang="en-US" sz="1200" baseline="0" dirty="0" smtClean="0"/>
                        <a:t>종</a:t>
                      </a:r>
                      <a:r>
                        <a:rPr lang="en-US" altLang="ko-KR" sz="1200" baseline="0" dirty="0" smtClean="0"/>
                        <a:t>)</a:t>
                      </a:r>
                      <a:endParaRPr lang="en-US" altLang="ko-KR" sz="1200" dirty="0" smtClean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220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220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440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080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32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83"/>
          <p:cNvSpPr txBox="1">
            <a:spLocks noChangeArrowheads="1"/>
          </p:cNvSpPr>
          <p:nvPr/>
        </p:nvSpPr>
        <p:spPr bwMode="gray">
          <a:xfrm>
            <a:off x="3205152" y="3208072"/>
            <a:ext cx="90011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2005.  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9.</a:t>
            </a:r>
            <a:endParaRPr kumimoji="0" lang="ko-KR" altLang="ko-KR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5536" y="3489812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임무달성을 위한  전략</a:t>
            </a:r>
            <a:endParaRPr lang="ko-KR" altLang="en-US" sz="1400" b="1" dirty="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58715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6. 2020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년  진단검사의학과 및 기타시설 보강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14295" y="937498"/>
            <a:ext cx="8429683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ko-KR" altLang="en-US" sz="1600" dirty="0"/>
              <a:t>□ 추진현황</a:t>
            </a:r>
          </a:p>
          <a:p>
            <a:pPr fontAlgn="base">
              <a:lnSpc>
                <a:spcPct val="20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2020.01.02 </a:t>
            </a:r>
            <a:r>
              <a:rPr lang="en-US" altLang="ko-KR" sz="1600" dirty="0"/>
              <a:t>: </a:t>
            </a:r>
            <a:r>
              <a:rPr lang="en-US" altLang="ko-KR" sz="1600" dirty="0" smtClean="0"/>
              <a:t>2020</a:t>
            </a:r>
            <a:r>
              <a:rPr lang="ko-KR" altLang="en-US" sz="1600" dirty="0" smtClean="0"/>
              <a:t>년 </a:t>
            </a:r>
            <a:r>
              <a:rPr lang="ko-KR" altLang="en-US" sz="1600" dirty="0"/>
              <a:t>지방의료원 기능보강사업 </a:t>
            </a:r>
            <a:r>
              <a:rPr lang="ko-KR" altLang="en-US" sz="1600" dirty="0" smtClean="0"/>
              <a:t>확정내시 통보</a:t>
            </a:r>
            <a:endParaRPr lang="ko-KR" altLang="en-US" sz="1600" dirty="0"/>
          </a:p>
          <a:p>
            <a:pPr fontAlgn="base">
              <a:lnSpc>
                <a:spcPct val="20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2020.04.13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설계용역 착수</a:t>
            </a:r>
            <a:endParaRPr lang="ko-KR" altLang="en-US" sz="1600" dirty="0"/>
          </a:p>
          <a:p>
            <a:pPr fontAlgn="base">
              <a:lnSpc>
                <a:spcPct val="20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2020.06.12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건축 기본설계 변경 심의신청</a:t>
            </a:r>
            <a:endParaRPr lang="ko-KR" altLang="en-US" sz="1600" dirty="0"/>
          </a:p>
          <a:p>
            <a:pPr fontAlgn="base">
              <a:lnSpc>
                <a:spcPct val="20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2020.10.12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기본설계 심의 검토결과 </a:t>
            </a:r>
            <a:r>
              <a:rPr lang="en-US" altLang="ko-KR" sz="1600" dirty="0" smtClean="0"/>
              <a:t>‘</a:t>
            </a:r>
            <a:r>
              <a:rPr lang="ko-KR" altLang="en-US" sz="1600" dirty="0" smtClean="0"/>
              <a:t>적합</a:t>
            </a:r>
            <a:r>
              <a:rPr lang="en-US" altLang="ko-KR" sz="1600" dirty="0" smtClean="0"/>
              <a:t>’ </a:t>
            </a:r>
            <a:r>
              <a:rPr lang="ko-KR" altLang="en-US" sz="1600" dirty="0" smtClean="0"/>
              <a:t>통보</a:t>
            </a:r>
            <a:endParaRPr lang="ko-KR" altLang="en-US" sz="1600" dirty="0"/>
          </a:p>
          <a:p>
            <a:pPr fontAlgn="base">
              <a:lnSpc>
                <a:spcPct val="20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2020.12.16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원가심사 및 일상감사 결과통보</a:t>
            </a:r>
            <a:endParaRPr lang="ko-KR" altLang="en-US" sz="1600" dirty="0"/>
          </a:p>
          <a:p>
            <a:pPr fontAlgn="base">
              <a:lnSpc>
                <a:spcPct val="20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2020.12.30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공사 착공</a:t>
            </a:r>
            <a:endParaRPr lang="en-US" altLang="ko-KR" sz="1600" dirty="0" smtClean="0"/>
          </a:p>
          <a:p>
            <a:pPr fontAlgn="base">
              <a:lnSpc>
                <a:spcPct val="20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2021.04.30 </a:t>
            </a:r>
            <a:r>
              <a:rPr lang="en-US" altLang="ko-KR" sz="1600" dirty="0"/>
              <a:t>: 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단계 진단검사의학과 공사 완료</a:t>
            </a:r>
            <a:endParaRPr lang="en-US" altLang="ko-KR" sz="1600" dirty="0" smtClean="0"/>
          </a:p>
          <a:p>
            <a:pPr fontAlgn="base">
              <a:lnSpc>
                <a:spcPct val="20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2021.06.01 </a:t>
            </a:r>
            <a:r>
              <a:rPr lang="en-US" altLang="ko-KR" sz="1600" dirty="0"/>
              <a:t>: </a:t>
            </a:r>
            <a:r>
              <a:rPr lang="en-US" altLang="ko-KR" sz="1600" dirty="0" smtClean="0"/>
              <a:t>2</a:t>
            </a:r>
            <a:r>
              <a:rPr lang="ko-KR" altLang="en-US" sz="1600" dirty="0" smtClean="0"/>
              <a:t>단계 지하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층 기타시설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분식점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공공의료본부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복도 등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 </a:t>
            </a:r>
            <a:r>
              <a:rPr lang="ko-KR" altLang="en-US" sz="1600" dirty="0" smtClean="0"/>
              <a:t>공사시행 중</a:t>
            </a:r>
            <a:endParaRPr lang="en-US" altLang="ko-KR" sz="1600" dirty="0"/>
          </a:p>
          <a:p>
            <a:pPr fontAlgn="base">
              <a:lnSpc>
                <a:spcPct val="200000"/>
              </a:lnSpc>
            </a:pPr>
            <a:r>
              <a:rPr lang="ko-KR" altLang="en-US" sz="1600" dirty="0" smtClean="0"/>
              <a:t>□ 향후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추진계획</a:t>
            </a:r>
            <a:endParaRPr lang="ko-KR" altLang="en-US" sz="1600" dirty="0"/>
          </a:p>
          <a:p>
            <a:pPr fontAlgn="base">
              <a:lnSpc>
                <a:spcPct val="20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2021.08.26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공사 준공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예정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39217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33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6-1.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진단검사의학과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리모델링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세부사업내용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63959" y="820943"/>
            <a:ext cx="87484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b="1" dirty="0"/>
              <a:t>□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개 요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위 치 </a:t>
            </a:r>
            <a:r>
              <a:rPr lang="en-US" altLang="ko-KR" sz="1600" dirty="0"/>
              <a:t>: </a:t>
            </a:r>
            <a:r>
              <a:rPr lang="ko-KR" altLang="en-US" sz="1600" dirty="0"/>
              <a:t>본관 </a:t>
            </a:r>
            <a:r>
              <a:rPr lang="ko-KR" altLang="en-US" sz="1600" dirty="0" smtClean="0"/>
              <a:t>지상 </a:t>
            </a:r>
            <a:r>
              <a:rPr lang="en-US" altLang="ko-KR" sz="1600" dirty="0" smtClean="0"/>
              <a:t>2</a:t>
            </a:r>
            <a:r>
              <a:rPr lang="ko-KR" altLang="en-US" sz="1600" dirty="0" smtClean="0"/>
              <a:t>층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면 적 </a:t>
            </a:r>
            <a:r>
              <a:rPr lang="en-US" altLang="ko-KR" sz="1600" dirty="0" smtClean="0"/>
              <a:t>: 580.62㎡</a:t>
            </a:r>
            <a:endParaRPr lang="en-US" altLang="ko-KR" sz="1600" dirty="0"/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00FF"/>
                </a:solidFill>
              </a:rPr>
              <a:t>    -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주요시설 </a:t>
            </a:r>
            <a:r>
              <a:rPr lang="en-US" altLang="ko-KR" sz="1600" b="1" dirty="0">
                <a:solidFill>
                  <a:srgbClr val="0000FF"/>
                </a:solidFill>
              </a:rPr>
              <a:t>: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진단검사의학과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병리과</a:t>
            </a:r>
            <a:endParaRPr lang="ko-KR" altLang="en-US" sz="1600" dirty="0">
              <a:solidFill>
                <a:srgbClr val="0000FF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28596" y="2442374"/>
            <a:ext cx="87484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□ 사업범위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공사계획도면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47813" y="1822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96" y="2780928"/>
            <a:ext cx="8429684" cy="3670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184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34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6-2.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기타시설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지하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층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보강 세부사업내용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95535" y="836712"/>
            <a:ext cx="87484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b="1" dirty="0"/>
              <a:t>□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개 요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위 치 </a:t>
            </a:r>
            <a:r>
              <a:rPr lang="en-US" altLang="ko-KR" sz="1600" dirty="0"/>
              <a:t>: </a:t>
            </a:r>
            <a:r>
              <a:rPr lang="ko-KR" altLang="en-US" sz="1600" dirty="0"/>
              <a:t>본관 </a:t>
            </a:r>
            <a:r>
              <a:rPr lang="ko-KR" altLang="en-US" sz="1600" dirty="0" smtClean="0"/>
              <a:t>지하 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층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면 적 </a:t>
            </a:r>
            <a:r>
              <a:rPr lang="en-US" altLang="ko-KR" sz="1600" dirty="0" smtClean="0"/>
              <a:t>: 1,810.38㎡</a:t>
            </a:r>
            <a:endParaRPr lang="en-US" altLang="ko-KR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0000FF"/>
                </a:solidFill>
              </a:rPr>
              <a:t>    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-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주요시설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강당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분식점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공공의료본부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복도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기타</a:t>
            </a:r>
            <a:endParaRPr lang="ko-KR" altLang="en-US" sz="1600" b="1" dirty="0"/>
          </a:p>
        </p:txBody>
      </p:sp>
      <p:sp>
        <p:nvSpPr>
          <p:cNvPr id="15" name="직사각형 14"/>
          <p:cNvSpPr/>
          <p:nvPr/>
        </p:nvSpPr>
        <p:spPr>
          <a:xfrm>
            <a:off x="395536" y="2348880"/>
            <a:ext cx="87484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□ 사업범위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공사계획도면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47813" y="1822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95" y="2687434"/>
            <a:ext cx="8429683" cy="375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366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35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6-3.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노후설비교체 세부사업내용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95535" y="764704"/>
            <a:ext cx="87484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b="1" dirty="0"/>
              <a:t>□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개 요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○ </a:t>
            </a:r>
            <a:r>
              <a:rPr lang="ko-KR" altLang="en-US" sz="1600" dirty="0"/>
              <a:t>위 치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본관</a:t>
            </a:r>
            <a:r>
              <a:rPr lang="en-US" altLang="ko-KR" sz="1600" dirty="0"/>
              <a:t> 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○ 노후설비 교체</a:t>
            </a:r>
            <a:endParaRPr lang="en-US" altLang="ko-KR" sz="1600" dirty="0"/>
          </a:p>
          <a:p>
            <a:pPr fontAlgn="base"/>
            <a:r>
              <a:rPr lang="ko-KR" altLang="en-US" sz="1600" b="1" dirty="0" smtClean="0">
                <a:solidFill>
                  <a:srgbClr val="0000FF"/>
                </a:solidFill>
              </a:rPr>
              <a:t>    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-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주요내용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: CCTV 32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대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방송설비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1SET,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가로등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71EA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교체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녹십자간판 철거</a:t>
            </a:r>
            <a:endParaRPr lang="en-US" altLang="ko-KR" sz="1600" b="1" dirty="0" smtClean="0">
              <a:solidFill>
                <a:srgbClr val="0000FF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28596" y="2010326"/>
            <a:ext cx="87484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□ 사업범위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공사계획도면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47813" y="1822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0144487"/>
              </p:ext>
            </p:extLst>
          </p:nvPr>
        </p:nvGraphicFramePr>
        <p:xfrm>
          <a:off x="532693" y="2492896"/>
          <a:ext cx="7992888" cy="3771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6368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CCTV</a:t>
                      </a:r>
                      <a:r>
                        <a:rPr lang="ko-KR" altLang="en-US" sz="1400" dirty="0" smtClean="0"/>
                        <a:t>교체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방송설비 교체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가로등 교체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녹십자간판 철거</a:t>
                      </a:r>
                      <a:endParaRPr lang="ko-KR" altLang="en-US" sz="1400" dirty="0"/>
                    </a:p>
                  </a:txBody>
                  <a:tcPr anchor="ctr"/>
                </a:tc>
              </a:tr>
              <a:tr h="31342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22" y="3673178"/>
            <a:ext cx="1953637" cy="162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90874"/>
            <a:ext cx="1915203" cy="1610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426" y="3690874"/>
            <a:ext cx="1924546" cy="1610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3" y="3702309"/>
            <a:ext cx="1892417" cy="1598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89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9716" y="2168832"/>
            <a:ext cx="5658330" cy="81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21" name="Oval 75"/>
          <p:cNvSpPr>
            <a:spLocks noChangeArrowheads="1"/>
          </p:cNvSpPr>
          <p:nvPr/>
        </p:nvSpPr>
        <p:spPr bwMode="auto">
          <a:xfrm>
            <a:off x="1937677" y="2259319"/>
            <a:ext cx="474089" cy="588944"/>
          </a:xfrm>
          <a:prstGeom prst="ellipse">
            <a:avLst/>
          </a:prstGeom>
          <a:noFill/>
          <a:ln w="12700" algn="ctr">
            <a:noFill/>
            <a:round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7</a:t>
            </a:r>
            <a:endParaRPr lang="en-US" altLang="ko-KR" sz="24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" name="AutoShape 80"/>
          <p:cNvSpPr>
            <a:spLocks noChangeArrowheads="1"/>
          </p:cNvSpPr>
          <p:nvPr/>
        </p:nvSpPr>
        <p:spPr bwMode="auto">
          <a:xfrm>
            <a:off x="2626331" y="2299006"/>
            <a:ext cx="4782063" cy="583973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2020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ko-KR" altLang="en-US" dirty="0" err="1" smtClean="0">
                <a:latin typeface="HY헤드라인M" pitchFamily="18" charset="-127"/>
                <a:ea typeface="HY헤드라인M" pitchFamily="18" charset="-127"/>
              </a:rPr>
              <a:t>인공신장투석실확충사업</a:t>
            </a: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AutoShape 38"/>
          <p:cNvSpPr>
            <a:spLocks noChangeArrowheads="1"/>
          </p:cNvSpPr>
          <p:nvPr/>
        </p:nvSpPr>
        <p:spPr bwMode="auto">
          <a:xfrm>
            <a:off x="2173295" y="3158965"/>
            <a:ext cx="5237155" cy="1206139"/>
          </a:xfrm>
          <a:prstGeom prst="roundRect">
            <a:avLst>
              <a:gd name="adj" fmla="val 3657"/>
            </a:avLst>
          </a:prstGeom>
          <a:gradFill rotWithShape="1">
            <a:gsLst>
              <a:gs pos="0">
                <a:srgbClr val="3F8FC5"/>
              </a:gs>
              <a:gs pos="100000">
                <a:srgbClr val="3F8FC5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5" name="AutoShape 47"/>
          <p:cNvSpPr>
            <a:spLocks noChangeArrowheads="1"/>
          </p:cNvSpPr>
          <p:nvPr/>
        </p:nvSpPr>
        <p:spPr bwMode="auto">
          <a:xfrm>
            <a:off x="2222506" y="3220878"/>
            <a:ext cx="5123743" cy="1414790"/>
          </a:xfrm>
          <a:prstGeom prst="roundRect">
            <a:avLst>
              <a:gd name="adj" fmla="val 3657"/>
            </a:avLst>
          </a:prstGeom>
          <a:gradFill rotWithShape="1">
            <a:gsLst>
              <a:gs pos="0">
                <a:srgbClr val="7FD1F2"/>
              </a:gs>
              <a:gs pos="100000">
                <a:srgbClr val="7FD1F2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6" name="AutoShape 45"/>
          <p:cNvSpPr>
            <a:spLocks noChangeArrowheads="1"/>
          </p:cNvSpPr>
          <p:nvPr/>
        </p:nvSpPr>
        <p:spPr bwMode="auto">
          <a:xfrm>
            <a:off x="2274442" y="3274377"/>
            <a:ext cx="5012183" cy="1090727"/>
          </a:xfrm>
          <a:prstGeom prst="roundRect">
            <a:avLst>
              <a:gd name="adj" fmla="val 365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29" name="Group 8"/>
          <p:cNvGrpSpPr>
            <a:grpSpLocks/>
          </p:cNvGrpSpPr>
          <p:nvPr/>
        </p:nvGrpSpPr>
        <p:grpSpPr bwMode="auto">
          <a:xfrm>
            <a:off x="2411760" y="3331840"/>
            <a:ext cx="4732337" cy="457200"/>
            <a:chOff x="1474" y="1328"/>
            <a:chExt cx="2981" cy="288"/>
          </a:xfrm>
        </p:grpSpPr>
        <p:sp>
          <p:nvSpPr>
            <p:cNvPr id="34" name="AutoShape 9"/>
            <p:cNvSpPr>
              <a:spLocks noChangeArrowheads="1"/>
            </p:cNvSpPr>
            <p:nvPr/>
          </p:nvSpPr>
          <p:spPr bwMode="gray">
            <a:xfrm>
              <a:off x="1474" y="1328"/>
              <a:ext cx="2981" cy="288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solidFill>
                <a:srgbClr val="333399"/>
              </a:solidFill>
              <a:round/>
              <a:headEnd/>
              <a:tailEnd/>
            </a:ln>
          </p:spPr>
          <p:txBody>
            <a:bodyPr wrap="none" tIns="18000" anchor="ctr"/>
            <a:lstStyle/>
            <a:p>
              <a:pPr algn="l" eaLnBrk="0" latinLnBrk="0" hangingPunct="0"/>
              <a:r>
                <a:rPr kumimoji="0" lang="en-US" altLang="ko-KR" sz="16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        </a:t>
              </a:r>
              <a:r>
                <a:rPr lang="ko-KR" altLang="en-US" sz="1600" dirty="0" err="1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인공신장투석실</a:t>
              </a:r>
              <a:r>
                <a:rPr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확충</a:t>
              </a:r>
              <a:endPara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Rectangle 10"/>
            <p:cNvSpPr>
              <a:spLocks noChangeArrowheads="1"/>
            </p:cNvSpPr>
            <p:nvPr/>
          </p:nvSpPr>
          <p:spPr bwMode="gray">
            <a:xfrm>
              <a:off x="1483" y="1340"/>
              <a:ext cx="384" cy="266"/>
            </a:xfrm>
            <a:prstGeom prst="rect">
              <a:avLst/>
            </a:prstGeom>
            <a:gradFill rotWithShape="1">
              <a:gsLst>
                <a:gs pos="0">
                  <a:srgbClr val="334D69"/>
                </a:gs>
                <a:gs pos="50000">
                  <a:srgbClr val="6496CC"/>
                </a:gs>
                <a:gs pos="100000">
                  <a:srgbClr val="334D69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tIns="18000" anchor="ctr"/>
            <a:lstStyle/>
            <a:p>
              <a:pPr eaLnBrk="0" latinLnBrk="0" hangingPunct="0"/>
              <a:r>
                <a:rPr lang="en-US" altLang="ko-KR" sz="1600" b="1" dirty="0" smtClean="0">
                  <a:solidFill>
                    <a:srgbClr val="FFFFFF"/>
                  </a:solidFill>
                  <a:latin typeface="HY울릉도M" pitchFamily="18" charset="-127"/>
                  <a:ea typeface="HY울릉도M" pitchFamily="18" charset="-127"/>
                </a:rPr>
                <a:t>7</a:t>
              </a:r>
              <a:r>
                <a:rPr kumimoji="0" lang="en-US" altLang="ko-KR" sz="1600" b="1" dirty="0" smtClean="0">
                  <a:solidFill>
                    <a:srgbClr val="FFFFFF"/>
                  </a:solidFill>
                  <a:latin typeface="HY울릉도M" pitchFamily="18" charset="-127"/>
                  <a:ea typeface="HY울릉도M" pitchFamily="18" charset="-127"/>
                </a:rPr>
                <a:t>-1</a:t>
              </a:r>
              <a:endParaRPr kumimoji="0" lang="en-US" altLang="ko-KR" sz="1600" b="1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8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36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16735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50344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7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2020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인공신장투석실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확충사업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37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직사각형 1"/>
              <p:cNvSpPr/>
              <p:nvPr/>
            </p:nvSpPr>
            <p:spPr>
              <a:xfrm>
                <a:off x="357158" y="911225"/>
                <a:ext cx="8429684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ase">
                  <a:lnSpc>
                    <a:spcPct val="150000"/>
                  </a:lnSpc>
                </a:pPr>
                <a:r>
                  <a:rPr lang="ko-KR" altLang="en-US" sz="1600" dirty="0"/>
                  <a:t>□ 공사개요</a:t>
                </a:r>
              </a:p>
              <a:p>
                <a:pPr fontAlgn="base">
                  <a:lnSpc>
                    <a:spcPct val="150000"/>
                  </a:lnSpc>
                </a:pPr>
                <a:r>
                  <a:rPr lang="ko-KR" altLang="en-US" sz="1600" dirty="0" smtClean="0"/>
                  <a:t>   ◦ </a:t>
                </a:r>
                <a:r>
                  <a:rPr lang="ko-KR" altLang="en-US" sz="1600" dirty="0"/>
                  <a:t>위 </a:t>
                </a:r>
                <a:r>
                  <a:rPr lang="ko-KR" altLang="en-US" sz="1600" dirty="0" smtClean="0"/>
                  <a:t>    치 </a:t>
                </a:r>
                <a:r>
                  <a:rPr lang="en-US" altLang="ko-KR" sz="1600" dirty="0"/>
                  <a:t>: </a:t>
                </a:r>
                <a:r>
                  <a:rPr lang="ko-KR" altLang="en-US" sz="1600" dirty="0" smtClean="0"/>
                  <a:t>본관 지하 </a:t>
                </a:r>
                <a:r>
                  <a:rPr lang="en-US" altLang="ko-KR" sz="1600" dirty="0" smtClean="0"/>
                  <a:t>1</a:t>
                </a:r>
                <a:r>
                  <a:rPr lang="ko-KR" altLang="en-US" sz="1600" dirty="0" smtClean="0"/>
                  <a:t>층 일부</a:t>
                </a:r>
                <a:endParaRPr lang="ko-KR" altLang="en-US" sz="1600" dirty="0"/>
              </a:p>
              <a:p>
                <a:pPr fontAlgn="base">
                  <a:lnSpc>
                    <a:spcPct val="150000"/>
                  </a:lnSpc>
                </a:pPr>
                <a:r>
                  <a:rPr lang="ko-KR" altLang="en-US" sz="1600" dirty="0" smtClean="0"/>
                  <a:t>   ◦ </a:t>
                </a:r>
                <a:r>
                  <a:rPr lang="ko-KR" altLang="en-US" sz="1600" dirty="0" smtClean="0"/>
                  <a:t>면     적 </a:t>
                </a:r>
                <a:r>
                  <a:rPr lang="en-US" altLang="ko-KR" sz="1600" dirty="0"/>
                  <a:t>: </a:t>
                </a:r>
                <a:r>
                  <a:rPr lang="en-US" altLang="ko-KR" sz="1600" dirty="0" smtClean="0"/>
                  <a:t>766.14</a:t>
                </a:r>
                <a14:m>
                  <m:oMath xmlns:m="http://schemas.openxmlformats.org/officeDocument/2006/math">
                    <m:r>
                      <a:rPr lang="en-US" altLang="ko-KR" sz="1600" i="1" smtClean="0">
                        <a:latin typeface="Cambria Math"/>
                      </a:rPr>
                      <m:t>㎡</m:t>
                    </m:r>
                  </m:oMath>
                </a14:m>
                <a:endParaRPr lang="ko-KR" altLang="en-US" sz="1600" dirty="0"/>
              </a:p>
              <a:p>
                <a:pPr fontAlgn="base">
                  <a:lnSpc>
                    <a:spcPct val="150000"/>
                  </a:lnSpc>
                </a:pPr>
                <a:r>
                  <a:rPr lang="ko-KR" altLang="en-US" sz="1600" dirty="0" smtClean="0"/>
                  <a:t>   ◦ </a:t>
                </a:r>
                <a:r>
                  <a:rPr lang="ko-KR" altLang="en-US" sz="1600" dirty="0"/>
                  <a:t>사 업 비 </a:t>
                </a:r>
                <a:r>
                  <a:rPr lang="en-US" altLang="ko-KR" sz="1600" dirty="0"/>
                  <a:t>: </a:t>
                </a:r>
                <a:r>
                  <a:rPr lang="en-US" altLang="ko-KR" sz="1600" dirty="0" smtClean="0"/>
                  <a:t>1,354</a:t>
                </a:r>
                <a:r>
                  <a:rPr lang="ko-KR" altLang="en-US" sz="1600" dirty="0" err="1" smtClean="0"/>
                  <a:t>백만원</a:t>
                </a:r>
                <a:endParaRPr lang="ko-KR" altLang="en-US" sz="1600" dirty="0"/>
              </a:p>
              <a:p>
                <a:pPr fontAlgn="base">
                  <a:lnSpc>
                    <a:spcPct val="150000"/>
                  </a:lnSpc>
                </a:pPr>
                <a:r>
                  <a:rPr lang="ko-KR" altLang="en-US" sz="1600" dirty="0" smtClean="0"/>
                  <a:t>   ◦ </a:t>
                </a:r>
                <a:r>
                  <a:rPr lang="ko-KR" altLang="en-US" sz="1600" dirty="0"/>
                  <a:t>사업기간 </a:t>
                </a:r>
                <a:r>
                  <a:rPr lang="en-US" altLang="ko-KR" sz="1600" dirty="0"/>
                  <a:t>: </a:t>
                </a:r>
                <a:r>
                  <a:rPr lang="en-US" altLang="ko-KR" sz="1600" dirty="0" smtClean="0"/>
                  <a:t>2020</a:t>
                </a:r>
                <a:r>
                  <a:rPr lang="ko-KR" altLang="en-US" sz="1600" dirty="0" smtClean="0"/>
                  <a:t>년</a:t>
                </a:r>
                <a:endParaRPr lang="ko-KR" altLang="en-US" sz="1600" dirty="0"/>
              </a:p>
              <a:p>
                <a:pPr fontAlgn="base">
                  <a:lnSpc>
                    <a:spcPct val="150000"/>
                  </a:lnSpc>
                </a:pPr>
                <a:r>
                  <a:rPr lang="ko-KR" altLang="en-US" sz="1600" dirty="0" smtClean="0"/>
                  <a:t>   ◦ 사업내용 </a:t>
                </a:r>
                <a:endParaRPr lang="ko-KR" altLang="en-US" sz="1600" dirty="0"/>
              </a:p>
            </p:txBody>
          </p:sp>
        </mc:Choice>
        <mc:Fallback>
          <p:sp>
            <p:nvSpPr>
              <p:cNvPr id="2" name="직사각형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158" y="911225"/>
                <a:ext cx="8429684" cy="2308324"/>
              </a:xfrm>
              <a:prstGeom prst="rect">
                <a:avLst/>
              </a:prstGeom>
              <a:blipFill rotWithShape="1">
                <a:blip r:embed="rId4"/>
                <a:stretch>
                  <a:fillRect l="-434" b="-26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005138" y="4540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(</a:t>
            </a:r>
            <a:r>
              <a:rPr kumimoji="1" lang="ko-KR" altLang="en-US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휴먼명조" pitchFamily="2" charset="-127"/>
                <a:cs typeface="굴림" pitchFamily="50" charset="-127"/>
              </a:rPr>
              <a:t>단위 </a:t>
            </a: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: </a:t>
            </a:r>
            <a:r>
              <a:rPr kumimoji="1" lang="ko-KR" altLang="en-US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휴먼명조" pitchFamily="2" charset="-127"/>
                <a:cs typeface="굴림" pitchFamily="50" charset="-127"/>
              </a:rPr>
              <a:t>백만원</a:t>
            </a: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)</a:t>
            </a:r>
            <a:endParaRPr kumimoji="1" lang="en-US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77769" y="3170177"/>
            <a:ext cx="18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(</a:t>
            </a:r>
            <a:r>
              <a:rPr lang="ko-KR" altLang="en-US" sz="1100" dirty="0" smtClean="0"/>
              <a:t>단위 </a:t>
            </a:r>
            <a:r>
              <a:rPr lang="en-US" altLang="ko-KR" sz="1100" dirty="0" smtClean="0"/>
              <a:t>: </a:t>
            </a:r>
            <a:r>
              <a:rPr lang="ko-KR" altLang="en-US" sz="1100" dirty="0" err="1" smtClean="0"/>
              <a:t>백만원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531156"/>
              </p:ext>
            </p:extLst>
          </p:nvPr>
        </p:nvGraphicFramePr>
        <p:xfrm>
          <a:off x="683567" y="3431787"/>
          <a:ext cx="8060412" cy="2443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8"/>
                <a:gridCol w="2016224"/>
                <a:gridCol w="936104"/>
                <a:gridCol w="936104"/>
                <a:gridCol w="1008112"/>
                <a:gridCol w="2299770"/>
              </a:tblGrid>
              <a:tr h="472228"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구분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</a:rPr>
                        <a:t>사업명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국비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도비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합계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비고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내용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494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합  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dirty="0" smtClean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1,880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1,880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3,760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endParaRPr lang="ko-KR" altLang="en-US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  <a:tr h="152176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/>
                        <a:t>2020</a:t>
                      </a:r>
                      <a:r>
                        <a:rPr lang="ko-KR" altLang="en-US" sz="1200" dirty="0" smtClean="0"/>
                        <a:t>년도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/>
                        <a:t>인공신장투석실</a:t>
                      </a:r>
                      <a:r>
                        <a:rPr lang="ko-KR" altLang="en-US" sz="1200" dirty="0" smtClean="0"/>
                        <a:t> 확충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677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677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1,354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buFontTx/>
                        <a:buChar char="-"/>
                      </a:pPr>
                      <a:r>
                        <a:rPr lang="ko-KR" alt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인공신장투석실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리모델링</a:t>
                      </a:r>
                      <a:endParaRPr lang="en-US" altLang="ko-K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buFontTx/>
                        <a:buNone/>
                      </a:pPr>
                      <a:r>
                        <a:rPr lang="en-US" altLang="ko-KR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(BED</a:t>
                      </a:r>
                      <a:r>
                        <a:rPr lang="en-US" altLang="ko-KR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 </a:t>
                      </a:r>
                      <a:r>
                        <a:rPr lang="en-US" altLang="ko-KR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32)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buFontTx/>
                        <a:buNone/>
                      </a:pPr>
                      <a:endParaRPr lang="ko-KR" altLang="en-US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266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38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83"/>
          <p:cNvSpPr txBox="1">
            <a:spLocks noChangeArrowheads="1"/>
          </p:cNvSpPr>
          <p:nvPr/>
        </p:nvSpPr>
        <p:spPr bwMode="gray">
          <a:xfrm>
            <a:off x="3205152" y="3208072"/>
            <a:ext cx="90011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2005.  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9.</a:t>
            </a:r>
            <a:endParaRPr kumimoji="0" lang="ko-KR" altLang="ko-KR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5536" y="3489812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임무달성을 위한  전략</a:t>
            </a:r>
            <a:endParaRPr lang="ko-KR" altLang="en-US" sz="1400" b="1" dirty="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58715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7.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2020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년 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인공신장투석실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확충사업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14295" y="937498"/>
            <a:ext cx="842968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/>
              <a:t>□ 추진현황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2020.01.02 </a:t>
            </a:r>
            <a:r>
              <a:rPr lang="en-US" altLang="ko-KR" sz="1600" dirty="0"/>
              <a:t>: </a:t>
            </a:r>
            <a:r>
              <a:rPr lang="en-US" altLang="ko-KR" sz="1600" dirty="0" smtClean="0"/>
              <a:t>2020</a:t>
            </a:r>
            <a:r>
              <a:rPr lang="ko-KR" altLang="en-US" sz="1600" dirty="0" smtClean="0"/>
              <a:t>년 </a:t>
            </a:r>
            <a:r>
              <a:rPr lang="ko-KR" altLang="en-US" sz="1600" dirty="0"/>
              <a:t>지방의료원 기능보강사업 </a:t>
            </a:r>
            <a:r>
              <a:rPr lang="ko-KR" altLang="en-US" sz="1600" dirty="0" smtClean="0"/>
              <a:t>확정내시 통보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2020.04.10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설계용역 착수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2020.05.12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건축 기본설계 변경 </a:t>
            </a:r>
            <a:r>
              <a:rPr lang="ko-KR" altLang="en-US" sz="1600" dirty="0" smtClean="0"/>
              <a:t>심의신청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2020.07.28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격리외래진료실 시설 용도변경 승인신청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2020.09.16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격리외래진료실 시설 용도변경 승인통보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2020.09.25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사업계획 변경 심의신청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</a:t>
            </a:r>
            <a:r>
              <a:rPr lang="ko-KR" altLang="en-US" sz="1600" dirty="0" smtClean="0"/>
              <a:t>◦ </a:t>
            </a:r>
            <a:r>
              <a:rPr lang="en-US" altLang="ko-KR" sz="1600" dirty="0" smtClean="0"/>
              <a:t>2020.10.26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기본설계 심의 검토결과 </a:t>
            </a:r>
            <a:r>
              <a:rPr lang="en-US" altLang="ko-KR" sz="1600" dirty="0" smtClean="0"/>
              <a:t>‘</a:t>
            </a:r>
            <a:r>
              <a:rPr lang="ko-KR" altLang="en-US" sz="1600" dirty="0" smtClean="0"/>
              <a:t>적합</a:t>
            </a:r>
            <a:r>
              <a:rPr lang="en-US" altLang="ko-KR" sz="1600" dirty="0" smtClean="0"/>
              <a:t>’ </a:t>
            </a:r>
            <a:r>
              <a:rPr lang="ko-KR" altLang="en-US" sz="1600" dirty="0" smtClean="0"/>
              <a:t>통보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2020.12.11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사업계획 변경 승인통보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2020.12.16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원가심사 및 일상감사 결과통보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2020.12.30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공사 착공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2021.04.28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공사 완료</a:t>
            </a:r>
            <a:endParaRPr lang="en-US" altLang="ko-KR" sz="1600" dirty="0" smtClean="0"/>
          </a:p>
        </p:txBody>
      </p:sp>
    </p:spTree>
    <p:extLst>
      <p:ext uri="{BB962C8B-B14F-4D97-AF65-F5344CB8AC3E}">
        <p14:creationId xmlns:p14="http://schemas.microsoft.com/office/powerpoint/2010/main" val="1139456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39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7-1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인공신장투석실확충사업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세부사업내용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63959" y="820943"/>
            <a:ext cx="874846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b="1" dirty="0"/>
              <a:t>□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개 요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○ </a:t>
            </a:r>
            <a:r>
              <a:rPr lang="ko-KR" altLang="en-US" sz="1600" dirty="0"/>
              <a:t>위 치 </a:t>
            </a:r>
            <a:r>
              <a:rPr lang="en-US" altLang="ko-KR" sz="1600" dirty="0"/>
              <a:t>: </a:t>
            </a:r>
            <a:r>
              <a:rPr lang="ko-KR" altLang="en-US" sz="1600" dirty="0"/>
              <a:t>본관 </a:t>
            </a:r>
            <a:r>
              <a:rPr lang="ko-KR" altLang="en-US" sz="1600" dirty="0" smtClean="0"/>
              <a:t>지하 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층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○ </a:t>
            </a:r>
            <a:r>
              <a:rPr lang="ko-KR" altLang="en-US" sz="1600" dirty="0"/>
              <a:t>면 적 </a:t>
            </a:r>
            <a:r>
              <a:rPr lang="en-US" altLang="ko-KR" sz="1600" dirty="0" smtClean="0"/>
              <a:t>: </a:t>
            </a:r>
            <a:r>
              <a:rPr lang="en-US" altLang="ko-KR" sz="1600" dirty="0" smtClean="0"/>
              <a:t>766.14㎡</a:t>
            </a:r>
            <a:endParaRPr lang="en-US" altLang="ko-KR" sz="1600" dirty="0"/>
          </a:p>
          <a:p>
            <a:pPr fontAlgn="base"/>
            <a:r>
              <a:rPr lang="en-US" altLang="ko-KR" sz="1600" b="1" dirty="0" smtClean="0">
                <a:solidFill>
                  <a:srgbClr val="0000FF"/>
                </a:solidFill>
              </a:rPr>
              <a:t>    -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주요시설 </a:t>
            </a:r>
            <a:r>
              <a:rPr lang="en-US" altLang="ko-KR" sz="1600" b="1" dirty="0">
                <a:solidFill>
                  <a:srgbClr val="0000FF"/>
                </a:solidFill>
              </a:rPr>
              <a:t>: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투석실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격리투석실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1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복막투석실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1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정수실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간호사실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갱의실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휴게실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</a:t>
            </a:r>
          </a:p>
          <a:p>
            <a:pPr fontAlgn="base"/>
            <a:r>
              <a:rPr lang="en-US" altLang="ko-KR" sz="1600" b="1" dirty="0">
                <a:solidFill>
                  <a:srgbClr val="0000FF"/>
                </a:solidFill>
              </a:rPr>
              <a:t>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                 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상담실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린넨실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세탁물실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기타</a:t>
            </a:r>
            <a:endParaRPr lang="ko-KR" altLang="en-US" sz="1600" dirty="0">
              <a:solidFill>
                <a:srgbClr val="0000FF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28596" y="2442374"/>
            <a:ext cx="87484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□ 사업범위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공사계획도면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47813" y="1822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734" y="2780928"/>
            <a:ext cx="8390245" cy="3597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312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9716" y="2168832"/>
            <a:ext cx="5658330" cy="81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21" name="Oval 75"/>
          <p:cNvSpPr>
            <a:spLocks noChangeArrowheads="1"/>
          </p:cNvSpPr>
          <p:nvPr/>
        </p:nvSpPr>
        <p:spPr bwMode="auto">
          <a:xfrm>
            <a:off x="1937677" y="2259319"/>
            <a:ext cx="474089" cy="588944"/>
          </a:xfrm>
          <a:prstGeom prst="ellipse">
            <a:avLst/>
          </a:prstGeom>
          <a:noFill/>
          <a:ln w="12700" algn="ctr">
            <a:noFill/>
            <a:round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8</a:t>
            </a:r>
            <a:endParaRPr lang="en-US" altLang="ko-KR" sz="24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" name="AutoShape 80"/>
          <p:cNvSpPr>
            <a:spLocks noChangeArrowheads="1"/>
          </p:cNvSpPr>
          <p:nvPr/>
        </p:nvSpPr>
        <p:spPr bwMode="auto">
          <a:xfrm>
            <a:off x="2626331" y="2299006"/>
            <a:ext cx="4782063" cy="583973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2020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~2021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년 의료진숙소 증축사업</a:t>
            </a:r>
            <a:endParaRPr lang="en-US" altLang="ko-KR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AutoShape 38"/>
          <p:cNvSpPr>
            <a:spLocks noChangeArrowheads="1"/>
          </p:cNvSpPr>
          <p:nvPr/>
        </p:nvSpPr>
        <p:spPr bwMode="auto">
          <a:xfrm>
            <a:off x="2173295" y="3158965"/>
            <a:ext cx="5237155" cy="1206139"/>
          </a:xfrm>
          <a:prstGeom prst="roundRect">
            <a:avLst>
              <a:gd name="adj" fmla="val 3657"/>
            </a:avLst>
          </a:prstGeom>
          <a:gradFill rotWithShape="1">
            <a:gsLst>
              <a:gs pos="0">
                <a:srgbClr val="3F8FC5"/>
              </a:gs>
              <a:gs pos="100000">
                <a:srgbClr val="3F8FC5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5" name="AutoShape 47"/>
          <p:cNvSpPr>
            <a:spLocks noChangeArrowheads="1"/>
          </p:cNvSpPr>
          <p:nvPr/>
        </p:nvSpPr>
        <p:spPr bwMode="auto">
          <a:xfrm>
            <a:off x="2222506" y="3220878"/>
            <a:ext cx="5123743" cy="1414790"/>
          </a:xfrm>
          <a:prstGeom prst="roundRect">
            <a:avLst>
              <a:gd name="adj" fmla="val 3657"/>
            </a:avLst>
          </a:prstGeom>
          <a:gradFill rotWithShape="1">
            <a:gsLst>
              <a:gs pos="0">
                <a:srgbClr val="7FD1F2"/>
              </a:gs>
              <a:gs pos="100000">
                <a:srgbClr val="7FD1F2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sp>
        <p:nvSpPr>
          <p:cNvPr id="26" name="AutoShape 45"/>
          <p:cNvSpPr>
            <a:spLocks noChangeArrowheads="1"/>
          </p:cNvSpPr>
          <p:nvPr/>
        </p:nvSpPr>
        <p:spPr bwMode="auto">
          <a:xfrm>
            <a:off x="2274442" y="3274377"/>
            <a:ext cx="5012183" cy="1090727"/>
          </a:xfrm>
          <a:prstGeom prst="roundRect">
            <a:avLst>
              <a:gd name="adj" fmla="val 365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29" name="Group 8"/>
          <p:cNvGrpSpPr>
            <a:grpSpLocks/>
          </p:cNvGrpSpPr>
          <p:nvPr/>
        </p:nvGrpSpPr>
        <p:grpSpPr bwMode="auto">
          <a:xfrm>
            <a:off x="2411760" y="3331840"/>
            <a:ext cx="4732337" cy="457200"/>
            <a:chOff x="1474" y="1328"/>
            <a:chExt cx="2981" cy="288"/>
          </a:xfrm>
        </p:grpSpPr>
        <p:sp>
          <p:nvSpPr>
            <p:cNvPr id="34" name="AutoShape 9"/>
            <p:cNvSpPr>
              <a:spLocks noChangeArrowheads="1"/>
            </p:cNvSpPr>
            <p:nvPr/>
          </p:nvSpPr>
          <p:spPr bwMode="gray">
            <a:xfrm>
              <a:off x="1474" y="1328"/>
              <a:ext cx="2981" cy="288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solidFill>
                <a:srgbClr val="333399"/>
              </a:solidFill>
              <a:round/>
              <a:headEnd/>
              <a:tailEnd/>
            </a:ln>
          </p:spPr>
          <p:txBody>
            <a:bodyPr wrap="none" tIns="18000" anchor="ctr"/>
            <a:lstStyle/>
            <a:p>
              <a:pPr algn="l" eaLnBrk="0" latinLnBrk="0" hangingPunct="0"/>
              <a:r>
                <a:rPr kumimoji="0" lang="en-US" altLang="ko-KR" sz="1600" dirty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         </a:t>
              </a:r>
              <a:r>
                <a:rPr kumimoji="0" lang="ko-KR" altLang="en-US" sz="1600" dirty="0" smtClean="0">
                  <a:solidFill>
                    <a:srgbClr val="000000"/>
                  </a:solidFill>
                  <a:latin typeface="HY울릉도M" pitchFamily="18" charset="-127"/>
                  <a:ea typeface="HY울릉도M" pitchFamily="18" charset="-127"/>
                </a:rPr>
                <a:t>의료진숙소 증축사업</a:t>
              </a:r>
              <a:endParaRPr kumimoji="0" lang="ko-KR" altLang="en-US" sz="16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35" name="Rectangle 10"/>
            <p:cNvSpPr>
              <a:spLocks noChangeArrowheads="1"/>
            </p:cNvSpPr>
            <p:nvPr/>
          </p:nvSpPr>
          <p:spPr bwMode="gray">
            <a:xfrm>
              <a:off x="1483" y="1340"/>
              <a:ext cx="384" cy="266"/>
            </a:xfrm>
            <a:prstGeom prst="rect">
              <a:avLst/>
            </a:prstGeom>
            <a:gradFill rotWithShape="1">
              <a:gsLst>
                <a:gs pos="0">
                  <a:srgbClr val="334D69"/>
                </a:gs>
                <a:gs pos="50000">
                  <a:srgbClr val="6496CC"/>
                </a:gs>
                <a:gs pos="100000">
                  <a:srgbClr val="334D69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</p:spPr>
          <p:txBody>
            <a:bodyPr wrap="none" tIns="18000" anchor="ctr"/>
            <a:lstStyle/>
            <a:p>
              <a:pPr eaLnBrk="0" latinLnBrk="0" hangingPunct="0"/>
              <a:r>
                <a:rPr lang="en-US" altLang="ko-KR" sz="1600" b="1" dirty="0" smtClean="0">
                  <a:solidFill>
                    <a:srgbClr val="FFFFFF"/>
                  </a:solidFill>
                  <a:latin typeface="HY울릉도M" pitchFamily="18" charset="-127"/>
                  <a:ea typeface="HY울릉도M" pitchFamily="18" charset="-127"/>
                </a:rPr>
                <a:t>8</a:t>
              </a:r>
              <a:r>
                <a:rPr kumimoji="0" lang="en-US" altLang="ko-KR" sz="1600" b="1" dirty="0" smtClean="0">
                  <a:solidFill>
                    <a:srgbClr val="FFFFFF"/>
                  </a:solidFill>
                  <a:latin typeface="HY울릉도M" pitchFamily="18" charset="-127"/>
                  <a:ea typeface="HY울릉도M" pitchFamily="18" charset="-127"/>
                </a:rPr>
                <a:t>-1</a:t>
              </a:r>
              <a:endParaRPr kumimoji="0" lang="en-US" altLang="ko-KR" sz="1600" b="1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8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40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96575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50344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8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2020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~2021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년 의료진숙소 증축사업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41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직사각형 1"/>
              <p:cNvSpPr/>
              <p:nvPr/>
            </p:nvSpPr>
            <p:spPr>
              <a:xfrm>
                <a:off x="357158" y="911225"/>
                <a:ext cx="8429684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ase">
                  <a:lnSpc>
                    <a:spcPct val="150000"/>
                  </a:lnSpc>
                </a:pPr>
                <a:r>
                  <a:rPr lang="ko-KR" altLang="en-US" sz="1600" dirty="0" smtClean="0"/>
                  <a:t>□ 공사개요</a:t>
                </a:r>
              </a:p>
              <a:p>
                <a:pPr fontAlgn="base">
                  <a:lnSpc>
                    <a:spcPct val="150000"/>
                  </a:lnSpc>
                </a:pPr>
                <a:r>
                  <a:rPr lang="ko-KR" altLang="en-US" sz="1600" dirty="0" smtClean="0"/>
                  <a:t>   ◦ </a:t>
                </a:r>
                <a:r>
                  <a:rPr lang="ko-KR" altLang="en-US" sz="1600" dirty="0"/>
                  <a:t>위 </a:t>
                </a:r>
                <a:r>
                  <a:rPr lang="ko-KR" altLang="en-US" sz="1600" dirty="0" smtClean="0"/>
                  <a:t>    치 </a:t>
                </a:r>
                <a:r>
                  <a:rPr lang="en-US" altLang="ko-KR" sz="1600" dirty="0"/>
                  <a:t>: </a:t>
                </a:r>
                <a:r>
                  <a:rPr lang="ko-KR" altLang="en-US" sz="1600" dirty="0" smtClean="0"/>
                  <a:t>의료원 </a:t>
                </a:r>
                <a:r>
                  <a:rPr lang="ko-KR" altLang="en-US" sz="1600" dirty="0" err="1" smtClean="0"/>
                  <a:t>부진입로</a:t>
                </a:r>
                <a:r>
                  <a:rPr lang="ko-KR" altLang="en-US" sz="1600" dirty="0" smtClean="0"/>
                  <a:t> 환경관리실 주변</a:t>
                </a:r>
                <a:endParaRPr lang="ko-KR" altLang="en-US" sz="1600" dirty="0"/>
              </a:p>
              <a:p>
                <a:pPr fontAlgn="base">
                  <a:lnSpc>
                    <a:spcPct val="150000"/>
                  </a:lnSpc>
                </a:pPr>
                <a:r>
                  <a:rPr lang="ko-KR" altLang="en-US" sz="1600" dirty="0" smtClean="0"/>
                  <a:t>   ◦ </a:t>
                </a:r>
                <a:r>
                  <a:rPr lang="ko-KR" altLang="en-US" sz="1600" dirty="0" smtClean="0"/>
                  <a:t>면     적 </a:t>
                </a:r>
                <a:r>
                  <a:rPr lang="en-US" altLang="ko-KR" sz="1600" dirty="0"/>
                  <a:t>: </a:t>
                </a:r>
                <a:r>
                  <a:rPr lang="en-US" altLang="ko-KR" sz="1600" dirty="0" smtClean="0"/>
                  <a:t>2,976</a:t>
                </a:r>
                <a14:m>
                  <m:oMath xmlns:m="http://schemas.openxmlformats.org/officeDocument/2006/math">
                    <m:r>
                      <a:rPr lang="en-US" altLang="ko-KR" sz="1600" i="1" smtClean="0">
                        <a:latin typeface="Cambria Math"/>
                      </a:rPr>
                      <m:t>㎡</m:t>
                    </m:r>
                  </m:oMath>
                </a14:m>
                <a:endParaRPr lang="en-US" altLang="ko-KR" sz="1600" dirty="0" smtClean="0"/>
              </a:p>
              <a:p>
                <a:pPr fontAlgn="base">
                  <a:lnSpc>
                    <a:spcPct val="150000"/>
                  </a:lnSpc>
                </a:pPr>
                <a:r>
                  <a:rPr lang="ko-KR" altLang="en-US" sz="1600" dirty="0"/>
                  <a:t> </a:t>
                </a:r>
                <a:r>
                  <a:rPr lang="ko-KR" altLang="en-US" sz="1600" dirty="0" smtClean="0"/>
                  <a:t>  ◦ </a:t>
                </a:r>
                <a:r>
                  <a:rPr lang="ko-KR" altLang="en-US" sz="1600" dirty="0" err="1" smtClean="0"/>
                  <a:t>규</a:t>
                </a:r>
                <a:r>
                  <a:rPr lang="ko-KR" altLang="en-US" sz="1600" dirty="0" smtClean="0"/>
                  <a:t>     모 </a:t>
                </a:r>
                <a:r>
                  <a:rPr lang="en-US" altLang="ko-KR" sz="1600" dirty="0"/>
                  <a:t>: </a:t>
                </a:r>
                <a:r>
                  <a:rPr lang="ko-KR" altLang="en-US" sz="1600" dirty="0" smtClean="0"/>
                  <a:t>지하</a:t>
                </a:r>
                <a:r>
                  <a:rPr lang="en-US" altLang="ko-KR" sz="1600" dirty="0" smtClean="0"/>
                  <a:t>1</a:t>
                </a:r>
                <a:r>
                  <a:rPr lang="ko-KR" altLang="en-US" sz="1600" dirty="0" smtClean="0"/>
                  <a:t>층 </a:t>
                </a:r>
                <a:r>
                  <a:rPr lang="en-US" altLang="ko-KR" sz="1600" dirty="0" smtClean="0"/>
                  <a:t>~ </a:t>
                </a:r>
                <a:r>
                  <a:rPr lang="ko-KR" altLang="en-US" sz="1600" dirty="0" smtClean="0"/>
                  <a:t>지상 </a:t>
                </a:r>
                <a:r>
                  <a:rPr lang="en-US" altLang="ko-KR" sz="1600" dirty="0" smtClean="0"/>
                  <a:t>7</a:t>
                </a:r>
                <a:r>
                  <a:rPr lang="ko-KR" altLang="en-US" sz="1600" dirty="0" smtClean="0"/>
                  <a:t>층</a:t>
                </a:r>
                <a:endParaRPr lang="en-US" altLang="ko-KR" sz="1600" dirty="0" smtClean="0"/>
              </a:p>
              <a:p>
                <a:pPr fontAlgn="base">
                  <a:lnSpc>
                    <a:spcPct val="150000"/>
                  </a:lnSpc>
                </a:pPr>
                <a:r>
                  <a:rPr lang="ko-KR" altLang="en-US" sz="1600" dirty="0"/>
                  <a:t> </a:t>
                </a:r>
                <a:r>
                  <a:rPr lang="ko-KR" altLang="en-US" sz="1600" dirty="0" smtClean="0"/>
                  <a:t>  ◦ 세 대 수 </a:t>
                </a:r>
                <a:r>
                  <a:rPr lang="en-US" altLang="ko-KR" sz="1600" dirty="0" smtClean="0"/>
                  <a:t>: 40</a:t>
                </a:r>
                <a:r>
                  <a:rPr lang="ko-KR" altLang="en-US" sz="1600" dirty="0" smtClean="0"/>
                  <a:t>세대</a:t>
                </a:r>
                <a:r>
                  <a:rPr lang="en-US" altLang="ko-KR" sz="1600" dirty="0" smtClean="0"/>
                  <a:t>(25</a:t>
                </a:r>
                <a:r>
                  <a:rPr lang="ko-KR" altLang="en-US" sz="1600" dirty="0" smtClean="0"/>
                  <a:t>평형 </a:t>
                </a:r>
                <a:r>
                  <a:rPr lang="en-US" altLang="ko-KR" sz="1600" dirty="0" smtClean="0"/>
                  <a:t>7</a:t>
                </a:r>
                <a:r>
                  <a:rPr lang="ko-KR" altLang="en-US" sz="1600" dirty="0" smtClean="0"/>
                  <a:t>세대</a:t>
                </a:r>
                <a:r>
                  <a:rPr lang="en-US" altLang="ko-KR" sz="1600" dirty="0" smtClean="0"/>
                  <a:t>, 15</a:t>
                </a:r>
                <a:r>
                  <a:rPr lang="ko-KR" altLang="en-US" sz="1600" dirty="0" smtClean="0"/>
                  <a:t>평형 </a:t>
                </a:r>
                <a:r>
                  <a:rPr lang="en-US" altLang="ko-KR" sz="1600" dirty="0" smtClean="0"/>
                  <a:t>33</a:t>
                </a:r>
                <a:r>
                  <a:rPr lang="ko-KR" altLang="en-US" sz="1600" dirty="0" smtClean="0"/>
                  <a:t>세대</a:t>
                </a:r>
                <a:r>
                  <a:rPr lang="en-US" altLang="ko-KR" sz="1600" dirty="0" smtClean="0"/>
                  <a:t>)</a:t>
                </a:r>
                <a:endParaRPr lang="ko-KR" altLang="en-US" sz="1600" dirty="0"/>
              </a:p>
              <a:p>
                <a:pPr fontAlgn="base">
                  <a:lnSpc>
                    <a:spcPct val="150000"/>
                  </a:lnSpc>
                </a:pPr>
                <a:r>
                  <a:rPr lang="ko-KR" altLang="en-US" sz="1600" dirty="0" smtClean="0"/>
                  <a:t>   ◦ </a:t>
                </a:r>
                <a:r>
                  <a:rPr lang="ko-KR" altLang="en-US" sz="1600" dirty="0"/>
                  <a:t>사 업 비 </a:t>
                </a:r>
                <a:r>
                  <a:rPr lang="en-US" altLang="ko-KR" sz="1600" dirty="0"/>
                  <a:t>: </a:t>
                </a:r>
                <a:r>
                  <a:rPr lang="en-US" altLang="ko-KR" sz="1600" dirty="0" smtClean="0"/>
                  <a:t>8,000</a:t>
                </a:r>
                <a:r>
                  <a:rPr lang="ko-KR" altLang="en-US" sz="1600" dirty="0" err="1" smtClean="0"/>
                  <a:t>백만원</a:t>
                </a:r>
                <a:endParaRPr lang="ko-KR" altLang="en-US" sz="1600" dirty="0"/>
              </a:p>
              <a:p>
                <a:pPr fontAlgn="base">
                  <a:lnSpc>
                    <a:spcPct val="150000"/>
                  </a:lnSpc>
                </a:pPr>
                <a:r>
                  <a:rPr lang="ko-KR" altLang="en-US" sz="1600" dirty="0" smtClean="0"/>
                  <a:t>   ◦ </a:t>
                </a:r>
                <a:r>
                  <a:rPr lang="ko-KR" altLang="en-US" sz="1600" dirty="0"/>
                  <a:t>사업기간 </a:t>
                </a:r>
                <a:r>
                  <a:rPr lang="en-US" altLang="ko-KR" sz="1600" dirty="0"/>
                  <a:t>: </a:t>
                </a:r>
                <a:r>
                  <a:rPr lang="en-US" altLang="ko-KR" sz="1600" dirty="0" smtClean="0"/>
                  <a:t>2020</a:t>
                </a:r>
                <a:r>
                  <a:rPr lang="ko-KR" altLang="en-US" sz="1600" dirty="0" smtClean="0"/>
                  <a:t>년 </a:t>
                </a:r>
                <a:r>
                  <a:rPr lang="en-US" altLang="ko-KR" sz="1600" dirty="0" smtClean="0"/>
                  <a:t>~2021</a:t>
                </a:r>
                <a:r>
                  <a:rPr lang="ko-KR" altLang="en-US" sz="1600" dirty="0" smtClean="0"/>
                  <a:t>년</a:t>
                </a:r>
                <a:r>
                  <a:rPr lang="en-US" altLang="ko-KR" sz="1600" dirty="0" smtClean="0"/>
                  <a:t>(</a:t>
                </a:r>
                <a:r>
                  <a:rPr lang="ko-KR" altLang="en-US" sz="1600" dirty="0" err="1" smtClean="0"/>
                  <a:t>년차사업</a:t>
                </a:r>
                <a:r>
                  <a:rPr lang="en-US" altLang="ko-KR" sz="1600" dirty="0" smtClean="0"/>
                  <a:t>)</a:t>
                </a:r>
                <a:endParaRPr lang="ko-KR" altLang="en-US" sz="1600" dirty="0"/>
              </a:p>
              <a:p>
                <a:pPr fontAlgn="base">
                  <a:lnSpc>
                    <a:spcPct val="150000"/>
                  </a:lnSpc>
                </a:pPr>
                <a:r>
                  <a:rPr lang="ko-KR" altLang="en-US" sz="1600" dirty="0" smtClean="0"/>
                  <a:t>   ◦ 사업내용 </a:t>
                </a:r>
                <a:endParaRPr lang="ko-KR" altLang="en-US" sz="1600" dirty="0"/>
              </a:p>
            </p:txBody>
          </p:sp>
        </mc:Choice>
        <mc:Fallback>
          <p:sp>
            <p:nvSpPr>
              <p:cNvPr id="2" name="직사각형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158" y="911225"/>
                <a:ext cx="8429684" cy="3046988"/>
              </a:xfrm>
              <a:prstGeom prst="rect">
                <a:avLst/>
              </a:prstGeom>
              <a:blipFill rotWithShape="1">
                <a:blip r:embed="rId4"/>
                <a:stretch>
                  <a:fillRect l="-43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005138" y="4540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(</a:t>
            </a:r>
            <a:r>
              <a:rPr kumimoji="1" lang="ko-KR" altLang="en-US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휴먼명조" pitchFamily="2" charset="-127"/>
                <a:cs typeface="굴림" pitchFamily="50" charset="-127"/>
              </a:rPr>
              <a:t>단위 </a:t>
            </a: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: </a:t>
            </a:r>
            <a:r>
              <a:rPr kumimoji="1" lang="ko-KR" altLang="en-US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휴먼명조" pitchFamily="2" charset="-127"/>
                <a:cs typeface="굴림" pitchFamily="50" charset="-127"/>
              </a:rPr>
              <a:t>백만원</a:t>
            </a: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)</a:t>
            </a:r>
            <a:endParaRPr kumimoji="1" lang="en-US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77769" y="3599438"/>
            <a:ext cx="18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(</a:t>
            </a:r>
            <a:r>
              <a:rPr lang="ko-KR" altLang="en-US" sz="1100" dirty="0" smtClean="0"/>
              <a:t>단위 </a:t>
            </a:r>
            <a:r>
              <a:rPr lang="en-US" altLang="ko-KR" sz="1100" dirty="0" smtClean="0"/>
              <a:t>: </a:t>
            </a:r>
            <a:r>
              <a:rPr lang="ko-KR" altLang="en-US" sz="1100" dirty="0" err="1" smtClean="0"/>
              <a:t>백만원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203193"/>
              </p:ext>
            </p:extLst>
          </p:nvPr>
        </p:nvGraphicFramePr>
        <p:xfrm>
          <a:off x="683567" y="3981324"/>
          <a:ext cx="8060412" cy="2183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8"/>
                <a:gridCol w="2016224"/>
                <a:gridCol w="936104"/>
                <a:gridCol w="936104"/>
                <a:gridCol w="1008112"/>
                <a:gridCol w="2299770"/>
              </a:tblGrid>
              <a:tr h="465913"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구분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</a:rPr>
                        <a:t>사업명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국비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도비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합계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+mj-lt"/>
                        <a:buNone/>
                      </a:pP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비고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내용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229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합  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dirty="0" smtClean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4,000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4,000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8,000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endParaRPr lang="ko-KR" altLang="en-US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  <a:tr h="656428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/>
                        <a:t>2021</a:t>
                      </a:r>
                      <a:r>
                        <a:rPr lang="ko-KR" altLang="en-US" sz="1200" dirty="0" smtClean="0"/>
                        <a:t>년도</a:t>
                      </a:r>
                      <a:endParaRPr lang="ko-KR" altLang="en-US" sz="1200" dirty="0" smtClean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의료진 숙소 증축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2,800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2,800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5,600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buFontTx/>
                        <a:buChar char="-"/>
                      </a:pP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연면적 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2,976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맑은 고딕"/>
                          <a:ea typeface="맑은 고딕"/>
                          <a:cs typeface="+mn-cs"/>
                        </a:rPr>
                        <a:t>㎡</a:t>
                      </a:r>
                    </a:p>
                    <a:p>
                      <a:pPr marL="171450" indent="-171450" fontAlgn="base" latinLnBrk="1">
                        <a:buFontTx/>
                        <a:buChar char="-"/>
                      </a:pPr>
                      <a:r>
                        <a:rPr lang="ko-KR" alt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맑은 고딕"/>
                          <a:ea typeface="맑은 고딕"/>
                          <a:cs typeface="+mn-cs"/>
                        </a:rPr>
                        <a:t>규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맑은 고딕"/>
                          <a:ea typeface="맑은 고딕"/>
                          <a:cs typeface="+mn-cs"/>
                        </a:rPr>
                        <a:t>   모 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맑은 고딕"/>
                          <a:ea typeface="맑은 고딕"/>
                          <a:cs typeface="+mn-cs"/>
                        </a:rPr>
                        <a:t>: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맑은 고딕"/>
                          <a:ea typeface="맑은 고딕"/>
                          <a:cs typeface="+mn-cs"/>
                        </a:rPr>
                        <a:t>지하 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맑은 고딕"/>
                          <a:ea typeface="맑은 고딕"/>
                          <a:cs typeface="+mn-cs"/>
                        </a:rPr>
                        <a:t>1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맑은 고딕"/>
                          <a:ea typeface="맑은 고딕"/>
                          <a:cs typeface="+mn-cs"/>
                        </a:rPr>
                        <a:t>층 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맑은 고딕"/>
                          <a:ea typeface="맑은 고딕"/>
                          <a:cs typeface="+mn-cs"/>
                        </a:rPr>
                        <a:t>~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맑은 고딕"/>
                          <a:ea typeface="맑은 고딕"/>
                          <a:cs typeface="+mn-cs"/>
                        </a:rPr>
                        <a:t>지상 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맑은 고딕"/>
                          <a:ea typeface="맑은 고딕"/>
                          <a:cs typeface="+mn-cs"/>
                        </a:rPr>
                        <a:t>7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맑은 고딕"/>
                          <a:ea typeface="맑은 고딕"/>
                          <a:cs typeface="+mn-cs"/>
                        </a:rPr>
                        <a:t>층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1">
                        <a:buFontTx/>
                        <a:buChar char="-"/>
                      </a:pPr>
                      <a:r>
                        <a:rPr lang="ko-KR" alt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세대수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40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세대</a:t>
                      </a:r>
                      <a:endParaRPr lang="en-US" altLang="ko-K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buFontTx/>
                        <a:buNone/>
                      </a:pP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(25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평형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세대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15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평형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세대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1200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  <a:tr h="5534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2020</a:t>
                      </a:r>
                      <a:r>
                        <a:rPr lang="ko-KR" altLang="en-US" sz="1200" dirty="0" smtClean="0"/>
                        <a:t>년도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1200" dirty="0" smtClean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1,200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1,200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2,400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1992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42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83"/>
          <p:cNvSpPr txBox="1">
            <a:spLocks noChangeArrowheads="1"/>
          </p:cNvSpPr>
          <p:nvPr/>
        </p:nvSpPr>
        <p:spPr bwMode="gray">
          <a:xfrm>
            <a:off x="3205152" y="3208072"/>
            <a:ext cx="90011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2005.  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9.</a:t>
            </a:r>
            <a:endParaRPr kumimoji="0" lang="ko-KR" altLang="ko-KR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5536" y="3489812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임무달성을 위한  전략</a:t>
            </a:r>
            <a:endParaRPr lang="ko-KR" altLang="en-US" sz="1400" b="1" dirty="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58715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8.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2020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~2021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년 의료진숙소 증축사업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14295" y="937498"/>
            <a:ext cx="8429683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/>
              <a:t>□ 추진현황</a:t>
            </a: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2020.03.19 </a:t>
            </a:r>
            <a:r>
              <a:rPr lang="en-US" altLang="ko-KR" sz="1600" dirty="0"/>
              <a:t>: </a:t>
            </a:r>
            <a:r>
              <a:rPr lang="en-US" altLang="ko-KR" sz="1600" dirty="0" smtClean="0"/>
              <a:t>2020</a:t>
            </a:r>
            <a:r>
              <a:rPr lang="ko-KR" altLang="en-US" sz="1600" dirty="0" smtClean="0"/>
              <a:t>년 </a:t>
            </a:r>
            <a:r>
              <a:rPr lang="ko-KR" altLang="en-US" sz="1600" dirty="0" smtClean="0"/>
              <a:t>지역거점공공병원 기능보강 추가지원사업 검토결과 통보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2020.04.24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공공건축 사업계획 사전검토 신청서 제출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2020.07.21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일상감사 의견 통보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2020.09.24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원가심사 결과 통보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2020.10.26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건축설계공모 공고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2021.02.01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설계용역 착수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</a:t>
            </a:r>
            <a:r>
              <a:rPr lang="ko-KR" altLang="en-US" sz="1600" dirty="0" smtClean="0"/>
              <a:t>◦ </a:t>
            </a:r>
            <a:r>
              <a:rPr lang="en-US" altLang="ko-KR" sz="1600" dirty="0" smtClean="0"/>
              <a:t>2021.04.20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건축기본설계 심의신청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전라북도 </a:t>
            </a:r>
            <a:r>
              <a:rPr lang="ko-KR" altLang="en-US" sz="1600" dirty="0" err="1" smtClean="0"/>
              <a:t>보건의료과</a:t>
            </a:r>
            <a:r>
              <a:rPr lang="en-US" altLang="ko-KR" sz="1600" dirty="0" smtClean="0"/>
              <a:t>)</a:t>
            </a:r>
          </a:p>
          <a:p>
            <a:pPr fontAlgn="base">
              <a:lnSpc>
                <a:spcPct val="250000"/>
              </a:lnSpc>
            </a:pPr>
            <a:r>
              <a:rPr lang="ko-KR" altLang="en-US" sz="1600" dirty="0" smtClean="0"/>
              <a:t>□ 추진계획</a:t>
            </a:r>
            <a:r>
              <a:rPr lang="en-US" altLang="ko-KR" sz="1050" dirty="0" smtClean="0"/>
              <a:t>(</a:t>
            </a:r>
            <a:r>
              <a:rPr lang="ko-KR" altLang="en-US" sz="1050" dirty="0" smtClean="0"/>
              <a:t>향후 추진과정에서 변경될 수 있음</a:t>
            </a:r>
            <a:r>
              <a:rPr lang="en-US" altLang="ko-KR" sz="1050" dirty="0" smtClean="0"/>
              <a:t>)</a:t>
            </a:r>
            <a:endParaRPr lang="en-US" altLang="ko-KR" sz="105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2021.07.   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도시관리계획 변경 및 건축허가신청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2021.09.   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일상감사 및 원가심사 심의 요청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2021.11.   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공사 착공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◦ </a:t>
            </a:r>
            <a:r>
              <a:rPr lang="en-US" altLang="ko-KR" sz="1600" dirty="0" smtClean="0"/>
              <a:t>2022.12.   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공사 완료</a:t>
            </a:r>
            <a:endParaRPr lang="en-US" altLang="ko-KR" sz="1600" dirty="0" smtClean="0"/>
          </a:p>
        </p:txBody>
      </p:sp>
    </p:spTree>
    <p:extLst>
      <p:ext uri="{BB962C8B-B14F-4D97-AF65-F5344CB8AC3E}">
        <p14:creationId xmlns:p14="http://schemas.microsoft.com/office/powerpoint/2010/main" val="157922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43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8-1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의료진숙소증축사업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세부사업내용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63959" y="820943"/>
            <a:ext cx="87484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b="1" dirty="0"/>
              <a:t>□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개 요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○ </a:t>
            </a:r>
            <a:r>
              <a:rPr lang="ko-KR" altLang="en-US" sz="1600" dirty="0"/>
              <a:t>위 치 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의료원 </a:t>
            </a:r>
            <a:r>
              <a:rPr lang="ko-KR" altLang="en-US" sz="1600" dirty="0" err="1" smtClean="0"/>
              <a:t>부진입로</a:t>
            </a:r>
            <a:r>
              <a:rPr lang="ko-KR" altLang="en-US" sz="1600" dirty="0" smtClean="0"/>
              <a:t> 환경관리실 주변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○ </a:t>
            </a:r>
            <a:r>
              <a:rPr lang="ko-KR" altLang="en-US" sz="1600" dirty="0"/>
              <a:t>면 적 </a:t>
            </a:r>
            <a:r>
              <a:rPr lang="en-US" altLang="ko-KR" sz="1600" dirty="0" smtClean="0"/>
              <a:t>: </a:t>
            </a:r>
            <a:r>
              <a:rPr lang="en-US" altLang="ko-KR" sz="1600" dirty="0" smtClean="0"/>
              <a:t>2,976㎡</a:t>
            </a:r>
            <a:endParaRPr lang="en-US" altLang="ko-KR" sz="1600" dirty="0"/>
          </a:p>
          <a:p>
            <a:pPr fontAlgn="base"/>
            <a:r>
              <a:rPr lang="en-US" altLang="ko-KR" sz="1600" b="1" dirty="0" smtClean="0">
                <a:solidFill>
                  <a:srgbClr val="0000FF"/>
                </a:solidFill>
              </a:rPr>
              <a:t>    -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주요시설 </a:t>
            </a:r>
            <a:r>
              <a:rPr lang="en-US" altLang="ko-KR" sz="1600" b="1" dirty="0">
                <a:solidFill>
                  <a:srgbClr val="0000FF"/>
                </a:solidFill>
              </a:rPr>
              <a:t>: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40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세대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(25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평형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7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세대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15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평형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33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세대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)</a:t>
            </a:r>
            <a:endParaRPr lang="ko-KR" altLang="en-US" sz="1600" dirty="0">
              <a:solidFill>
                <a:srgbClr val="0000FF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28596" y="1988840"/>
            <a:ext cx="87484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□ 사업범위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공사계획도면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808581"/>
              </p:ext>
            </p:extLst>
          </p:nvPr>
        </p:nvGraphicFramePr>
        <p:xfrm>
          <a:off x="314295" y="2327394"/>
          <a:ext cx="8382822" cy="4009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411"/>
                <a:gridCol w="4191411"/>
              </a:tblGrid>
              <a:tr h="38152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25</a:t>
                      </a:r>
                      <a:r>
                        <a:rPr lang="ko-KR" altLang="en-US" sz="1400" dirty="0" smtClean="0"/>
                        <a:t>평형 </a:t>
                      </a:r>
                      <a:r>
                        <a:rPr lang="en-US" altLang="ko-KR" sz="1400" dirty="0" smtClean="0"/>
                        <a:t>7</a:t>
                      </a:r>
                      <a:r>
                        <a:rPr lang="ko-KR" altLang="en-US" sz="1400" dirty="0" smtClean="0"/>
                        <a:t>세대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15</a:t>
                      </a:r>
                      <a:r>
                        <a:rPr lang="ko-KR" altLang="en-US" sz="1400" dirty="0" smtClean="0"/>
                        <a:t>평형 </a:t>
                      </a:r>
                      <a:r>
                        <a:rPr lang="en-US" altLang="ko-KR" sz="1400" dirty="0" smtClean="0"/>
                        <a:t>33</a:t>
                      </a:r>
                      <a:r>
                        <a:rPr lang="ko-KR" altLang="en-US" sz="1400" dirty="0" smtClean="0"/>
                        <a:t>세대</a:t>
                      </a:r>
                      <a:endParaRPr lang="ko-KR" altLang="en-US" sz="1400" dirty="0"/>
                    </a:p>
                  </a:txBody>
                  <a:tcPr/>
                </a:tc>
              </a:tr>
              <a:tr h="362769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58" y="2852936"/>
            <a:ext cx="3992018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996" y="2862266"/>
            <a:ext cx="3730420" cy="3361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710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44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8-2.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의료진숙소증축사업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세부사업내용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28596" y="908720"/>
            <a:ext cx="87484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□ 사업범위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공사계획도면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052315"/>
              </p:ext>
            </p:extLst>
          </p:nvPr>
        </p:nvGraphicFramePr>
        <p:xfrm>
          <a:off x="314295" y="1412776"/>
          <a:ext cx="8382822" cy="4009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822"/>
              </a:tblGrid>
              <a:tr h="381526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</a:tr>
              <a:tr h="362769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62" y="1844824"/>
            <a:ext cx="8205312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109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9716" y="2168832"/>
            <a:ext cx="5658330" cy="81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21" name="Oval 75"/>
          <p:cNvSpPr>
            <a:spLocks noChangeArrowheads="1"/>
          </p:cNvSpPr>
          <p:nvPr/>
        </p:nvSpPr>
        <p:spPr bwMode="auto">
          <a:xfrm>
            <a:off x="1937677" y="2259319"/>
            <a:ext cx="474089" cy="588944"/>
          </a:xfrm>
          <a:prstGeom prst="ellipse">
            <a:avLst/>
          </a:prstGeom>
          <a:noFill/>
          <a:ln w="12700" algn="ctr">
            <a:noFill/>
            <a:round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9</a:t>
            </a:r>
            <a:endParaRPr lang="en-US" altLang="ko-KR" sz="24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" name="AutoShape 80"/>
          <p:cNvSpPr>
            <a:spLocks noChangeArrowheads="1"/>
          </p:cNvSpPr>
          <p:nvPr/>
        </p:nvSpPr>
        <p:spPr bwMode="auto">
          <a:xfrm>
            <a:off x="2626331" y="2299006"/>
            <a:ext cx="4782063" cy="583973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dirty="0" err="1" smtClean="0">
                <a:latin typeface="HY헤드라인M" pitchFamily="18" charset="-127"/>
                <a:ea typeface="HY헤드라인M" pitchFamily="18" charset="-127"/>
              </a:rPr>
              <a:t>시설현대화사업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 중장기  추진 계획 보고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45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71009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50795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9.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시설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현대화사업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중장기 추진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계획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46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005138" y="4540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(</a:t>
            </a:r>
            <a:r>
              <a:rPr kumimoji="1" lang="ko-KR" altLang="en-US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휴먼명조" pitchFamily="2" charset="-127"/>
                <a:cs typeface="굴림" pitchFamily="50" charset="-127"/>
              </a:rPr>
              <a:t>단위 </a:t>
            </a: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: </a:t>
            </a:r>
            <a:r>
              <a:rPr kumimoji="1" lang="ko-KR" altLang="en-US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휴먼명조" pitchFamily="2" charset="-127"/>
                <a:cs typeface="굴림" pitchFamily="50" charset="-127"/>
              </a:rPr>
              <a:t>백만원</a:t>
            </a: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)</a:t>
            </a:r>
            <a:endParaRPr kumimoji="1" lang="en-US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68344" y="908720"/>
            <a:ext cx="18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(</a:t>
            </a:r>
            <a:r>
              <a:rPr lang="ko-KR" altLang="en-US" sz="1100" dirty="0" smtClean="0"/>
              <a:t>단위 </a:t>
            </a:r>
            <a:r>
              <a:rPr lang="en-US" altLang="ko-KR" sz="1100" dirty="0" smtClean="0"/>
              <a:t>: </a:t>
            </a:r>
            <a:r>
              <a:rPr lang="ko-KR" altLang="en-US" sz="1100" dirty="0" err="1" smtClean="0"/>
              <a:t>백만원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79985"/>
              </p:ext>
            </p:extLst>
          </p:nvPr>
        </p:nvGraphicFramePr>
        <p:xfrm>
          <a:off x="467544" y="1340768"/>
          <a:ext cx="8208912" cy="482453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864096"/>
                <a:gridCol w="2160240"/>
                <a:gridCol w="792088"/>
                <a:gridCol w="720080"/>
                <a:gridCol w="751735"/>
                <a:gridCol w="2920673"/>
              </a:tblGrid>
              <a:tr h="405405"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 분</a:t>
                      </a:r>
                      <a:endParaRPr lang="ko-KR" altLang="en-US" sz="1300" b="1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사 업 명</a:t>
                      </a:r>
                      <a:endParaRPr lang="ko-KR" altLang="en-US" sz="1300" b="1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국 비</a:t>
                      </a:r>
                      <a:endParaRPr lang="ko-KR" altLang="en-US" sz="1300" b="1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도 비</a:t>
                      </a:r>
                      <a:endParaRPr lang="ko-KR" altLang="en-US" sz="1300" b="1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합 계</a:t>
                      </a:r>
                      <a:endParaRPr lang="ko-KR" altLang="en-US" sz="1300" b="1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 고</a:t>
                      </a:r>
                      <a:r>
                        <a:rPr lang="en-US" altLang="ko-KR" sz="13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3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내용</a:t>
                      </a:r>
                      <a:r>
                        <a:rPr lang="en-US" altLang="ko-KR" sz="13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en-US" altLang="ko-KR" sz="1300" b="1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321709"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합 계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15,902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15,902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31,804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1106365"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2022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편의안전시설 보강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r>
                        <a:rPr lang="ko-KR" altLang="en-US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시설보강</a:t>
                      </a:r>
                    </a:p>
                    <a:p>
                      <a:pPr marL="50800" marR="508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․ 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외래전용 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E/V 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설치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방화문교체</a:t>
                      </a:r>
                      <a:endParaRPr lang="en-US" altLang="ko-KR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50800" marR="508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․ 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진료협력센터 </a:t>
                      </a:r>
                      <a:r>
                        <a:rPr lang="ko-KR" altLang="en-US" sz="100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리모델링</a:t>
                      </a:r>
                      <a:endParaRPr lang="en-US" altLang="ko-KR" sz="10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50800" marR="508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․ 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장례식장 일부 환경개선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323366">
                <a:tc rowSpan="2">
                  <a:txBody>
                    <a:bodyPr/>
                    <a:lstStyle/>
                    <a:p>
                      <a:pPr marL="50800" marR="508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2023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의사숙소 </a:t>
                      </a:r>
                      <a:r>
                        <a:rPr lang="ko-KR" altLang="en-US" sz="100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리모델링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2,595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2,595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5,190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현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의사숙소 </a:t>
                      </a:r>
                      <a:r>
                        <a:rPr lang="ko-KR" altLang="en-US" sz="100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리모델링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323366">
                <a:tc vMerge="1">
                  <a:txBody>
                    <a:bodyPr/>
                    <a:lstStyle/>
                    <a:p>
                      <a:pPr marL="50800" marR="508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재활의학과 및 기타시설보강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2,186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2,186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4,372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재활의학과</a:t>
                      </a:r>
                      <a:r>
                        <a:rPr lang="en-US" altLang="ko-KR" sz="100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및 지하</a:t>
                      </a:r>
                      <a:r>
                        <a:rPr lang="en-US" altLang="ko-KR" sz="100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r>
                        <a:rPr lang="ko-KR" altLang="en-US" sz="100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 일부</a:t>
                      </a:r>
                      <a:r>
                        <a:rPr lang="en-US" altLang="ko-KR" sz="100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00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지상</a:t>
                      </a:r>
                      <a:r>
                        <a:rPr lang="en-US" altLang="ko-KR" sz="100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r>
                        <a:rPr lang="ko-KR" altLang="en-US" sz="100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 일부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382826">
                <a:tc>
                  <a:txBody>
                    <a:bodyPr/>
                    <a:lstStyle/>
                    <a:p>
                      <a:pPr marL="50800" marR="508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2024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입원병동 환경개선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4,500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4,500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9,000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본관 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 일부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6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~7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 전체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313023">
                <a:tc rowSpan="3">
                  <a:txBody>
                    <a:bodyPr/>
                    <a:lstStyle/>
                    <a:p>
                      <a:pPr marL="50800" marR="508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2025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주차환경개선사업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1,660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1,660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3,320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본관 전면 주차장 확장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380645">
                <a:tc vMerge="1">
                  <a:txBody>
                    <a:bodyPr/>
                    <a:lstStyle/>
                    <a:p>
                      <a:pPr marL="50800" marR="508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태양광설치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746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746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1,492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563819">
                <a:tc vMerge="1">
                  <a:txBody>
                    <a:bodyPr/>
                    <a:lstStyle/>
                    <a:p>
                      <a:pPr marL="50800" marR="508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노후설비 교체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1,655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1,655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3,310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공조기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지열히트펌프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</a:t>
                      </a:r>
                      <a:r>
                        <a:rPr lang="en-US" altLang="ko-KR" sz="100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기계설비</a:t>
                      </a:r>
                      <a:r>
                        <a:rPr lang="en-US" altLang="ko-KR" sz="100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00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장례식장 </a:t>
                      </a:r>
                      <a:r>
                        <a:rPr lang="en-US" altLang="ko-KR" sz="100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CCTV, E/V </a:t>
                      </a:r>
                      <a:r>
                        <a:rPr lang="ko-KR" altLang="en-US" sz="100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교체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323366">
                <a:tc rowSpan="2">
                  <a:txBody>
                    <a:bodyPr/>
                    <a:lstStyle/>
                    <a:p>
                      <a:pPr marL="50800" marR="508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2026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년도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행정부서 환경개선사업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652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652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1,304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  <a:tr h="380645">
                <a:tc vMerge="1">
                  <a:txBody>
                    <a:bodyPr/>
                    <a:lstStyle/>
                    <a:p>
                      <a:pPr marL="50800" marR="508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건강증진센터 확충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1,408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1,408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50800" marR="5080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2,816</a:t>
                      </a:r>
                      <a:endParaRPr lang="en-US" sz="1000" dirty="0">
                        <a:solidFill>
                          <a:srgbClr val="000000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/>
                </a:tc>
              </a:tr>
            </a:tbl>
          </a:graphicData>
        </a:graphic>
      </p:graphicFrame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4129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smtClean="0"/>
              <a:t>중장기 경영전략</a:t>
            </a:r>
            <a:endParaRPr lang="en-US" altLang="ko-KR" dirty="0"/>
          </a:p>
        </p:txBody>
      </p:sp>
      <p:sp>
        <p:nvSpPr>
          <p:cNvPr id="13" name="직사각형 12"/>
          <p:cNvSpPr/>
          <p:nvPr/>
        </p:nvSpPr>
        <p:spPr bwMode="auto">
          <a:xfrm>
            <a:off x="161412" y="44368"/>
            <a:ext cx="8821176" cy="774782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1453" tIns="50726" rIns="101453" bIns="50726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282488" y="6386228"/>
            <a:ext cx="8505872" cy="452521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1453" tIns="50726" rIns="101453" bIns="50726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0" y="2860176"/>
            <a:ext cx="9144000" cy="1399821"/>
            <a:chOff x="0" y="2867556"/>
            <a:chExt cx="9144000" cy="1399821"/>
          </a:xfrm>
        </p:grpSpPr>
        <p:sp>
          <p:nvSpPr>
            <p:cNvPr id="15" name="TextBox 14"/>
            <p:cNvSpPr txBox="1"/>
            <p:nvPr/>
          </p:nvSpPr>
          <p:spPr>
            <a:xfrm>
              <a:off x="0" y="2867556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b="1" dirty="0"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0" y="3067048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 latinLnBrk="0"/>
              <a:r>
                <a:rPr lang="ko-KR" altLang="en-US" dirty="0" err="1" smtClean="0">
                  <a:solidFill>
                    <a:schemeClr val="bg1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시설현대화사업추진</a:t>
              </a:r>
              <a:r>
                <a:rPr lang="ko-KR" altLang="en-US" dirty="0" smtClean="0">
                  <a:solidFill>
                    <a:schemeClr val="bg1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dirty="0" smtClean="0">
                  <a:solidFill>
                    <a:schemeClr val="bg1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 </a:t>
              </a:r>
              <a:endParaRPr lang="en-US" altLang="ko-KR" dirty="0" smtClean="0">
                <a:solidFill>
                  <a:schemeClr val="bg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 fontAlgn="base" latinLnBrk="0"/>
              <a:r>
                <a:rPr lang="ko-KR" altLang="en-US" dirty="0" smtClean="0">
                  <a:solidFill>
                    <a:schemeClr val="bg1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중장기사업 계획 </a:t>
              </a:r>
              <a:r>
                <a:rPr lang="ko-KR" altLang="en-US" dirty="0" smtClean="0">
                  <a:solidFill>
                    <a:schemeClr val="bg1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보고</a:t>
              </a:r>
            </a:p>
            <a:p>
              <a:pPr algn="ctr"/>
              <a:endPara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/>
              <a:endParaRPr lang="ko-KR" altLang="en-US" dirty="0">
                <a:solidFill>
                  <a:schemeClr val="bg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050" name="Picture 2" descr="D:\★기획총무팀\기타\양식\신 로고\남원의료원-mI-3(로고,명칭길게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866072"/>
            <a:ext cx="3584483" cy="723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25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</TotalTime>
  <Words>3177</Words>
  <Application>Microsoft Office PowerPoint</Application>
  <PresentationFormat>화면 슬라이드 쇼(4:3)</PresentationFormat>
  <Paragraphs>722</Paragraphs>
  <Slides>49</Slides>
  <Notes>48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49</vt:i4>
      </vt:variant>
    </vt:vector>
  </HeadingPairs>
  <TitlesOfParts>
    <vt:vector size="50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User</dc:creator>
  <cp:lastModifiedBy>NWMC</cp:lastModifiedBy>
  <cp:revision>61</cp:revision>
  <dcterms:created xsi:type="dcterms:W3CDTF">2019-04-12T00:32:37Z</dcterms:created>
  <dcterms:modified xsi:type="dcterms:W3CDTF">2021-06-18T02:16:04Z</dcterms:modified>
</cp:coreProperties>
</file>