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300" r:id="rId4"/>
    <p:sldId id="260" r:id="rId5"/>
    <p:sldId id="303" r:id="rId6"/>
    <p:sldId id="288" r:id="rId7"/>
    <p:sldId id="302" r:id="rId8"/>
    <p:sldId id="281" r:id="rId9"/>
    <p:sldId id="304" r:id="rId10"/>
    <p:sldId id="305" r:id="rId11"/>
    <p:sldId id="306" r:id="rId12"/>
    <p:sldId id="282" r:id="rId13"/>
    <p:sldId id="307" r:id="rId14"/>
    <p:sldId id="278" r:id="rId15"/>
    <p:sldId id="308" r:id="rId16"/>
    <p:sldId id="301" r:id="rId17"/>
    <p:sldId id="324" r:id="rId18"/>
    <p:sldId id="323" r:id="rId19"/>
    <p:sldId id="322" r:id="rId20"/>
    <p:sldId id="327" r:id="rId21"/>
    <p:sldId id="328" r:id="rId22"/>
    <p:sldId id="329" r:id="rId23"/>
    <p:sldId id="313" r:id="rId24"/>
    <p:sldId id="314" r:id="rId25"/>
    <p:sldId id="321" r:id="rId26"/>
    <p:sldId id="320" r:id="rId27"/>
    <p:sldId id="318" r:id="rId28"/>
    <p:sldId id="272" r:id="rId2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D9CC"/>
    <a:srgbClr val="D0C4B0"/>
    <a:srgbClr val="FCF7F2"/>
    <a:srgbClr val="655D5B"/>
    <a:srgbClr val="E4948C"/>
    <a:srgbClr val="BD6D65"/>
    <a:srgbClr val="E2CBB7"/>
    <a:srgbClr val="EEE9E2"/>
    <a:srgbClr val="554F4D"/>
    <a:srgbClr val="F2E0C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9876" autoAdjust="0"/>
  </p:normalViewPr>
  <p:slideViewPr>
    <p:cSldViewPr snapToGrid="0" showGuides="1">
      <p:cViewPr>
        <p:scale>
          <a:sx n="70" d="100"/>
          <a:sy n="70" d="100"/>
        </p:scale>
        <p:origin x="-2070" y="-11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DF8F012-0AC3-42B2-90CA-BC5405C6B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B5097188-C232-41BC-A1C6-677F6D6FD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CACDF9E-AFBC-4D2D-A688-7BE38874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1D59E12-6FA5-449B-95B8-54226925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999C277-1836-4E22-BB5C-32FD2C8AC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584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79D55B9-E8A9-4A30-91F8-3A87B484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AF38375-52A4-4DFC-94A7-02AAFB2D3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2CB85B4-E71D-494F-A759-4D10E064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D9F9B02-3085-4385-A3F2-BCBAF406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DB66A0F-23CB-48F3-98F5-EEB498F0E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7854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B00C255-11F9-437C-BD0A-8C8330271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DA716960-288E-40FA-BAC1-95E652A0A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B49145B-4748-48A7-8B68-AB10D9C3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0243DA5-62AB-4B07-ACF4-66F7F151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D15D854-17FC-4344-B33A-2133F9CD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5204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979294-4C29-4FF2-94D5-64F5E01A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83482D1B-E38A-4915-8F19-5833301E1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670A86B2-4BE5-4BDC-8321-2402D0BA9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5236FE4B-E0B7-4187-9969-8E7CF3FF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9CEF1A5-E0D7-4286-84FF-F0347333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3B93F695-D9D7-4B6A-A576-90018153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045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C6B6A37-6DCD-490D-ACB4-5A4BBFDB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FFBFDDF-C043-4373-B751-DEDFFD2FC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234EDD22-3F2F-4C29-86F7-886E17AD5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E2FDB57E-3DFC-4612-B7AB-FEDC5F867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912070CB-C54B-46A0-945F-190DC0280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1BCDECCA-E76A-451A-AAFF-603D887E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EBFC4C5F-2E37-4C43-933D-AA5036CC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75C55A0B-AD1F-4D77-BB32-6CA2B481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084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D58ABC6-A533-4172-AFC1-84E430BA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044D0A85-6CE5-4FE0-A839-22468B8A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4E1ABEBE-2706-4558-85F8-2436A72C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787E30B7-49F1-44C9-8825-1306CA43F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2676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2E509C7A-604B-447A-A0E7-827B9D622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C0E42BB5-D3ED-4C8D-8CA7-4619BE48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6B1CFFE1-D135-48B9-9A6D-A2FD7C7A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DBDC539-7512-4226-9223-DA48FCD0E2DE}"/>
              </a:ext>
            </a:extLst>
          </p:cNvPr>
          <p:cNvSpPr txBox="1"/>
          <p:nvPr userDrawn="1"/>
        </p:nvSpPr>
        <p:spPr>
          <a:xfrm>
            <a:off x="10032313" y="6588607"/>
            <a:ext cx="2169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17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BABF424-516E-45C7-A9E1-790BDAF1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DB59E1ED-69B1-48EF-95E3-4A0BA178F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0E19A3F-94D9-442E-8D70-BDFA73E9A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BF0EBF51-806D-4FB3-AA11-4F6B7DB73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4D593E20-D7A7-4DD2-AAB9-1257F61B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CD3B0FD-CAB2-4FFC-997F-FB326DD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79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A98EB20-48F7-48B8-A6B9-0261B6BA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3C436F32-78E7-4C89-8734-475421D35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043D526B-EDAF-4888-AA56-44BF7C832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94E3DFB-8B04-43A4-BE6C-21E482379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2D57F976-D309-4D60-B0A1-43C6E574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830BA7C4-51F1-47C6-A321-2DF8E677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026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DBD1FB7-E6E4-4153-8540-BFF436E9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FD0FDF1D-719A-4B33-9023-7CE4316AD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1B4EE70-389B-46DE-9265-B822FBD1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AB0A08D-1ADA-4909-B351-23A9DB5B0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EC96274-6782-43A2-9D65-26D48D59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48049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FEFF69C1-F07A-44E0-8804-DBF0B91EEA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C6152B80-F8D2-4FB9-9913-48A227D65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F051D35-AC5D-4009-B23F-239D9EE53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C31EDF0-F5CD-4184-B8F2-C877766D1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2802437-6EA8-4A9E-A143-795A149A4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5354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FD2F9EDB-7AE4-4C48-838E-CA5C2DF58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65327EBC-3E3B-474E-83E1-C087A70D0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223D1C1-8BAB-48B1-8A81-361F734B3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408E7-38C9-4D32-A2B6-C3765899F2A5}" type="datetimeFigureOut">
              <a:rPr lang="ko-KR" altLang="en-US" smtClean="0"/>
              <a:pPr/>
              <a:t>2021-06-15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B2D174B-CCB9-47F1-8F37-F86E3A591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BC165FA4-90E6-4929-90D4-6FF8E70A0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3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B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E8DB10-764D-45FC-AB61-1DD0D37C8E80}"/>
              </a:ext>
            </a:extLst>
          </p:cNvPr>
          <p:cNvSpPr txBox="1"/>
          <p:nvPr/>
        </p:nvSpPr>
        <p:spPr>
          <a:xfrm>
            <a:off x="787027" y="2142342"/>
            <a:ext cx="1078692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200" b="1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중환자실</a:t>
            </a:r>
            <a:endParaRPr lang="en-US" altLang="ko-KR" sz="7200" b="1" dirty="0" smtClean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en-US" altLang="ko-KR" sz="7200" b="1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Intensive care unit (ICU)</a:t>
            </a:r>
            <a:endParaRPr lang="ko-KR" altLang="en-US" sz="7200" b="1" dirty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B15F66-4DFC-4647-ADE1-46D6A34E3DC6}"/>
              </a:ext>
            </a:extLst>
          </p:cNvPr>
          <p:cNvSpPr txBox="1"/>
          <p:nvPr/>
        </p:nvSpPr>
        <p:spPr>
          <a:xfrm>
            <a:off x="586603" y="743622"/>
            <a:ext cx="2642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2021.07.08 Q&amp;A </a:t>
            </a:r>
            <a:r>
              <a: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강좌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310759" y="977462"/>
            <a:ext cx="7803931" cy="15766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12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991637" y="1262060"/>
            <a:ext cx="3284025" cy="553653"/>
            <a:chOff x="991637" y="1262060"/>
            <a:chExt cx="3284025" cy="5536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1.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26693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중환자실 이란</a:t>
              </a:r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?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2E446A13-6214-43CC-A7E1-C173F830DD90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57016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xmlns="" id="{8A46AA8C-C738-4DAA-8394-228D4A57C3AB}"/>
              </a:ext>
            </a:extLst>
          </p:cNvPr>
          <p:cNvGrpSpPr/>
          <p:nvPr/>
        </p:nvGrpSpPr>
        <p:grpSpPr>
          <a:xfrm>
            <a:off x="795645" y="556424"/>
            <a:ext cx="3345311" cy="584775"/>
            <a:chOff x="2640851" y="477594"/>
            <a:chExt cx="3345311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61356F7-6E60-415E-93C3-F2B83051B641}"/>
                </a:ext>
              </a:extLst>
            </p:cNvPr>
            <p:cNvSpPr txBox="1"/>
            <p:nvPr/>
          </p:nvSpPr>
          <p:spPr>
            <a:xfrm>
              <a:off x="3542864" y="631482"/>
              <a:ext cx="24432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A table of contents</a:t>
              </a:r>
              <a:r>
                <a:rPr lang="en-US" altLang="ko-KR" dirty="0">
                  <a:solidFill>
                    <a:srgbClr val="554F4D"/>
                  </a:solidFill>
                </a:rPr>
                <a:t>.</a:t>
              </a:r>
              <a:endParaRPr lang="ko-KR" altLang="en-US" dirty="0">
                <a:solidFill>
                  <a:srgbClr val="554F4D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5541882-D751-4CCB-9348-135C193BA93B}"/>
                </a:ext>
              </a:extLst>
            </p:cNvPr>
            <p:cNvSpPr txBox="1"/>
            <p:nvPr/>
          </p:nvSpPr>
          <p:spPr>
            <a:xfrm>
              <a:off x="2640851" y="477594"/>
              <a:ext cx="9893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3200" b="1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목차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7909" y="1950502"/>
            <a:ext cx="2235662" cy="553653"/>
            <a:chOff x="991637" y="1262060"/>
            <a:chExt cx="2235662" cy="5536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2.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인력구성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033675" y="2675736"/>
            <a:ext cx="2235662" cy="553653"/>
            <a:chOff x="991637" y="1262060"/>
            <a:chExt cx="2235662" cy="5536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3.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업무분장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044184" y="4152454"/>
            <a:ext cx="4630548" cy="553653"/>
            <a:chOff x="991637" y="1262060"/>
            <a:chExt cx="4630548" cy="5536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5.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40158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중환자실 간호사의 역할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028418" y="4939631"/>
            <a:ext cx="3839475" cy="540083"/>
            <a:chOff x="991637" y="1245197"/>
            <a:chExt cx="3839475" cy="54008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6.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53639" y="1245197"/>
              <a:ext cx="31774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중환자실 장비소개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028418" y="3427228"/>
            <a:ext cx="2235662" cy="553653"/>
            <a:chOff x="991637" y="1262060"/>
            <a:chExt cx="2235662" cy="5536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4.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병동구성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044184" y="5697465"/>
            <a:ext cx="4032628" cy="553653"/>
            <a:chOff x="991637" y="1262060"/>
            <a:chExt cx="4032628" cy="5536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7.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34179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타 부서의 협조 안내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51" name="그림 50">
            <a:extLst>
              <a:ext uri="{FF2B5EF4-FFF2-40B4-BE49-F238E27FC236}">
                <a16:creationId xmlns:a16="http://schemas.microsoft.com/office/drawing/2014/main" xmlns="" id="{B9E8129E-3131-4730-9F57-1F2A1B729A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9834" y="0"/>
            <a:ext cx="5502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13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3022516" y="2648870"/>
            <a:ext cx="62824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중환자실 이란</a:t>
            </a:r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FCE5C4DE-C1B3-47C0-8D38-2C9295EA2307}"/>
              </a:ext>
            </a:extLst>
          </p:cNvPr>
          <p:cNvGrpSpPr/>
          <p:nvPr/>
        </p:nvGrpSpPr>
        <p:grpSpPr>
          <a:xfrm>
            <a:off x="620460" y="811749"/>
            <a:ext cx="6096000" cy="5557520"/>
            <a:chOff x="5415280" y="650240"/>
            <a:chExt cx="6096000" cy="555752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xmlns="" id="{0A86A2F4-BE7E-4806-A85F-F9C3063D622C}"/>
                </a:ext>
              </a:extLst>
            </p:cNvPr>
            <p:cNvSpPr/>
            <p:nvPr/>
          </p:nvSpPr>
          <p:spPr>
            <a:xfrm>
              <a:off x="5415280" y="650240"/>
              <a:ext cx="6096000" cy="5557520"/>
            </a:xfrm>
            <a:prstGeom prst="rect">
              <a:avLst/>
            </a:prstGeom>
            <a:solidFill>
              <a:srgbClr val="FC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E28AE641-C095-48C8-9C44-5C8D5E53D4A5}"/>
                </a:ext>
              </a:extLst>
            </p:cNvPr>
            <p:cNvSpPr txBox="1"/>
            <p:nvPr/>
          </p:nvSpPr>
          <p:spPr>
            <a:xfrm>
              <a:off x="5797617" y="2465742"/>
              <a:ext cx="5587188" cy="29731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Intensive care unit(ICU)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란 생명이 위급한 환자를 대상으로 고도의 지식과 기술을 갖춘 훈련된 인력과 첨단 의료장비를 이용하여 집중감시와 간호 및 치료가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24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시간 체제로 운영되는 중환자 간호단위를 말한다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ko-KR" altLang="en-US" sz="26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624BE716-21DA-47D3-84F9-025BAE32AB44}"/>
                </a:ext>
              </a:extLst>
            </p:cNvPr>
            <p:cNvSpPr txBox="1"/>
            <p:nvPr/>
          </p:nvSpPr>
          <p:spPr>
            <a:xfrm>
              <a:off x="5687258" y="1209964"/>
              <a:ext cx="4199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▶</a:t>
              </a:r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중환자실의 정의</a:t>
              </a:r>
              <a:endParaRPr lang="ko-KR" altLang="en-US" sz="3600" b="1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xmlns="" id="{0B325F5D-7B2F-4A4D-A205-7DB0030B28D3}"/>
                </a:ext>
              </a:extLst>
            </p:cNvPr>
            <p:cNvCxnSpPr/>
            <p:nvPr/>
          </p:nvCxnSpPr>
          <p:spPr>
            <a:xfrm>
              <a:off x="5781852" y="2035693"/>
              <a:ext cx="568773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0B66A484-B419-4506-B363-6F22B52645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6373" y="0"/>
            <a:ext cx="4955627" cy="6858000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xmlns="" id="{5FE21F9E-F31B-4705-A6AF-73E00D21207F}"/>
              </a:ext>
            </a:extLst>
          </p:cNvPr>
          <p:cNvSpPr/>
          <p:nvPr/>
        </p:nvSpPr>
        <p:spPr>
          <a:xfrm>
            <a:off x="9000342" y="726455"/>
            <a:ext cx="1758766" cy="17587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5FE21F9E-F31B-4705-A6AF-73E00D21207F}"/>
              </a:ext>
            </a:extLst>
          </p:cNvPr>
          <p:cNvSpPr/>
          <p:nvPr/>
        </p:nvSpPr>
        <p:spPr>
          <a:xfrm>
            <a:off x="7817935" y="3879561"/>
            <a:ext cx="1758766" cy="17587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820" name="Picture 4" descr="Hospital free 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49215" y="962943"/>
            <a:ext cx="1259999" cy="1260000"/>
          </a:xfrm>
          <a:prstGeom prst="rect">
            <a:avLst/>
          </a:prstGeom>
          <a:noFill/>
        </p:spPr>
      </p:pic>
      <p:pic>
        <p:nvPicPr>
          <p:cNvPr id="34822" name="Picture 6" descr="Blood transfusion free 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6807" y="4093957"/>
            <a:ext cx="1260000" cy="1260000"/>
          </a:xfrm>
          <a:prstGeom prst="rect">
            <a:avLst/>
          </a:prstGeom>
          <a:noFill/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64AF058D-3410-4FD4-BBA9-8455463DAD00}"/>
              </a:ext>
            </a:extLst>
          </p:cNvPr>
          <p:cNvCxnSpPr/>
          <p:nvPr/>
        </p:nvCxnSpPr>
        <p:spPr>
          <a:xfrm rot="5400000">
            <a:off x="9485349" y="2979447"/>
            <a:ext cx="778240" cy="10512"/>
          </a:xfrm>
          <a:prstGeom prst="line">
            <a:avLst/>
          </a:prstGeom>
          <a:ln w="25400"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64AF058D-3410-4FD4-BBA9-8455463DAD00}"/>
              </a:ext>
            </a:extLst>
          </p:cNvPr>
          <p:cNvCxnSpPr/>
          <p:nvPr/>
        </p:nvCxnSpPr>
        <p:spPr>
          <a:xfrm>
            <a:off x="9939971" y="3400978"/>
            <a:ext cx="890940" cy="650763"/>
          </a:xfrm>
          <a:prstGeom prst="line">
            <a:avLst/>
          </a:prstGeom>
          <a:ln w="25400"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64AF058D-3410-4FD4-BBA9-8455463DAD00}"/>
              </a:ext>
            </a:extLst>
          </p:cNvPr>
          <p:cNvCxnSpPr/>
          <p:nvPr/>
        </p:nvCxnSpPr>
        <p:spPr>
          <a:xfrm rot="10800000" flipV="1">
            <a:off x="8954814" y="3395719"/>
            <a:ext cx="853779" cy="514131"/>
          </a:xfrm>
          <a:prstGeom prst="line">
            <a:avLst/>
          </a:prstGeom>
          <a:ln w="25400"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5FE21F9E-F31B-4705-A6AF-73E00D21207F}"/>
              </a:ext>
            </a:extLst>
          </p:cNvPr>
          <p:cNvSpPr/>
          <p:nvPr/>
        </p:nvSpPr>
        <p:spPr>
          <a:xfrm>
            <a:off x="10161713" y="3858528"/>
            <a:ext cx="1758766" cy="17587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824" name="Picture 8" descr="Insurance free icon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494691" y="4125484"/>
            <a:ext cx="1259999" cy="12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676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3936944" y="2648870"/>
            <a:ext cx="407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인력구성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160F8762-B523-48ED-B7DB-237BBDFF689C}"/>
              </a:ext>
            </a:extLst>
          </p:cNvPr>
          <p:cNvSpPr/>
          <p:nvPr/>
        </p:nvSpPr>
        <p:spPr>
          <a:xfrm>
            <a:off x="5165841" y="1215175"/>
            <a:ext cx="1260000" cy="1260000"/>
          </a:xfrm>
          <a:prstGeom prst="ellipse">
            <a:avLst/>
          </a:prstGeom>
          <a:solidFill>
            <a:srgbClr val="EE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▶인력구성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FA94A986-9037-4F7E-8888-314105116302}"/>
              </a:ext>
            </a:extLst>
          </p:cNvPr>
          <p:cNvCxnSpPr/>
          <p:nvPr/>
        </p:nvCxnSpPr>
        <p:spPr>
          <a:xfrm>
            <a:off x="5497812" y="2592334"/>
            <a:ext cx="5156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9F450324-20B0-49CF-97E3-AFFE69842BFD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667053" y="1381811"/>
          <a:ext cx="2114339" cy="87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339"/>
              </a:tblGrid>
              <a:tr h="409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4629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 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☎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1124)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46" name="Picture 2" descr="User free 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2428" y="1492636"/>
            <a:ext cx="792000" cy="792000"/>
          </a:xfrm>
          <a:prstGeom prst="rect">
            <a:avLst/>
          </a:prstGeom>
          <a:noFill/>
        </p:spPr>
      </p:pic>
      <p:grpSp>
        <p:nvGrpSpPr>
          <p:cNvPr id="23" name="그룹 22"/>
          <p:cNvGrpSpPr/>
          <p:nvPr/>
        </p:nvGrpSpPr>
        <p:grpSpPr>
          <a:xfrm>
            <a:off x="1439916" y="2549973"/>
            <a:ext cx="1260000" cy="1260000"/>
            <a:chOff x="4766448" y="3527451"/>
            <a:chExt cx="1260000" cy="1260000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1748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25" name="그룹 24"/>
          <p:cNvGrpSpPr/>
          <p:nvPr/>
        </p:nvGrpSpPr>
        <p:grpSpPr>
          <a:xfrm>
            <a:off x="3909857" y="2592026"/>
            <a:ext cx="1260000" cy="1260000"/>
            <a:chOff x="4766448" y="3527451"/>
            <a:chExt cx="1260000" cy="126000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3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36" name="그룹 35"/>
          <p:cNvGrpSpPr/>
          <p:nvPr/>
        </p:nvGrpSpPr>
        <p:grpSpPr>
          <a:xfrm>
            <a:off x="9128238" y="2560493"/>
            <a:ext cx="1260000" cy="1260000"/>
            <a:chOff x="4766448" y="3527451"/>
            <a:chExt cx="1260000" cy="1260000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41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42" name="그룹 41"/>
          <p:cNvGrpSpPr/>
          <p:nvPr/>
        </p:nvGrpSpPr>
        <p:grpSpPr>
          <a:xfrm>
            <a:off x="599087" y="4625778"/>
            <a:ext cx="1260000" cy="1260000"/>
            <a:chOff x="4766448" y="3527451"/>
            <a:chExt cx="1260000" cy="1260000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44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45" name="그룹 44"/>
          <p:cNvGrpSpPr/>
          <p:nvPr/>
        </p:nvGrpSpPr>
        <p:grpSpPr>
          <a:xfrm>
            <a:off x="6553210" y="2555237"/>
            <a:ext cx="1260000" cy="1260000"/>
            <a:chOff x="4766448" y="3527451"/>
            <a:chExt cx="1260000" cy="1260000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47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48" name="그룹 47"/>
          <p:cNvGrpSpPr/>
          <p:nvPr/>
        </p:nvGrpSpPr>
        <p:grpSpPr>
          <a:xfrm>
            <a:off x="7945827" y="4625778"/>
            <a:ext cx="1260000" cy="1260000"/>
            <a:chOff x="4766448" y="3527451"/>
            <a:chExt cx="1260000" cy="1260000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50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51" name="그룹 50"/>
          <p:cNvGrpSpPr/>
          <p:nvPr/>
        </p:nvGrpSpPr>
        <p:grpSpPr>
          <a:xfrm>
            <a:off x="5260416" y="4620524"/>
            <a:ext cx="1260000" cy="1260000"/>
            <a:chOff x="4766448" y="3527451"/>
            <a:chExt cx="1260000" cy="1260000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53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54" name="그룹 53"/>
          <p:cNvGrpSpPr/>
          <p:nvPr/>
        </p:nvGrpSpPr>
        <p:grpSpPr>
          <a:xfrm>
            <a:off x="2843045" y="4615267"/>
            <a:ext cx="1260000" cy="1260000"/>
            <a:chOff x="4766448" y="3527451"/>
            <a:chExt cx="1260000" cy="1260000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56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pSp>
        <p:nvGrpSpPr>
          <p:cNvPr id="57" name="그룹 56"/>
          <p:cNvGrpSpPr/>
          <p:nvPr/>
        </p:nvGrpSpPr>
        <p:grpSpPr>
          <a:xfrm>
            <a:off x="10436775" y="4625780"/>
            <a:ext cx="1260000" cy="1260000"/>
            <a:chOff x="4766448" y="3527451"/>
            <a:chExt cx="1260000" cy="1260000"/>
          </a:xfrm>
        </p:grpSpPr>
        <p:sp>
          <p:nvSpPr>
            <p:cNvPr id="58" name="타원 57">
              <a:extLst>
                <a:ext uri="{FF2B5EF4-FFF2-40B4-BE49-F238E27FC236}">
                  <a16:creationId xmlns:a16="http://schemas.microsoft.com/office/drawing/2014/main" xmlns="" id="{160F8762-B523-48ED-B7DB-237BBDFF689C}"/>
                </a:ext>
              </a:extLst>
            </p:cNvPr>
            <p:cNvSpPr/>
            <p:nvPr/>
          </p:nvSpPr>
          <p:spPr>
            <a:xfrm>
              <a:off x="4766448" y="3527451"/>
              <a:ext cx="1260000" cy="1260000"/>
            </a:xfrm>
            <a:prstGeom prst="ellipse">
              <a:avLst/>
            </a:prstGeom>
            <a:solidFill>
              <a:srgbClr val="EEE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pic>
          <p:nvPicPr>
            <p:cNvPr id="59" name="Picture 4" descr="User fre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8290" y="3794397"/>
              <a:ext cx="792000" cy="792000"/>
            </a:xfrm>
            <a:prstGeom prst="rect">
              <a:avLst/>
            </a:prstGeom>
            <a:noFill/>
          </p:spPr>
        </p:pic>
      </p:grpSp>
      <p:graphicFrame>
        <p:nvGraphicFramePr>
          <p:cNvPr id="60" name="표 59"/>
          <p:cNvGraphicFramePr>
            <a:graphicFrameLocks noGrp="1"/>
          </p:cNvGraphicFramePr>
          <p:nvPr/>
        </p:nvGraphicFramePr>
        <p:xfrm>
          <a:off x="1333063" y="3826357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정분남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2" name="표 61"/>
          <p:cNvGraphicFramePr>
            <a:graphicFrameLocks noGrp="1"/>
          </p:cNvGraphicFramePr>
          <p:nvPr/>
        </p:nvGraphicFramePr>
        <p:xfrm>
          <a:off x="3839780" y="3857888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이빛나라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3" name="표 62"/>
          <p:cNvGraphicFramePr>
            <a:graphicFrameLocks noGrp="1"/>
          </p:cNvGraphicFramePr>
          <p:nvPr/>
        </p:nvGraphicFramePr>
        <p:xfrm>
          <a:off x="9121229" y="3826358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김경애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4" name="표 63"/>
          <p:cNvGraphicFramePr>
            <a:graphicFrameLocks noGrp="1"/>
          </p:cNvGraphicFramePr>
          <p:nvPr/>
        </p:nvGraphicFramePr>
        <p:xfrm>
          <a:off x="6498897" y="3852633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이은화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9" name="직사각형 68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 flipV="1">
            <a:off x="0" y="6653048"/>
            <a:ext cx="12192000" cy="25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8" name="표 67"/>
          <p:cNvGraphicFramePr>
            <a:graphicFrameLocks noGrp="1"/>
          </p:cNvGraphicFramePr>
          <p:nvPr/>
        </p:nvGraphicFramePr>
        <p:xfrm>
          <a:off x="10366705" y="5905763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박지윤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7" name="표 66"/>
          <p:cNvGraphicFramePr>
            <a:graphicFrameLocks noGrp="1"/>
          </p:cNvGraphicFramePr>
          <p:nvPr/>
        </p:nvGraphicFramePr>
        <p:xfrm>
          <a:off x="7875754" y="5907408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이현주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6" name="표 65"/>
          <p:cNvGraphicFramePr>
            <a:graphicFrameLocks noGrp="1"/>
          </p:cNvGraphicFramePr>
          <p:nvPr/>
        </p:nvGraphicFramePr>
        <p:xfrm>
          <a:off x="5179845" y="5907409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김경자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5" name="표 64"/>
          <p:cNvGraphicFramePr>
            <a:graphicFrameLocks noGrp="1"/>
          </p:cNvGraphicFramePr>
          <p:nvPr/>
        </p:nvGraphicFramePr>
        <p:xfrm>
          <a:off x="2799248" y="5907408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3213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이보혜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1" name="표 60"/>
          <p:cNvGraphicFramePr>
            <a:graphicFrameLocks noGrp="1"/>
          </p:cNvGraphicFramePr>
          <p:nvPr/>
        </p:nvGraphicFramePr>
        <p:xfrm>
          <a:off x="523761" y="5914592"/>
          <a:ext cx="14101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14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  <a:tr h="3267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김영화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418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4009420" y="2648870"/>
            <a:ext cx="407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업무분장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712207"/>
              </p:ext>
            </p:extLst>
          </p:nvPr>
        </p:nvGraphicFramePr>
        <p:xfrm>
          <a:off x="917644" y="1310206"/>
          <a:ext cx="9771376" cy="515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1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420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51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022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점검이름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kit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약품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&amp;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장비 일일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 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Duty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김경애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응급의약품 봉인지 사용현황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오픈시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 매월 말일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김경애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제세동기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김경애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비치약품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공차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관리대장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중환자실 비치 의약품 일일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김영화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중심정맥관 삽입 체크리스트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실시 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이빛나라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중심정맥관 유지관리 체크리스트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실시 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이빛나라</a:t>
                      </a:r>
                      <a:endParaRPr lang="ko-KR" altLang="en-US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8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수액주입기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이보혜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환자감시장치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이보혜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10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인공호흡기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김영화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65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712207"/>
              </p:ext>
            </p:extLst>
          </p:nvPr>
        </p:nvGraphicFramePr>
        <p:xfrm>
          <a:off x="917644" y="1310206"/>
          <a:ext cx="9771376" cy="515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1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411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706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76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점검이름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11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고유량산소기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김영화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12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휠체어관리대장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주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회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박지윤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13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심전도계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이동형 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Spo2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기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BP</a:t>
                      </a:r>
                      <a:r>
                        <a:rPr lang="ko-KR" altLang="en-US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기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이보혜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14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네블라이저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김경자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15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이동용산소용량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김경자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16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음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양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압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 병실작동 상태 확인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김경자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17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의료폐기물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이현주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18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낙상예방 환경관리대장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이현주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19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안전점검 대장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약품냉장고온도계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박지윤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20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화재안전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박지윤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65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712207"/>
              </p:ext>
            </p:extLst>
          </p:nvPr>
        </p:nvGraphicFramePr>
        <p:xfrm>
          <a:off x="917644" y="1310206"/>
          <a:ext cx="9771376" cy="46884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1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97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05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391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점검이름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21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소독 및 청소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점검표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세탁물 포함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이현주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22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CRM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관리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회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정분남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23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중환자실 면회객 관리명부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박지윤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24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부서운영계획 수립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25</a:t>
                      </a:r>
                      <a:endParaRPr lang="ko-KR" altLang="en-US" sz="190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부서운영계획 평가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반기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26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직무기술서 기술 여부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(1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27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직무기술서 실적 평가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(12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월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28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개인별 교육 기록카드 작성여부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교육 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홍순이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51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29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중환자실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입퇴원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 통계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이은화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65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3930590" y="2648870"/>
            <a:ext cx="407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병동구성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▶병동구성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正方形/長方形 13">
            <a:extLst>
              <a:ext uri="{FF2B5EF4-FFF2-40B4-BE49-F238E27FC236}">
                <a16:creationId xmlns:a16="http://schemas.microsoft.com/office/drawing/2014/main" xmlns="" id="{890ED7BB-AB56-4723-98C2-F4996063B52F}"/>
              </a:ext>
            </a:extLst>
          </p:cNvPr>
          <p:cNvSpPr/>
          <p:nvPr/>
        </p:nvSpPr>
        <p:spPr>
          <a:xfrm>
            <a:off x="631081" y="1440425"/>
            <a:ext cx="11256124" cy="4960376"/>
          </a:xfrm>
          <a:prstGeom prst="rect">
            <a:avLst/>
          </a:prstGeom>
          <a:solidFill>
            <a:srgbClr val="EE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0772374D-861B-427F-B594-D01110F5D502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2270214" y="1529257"/>
            <a:ext cx="2052925" cy="740977"/>
            <a:chOff x="3105804" y="2743202"/>
            <a:chExt cx="2136512" cy="760478"/>
          </a:xfrm>
        </p:grpSpPr>
        <p:sp>
          <p:nvSpPr>
            <p:cNvPr id="33" name="순서도: 대체 처리 32"/>
            <p:cNvSpPr/>
            <p:nvPr/>
          </p:nvSpPr>
          <p:spPr>
            <a:xfrm>
              <a:off x="3105804" y="2743202"/>
              <a:ext cx="2136512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33755" y="2850242"/>
              <a:ext cx="1806568" cy="536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8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전실입구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5276179" y="1508225"/>
            <a:ext cx="2133601" cy="740977"/>
            <a:chOff x="3105804" y="2743202"/>
            <a:chExt cx="2243826" cy="760478"/>
          </a:xfrm>
        </p:grpSpPr>
        <p:sp>
          <p:nvSpPr>
            <p:cNvPr id="38" name="순서도: 대체 처리 37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1381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의료폐기물실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7052432" y="1518745"/>
            <a:ext cx="1807781" cy="740977"/>
            <a:chOff x="3105804" y="2743202"/>
            <a:chExt cx="2243826" cy="760478"/>
          </a:xfrm>
        </p:grpSpPr>
        <p:sp>
          <p:nvSpPr>
            <p:cNvPr id="41" name="순서도: 대체 처리 40"/>
            <p:cNvSpPr/>
            <p:nvPr/>
          </p:nvSpPr>
          <p:spPr>
            <a:xfrm>
              <a:off x="3105804" y="2743202"/>
              <a:ext cx="1598075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1381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세탁물실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8345839" y="1513484"/>
            <a:ext cx="1649473" cy="740977"/>
            <a:chOff x="3049702" y="2743202"/>
            <a:chExt cx="2235818" cy="760478"/>
          </a:xfrm>
        </p:grpSpPr>
        <p:sp>
          <p:nvSpPr>
            <p:cNvPr id="44" name="순서도: 대체 처리 4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4970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물품보관실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0636475" y="1497707"/>
            <a:ext cx="1424153" cy="740977"/>
            <a:chOff x="3105804" y="2743202"/>
            <a:chExt cx="2243826" cy="760478"/>
          </a:xfrm>
        </p:grpSpPr>
        <p:sp>
          <p:nvSpPr>
            <p:cNvPr id="47" name="순서도: 대체 처리 4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11381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전담의실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2375268" y="2879834"/>
            <a:ext cx="7131281" cy="1755227"/>
            <a:chOff x="2816773" y="2895600"/>
            <a:chExt cx="7131281" cy="1755227"/>
          </a:xfrm>
        </p:grpSpPr>
        <p:grpSp>
          <p:nvGrpSpPr>
            <p:cNvPr id="49" name="그룹 48"/>
            <p:cNvGrpSpPr/>
            <p:nvPr/>
          </p:nvGrpSpPr>
          <p:grpSpPr>
            <a:xfrm>
              <a:off x="2816773" y="2895600"/>
              <a:ext cx="6973615" cy="1755227"/>
              <a:chOff x="3105804" y="2743202"/>
              <a:chExt cx="2136512" cy="760478"/>
            </a:xfrm>
          </p:grpSpPr>
          <p:sp>
            <p:nvSpPr>
              <p:cNvPr id="50" name="순서도: 대체 처리 49"/>
              <p:cNvSpPr/>
              <p:nvPr/>
            </p:nvSpPr>
            <p:spPr>
              <a:xfrm>
                <a:off x="3105804" y="2743202"/>
                <a:ext cx="2136512" cy="760478"/>
              </a:xfrm>
              <a:prstGeom prst="flowChartAlternateProcess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rgbClr val="E2CB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782958" y="3212266"/>
                <a:ext cx="1353100" cy="22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ko-KR" altLang="en-US" sz="280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간호사 </a:t>
                </a:r>
                <a:r>
                  <a:rPr lang="en-US" altLang="ko-KR" sz="280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Station</a:t>
                </a:r>
                <a:endParaRPr lang="ko-KR" altLang="en-US" sz="28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3552514" y="3069007"/>
              <a:ext cx="1424153" cy="740977"/>
              <a:chOff x="3105804" y="2743202"/>
              <a:chExt cx="2243826" cy="760478"/>
            </a:xfrm>
          </p:grpSpPr>
          <p:sp>
            <p:nvSpPr>
              <p:cNvPr id="53" name="순서도: 대체 처리 52"/>
              <p:cNvSpPr/>
              <p:nvPr/>
            </p:nvSpPr>
            <p:spPr>
              <a:xfrm>
                <a:off x="3105804" y="2743202"/>
                <a:ext cx="1556593" cy="760478"/>
              </a:xfrm>
              <a:prstGeom prst="flowChartAlternate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E2CB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3113812" y="2898783"/>
                <a:ext cx="2235818" cy="410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ko-KR" altLang="en-US" sz="200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인계실</a:t>
                </a:r>
              </a:p>
            </p:txBody>
          </p:sp>
        </p:grpSp>
        <p:grpSp>
          <p:nvGrpSpPr>
            <p:cNvPr id="55" name="그룹 54"/>
            <p:cNvGrpSpPr/>
            <p:nvPr/>
          </p:nvGrpSpPr>
          <p:grpSpPr>
            <a:xfrm>
              <a:off x="5186883" y="3063749"/>
              <a:ext cx="1424153" cy="740977"/>
              <a:chOff x="3105804" y="2743202"/>
              <a:chExt cx="2243826" cy="760478"/>
            </a:xfrm>
          </p:grpSpPr>
          <p:sp>
            <p:nvSpPr>
              <p:cNvPr id="56" name="순서도: 대체 처리 55"/>
              <p:cNvSpPr/>
              <p:nvPr/>
            </p:nvSpPr>
            <p:spPr>
              <a:xfrm>
                <a:off x="3105804" y="2743202"/>
                <a:ext cx="1556593" cy="760478"/>
              </a:xfrm>
              <a:prstGeom prst="flowChartAlternate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E2CB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113812" y="2898783"/>
                <a:ext cx="2235818" cy="410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ko-KR" altLang="en-US" sz="2000" dirty="0" err="1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세척실</a:t>
                </a:r>
                <a:endPara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6411330" y="3058492"/>
              <a:ext cx="3536724" cy="859477"/>
              <a:chOff x="3105804" y="2743202"/>
              <a:chExt cx="2576958" cy="882097"/>
            </a:xfrm>
          </p:grpSpPr>
          <p:sp>
            <p:nvSpPr>
              <p:cNvPr id="59" name="순서도: 대체 처리 58"/>
              <p:cNvSpPr/>
              <p:nvPr/>
            </p:nvSpPr>
            <p:spPr>
              <a:xfrm>
                <a:off x="3105804" y="2743202"/>
                <a:ext cx="1945143" cy="760478"/>
              </a:xfrm>
              <a:prstGeom prst="flowChartAlternate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E2CB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446947" y="2898783"/>
                <a:ext cx="2235815" cy="726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ko-KR" altLang="en-US" sz="200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주사준비구역</a:t>
                </a:r>
              </a:p>
            </p:txBody>
          </p:sp>
        </p:grpSp>
      </p:grpSp>
      <p:grpSp>
        <p:nvGrpSpPr>
          <p:cNvPr id="62" name="그룹 61"/>
          <p:cNvGrpSpPr/>
          <p:nvPr/>
        </p:nvGrpSpPr>
        <p:grpSpPr>
          <a:xfrm>
            <a:off x="698932" y="3741674"/>
            <a:ext cx="1460946" cy="740977"/>
            <a:chOff x="3105804" y="2743202"/>
            <a:chExt cx="2243826" cy="760478"/>
          </a:xfrm>
        </p:grpSpPr>
        <p:sp>
          <p:nvSpPr>
            <p:cNvPr id="63" name="순서도: 대체 처리 62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11381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의료장비</a:t>
              </a: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804040" y="2885081"/>
            <a:ext cx="1198186" cy="740977"/>
            <a:chOff x="3105804" y="2743202"/>
            <a:chExt cx="2243826" cy="760478"/>
          </a:xfrm>
        </p:grpSpPr>
        <p:sp>
          <p:nvSpPr>
            <p:cNvPr id="66" name="순서도: 대체 처리 65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113812" y="2898783"/>
              <a:ext cx="2235818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20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린넨실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9285652" y="2911346"/>
            <a:ext cx="1403363" cy="996742"/>
            <a:chOff x="2887747" y="2743202"/>
            <a:chExt cx="2235818" cy="760478"/>
          </a:xfrm>
        </p:grpSpPr>
        <p:sp>
          <p:nvSpPr>
            <p:cNvPr id="69" name="순서도: 대체 처리 68"/>
            <p:cNvSpPr/>
            <p:nvPr/>
          </p:nvSpPr>
          <p:spPr>
            <a:xfrm>
              <a:off x="3105803" y="2743202"/>
              <a:ext cx="1741478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887747" y="2898784"/>
              <a:ext cx="2235818" cy="540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의료물품</a:t>
              </a:r>
              <a:endPara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보관실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10583738" y="3441334"/>
            <a:ext cx="1419070" cy="747046"/>
            <a:chOff x="2915092" y="2736976"/>
            <a:chExt cx="2235817" cy="766707"/>
          </a:xfrm>
        </p:grpSpPr>
        <p:sp>
          <p:nvSpPr>
            <p:cNvPr id="72" name="순서도: 대체 처리 71"/>
            <p:cNvSpPr/>
            <p:nvPr/>
          </p:nvSpPr>
          <p:spPr>
            <a:xfrm>
              <a:off x="3304519" y="2743205"/>
              <a:ext cx="1546213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915092" y="2736976"/>
              <a:ext cx="2235817" cy="72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음압</a:t>
              </a:r>
              <a:endPara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격리실</a:t>
              </a: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10583738" y="4372308"/>
            <a:ext cx="1419070" cy="740977"/>
            <a:chOff x="2915092" y="2743205"/>
            <a:chExt cx="2235817" cy="760478"/>
          </a:xfrm>
        </p:grpSpPr>
        <p:sp>
          <p:nvSpPr>
            <p:cNvPr id="78" name="순서도: 대체 처리 77"/>
            <p:cNvSpPr/>
            <p:nvPr/>
          </p:nvSpPr>
          <p:spPr>
            <a:xfrm>
              <a:off x="3304519" y="2743205"/>
              <a:ext cx="1546213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915092" y="2931146"/>
              <a:ext cx="2235817" cy="4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격리실</a:t>
              </a: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9197502" y="4997670"/>
            <a:ext cx="876664" cy="1324303"/>
            <a:chOff x="3105804" y="2743202"/>
            <a:chExt cx="2304021" cy="760478"/>
          </a:xfrm>
        </p:grpSpPr>
        <p:sp>
          <p:nvSpPr>
            <p:cNvPr id="81" name="순서도: 대체 처리 80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1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7142736" y="4992419"/>
            <a:ext cx="876664" cy="1324303"/>
            <a:chOff x="3105804" y="2743202"/>
            <a:chExt cx="2304021" cy="760478"/>
          </a:xfrm>
        </p:grpSpPr>
        <p:sp>
          <p:nvSpPr>
            <p:cNvPr id="84" name="순서도: 대체 처리 8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E4948C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3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8183268" y="4992416"/>
            <a:ext cx="876664" cy="1324303"/>
            <a:chOff x="3105804" y="2743202"/>
            <a:chExt cx="2304021" cy="760478"/>
          </a:xfrm>
        </p:grpSpPr>
        <p:sp>
          <p:nvSpPr>
            <p:cNvPr id="87" name="순서도: 대체 처리 8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2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6039143" y="5008183"/>
            <a:ext cx="876664" cy="1324303"/>
            <a:chOff x="3105804" y="2743202"/>
            <a:chExt cx="2304021" cy="760478"/>
          </a:xfrm>
        </p:grpSpPr>
        <p:sp>
          <p:nvSpPr>
            <p:cNvPr id="90" name="순서도: 대체 처리 89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E4948C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4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5014384" y="5008183"/>
            <a:ext cx="876664" cy="1324303"/>
            <a:chOff x="3105804" y="2743202"/>
            <a:chExt cx="2304021" cy="760478"/>
          </a:xfrm>
        </p:grpSpPr>
        <p:sp>
          <p:nvSpPr>
            <p:cNvPr id="93" name="순서도: 대체 처리 92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E4948C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5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8" name="그룹 97"/>
          <p:cNvGrpSpPr/>
          <p:nvPr/>
        </p:nvGrpSpPr>
        <p:grpSpPr>
          <a:xfrm>
            <a:off x="2964873" y="5008192"/>
            <a:ext cx="876664" cy="1324303"/>
            <a:chOff x="3105804" y="2743202"/>
            <a:chExt cx="2304021" cy="760478"/>
          </a:xfrm>
        </p:grpSpPr>
        <p:sp>
          <p:nvSpPr>
            <p:cNvPr id="99" name="순서도: 대체 처리 98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7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3989629" y="5008187"/>
            <a:ext cx="876664" cy="1324303"/>
            <a:chOff x="3105804" y="2743202"/>
            <a:chExt cx="2304021" cy="760478"/>
          </a:xfrm>
        </p:grpSpPr>
        <p:sp>
          <p:nvSpPr>
            <p:cNvPr id="102" name="순서도: 대체 처리 101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6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4" name="그룹 103"/>
          <p:cNvGrpSpPr/>
          <p:nvPr/>
        </p:nvGrpSpPr>
        <p:grpSpPr>
          <a:xfrm>
            <a:off x="1940121" y="4992421"/>
            <a:ext cx="876664" cy="1324303"/>
            <a:chOff x="3105804" y="2743202"/>
            <a:chExt cx="2304021" cy="760478"/>
          </a:xfrm>
        </p:grpSpPr>
        <p:sp>
          <p:nvSpPr>
            <p:cNvPr id="105" name="순서도: 대체 처리 104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174008" y="2907837"/>
              <a:ext cx="2235817" cy="406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8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16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1916839" y="2664635"/>
            <a:ext cx="8220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4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54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중환자실 간호사의 역할</a:t>
            </a:r>
            <a:endParaRPr lang="ko-KR" altLang="en-US" sz="54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▶수간호사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8B6A385C-EE63-4236-BC74-4497B75CC1B3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1063235" y="3284265"/>
            <a:ext cx="9513780" cy="3130184"/>
            <a:chOff x="1667759" y="1212348"/>
            <a:chExt cx="9657260" cy="4970554"/>
          </a:xfrm>
        </p:grpSpPr>
        <p:grpSp>
          <p:nvGrpSpPr>
            <p:cNvPr id="25" name="그룹 24"/>
            <p:cNvGrpSpPr/>
            <p:nvPr/>
          </p:nvGrpSpPr>
          <p:grpSpPr>
            <a:xfrm>
              <a:off x="1673019" y="1212348"/>
              <a:ext cx="9652000" cy="3683002"/>
              <a:chOff x="1688785" y="2047946"/>
              <a:chExt cx="9652000" cy="3683002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xmlns="" id="{34D4B2C0-21A9-42A2-A2C1-3A47479C62A9}"/>
                  </a:ext>
                </a:extLst>
              </p:cNvPr>
              <p:cNvSpPr/>
              <p:nvPr/>
            </p:nvSpPr>
            <p:spPr>
              <a:xfrm>
                <a:off x="1688785" y="2047946"/>
                <a:ext cx="1168400" cy="104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xmlns="" id="{6ACAD101-08CE-49A3-900D-1C3A952C1C47}"/>
                  </a:ext>
                </a:extLst>
              </p:cNvPr>
              <p:cNvSpPr/>
              <p:nvPr/>
            </p:nvSpPr>
            <p:spPr>
              <a:xfrm>
                <a:off x="3098485" y="2047946"/>
                <a:ext cx="8242300" cy="104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BDD01701-204F-4197-84FF-966F231F0D9D}"/>
                  </a:ext>
                </a:extLst>
              </p:cNvPr>
              <p:cNvSpPr txBox="1"/>
              <p:nvPr/>
            </p:nvSpPr>
            <p:spPr>
              <a:xfrm>
                <a:off x="2047603" y="2202925"/>
                <a:ext cx="436400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endParaRPr lang="ko-KR" altLang="en-US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2A22C4E7-5C20-4AE4-9EFB-CFFB081D978F}"/>
                  </a:ext>
                </a:extLst>
              </p:cNvPr>
              <p:cNvSpPr txBox="1"/>
              <p:nvPr/>
            </p:nvSpPr>
            <p:spPr>
              <a:xfrm>
                <a:off x="3355579" y="2232381"/>
                <a:ext cx="3878431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간호 전문가로서의 직무</a:t>
                </a:r>
                <a:endParaRPr lang="ko-KR" altLang="en-US" sz="2400" spc="-15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xmlns="" id="{898B97FC-9898-4CE5-A006-8BEAAAC0A41A}"/>
                  </a:ext>
                </a:extLst>
              </p:cNvPr>
              <p:cNvSpPr/>
              <p:nvPr/>
            </p:nvSpPr>
            <p:spPr>
              <a:xfrm>
                <a:off x="1688785" y="3367447"/>
                <a:ext cx="1168400" cy="104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xmlns="" id="{CC7BC4E2-DC6F-4283-A77C-4B91F21E3C43}"/>
                  </a:ext>
                </a:extLst>
              </p:cNvPr>
              <p:cNvSpPr/>
              <p:nvPr/>
            </p:nvSpPr>
            <p:spPr>
              <a:xfrm>
                <a:off x="3098485" y="3367447"/>
                <a:ext cx="8242300" cy="104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10DB4B2-D792-4A1F-9178-E3FEB971EF48}"/>
                  </a:ext>
                </a:extLst>
              </p:cNvPr>
              <p:cNvSpPr txBox="1"/>
              <p:nvPr/>
            </p:nvSpPr>
            <p:spPr>
              <a:xfrm>
                <a:off x="2034779" y="3522427"/>
                <a:ext cx="436400" cy="5796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2</a:t>
                </a:r>
                <a:endPara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6D33D82F-B3CF-4DA1-B337-7EF40F6E2967}"/>
                  </a:ext>
                </a:extLst>
              </p:cNvPr>
              <p:cNvSpPr txBox="1"/>
              <p:nvPr/>
            </p:nvSpPr>
            <p:spPr>
              <a:xfrm>
                <a:off x="3355579" y="3551884"/>
                <a:ext cx="3878431" cy="5796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문제 </a:t>
                </a:r>
                <a:r>
                  <a:rPr lang="ko-KR" altLang="en-US" sz="2400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해결자로서의</a:t>
                </a:r>
                <a:r>
                  <a:rPr lang="ko-KR" altLang="en-US" sz="2400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 직무</a:t>
                </a:r>
                <a:endParaRPr lang="ko-KR" altLang="en-US" sz="24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xmlns="" id="{91334BCB-DD33-496F-81DE-67F58DFC375D}"/>
                  </a:ext>
                </a:extLst>
              </p:cNvPr>
              <p:cNvSpPr/>
              <p:nvPr/>
            </p:nvSpPr>
            <p:spPr>
              <a:xfrm>
                <a:off x="1688785" y="4686948"/>
                <a:ext cx="1168400" cy="1044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xmlns="" id="{D63BFB74-8A39-40FF-BA12-348821D8EF09}"/>
                  </a:ext>
                </a:extLst>
              </p:cNvPr>
              <p:cNvSpPr/>
              <p:nvPr/>
            </p:nvSpPr>
            <p:spPr>
              <a:xfrm>
                <a:off x="3098485" y="4686948"/>
                <a:ext cx="8242300" cy="1044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7A293D34-11C2-48DE-86EE-D7ACA032BACE}"/>
                  </a:ext>
                </a:extLst>
              </p:cNvPr>
              <p:cNvSpPr txBox="1"/>
              <p:nvPr/>
            </p:nvSpPr>
            <p:spPr>
              <a:xfrm>
                <a:off x="2047603" y="4841929"/>
                <a:ext cx="436400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rgbClr val="655D5B"/>
                    </a:solidFill>
                    <a:latin typeface="HY헤드라인M" pitchFamily="18" charset="-127"/>
                    <a:ea typeface="HY헤드라인M" pitchFamily="18" charset="-127"/>
                  </a:rPr>
                  <a:t>3</a:t>
                </a:r>
                <a:endParaRPr lang="ko-KR" altLang="en-US" sz="2400" dirty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C72494D8-82D7-438A-89A0-7D72E72F1D74}"/>
                  </a:ext>
                </a:extLst>
              </p:cNvPr>
              <p:cNvSpPr txBox="1"/>
              <p:nvPr/>
            </p:nvSpPr>
            <p:spPr>
              <a:xfrm>
                <a:off x="3355579" y="4871385"/>
                <a:ext cx="3878431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인력 개발자로서의 직무</a:t>
                </a:r>
                <a:endParaRPr lang="ko-KR" altLang="en-US" sz="2400" spc="-150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1667759" y="5123136"/>
              <a:ext cx="9636234" cy="1059766"/>
              <a:chOff x="1667759" y="5123136"/>
              <a:chExt cx="9636234" cy="1059766"/>
            </a:xfrm>
            <a:solidFill>
              <a:schemeClr val="accent5">
                <a:lumMod val="90000"/>
              </a:schemeClr>
            </a:solidFill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xmlns="" id="{91334BCB-DD33-496F-81DE-67F58DFC375D}"/>
                  </a:ext>
                </a:extLst>
              </p:cNvPr>
              <p:cNvSpPr/>
              <p:nvPr/>
            </p:nvSpPr>
            <p:spPr>
              <a:xfrm>
                <a:off x="1667759" y="5123136"/>
                <a:ext cx="1168400" cy="10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7A293D34-11C2-48DE-86EE-D7ACA032BACE}"/>
                  </a:ext>
                </a:extLst>
              </p:cNvPr>
              <p:cNvSpPr txBox="1"/>
              <p:nvPr/>
            </p:nvSpPr>
            <p:spPr>
              <a:xfrm>
                <a:off x="2026577" y="5278118"/>
                <a:ext cx="436400" cy="57966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 smtClean="0">
                    <a:solidFill>
                      <a:srgbClr val="655D5B"/>
                    </a:solidFill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2400" dirty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xmlns="" id="{D63BFB74-8A39-40FF-BA12-348821D8EF09}"/>
                  </a:ext>
                </a:extLst>
              </p:cNvPr>
              <p:cNvSpPr/>
              <p:nvPr/>
            </p:nvSpPr>
            <p:spPr>
              <a:xfrm>
                <a:off x="3061693" y="5138902"/>
                <a:ext cx="8242300" cy="10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C72494D8-82D7-438A-89A0-7D72E72F1D74}"/>
                  </a:ext>
                </a:extLst>
              </p:cNvPr>
              <p:cNvSpPr txBox="1"/>
              <p:nvPr/>
            </p:nvSpPr>
            <p:spPr>
              <a:xfrm>
                <a:off x="3318787" y="5323340"/>
                <a:ext cx="4569910" cy="57966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간호단위 관리자로서의 직무</a:t>
                </a:r>
                <a:endParaRPr lang="ko-KR" altLang="en-US" sz="2400" spc="-150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B01BE66-741C-41C2-B8C0-1EADF7283C90}"/>
              </a:ext>
            </a:extLst>
          </p:cNvPr>
          <p:cNvSpPr txBox="1"/>
          <p:nvPr/>
        </p:nvSpPr>
        <p:spPr>
          <a:xfrm>
            <a:off x="941699" y="1273621"/>
            <a:ext cx="114686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굴림"/>
                <a:ea typeface="굴림"/>
              </a:rPr>
              <a:t>▪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업무개요 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간호 업무 관리자로서 재원환자의 적정 간호와 소속직원의 </a:t>
            </a:r>
            <a:endParaRPr lang="en-US" altLang="ko-KR" sz="24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        자질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향상 및 환경관리 유지를 위한 </a:t>
            </a:r>
            <a:r>
              <a:rPr lang="ko-KR" altLang="en-US" sz="2400" dirty="0" err="1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제반업무를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계획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조직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       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집행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평가 한다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▪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기능과 업무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0311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▶간호사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8B6A385C-EE63-4236-BC74-4497B75CC1B3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33"/>
          <p:cNvGrpSpPr/>
          <p:nvPr/>
        </p:nvGrpSpPr>
        <p:grpSpPr>
          <a:xfrm>
            <a:off x="1063235" y="3284265"/>
            <a:ext cx="9513780" cy="3130184"/>
            <a:chOff x="1667759" y="1212348"/>
            <a:chExt cx="9657260" cy="4970554"/>
          </a:xfrm>
        </p:grpSpPr>
        <p:grpSp>
          <p:nvGrpSpPr>
            <p:cNvPr id="4" name="그룹 24"/>
            <p:cNvGrpSpPr/>
            <p:nvPr/>
          </p:nvGrpSpPr>
          <p:grpSpPr>
            <a:xfrm>
              <a:off x="1673019" y="1212348"/>
              <a:ext cx="9652000" cy="3683002"/>
              <a:chOff x="1688785" y="2047946"/>
              <a:chExt cx="9652000" cy="3683002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xmlns="" id="{34D4B2C0-21A9-42A2-A2C1-3A47479C62A9}"/>
                  </a:ext>
                </a:extLst>
              </p:cNvPr>
              <p:cNvSpPr/>
              <p:nvPr/>
            </p:nvSpPr>
            <p:spPr>
              <a:xfrm>
                <a:off x="1688785" y="2047946"/>
                <a:ext cx="1168400" cy="104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xmlns="" id="{6ACAD101-08CE-49A3-900D-1C3A952C1C47}"/>
                  </a:ext>
                </a:extLst>
              </p:cNvPr>
              <p:cNvSpPr/>
              <p:nvPr/>
            </p:nvSpPr>
            <p:spPr>
              <a:xfrm>
                <a:off x="3098485" y="2047946"/>
                <a:ext cx="8242300" cy="104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BDD01701-204F-4197-84FF-966F231F0D9D}"/>
                  </a:ext>
                </a:extLst>
              </p:cNvPr>
              <p:cNvSpPr txBox="1"/>
              <p:nvPr/>
            </p:nvSpPr>
            <p:spPr>
              <a:xfrm>
                <a:off x="2047603" y="2202925"/>
                <a:ext cx="436400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endParaRPr lang="ko-KR" altLang="en-US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2A22C4E7-5C20-4AE4-9EFB-CFFB081D978F}"/>
                  </a:ext>
                </a:extLst>
              </p:cNvPr>
              <p:cNvSpPr txBox="1"/>
              <p:nvPr/>
            </p:nvSpPr>
            <p:spPr>
              <a:xfrm>
                <a:off x="3355579" y="2232381"/>
                <a:ext cx="3878431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간호 전문가로서의 직무</a:t>
                </a:r>
                <a:endParaRPr lang="ko-KR" altLang="en-US" sz="2400" spc="-15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xmlns="" id="{898B97FC-9898-4CE5-A006-8BEAAAC0A41A}"/>
                  </a:ext>
                </a:extLst>
              </p:cNvPr>
              <p:cNvSpPr/>
              <p:nvPr/>
            </p:nvSpPr>
            <p:spPr>
              <a:xfrm>
                <a:off x="1688785" y="3367447"/>
                <a:ext cx="1168400" cy="104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xmlns="" id="{CC7BC4E2-DC6F-4283-A77C-4B91F21E3C43}"/>
                  </a:ext>
                </a:extLst>
              </p:cNvPr>
              <p:cNvSpPr/>
              <p:nvPr/>
            </p:nvSpPr>
            <p:spPr>
              <a:xfrm>
                <a:off x="3098485" y="3367447"/>
                <a:ext cx="8242300" cy="104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10DB4B2-D792-4A1F-9178-E3FEB971EF48}"/>
                  </a:ext>
                </a:extLst>
              </p:cNvPr>
              <p:cNvSpPr txBox="1"/>
              <p:nvPr/>
            </p:nvSpPr>
            <p:spPr>
              <a:xfrm>
                <a:off x="2034779" y="3522427"/>
                <a:ext cx="436400" cy="5796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2</a:t>
                </a:r>
                <a:endPara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6D33D82F-B3CF-4DA1-B337-7EF40F6E2967}"/>
                  </a:ext>
                </a:extLst>
              </p:cNvPr>
              <p:cNvSpPr txBox="1"/>
              <p:nvPr/>
            </p:nvSpPr>
            <p:spPr>
              <a:xfrm>
                <a:off x="3355579" y="3551884"/>
                <a:ext cx="3878431" cy="5796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문제 </a:t>
                </a:r>
                <a:r>
                  <a:rPr lang="ko-KR" altLang="en-US" sz="2400" spc="-15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해결자로서의</a:t>
                </a:r>
                <a:r>
                  <a:rPr lang="ko-KR" altLang="en-US" sz="2400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 직무</a:t>
                </a:r>
                <a:endParaRPr lang="ko-KR" altLang="en-US" sz="24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xmlns="" id="{91334BCB-DD33-496F-81DE-67F58DFC375D}"/>
                  </a:ext>
                </a:extLst>
              </p:cNvPr>
              <p:cNvSpPr/>
              <p:nvPr/>
            </p:nvSpPr>
            <p:spPr>
              <a:xfrm>
                <a:off x="1688785" y="4686948"/>
                <a:ext cx="1168400" cy="1044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xmlns="" id="{D63BFB74-8A39-40FF-BA12-348821D8EF09}"/>
                  </a:ext>
                </a:extLst>
              </p:cNvPr>
              <p:cNvSpPr/>
              <p:nvPr/>
            </p:nvSpPr>
            <p:spPr>
              <a:xfrm>
                <a:off x="3098485" y="4686948"/>
                <a:ext cx="8242300" cy="1044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7A293D34-11C2-48DE-86EE-D7ACA032BACE}"/>
                  </a:ext>
                </a:extLst>
              </p:cNvPr>
              <p:cNvSpPr txBox="1"/>
              <p:nvPr/>
            </p:nvSpPr>
            <p:spPr>
              <a:xfrm>
                <a:off x="2047603" y="4841929"/>
                <a:ext cx="436400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rgbClr val="655D5B"/>
                    </a:solidFill>
                    <a:latin typeface="HY헤드라인M" pitchFamily="18" charset="-127"/>
                    <a:ea typeface="HY헤드라인M" pitchFamily="18" charset="-127"/>
                  </a:rPr>
                  <a:t>3</a:t>
                </a:r>
                <a:endParaRPr lang="ko-KR" altLang="en-US" sz="2400" dirty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C72494D8-82D7-438A-89A0-7D72E72F1D74}"/>
                  </a:ext>
                </a:extLst>
              </p:cNvPr>
              <p:cNvSpPr txBox="1"/>
              <p:nvPr/>
            </p:nvSpPr>
            <p:spPr>
              <a:xfrm>
                <a:off x="3355579" y="4871385"/>
                <a:ext cx="3878431" cy="579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인력 개발자로서의 직무</a:t>
                </a:r>
                <a:endParaRPr lang="ko-KR" altLang="en-US" sz="2400" spc="-150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5" name="그룹 32"/>
            <p:cNvGrpSpPr/>
            <p:nvPr/>
          </p:nvGrpSpPr>
          <p:grpSpPr>
            <a:xfrm>
              <a:off x="1667759" y="5123136"/>
              <a:ext cx="9636234" cy="1059766"/>
              <a:chOff x="1667759" y="5123136"/>
              <a:chExt cx="9636234" cy="1059766"/>
            </a:xfrm>
            <a:solidFill>
              <a:schemeClr val="accent5">
                <a:lumMod val="90000"/>
              </a:schemeClr>
            </a:solidFill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xmlns="" id="{91334BCB-DD33-496F-81DE-67F58DFC375D}"/>
                  </a:ext>
                </a:extLst>
              </p:cNvPr>
              <p:cNvSpPr/>
              <p:nvPr/>
            </p:nvSpPr>
            <p:spPr>
              <a:xfrm>
                <a:off x="1667759" y="5123136"/>
                <a:ext cx="1168400" cy="10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7A293D34-11C2-48DE-86EE-D7ACA032BACE}"/>
                  </a:ext>
                </a:extLst>
              </p:cNvPr>
              <p:cNvSpPr txBox="1"/>
              <p:nvPr/>
            </p:nvSpPr>
            <p:spPr>
              <a:xfrm>
                <a:off x="2026577" y="5278118"/>
                <a:ext cx="436400" cy="57966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 smtClean="0">
                    <a:solidFill>
                      <a:srgbClr val="655D5B"/>
                    </a:solidFill>
                    <a:latin typeface="HY헤드라인M" pitchFamily="18" charset="-127"/>
                    <a:ea typeface="HY헤드라인M" pitchFamily="18" charset="-127"/>
                  </a:rPr>
                  <a:t>4</a:t>
                </a:r>
                <a:endParaRPr lang="ko-KR" altLang="en-US" sz="2400" dirty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xmlns="" id="{D63BFB74-8A39-40FF-BA12-348821D8EF09}"/>
                  </a:ext>
                </a:extLst>
              </p:cNvPr>
              <p:cNvSpPr/>
              <p:nvPr/>
            </p:nvSpPr>
            <p:spPr>
              <a:xfrm>
                <a:off x="3061693" y="5138902"/>
                <a:ext cx="8242300" cy="104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C72494D8-82D7-438A-89A0-7D72E72F1D74}"/>
                  </a:ext>
                </a:extLst>
              </p:cNvPr>
              <p:cNvSpPr txBox="1"/>
              <p:nvPr/>
            </p:nvSpPr>
            <p:spPr>
              <a:xfrm>
                <a:off x="3318787" y="5323340"/>
                <a:ext cx="4569910" cy="57966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400" spc="-150" dirty="0" smtClean="0">
                    <a:solidFill>
                      <a:srgbClr val="554F4D"/>
                    </a:solidFill>
                    <a:latin typeface="HY헤드라인M" pitchFamily="18" charset="-127"/>
                    <a:ea typeface="HY헤드라인M" pitchFamily="18" charset="-127"/>
                  </a:rPr>
                  <a:t>간호단위 관리자로서의 직무</a:t>
                </a:r>
                <a:endParaRPr lang="ko-KR" altLang="en-US" sz="2400" spc="-150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B01BE66-741C-41C2-B8C0-1EADF7283C90}"/>
              </a:ext>
            </a:extLst>
          </p:cNvPr>
          <p:cNvSpPr txBox="1"/>
          <p:nvPr/>
        </p:nvSpPr>
        <p:spPr>
          <a:xfrm>
            <a:off x="941699" y="1273621"/>
            <a:ext cx="1146866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굴림"/>
                <a:ea typeface="굴림"/>
              </a:rPr>
              <a:t>▪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업무개요 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위독한 상태에 있는 환자에게 고도로 발달된 치료와 </a:t>
            </a:r>
            <a:endParaRPr lang="en-US" altLang="ko-KR" sz="24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       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숙련된 간호를 제공하는 실무자다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중환자 간호를 위한 </a:t>
            </a:r>
            <a:endParaRPr lang="en-US" altLang="ko-KR" sz="24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              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전문지식이 특별히 요구된다</a:t>
            </a:r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▪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기능과 업무</a:t>
            </a:r>
            <a:endParaRPr lang="ko-KR" altLang="en-US" sz="2400" dirty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0311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2306478" y="2648870"/>
            <a:ext cx="73516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중환자실 장비소개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791565" y="5343111"/>
            <a:ext cx="10331354" cy="1269245"/>
            <a:chOff x="1252390" y="3265575"/>
            <a:chExt cx="5450049" cy="95840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83168" y="3265575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1252390" y="3297341"/>
              <a:ext cx="5450049" cy="9063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스스로 호흡을 할 수 없는 환자의 호흡을 돕기 위한 장치로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저산소혈증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회복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,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무기폐의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예방과 회복을 위함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446203" y="1317110"/>
            <a:ext cx="9144467" cy="4085047"/>
            <a:chOff x="1009467" y="1317110"/>
            <a:chExt cx="9144467" cy="408504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9144467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인공호흡기 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(Ventilator)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903248" y="4940492"/>
              <a:ext cx="25248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&lt;C1&gt;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34865" y="4901820"/>
              <a:ext cx="2549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</a:t>
              </a:r>
              <a:r>
                <a:rPr lang="ko-KR" altLang="en-US" sz="2400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라파엘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4" name="Picture 18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734" y="1787858"/>
              <a:ext cx="2880000" cy="3528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9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5037" y="1791811"/>
              <a:ext cx="2448000" cy="2520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Users\Administrator\Desktop\IMG_3249.JPG"/>
            <p:cNvPicPr preferRelativeResize="0">
              <a:picLocks noChangeArrowheads="1"/>
            </p:cNvPicPr>
            <p:nvPr/>
          </p:nvPicPr>
          <p:blipFill>
            <a:blip r:embed="rId4" cstate="print"/>
            <a:srcRect t="26845" b="20328"/>
            <a:stretch>
              <a:fillRect/>
            </a:stretch>
          </p:blipFill>
          <p:spPr bwMode="auto">
            <a:xfrm rot="5400000">
              <a:off x="7174647" y="2363857"/>
              <a:ext cx="3528000" cy="2376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5051942" y="4314967"/>
              <a:ext cx="25248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&lt;C1</a:t>
              </a:r>
              <a:r>
                <a:rPr lang="ko-KR" altLang="en-US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옆면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l"/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736972" y="5343111"/>
            <a:ext cx="10331356" cy="1269245"/>
            <a:chOff x="1331584" y="3265574"/>
            <a:chExt cx="5450050" cy="95840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83168" y="3265574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1331584" y="3297340"/>
              <a:ext cx="5450050" cy="8412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기도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삽관을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시행하지 않은 상태에서 비강을 통해 고온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가습된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산소를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이용하여 호흡을 돕기 위한 장치로 중등도 저산소증 회복을 위함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1814699" y="1317110"/>
            <a:ext cx="10168038" cy="4085047"/>
            <a:chOff x="1009467" y="1317110"/>
            <a:chExt cx="10168038" cy="408504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7643213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고유량산소기</a:t>
              </a:r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(High Flow </a:t>
              </a:r>
              <a:r>
                <a:rPr lang="en-US" altLang="ko-KR" sz="24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Theraphy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94064" y="4940492"/>
              <a:ext cx="2047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&lt;setting </a:t>
              </a:r>
              <a:r>
                <a:rPr lang="ko-KR" altLang="en-US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27729" y="4915468"/>
              <a:ext cx="2549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&lt;setting </a:t>
              </a:r>
              <a:r>
                <a:rPr lang="ko-KR" altLang="en-US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후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6" name="Picture 5" descr="C:\Users\김재윤\Desktop\순이2.PNG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6" y="1788801"/>
              <a:ext cx="2772000" cy="3528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C:\Users\김재윤\Desktop\순이1.PNG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0080" y="1788802"/>
              <a:ext cx="2772000" cy="3528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16"/>
          <p:cNvGrpSpPr/>
          <p:nvPr/>
        </p:nvGrpSpPr>
        <p:grpSpPr>
          <a:xfrm>
            <a:off x="1148664" y="5343106"/>
            <a:ext cx="10683952" cy="1269243"/>
            <a:chOff x="1390368" y="3265574"/>
            <a:chExt cx="5636049" cy="95840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90368" y="3265574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1576372" y="3513762"/>
              <a:ext cx="5450045" cy="4229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정확한 양의 수액을 정확한 시간 동안 주입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하기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위해 쓰이는 장비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664571" y="1317110"/>
            <a:ext cx="9897449" cy="4098695"/>
            <a:chOff x="1009467" y="1317110"/>
            <a:chExt cx="9897449" cy="409869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8311954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인퓨전</a:t>
              </a:r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펌프 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(Infusion pump)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1" name="Picture 2" descr="C:\Users\Administrator\Desktop\IMG_3247.JP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968110" y="1859860"/>
              <a:ext cx="3564000" cy="3420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  <p:grpSp>
          <p:nvGrpSpPr>
            <p:cNvPr id="5" name="그룹 21"/>
            <p:cNvGrpSpPr/>
            <p:nvPr/>
          </p:nvGrpSpPr>
          <p:grpSpPr>
            <a:xfrm>
              <a:off x="5729473" y="1790235"/>
              <a:ext cx="3564000" cy="3528000"/>
              <a:chOff x="395536" y="1412775"/>
              <a:chExt cx="2560235" cy="1883251"/>
            </a:xfrm>
          </p:grpSpPr>
          <p:pic>
            <p:nvPicPr>
              <p:cNvPr id="23" name="Picture 2"/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 t="30645"/>
              <a:stretch>
                <a:fillRect/>
              </a:stretch>
            </p:blipFill>
            <p:spPr bwMode="auto">
              <a:xfrm>
                <a:off x="395536" y="1412775"/>
                <a:ext cx="2560235" cy="1883251"/>
              </a:xfrm>
              <a:prstGeom prst="rect">
                <a:avLst/>
              </a:prstGeom>
              <a:noFill/>
              <a:ln w="9525">
                <a:solidFill>
                  <a:schemeClr val="accent3">
                    <a:lumMod val="10000"/>
                  </a:schemeClr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4" name="타원 23"/>
              <p:cNvSpPr/>
              <p:nvPr/>
            </p:nvSpPr>
            <p:spPr>
              <a:xfrm>
                <a:off x="539552" y="1988840"/>
                <a:ext cx="504056" cy="576064"/>
              </a:xfrm>
              <a:prstGeom prst="ellipse">
                <a:avLst/>
              </a:prstGeom>
              <a:noFill/>
              <a:ln>
                <a:solidFill>
                  <a:schemeClr val="accent3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490113" y="4954140"/>
              <a:ext cx="1637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</a:t>
              </a:r>
              <a:r>
                <a:rPr lang="ko-KR" altLang="en-US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앞 면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269185" y="4915468"/>
              <a:ext cx="1637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&lt;</a:t>
              </a:r>
              <a:r>
                <a:rPr lang="ko-KR" altLang="en-US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뒷 면</a:t>
              </a:r>
              <a:r>
                <a:rPr lang="en-US" altLang="ko-KR" sz="24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&gt;</a:t>
              </a:r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425320" y="5497382"/>
            <a:ext cx="10438288" cy="1114977"/>
            <a:chOff x="1390368" y="3513759"/>
            <a:chExt cx="5506458" cy="710225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90368" y="3532848"/>
              <a:ext cx="5060086" cy="69113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1446778" y="3513759"/>
              <a:ext cx="5450048" cy="7096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피부에 부착한 전극을 통해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심장의 전기신호를 측정한 뒤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그래프로 나타내는 장비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268779" y="1317110"/>
            <a:ext cx="9130820" cy="4210233"/>
            <a:chOff x="1009467" y="1317110"/>
            <a:chExt cx="9130820" cy="421023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9130820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심전도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(EKG, electrocardiogram)</a:t>
              </a:r>
              <a:endParaRPr lang="ko-KR" altLang="en-US" sz="24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3073" name="_x124660120" descr="EMB00000dd84f2a"/>
            <p:cNvPicPr preferRelativeResize="0">
              <a:picLocks noChangeArrowheads="1"/>
            </p:cNvPicPr>
            <p:nvPr/>
          </p:nvPicPr>
          <p:blipFill>
            <a:blip r:embed="rId2"/>
            <a:srcRect l="30960" t="1327" r="33594" b="2015"/>
            <a:stretch>
              <a:fillRect/>
            </a:stretch>
          </p:blipFill>
          <p:spPr bwMode="auto">
            <a:xfrm>
              <a:off x="1023581" y="1774208"/>
              <a:ext cx="2893325" cy="3744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  <p:pic>
          <p:nvPicPr>
            <p:cNvPr id="27" name="Picture 2" descr="C:\Users\Administrator\Desktop\템플릿\KakaoTalk_20210610_171939459_01.jpg"/>
            <p:cNvPicPr preferRelativeResize="0">
              <a:picLocks noChangeArrowheads="1"/>
            </p:cNvPicPr>
            <p:nvPr/>
          </p:nvPicPr>
          <p:blipFill>
            <a:blip r:embed="rId3" cstate="print"/>
            <a:srcRect l="13367" t="19885" r="8957" b="26377"/>
            <a:stretch>
              <a:fillRect/>
            </a:stretch>
          </p:blipFill>
          <p:spPr bwMode="auto">
            <a:xfrm>
              <a:off x="4790380" y="1787854"/>
              <a:ext cx="5322626" cy="3739489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-191065" y="4839261"/>
            <a:ext cx="12533194" cy="2155233"/>
            <a:chOff x="604433" y="2596559"/>
            <a:chExt cx="6611573" cy="162741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90368" y="2631779"/>
              <a:ext cx="5060086" cy="159219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604433" y="2596559"/>
              <a:ext cx="6611573" cy="12596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생명을 위협하는 부정맥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(ex.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심실세동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을 제거하기 위해 심장에 전류를 전달하기 위한 것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심장에 단기간에 전류를 흐르게 해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탈분극을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일으켜 각 심근세포의 흥분과 자극전도를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 정상화시키기 위한 것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083962" y="1317110"/>
            <a:ext cx="5718844" cy="3445959"/>
            <a:chOff x="1009466" y="1317110"/>
            <a:chExt cx="5445925" cy="316975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1009466" y="1317110"/>
              <a:ext cx="5445925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제세동기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(Defibrillation)</a:t>
              </a:r>
              <a:endParaRPr lang="ko-KR" altLang="en-US" sz="24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6" name="Picture 4" descr="C:\Users\Administrator\Desktop\IMG_3248.JPG"/>
            <p:cNvPicPr preferRelativeResize="0">
              <a:picLocks noChangeArrowheads="1"/>
            </p:cNvPicPr>
            <p:nvPr/>
          </p:nvPicPr>
          <p:blipFill>
            <a:blip r:embed="rId2" cstate="print"/>
            <a:srcRect t="267" r="7645"/>
            <a:stretch>
              <a:fillRect/>
            </a:stretch>
          </p:blipFill>
          <p:spPr bwMode="auto">
            <a:xfrm rot="5400000">
              <a:off x="2378097" y="436867"/>
              <a:ext cx="2700000" cy="5400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614141" y="5343104"/>
            <a:ext cx="10331354" cy="1283345"/>
            <a:chOff x="1180395" y="3265574"/>
            <a:chExt cx="5450049" cy="96905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CE2B3395-9F3E-4374-AA6D-7D2371DBDAC9}"/>
                </a:ext>
              </a:extLst>
            </p:cNvPr>
            <p:cNvSpPr/>
            <p:nvPr/>
          </p:nvSpPr>
          <p:spPr>
            <a:xfrm>
              <a:off x="1390368" y="3265574"/>
              <a:ext cx="5060086" cy="9584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54DAB71-2349-4C90-95DD-C6C3C1C40A8D}"/>
                </a:ext>
              </a:extLst>
            </p:cNvPr>
            <p:cNvSpPr txBox="1"/>
            <p:nvPr/>
          </p:nvSpPr>
          <p:spPr>
            <a:xfrm>
              <a:off x="1180395" y="3328260"/>
              <a:ext cx="5450049" cy="9063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기도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점막의 건조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, 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분비물의 정체 방지를 위해 사용되는 </a:t>
              </a:r>
              <a:endPara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약물을 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하부 호흡기로 직접 투여를  위함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2892890" y="1317110"/>
            <a:ext cx="5841710" cy="4014571"/>
            <a:chOff x="2756410" y="1317110"/>
            <a:chExt cx="5841710" cy="401457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9E12AC6-ADE2-4640-B928-B8521CBE02CB}"/>
                </a:ext>
              </a:extLst>
            </p:cNvPr>
            <p:cNvSpPr txBox="1"/>
            <p:nvPr/>
          </p:nvSpPr>
          <p:spPr>
            <a:xfrm>
              <a:off x="2756410" y="1317110"/>
              <a:ext cx="5841710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네블라이저</a:t>
              </a:r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(Nebulizer)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025" name="_x44161944" descr="EMB00000dd84f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70524" y="1794680"/>
              <a:ext cx="5813948" cy="3537001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9E12AC6-ADE2-4640-B928-B8521CBE02CB}"/>
              </a:ext>
            </a:extLst>
          </p:cNvPr>
          <p:cNvSpPr txBox="1"/>
          <p:nvPr/>
        </p:nvSpPr>
        <p:spPr>
          <a:xfrm>
            <a:off x="584108" y="1328486"/>
            <a:ext cx="9719952" cy="584775"/>
          </a:xfrm>
          <a:prstGeom prst="rect">
            <a:avLst/>
          </a:prstGeom>
          <a:solidFill>
            <a:srgbClr val="E1D9CC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각 침상에 개인 심전도 비치</a:t>
            </a:r>
            <a:endParaRPr lang="ko-KR" altLang="en-US" sz="32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3250" name="Picture 2" descr="C:\Users\Administrator\Desktop\템플릿\KakaoTalk_20210610_171939459_06.jpg"/>
          <p:cNvPicPr preferRelativeResize="0">
            <a:picLocks noChangeArrowheads="1"/>
          </p:cNvPicPr>
          <p:nvPr/>
        </p:nvPicPr>
        <p:blipFill>
          <a:blip r:embed="rId2"/>
          <a:srcRect l="19724" t="26658" r="22291" b="14657"/>
          <a:stretch>
            <a:fillRect/>
          </a:stretch>
        </p:blipFill>
        <p:spPr bwMode="auto">
          <a:xfrm>
            <a:off x="6018645" y="1992570"/>
            <a:ext cx="4248000" cy="4476469"/>
          </a:xfrm>
          <a:prstGeom prst="rect">
            <a:avLst/>
          </a:prstGeom>
          <a:noFill/>
          <a:ln>
            <a:solidFill>
              <a:schemeClr val="accent3">
                <a:lumMod val="10000"/>
              </a:schemeClr>
            </a:solidFill>
          </a:ln>
        </p:spPr>
      </p:pic>
      <p:pic>
        <p:nvPicPr>
          <p:cNvPr id="8" name="Picture 2" descr="C:\Users\Administrator\Desktop\IMG_3245.JPG"/>
          <p:cNvPicPr preferRelativeResize="0">
            <a:picLocks noChangeArrowheads="1"/>
          </p:cNvPicPr>
          <p:nvPr/>
        </p:nvPicPr>
        <p:blipFill>
          <a:blip r:embed="rId3" cstate="print"/>
          <a:srcRect l="9718" t="1469"/>
          <a:stretch>
            <a:fillRect/>
          </a:stretch>
        </p:blipFill>
        <p:spPr bwMode="auto">
          <a:xfrm rot="5400000">
            <a:off x="582614" y="2024215"/>
            <a:ext cx="2124000" cy="2088000"/>
          </a:xfrm>
          <a:prstGeom prst="rect">
            <a:avLst/>
          </a:prstGeom>
          <a:noFill/>
          <a:ln>
            <a:solidFill>
              <a:schemeClr val="accent3">
                <a:lumMod val="10000"/>
              </a:schemeClr>
            </a:solidFill>
          </a:ln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20" y="4368222"/>
            <a:ext cx="2124000" cy="2088000"/>
          </a:xfrm>
          <a:prstGeom prst="rect">
            <a:avLst/>
          </a:prstGeom>
          <a:noFill/>
          <a:ln>
            <a:solidFill>
              <a:schemeClr val="accent3">
                <a:lumMod val="1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533" y="3061808"/>
            <a:ext cx="2124000" cy="2088000"/>
          </a:xfrm>
          <a:prstGeom prst="rect">
            <a:avLst/>
          </a:prstGeom>
          <a:noFill/>
          <a:ln>
            <a:solidFill>
              <a:schemeClr val="accent3">
                <a:lumMod val="1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61302" y="1896982"/>
            <a:ext cx="2047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①</a:t>
            </a:r>
            <a:endParaRPr lang="ko-KR" altLang="en-US" sz="2400" dirty="0" smtClean="0">
              <a:solidFill>
                <a:schemeClr val="bg2">
                  <a:lumMod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0872" y="4246679"/>
            <a:ext cx="2047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②</a:t>
            </a:r>
            <a:endParaRPr lang="ko-KR" altLang="en-US" sz="2400" dirty="0" smtClean="0">
              <a:solidFill>
                <a:schemeClr val="accent3">
                  <a:lumMod val="1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4111" y="2950139"/>
            <a:ext cx="2047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③ </a:t>
            </a:r>
            <a:endParaRPr lang="ko-KR" altLang="en-US" sz="2400" dirty="0" smtClean="0">
              <a:solidFill>
                <a:schemeClr val="accent3">
                  <a:lumMod val="1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2088110" y="2648870"/>
            <a:ext cx="78550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타 부서의 협조 안내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5989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▶전과</a:t>
            </a:r>
            <a:r>
              <a:rPr lang="en-US" altLang="ko-KR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전동의 정의와 목적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11"/>
          <p:cNvGrpSpPr/>
          <p:nvPr/>
        </p:nvGrpSpPr>
        <p:grpSpPr>
          <a:xfrm>
            <a:off x="1038295" y="4065581"/>
            <a:ext cx="9101989" cy="424534"/>
            <a:chOff x="1447728" y="1991121"/>
            <a:chExt cx="9101989" cy="424534"/>
          </a:xfrm>
        </p:grpSpPr>
        <p:pic>
          <p:nvPicPr>
            <p:cNvPr id="4" name="그래픽 3" descr="배지 체크 표시1">
              <a:extLst>
                <a:ext uri="{FF2B5EF4-FFF2-40B4-BE49-F238E27FC236}">
                  <a16:creationId xmlns:a16="http://schemas.microsoft.com/office/drawing/2014/main" xmlns="" id="{0CB374E3-98FB-4E1F-8974-FA039956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p:blipFill>
          <p:spPr>
            <a:xfrm>
              <a:off x="1447728" y="2011796"/>
              <a:ext cx="403859" cy="40385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F8CB404B-6AB8-4E0A-B312-5319C38C963B}"/>
                </a:ext>
              </a:extLst>
            </p:cNvPr>
            <p:cNvSpPr txBox="1"/>
            <p:nvPr/>
          </p:nvSpPr>
          <p:spPr>
            <a:xfrm>
              <a:off x="1845403" y="1991121"/>
              <a:ext cx="8704314" cy="412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전과 </a:t>
              </a: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000" dirty="0" err="1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진료과</a:t>
              </a: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b="1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↔ </a:t>
              </a:r>
              <a:r>
                <a:rPr lang="ko-KR" altLang="en-US" sz="2000" dirty="0" err="1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진료과</a:t>
              </a: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간 이동 </a:t>
              </a:r>
              <a:r>
                <a:rPr lang="ko-KR" altLang="en-US" sz="2000" b="1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2000" dirty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219A1A3-881E-4F86-8B1D-F66EC7B8D24A}"/>
              </a:ext>
            </a:extLst>
          </p:cNvPr>
          <p:cNvSpPr txBox="1"/>
          <p:nvPr/>
        </p:nvSpPr>
        <p:spPr>
          <a:xfrm>
            <a:off x="835476" y="1287750"/>
            <a:ext cx="107514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목적</a:t>
            </a: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(Purpose)</a:t>
            </a:r>
          </a:p>
          <a:p>
            <a:pPr algn="just">
              <a:lnSpc>
                <a:spcPct val="120000"/>
              </a:lnSpc>
            </a:pP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환자의 전과</a:t>
            </a: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전동 및 근무교대 시 의료진 간에 정확하게  </a:t>
            </a:r>
            <a:endParaRPr lang="en-US" altLang="ko-KR" sz="2800" dirty="0" smtClean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의사소통을 하여 진료의 연속성을 유지하기 위함이다</a:t>
            </a: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algn="just">
              <a:lnSpc>
                <a:spcPct val="120000"/>
              </a:lnSpc>
            </a:pPr>
            <a:endParaRPr lang="en-US" altLang="ko-KR" sz="2800" dirty="0" smtClean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정의</a:t>
            </a: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2800" dirty="0" err="1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Definitons</a:t>
            </a:r>
            <a:r>
              <a:rPr lang="en-US" altLang="ko-KR" sz="28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15"/>
          <p:cNvGrpSpPr/>
          <p:nvPr/>
        </p:nvGrpSpPr>
        <p:grpSpPr>
          <a:xfrm>
            <a:off x="1040567" y="4668365"/>
            <a:ext cx="9101989" cy="461665"/>
            <a:chOff x="1447728" y="1991121"/>
            <a:chExt cx="9101989" cy="461665"/>
          </a:xfrm>
        </p:grpSpPr>
        <p:pic>
          <p:nvPicPr>
            <p:cNvPr id="17" name="그래픽 3" descr="배지 체크 표시1">
              <a:extLst>
                <a:ext uri="{FF2B5EF4-FFF2-40B4-BE49-F238E27FC236}">
                  <a16:creationId xmlns:a16="http://schemas.microsoft.com/office/drawing/2014/main" xmlns="" id="{0CB374E3-98FB-4E1F-8974-FA039956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p:blipFill>
          <p:spPr>
            <a:xfrm>
              <a:off x="1447728" y="2011796"/>
              <a:ext cx="403859" cy="4038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8CB404B-6AB8-4E0A-B312-5319C38C963B}"/>
                </a:ext>
              </a:extLst>
            </p:cNvPr>
            <p:cNvSpPr txBox="1"/>
            <p:nvPr/>
          </p:nvSpPr>
          <p:spPr>
            <a:xfrm>
              <a:off x="1845403" y="1991121"/>
              <a:ext cx="8704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전동 </a:t>
              </a: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병동 </a:t>
              </a:r>
              <a:r>
                <a:rPr lang="ko-KR" altLang="en-US" sz="2000" b="1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↔ 병동</a:t>
              </a: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간 이동 </a:t>
              </a:r>
              <a:r>
                <a:rPr lang="ko-KR" altLang="en-US" sz="2000" b="1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endParaRPr lang="en-US" altLang="ko-KR" sz="2000" dirty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Picture 3" descr="C:\Users\Administrator\Desktop\utfr.png"/>
          <p:cNvPicPr>
            <a:picLocks noChangeAspect="1" noChangeArrowheads="1"/>
          </p:cNvPicPr>
          <p:nvPr/>
        </p:nvPicPr>
        <p:blipFill>
          <a:blip r:embed="rId3"/>
          <a:srcRect r="3227" b="10850"/>
          <a:stretch>
            <a:fillRect/>
          </a:stretch>
        </p:blipFill>
        <p:spPr bwMode="auto">
          <a:xfrm>
            <a:off x="5855465" y="2866029"/>
            <a:ext cx="3250969" cy="3753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59093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374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▶환자 전과</a:t>
            </a:r>
            <a:r>
              <a:rPr lang="en-US" altLang="ko-KR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전동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6C88077-3BAC-4CDB-A9E3-3D3695FA8E6A}"/>
              </a:ext>
            </a:extLst>
          </p:cNvPr>
          <p:cNvSpPr txBox="1"/>
          <p:nvPr/>
        </p:nvSpPr>
        <p:spPr>
          <a:xfrm>
            <a:off x="4047161" y="382567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n-ea"/>
              </a:rPr>
              <a:t>&gt;&gt;</a:t>
            </a:r>
            <a:endParaRPr lang="ko-KR" altLang="en-US" dirty="0">
              <a:latin typeface="+mn-ea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85132" y="1589551"/>
            <a:ext cx="2908939" cy="4366481"/>
            <a:chOff x="1199036" y="1739679"/>
            <a:chExt cx="2908939" cy="4366481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31DDB154-1059-4C9A-91A2-71A5E3B79CCC}"/>
                </a:ext>
              </a:extLst>
            </p:cNvPr>
            <p:cNvSpPr/>
            <p:nvPr/>
          </p:nvSpPr>
          <p:spPr>
            <a:xfrm>
              <a:off x="1199036" y="1739679"/>
              <a:ext cx="2908939" cy="4366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41CDEB63-B6DE-421C-9762-965A372F2100}"/>
                </a:ext>
              </a:extLst>
            </p:cNvPr>
            <p:cNvSpPr/>
            <p:nvPr/>
          </p:nvSpPr>
          <p:spPr>
            <a:xfrm>
              <a:off x="1199037" y="1739679"/>
              <a:ext cx="2895291" cy="65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E85318F0-DC5D-4A16-841C-FA0A7D764665}"/>
                </a:ext>
              </a:extLst>
            </p:cNvPr>
            <p:cNvSpPr txBox="1"/>
            <p:nvPr/>
          </p:nvSpPr>
          <p:spPr>
            <a:xfrm>
              <a:off x="1837900" y="1867996"/>
              <a:ext cx="16225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전과</a:t>
              </a:r>
              <a:r>
                <a:rPr lang="en-US" altLang="ko-KR" sz="20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0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전동 시</a:t>
              </a:r>
              <a:endParaRPr lang="ko-KR" altLang="en-US" sz="20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F9A5B12-A908-4E9E-9A3B-54EF16432007}"/>
                </a:ext>
              </a:extLst>
            </p:cNvPr>
            <p:cNvSpPr txBox="1"/>
            <p:nvPr/>
          </p:nvSpPr>
          <p:spPr>
            <a:xfrm>
              <a:off x="1204986" y="2459480"/>
              <a:ext cx="2862047" cy="3637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▪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전과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전동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결정 및 설명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 및 보호자에게 설명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전과기록지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: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환자정보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 상태 및 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치료경과 및 계획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필요 시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 제공되는 장비 및 기구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과사유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전동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이동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인계지 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: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 기본정보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진단명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수술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명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입원동기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및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주호소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검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사 및 처치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),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보내는 물품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장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비 및 기구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진정상태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7AF507F0-47FB-4476-9091-364A69DB5BFC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4722492" y="1578175"/>
            <a:ext cx="2908939" cy="4366481"/>
            <a:chOff x="1199036" y="1739679"/>
            <a:chExt cx="2908939" cy="4366481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31DDB154-1059-4C9A-91A2-71A5E3B79CCC}"/>
                </a:ext>
              </a:extLst>
            </p:cNvPr>
            <p:cNvSpPr/>
            <p:nvPr/>
          </p:nvSpPr>
          <p:spPr>
            <a:xfrm>
              <a:off x="1199036" y="1739679"/>
              <a:ext cx="2908939" cy="4366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xmlns="" id="{41CDEB63-B6DE-421C-9762-965A372F2100}"/>
                </a:ext>
              </a:extLst>
            </p:cNvPr>
            <p:cNvSpPr/>
            <p:nvPr/>
          </p:nvSpPr>
          <p:spPr>
            <a:xfrm>
              <a:off x="1199037" y="1739679"/>
              <a:ext cx="2895291" cy="65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E85318F0-DC5D-4A16-841C-FA0A7D764665}"/>
                </a:ext>
              </a:extLst>
            </p:cNvPr>
            <p:cNvSpPr txBox="1"/>
            <p:nvPr/>
          </p:nvSpPr>
          <p:spPr>
            <a:xfrm>
              <a:off x="1291980" y="1867996"/>
              <a:ext cx="26997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근무 교대 시 정보공유</a:t>
              </a:r>
              <a:endParaRPr lang="ko-KR" altLang="en-US" sz="20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0F9A5B12-A908-4E9E-9A3B-54EF16432007}"/>
                </a:ext>
              </a:extLst>
            </p:cNvPr>
            <p:cNvSpPr txBox="1"/>
            <p:nvPr/>
          </p:nvSpPr>
          <p:spPr>
            <a:xfrm>
              <a:off x="1204986" y="2459480"/>
              <a:ext cx="2862047" cy="2456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▪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대상 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: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교대근무 간호사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당직의사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전공의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측정 및 관찰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진단명 및 수술명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투약 및 검사결과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 상태 변화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8612172" y="1578175"/>
            <a:ext cx="2908939" cy="4366481"/>
            <a:chOff x="1199036" y="1739679"/>
            <a:chExt cx="2908939" cy="4366481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xmlns="" id="{31DDB154-1059-4C9A-91A2-71A5E3B79CCC}"/>
                </a:ext>
              </a:extLst>
            </p:cNvPr>
            <p:cNvSpPr/>
            <p:nvPr/>
          </p:nvSpPr>
          <p:spPr>
            <a:xfrm>
              <a:off x="1199036" y="1739679"/>
              <a:ext cx="2908939" cy="4366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xmlns="" id="{41CDEB63-B6DE-421C-9762-965A372F2100}"/>
                </a:ext>
              </a:extLst>
            </p:cNvPr>
            <p:cNvSpPr/>
            <p:nvPr/>
          </p:nvSpPr>
          <p:spPr>
            <a:xfrm>
              <a:off x="1199037" y="1739679"/>
              <a:ext cx="2895291" cy="65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E85318F0-DC5D-4A16-841C-FA0A7D764665}"/>
                </a:ext>
              </a:extLst>
            </p:cNvPr>
            <p:cNvSpPr txBox="1"/>
            <p:nvPr/>
          </p:nvSpPr>
          <p:spPr>
            <a:xfrm>
              <a:off x="1496700" y="1867996"/>
              <a:ext cx="22813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책임의사 정보공유</a:t>
              </a:r>
              <a:endParaRPr lang="ko-KR" altLang="en-US" sz="20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0F9A5B12-A908-4E9E-9A3B-54EF16432007}"/>
                </a:ext>
              </a:extLst>
            </p:cNvPr>
            <p:cNvSpPr txBox="1"/>
            <p:nvPr/>
          </p:nvSpPr>
          <p:spPr>
            <a:xfrm>
              <a:off x="1204986" y="2459480"/>
              <a:ext cx="2862047" cy="2751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▪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책임의사 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: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전반적인 진료 또는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특정진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료단계를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책임지는 의사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(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환자의 담당의사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환자는 입원 시 침상에 있는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환자의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병록표를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통해 책임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의사 공유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ko-KR" sz="1600" dirty="0" smtClean="0">
                  <a:latin typeface="HY헤드라인M" pitchFamily="18" charset="-127"/>
                  <a:ea typeface="HY헤드라인M" pitchFamily="18" charset="-127"/>
                </a:rPr>
                <a:t>▪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관련 직원은 전산을 통해 책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임의사 공유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6C88077-3BAC-4CDB-A9E3-3D3695FA8E6A}"/>
              </a:ext>
            </a:extLst>
          </p:cNvPr>
          <p:cNvSpPr txBox="1"/>
          <p:nvPr/>
        </p:nvSpPr>
        <p:spPr>
          <a:xfrm>
            <a:off x="7966409" y="382794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n-ea"/>
              </a:rPr>
              <a:t>&gt;&gt;</a:t>
            </a:r>
            <a:endParaRPr lang="ko-KR" altLang="en-US" dirty="0"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560625" y="-1652871"/>
            <a:ext cx="9101989" cy="782202"/>
            <a:chOff x="1447728" y="1991121"/>
            <a:chExt cx="9101989" cy="782202"/>
          </a:xfrm>
        </p:grpSpPr>
        <p:pic>
          <p:nvPicPr>
            <p:cNvPr id="25" name="그래픽 3" descr="배지 체크 표시1">
              <a:extLst>
                <a:ext uri="{FF2B5EF4-FFF2-40B4-BE49-F238E27FC236}">
                  <a16:creationId xmlns:a16="http://schemas.microsoft.com/office/drawing/2014/main" xmlns="" id="{0CB374E3-98FB-4E1F-8974-FA039956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p:blipFill>
          <p:spPr>
            <a:xfrm>
              <a:off x="1447728" y="2011796"/>
              <a:ext cx="403859" cy="40385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8CB404B-6AB8-4E0A-B312-5319C38C963B}"/>
                </a:ext>
              </a:extLst>
            </p:cNvPr>
            <p:cNvSpPr txBox="1"/>
            <p:nvPr/>
          </p:nvSpPr>
          <p:spPr>
            <a:xfrm>
              <a:off x="1845403" y="1991121"/>
              <a:ext cx="8704314" cy="78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본원의 협의진료 기록지</a:t>
              </a:r>
              <a:endParaRPr lang="en-US" altLang="ko-KR" sz="20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(CONSULTATION REQUEST)</a:t>
              </a:r>
              <a:endParaRPr lang="en-US" altLang="ko-KR" sz="2000" dirty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9145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▶협의진료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929114" y="2509696"/>
            <a:ext cx="9101989" cy="782202"/>
            <a:chOff x="1447728" y="1991121"/>
            <a:chExt cx="9101989" cy="782202"/>
          </a:xfrm>
        </p:grpSpPr>
        <p:pic>
          <p:nvPicPr>
            <p:cNvPr id="4" name="그래픽 3" descr="배지 체크 표시1">
              <a:extLst>
                <a:ext uri="{FF2B5EF4-FFF2-40B4-BE49-F238E27FC236}">
                  <a16:creationId xmlns:a16="http://schemas.microsoft.com/office/drawing/2014/main" xmlns="" id="{0CB374E3-98FB-4E1F-8974-FA039956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p:blipFill>
          <p:spPr>
            <a:xfrm>
              <a:off x="1447728" y="2011796"/>
              <a:ext cx="403859" cy="40385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F8CB404B-6AB8-4E0A-B312-5319C38C963B}"/>
                </a:ext>
              </a:extLst>
            </p:cNvPr>
            <p:cNvSpPr txBox="1"/>
            <p:nvPr/>
          </p:nvSpPr>
          <p:spPr>
            <a:xfrm>
              <a:off x="1845403" y="1991121"/>
              <a:ext cx="8704314" cy="78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ko-KR" altLang="en-US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본원의 협의진료 기록지</a:t>
              </a:r>
              <a:endParaRPr lang="en-US" altLang="ko-KR" sz="20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2000" dirty="0" smtClean="0">
                  <a:solidFill>
                    <a:srgbClr val="655D5B"/>
                  </a:solidFill>
                  <a:latin typeface="HY헤드라인M" pitchFamily="18" charset="-127"/>
                  <a:ea typeface="HY헤드라인M" pitchFamily="18" charset="-127"/>
                </a:rPr>
                <a:t>(CONSULTATION REQUEST)</a:t>
              </a:r>
              <a:endParaRPr lang="en-US" altLang="ko-KR" sz="2000" dirty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219A1A3-881E-4F86-8B1D-F66EC7B8D24A}"/>
              </a:ext>
            </a:extLst>
          </p:cNvPr>
          <p:cNvSpPr txBox="1"/>
          <p:nvPr/>
        </p:nvSpPr>
        <p:spPr>
          <a:xfrm>
            <a:off x="835476" y="1287750"/>
            <a:ext cx="10751473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특별한 전문성을 소유한 기관이나 개인</a:t>
            </a:r>
            <a:r>
              <a:rPr lang="en-US" altLang="ko-KR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(ex</a:t>
            </a:r>
            <a:r>
              <a:rPr lang="ko-KR" altLang="en-US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err="1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상담가</a:t>
            </a:r>
            <a:r>
              <a:rPr lang="en-US" altLang="ko-KR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혹은 특수한 문제를 </a:t>
            </a:r>
            <a:endParaRPr lang="en-US" altLang="ko-KR" sz="2400" dirty="0" smtClean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해결하기 위해 전문성을 필요로 하는 사람들 간의 상호관계를 말한다</a:t>
            </a:r>
            <a:r>
              <a:rPr lang="en-US" altLang="ko-KR" sz="2400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Picture 3" descr="C:\Users\Administrator\Desktop\3ertyujh.png"/>
          <p:cNvPicPr>
            <a:picLocks noChangeAspect="1" noChangeArrowheads="1"/>
          </p:cNvPicPr>
          <p:nvPr/>
        </p:nvPicPr>
        <p:blipFill>
          <a:blip r:embed="rId3"/>
          <a:srcRect l="1574" b="119"/>
          <a:stretch>
            <a:fillRect/>
          </a:stretch>
        </p:blipFill>
        <p:spPr bwMode="auto">
          <a:xfrm>
            <a:off x="4885880" y="2259914"/>
            <a:ext cx="5008732" cy="4345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59093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4090E18-C874-40D2-A953-CC4531BE9648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F5222718-842E-4663-BE03-5E49CBE910C1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098BC90-2400-4F69-A3E5-E342CC448F55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3374699-A43F-4CA9-B1DD-4381505F223C}"/>
              </a:ext>
            </a:extLst>
          </p:cNvPr>
          <p:cNvSpPr txBox="1"/>
          <p:nvPr/>
        </p:nvSpPr>
        <p:spPr>
          <a:xfrm>
            <a:off x="3725870" y="2648870"/>
            <a:ext cx="4142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b="1" i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lang="en-US" altLang="ko-KR" sz="6000" b="1" i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6000" b="1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190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color">
      <a:dk1>
        <a:sysClr val="windowText" lastClr="000000"/>
      </a:dk1>
      <a:lt1>
        <a:sysClr val="window" lastClr="FFFFFF"/>
      </a:lt1>
      <a:dk2>
        <a:srgbClr val="D0CECE"/>
      </a:dk2>
      <a:lt2>
        <a:srgbClr val="E7E6E6"/>
      </a:lt2>
      <a:accent1>
        <a:srgbClr val="B98A76"/>
      </a:accent1>
      <a:accent2>
        <a:srgbClr val="DE956D"/>
      </a:accent2>
      <a:accent3>
        <a:srgbClr val="F6CAAF"/>
      </a:accent3>
      <a:accent4>
        <a:srgbClr val="EED6BC"/>
      </a:accent4>
      <a:accent5>
        <a:srgbClr val="E1D9CC"/>
      </a:accent5>
      <a:accent6>
        <a:srgbClr val="D8B8A9"/>
      </a:accent6>
      <a:hlink>
        <a:srgbClr val="595959"/>
      </a:hlink>
      <a:folHlink>
        <a:srgbClr val="595959"/>
      </a:folHlink>
    </a:clrScheme>
    <a:fontScheme name="이롭게 바탕체 Medium">
      <a:majorFont>
        <a:latin typeface="이롭게 바탕체 Medium"/>
        <a:ea typeface="이롭게 바탕체 Medium"/>
        <a:cs typeface=""/>
      </a:majorFont>
      <a:minorFont>
        <a:latin typeface="이롭게 바탕체 Medium"/>
        <a:ea typeface="이롭게 바탕체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EE9E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3600" dirty="0" smtClean="0">
            <a:solidFill>
              <a:srgbClr val="554F4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940</Words>
  <Application>Microsoft Office PowerPoint</Application>
  <PresentationFormat>사용자 지정</PresentationFormat>
  <Paragraphs>343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 Saebyeol</dc:creator>
  <cp:lastModifiedBy>NWMC</cp:lastModifiedBy>
  <cp:revision>99</cp:revision>
  <dcterms:created xsi:type="dcterms:W3CDTF">2020-05-03T01:37:17Z</dcterms:created>
  <dcterms:modified xsi:type="dcterms:W3CDTF">2021-06-15T06:35:46Z</dcterms:modified>
</cp:coreProperties>
</file>