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14" r:id="rId1"/>
  </p:sldMasterIdLst>
  <p:notesMasterIdLst>
    <p:notesMasterId r:id="rId40"/>
  </p:notesMasterIdLst>
  <p:sldIdLst>
    <p:sldId id="256" r:id="rId2"/>
    <p:sldId id="264" r:id="rId3"/>
    <p:sldId id="274" r:id="rId4"/>
    <p:sldId id="275" r:id="rId5"/>
    <p:sldId id="262" r:id="rId6"/>
    <p:sldId id="276" r:id="rId7"/>
    <p:sldId id="277" r:id="rId8"/>
    <p:sldId id="278" r:id="rId9"/>
    <p:sldId id="279" r:id="rId10"/>
    <p:sldId id="283" r:id="rId11"/>
    <p:sldId id="284" r:id="rId12"/>
    <p:sldId id="285" r:id="rId13"/>
    <p:sldId id="291" r:id="rId14"/>
    <p:sldId id="286" r:id="rId15"/>
    <p:sldId id="304" r:id="rId16"/>
    <p:sldId id="287" r:id="rId17"/>
    <p:sldId id="299" r:id="rId18"/>
    <p:sldId id="288" r:id="rId19"/>
    <p:sldId id="290" r:id="rId20"/>
    <p:sldId id="281" r:id="rId21"/>
    <p:sldId id="282" r:id="rId22"/>
    <p:sldId id="292" r:id="rId23"/>
    <p:sldId id="293" r:id="rId24"/>
    <p:sldId id="294" r:id="rId25"/>
    <p:sldId id="295" r:id="rId26"/>
    <p:sldId id="298" r:id="rId27"/>
    <p:sldId id="266" r:id="rId28"/>
    <p:sldId id="306" r:id="rId29"/>
    <p:sldId id="300" r:id="rId30"/>
    <p:sldId id="301" r:id="rId31"/>
    <p:sldId id="302" r:id="rId32"/>
    <p:sldId id="303" r:id="rId33"/>
    <p:sldId id="307" r:id="rId34"/>
    <p:sldId id="305" r:id="rId35"/>
    <p:sldId id="273" r:id="rId36"/>
    <p:sldId id="308" r:id="rId37"/>
    <p:sldId id="309" r:id="rId38"/>
    <p:sldId id="263" r:id="rId39"/>
  </p:sldIdLst>
  <p:sldSz cx="12192000" cy="6858000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8F8F8"/>
    <a:srgbClr val="CCECFF"/>
    <a:srgbClr val="000099"/>
    <a:srgbClr val="CC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37" autoAdjust="0"/>
    <p:restoredTop sz="94660"/>
  </p:normalViewPr>
  <p:slideViewPr>
    <p:cSldViewPr snapToGrid="0">
      <p:cViewPr varScale="1">
        <p:scale>
          <a:sx n="76" d="100"/>
          <a:sy n="76" d="100"/>
        </p:scale>
        <p:origin x="132" y="6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ko-KR" altLang="en-US" sz="2000" dirty="0" err="1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년도별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위내시경 현황</a:t>
            </a:r>
            <a:endParaRPr lang="ko-KR" altLang="en-US" sz="2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건수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2018년</c:v>
                </c:pt>
                <c:pt idx="1">
                  <c:v>2019년</c:v>
                </c:pt>
                <c:pt idx="2">
                  <c:v>2020년</c:v>
                </c:pt>
                <c:pt idx="3">
                  <c:v>2021.6월말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6974</c:v>
                </c:pt>
                <c:pt idx="1">
                  <c:v>7329</c:v>
                </c:pt>
                <c:pt idx="2">
                  <c:v>5400</c:v>
                </c:pt>
                <c:pt idx="3">
                  <c:v>1573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DA-4629-8CB1-ACBE7722ED3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121867103"/>
        <c:axId val="1121865855"/>
      </c:barChart>
      <c:catAx>
        <c:axId val="1121867103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121865855"/>
        <c:crosses val="autoZero"/>
        <c:auto val="1"/>
        <c:lblAlgn val="ctr"/>
        <c:lblOffset val="100"/>
        <c:noMultiLvlLbl val="0"/>
      </c:catAx>
      <c:valAx>
        <c:axId val="112186585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ko-KR" altLang="en-US" dirty="0" smtClean="0"/>
                  <a:t>건수</a:t>
                </a:r>
                <a:endParaRPr lang="ko-KR" altLang="en-US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ko-KR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12186710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6CEAFA-1F45-41B3-91F6-B12B27E025C5}" type="datetimeFigureOut">
              <a:rPr lang="ko-KR" altLang="en-US" smtClean="0"/>
              <a:t>2021-08-10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3B301-0170-414C-93F8-2EA6C20BE87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95535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53B301-0170-414C-93F8-2EA6C20BE87C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73022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53B301-0170-414C-93F8-2EA6C20BE87C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05842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53B301-0170-414C-93F8-2EA6C20BE87C}" type="slidenum">
              <a:rPr lang="ko-KR" altLang="en-US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556971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53B301-0170-414C-93F8-2EA6C20BE87C}" type="slidenum">
              <a:rPr lang="ko-KR" altLang="en-US" smtClean="0"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236880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53B301-0170-414C-93F8-2EA6C20BE87C}" type="slidenum">
              <a:rPr lang="ko-KR" altLang="en-US" smtClean="0"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86092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8/10/2021</a:t>
            </a:fld>
            <a:endParaRPr 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7094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8/10/2021</a:t>
            </a:fld>
            <a:endParaRPr 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27384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8/10/2021</a:t>
            </a:fld>
            <a:endParaRPr 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2051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8/10/2021</a:t>
            </a:fld>
            <a:endParaRPr 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47370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8/10/2021</a:t>
            </a:fld>
            <a:endParaRPr lang="en-US" dirty="0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9112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8/10/2021</a:t>
            </a:fld>
            <a:endParaRPr 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27559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8/10/2021</a:t>
            </a:fld>
            <a:endParaRPr lang="en-US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21580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8/10/2021</a:t>
            </a:fld>
            <a:endParaRPr 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06694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8/10/2021</a:t>
            </a:fld>
            <a:endParaRPr 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7347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8/10/2021</a:t>
            </a:fld>
            <a:endParaRPr 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3273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8/10/2021</a:t>
            </a:fld>
            <a:endParaRPr 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75889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제목 및 캡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69011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8/10/2021</a:t>
            </a:fld>
            <a:endParaRPr 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9659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검진 유형 및 </a:t>
            </a:r>
            <a:r>
              <a:rPr lang="ko-KR" alt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협조사항</a:t>
            </a:r>
            <a:endParaRPr lang="ko-KR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0" name="부제목 9"/>
          <p:cNvSpPr>
            <a:spLocks noGrp="1"/>
          </p:cNvSpPr>
          <p:nvPr>
            <p:ph type="subTitle" idx="1"/>
          </p:nvPr>
        </p:nvSpPr>
        <p:spPr>
          <a:xfrm>
            <a:off x="2233188" y="4088933"/>
            <a:ext cx="7725623" cy="1018397"/>
          </a:xfrm>
        </p:spPr>
        <p:txBody>
          <a:bodyPr/>
          <a:lstStyle/>
          <a:p>
            <a:pPr algn="r"/>
            <a:r>
              <a:rPr lang="ko-KR" altLang="en-US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ko-KR" altLang="en-US" sz="2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건강증진센터</a:t>
            </a:r>
            <a:endParaRPr lang="en-US" altLang="ko-KR" sz="2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r"/>
            <a:r>
              <a:rPr lang="ko-KR" altLang="en-US" sz="2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임 미 숙</a:t>
            </a:r>
            <a:endParaRPr lang="ko-KR" altLang="en-US" sz="2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12852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340212" y="692484"/>
            <a:ext cx="53169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800" spc="-15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Contents</a:t>
            </a:r>
            <a:endParaRPr lang="ko-KR" altLang="en-US" sz="4800" spc="-15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099" y="762372"/>
            <a:ext cx="697791" cy="697791"/>
          </a:xfrm>
          <a:prstGeom prst="rect">
            <a:avLst/>
          </a:prstGeom>
        </p:spPr>
      </p:pic>
      <p:grpSp>
        <p:nvGrpSpPr>
          <p:cNvPr id="13" name="그룹 12"/>
          <p:cNvGrpSpPr/>
          <p:nvPr/>
        </p:nvGrpSpPr>
        <p:grpSpPr>
          <a:xfrm>
            <a:off x="4539474" y="2999608"/>
            <a:ext cx="3393355" cy="604433"/>
            <a:chOff x="7772486" y="2596778"/>
            <a:chExt cx="3393355" cy="604433"/>
          </a:xfrm>
        </p:grpSpPr>
        <p:sp>
          <p:nvSpPr>
            <p:cNvPr id="15" name="TextBox 14"/>
            <p:cNvSpPr txBox="1"/>
            <p:nvPr/>
          </p:nvSpPr>
          <p:spPr>
            <a:xfrm>
              <a:off x="8547931" y="2668162"/>
              <a:ext cx="261791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400" spc="-15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협조 사항</a:t>
              </a:r>
              <a:endParaRPr lang="ko-KR" altLang="en-US" sz="2400" spc="-150" dirty="0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pic>
          <p:nvPicPr>
            <p:cNvPr id="16" name="그림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72486" y="2596778"/>
              <a:ext cx="604433" cy="604433"/>
            </a:xfrm>
            <a:prstGeom prst="rect">
              <a:avLst/>
            </a:prstGeom>
          </p:spPr>
        </p:pic>
      </p:grpSp>
      <p:grpSp>
        <p:nvGrpSpPr>
          <p:cNvPr id="18" name="그룹 17"/>
          <p:cNvGrpSpPr/>
          <p:nvPr/>
        </p:nvGrpSpPr>
        <p:grpSpPr>
          <a:xfrm>
            <a:off x="4539474" y="1491397"/>
            <a:ext cx="3706942" cy="604433"/>
            <a:chOff x="7772485" y="1491397"/>
            <a:chExt cx="3706942" cy="604433"/>
          </a:xfrm>
        </p:grpSpPr>
        <p:sp>
          <p:nvSpPr>
            <p:cNvPr id="19" name="TextBox 18"/>
            <p:cNvSpPr txBox="1"/>
            <p:nvPr/>
          </p:nvSpPr>
          <p:spPr>
            <a:xfrm>
              <a:off x="8547931" y="1562781"/>
              <a:ext cx="293149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400" spc="-15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검진 유형 소개</a:t>
              </a:r>
              <a:endParaRPr lang="ko-KR" altLang="en-US" sz="2400" spc="-150" dirty="0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72485" y="1491397"/>
              <a:ext cx="604433" cy="604433"/>
            </a:xfrm>
            <a:prstGeom prst="rect">
              <a:avLst/>
            </a:prstGeom>
          </p:spPr>
        </p:pic>
      </p:grpSp>
      <p:grpSp>
        <p:nvGrpSpPr>
          <p:cNvPr id="21" name="그룹 20"/>
          <p:cNvGrpSpPr/>
          <p:nvPr/>
        </p:nvGrpSpPr>
        <p:grpSpPr>
          <a:xfrm>
            <a:off x="4539474" y="4507819"/>
            <a:ext cx="4744912" cy="604433"/>
            <a:chOff x="7772483" y="3702159"/>
            <a:chExt cx="4744912" cy="604433"/>
          </a:xfrm>
        </p:grpSpPr>
        <p:sp>
          <p:nvSpPr>
            <p:cNvPr id="22" name="TextBox 21"/>
            <p:cNvSpPr txBox="1"/>
            <p:nvPr/>
          </p:nvSpPr>
          <p:spPr>
            <a:xfrm>
              <a:off x="8547931" y="3773543"/>
              <a:ext cx="396946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400" spc="-15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맺 음 말</a:t>
              </a:r>
              <a:endParaRPr lang="ko-KR" altLang="en-US" sz="2400" spc="-150" dirty="0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pic>
          <p:nvPicPr>
            <p:cNvPr id="23" name="그림 2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72483" y="3702159"/>
              <a:ext cx="604433" cy="60443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32304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296632" y="914400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ko-KR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검진 유형</a:t>
            </a:r>
            <a:endParaRPr lang="ko-KR" alt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81100" y="2451100"/>
            <a:ext cx="871220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lnSpc>
                <a:spcPct val="150000"/>
              </a:lnSpc>
              <a:buAutoNum type="arabicPeriod"/>
            </a:pPr>
            <a:r>
              <a:rPr lang="ko-KR" altLang="en-US" sz="2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국가건강검진</a:t>
            </a:r>
            <a:r>
              <a:rPr lang="en-US" altLang="ko-KR" sz="2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28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암검진</a:t>
            </a:r>
            <a:r>
              <a:rPr lang="en-US" altLang="ko-KR" sz="2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</a:p>
          <a:p>
            <a:pPr marL="342900" indent="-342900" algn="ctr">
              <a:lnSpc>
                <a:spcPct val="150000"/>
              </a:lnSpc>
              <a:buAutoNum type="arabicPeriod"/>
            </a:pPr>
            <a:r>
              <a:rPr lang="ko-KR" altLang="en-US" sz="2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특수건강진단</a:t>
            </a:r>
            <a:endParaRPr lang="en-US" altLang="ko-KR" sz="28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342900" indent="-342900" algn="ctr">
              <a:lnSpc>
                <a:spcPct val="150000"/>
              </a:lnSpc>
              <a:buAutoNum type="arabicPeriod"/>
            </a:pPr>
            <a:r>
              <a:rPr lang="ko-KR" altLang="en-US" sz="2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종합건강검진</a:t>
            </a:r>
            <a:endParaRPr lang="en-US" altLang="ko-KR" sz="28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342900" indent="-342900" algn="ctr">
              <a:lnSpc>
                <a:spcPct val="150000"/>
              </a:lnSpc>
              <a:buAutoNum type="arabicPeriod"/>
            </a:pPr>
            <a:r>
              <a:rPr lang="ko-KR" altLang="en-US" sz="2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사업장건강검진</a:t>
            </a:r>
            <a:endParaRPr lang="en-US" altLang="ko-KR" sz="28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342900" indent="-342900" algn="ctr">
              <a:lnSpc>
                <a:spcPct val="150000"/>
              </a:lnSpc>
              <a:buAutoNum type="arabicPeriod"/>
            </a:pPr>
            <a:r>
              <a:rPr lang="ko-KR" altLang="en-US" sz="2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기타 검진</a:t>
            </a:r>
            <a:endParaRPr lang="ko-KR" altLang="en-US" sz="28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82973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296632" y="914400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ko-KR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검진 유형</a:t>
            </a:r>
            <a:endParaRPr lang="ko-KR" alt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81100" y="2451100"/>
            <a:ext cx="871220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lnSpc>
                <a:spcPct val="150000"/>
              </a:lnSpc>
              <a:buAutoNum type="arabicPeriod"/>
            </a:pPr>
            <a:r>
              <a:rPr lang="ko-KR" altLang="en-US" sz="2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국가건강검진</a:t>
            </a:r>
            <a:r>
              <a:rPr lang="en-US" altLang="ko-KR" sz="2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28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암검진</a:t>
            </a:r>
            <a:r>
              <a:rPr lang="en-US" altLang="ko-KR" sz="2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</a:p>
          <a:p>
            <a:pPr marL="342900" indent="-342900" algn="ctr">
              <a:lnSpc>
                <a:spcPct val="150000"/>
              </a:lnSpc>
              <a:buAutoNum type="arabicPeriod"/>
            </a:pPr>
            <a:r>
              <a:rPr lang="ko-KR" altLang="en-US" sz="2800" dirty="0" smtClean="0">
                <a:solidFill>
                  <a:schemeClr val="bg1">
                    <a:lumMod val="9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특수건강검진</a:t>
            </a:r>
            <a:endParaRPr lang="en-US" altLang="ko-KR" sz="2800" dirty="0" smtClean="0">
              <a:solidFill>
                <a:schemeClr val="bg1">
                  <a:lumMod val="9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342900" indent="-342900" algn="ctr">
              <a:lnSpc>
                <a:spcPct val="150000"/>
              </a:lnSpc>
              <a:buAutoNum type="arabicPeriod"/>
            </a:pPr>
            <a:r>
              <a:rPr lang="ko-KR" altLang="en-US" sz="2800" dirty="0" smtClean="0">
                <a:solidFill>
                  <a:schemeClr val="bg1">
                    <a:lumMod val="9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종합건강검진</a:t>
            </a:r>
            <a:endParaRPr lang="en-US" altLang="ko-KR" sz="2800" dirty="0" smtClean="0">
              <a:solidFill>
                <a:schemeClr val="bg1">
                  <a:lumMod val="9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342900" indent="-342900" algn="ctr">
              <a:lnSpc>
                <a:spcPct val="150000"/>
              </a:lnSpc>
              <a:buAutoNum type="arabicPeriod"/>
            </a:pPr>
            <a:r>
              <a:rPr lang="ko-KR" altLang="en-US" sz="2800" dirty="0" smtClean="0">
                <a:solidFill>
                  <a:schemeClr val="bg1">
                    <a:lumMod val="9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사업장건강검진</a:t>
            </a:r>
            <a:endParaRPr lang="en-US" altLang="ko-KR" sz="2800" dirty="0" smtClean="0">
              <a:solidFill>
                <a:schemeClr val="bg1">
                  <a:lumMod val="9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342900" indent="-342900" algn="ctr">
              <a:lnSpc>
                <a:spcPct val="150000"/>
              </a:lnSpc>
              <a:buAutoNum type="arabicPeriod"/>
            </a:pPr>
            <a:r>
              <a:rPr lang="ko-KR" altLang="en-US" sz="2800" dirty="0" smtClean="0">
                <a:solidFill>
                  <a:schemeClr val="bg1">
                    <a:lumMod val="9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기타 검진</a:t>
            </a:r>
            <a:endParaRPr lang="ko-KR" altLang="en-US" sz="2800" dirty="0">
              <a:solidFill>
                <a:schemeClr val="bg1">
                  <a:lumMod val="9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5174" y="1272583"/>
            <a:ext cx="604433" cy="604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557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44500" y="406400"/>
            <a:ext cx="79828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생애주기별</a:t>
            </a:r>
            <a:r>
              <a:rPr lang="ko-KR" altLang="en-US" sz="36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국가건강검진 프로그램</a:t>
            </a:r>
            <a:endParaRPr lang="ko-KR" altLang="en-US" sz="3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pSp>
        <p:nvGrpSpPr>
          <p:cNvPr id="33" name="그룹 32"/>
          <p:cNvGrpSpPr/>
          <p:nvPr/>
        </p:nvGrpSpPr>
        <p:grpSpPr>
          <a:xfrm>
            <a:off x="899835" y="571500"/>
            <a:ext cx="10377816" cy="6134100"/>
            <a:chOff x="836335" y="266700"/>
            <a:chExt cx="10377816" cy="6134100"/>
          </a:xfrm>
        </p:grpSpPr>
        <p:grpSp>
          <p:nvGrpSpPr>
            <p:cNvPr id="28" name="그룹 27"/>
            <p:cNvGrpSpPr/>
            <p:nvPr/>
          </p:nvGrpSpPr>
          <p:grpSpPr>
            <a:xfrm>
              <a:off x="836335" y="2060725"/>
              <a:ext cx="2420256" cy="4340075"/>
              <a:chOff x="849035" y="2060725"/>
              <a:chExt cx="2420256" cy="4340075"/>
            </a:xfrm>
          </p:grpSpPr>
          <p:sp>
            <p:nvSpPr>
              <p:cNvPr id="13" name="직사각형 12"/>
              <p:cNvSpPr/>
              <p:nvPr/>
            </p:nvSpPr>
            <p:spPr>
              <a:xfrm>
                <a:off x="849136" y="2479812"/>
                <a:ext cx="2420155" cy="416560"/>
              </a:xfrm>
              <a:prstGeom prst="rect">
                <a:avLst/>
              </a:prstGeom>
              <a:solidFill>
                <a:srgbClr val="0058A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dirty="0" smtClean="0"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영유아</a:t>
                </a:r>
                <a:r>
                  <a:rPr lang="en-US" altLang="ko-KR" dirty="0" smtClean="0"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(0</a:t>
                </a:r>
                <a:r>
                  <a:rPr lang="ko-KR" altLang="en-US" dirty="0" smtClean="0"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세</a:t>
                </a:r>
                <a:r>
                  <a:rPr lang="en-US" altLang="ko-KR" dirty="0" smtClean="0"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~5</a:t>
                </a:r>
                <a:r>
                  <a:rPr lang="ko-KR" altLang="en-US" dirty="0" smtClean="0"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세</a:t>
                </a:r>
                <a:r>
                  <a:rPr lang="en-US" altLang="ko-KR" dirty="0" smtClean="0"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)</a:t>
                </a:r>
                <a:endParaRPr lang="ko-KR" altLang="en-US" dirty="0"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  <p:sp>
            <p:nvSpPr>
              <p:cNvPr id="17" name="직사각형 16"/>
              <p:cNvSpPr/>
              <p:nvPr/>
            </p:nvSpPr>
            <p:spPr>
              <a:xfrm>
                <a:off x="861838" y="2896372"/>
                <a:ext cx="2394806" cy="3504428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ko-KR" sz="1600" dirty="0" smtClean="0">
                    <a:solidFill>
                      <a:schemeClr val="tx1"/>
                    </a:solidFill>
                    <a:latin typeface="+mn-ea"/>
                  </a:rPr>
                  <a:t>•</a:t>
                </a:r>
                <a:r>
                  <a:rPr lang="ko-KR" altLang="en-US" sz="1600" dirty="0" smtClean="0">
                    <a:solidFill>
                      <a:schemeClr val="tx1"/>
                    </a:solidFill>
                    <a:latin typeface="+mn-ea"/>
                  </a:rPr>
                  <a:t>근거 법령</a:t>
                </a:r>
                <a:endParaRPr lang="en-US" altLang="ko-KR" sz="1600" dirty="0" smtClean="0">
                  <a:solidFill>
                    <a:schemeClr val="tx1"/>
                  </a:solidFill>
                  <a:latin typeface="+mn-ea"/>
                </a:endParaRPr>
              </a:p>
              <a:p>
                <a:r>
                  <a:rPr lang="en-US" altLang="ko-KR" sz="1600" dirty="0" smtClean="0">
                    <a:solidFill>
                      <a:schemeClr val="tx1"/>
                    </a:solidFill>
                    <a:latin typeface="+mn-ea"/>
                  </a:rPr>
                  <a:t> - </a:t>
                </a:r>
                <a:r>
                  <a:rPr lang="ko-KR" altLang="en-US" sz="1600" spc="-100" dirty="0" smtClean="0">
                    <a:solidFill>
                      <a:schemeClr val="tx1"/>
                    </a:solidFill>
                    <a:latin typeface="+mn-ea"/>
                  </a:rPr>
                  <a:t>국민건강보험법제</a:t>
                </a:r>
                <a:r>
                  <a:rPr lang="en-US" altLang="ko-KR" sz="1600" spc="-100" dirty="0" smtClean="0">
                    <a:solidFill>
                      <a:schemeClr val="tx1"/>
                    </a:solidFill>
                    <a:latin typeface="+mn-ea"/>
                  </a:rPr>
                  <a:t>52</a:t>
                </a:r>
                <a:r>
                  <a:rPr lang="ko-KR" altLang="en-US" sz="1600" spc="-100" dirty="0" smtClean="0">
                    <a:solidFill>
                      <a:schemeClr val="tx1"/>
                    </a:solidFill>
                    <a:latin typeface="+mn-ea"/>
                  </a:rPr>
                  <a:t>조</a:t>
                </a:r>
                <a:endParaRPr lang="en-US" altLang="ko-KR" sz="1600" spc="-100" dirty="0" smtClean="0">
                  <a:solidFill>
                    <a:schemeClr val="tx1"/>
                  </a:solidFill>
                  <a:latin typeface="+mn-ea"/>
                </a:endParaRPr>
              </a:p>
              <a:p>
                <a:r>
                  <a:rPr lang="en-US" altLang="ko-KR" sz="1600" dirty="0" smtClean="0">
                    <a:solidFill>
                      <a:schemeClr val="tx1"/>
                    </a:solidFill>
                    <a:latin typeface="+mn-ea"/>
                  </a:rPr>
                  <a:t> - </a:t>
                </a:r>
                <a:r>
                  <a:rPr lang="ko-KR" altLang="en-US" sz="1600" dirty="0" err="1" smtClean="0">
                    <a:solidFill>
                      <a:schemeClr val="tx1"/>
                    </a:solidFill>
                    <a:latin typeface="+mn-ea"/>
                  </a:rPr>
                  <a:t>의료급여법</a:t>
                </a:r>
                <a:r>
                  <a:rPr lang="ko-KR" altLang="en-US" sz="1600" dirty="0" smtClean="0">
                    <a:solidFill>
                      <a:schemeClr val="tx1"/>
                    </a:solidFill>
                    <a:latin typeface="+mn-ea"/>
                  </a:rPr>
                  <a:t> 제</a:t>
                </a:r>
                <a:r>
                  <a:rPr lang="en-US" altLang="ko-KR" sz="1600" dirty="0" smtClean="0">
                    <a:solidFill>
                      <a:schemeClr val="tx1"/>
                    </a:solidFill>
                    <a:latin typeface="+mn-ea"/>
                  </a:rPr>
                  <a:t>14</a:t>
                </a:r>
                <a:r>
                  <a:rPr lang="ko-KR" altLang="en-US" sz="1600" dirty="0" smtClean="0">
                    <a:solidFill>
                      <a:schemeClr val="tx1"/>
                    </a:solidFill>
                    <a:latin typeface="+mn-ea"/>
                  </a:rPr>
                  <a:t>조</a:t>
                </a:r>
                <a:endParaRPr lang="en-US" altLang="ko-KR" sz="1600" dirty="0" smtClean="0">
                  <a:solidFill>
                    <a:schemeClr val="tx1"/>
                  </a:solidFill>
                  <a:latin typeface="+mn-ea"/>
                </a:endParaRPr>
              </a:p>
              <a:p>
                <a:r>
                  <a:rPr lang="en-US" altLang="ko-KR" sz="1600" dirty="0" smtClean="0">
                    <a:solidFill>
                      <a:schemeClr val="tx1"/>
                    </a:solidFill>
                    <a:latin typeface="+mn-ea"/>
                  </a:rPr>
                  <a:t>•</a:t>
                </a:r>
                <a:r>
                  <a:rPr lang="ko-KR" altLang="en-US" sz="1600" dirty="0" smtClean="0">
                    <a:solidFill>
                      <a:schemeClr val="tx1"/>
                    </a:solidFill>
                    <a:latin typeface="+mn-ea"/>
                  </a:rPr>
                  <a:t>검진 대상</a:t>
                </a:r>
                <a:endParaRPr lang="en-US" altLang="ko-KR" sz="1600" dirty="0" smtClean="0">
                  <a:solidFill>
                    <a:schemeClr val="tx1"/>
                  </a:solidFill>
                  <a:latin typeface="+mn-ea"/>
                </a:endParaRPr>
              </a:p>
              <a:p>
                <a:r>
                  <a:rPr lang="en-US" altLang="ko-KR" sz="1600" dirty="0" smtClean="0">
                    <a:solidFill>
                      <a:schemeClr val="tx1"/>
                    </a:solidFill>
                    <a:latin typeface="+mn-ea"/>
                  </a:rPr>
                  <a:t> - 0~5</a:t>
                </a:r>
                <a:r>
                  <a:rPr lang="ko-KR" altLang="en-US" sz="1600" dirty="0" smtClean="0">
                    <a:solidFill>
                      <a:schemeClr val="tx1"/>
                    </a:solidFill>
                    <a:latin typeface="+mn-ea"/>
                  </a:rPr>
                  <a:t>세 전체 영유아</a:t>
                </a:r>
                <a:endParaRPr lang="en-US" altLang="ko-KR" sz="1600" dirty="0" smtClean="0">
                  <a:solidFill>
                    <a:schemeClr val="tx1"/>
                  </a:solidFill>
                  <a:latin typeface="+mn-ea"/>
                </a:endParaRPr>
              </a:p>
              <a:p>
                <a:r>
                  <a:rPr lang="en-US" altLang="ko-KR" sz="1600" dirty="0" smtClean="0">
                    <a:solidFill>
                      <a:schemeClr val="tx1"/>
                    </a:solidFill>
                    <a:latin typeface="+mn-ea"/>
                  </a:rPr>
                  <a:t>•</a:t>
                </a:r>
                <a:r>
                  <a:rPr lang="ko-KR" altLang="en-US" sz="1600" dirty="0" smtClean="0">
                    <a:solidFill>
                      <a:srgbClr val="FF0000"/>
                    </a:solidFill>
                    <a:latin typeface="+mn-ea"/>
                  </a:rPr>
                  <a:t>검진 주기</a:t>
                </a:r>
                <a:endParaRPr lang="en-US" altLang="ko-KR" sz="1600" dirty="0" smtClean="0">
                  <a:solidFill>
                    <a:srgbClr val="FF0000"/>
                  </a:solidFill>
                  <a:latin typeface="+mn-ea"/>
                </a:endParaRPr>
              </a:p>
              <a:p>
                <a:r>
                  <a:rPr lang="en-US" altLang="ko-KR" sz="1600" dirty="0" smtClean="0">
                    <a:solidFill>
                      <a:schemeClr val="tx1"/>
                    </a:solidFill>
                    <a:latin typeface="+mn-ea"/>
                  </a:rPr>
                  <a:t> - </a:t>
                </a:r>
                <a:r>
                  <a:rPr lang="ko-KR" altLang="en-US" sz="1600" dirty="0" smtClean="0">
                    <a:solidFill>
                      <a:schemeClr val="tx1"/>
                    </a:solidFill>
                    <a:latin typeface="+mn-ea"/>
                  </a:rPr>
                  <a:t>총</a:t>
                </a:r>
                <a:r>
                  <a:rPr lang="en-US" altLang="ko-KR" sz="1600" dirty="0" smtClean="0">
                    <a:solidFill>
                      <a:schemeClr val="tx1"/>
                    </a:solidFill>
                    <a:latin typeface="+mn-ea"/>
                  </a:rPr>
                  <a:t>8</a:t>
                </a:r>
                <a:r>
                  <a:rPr lang="ko-KR" altLang="en-US" sz="1600" dirty="0" smtClean="0">
                    <a:solidFill>
                      <a:schemeClr val="tx1"/>
                    </a:solidFill>
                    <a:latin typeface="+mn-ea"/>
                  </a:rPr>
                  <a:t>회</a:t>
                </a:r>
                <a:endParaRPr lang="en-US" altLang="ko-KR" sz="1600" dirty="0" smtClean="0">
                  <a:solidFill>
                    <a:schemeClr val="tx1"/>
                  </a:solidFill>
                  <a:latin typeface="+mn-ea"/>
                </a:endParaRPr>
              </a:p>
              <a:p>
                <a:r>
                  <a:rPr lang="en-US" altLang="ko-KR" sz="1600" dirty="0" smtClean="0">
                    <a:solidFill>
                      <a:schemeClr val="tx1"/>
                    </a:solidFill>
                    <a:latin typeface="+mn-ea"/>
                  </a:rPr>
                  <a:t>(</a:t>
                </a:r>
                <a:r>
                  <a:rPr lang="en-US" altLang="ko-KR" sz="1600" dirty="0" smtClean="0">
                    <a:solidFill>
                      <a:srgbClr val="FF0000"/>
                    </a:solidFill>
                    <a:latin typeface="+mn-ea"/>
                  </a:rPr>
                  <a:t>14~35</a:t>
                </a:r>
                <a:r>
                  <a:rPr lang="ko-KR" altLang="en-US" sz="1600" dirty="0" smtClean="0">
                    <a:solidFill>
                      <a:srgbClr val="FF0000"/>
                    </a:solidFill>
                    <a:latin typeface="+mn-ea"/>
                  </a:rPr>
                  <a:t>일</a:t>
                </a:r>
                <a:r>
                  <a:rPr lang="en-US" altLang="ko-KR" sz="1600" dirty="0" smtClean="0">
                    <a:solidFill>
                      <a:schemeClr val="tx1"/>
                    </a:solidFill>
                    <a:latin typeface="+mn-ea"/>
                  </a:rPr>
                  <a:t>, 4</a:t>
                </a:r>
                <a:r>
                  <a:rPr lang="ko-KR" altLang="en-US" sz="1600" dirty="0" smtClean="0">
                    <a:solidFill>
                      <a:schemeClr val="tx1"/>
                    </a:solidFill>
                    <a:latin typeface="+mn-ea"/>
                  </a:rPr>
                  <a:t>개월</a:t>
                </a:r>
                <a:r>
                  <a:rPr lang="en-US" altLang="ko-KR" sz="1600" dirty="0" smtClean="0">
                    <a:solidFill>
                      <a:schemeClr val="tx1"/>
                    </a:solidFill>
                    <a:latin typeface="+mn-ea"/>
                  </a:rPr>
                  <a:t>, 9</a:t>
                </a:r>
                <a:r>
                  <a:rPr lang="ko-KR" altLang="en-US" sz="1600" dirty="0" smtClean="0">
                    <a:solidFill>
                      <a:schemeClr val="tx1"/>
                    </a:solidFill>
                    <a:latin typeface="+mn-ea"/>
                  </a:rPr>
                  <a:t>개월</a:t>
                </a:r>
                <a:r>
                  <a:rPr lang="en-US" altLang="ko-KR" sz="1600" dirty="0" smtClean="0">
                    <a:solidFill>
                      <a:schemeClr val="tx1"/>
                    </a:solidFill>
                    <a:latin typeface="+mn-ea"/>
                  </a:rPr>
                  <a:t>, 18</a:t>
                </a:r>
                <a:r>
                  <a:rPr lang="ko-KR" altLang="en-US" sz="1600" dirty="0" smtClean="0">
                    <a:solidFill>
                      <a:schemeClr val="tx1"/>
                    </a:solidFill>
                    <a:latin typeface="+mn-ea"/>
                  </a:rPr>
                  <a:t>개월</a:t>
                </a:r>
                <a:r>
                  <a:rPr lang="en-US" altLang="ko-KR" sz="1600" dirty="0" smtClean="0">
                    <a:solidFill>
                      <a:schemeClr val="tx1"/>
                    </a:solidFill>
                    <a:latin typeface="+mn-ea"/>
                  </a:rPr>
                  <a:t>, 30</a:t>
                </a:r>
                <a:r>
                  <a:rPr lang="ko-KR" altLang="en-US" sz="1600" dirty="0" smtClean="0">
                    <a:solidFill>
                      <a:schemeClr val="tx1"/>
                    </a:solidFill>
                    <a:latin typeface="+mn-ea"/>
                  </a:rPr>
                  <a:t>개월</a:t>
                </a:r>
                <a:r>
                  <a:rPr lang="en-US" altLang="ko-KR" sz="1600" dirty="0" smtClean="0">
                    <a:solidFill>
                      <a:schemeClr val="tx1"/>
                    </a:solidFill>
                    <a:latin typeface="+mn-ea"/>
                  </a:rPr>
                  <a:t>, 54</a:t>
                </a:r>
                <a:r>
                  <a:rPr lang="ko-KR" altLang="en-US" sz="1600" dirty="0" smtClean="0">
                    <a:solidFill>
                      <a:schemeClr val="tx1"/>
                    </a:solidFill>
                    <a:latin typeface="+mn-ea"/>
                  </a:rPr>
                  <a:t>개월</a:t>
                </a:r>
                <a:r>
                  <a:rPr lang="en-US" altLang="ko-KR" sz="1600" dirty="0" smtClean="0">
                    <a:solidFill>
                      <a:schemeClr val="tx1"/>
                    </a:solidFill>
                    <a:latin typeface="+mn-ea"/>
                  </a:rPr>
                  <a:t>, 66</a:t>
                </a:r>
                <a:r>
                  <a:rPr lang="ko-KR" altLang="en-US" sz="1600" dirty="0" smtClean="0">
                    <a:solidFill>
                      <a:schemeClr val="tx1"/>
                    </a:solidFill>
                    <a:latin typeface="+mn-ea"/>
                  </a:rPr>
                  <a:t>개월</a:t>
                </a:r>
                <a:r>
                  <a:rPr lang="en-US" altLang="ko-KR" sz="1600" dirty="0" smtClean="0">
                    <a:solidFill>
                      <a:schemeClr val="tx1"/>
                    </a:solidFill>
                    <a:latin typeface="+mn-ea"/>
                  </a:rPr>
                  <a:t>)</a:t>
                </a:r>
              </a:p>
              <a:p>
                <a:endParaRPr lang="en-US" altLang="ko-KR" sz="1600" dirty="0">
                  <a:solidFill>
                    <a:schemeClr val="tx1"/>
                  </a:solidFill>
                  <a:latin typeface="+mn-ea"/>
                </a:endParaRPr>
              </a:p>
              <a:p>
                <a:endParaRPr lang="en-US" altLang="ko-KR" sz="1600" dirty="0" smtClean="0">
                  <a:solidFill>
                    <a:schemeClr val="tx1"/>
                  </a:solidFill>
                  <a:latin typeface="+mn-ea"/>
                </a:endParaRPr>
              </a:p>
              <a:p>
                <a:endParaRPr lang="en-US" altLang="ko-KR" sz="1600" dirty="0" smtClean="0">
                  <a:solidFill>
                    <a:schemeClr val="tx1"/>
                  </a:solidFill>
                  <a:latin typeface="+mn-ea"/>
                </a:endParaRPr>
              </a:p>
              <a:p>
                <a:endParaRPr lang="ko-KR" altLang="en-US" sz="1600" dirty="0"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21" name="직사각형 20"/>
              <p:cNvSpPr/>
              <p:nvPr/>
            </p:nvSpPr>
            <p:spPr>
              <a:xfrm>
                <a:off x="849035" y="2060725"/>
                <a:ext cx="2401334" cy="416560"/>
              </a:xfrm>
              <a:prstGeom prst="rect">
                <a:avLst/>
              </a:prstGeom>
              <a:solidFill>
                <a:srgbClr val="FFDB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dirty="0" smtClean="0">
                    <a:solidFill>
                      <a:schemeClr val="tx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영유아 건강검진</a:t>
                </a:r>
                <a:endParaRPr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</p:grpSp>
        <p:grpSp>
          <p:nvGrpSpPr>
            <p:cNvPr id="29" name="그룹 28"/>
            <p:cNvGrpSpPr/>
            <p:nvPr/>
          </p:nvGrpSpPr>
          <p:grpSpPr>
            <a:xfrm>
              <a:off x="3351817" y="1346200"/>
              <a:ext cx="2426530" cy="5054600"/>
              <a:chOff x="3351817" y="1346200"/>
              <a:chExt cx="2426530" cy="5054600"/>
            </a:xfrm>
          </p:grpSpPr>
          <p:sp>
            <p:nvSpPr>
              <p:cNvPr id="15" name="직사각형 14"/>
              <p:cNvSpPr/>
              <p:nvPr/>
            </p:nvSpPr>
            <p:spPr>
              <a:xfrm>
                <a:off x="3358294" y="2063252"/>
                <a:ext cx="2420053" cy="416560"/>
              </a:xfrm>
              <a:prstGeom prst="rect">
                <a:avLst/>
              </a:prstGeom>
              <a:solidFill>
                <a:srgbClr val="0058A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dirty="0" err="1" smtClean="0"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학동기</a:t>
                </a:r>
                <a:r>
                  <a:rPr lang="en-US" altLang="ko-KR" dirty="0" smtClean="0"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(6</a:t>
                </a:r>
                <a:r>
                  <a:rPr lang="ko-KR" altLang="en-US" dirty="0" smtClean="0"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세</a:t>
                </a:r>
                <a:r>
                  <a:rPr lang="en-US" altLang="ko-KR" dirty="0" smtClean="0"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~19</a:t>
                </a:r>
                <a:r>
                  <a:rPr lang="ko-KR" altLang="en-US" dirty="0" smtClean="0"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세</a:t>
                </a:r>
                <a:r>
                  <a:rPr lang="en-US" altLang="ko-KR" dirty="0" smtClean="0"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)</a:t>
                </a:r>
                <a:endParaRPr lang="ko-KR" altLang="en-US" dirty="0"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  <p:sp>
            <p:nvSpPr>
              <p:cNvPr id="18" name="직사각형 17"/>
              <p:cNvSpPr/>
              <p:nvPr/>
            </p:nvSpPr>
            <p:spPr>
              <a:xfrm>
                <a:off x="3371045" y="2479812"/>
                <a:ext cx="2394806" cy="3920988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ko-KR" sz="1600" dirty="0">
                    <a:solidFill>
                      <a:schemeClr val="tx1"/>
                    </a:solidFill>
                  </a:rPr>
                  <a:t>•</a:t>
                </a:r>
                <a:r>
                  <a:rPr lang="ko-KR" altLang="en-US" sz="1600" dirty="0">
                    <a:solidFill>
                      <a:schemeClr val="tx1"/>
                    </a:solidFill>
                  </a:rPr>
                  <a:t>근거 </a:t>
                </a:r>
                <a:r>
                  <a:rPr lang="ko-KR" altLang="en-US" sz="1600" dirty="0" smtClean="0">
                    <a:solidFill>
                      <a:schemeClr val="tx1"/>
                    </a:solidFill>
                  </a:rPr>
                  <a:t>법령</a:t>
                </a:r>
                <a:endParaRPr lang="en-US" altLang="ko-KR" sz="1600" dirty="0" smtClean="0">
                  <a:solidFill>
                    <a:schemeClr val="tx1"/>
                  </a:solidFill>
                </a:endParaRPr>
              </a:p>
              <a:p>
                <a:r>
                  <a:rPr lang="ko-KR" altLang="en-US" sz="1600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altLang="ko-KR" sz="1600" dirty="0" smtClean="0">
                    <a:solidFill>
                      <a:schemeClr val="tx1"/>
                    </a:solidFill>
                  </a:rPr>
                  <a:t>- </a:t>
                </a:r>
                <a:r>
                  <a:rPr lang="ko-KR" altLang="en-US" sz="1600" dirty="0" smtClean="0">
                    <a:solidFill>
                      <a:schemeClr val="tx1"/>
                    </a:solidFill>
                  </a:rPr>
                  <a:t>학교보건법 제</a:t>
                </a:r>
                <a:r>
                  <a:rPr lang="en-US" altLang="ko-KR" sz="1600" dirty="0" smtClean="0">
                    <a:solidFill>
                      <a:schemeClr val="tx1"/>
                    </a:solidFill>
                  </a:rPr>
                  <a:t>7</a:t>
                </a:r>
                <a:r>
                  <a:rPr lang="ko-KR" altLang="en-US" sz="1600" dirty="0" smtClean="0">
                    <a:solidFill>
                      <a:schemeClr val="tx1"/>
                    </a:solidFill>
                  </a:rPr>
                  <a:t>조</a:t>
                </a:r>
                <a:endParaRPr lang="en-US" altLang="ko-KR" sz="1600" dirty="0">
                  <a:solidFill>
                    <a:schemeClr val="tx1"/>
                  </a:solidFill>
                </a:endParaRPr>
              </a:p>
              <a:p>
                <a:r>
                  <a:rPr lang="ko-KR" altLang="en-US" sz="1600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altLang="ko-KR" sz="1600" dirty="0" smtClean="0">
                    <a:solidFill>
                      <a:schemeClr val="tx1"/>
                    </a:solidFill>
                  </a:rPr>
                  <a:t>- </a:t>
                </a:r>
                <a:r>
                  <a:rPr lang="ko-KR" altLang="en-US" sz="1600" dirty="0" smtClean="0">
                    <a:solidFill>
                      <a:schemeClr val="tx1"/>
                    </a:solidFill>
                  </a:rPr>
                  <a:t>청소년복지지원법  </a:t>
                </a:r>
                <a:endParaRPr lang="en-US" altLang="ko-KR" sz="1600" dirty="0" smtClean="0">
                  <a:solidFill>
                    <a:schemeClr val="tx1"/>
                  </a:solidFill>
                </a:endParaRPr>
              </a:p>
              <a:p>
                <a:r>
                  <a:rPr lang="en-US" altLang="ko-KR" sz="1600" dirty="0">
                    <a:solidFill>
                      <a:schemeClr val="tx1"/>
                    </a:solidFill>
                  </a:rPr>
                  <a:t> </a:t>
                </a:r>
                <a:r>
                  <a:rPr lang="en-US" altLang="ko-KR" sz="1600" dirty="0" smtClean="0">
                    <a:solidFill>
                      <a:schemeClr val="tx1"/>
                    </a:solidFill>
                  </a:rPr>
                  <a:t>  </a:t>
                </a:r>
                <a:r>
                  <a:rPr lang="ko-KR" altLang="en-US" sz="1600" dirty="0" smtClean="0">
                    <a:solidFill>
                      <a:schemeClr val="tx1"/>
                    </a:solidFill>
                  </a:rPr>
                  <a:t>제</a:t>
                </a:r>
                <a:r>
                  <a:rPr lang="en-US" altLang="ko-KR" sz="1600" dirty="0" smtClean="0">
                    <a:solidFill>
                      <a:schemeClr val="tx1"/>
                    </a:solidFill>
                  </a:rPr>
                  <a:t>6</a:t>
                </a:r>
                <a:r>
                  <a:rPr lang="ko-KR" altLang="en-US" sz="1600" dirty="0" smtClean="0">
                    <a:solidFill>
                      <a:schemeClr val="tx1"/>
                    </a:solidFill>
                  </a:rPr>
                  <a:t>조</a:t>
                </a:r>
                <a:endParaRPr lang="en-US" altLang="ko-KR" sz="1600" dirty="0" smtClean="0">
                  <a:solidFill>
                    <a:schemeClr val="tx1"/>
                  </a:solidFill>
                </a:endParaRPr>
              </a:p>
              <a:p>
                <a:r>
                  <a:rPr lang="ko-KR" altLang="ko-KR" sz="1600" dirty="0" smtClean="0">
                    <a:solidFill>
                      <a:schemeClr val="tx1"/>
                    </a:solidFill>
                  </a:rPr>
                  <a:t>•</a:t>
                </a:r>
                <a:r>
                  <a:rPr lang="ko-KR" altLang="en-US" sz="1600" dirty="0" smtClean="0">
                    <a:solidFill>
                      <a:schemeClr val="tx1"/>
                    </a:solidFill>
                  </a:rPr>
                  <a:t>검진 대상</a:t>
                </a:r>
                <a:endParaRPr lang="en-US" altLang="ko-KR" sz="1600" dirty="0" smtClean="0">
                  <a:solidFill>
                    <a:schemeClr val="tx1"/>
                  </a:solidFill>
                </a:endParaRPr>
              </a:p>
              <a:p>
                <a:r>
                  <a:rPr lang="en-US" altLang="ko-KR" sz="1600" dirty="0" smtClean="0">
                    <a:solidFill>
                      <a:schemeClr val="tx1"/>
                    </a:solidFill>
                  </a:rPr>
                  <a:t> - 6</a:t>
                </a:r>
                <a:r>
                  <a:rPr lang="ko-KR" altLang="en-US" sz="1600" dirty="0" smtClean="0">
                    <a:solidFill>
                      <a:schemeClr val="tx1"/>
                    </a:solidFill>
                  </a:rPr>
                  <a:t>세</a:t>
                </a:r>
                <a:r>
                  <a:rPr lang="en-US" altLang="ko-KR" sz="1600" dirty="0" smtClean="0">
                    <a:solidFill>
                      <a:schemeClr val="tx1"/>
                    </a:solidFill>
                  </a:rPr>
                  <a:t>~18</a:t>
                </a:r>
                <a:r>
                  <a:rPr lang="ko-KR" altLang="en-US" sz="1600" dirty="0" err="1" smtClean="0">
                    <a:solidFill>
                      <a:schemeClr val="tx1"/>
                    </a:solidFill>
                  </a:rPr>
                  <a:t>세전</a:t>
                </a:r>
                <a:r>
                  <a:rPr lang="ko-KR" altLang="en-US" sz="1600" dirty="0" smtClean="0">
                    <a:solidFill>
                      <a:schemeClr val="tx1"/>
                    </a:solidFill>
                  </a:rPr>
                  <a:t> </a:t>
                </a:r>
                <a:r>
                  <a:rPr lang="ko-KR" altLang="en-US" sz="1600" dirty="0" err="1" smtClean="0">
                    <a:solidFill>
                      <a:schemeClr val="tx1"/>
                    </a:solidFill>
                  </a:rPr>
                  <a:t>취학학동</a:t>
                </a:r>
                <a:endParaRPr lang="en-US" altLang="ko-KR" sz="1600" dirty="0" smtClean="0">
                  <a:solidFill>
                    <a:schemeClr val="tx1"/>
                  </a:solidFill>
                </a:endParaRPr>
              </a:p>
              <a:p>
                <a:r>
                  <a:rPr lang="en-US" altLang="ko-KR" sz="1600" dirty="0" smtClean="0">
                    <a:solidFill>
                      <a:schemeClr val="tx1"/>
                    </a:solidFill>
                  </a:rPr>
                  <a:t> - 9~18</a:t>
                </a:r>
                <a:r>
                  <a:rPr lang="ko-KR" altLang="en-US" sz="1600" dirty="0" smtClean="0">
                    <a:solidFill>
                      <a:schemeClr val="tx1"/>
                    </a:solidFill>
                  </a:rPr>
                  <a:t>세 학교 밖  </a:t>
                </a:r>
                <a:endParaRPr lang="en-US" altLang="ko-KR" sz="1600" dirty="0" smtClean="0">
                  <a:solidFill>
                    <a:schemeClr val="tx1"/>
                  </a:solidFill>
                </a:endParaRPr>
              </a:p>
              <a:p>
                <a:r>
                  <a:rPr lang="en-US" altLang="ko-KR" sz="1600" dirty="0">
                    <a:solidFill>
                      <a:schemeClr val="tx1"/>
                    </a:solidFill>
                  </a:rPr>
                  <a:t> </a:t>
                </a:r>
                <a:r>
                  <a:rPr lang="en-US" altLang="ko-KR" sz="1600" dirty="0" smtClean="0">
                    <a:solidFill>
                      <a:schemeClr val="tx1"/>
                    </a:solidFill>
                  </a:rPr>
                  <a:t>  </a:t>
                </a:r>
                <a:r>
                  <a:rPr lang="ko-KR" altLang="en-US" sz="1600" dirty="0" smtClean="0">
                    <a:solidFill>
                      <a:schemeClr val="tx1"/>
                    </a:solidFill>
                  </a:rPr>
                  <a:t>청소년</a:t>
                </a:r>
                <a:endParaRPr lang="en-US" altLang="ko-KR" sz="1600" dirty="0" smtClean="0">
                  <a:solidFill>
                    <a:schemeClr val="tx1"/>
                  </a:solidFill>
                </a:endParaRPr>
              </a:p>
              <a:p>
                <a:r>
                  <a:rPr lang="ko-KR" altLang="ko-KR" sz="1600" dirty="0" smtClean="0">
                    <a:solidFill>
                      <a:schemeClr val="tx1"/>
                    </a:solidFill>
                  </a:rPr>
                  <a:t>•</a:t>
                </a:r>
                <a:r>
                  <a:rPr lang="ko-KR" altLang="en-US" sz="1600" b="1" dirty="0" smtClean="0">
                    <a:solidFill>
                      <a:srgbClr val="FF0000"/>
                    </a:solidFill>
                  </a:rPr>
                  <a:t>검진 주기</a:t>
                </a:r>
                <a:endParaRPr lang="en-US" altLang="ko-KR" sz="1600" b="1" dirty="0" smtClean="0">
                  <a:solidFill>
                    <a:srgbClr val="FF0000"/>
                  </a:solidFill>
                </a:endParaRPr>
              </a:p>
              <a:p>
                <a:r>
                  <a:rPr lang="ko-KR" altLang="en-US" sz="1600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altLang="ko-KR" sz="1600" dirty="0" smtClean="0">
                    <a:solidFill>
                      <a:schemeClr val="tx1"/>
                    </a:solidFill>
                  </a:rPr>
                  <a:t>- </a:t>
                </a:r>
                <a:r>
                  <a:rPr lang="ko-KR" altLang="en-US" sz="1600" dirty="0" smtClean="0">
                    <a:solidFill>
                      <a:schemeClr val="tx1"/>
                    </a:solidFill>
                  </a:rPr>
                  <a:t>초등</a:t>
                </a:r>
                <a:r>
                  <a:rPr lang="en-US" altLang="ko-KR" sz="1600" dirty="0" smtClean="0">
                    <a:solidFill>
                      <a:schemeClr val="tx1"/>
                    </a:solidFill>
                  </a:rPr>
                  <a:t>(1,4</a:t>
                </a:r>
                <a:r>
                  <a:rPr lang="ko-KR" altLang="en-US" sz="1600" dirty="0" smtClean="0">
                    <a:solidFill>
                      <a:schemeClr val="tx1"/>
                    </a:solidFill>
                  </a:rPr>
                  <a:t>학년</a:t>
                </a:r>
                <a:r>
                  <a:rPr lang="en-US" altLang="ko-KR" sz="1600" dirty="0" smtClean="0">
                    <a:solidFill>
                      <a:schemeClr val="tx1"/>
                    </a:solidFill>
                  </a:rPr>
                  <a:t>)</a:t>
                </a:r>
              </a:p>
              <a:p>
                <a:r>
                  <a:rPr lang="ko-KR" altLang="en-US" sz="1600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altLang="ko-KR" sz="1600" dirty="0" smtClean="0">
                    <a:solidFill>
                      <a:schemeClr val="tx1"/>
                    </a:solidFill>
                  </a:rPr>
                  <a:t>- </a:t>
                </a:r>
                <a:r>
                  <a:rPr lang="ko-KR" altLang="en-US" sz="1600" dirty="0" smtClean="0">
                    <a:solidFill>
                      <a:schemeClr val="tx1"/>
                    </a:solidFill>
                  </a:rPr>
                  <a:t>중등</a:t>
                </a:r>
                <a:r>
                  <a:rPr lang="en-US" altLang="ko-KR" sz="1600" dirty="0" smtClean="0">
                    <a:solidFill>
                      <a:schemeClr val="tx1"/>
                    </a:solidFill>
                  </a:rPr>
                  <a:t>(1</a:t>
                </a:r>
                <a:r>
                  <a:rPr lang="ko-KR" altLang="en-US" sz="1600" dirty="0" smtClean="0">
                    <a:solidFill>
                      <a:schemeClr val="tx1"/>
                    </a:solidFill>
                  </a:rPr>
                  <a:t>학년</a:t>
                </a:r>
                <a:r>
                  <a:rPr lang="en-US" altLang="ko-KR" sz="1600" dirty="0" smtClean="0">
                    <a:solidFill>
                      <a:schemeClr val="tx1"/>
                    </a:solidFill>
                  </a:rPr>
                  <a:t>)</a:t>
                </a:r>
              </a:p>
              <a:p>
                <a:r>
                  <a:rPr lang="ko-KR" altLang="en-US" sz="1600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altLang="ko-KR" sz="1600" dirty="0" smtClean="0">
                    <a:solidFill>
                      <a:schemeClr val="tx1"/>
                    </a:solidFill>
                  </a:rPr>
                  <a:t>- </a:t>
                </a:r>
                <a:r>
                  <a:rPr lang="ko-KR" altLang="en-US" sz="1600" dirty="0" smtClean="0">
                    <a:solidFill>
                      <a:schemeClr val="tx1"/>
                    </a:solidFill>
                  </a:rPr>
                  <a:t>고등</a:t>
                </a:r>
                <a:r>
                  <a:rPr lang="en-US" altLang="ko-KR" sz="1600" dirty="0" smtClean="0">
                    <a:solidFill>
                      <a:schemeClr val="tx1"/>
                    </a:solidFill>
                  </a:rPr>
                  <a:t>(1</a:t>
                </a:r>
                <a:r>
                  <a:rPr lang="ko-KR" altLang="en-US" sz="1600" dirty="0" smtClean="0">
                    <a:solidFill>
                      <a:schemeClr val="tx1"/>
                    </a:solidFill>
                  </a:rPr>
                  <a:t>학년</a:t>
                </a:r>
                <a:r>
                  <a:rPr lang="en-US" altLang="ko-KR" sz="1600" dirty="0" smtClean="0">
                    <a:solidFill>
                      <a:schemeClr val="tx1"/>
                    </a:solidFill>
                  </a:rPr>
                  <a:t>)</a:t>
                </a:r>
              </a:p>
              <a:p>
                <a:r>
                  <a:rPr lang="ko-KR" altLang="en-US" sz="1600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altLang="ko-KR" sz="1600" dirty="0" smtClean="0">
                    <a:solidFill>
                      <a:schemeClr val="tx1"/>
                    </a:solidFill>
                  </a:rPr>
                  <a:t>- </a:t>
                </a:r>
                <a:r>
                  <a:rPr lang="ko-KR" altLang="en-US" sz="1600" dirty="0" smtClean="0">
                    <a:solidFill>
                      <a:schemeClr val="tx1"/>
                    </a:solidFill>
                  </a:rPr>
                  <a:t>학교 밖 청소년 </a:t>
                </a:r>
                <a:endParaRPr lang="en-US" altLang="ko-KR" sz="1600" dirty="0" smtClean="0">
                  <a:solidFill>
                    <a:schemeClr val="tx1"/>
                  </a:solidFill>
                </a:endParaRPr>
              </a:p>
              <a:p>
                <a:r>
                  <a:rPr lang="en-US" altLang="ko-KR" sz="1600" dirty="0">
                    <a:solidFill>
                      <a:schemeClr val="tx1"/>
                    </a:solidFill>
                  </a:rPr>
                  <a:t> </a:t>
                </a:r>
                <a:r>
                  <a:rPr lang="en-US" altLang="ko-KR" sz="1600" dirty="0" smtClean="0">
                    <a:solidFill>
                      <a:schemeClr val="tx1"/>
                    </a:solidFill>
                  </a:rPr>
                  <a:t>  : 3</a:t>
                </a:r>
                <a:r>
                  <a:rPr lang="ko-KR" altLang="en-US" sz="1600" dirty="0" smtClean="0">
                    <a:solidFill>
                      <a:schemeClr val="tx1"/>
                    </a:solidFill>
                  </a:rPr>
                  <a:t>년 </a:t>
                </a:r>
                <a:r>
                  <a:rPr lang="en-US" altLang="ko-KR" sz="1600" dirty="0" smtClean="0">
                    <a:solidFill>
                      <a:schemeClr val="tx1"/>
                    </a:solidFill>
                  </a:rPr>
                  <a:t>1</a:t>
                </a:r>
                <a:r>
                  <a:rPr lang="ko-KR" altLang="en-US" sz="1600" dirty="0" smtClean="0">
                    <a:solidFill>
                      <a:schemeClr val="tx1"/>
                    </a:solidFill>
                  </a:rPr>
                  <a:t>회</a:t>
                </a:r>
                <a:endParaRPr lang="en-US" altLang="ko-KR" sz="1600" dirty="0" smtClean="0">
                  <a:solidFill>
                    <a:schemeClr val="tx1"/>
                  </a:solidFill>
                </a:endParaRPr>
              </a:p>
              <a:p>
                <a:endParaRPr lang="en-US" altLang="ko-KR" sz="1600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22" name="직사각형 21"/>
              <p:cNvSpPr/>
              <p:nvPr/>
            </p:nvSpPr>
            <p:spPr>
              <a:xfrm>
                <a:off x="3351817" y="1346200"/>
                <a:ext cx="2414034" cy="706995"/>
              </a:xfrm>
              <a:prstGeom prst="rect">
                <a:avLst/>
              </a:prstGeom>
              <a:solidFill>
                <a:srgbClr val="FFDB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학생검진</a:t>
                </a:r>
                <a:r>
                  <a:rPr lang="ko-KR" altLang="en-US" dirty="0" smtClean="0">
                    <a:solidFill>
                      <a:schemeClr val="tx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 </a:t>
                </a:r>
                <a:r>
                  <a:rPr lang="en-US" altLang="ko-KR" dirty="0" smtClean="0">
                    <a:solidFill>
                      <a:schemeClr val="tx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/ </a:t>
                </a:r>
              </a:p>
              <a:p>
                <a:pPr algn="ctr"/>
                <a:r>
                  <a:rPr lang="ko-KR" altLang="en-US" dirty="0" smtClean="0">
                    <a:solidFill>
                      <a:schemeClr val="tx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학교밖청소년검진</a:t>
                </a:r>
                <a:endParaRPr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</p:grpSp>
        <p:grpSp>
          <p:nvGrpSpPr>
            <p:cNvPr id="31" name="그룹 30"/>
            <p:cNvGrpSpPr/>
            <p:nvPr/>
          </p:nvGrpSpPr>
          <p:grpSpPr>
            <a:xfrm>
              <a:off x="5889536" y="939800"/>
              <a:ext cx="2423470" cy="5461000"/>
              <a:chOff x="5889536" y="939800"/>
              <a:chExt cx="2423470" cy="5461000"/>
            </a:xfrm>
          </p:grpSpPr>
          <p:sp>
            <p:nvSpPr>
              <p:cNvPr id="14" name="직사각형 13"/>
              <p:cNvSpPr/>
              <p:nvPr/>
            </p:nvSpPr>
            <p:spPr>
              <a:xfrm>
                <a:off x="5892799" y="1646692"/>
                <a:ext cx="2420207" cy="416560"/>
              </a:xfrm>
              <a:prstGeom prst="rect">
                <a:avLst/>
              </a:prstGeom>
              <a:solidFill>
                <a:srgbClr val="0058A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dirty="0" smtClean="0"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성인기</a:t>
                </a:r>
                <a:r>
                  <a:rPr lang="en-US" altLang="ko-KR" dirty="0" smtClean="0"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(20~64</a:t>
                </a:r>
                <a:r>
                  <a:rPr lang="ko-KR" altLang="en-US" dirty="0" smtClean="0"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세</a:t>
                </a:r>
                <a:r>
                  <a:rPr lang="en-US" altLang="ko-KR" dirty="0" smtClean="0"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)</a:t>
                </a:r>
                <a:endParaRPr lang="ko-KR" altLang="en-US" dirty="0"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  <p:sp>
            <p:nvSpPr>
              <p:cNvPr id="19" name="직사각형 18"/>
              <p:cNvSpPr/>
              <p:nvPr/>
            </p:nvSpPr>
            <p:spPr>
              <a:xfrm>
                <a:off x="5905449" y="2063252"/>
                <a:ext cx="2394806" cy="4337548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ko-KR" sz="1600" dirty="0">
                    <a:solidFill>
                      <a:schemeClr val="tx1"/>
                    </a:solidFill>
                  </a:rPr>
                  <a:t>•</a:t>
                </a:r>
                <a:r>
                  <a:rPr lang="ko-KR" altLang="en-US" sz="1600" dirty="0">
                    <a:solidFill>
                      <a:schemeClr val="tx1"/>
                    </a:solidFill>
                  </a:rPr>
                  <a:t>근거 법령</a:t>
                </a:r>
                <a:endParaRPr lang="en-US" altLang="ko-KR" sz="1600" dirty="0">
                  <a:solidFill>
                    <a:schemeClr val="tx1"/>
                  </a:solidFill>
                </a:endParaRPr>
              </a:p>
              <a:p>
                <a:r>
                  <a:rPr lang="ko-KR" altLang="en-US" sz="1600" dirty="0">
                    <a:solidFill>
                      <a:schemeClr val="tx1"/>
                    </a:solidFill>
                  </a:rPr>
                  <a:t> </a:t>
                </a:r>
                <a:r>
                  <a:rPr lang="en-US" altLang="ko-KR" sz="1600" dirty="0">
                    <a:solidFill>
                      <a:schemeClr val="tx1"/>
                    </a:solidFill>
                  </a:rPr>
                  <a:t>- </a:t>
                </a:r>
                <a:r>
                  <a:rPr lang="ko-KR" altLang="en-US" sz="1600" dirty="0" smtClean="0">
                    <a:solidFill>
                      <a:schemeClr val="tx1"/>
                    </a:solidFill>
                  </a:rPr>
                  <a:t>국민건강보험법</a:t>
                </a:r>
                <a:endParaRPr lang="en-US" altLang="ko-KR" sz="1600" dirty="0" smtClean="0">
                  <a:solidFill>
                    <a:schemeClr val="tx1"/>
                  </a:solidFill>
                </a:endParaRPr>
              </a:p>
              <a:p>
                <a:r>
                  <a:rPr lang="ko-KR" altLang="en-US" sz="1600" dirty="0" smtClean="0">
                    <a:solidFill>
                      <a:schemeClr val="tx1"/>
                    </a:solidFill>
                  </a:rPr>
                  <a:t>   제</a:t>
                </a:r>
                <a:r>
                  <a:rPr lang="en-US" altLang="ko-KR" sz="1600" dirty="0" smtClean="0">
                    <a:solidFill>
                      <a:schemeClr val="tx1"/>
                    </a:solidFill>
                  </a:rPr>
                  <a:t>52</a:t>
                </a:r>
                <a:r>
                  <a:rPr lang="ko-KR" altLang="en-US" sz="1600" dirty="0" smtClean="0">
                    <a:solidFill>
                      <a:schemeClr val="tx1"/>
                    </a:solidFill>
                  </a:rPr>
                  <a:t>조</a:t>
                </a:r>
                <a:r>
                  <a:rPr lang="en-US" altLang="ko-KR" sz="1600" dirty="0" smtClean="0">
                    <a:solidFill>
                      <a:schemeClr val="tx1"/>
                    </a:solidFill>
                  </a:rPr>
                  <a:t>  </a:t>
                </a:r>
                <a:r>
                  <a:rPr lang="ko-KR" altLang="en-US" sz="1600" dirty="0" smtClean="0">
                    <a:solidFill>
                      <a:schemeClr val="tx1"/>
                    </a:solidFill>
                  </a:rPr>
                  <a:t>및     </a:t>
                </a:r>
                <a:endParaRPr lang="en-US" altLang="ko-KR" sz="1600" dirty="0" smtClean="0">
                  <a:solidFill>
                    <a:schemeClr val="tx1"/>
                  </a:solidFill>
                </a:endParaRPr>
              </a:p>
              <a:p>
                <a:r>
                  <a:rPr lang="en-US" altLang="ko-KR" sz="1600" dirty="0">
                    <a:solidFill>
                      <a:schemeClr val="tx1"/>
                    </a:solidFill>
                  </a:rPr>
                  <a:t> </a:t>
                </a:r>
                <a:r>
                  <a:rPr lang="en-US" altLang="ko-KR" sz="1600" dirty="0" smtClean="0">
                    <a:solidFill>
                      <a:schemeClr val="tx1"/>
                    </a:solidFill>
                  </a:rPr>
                  <a:t>  </a:t>
                </a:r>
                <a:r>
                  <a:rPr lang="ko-KR" altLang="en-US" sz="1600" dirty="0" smtClean="0">
                    <a:solidFill>
                      <a:schemeClr val="tx1"/>
                    </a:solidFill>
                  </a:rPr>
                  <a:t>산업안전보건법 </a:t>
                </a:r>
                <a:endParaRPr lang="en-US" altLang="ko-KR" sz="1600" dirty="0" smtClean="0">
                  <a:solidFill>
                    <a:schemeClr val="tx1"/>
                  </a:solidFill>
                </a:endParaRPr>
              </a:p>
              <a:p>
                <a:r>
                  <a:rPr lang="en-US" altLang="ko-KR" sz="1600" dirty="0">
                    <a:solidFill>
                      <a:schemeClr val="tx1"/>
                    </a:solidFill>
                  </a:rPr>
                  <a:t> </a:t>
                </a:r>
                <a:r>
                  <a:rPr lang="en-US" altLang="ko-KR" sz="1600" dirty="0" smtClean="0">
                    <a:solidFill>
                      <a:schemeClr val="tx1"/>
                    </a:solidFill>
                  </a:rPr>
                  <a:t>  </a:t>
                </a:r>
                <a:r>
                  <a:rPr lang="ko-KR" altLang="en-US" sz="1600" dirty="0" smtClean="0">
                    <a:solidFill>
                      <a:schemeClr val="tx1"/>
                    </a:solidFill>
                  </a:rPr>
                  <a:t>제</a:t>
                </a:r>
                <a:r>
                  <a:rPr lang="en-US" altLang="ko-KR" sz="1600" dirty="0" smtClean="0">
                    <a:solidFill>
                      <a:schemeClr val="tx1"/>
                    </a:solidFill>
                  </a:rPr>
                  <a:t>129</a:t>
                </a:r>
                <a:r>
                  <a:rPr lang="ko-KR" altLang="en-US" sz="1600" dirty="0" smtClean="0">
                    <a:solidFill>
                      <a:schemeClr val="tx1"/>
                    </a:solidFill>
                  </a:rPr>
                  <a:t>조  </a:t>
                </a:r>
                <a:endParaRPr lang="en-US" altLang="ko-KR" sz="1600" dirty="0">
                  <a:solidFill>
                    <a:schemeClr val="tx1"/>
                  </a:solidFill>
                </a:endParaRPr>
              </a:p>
              <a:p>
                <a:r>
                  <a:rPr lang="en-US" altLang="ko-KR" sz="1600" dirty="0">
                    <a:solidFill>
                      <a:schemeClr val="tx1"/>
                    </a:solidFill>
                  </a:rPr>
                  <a:t> </a:t>
                </a:r>
                <a:r>
                  <a:rPr lang="en-US" altLang="ko-KR" sz="1600" dirty="0" smtClean="0">
                    <a:solidFill>
                      <a:schemeClr val="tx1"/>
                    </a:solidFill>
                  </a:rPr>
                  <a:t>- </a:t>
                </a:r>
                <a:r>
                  <a:rPr lang="ko-KR" altLang="en-US" sz="1600" dirty="0" err="1" smtClean="0">
                    <a:solidFill>
                      <a:schemeClr val="tx1"/>
                    </a:solidFill>
                  </a:rPr>
                  <a:t>의료급여법</a:t>
                </a:r>
                <a:r>
                  <a:rPr lang="ko-KR" altLang="en-US" sz="1600" dirty="0" smtClean="0">
                    <a:solidFill>
                      <a:schemeClr val="tx1"/>
                    </a:solidFill>
                  </a:rPr>
                  <a:t> 제</a:t>
                </a:r>
                <a:r>
                  <a:rPr lang="en-US" altLang="ko-KR" sz="1600" dirty="0" smtClean="0">
                    <a:solidFill>
                      <a:schemeClr val="tx1"/>
                    </a:solidFill>
                  </a:rPr>
                  <a:t>14</a:t>
                </a:r>
                <a:r>
                  <a:rPr lang="ko-KR" altLang="en-US" sz="1600" dirty="0" smtClean="0">
                    <a:solidFill>
                      <a:schemeClr val="tx1"/>
                    </a:solidFill>
                  </a:rPr>
                  <a:t>조</a:t>
                </a:r>
                <a:endParaRPr lang="en-US" altLang="ko-KR" sz="1600" dirty="0" smtClean="0">
                  <a:solidFill>
                    <a:schemeClr val="tx1"/>
                  </a:solidFill>
                </a:endParaRPr>
              </a:p>
              <a:p>
                <a:r>
                  <a:rPr lang="en-US" altLang="ko-KR" sz="1600" dirty="0">
                    <a:solidFill>
                      <a:schemeClr val="tx1"/>
                    </a:solidFill>
                  </a:rPr>
                  <a:t> </a:t>
                </a:r>
                <a:r>
                  <a:rPr lang="en-US" altLang="ko-KR" sz="1600" dirty="0" smtClean="0">
                    <a:solidFill>
                      <a:schemeClr val="tx1"/>
                    </a:solidFill>
                  </a:rPr>
                  <a:t>- </a:t>
                </a:r>
                <a:r>
                  <a:rPr lang="ko-KR" altLang="en-US" sz="1600" dirty="0" err="1" smtClean="0">
                    <a:solidFill>
                      <a:schemeClr val="tx1"/>
                    </a:solidFill>
                  </a:rPr>
                  <a:t>암관리법</a:t>
                </a:r>
                <a:r>
                  <a:rPr lang="ko-KR" altLang="en-US" sz="1600" dirty="0" smtClean="0">
                    <a:solidFill>
                      <a:schemeClr val="tx1"/>
                    </a:solidFill>
                  </a:rPr>
                  <a:t> 제</a:t>
                </a:r>
                <a:r>
                  <a:rPr lang="en-US" altLang="ko-KR" sz="1600" dirty="0" smtClean="0">
                    <a:solidFill>
                      <a:schemeClr val="tx1"/>
                    </a:solidFill>
                  </a:rPr>
                  <a:t>11</a:t>
                </a:r>
                <a:r>
                  <a:rPr lang="ko-KR" altLang="en-US" sz="1600" dirty="0" smtClean="0">
                    <a:solidFill>
                      <a:schemeClr val="tx1"/>
                    </a:solidFill>
                  </a:rPr>
                  <a:t>조</a:t>
                </a:r>
                <a:endParaRPr lang="en-US" altLang="ko-KR" sz="1600" dirty="0">
                  <a:solidFill>
                    <a:schemeClr val="tx1"/>
                  </a:solidFill>
                </a:endParaRPr>
              </a:p>
              <a:p>
                <a:r>
                  <a:rPr lang="ko-KR" altLang="ko-KR" sz="1600" dirty="0">
                    <a:solidFill>
                      <a:schemeClr val="tx1"/>
                    </a:solidFill>
                  </a:rPr>
                  <a:t>•</a:t>
                </a:r>
                <a:r>
                  <a:rPr lang="ko-KR" altLang="en-US" sz="1600" dirty="0">
                    <a:solidFill>
                      <a:schemeClr val="tx1"/>
                    </a:solidFill>
                  </a:rPr>
                  <a:t>검진 </a:t>
                </a:r>
                <a:r>
                  <a:rPr lang="ko-KR" altLang="en-US" sz="1600" dirty="0" smtClean="0">
                    <a:solidFill>
                      <a:schemeClr val="tx1"/>
                    </a:solidFill>
                  </a:rPr>
                  <a:t>대상</a:t>
                </a:r>
                <a:endParaRPr lang="en-US" altLang="ko-KR" sz="1600" dirty="0" smtClean="0">
                  <a:solidFill>
                    <a:schemeClr val="tx1"/>
                  </a:solidFill>
                </a:endParaRPr>
              </a:p>
              <a:p>
                <a:r>
                  <a:rPr lang="en-US" altLang="ko-KR" sz="1600" dirty="0">
                    <a:solidFill>
                      <a:schemeClr val="tx1"/>
                    </a:solidFill>
                  </a:rPr>
                  <a:t> </a:t>
                </a:r>
                <a:r>
                  <a:rPr lang="en-US" altLang="ko-KR" sz="1600" dirty="0" smtClean="0">
                    <a:solidFill>
                      <a:schemeClr val="tx1"/>
                    </a:solidFill>
                  </a:rPr>
                  <a:t>- </a:t>
                </a:r>
                <a:r>
                  <a:rPr lang="ko-KR" altLang="en-US" sz="1600" dirty="0" smtClean="0">
                    <a:solidFill>
                      <a:schemeClr val="tx1"/>
                    </a:solidFill>
                  </a:rPr>
                  <a:t>직장가입자 및           </a:t>
                </a:r>
                <a:endParaRPr lang="en-US" altLang="ko-KR" sz="1600" dirty="0" smtClean="0">
                  <a:solidFill>
                    <a:schemeClr val="tx1"/>
                  </a:solidFill>
                </a:endParaRPr>
              </a:p>
              <a:p>
                <a:r>
                  <a:rPr lang="en-US" altLang="ko-KR" sz="1600" dirty="0">
                    <a:solidFill>
                      <a:schemeClr val="tx1"/>
                    </a:solidFill>
                  </a:rPr>
                  <a:t> </a:t>
                </a:r>
                <a:r>
                  <a:rPr lang="en-US" altLang="ko-KR" sz="1600" dirty="0" smtClean="0">
                    <a:solidFill>
                      <a:schemeClr val="tx1"/>
                    </a:solidFill>
                  </a:rPr>
                  <a:t>  </a:t>
                </a:r>
                <a:r>
                  <a:rPr lang="ko-KR" altLang="en-US" sz="1600" dirty="0" smtClean="0">
                    <a:solidFill>
                      <a:schemeClr val="tx1"/>
                    </a:solidFill>
                  </a:rPr>
                  <a:t>세대주인 지역가입자</a:t>
                </a:r>
                <a:endParaRPr lang="en-US" altLang="ko-KR" sz="1600" dirty="0" smtClean="0">
                  <a:solidFill>
                    <a:schemeClr val="tx1"/>
                  </a:solidFill>
                </a:endParaRPr>
              </a:p>
              <a:p>
                <a:r>
                  <a:rPr lang="en-US" altLang="ko-KR" sz="1600" dirty="0">
                    <a:solidFill>
                      <a:schemeClr val="tx1"/>
                    </a:solidFill>
                  </a:rPr>
                  <a:t> </a:t>
                </a:r>
                <a:r>
                  <a:rPr lang="en-US" altLang="ko-KR" sz="1600" dirty="0" smtClean="0">
                    <a:solidFill>
                      <a:schemeClr val="tx1"/>
                    </a:solidFill>
                  </a:rPr>
                  <a:t>- </a:t>
                </a:r>
                <a:r>
                  <a:rPr lang="ko-KR" altLang="en-US" sz="1600" dirty="0" smtClean="0">
                    <a:solidFill>
                      <a:schemeClr val="tx1"/>
                    </a:solidFill>
                  </a:rPr>
                  <a:t>만</a:t>
                </a:r>
                <a:r>
                  <a:rPr lang="en-US" altLang="ko-KR" sz="1600" dirty="0" smtClean="0">
                    <a:solidFill>
                      <a:schemeClr val="tx1"/>
                    </a:solidFill>
                  </a:rPr>
                  <a:t>20</a:t>
                </a:r>
                <a:r>
                  <a:rPr lang="ko-KR" altLang="en-US" sz="1600" dirty="0" err="1" smtClean="0">
                    <a:solidFill>
                      <a:schemeClr val="tx1"/>
                    </a:solidFill>
                  </a:rPr>
                  <a:t>세이상</a:t>
                </a:r>
                <a:r>
                  <a:rPr lang="ko-KR" altLang="en-US" sz="1600" dirty="0" smtClean="0">
                    <a:solidFill>
                      <a:schemeClr val="tx1"/>
                    </a:solidFill>
                  </a:rPr>
                  <a:t> 피부양자 </a:t>
                </a:r>
                <a:endParaRPr lang="en-US" altLang="ko-KR" sz="1600" dirty="0" smtClean="0">
                  <a:solidFill>
                    <a:schemeClr val="tx1"/>
                  </a:solidFill>
                </a:endParaRPr>
              </a:p>
              <a:p>
                <a:r>
                  <a:rPr lang="en-US" altLang="ko-KR" sz="1600" dirty="0">
                    <a:solidFill>
                      <a:schemeClr val="tx1"/>
                    </a:solidFill>
                  </a:rPr>
                  <a:t> </a:t>
                </a:r>
                <a:r>
                  <a:rPr lang="en-US" altLang="ko-KR" sz="1600" dirty="0" smtClean="0">
                    <a:solidFill>
                      <a:schemeClr val="tx1"/>
                    </a:solidFill>
                  </a:rPr>
                  <a:t>  </a:t>
                </a:r>
                <a:r>
                  <a:rPr lang="ko-KR" altLang="en-US" sz="1600" dirty="0" smtClean="0">
                    <a:solidFill>
                      <a:schemeClr val="tx1"/>
                    </a:solidFill>
                  </a:rPr>
                  <a:t>및 </a:t>
                </a:r>
                <a:r>
                  <a:rPr lang="ko-KR" altLang="en-US" sz="1600" dirty="0" err="1" smtClean="0">
                    <a:solidFill>
                      <a:schemeClr val="tx1"/>
                    </a:solidFill>
                  </a:rPr>
                  <a:t>세대원</a:t>
                </a:r>
                <a:endParaRPr lang="en-US" altLang="ko-KR" sz="1600" dirty="0" smtClean="0">
                  <a:solidFill>
                    <a:schemeClr val="tx1"/>
                  </a:solidFill>
                </a:endParaRPr>
              </a:p>
              <a:p>
                <a:r>
                  <a:rPr lang="en-US" altLang="ko-KR" sz="1600" dirty="0">
                    <a:solidFill>
                      <a:schemeClr val="tx1"/>
                    </a:solidFill>
                  </a:rPr>
                  <a:t> </a:t>
                </a:r>
                <a:r>
                  <a:rPr lang="en-US" altLang="ko-KR" sz="1600" dirty="0" smtClean="0">
                    <a:solidFill>
                      <a:schemeClr val="tx1"/>
                    </a:solidFill>
                  </a:rPr>
                  <a:t>- </a:t>
                </a:r>
                <a:r>
                  <a:rPr lang="ko-KR" altLang="en-US" sz="1600" dirty="0" smtClean="0">
                    <a:solidFill>
                      <a:schemeClr val="tx1"/>
                    </a:solidFill>
                  </a:rPr>
                  <a:t>만</a:t>
                </a:r>
                <a:r>
                  <a:rPr lang="en-US" altLang="ko-KR" sz="1600" dirty="0" smtClean="0">
                    <a:solidFill>
                      <a:schemeClr val="tx1"/>
                    </a:solidFill>
                  </a:rPr>
                  <a:t>19</a:t>
                </a:r>
                <a:r>
                  <a:rPr lang="ko-KR" altLang="en-US" sz="1600" dirty="0" smtClean="0">
                    <a:solidFill>
                      <a:schemeClr val="tx1"/>
                    </a:solidFill>
                  </a:rPr>
                  <a:t>세</a:t>
                </a:r>
                <a:r>
                  <a:rPr lang="en-US" altLang="ko-KR" sz="1600" dirty="0" smtClean="0">
                    <a:solidFill>
                      <a:schemeClr val="tx1"/>
                    </a:solidFill>
                  </a:rPr>
                  <a:t>~64</a:t>
                </a:r>
                <a:r>
                  <a:rPr lang="ko-KR" altLang="en-US" sz="1600" dirty="0" smtClean="0">
                    <a:solidFill>
                      <a:schemeClr val="tx1"/>
                    </a:solidFill>
                  </a:rPr>
                  <a:t>세</a:t>
                </a:r>
                <a:endParaRPr lang="en-US" altLang="ko-KR" sz="1600" dirty="0" smtClean="0">
                  <a:solidFill>
                    <a:schemeClr val="tx1"/>
                  </a:solidFill>
                </a:endParaRPr>
              </a:p>
              <a:p>
                <a:r>
                  <a:rPr lang="en-US" altLang="ko-KR" sz="1600" dirty="0">
                    <a:solidFill>
                      <a:schemeClr val="tx1"/>
                    </a:solidFill>
                  </a:rPr>
                  <a:t> </a:t>
                </a:r>
                <a:r>
                  <a:rPr lang="en-US" altLang="ko-KR" sz="1600" dirty="0" smtClean="0">
                    <a:solidFill>
                      <a:schemeClr val="tx1"/>
                    </a:solidFill>
                  </a:rPr>
                  <a:t>- </a:t>
                </a:r>
                <a:r>
                  <a:rPr lang="ko-KR" altLang="en-US" sz="1600" dirty="0" err="1" smtClean="0">
                    <a:solidFill>
                      <a:schemeClr val="tx1"/>
                    </a:solidFill>
                  </a:rPr>
                  <a:t>암종별</a:t>
                </a:r>
                <a:r>
                  <a:rPr lang="ko-KR" altLang="en-US" sz="1600" dirty="0" smtClean="0">
                    <a:solidFill>
                      <a:schemeClr val="tx1"/>
                    </a:solidFill>
                  </a:rPr>
                  <a:t> </a:t>
                </a:r>
                <a:r>
                  <a:rPr lang="ko-KR" altLang="en-US" sz="1600" dirty="0" err="1" smtClean="0">
                    <a:solidFill>
                      <a:schemeClr val="tx1"/>
                    </a:solidFill>
                  </a:rPr>
                  <a:t>대상연령</a:t>
                </a:r>
                <a:endParaRPr lang="en-US" altLang="ko-KR" sz="1600" dirty="0" smtClean="0">
                  <a:solidFill>
                    <a:schemeClr val="tx1"/>
                  </a:solidFill>
                </a:endParaRPr>
              </a:p>
              <a:p>
                <a:r>
                  <a:rPr lang="ko-KR" altLang="ko-KR" sz="1600" dirty="0" smtClean="0">
                    <a:solidFill>
                      <a:schemeClr val="tx1"/>
                    </a:solidFill>
                  </a:rPr>
                  <a:t>•</a:t>
                </a:r>
                <a:r>
                  <a:rPr lang="ko-KR" altLang="en-US" sz="1600" b="1" dirty="0" smtClean="0">
                    <a:solidFill>
                      <a:srgbClr val="FF0000"/>
                    </a:solidFill>
                  </a:rPr>
                  <a:t>검진 주기</a:t>
                </a:r>
                <a:endParaRPr lang="en-US" altLang="ko-KR" sz="1600" b="1" dirty="0" smtClean="0">
                  <a:solidFill>
                    <a:srgbClr val="FF0000"/>
                  </a:solidFill>
                </a:endParaRPr>
              </a:p>
              <a:p>
                <a:r>
                  <a:rPr lang="en-US" altLang="ko-KR" sz="1600" dirty="0">
                    <a:solidFill>
                      <a:schemeClr val="tx1"/>
                    </a:solidFill>
                  </a:rPr>
                  <a:t> </a:t>
                </a:r>
                <a:r>
                  <a:rPr lang="en-US" altLang="ko-KR" sz="1600" dirty="0" smtClean="0">
                    <a:solidFill>
                      <a:schemeClr val="tx1"/>
                    </a:solidFill>
                  </a:rPr>
                  <a:t>- 2</a:t>
                </a:r>
                <a:r>
                  <a:rPr lang="ko-KR" altLang="en-US" sz="1600" dirty="0" smtClean="0">
                    <a:solidFill>
                      <a:schemeClr val="tx1"/>
                    </a:solidFill>
                  </a:rPr>
                  <a:t>년 </a:t>
                </a:r>
                <a:r>
                  <a:rPr lang="en-US" altLang="ko-KR" sz="1600" dirty="0" smtClean="0">
                    <a:solidFill>
                      <a:schemeClr val="tx1"/>
                    </a:solidFill>
                  </a:rPr>
                  <a:t>1</a:t>
                </a:r>
                <a:r>
                  <a:rPr lang="ko-KR" altLang="en-US" sz="1600" dirty="0" smtClean="0">
                    <a:solidFill>
                      <a:schemeClr val="tx1"/>
                    </a:solidFill>
                  </a:rPr>
                  <a:t>회</a:t>
                </a:r>
                <a:endParaRPr lang="en-US" altLang="ko-KR" sz="1600" dirty="0" smtClean="0">
                  <a:solidFill>
                    <a:schemeClr val="tx1"/>
                  </a:solidFill>
                </a:endParaRPr>
              </a:p>
              <a:p>
                <a:r>
                  <a:rPr lang="en-US" altLang="ko-KR" sz="1600" dirty="0">
                    <a:solidFill>
                      <a:schemeClr val="tx1"/>
                    </a:solidFill>
                  </a:rPr>
                  <a:t> </a:t>
                </a:r>
                <a:r>
                  <a:rPr lang="en-US" altLang="ko-KR" sz="1600" dirty="0" smtClean="0">
                    <a:solidFill>
                      <a:schemeClr val="tx1"/>
                    </a:solidFill>
                  </a:rPr>
                  <a:t> (</a:t>
                </a:r>
                <a:r>
                  <a:rPr lang="ko-KR" altLang="en-US" sz="1600" dirty="0" err="1" smtClean="0">
                    <a:solidFill>
                      <a:schemeClr val="tx1"/>
                    </a:solidFill>
                  </a:rPr>
                  <a:t>비사무직</a:t>
                </a:r>
                <a:r>
                  <a:rPr lang="ko-KR" altLang="en-US" sz="1600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altLang="ko-KR" sz="1600" dirty="0" smtClean="0">
                    <a:solidFill>
                      <a:schemeClr val="tx1"/>
                    </a:solidFill>
                  </a:rPr>
                  <a:t>1</a:t>
                </a:r>
                <a:r>
                  <a:rPr lang="ko-KR" altLang="en-US" sz="1600" dirty="0" smtClean="0">
                    <a:solidFill>
                      <a:schemeClr val="tx1"/>
                    </a:solidFill>
                  </a:rPr>
                  <a:t>년 </a:t>
                </a:r>
                <a:r>
                  <a:rPr lang="en-US" altLang="ko-KR" sz="1600" dirty="0" smtClean="0">
                    <a:solidFill>
                      <a:schemeClr val="tx1"/>
                    </a:solidFill>
                  </a:rPr>
                  <a:t>1</a:t>
                </a:r>
                <a:r>
                  <a:rPr lang="ko-KR" altLang="en-US" sz="1600" dirty="0" smtClean="0">
                    <a:solidFill>
                      <a:schemeClr val="tx1"/>
                    </a:solidFill>
                  </a:rPr>
                  <a:t>회</a:t>
                </a:r>
                <a:r>
                  <a:rPr lang="en-US" altLang="ko-KR" sz="1600" dirty="0" smtClean="0">
                    <a:solidFill>
                      <a:schemeClr val="tx1"/>
                    </a:solidFill>
                  </a:rPr>
                  <a:t>)</a:t>
                </a:r>
                <a:endParaRPr lang="ko-KR" altLang="en-US" sz="1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직사각형 22"/>
              <p:cNvSpPr/>
              <p:nvPr/>
            </p:nvSpPr>
            <p:spPr>
              <a:xfrm>
                <a:off x="5889536" y="939800"/>
                <a:ext cx="2416264" cy="699478"/>
              </a:xfrm>
              <a:prstGeom prst="rect">
                <a:avLst/>
              </a:prstGeom>
              <a:solidFill>
                <a:srgbClr val="FFDB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dirty="0" smtClean="0">
                    <a:solidFill>
                      <a:schemeClr val="tx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일반건강검진 </a:t>
                </a:r>
                <a:r>
                  <a:rPr lang="en-US" altLang="ko-KR" dirty="0" smtClean="0">
                    <a:solidFill>
                      <a:schemeClr val="tx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/</a:t>
                </a:r>
              </a:p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암검진</a:t>
                </a:r>
                <a:endParaRPr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</p:grpSp>
        <p:grpSp>
          <p:nvGrpSpPr>
            <p:cNvPr id="32" name="그룹 31"/>
            <p:cNvGrpSpPr/>
            <p:nvPr/>
          </p:nvGrpSpPr>
          <p:grpSpPr>
            <a:xfrm>
              <a:off x="8401854" y="266700"/>
              <a:ext cx="2812297" cy="6134100"/>
              <a:chOff x="8401854" y="266700"/>
              <a:chExt cx="2812297" cy="6134100"/>
            </a:xfrm>
          </p:grpSpPr>
          <p:sp>
            <p:nvSpPr>
              <p:cNvPr id="16" name="직사각형 15"/>
              <p:cNvSpPr/>
              <p:nvPr/>
            </p:nvSpPr>
            <p:spPr>
              <a:xfrm>
                <a:off x="8414605" y="1225824"/>
                <a:ext cx="2786795" cy="416560"/>
              </a:xfrm>
              <a:prstGeom prst="rect">
                <a:avLst/>
              </a:prstGeom>
              <a:solidFill>
                <a:srgbClr val="0058A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dirty="0" smtClean="0"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노년기</a:t>
                </a:r>
                <a:r>
                  <a:rPr lang="en-US" altLang="ko-KR" dirty="0" smtClean="0"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(65</a:t>
                </a:r>
                <a:r>
                  <a:rPr lang="ko-KR" altLang="en-US" dirty="0" err="1" smtClean="0"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세이상</a:t>
                </a:r>
                <a:r>
                  <a:rPr lang="en-US" altLang="ko-KR" dirty="0" smtClean="0"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)</a:t>
                </a:r>
                <a:endParaRPr lang="ko-KR" altLang="en-US" dirty="0"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  <p:sp>
            <p:nvSpPr>
              <p:cNvPr id="20" name="직사각형 19"/>
              <p:cNvSpPr/>
              <p:nvPr/>
            </p:nvSpPr>
            <p:spPr>
              <a:xfrm>
                <a:off x="8427357" y="1642384"/>
                <a:ext cx="2786794" cy="4758416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ko-KR" sz="1600" dirty="0">
                    <a:solidFill>
                      <a:schemeClr val="tx1"/>
                    </a:solidFill>
                  </a:rPr>
                  <a:t>•</a:t>
                </a:r>
                <a:r>
                  <a:rPr lang="ko-KR" altLang="en-US" sz="1600" dirty="0">
                    <a:solidFill>
                      <a:schemeClr val="tx1"/>
                    </a:solidFill>
                  </a:rPr>
                  <a:t>근거 법령</a:t>
                </a:r>
                <a:endParaRPr lang="en-US" altLang="ko-KR" sz="1600" dirty="0">
                  <a:solidFill>
                    <a:schemeClr val="tx1"/>
                  </a:solidFill>
                </a:endParaRPr>
              </a:p>
              <a:p>
                <a:r>
                  <a:rPr lang="ko-KR" altLang="en-US" sz="1600" dirty="0">
                    <a:solidFill>
                      <a:schemeClr val="tx1"/>
                    </a:solidFill>
                  </a:rPr>
                  <a:t> </a:t>
                </a:r>
                <a:r>
                  <a:rPr lang="en-US" altLang="ko-KR" sz="1600" dirty="0">
                    <a:solidFill>
                      <a:schemeClr val="tx1"/>
                    </a:solidFill>
                  </a:rPr>
                  <a:t>- </a:t>
                </a:r>
                <a:r>
                  <a:rPr lang="ko-KR" altLang="en-US" sz="1600" dirty="0">
                    <a:solidFill>
                      <a:schemeClr val="tx1"/>
                    </a:solidFill>
                  </a:rPr>
                  <a:t>국민건강보험법</a:t>
                </a:r>
                <a:endParaRPr lang="en-US" altLang="ko-KR" sz="1600" dirty="0">
                  <a:solidFill>
                    <a:schemeClr val="tx1"/>
                  </a:solidFill>
                </a:endParaRPr>
              </a:p>
              <a:p>
                <a:r>
                  <a:rPr lang="ko-KR" altLang="en-US" sz="1600" dirty="0">
                    <a:solidFill>
                      <a:schemeClr val="tx1"/>
                    </a:solidFill>
                  </a:rPr>
                  <a:t>   제</a:t>
                </a:r>
                <a:r>
                  <a:rPr lang="en-US" altLang="ko-KR" sz="1600" dirty="0">
                    <a:solidFill>
                      <a:schemeClr val="tx1"/>
                    </a:solidFill>
                  </a:rPr>
                  <a:t>52</a:t>
                </a:r>
                <a:r>
                  <a:rPr lang="ko-KR" altLang="en-US" sz="1600" dirty="0" smtClean="0">
                    <a:solidFill>
                      <a:schemeClr val="tx1"/>
                    </a:solidFill>
                  </a:rPr>
                  <a:t>조   </a:t>
                </a:r>
                <a:endParaRPr lang="en-US" altLang="ko-KR" sz="1600" dirty="0">
                  <a:solidFill>
                    <a:schemeClr val="tx1"/>
                  </a:solidFill>
                </a:endParaRPr>
              </a:p>
              <a:p>
                <a:r>
                  <a:rPr lang="en-US" altLang="ko-KR" sz="1600" dirty="0">
                    <a:solidFill>
                      <a:schemeClr val="tx1"/>
                    </a:solidFill>
                  </a:rPr>
                  <a:t> - </a:t>
                </a:r>
                <a:r>
                  <a:rPr lang="ko-KR" altLang="en-US" sz="1600" dirty="0" err="1">
                    <a:solidFill>
                      <a:schemeClr val="tx1"/>
                    </a:solidFill>
                  </a:rPr>
                  <a:t>의료급여법</a:t>
                </a:r>
                <a:r>
                  <a:rPr lang="ko-KR" altLang="en-US" sz="1600" dirty="0">
                    <a:solidFill>
                      <a:schemeClr val="tx1"/>
                    </a:solidFill>
                  </a:rPr>
                  <a:t> 제</a:t>
                </a:r>
                <a:r>
                  <a:rPr lang="en-US" altLang="ko-KR" sz="1600" dirty="0">
                    <a:solidFill>
                      <a:schemeClr val="tx1"/>
                    </a:solidFill>
                  </a:rPr>
                  <a:t>14</a:t>
                </a:r>
                <a:r>
                  <a:rPr lang="ko-KR" altLang="en-US" sz="1600" dirty="0">
                    <a:solidFill>
                      <a:schemeClr val="tx1"/>
                    </a:solidFill>
                  </a:rPr>
                  <a:t>조</a:t>
                </a:r>
                <a:endParaRPr lang="en-US" altLang="ko-KR" sz="1600" dirty="0">
                  <a:solidFill>
                    <a:schemeClr val="tx1"/>
                  </a:solidFill>
                </a:endParaRPr>
              </a:p>
              <a:p>
                <a:r>
                  <a:rPr lang="en-US" altLang="ko-KR" sz="1600" dirty="0">
                    <a:solidFill>
                      <a:schemeClr val="tx1"/>
                    </a:solidFill>
                  </a:rPr>
                  <a:t> - </a:t>
                </a:r>
                <a:r>
                  <a:rPr lang="ko-KR" altLang="en-US" sz="1600" dirty="0" err="1">
                    <a:solidFill>
                      <a:schemeClr val="tx1"/>
                    </a:solidFill>
                  </a:rPr>
                  <a:t>암관리법</a:t>
                </a:r>
                <a:r>
                  <a:rPr lang="ko-KR" altLang="en-US" sz="1600" dirty="0">
                    <a:solidFill>
                      <a:schemeClr val="tx1"/>
                    </a:solidFill>
                  </a:rPr>
                  <a:t> 제</a:t>
                </a:r>
                <a:r>
                  <a:rPr lang="en-US" altLang="ko-KR" sz="1600" dirty="0">
                    <a:solidFill>
                      <a:schemeClr val="tx1"/>
                    </a:solidFill>
                  </a:rPr>
                  <a:t>11</a:t>
                </a:r>
                <a:r>
                  <a:rPr lang="ko-KR" altLang="en-US" sz="1600" dirty="0">
                    <a:solidFill>
                      <a:schemeClr val="tx1"/>
                    </a:solidFill>
                  </a:rPr>
                  <a:t>조</a:t>
                </a:r>
                <a:endParaRPr lang="en-US" altLang="ko-KR" sz="1600" dirty="0">
                  <a:solidFill>
                    <a:schemeClr val="tx1"/>
                  </a:solidFill>
                </a:endParaRPr>
              </a:p>
              <a:p>
                <a:r>
                  <a:rPr lang="ko-KR" altLang="ko-KR" sz="1600" dirty="0">
                    <a:solidFill>
                      <a:schemeClr val="tx1"/>
                    </a:solidFill>
                  </a:rPr>
                  <a:t>•</a:t>
                </a:r>
                <a:r>
                  <a:rPr lang="ko-KR" altLang="en-US" sz="1600" dirty="0">
                    <a:solidFill>
                      <a:schemeClr val="tx1"/>
                    </a:solidFill>
                  </a:rPr>
                  <a:t>검진 대상</a:t>
                </a:r>
                <a:endParaRPr lang="en-US" altLang="ko-KR" sz="1600" dirty="0">
                  <a:solidFill>
                    <a:schemeClr val="tx1"/>
                  </a:solidFill>
                </a:endParaRPr>
              </a:p>
              <a:p>
                <a:r>
                  <a:rPr lang="en-US" altLang="ko-KR" sz="1600" dirty="0">
                    <a:solidFill>
                      <a:schemeClr val="tx1"/>
                    </a:solidFill>
                  </a:rPr>
                  <a:t> - </a:t>
                </a:r>
                <a:r>
                  <a:rPr lang="ko-KR" altLang="en-US" sz="1600" dirty="0" smtClean="0">
                    <a:solidFill>
                      <a:schemeClr val="tx1"/>
                    </a:solidFill>
                  </a:rPr>
                  <a:t>세대주인 </a:t>
                </a:r>
                <a:r>
                  <a:rPr lang="ko-KR" altLang="en-US" sz="1600" dirty="0">
                    <a:solidFill>
                      <a:schemeClr val="tx1"/>
                    </a:solidFill>
                  </a:rPr>
                  <a:t>지역가입자</a:t>
                </a:r>
                <a:endParaRPr lang="en-US" altLang="ko-KR" sz="1600" dirty="0">
                  <a:solidFill>
                    <a:schemeClr val="tx1"/>
                  </a:solidFill>
                </a:endParaRPr>
              </a:p>
              <a:p>
                <a:r>
                  <a:rPr lang="en-US" altLang="ko-KR" sz="1600" dirty="0">
                    <a:solidFill>
                      <a:schemeClr val="tx1"/>
                    </a:solidFill>
                  </a:rPr>
                  <a:t> - </a:t>
                </a:r>
                <a:r>
                  <a:rPr lang="ko-KR" altLang="en-US" sz="1600" dirty="0">
                    <a:solidFill>
                      <a:schemeClr val="tx1"/>
                    </a:solidFill>
                  </a:rPr>
                  <a:t>만</a:t>
                </a:r>
                <a:r>
                  <a:rPr lang="en-US" altLang="ko-KR" sz="1600" dirty="0">
                    <a:solidFill>
                      <a:schemeClr val="tx1"/>
                    </a:solidFill>
                  </a:rPr>
                  <a:t>20</a:t>
                </a:r>
                <a:r>
                  <a:rPr lang="ko-KR" altLang="en-US" sz="1600" dirty="0">
                    <a:solidFill>
                      <a:schemeClr val="tx1"/>
                    </a:solidFill>
                  </a:rPr>
                  <a:t>세 이상 피부양자 </a:t>
                </a:r>
                <a:endParaRPr lang="en-US" altLang="ko-KR" sz="1600" dirty="0">
                  <a:solidFill>
                    <a:schemeClr val="tx1"/>
                  </a:solidFill>
                </a:endParaRPr>
              </a:p>
              <a:p>
                <a:r>
                  <a:rPr lang="en-US" altLang="ko-KR" sz="1600" dirty="0">
                    <a:solidFill>
                      <a:schemeClr val="tx1"/>
                    </a:solidFill>
                  </a:rPr>
                  <a:t>   </a:t>
                </a:r>
                <a:r>
                  <a:rPr lang="ko-KR" altLang="en-US" sz="1600" dirty="0">
                    <a:solidFill>
                      <a:schemeClr val="tx1"/>
                    </a:solidFill>
                  </a:rPr>
                  <a:t>및 </a:t>
                </a:r>
                <a:r>
                  <a:rPr lang="ko-KR" altLang="en-US" sz="1600" dirty="0" err="1">
                    <a:solidFill>
                      <a:schemeClr val="tx1"/>
                    </a:solidFill>
                  </a:rPr>
                  <a:t>세대원</a:t>
                </a:r>
                <a:endParaRPr lang="en-US" altLang="ko-KR" sz="1600" dirty="0">
                  <a:solidFill>
                    <a:schemeClr val="tx1"/>
                  </a:solidFill>
                </a:endParaRPr>
              </a:p>
              <a:p>
                <a:r>
                  <a:rPr lang="en-US" altLang="ko-KR" sz="1600" dirty="0">
                    <a:solidFill>
                      <a:schemeClr val="tx1"/>
                    </a:solidFill>
                  </a:rPr>
                  <a:t> - </a:t>
                </a:r>
                <a:r>
                  <a:rPr lang="ko-KR" altLang="en-US" sz="1600" dirty="0" smtClean="0">
                    <a:solidFill>
                      <a:schemeClr val="tx1"/>
                    </a:solidFill>
                  </a:rPr>
                  <a:t>만</a:t>
                </a:r>
                <a:r>
                  <a:rPr lang="en-US" altLang="ko-KR" sz="1600" dirty="0" smtClean="0">
                    <a:solidFill>
                      <a:schemeClr val="tx1"/>
                    </a:solidFill>
                  </a:rPr>
                  <a:t>66</a:t>
                </a:r>
                <a:r>
                  <a:rPr lang="ko-KR" altLang="en-US" sz="1600" dirty="0" err="1" smtClean="0">
                    <a:solidFill>
                      <a:schemeClr val="tx1"/>
                    </a:solidFill>
                  </a:rPr>
                  <a:t>세이상</a:t>
                </a:r>
                <a:r>
                  <a:rPr lang="en-US" altLang="ko-KR" sz="1600" dirty="0" smtClean="0">
                    <a:solidFill>
                      <a:schemeClr val="tx1"/>
                    </a:solidFill>
                  </a:rPr>
                  <a:t>  (</a:t>
                </a:r>
                <a:r>
                  <a:rPr lang="ko-KR" altLang="en-US" sz="1600" dirty="0" smtClean="0">
                    <a:solidFill>
                      <a:schemeClr val="tx1"/>
                    </a:solidFill>
                  </a:rPr>
                  <a:t>의료급여생애전환기검진</a:t>
                </a:r>
                <a:r>
                  <a:rPr lang="en-US" altLang="ko-KR" sz="1600" dirty="0" smtClean="0">
                    <a:solidFill>
                      <a:schemeClr val="tx1"/>
                    </a:solidFill>
                  </a:rPr>
                  <a:t>)</a:t>
                </a:r>
              </a:p>
              <a:p>
                <a:r>
                  <a:rPr lang="en-US" altLang="ko-KR" sz="1600" dirty="0" smtClean="0">
                    <a:solidFill>
                      <a:schemeClr val="tx1"/>
                    </a:solidFill>
                  </a:rPr>
                  <a:t> *</a:t>
                </a:r>
                <a:r>
                  <a:rPr lang="ko-KR" altLang="en-US" sz="1600" dirty="0" smtClean="0">
                    <a:solidFill>
                      <a:schemeClr val="tx1"/>
                    </a:solidFill>
                  </a:rPr>
                  <a:t>노인복지법에 의한 </a:t>
                </a:r>
                <a:endParaRPr lang="en-US" altLang="ko-KR" sz="1600" dirty="0" smtClean="0">
                  <a:solidFill>
                    <a:schemeClr val="tx1"/>
                  </a:solidFill>
                </a:endParaRPr>
              </a:p>
              <a:p>
                <a:r>
                  <a:rPr lang="en-US" altLang="ko-KR" sz="1600" dirty="0">
                    <a:solidFill>
                      <a:schemeClr val="tx1"/>
                    </a:solidFill>
                  </a:rPr>
                  <a:t> </a:t>
                </a:r>
                <a:r>
                  <a:rPr lang="en-US" altLang="ko-KR" sz="1600" dirty="0" smtClean="0">
                    <a:solidFill>
                      <a:schemeClr val="tx1"/>
                    </a:solidFill>
                  </a:rPr>
                  <a:t> </a:t>
                </a:r>
                <a:r>
                  <a:rPr lang="ko-KR" altLang="en-US" sz="1600" dirty="0" smtClean="0">
                    <a:solidFill>
                      <a:schemeClr val="tx1"/>
                    </a:solidFill>
                  </a:rPr>
                  <a:t>시</a:t>
                </a:r>
                <a:r>
                  <a:rPr lang="en-US" altLang="ko-KR" sz="1600" dirty="0" smtClean="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·</a:t>
                </a:r>
                <a:r>
                  <a:rPr lang="ko-KR" altLang="en-US" sz="1600" dirty="0" smtClean="0">
                    <a:solidFill>
                      <a:schemeClr val="tx1"/>
                    </a:solidFill>
                  </a:rPr>
                  <a:t>군</a:t>
                </a:r>
                <a:r>
                  <a:rPr lang="en-US" altLang="ko-KR" sz="1600" dirty="0" smtClean="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·</a:t>
                </a:r>
                <a:r>
                  <a:rPr lang="ko-KR" altLang="en-US" sz="1600" dirty="0" smtClean="0">
                    <a:solidFill>
                      <a:schemeClr val="tx1"/>
                    </a:solidFill>
                  </a:rPr>
                  <a:t>구 </a:t>
                </a:r>
                <a:r>
                  <a:rPr lang="ko-KR" altLang="en-US" sz="1600" dirty="0" err="1" smtClean="0">
                    <a:solidFill>
                      <a:schemeClr val="tx1"/>
                    </a:solidFill>
                  </a:rPr>
                  <a:t>임의사업도</a:t>
                </a:r>
                <a:endParaRPr lang="en-US" altLang="ko-KR" sz="1600" dirty="0" smtClean="0">
                  <a:solidFill>
                    <a:schemeClr val="tx1"/>
                  </a:solidFill>
                </a:endParaRPr>
              </a:p>
              <a:p>
                <a:r>
                  <a:rPr lang="en-US" altLang="ko-KR" sz="1600" dirty="0">
                    <a:solidFill>
                      <a:schemeClr val="tx1"/>
                    </a:solidFill>
                  </a:rPr>
                  <a:t> </a:t>
                </a:r>
                <a:r>
                  <a:rPr lang="ko-KR" altLang="en-US" sz="1600" dirty="0" smtClean="0">
                    <a:solidFill>
                      <a:schemeClr val="tx1"/>
                    </a:solidFill>
                  </a:rPr>
                  <a:t> 병행 실시</a:t>
                </a:r>
                <a:endParaRPr lang="en-US" altLang="ko-KR" sz="1600" dirty="0">
                  <a:solidFill>
                    <a:schemeClr val="tx1"/>
                  </a:solidFill>
                </a:endParaRPr>
              </a:p>
              <a:p>
                <a:r>
                  <a:rPr lang="en-US" altLang="ko-KR" sz="1600" dirty="0">
                    <a:solidFill>
                      <a:schemeClr val="tx1"/>
                    </a:solidFill>
                  </a:rPr>
                  <a:t> - </a:t>
                </a:r>
                <a:r>
                  <a:rPr lang="ko-KR" altLang="en-US" sz="1600" dirty="0" err="1">
                    <a:solidFill>
                      <a:schemeClr val="tx1"/>
                    </a:solidFill>
                  </a:rPr>
                  <a:t>암종별</a:t>
                </a:r>
                <a:r>
                  <a:rPr lang="ko-KR" altLang="en-US" sz="1600" dirty="0">
                    <a:solidFill>
                      <a:schemeClr val="tx1"/>
                    </a:solidFill>
                  </a:rPr>
                  <a:t> </a:t>
                </a:r>
                <a:r>
                  <a:rPr lang="ko-KR" altLang="en-US" sz="1600" dirty="0" err="1">
                    <a:solidFill>
                      <a:schemeClr val="tx1"/>
                    </a:solidFill>
                  </a:rPr>
                  <a:t>대상연령</a:t>
                </a:r>
                <a:endParaRPr lang="en-US" altLang="ko-KR" sz="1600" dirty="0">
                  <a:solidFill>
                    <a:schemeClr val="tx1"/>
                  </a:solidFill>
                </a:endParaRPr>
              </a:p>
              <a:p>
                <a:r>
                  <a:rPr lang="ko-KR" altLang="ko-KR" sz="1600" dirty="0">
                    <a:solidFill>
                      <a:schemeClr val="tx1"/>
                    </a:solidFill>
                  </a:rPr>
                  <a:t>•</a:t>
                </a:r>
                <a:r>
                  <a:rPr lang="ko-KR" altLang="en-US" sz="1600" b="1" dirty="0">
                    <a:solidFill>
                      <a:srgbClr val="FF0000"/>
                    </a:solidFill>
                  </a:rPr>
                  <a:t>검진 주기</a:t>
                </a:r>
                <a:endParaRPr lang="en-US" altLang="ko-KR" sz="1600" b="1" dirty="0">
                  <a:solidFill>
                    <a:srgbClr val="FF0000"/>
                  </a:solidFill>
                </a:endParaRPr>
              </a:p>
              <a:p>
                <a:r>
                  <a:rPr lang="en-US" altLang="ko-KR" sz="1600" dirty="0">
                    <a:solidFill>
                      <a:schemeClr val="tx1"/>
                    </a:solidFill>
                  </a:rPr>
                  <a:t> </a:t>
                </a:r>
                <a:r>
                  <a:rPr lang="en-US" altLang="ko-KR" sz="1600" dirty="0" smtClean="0">
                    <a:solidFill>
                      <a:schemeClr val="tx1"/>
                    </a:solidFill>
                  </a:rPr>
                  <a:t>- </a:t>
                </a:r>
                <a:r>
                  <a:rPr lang="en-US" altLang="ko-KR" sz="1600" dirty="0">
                    <a:solidFill>
                      <a:schemeClr val="tx1"/>
                    </a:solidFill>
                  </a:rPr>
                  <a:t>2</a:t>
                </a:r>
                <a:r>
                  <a:rPr lang="ko-KR" altLang="en-US" sz="1600" dirty="0">
                    <a:solidFill>
                      <a:schemeClr val="tx1"/>
                    </a:solidFill>
                  </a:rPr>
                  <a:t>년 </a:t>
                </a:r>
                <a:r>
                  <a:rPr lang="en-US" altLang="ko-KR" sz="1600" dirty="0">
                    <a:solidFill>
                      <a:schemeClr val="tx1"/>
                    </a:solidFill>
                  </a:rPr>
                  <a:t>1</a:t>
                </a:r>
                <a:r>
                  <a:rPr lang="ko-KR" altLang="en-US" sz="1600" dirty="0">
                    <a:solidFill>
                      <a:schemeClr val="tx1"/>
                    </a:solidFill>
                  </a:rPr>
                  <a:t>회</a:t>
                </a:r>
                <a:endParaRPr lang="en-US" altLang="ko-KR" sz="1600" dirty="0">
                  <a:solidFill>
                    <a:schemeClr val="tx1"/>
                  </a:solidFill>
                </a:endParaRPr>
              </a:p>
              <a:p>
                <a:r>
                  <a:rPr lang="en-US" altLang="ko-KR" sz="1600" dirty="0">
                    <a:solidFill>
                      <a:schemeClr val="tx1"/>
                    </a:solidFill>
                  </a:rPr>
                  <a:t>  (</a:t>
                </a:r>
                <a:r>
                  <a:rPr lang="ko-KR" altLang="en-US" sz="1600" dirty="0" err="1">
                    <a:solidFill>
                      <a:schemeClr val="tx1"/>
                    </a:solidFill>
                  </a:rPr>
                  <a:t>비사무직</a:t>
                </a:r>
                <a:r>
                  <a:rPr lang="ko-KR" altLang="en-US" sz="1600" dirty="0">
                    <a:solidFill>
                      <a:schemeClr val="tx1"/>
                    </a:solidFill>
                  </a:rPr>
                  <a:t> </a:t>
                </a:r>
                <a:r>
                  <a:rPr lang="en-US" altLang="ko-KR" sz="1600" dirty="0">
                    <a:solidFill>
                      <a:schemeClr val="tx1"/>
                    </a:solidFill>
                  </a:rPr>
                  <a:t>1</a:t>
                </a:r>
                <a:r>
                  <a:rPr lang="ko-KR" altLang="en-US" sz="1600" dirty="0">
                    <a:solidFill>
                      <a:schemeClr val="tx1"/>
                    </a:solidFill>
                  </a:rPr>
                  <a:t>년 </a:t>
                </a:r>
                <a:r>
                  <a:rPr lang="en-US" altLang="ko-KR" sz="1600" dirty="0">
                    <a:solidFill>
                      <a:schemeClr val="tx1"/>
                    </a:solidFill>
                  </a:rPr>
                  <a:t>1</a:t>
                </a:r>
                <a:r>
                  <a:rPr lang="ko-KR" altLang="en-US" sz="1600" dirty="0">
                    <a:solidFill>
                      <a:schemeClr val="tx1"/>
                    </a:solidFill>
                  </a:rPr>
                  <a:t>회</a:t>
                </a:r>
                <a:r>
                  <a:rPr lang="en-US" altLang="ko-KR" sz="1600" dirty="0" smtClean="0">
                    <a:solidFill>
                      <a:schemeClr val="tx1"/>
                    </a:solidFill>
                  </a:rPr>
                  <a:t>)</a:t>
                </a:r>
              </a:p>
              <a:p>
                <a:endParaRPr lang="ko-KR" altLang="en-US" sz="1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4" name="직사각형 23"/>
              <p:cNvSpPr/>
              <p:nvPr/>
            </p:nvSpPr>
            <p:spPr>
              <a:xfrm>
                <a:off x="8401854" y="266700"/>
                <a:ext cx="2799545" cy="954816"/>
              </a:xfrm>
              <a:prstGeom prst="rect">
                <a:avLst/>
              </a:prstGeom>
              <a:solidFill>
                <a:srgbClr val="FFDB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dirty="0" smtClean="0">
                    <a:solidFill>
                      <a:schemeClr val="tx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일반건강검진 </a:t>
                </a:r>
                <a:r>
                  <a:rPr lang="en-US" altLang="ko-KR" dirty="0" smtClean="0">
                    <a:solidFill>
                      <a:schemeClr val="tx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/</a:t>
                </a:r>
              </a:p>
              <a:p>
                <a:pPr algn="ctr"/>
                <a:r>
                  <a:rPr lang="ko-KR" altLang="en-US" dirty="0" err="1" smtClean="0">
                    <a:solidFill>
                      <a:schemeClr val="tx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암검진</a:t>
                </a:r>
                <a:r>
                  <a:rPr lang="ko-KR" altLang="en-US" dirty="0" smtClean="0">
                    <a:solidFill>
                      <a:schemeClr val="tx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 </a:t>
                </a:r>
                <a:r>
                  <a:rPr lang="en-US" altLang="ko-KR" dirty="0" smtClean="0">
                    <a:solidFill>
                      <a:schemeClr val="tx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/</a:t>
                </a:r>
              </a:p>
              <a:p>
                <a:pPr algn="ctr"/>
                <a:r>
                  <a:rPr lang="ko-KR" altLang="en-US" dirty="0" smtClean="0">
                    <a:solidFill>
                      <a:schemeClr val="tx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의료급여생애전환기검진</a:t>
                </a:r>
                <a:endParaRPr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74809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95300" y="304800"/>
            <a:ext cx="911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법령별</a:t>
            </a:r>
            <a:r>
              <a:rPr lang="en-US" altLang="ko-KR" sz="36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/</a:t>
            </a:r>
            <a:r>
              <a:rPr lang="ko-KR" altLang="en-US" sz="36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부처별 건강검진</a:t>
            </a:r>
            <a:endParaRPr lang="ko-KR" altLang="en-US" sz="3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cxnSp>
        <p:nvCxnSpPr>
          <p:cNvPr id="6" name="직선 연결선 5"/>
          <p:cNvCxnSpPr/>
          <p:nvPr userDrawn="1"/>
        </p:nvCxnSpPr>
        <p:spPr>
          <a:xfrm>
            <a:off x="462584" y="6338327"/>
            <a:ext cx="10893282" cy="0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 userDrawn="1"/>
        </p:nvCxnSpPr>
        <p:spPr>
          <a:xfrm>
            <a:off x="256235" y="6425514"/>
            <a:ext cx="281354" cy="0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/>
          <p:cNvCxnSpPr/>
          <p:nvPr userDrawn="1"/>
        </p:nvCxnSpPr>
        <p:spPr>
          <a:xfrm>
            <a:off x="2886420" y="6425514"/>
            <a:ext cx="1892815" cy="0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/>
          <p:cNvCxnSpPr/>
          <p:nvPr userDrawn="1"/>
        </p:nvCxnSpPr>
        <p:spPr>
          <a:xfrm>
            <a:off x="10834137" y="6425514"/>
            <a:ext cx="663418" cy="0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 userDrawn="1"/>
        </p:nvCxnSpPr>
        <p:spPr>
          <a:xfrm>
            <a:off x="5025107" y="6425514"/>
            <a:ext cx="281354" cy="0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연결선 12"/>
          <p:cNvCxnSpPr/>
          <p:nvPr userDrawn="1"/>
        </p:nvCxnSpPr>
        <p:spPr>
          <a:xfrm>
            <a:off x="11664560" y="6425514"/>
            <a:ext cx="144379" cy="0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모서리가 둥근 직사각형 13"/>
          <p:cNvSpPr/>
          <p:nvPr userDrawn="1"/>
        </p:nvSpPr>
        <p:spPr>
          <a:xfrm>
            <a:off x="1759279" y="1012680"/>
            <a:ext cx="8595445" cy="5323373"/>
          </a:xfrm>
          <a:prstGeom prst="roundRect">
            <a:avLst>
              <a:gd name="adj" fmla="val 7062"/>
            </a:avLst>
          </a:prstGeom>
          <a:solidFill>
            <a:schemeClr val="accent1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5" name="직사각형 14"/>
          <p:cNvSpPr/>
          <p:nvPr userDrawn="1"/>
        </p:nvSpPr>
        <p:spPr>
          <a:xfrm>
            <a:off x="2102234" y="1354264"/>
            <a:ext cx="7909211" cy="4942312"/>
          </a:xfrm>
          <a:prstGeom prst="rect">
            <a:avLst/>
          </a:prstGeom>
          <a:solidFill>
            <a:schemeClr val="bg1"/>
          </a:solidFill>
          <a:ln w="508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1. </a:t>
            </a:r>
            <a:r>
              <a:rPr lang="ko-KR" altLang="en-US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영유아보육법</a:t>
            </a:r>
            <a:r>
              <a:rPr lang="en-US" altLang="ko-KR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보건복지부</a:t>
            </a:r>
            <a:r>
              <a:rPr lang="en-US" altLang="ko-KR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 : 6</a:t>
            </a:r>
            <a:r>
              <a:rPr lang="ko-KR" altLang="en-US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세 미만 영유아</a:t>
            </a:r>
            <a:endParaRPr lang="en-US" altLang="ko-KR" dirty="0" smtClean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en-US" altLang="ko-KR" dirty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   (</a:t>
            </a:r>
            <a:r>
              <a:rPr lang="ko-KR" altLang="en-US" dirty="0" err="1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어린이집의</a:t>
            </a:r>
            <a:r>
              <a:rPr lang="ko-KR" altLang="en-US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원장 의무사항</a:t>
            </a:r>
            <a:r>
              <a:rPr lang="en-US" altLang="ko-KR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en-US" altLang="ko-KR" sz="400" dirty="0" smtClean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2. </a:t>
            </a:r>
            <a:r>
              <a:rPr lang="ko-KR" altLang="en-US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학교보건법</a:t>
            </a:r>
            <a:r>
              <a:rPr lang="en-US" altLang="ko-KR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교육부</a:t>
            </a:r>
            <a:r>
              <a:rPr lang="en-US" altLang="ko-KR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 : </a:t>
            </a:r>
            <a:r>
              <a:rPr lang="ko-KR" altLang="en-US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초등 </a:t>
            </a:r>
            <a:r>
              <a:rPr lang="en-US" altLang="ko-KR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1,4</a:t>
            </a:r>
            <a:r>
              <a:rPr lang="ko-KR" altLang="en-US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학년 및 중</a:t>
            </a:r>
            <a:r>
              <a:rPr lang="en-US" altLang="ko-KR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·</a:t>
            </a:r>
            <a:r>
              <a:rPr lang="ko-KR" altLang="en-US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고등학교 </a:t>
            </a:r>
            <a:r>
              <a:rPr lang="en-US" altLang="ko-KR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</a:t>
            </a:r>
            <a:r>
              <a:rPr lang="ko-KR" altLang="en-US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학년</a:t>
            </a:r>
            <a:endParaRPr lang="en-US" altLang="ko-KR" sz="400" dirty="0" smtClean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3. </a:t>
            </a:r>
            <a:r>
              <a:rPr lang="ko-KR" altLang="en-US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청소년복지지원법</a:t>
            </a:r>
            <a:r>
              <a:rPr lang="en-US" altLang="ko-KR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dirty="0" err="1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여성가족부</a:t>
            </a:r>
            <a:r>
              <a:rPr lang="en-US" altLang="ko-KR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 : 9~18</a:t>
            </a:r>
            <a:r>
              <a:rPr lang="ko-KR" altLang="en-US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세 학교 밖 청소년</a:t>
            </a:r>
            <a:endParaRPr lang="en-US" altLang="ko-KR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4. </a:t>
            </a:r>
            <a:r>
              <a:rPr lang="ko-KR" altLang="en-US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산업안전보건법</a:t>
            </a:r>
            <a:r>
              <a:rPr lang="en-US" altLang="ko-KR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고용노동부</a:t>
            </a:r>
            <a:r>
              <a:rPr lang="en-US" altLang="ko-KR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 : </a:t>
            </a:r>
          </a:p>
          <a:p>
            <a:pPr>
              <a:lnSpc>
                <a:spcPct val="150000"/>
              </a:lnSpc>
            </a:pPr>
            <a:r>
              <a:rPr lang="en-US" altLang="ko-KR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  </a:t>
            </a:r>
            <a:r>
              <a:rPr lang="ko-KR" altLang="en-US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근로자 건강진단</a:t>
            </a:r>
            <a:r>
              <a:rPr lang="en-US" altLang="ko-KR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-</a:t>
            </a:r>
            <a:r>
              <a:rPr lang="ko-KR" altLang="en-US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일반</a:t>
            </a:r>
            <a:r>
              <a:rPr lang="en-US" altLang="ko-KR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특수</a:t>
            </a:r>
            <a:r>
              <a:rPr lang="en-US" altLang="ko-KR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수시</a:t>
            </a:r>
            <a:r>
              <a:rPr lang="en-US" altLang="ko-KR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임시</a:t>
            </a:r>
            <a:r>
              <a:rPr lang="en-US" altLang="ko-KR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dirty="0" err="1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배치전</a:t>
            </a:r>
            <a:endParaRPr lang="en-US" altLang="ko-KR" dirty="0" smtClean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5. </a:t>
            </a:r>
            <a:r>
              <a:rPr lang="ko-KR" altLang="en-US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국민건강보험법</a:t>
            </a:r>
            <a:r>
              <a:rPr lang="en-US" altLang="ko-KR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보건복지부</a:t>
            </a:r>
            <a:r>
              <a:rPr lang="en-US" altLang="ko-KR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 : </a:t>
            </a:r>
            <a:r>
              <a:rPr lang="ko-KR" altLang="en-US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건강보험가입자 및 피부양자</a:t>
            </a:r>
            <a:endParaRPr lang="en-US" altLang="ko-KR" dirty="0" smtClean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6. </a:t>
            </a:r>
            <a:r>
              <a:rPr lang="ko-KR" altLang="en-US" dirty="0" err="1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의료급여법</a:t>
            </a:r>
            <a:r>
              <a:rPr lang="en-US" altLang="ko-KR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보건복지부</a:t>
            </a:r>
            <a:r>
              <a:rPr lang="en-US" altLang="ko-KR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 : </a:t>
            </a:r>
            <a:r>
              <a:rPr lang="ko-KR" altLang="en-US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의료급여수급권자</a:t>
            </a:r>
            <a:endParaRPr lang="en-US" altLang="ko-KR" dirty="0" smtClean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7. </a:t>
            </a:r>
            <a:r>
              <a:rPr lang="ko-KR" altLang="en-US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노인복지법</a:t>
            </a:r>
            <a:r>
              <a:rPr lang="en-US" altLang="ko-KR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보건복지부</a:t>
            </a:r>
            <a:r>
              <a:rPr lang="en-US" altLang="ko-KR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 : 65</a:t>
            </a:r>
            <a:r>
              <a:rPr lang="ko-KR" altLang="en-US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세 이상 노인</a:t>
            </a:r>
            <a:r>
              <a:rPr lang="en-US" altLang="ko-KR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지방자치단체 </a:t>
            </a:r>
            <a:r>
              <a:rPr lang="ko-KR" altLang="en-US" dirty="0" err="1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이양사업</a:t>
            </a:r>
            <a:r>
              <a:rPr lang="en-US" altLang="ko-KR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en-US" altLang="ko-KR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1400" dirty="0" smtClean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14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endParaRPr lang="en-US" altLang="ko-KR" sz="1100" dirty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6" name="모서리가 둥근 직사각형 1"/>
          <p:cNvSpPr/>
          <p:nvPr userDrawn="1"/>
        </p:nvSpPr>
        <p:spPr>
          <a:xfrm>
            <a:off x="964510" y="6046753"/>
            <a:ext cx="10092297" cy="283553"/>
          </a:xfrm>
          <a:custGeom>
            <a:avLst/>
            <a:gdLst/>
            <a:ahLst/>
            <a:cxnLst/>
            <a:rect l="l" t="t" r="r" b="b"/>
            <a:pathLst>
              <a:path w="9793088" h="512523">
                <a:moveTo>
                  <a:pt x="0" y="0"/>
                </a:moveTo>
                <a:lnTo>
                  <a:pt x="9793088" y="0"/>
                </a:lnTo>
                <a:lnTo>
                  <a:pt x="9793088" y="125297"/>
                </a:lnTo>
                <a:cubicBezTo>
                  <a:pt x="9793088" y="339156"/>
                  <a:pt x="9619721" y="512523"/>
                  <a:pt x="9405862" y="512523"/>
                </a:cubicBezTo>
                <a:lnTo>
                  <a:pt x="387226" y="512523"/>
                </a:lnTo>
                <a:cubicBezTo>
                  <a:pt x="173367" y="512523"/>
                  <a:pt x="0" y="339156"/>
                  <a:pt x="0" y="125297"/>
                </a:cubicBezTo>
                <a:close/>
              </a:path>
            </a:pathLst>
          </a:custGeom>
          <a:solidFill>
            <a:schemeClr val="accent1"/>
          </a:solidFill>
          <a:ln w="508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7" name="모서리가 둥근 직사각형 1"/>
          <p:cNvSpPr/>
          <p:nvPr userDrawn="1"/>
        </p:nvSpPr>
        <p:spPr>
          <a:xfrm flipH="1">
            <a:off x="5571738" y="6038323"/>
            <a:ext cx="877839" cy="177399"/>
          </a:xfrm>
          <a:custGeom>
            <a:avLst/>
            <a:gdLst/>
            <a:ahLst/>
            <a:cxnLst/>
            <a:rect l="l" t="t" r="r" b="b"/>
            <a:pathLst>
              <a:path w="622226" h="131206">
                <a:moveTo>
                  <a:pt x="622226" y="0"/>
                </a:moveTo>
                <a:lnTo>
                  <a:pt x="311113" y="0"/>
                </a:lnTo>
                <a:lnTo>
                  <a:pt x="0" y="0"/>
                </a:lnTo>
                <a:lnTo>
                  <a:pt x="0" y="32076"/>
                </a:lnTo>
                <a:cubicBezTo>
                  <a:pt x="0" y="86824"/>
                  <a:pt x="40639" y="131206"/>
                  <a:pt x="90770" y="131206"/>
                </a:cubicBezTo>
                <a:lnTo>
                  <a:pt x="311113" y="131206"/>
                </a:lnTo>
                <a:lnTo>
                  <a:pt x="531456" y="131206"/>
                </a:lnTo>
                <a:cubicBezTo>
                  <a:pt x="581587" y="131206"/>
                  <a:pt x="622226" y="86824"/>
                  <a:pt x="622226" y="32076"/>
                </a:cubicBezTo>
                <a:close/>
              </a:path>
            </a:pathLst>
          </a:custGeom>
          <a:solidFill>
            <a:schemeClr val="tx1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4054203" y="5289259"/>
            <a:ext cx="4005272" cy="549899"/>
          </a:xfrm>
          <a:prstGeom prst="rect">
            <a:avLst/>
          </a:prstGeom>
          <a:solidFill>
            <a:srgbClr val="005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건강검진기본법</a:t>
            </a:r>
            <a:endParaRPr lang="ko-KR" altLang="en-US" sz="2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19852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9233482"/>
              </p:ext>
            </p:extLst>
          </p:nvPr>
        </p:nvGraphicFramePr>
        <p:xfrm>
          <a:off x="645982" y="1243992"/>
          <a:ext cx="10522465" cy="5080608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1813041">
                  <a:extLst>
                    <a:ext uri="{9D8B030D-6E8A-4147-A177-3AD203B41FA5}">
                      <a16:colId xmlns:a16="http://schemas.microsoft.com/office/drawing/2014/main" val="3887629168"/>
                    </a:ext>
                  </a:extLst>
                </a:gridCol>
                <a:gridCol w="4297377">
                  <a:extLst>
                    <a:ext uri="{9D8B030D-6E8A-4147-A177-3AD203B41FA5}">
                      <a16:colId xmlns:a16="http://schemas.microsoft.com/office/drawing/2014/main" val="3848016343"/>
                    </a:ext>
                  </a:extLst>
                </a:gridCol>
                <a:gridCol w="4412047">
                  <a:extLst>
                    <a:ext uri="{9D8B030D-6E8A-4147-A177-3AD203B41FA5}">
                      <a16:colId xmlns:a16="http://schemas.microsoft.com/office/drawing/2014/main" val="571615815"/>
                    </a:ext>
                  </a:extLst>
                </a:gridCol>
              </a:tblGrid>
              <a:tr h="351272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관련법률</a:t>
                      </a:r>
                      <a:endParaRPr lang="ko-KR" altLang="en-US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소관부처 </a:t>
                      </a:r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/ </a:t>
                      </a:r>
                      <a:r>
                        <a:rPr lang="ko-KR" altLang="en-US" dirty="0" err="1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시행주체</a:t>
                      </a:r>
                      <a:endParaRPr lang="en-US" altLang="ko-KR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비고</a:t>
                      </a:r>
                      <a:endParaRPr lang="ko-KR" altLang="en-US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8746185"/>
                  </a:ext>
                </a:extLst>
              </a:tr>
              <a:tr h="35127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b="1" dirty="0" err="1" smtClean="0">
                          <a:solidFill>
                            <a:schemeClr val="bg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검진대상</a:t>
                      </a:r>
                      <a:endParaRPr lang="ko-KR" altLang="en-US" b="1" dirty="0" smtClean="0">
                        <a:solidFill>
                          <a:schemeClr val="bg1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9105458"/>
                  </a:ext>
                </a:extLst>
              </a:tr>
              <a:tr h="382896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국민건강보험법</a:t>
                      </a:r>
                      <a:endParaRPr lang="en-US" altLang="ko-KR" b="1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b="1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제</a:t>
                      </a:r>
                      <a:r>
                        <a:rPr lang="en-US" altLang="ko-KR" b="1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52</a:t>
                      </a:r>
                      <a:r>
                        <a:rPr lang="ko-KR" altLang="en-US" b="1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조</a:t>
                      </a:r>
                      <a:endParaRPr lang="ko-KR" altLang="en-US" b="1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보건복지부</a:t>
                      </a:r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, </a:t>
                      </a:r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국민건강보험공단</a:t>
                      </a:r>
                      <a:endParaRPr lang="ko-KR" altLang="en-US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•</a:t>
                      </a:r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일반건강검진 </a:t>
                      </a:r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: 29</a:t>
                      </a:r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항목</a:t>
                      </a:r>
                      <a:endParaRPr lang="en-US" altLang="ko-KR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•</a:t>
                      </a:r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영유아 건강검진</a:t>
                      </a:r>
                      <a:endParaRPr lang="en-US" altLang="ko-KR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 (</a:t>
                      </a:r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발달평가건강교육 등 실시</a:t>
                      </a:r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)</a:t>
                      </a: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•</a:t>
                      </a:r>
                      <a:r>
                        <a:rPr lang="ko-KR" altLang="en-US" dirty="0" err="1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암검진</a:t>
                      </a:r>
                      <a:endParaRPr lang="ko-KR" altLang="en-US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2740939"/>
                  </a:ext>
                </a:extLst>
              </a:tr>
              <a:tr h="87818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직장가입자 및 세대주인 지역가입자</a:t>
                      </a:r>
                      <a:endParaRPr lang="en-US" altLang="ko-KR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20</a:t>
                      </a:r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세 이상 피부양자 또는 </a:t>
                      </a:r>
                      <a:r>
                        <a:rPr lang="ko-KR" altLang="en-US" dirty="0" err="1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세대원</a:t>
                      </a:r>
                      <a:endParaRPr lang="en-US" altLang="ko-KR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6</a:t>
                      </a:r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세 미만</a:t>
                      </a:r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(0~5</a:t>
                      </a:r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세 전체 영유아</a:t>
                      </a:r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)</a:t>
                      </a:r>
                      <a:endParaRPr lang="ko-KR" altLang="en-US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5954855"/>
                  </a:ext>
                </a:extLst>
              </a:tr>
              <a:tr h="382896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err="1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암관리법</a:t>
                      </a:r>
                      <a:endParaRPr lang="en-US" altLang="ko-KR" b="1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b="1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제</a:t>
                      </a:r>
                      <a:r>
                        <a:rPr lang="en-US" altLang="ko-KR" b="1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11</a:t>
                      </a:r>
                      <a:r>
                        <a:rPr lang="ko-KR" altLang="en-US" b="1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조</a:t>
                      </a:r>
                      <a:endParaRPr lang="ko-KR" altLang="en-US" b="1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보건복지부</a:t>
                      </a:r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, </a:t>
                      </a:r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시</a:t>
                      </a:r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·</a:t>
                      </a:r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군</a:t>
                      </a:r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·</a:t>
                      </a:r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구</a:t>
                      </a:r>
                      <a:endParaRPr lang="ko-KR" altLang="en-US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•</a:t>
                      </a:r>
                      <a:r>
                        <a:rPr lang="ko-KR" altLang="en-US" dirty="0" err="1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자궁경부암</a:t>
                      </a:r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(20</a:t>
                      </a:r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세</a:t>
                      </a:r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), </a:t>
                      </a:r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유방암</a:t>
                      </a:r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(40</a:t>
                      </a:r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세</a:t>
                      </a:r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)</a:t>
                      </a: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•</a:t>
                      </a:r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위암</a:t>
                      </a:r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(40</a:t>
                      </a:r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세</a:t>
                      </a:r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), </a:t>
                      </a:r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대장암</a:t>
                      </a:r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(50</a:t>
                      </a:r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세</a:t>
                      </a:r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)</a:t>
                      </a: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•</a:t>
                      </a:r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간암</a:t>
                      </a:r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(40</a:t>
                      </a:r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세</a:t>
                      </a:r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), </a:t>
                      </a:r>
                      <a:r>
                        <a:rPr lang="ko-KR" altLang="en-US" dirty="0" smtClean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폐암</a:t>
                      </a:r>
                      <a:r>
                        <a:rPr lang="en-US" altLang="ko-KR" dirty="0" smtClean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(54~74</a:t>
                      </a:r>
                      <a:r>
                        <a:rPr lang="ko-KR" altLang="en-US" dirty="0" smtClean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세</a:t>
                      </a:r>
                      <a:r>
                        <a:rPr lang="en-US" altLang="ko-KR" dirty="0" smtClean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)</a:t>
                      </a:r>
                      <a:endParaRPr lang="ko-KR" altLang="en-US" dirty="0">
                        <a:solidFill>
                          <a:schemeClr val="tx1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47268789"/>
                  </a:ext>
                </a:extLst>
              </a:tr>
              <a:tr h="61472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의료급여수급권자</a:t>
                      </a:r>
                      <a:endParaRPr lang="en-US" altLang="ko-KR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건강보험가입자 및 피부양자</a:t>
                      </a:r>
                      <a:endParaRPr lang="ko-KR" altLang="en-US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3151835"/>
                  </a:ext>
                </a:extLst>
              </a:tr>
              <a:tr h="351272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err="1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의료급여법</a:t>
                      </a:r>
                      <a:endParaRPr lang="en-US" altLang="ko-KR" b="1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b="1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제</a:t>
                      </a:r>
                      <a:r>
                        <a:rPr lang="en-US" altLang="ko-KR" b="1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14</a:t>
                      </a:r>
                      <a:r>
                        <a:rPr lang="ko-KR" altLang="en-US" b="1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조</a:t>
                      </a:r>
                      <a:endParaRPr lang="ko-KR" altLang="en-US" b="1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보건복지부</a:t>
                      </a:r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,</a:t>
                      </a:r>
                      <a:r>
                        <a:rPr lang="en-US" altLang="ko-KR" baseline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</a:t>
                      </a:r>
                      <a:r>
                        <a:rPr lang="ko-KR" altLang="en-US" baseline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시</a:t>
                      </a:r>
                      <a:r>
                        <a:rPr lang="en-US" altLang="ko-KR" baseline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·</a:t>
                      </a:r>
                      <a:r>
                        <a:rPr lang="ko-KR" altLang="en-US" baseline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군</a:t>
                      </a:r>
                      <a:r>
                        <a:rPr lang="en-US" altLang="ko-KR" baseline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·</a:t>
                      </a:r>
                      <a:r>
                        <a:rPr lang="ko-KR" altLang="en-US" baseline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구</a:t>
                      </a:r>
                      <a:endParaRPr lang="ko-KR" altLang="en-US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•</a:t>
                      </a:r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영유아 건강검진</a:t>
                      </a:r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, </a:t>
                      </a:r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일반건강검진</a:t>
                      </a:r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, </a:t>
                      </a: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 </a:t>
                      </a:r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의료급여생애전환기검진 실시</a:t>
                      </a:r>
                      <a:endParaRPr lang="ko-KR" altLang="en-US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2724915"/>
                  </a:ext>
                </a:extLst>
              </a:tr>
              <a:tr h="87818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만</a:t>
                      </a:r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6</a:t>
                      </a:r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세 미만 의료급여수급권자</a:t>
                      </a:r>
                      <a:endParaRPr lang="en-US" altLang="ko-KR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만 </a:t>
                      </a:r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19~64</a:t>
                      </a:r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세 의료급여수급권자</a:t>
                      </a:r>
                      <a:endParaRPr lang="en-US" altLang="ko-KR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만 </a:t>
                      </a:r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66</a:t>
                      </a:r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세 이상 의료급여수급권자</a:t>
                      </a:r>
                      <a:endParaRPr lang="ko-KR" altLang="en-US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1074384"/>
                  </a:ext>
                </a:extLst>
              </a:tr>
              <a:tr h="382896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모자보건법</a:t>
                      </a:r>
                      <a:endParaRPr lang="en-US" altLang="ko-KR" b="1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b="1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제</a:t>
                      </a:r>
                      <a:r>
                        <a:rPr lang="en-US" altLang="ko-KR" b="1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10</a:t>
                      </a:r>
                      <a:r>
                        <a:rPr lang="ko-KR" altLang="en-US" b="1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조</a:t>
                      </a:r>
                      <a:endParaRPr lang="ko-KR" altLang="en-US" b="1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보건복지부</a:t>
                      </a:r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, </a:t>
                      </a:r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시</a:t>
                      </a:r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·</a:t>
                      </a:r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군</a:t>
                      </a:r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·</a:t>
                      </a:r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구</a:t>
                      </a:r>
                      <a:endParaRPr lang="ko-KR" altLang="en-US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•</a:t>
                      </a:r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국민건강보험법에 의한 영유아건강검진  </a:t>
                      </a:r>
                      <a:endParaRPr lang="en-US" altLang="ko-KR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</a:t>
                      </a:r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으로 통합</a:t>
                      </a:r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(‘08)</a:t>
                      </a:r>
                      <a:endParaRPr lang="ko-KR" altLang="en-US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70873000"/>
                  </a:ext>
                </a:extLst>
              </a:tr>
              <a:tr h="33087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영유아</a:t>
                      </a:r>
                      <a:endParaRPr lang="ko-KR" altLang="en-US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5485515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95300" y="304800"/>
            <a:ext cx="911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법령별</a:t>
            </a:r>
            <a:r>
              <a:rPr lang="ko-KR" altLang="en-US" sz="36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건강검진 </a:t>
            </a:r>
            <a:r>
              <a:rPr lang="ko-KR" altLang="en-US" sz="36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실시체계</a:t>
            </a:r>
            <a:endParaRPr lang="ko-KR" altLang="en-US" sz="3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48428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3630063"/>
              </p:ext>
            </p:extLst>
          </p:nvPr>
        </p:nvGraphicFramePr>
        <p:xfrm>
          <a:off x="645982" y="1256692"/>
          <a:ext cx="10522465" cy="4693225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1813041">
                  <a:extLst>
                    <a:ext uri="{9D8B030D-6E8A-4147-A177-3AD203B41FA5}">
                      <a16:colId xmlns:a16="http://schemas.microsoft.com/office/drawing/2014/main" val="3887629168"/>
                    </a:ext>
                  </a:extLst>
                </a:gridCol>
                <a:gridCol w="4297377">
                  <a:extLst>
                    <a:ext uri="{9D8B030D-6E8A-4147-A177-3AD203B41FA5}">
                      <a16:colId xmlns:a16="http://schemas.microsoft.com/office/drawing/2014/main" val="3848016343"/>
                    </a:ext>
                  </a:extLst>
                </a:gridCol>
                <a:gridCol w="4412047">
                  <a:extLst>
                    <a:ext uri="{9D8B030D-6E8A-4147-A177-3AD203B41FA5}">
                      <a16:colId xmlns:a16="http://schemas.microsoft.com/office/drawing/2014/main" val="571615815"/>
                    </a:ext>
                  </a:extLst>
                </a:gridCol>
              </a:tblGrid>
              <a:tr h="351272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관련법률</a:t>
                      </a:r>
                      <a:endParaRPr lang="ko-KR" altLang="en-US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소관부처 </a:t>
                      </a:r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/ </a:t>
                      </a:r>
                      <a:r>
                        <a:rPr lang="ko-KR" altLang="en-US" dirty="0" err="1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시행주체</a:t>
                      </a:r>
                      <a:endParaRPr lang="en-US" altLang="ko-KR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비고</a:t>
                      </a:r>
                      <a:endParaRPr lang="ko-KR" altLang="en-US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8746185"/>
                  </a:ext>
                </a:extLst>
              </a:tr>
              <a:tr h="35127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b="1" dirty="0" err="1" smtClean="0">
                          <a:solidFill>
                            <a:schemeClr val="bg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검진대상</a:t>
                      </a:r>
                      <a:endParaRPr lang="ko-KR" altLang="en-US" b="1" dirty="0" smtClean="0">
                        <a:solidFill>
                          <a:schemeClr val="bg1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9105458"/>
                  </a:ext>
                </a:extLst>
              </a:tr>
              <a:tr h="382896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영유아보육법</a:t>
                      </a:r>
                      <a:endParaRPr lang="en-US" altLang="ko-KR" b="1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b="1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제</a:t>
                      </a:r>
                      <a:r>
                        <a:rPr lang="en-US" altLang="ko-KR" b="1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31</a:t>
                      </a:r>
                      <a:r>
                        <a:rPr lang="ko-KR" altLang="en-US" b="1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조</a:t>
                      </a:r>
                      <a:endParaRPr lang="ko-KR" altLang="en-US" b="1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보건복지부</a:t>
                      </a:r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, </a:t>
                      </a:r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보육시설의 장</a:t>
                      </a:r>
                      <a:endParaRPr lang="ko-KR" altLang="en-US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•</a:t>
                      </a:r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신체계측</a:t>
                      </a:r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·</a:t>
                      </a:r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시력검사</a:t>
                      </a:r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·</a:t>
                      </a:r>
                      <a:r>
                        <a:rPr lang="ko-KR" altLang="en-US" dirty="0" err="1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구강검사</a:t>
                      </a:r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등 </a:t>
                      </a:r>
                      <a:endParaRPr lang="en-US" altLang="ko-KR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</a:t>
                      </a:r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영유아 발달 단계에 따라 필요한 항목</a:t>
                      </a:r>
                      <a:endParaRPr lang="ko-KR" altLang="en-US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2740939"/>
                  </a:ext>
                </a:extLst>
              </a:tr>
              <a:tr h="3974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영유아 및 보육시설종사자</a:t>
                      </a:r>
                      <a:endParaRPr lang="en-US" altLang="ko-KR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5954855"/>
                  </a:ext>
                </a:extLst>
              </a:tr>
              <a:tr h="382896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err="1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청소년복지</a:t>
                      </a:r>
                      <a:endParaRPr lang="en-US" altLang="ko-KR" b="1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b="1" dirty="0" err="1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지원법</a:t>
                      </a:r>
                      <a:endParaRPr lang="en-US" altLang="ko-KR" b="1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b="1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제</a:t>
                      </a:r>
                      <a:r>
                        <a:rPr lang="en-US" altLang="ko-KR" b="1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6</a:t>
                      </a:r>
                      <a:r>
                        <a:rPr lang="ko-KR" altLang="en-US" b="1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조</a:t>
                      </a:r>
                      <a:endParaRPr lang="ko-KR" altLang="en-US" b="1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ko-KR" altLang="en-US" dirty="0" err="1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여성가족부</a:t>
                      </a:r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, </a:t>
                      </a:r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국민건강보험공단</a:t>
                      </a:r>
                      <a:endParaRPr lang="ko-KR" altLang="en-US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•</a:t>
                      </a:r>
                      <a:r>
                        <a:rPr lang="ko-KR" altLang="en-US" dirty="0" err="1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기본검진</a:t>
                      </a:r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: </a:t>
                      </a:r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상담 및 진찰</a:t>
                      </a:r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, </a:t>
                      </a:r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혈압</a:t>
                      </a:r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, </a:t>
                      </a:r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혈액검사 </a:t>
                      </a:r>
                      <a:endParaRPr lang="en-US" altLang="ko-KR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baseline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 </a:t>
                      </a:r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등 </a:t>
                      </a:r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17</a:t>
                      </a:r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개 항목</a:t>
                      </a:r>
                      <a:endParaRPr lang="en-US" altLang="ko-KR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•</a:t>
                      </a:r>
                      <a:r>
                        <a:rPr lang="ko-KR" altLang="en-US" dirty="0" err="1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추가검진</a:t>
                      </a:r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</a:t>
                      </a:r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: </a:t>
                      </a:r>
                      <a:r>
                        <a:rPr lang="ko-KR" altLang="en-US" dirty="0" err="1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감염병질환</a:t>
                      </a:r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및 산부인과</a:t>
                      </a:r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</a:t>
                      </a:r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자궁</a:t>
                      </a:r>
                      <a:endParaRPr lang="en-US" altLang="ko-KR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 </a:t>
                      </a:r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경부세포검사</a:t>
                      </a:r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) </a:t>
                      </a:r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등 </a:t>
                      </a:r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3</a:t>
                      </a:r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개 항목</a:t>
                      </a:r>
                      <a:endParaRPr lang="en-US" altLang="ko-KR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47268789"/>
                  </a:ext>
                </a:extLst>
              </a:tr>
              <a:tr h="61472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9</a:t>
                      </a:r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세 이상 </a:t>
                      </a:r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18</a:t>
                      </a:r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세 이하 학교 밖 청소년</a:t>
                      </a:r>
                      <a:endParaRPr lang="en-US" altLang="ko-KR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3151835"/>
                  </a:ext>
                </a:extLst>
              </a:tr>
              <a:tr h="351272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노인복지법</a:t>
                      </a:r>
                      <a:endParaRPr lang="en-US" altLang="ko-KR" b="1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b="1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제</a:t>
                      </a:r>
                      <a:r>
                        <a:rPr lang="en-US" altLang="ko-KR" b="1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27</a:t>
                      </a:r>
                      <a:r>
                        <a:rPr lang="ko-KR" altLang="en-US" b="1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조</a:t>
                      </a:r>
                      <a:endParaRPr lang="ko-KR" altLang="en-US" b="1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보건복지부</a:t>
                      </a:r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,</a:t>
                      </a:r>
                      <a:r>
                        <a:rPr lang="en-US" altLang="ko-KR" baseline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</a:t>
                      </a:r>
                      <a:r>
                        <a:rPr lang="ko-KR" altLang="en-US" baseline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시</a:t>
                      </a:r>
                      <a:r>
                        <a:rPr lang="en-US" altLang="ko-KR" baseline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·</a:t>
                      </a:r>
                      <a:r>
                        <a:rPr lang="ko-KR" altLang="en-US" baseline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군</a:t>
                      </a:r>
                      <a:r>
                        <a:rPr lang="en-US" altLang="ko-KR" baseline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·</a:t>
                      </a:r>
                      <a:r>
                        <a:rPr lang="ko-KR" altLang="en-US" baseline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구</a:t>
                      </a:r>
                      <a:endParaRPr lang="ko-KR" altLang="en-US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•</a:t>
                      </a:r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지방이양사업으로 임의 실시</a:t>
                      </a:r>
                      <a:endParaRPr lang="en-US" altLang="ko-KR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- 1</a:t>
                      </a:r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차 </a:t>
                      </a:r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: </a:t>
                      </a:r>
                      <a:r>
                        <a:rPr lang="ko-KR" altLang="en-US" dirty="0" err="1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기본진료</a:t>
                      </a:r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+</a:t>
                      </a:r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혈액검사</a:t>
                      </a:r>
                      <a:endParaRPr lang="en-US" altLang="ko-KR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- 2</a:t>
                      </a:r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차 </a:t>
                      </a:r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: </a:t>
                      </a:r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기본</a:t>
                      </a:r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,</a:t>
                      </a:r>
                      <a:r>
                        <a:rPr lang="en-US" altLang="ko-KR" baseline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</a:t>
                      </a:r>
                      <a:r>
                        <a:rPr lang="ko-KR" altLang="en-US" baseline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흉부</a:t>
                      </a:r>
                      <a:r>
                        <a:rPr lang="en-US" altLang="ko-KR" baseline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, </a:t>
                      </a:r>
                      <a:r>
                        <a:rPr lang="ko-KR" altLang="en-US" baseline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순환기</a:t>
                      </a:r>
                      <a:r>
                        <a:rPr lang="en-US" altLang="ko-KR" baseline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, </a:t>
                      </a:r>
                      <a:r>
                        <a:rPr lang="ko-KR" altLang="en-US" baseline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간</a:t>
                      </a:r>
                      <a:r>
                        <a:rPr lang="en-US" altLang="ko-KR" baseline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, </a:t>
                      </a:r>
                      <a:r>
                        <a:rPr lang="ko-KR" altLang="en-US" baseline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신장</a:t>
                      </a:r>
                      <a:r>
                        <a:rPr lang="en-US" altLang="ko-KR" baseline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, </a:t>
                      </a: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baseline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 </a:t>
                      </a:r>
                      <a:r>
                        <a:rPr lang="ko-KR" altLang="en-US" baseline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빈혈</a:t>
                      </a:r>
                      <a:r>
                        <a:rPr lang="en-US" altLang="ko-KR" baseline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, </a:t>
                      </a:r>
                      <a:r>
                        <a:rPr lang="ko-KR" altLang="en-US" baseline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당뇨</a:t>
                      </a:r>
                      <a:r>
                        <a:rPr lang="en-US" altLang="ko-KR" baseline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, </a:t>
                      </a:r>
                      <a:r>
                        <a:rPr lang="ko-KR" altLang="en-US" baseline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안질환</a:t>
                      </a:r>
                      <a:r>
                        <a:rPr lang="en-US" altLang="ko-KR" baseline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, </a:t>
                      </a:r>
                      <a:r>
                        <a:rPr lang="ko-KR" altLang="en-US" baseline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치매</a:t>
                      </a:r>
                      <a:r>
                        <a:rPr lang="en-US" altLang="ko-KR" baseline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, </a:t>
                      </a:r>
                      <a:r>
                        <a:rPr lang="ko-KR" altLang="en-US" baseline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골다공증</a:t>
                      </a:r>
                      <a:endParaRPr lang="ko-KR" altLang="en-US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2724915"/>
                  </a:ext>
                </a:extLst>
              </a:tr>
              <a:tr h="87818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만 </a:t>
                      </a:r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65</a:t>
                      </a:r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세 이상 국민기초생활보장 </a:t>
                      </a:r>
                      <a:r>
                        <a:rPr lang="ko-KR" altLang="en-US" dirty="0" err="1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수급권자</a:t>
                      </a:r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및 차상위 노인</a:t>
                      </a:r>
                      <a:endParaRPr lang="ko-KR" altLang="en-US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1074384"/>
                  </a:ext>
                </a:extLst>
              </a:tr>
              <a:tr h="382896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학교보건법</a:t>
                      </a:r>
                      <a:endParaRPr lang="en-US" altLang="ko-KR" b="1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b="1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제</a:t>
                      </a:r>
                      <a:r>
                        <a:rPr lang="en-US" altLang="ko-KR" b="1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7</a:t>
                      </a:r>
                      <a:r>
                        <a:rPr lang="ko-KR" altLang="en-US" b="1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조</a:t>
                      </a:r>
                      <a:endParaRPr lang="ko-KR" altLang="en-US" b="1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교육부</a:t>
                      </a:r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, </a:t>
                      </a:r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학교장</a:t>
                      </a:r>
                      <a:endParaRPr lang="ko-KR" altLang="en-US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•</a:t>
                      </a:r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시력 측정 등 </a:t>
                      </a:r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14</a:t>
                      </a:r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항목</a:t>
                      </a:r>
                      <a:endParaRPr lang="ko-KR" altLang="en-US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70873000"/>
                  </a:ext>
                </a:extLst>
              </a:tr>
              <a:tr h="33087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초등</a:t>
                      </a:r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(1·4</a:t>
                      </a:r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학년</a:t>
                      </a:r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), </a:t>
                      </a:r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중</a:t>
                      </a:r>
                      <a:r>
                        <a:rPr lang="en-US" altLang="ko-KR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·</a:t>
                      </a:r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고등학교 </a:t>
                      </a:r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1</a:t>
                      </a:r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학년</a:t>
                      </a:r>
                      <a:endParaRPr lang="ko-KR" altLang="en-US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5485515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95300" y="304800"/>
            <a:ext cx="911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법령별</a:t>
            </a:r>
            <a:r>
              <a:rPr lang="ko-KR" altLang="en-US" sz="36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건강검진 </a:t>
            </a:r>
            <a:r>
              <a:rPr lang="ko-KR" altLang="en-US" sz="36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실시체계</a:t>
            </a:r>
            <a:endParaRPr lang="ko-KR" altLang="en-US" sz="3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31268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4014451"/>
              </p:ext>
            </p:extLst>
          </p:nvPr>
        </p:nvGraphicFramePr>
        <p:xfrm>
          <a:off x="645982" y="1240164"/>
          <a:ext cx="10522465" cy="3491856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1813041">
                  <a:extLst>
                    <a:ext uri="{9D8B030D-6E8A-4147-A177-3AD203B41FA5}">
                      <a16:colId xmlns:a16="http://schemas.microsoft.com/office/drawing/2014/main" val="3887629168"/>
                    </a:ext>
                  </a:extLst>
                </a:gridCol>
                <a:gridCol w="4297377">
                  <a:extLst>
                    <a:ext uri="{9D8B030D-6E8A-4147-A177-3AD203B41FA5}">
                      <a16:colId xmlns:a16="http://schemas.microsoft.com/office/drawing/2014/main" val="3848016343"/>
                    </a:ext>
                  </a:extLst>
                </a:gridCol>
                <a:gridCol w="4412047">
                  <a:extLst>
                    <a:ext uri="{9D8B030D-6E8A-4147-A177-3AD203B41FA5}">
                      <a16:colId xmlns:a16="http://schemas.microsoft.com/office/drawing/2014/main" val="571615815"/>
                    </a:ext>
                  </a:extLst>
                </a:gridCol>
              </a:tblGrid>
              <a:tr h="351272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관련법률</a:t>
                      </a:r>
                      <a:endParaRPr lang="ko-KR" altLang="en-US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소관부처 </a:t>
                      </a:r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/ </a:t>
                      </a:r>
                      <a:r>
                        <a:rPr lang="ko-KR" altLang="en-US" dirty="0" err="1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시행주체</a:t>
                      </a:r>
                      <a:endParaRPr lang="en-US" altLang="ko-KR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비고</a:t>
                      </a:r>
                      <a:endParaRPr lang="ko-KR" altLang="en-US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8746185"/>
                  </a:ext>
                </a:extLst>
              </a:tr>
              <a:tr h="35127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b="1" dirty="0" err="1" smtClean="0">
                          <a:solidFill>
                            <a:schemeClr val="bg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검진대상</a:t>
                      </a:r>
                      <a:endParaRPr lang="ko-KR" altLang="en-US" b="1" dirty="0" smtClean="0">
                        <a:solidFill>
                          <a:schemeClr val="bg1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9105458"/>
                  </a:ext>
                </a:extLst>
              </a:tr>
              <a:tr h="382896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유아교육법</a:t>
                      </a:r>
                      <a:endParaRPr lang="en-US" altLang="ko-KR" b="1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b="1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제</a:t>
                      </a:r>
                      <a:r>
                        <a:rPr lang="en-US" altLang="ko-KR" b="1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17</a:t>
                      </a:r>
                      <a:r>
                        <a:rPr lang="ko-KR" altLang="en-US" b="1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조</a:t>
                      </a:r>
                      <a:endParaRPr lang="ko-KR" altLang="en-US" b="1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교육부</a:t>
                      </a:r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, </a:t>
                      </a:r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원장</a:t>
                      </a:r>
                      <a:endParaRPr lang="ko-KR" altLang="en-US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•</a:t>
                      </a:r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건강검진의 검사항목 및 방법은 </a:t>
                      </a:r>
                      <a:r>
                        <a:rPr lang="ko-KR" altLang="en-US" dirty="0" err="1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국민건</a:t>
                      </a:r>
                      <a:endParaRPr lang="en-US" altLang="ko-KR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 </a:t>
                      </a:r>
                      <a:r>
                        <a:rPr lang="ko-KR" altLang="en-US" dirty="0" err="1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강보험법</a:t>
                      </a:r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규정에 따름</a:t>
                      </a:r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</a:t>
                      </a:r>
                      <a:r>
                        <a:rPr lang="ko-KR" altLang="en-US" dirty="0" err="1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임의규정</a:t>
                      </a:r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)</a:t>
                      </a: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•</a:t>
                      </a:r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유아에 대한 건강검진은 </a:t>
                      </a:r>
                      <a:r>
                        <a:rPr lang="ko-KR" altLang="en-US" dirty="0" err="1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검강검진</a:t>
                      </a:r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기본</a:t>
                      </a:r>
                      <a:endParaRPr lang="en-US" altLang="ko-KR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 </a:t>
                      </a:r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법에 따른 영유아건강검진에서 실시</a:t>
                      </a:r>
                      <a:endParaRPr lang="ko-KR" altLang="en-US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2740939"/>
                  </a:ext>
                </a:extLst>
              </a:tr>
              <a:tr h="3974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 latinLnBrk="1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ko-KR" altLang="en-US" dirty="0" err="1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유치원원아</a:t>
                      </a:r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</a:t>
                      </a:r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만 </a:t>
                      </a:r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3</a:t>
                      </a:r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세부터 </a:t>
                      </a:r>
                      <a:r>
                        <a:rPr lang="ko-KR" altLang="en-US" dirty="0" err="1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취학전</a:t>
                      </a:r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어린이</a:t>
                      </a:r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5954855"/>
                  </a:ext>
                </a:extLst>
              </a:tr>
              <a:tr h="382896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산업안전보건법</a:t>
                      </a:r>
                      <a:endParaRPr lang="en-US" altLang="ko-KR" b="1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b="1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제</a:t>
                      </a:r>
                      <a:r>
                        <a:rPr lang="en-US" altLang="ko-KR" b="1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129</a:t>
                      </a:r>
                      <a:r>
                        <a:rPr lang="ko-KR" altLang="en-US" b="1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조</a:t>
                      </a:r>
                      <a:endParaRPr lang="ko-KR" altLang="en-US" b="1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고용노동부</a:t>
                      </a:r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, </a:t>
                      </a:r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한국산업안전공단</a:t>
                      </a:r>
                      <a:endParaRPr lang="ko-KR" altLang="en-US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•</a:t>
                      </a:r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건강보험 검진 항목과 동일</a:t>
                      </a:r>
                      <a:endParaRPr lang="en-US" altLang="ko-KR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47268789"/>
                  </a:ext>
                </a:extLst>
              </a:tr>
              <a:tr h="91057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근로자 일반건강진단</a:t>
                      </a:r>
                      <a:endParaRPr lang="en-US" altLang="ko-KR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※ </a:t>
                      </a:r>
                      <a:r>
                        <a:rPr lang="ko-KR" altLang="en-US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국민건강보험법으로 갈음하며</a:t>
                      </a:r>
                      <a:endParaRPr lang="en-US" altLang="ko-KR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ko-KR" altLang="en-US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특수</a:t>
                      </a:r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·</a:t>
                      </a:r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수시</a:t>
                      </a:r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·</a:t>
                      </a:r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임시</a:t>
                      </a:r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·</a:t>
                      </a:r>
                      <a:r>
                        <a:rPr lang="ko-KR" altLang="en-US" dirty="0" err="1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배치전</a:t>
                      </a:r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건강진단은 제외</a:t>
                      </a:r>
                      <a:endParaRPr lang="en-US" altLang="ko-KR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3151835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95300" y="304800"/>
            <a:ext cx="911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법령별</a:t>
            </a:r>
            <a:r>
              <a:rPr lang="ko-KR" altLang="en-US" sz="36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건강검진 </a:t>
            </a:r>
            <a:r>
              <a:rPr lang="ko-KR" altLang="en-US" sz="36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실시체계</a:t>
            </a:r>
            <a:endParaRPr lang="ko-KR" altLang="en-US" sz="3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89845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95300" y="304800"/>
            <a:ext cx="9118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2021 </a:t>
            </a:r>
            <a:r>
              <a:rPr lang="ko-KR" altLang="en-US" sz="3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일반건강검진</a:t>
            </a:r>
            <a:r>
              <a:rPr lang="en-US" altLang="ko-KR" sz="3200" dirty="0" smtClean="0">
                <a:solidFill>
                  <a:schemeClr val="bg1">
                    <a:lumMod val="9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/</a:t>
            </a:r>
            <a:r>
              <a:rPr lang="ko-KR" altLang="en-US" sz="3200" dirty="0" err="1" smtClean="0">
                <a:solidFill>
                  <a:schemeClr val="bg1">
                    <a:lumMod val="9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암검진</a:t>
            </a:r>
            <a:r>
              <a:rPr lang="en-US" altLang="ko-KR" sz="3200" dirty="0" smtClean="0">
                <a:solidFill>
                  <a:schemeClr val="bg1">
                    <a:lumMod val="9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/</a:t>
            </a:r>
            <a:r>
              <a:rPr lang="ko-KR" altLang="en-US" sz="3200" dirty="0" smtClean="0">
                <a:solidFill>
                  <a:schemeClr val="bg1">
                    <a:lumMod val="9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영유아건강검진</a:t>
            </a:r>
            <a:r>
              <a:rPr lang="en-US" altLang="ko-KR" sz="3200" dirty="0" smtClean="0">
                <a:solidFill>
                  <a:schemeClr val="bg1">
                    <a:lumMod val="9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/</a:t>
            </a:r>
          </a:p>
          <a:p>
            <a:r>
              <a:rPr lang="ko-KR" altLang="en-US" sz="3200" dirty="0" smtClean="0">
                <a:solidFill>
                  <a:schemeClr val="bg1">
                    <a:lumMod val="9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학교밖청소년건강검진</a:t>
            </a:r>
            <a:endParaRPr lang="ko-KR" altLang="en-US" sz="3200" dirty="0">
              <a:solidFill>
                <a:schemeClr val="bg1">
                  <a:lumMod val="9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627087" y="1852046"/>
            <a:ext cx="3335313" cy="416560"/>
          </a:xfrm>
          <a:prstGeom prst="rect">
            <a:avLst/>
          </a:prstGeom>
          <a:solidFill>
            <a:srgbClr val="005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일반건강검진</a:t>
            </a:r>
            <a:r>
              <a:rPr lang="en-US" altLang="ko-KR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(2</a:t>
            </a:r>
            <a:r>
              <a:rPr lang="ko-KR" altLang="en-US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년 </a:t>
            </a:r>
            <a:r>
              <a:rPr lang="en-US" altLang="ko-KR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/ 1</a:t>
            </a:r>
            <a:r>
              <a:rPr lang="ko-KR" altLang="en-US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회</a:t>
            </a:r>
            <a:r>
              <a:rPr lang="en-US" altLang="ko-KR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ko-KR" altLang="en-US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627087" y="2374897"/>
            <a:ext cx="3335313" cy="39541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</a:rPr>
              <a:t>√ 세대주로 </a:t>
            </a:r>
            <a:r>
              <a:rPr lang="ko-KR" altLang="en-US" sz="1600" b="1" dirty="0" err="1" smtClean="0">
                <a:solidFill>
                  <a:schemeClr val="tx1"/>
                </a:solidFill>
              </a:rPr>
              <a:t>홀수년도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 </a:t>
            </a:r>
            <a:r>
              <a:rPr lang="ko-KR" altLang="en-US" sz="1600" b="1" dirty="0" err="1" smtClean="0">
                <a:solidFill>
                  <a:schemeClr val="tx1"/>
                </a:solidFill>
              </a:rPr>
              <a:t>출생자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 및  </a:t>
            </a:r>
            <a:endParaRPr lang="en-US" altLang="ko-KR" sz="16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schemeClr val="tx1"/>
                </a:solidFill>
              </a:rPr>
              <a:t>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만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20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세 이상 </a:t>
            </a:r>
            <a:r>
              <a:rPr lang="ko-KR" altLang="en-US" sz="1600" b="1" dirty="0" err="1" smtClean="0">
                <a:solidFill>
                  <a:schemeClr val="tx1"/>
                </a:solidFill>
              </a:rPr>
              <a:t>세대원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 중 </a:t>
            </a:r>
            <a:r>
              <a:rPr lang="ko-KR" altLang="en-US" sz="1600" b="1" dirty="0" err="1" smtClean="0">
                <a:solidFill>
                  <a:schemeClr val="tx1"/>
                </a:solidFill>
              </a:rPr>
              <a:t>홀수년도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 </a:t>
            </a:r>
            <a:endParaRPr lang="en-US" altLang="ko-KR" sz="16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schemeClr val="tx1"/>
                </a:solidFill>
              </a:rPr>
              <a:t>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 </a:t>
            </a:r>
            <a:r>
              <a:rPr lang="ko-KR" altLang="en-US" sz="1600" b="1" dirty="0" err="1" smtClean="0">
                <a:solidFill>
                  <a:schemeClr val="tx1"/>
                </a:solidFill>
              </a:rPr>
              <a:t>출생자</a:t>
            </a:r>
            <a:endParaRPr lang="en-US" altLang="ko-KR" sz="16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</a:rPr>
              <a:t>√ 만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20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세 이상 피부양자 중 </a:t>
            </a:r>
            <a:endParaRPr lang="en-US" altLang="ko-KR" sz="16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schemeClr val="tx1"/>
                </a:solidFill>
              </a:rPr>
              <a:t>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 </a:t>
            </a:r>
            <a:r>
              <a:rPr lang="ko-KR" altLang="en-US" sz="1600" b="1" dirty="0" err="1" smtClean="0">
                <a:solidFill>
                  <a:schemeClr val="tx1"/>
                </a:solidFill>
              </a:rPr>
              <a:t>홀수년도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 </a:t>
            </a:r>
            <a:r>
              <a:rPr lang="ko-KR" altLang="en-US" sz="1600" b="1" dirty="0" err="1" smtClean="0">
                <a:solidFill>
                  <a:schemeClr val="tx1"/>
                </a:solidFill>
              </a:rPr>
              <a:t>출생자</a:t>
            </a:r>
            <a:endParaRPr lang="en-US" altLang="ko-KR" sz="16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</a:rPr>
              <a:t>√ </a:t>
            </a:r>
            <a:r>
              <a:rPr lang="ko-KR" altLang="en-US" sz="1600" b="1" dirty="0" err="1" smtClean="0">
                <a:solidFill>
                  <a:schemeClr val="tx1"/>
                </a:solidFill>
              </a:rPr>
              <a:t>비사무직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 근로자 전체</a:t>
            </a:r>
            <a:endParaRPr lang="en-US" altLang="ko-KR" sz="16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schemeClr val="tx1"/>
                </a:solidFill>
              </a:rPr>
              <a:t>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 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사무직 중 격년제 실시에 따른 </a:t>
            </a:r>
            <a:endParaRPr lang="en-US" altLang="ko-KR" sz="16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schemeClr val="tx1"/>
                </a:solidFill>
              </a:rPr>
              <a:t>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  2021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년도 대상자</a:t>
            </a:r>
            <a:endParaRPr lang="en-US" altLang="ko-KR" sz="16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</a:rPr>
              <a:t>√ 만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19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세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~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만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64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세   </a:t>
            </a:r>
            <a:endParaRPr lang="en-US" altLang="ko-KR" sz="16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schemeClr val="tx1"/>
                </a:solidFill>
              </a:rPr>
              <a:t>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의료급여수급권자</a:t>
            </a:r>
            <a:endParaRPr lang="en-US" altLang="ko-KR" sz="1600" b="1" dirty="0" smtClean="0">
              <a:solidFill>
                <a:schemeClr val="tx1"/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4430907" y="1852046"/>
            <a:ext cx="3228219" cy="416560"/>
          </a:xfrm>
          <a:prstGeom prst="rect">
            <a:avLst/>
          </a:prstGeom>
          <a:solidFill>
            <a:srgbClr val="FFD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의료급여생애전환기검진</a:t>
            </a:r>
            <a:endParaRPr lang="ko-KR" altLang="en-US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4430907" y="2374897"/>
            <a:ext cx="3228219" cy="146050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1600" b="1" dirty="0">
                <a:solidFill>
                  <a:schemeClr val="tx1"/>
                </a:solidFill>
              </a:rPr>
              <a:t>√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만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66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세 이상 </a:t>
            </a:r>
            <a:r>
              <a:rPr lang="ko-KR" altLang="en-US" sz="1600" b="1" dirty="0" err="1" smtClean="0">
                <a:solidFill>
                  <a:schemeClr val="tx1"/>
                </a:solidFill>
              </a:rPr>
              <a:t>홀수년도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 </a:t>
            </a:r>
            <a:endParaRPr lang="en-US" altLang="ko-KR" sz="16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schemeClr val="tx1"/>
                </a:solidFill>
              </a:rPr>
              <a:t>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 </a:t>
            </a:r>
            <a:r>
              <a:rPr lang="ko-KR" altLang="en-US" sz="1600" b="1" dirty="0" err="1" smtClean="0">
                <a:solidFill>
                  <a:schemeClr val="tx1"/>
                </a:solidFill>
              </a:rPr>
              <a:t>출생자로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 의료급여 </a:t>
            </a:r>
            <a:r>
              <a:rPr lang="ko-KR" altLang="en-US" sz="1600" b="1" dirty="0" err="1" smtClean="0">
                <a:solidFill>
                  <a:schemeClr val="tx1"/>
                </a:solidFill>
              </a:rPr>
              <a:t>수급권자에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     </a:t>
            </a:r>
            <a:endParaRPr lang="en-US" altLang="ko-KR" sz="16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schemeClr val="tx1"/>
                </a:solidFill>
              </a:rPr>
              <a:t>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해당하는 자</a:t>
            </a:r>
            <a:endParaRPr lang="en-US" altLang="ko-KR" sz="1600" b="1" dirty="0">
              <a:solidFill>
                <a:schemeClr val="tx1"/>
              </a:solidFill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8296512" y="1852046"/>
            <a:ext cx="3228219" cy="416560"/>
          </a:xfrm>
          <a:prstGeom prst="rect">
            <a:avLst/>
          </a:prstGeom>
          <a:solidFill>
            <a:srgbClr val="005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실시 기간</a:t>
            </a:r>
            <a:endParaRPr lang="ko-KR" altLang="en-US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8296512" y="2374897"/>
            <a:ext cx="3228219" cy="67310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1600" b="1" dirty="0">
                <a:solidFill>
                  <a:schemeClr val="tx1"/>
                </a:solidFill>
              </a:rPr>
              <a:t>√ </a:t>
            </a:r>
            <a:r>
              <a:rPr lang="en-US" altLang="ko-KR" sz="1600" b="1" dirty="0" smtClean="0">
                <a:solidFill>
                  <a:srgbClr val="FF0000"/>
                </a:solidFill>
              </a:rPr>
              <a:t>2021.1.1.~2021.12.31</a:t>
            </a:r>
            <a:r>
              <a:rPr lang="ko-KR" altLang="en-US" sz="1600" b="1" dirty="0" smtClean="0">
                <a:solidFill>
                  <a:srgbClr val="FF0000"/>
                </a:solidFill>
              </a:rPr>
              <a:t>일까지</a:t>
            </a:r>
            <a:endParaRPr lang="en-US" altLang="ko-KR" sz="1600" b="1" dirty="0">
              <a:solidFill>
                <a:srgbClr val="FF0000"/>
              </a:solidFill>
            </a:endParaRPr>
          </a:p>
        </p:txBody>
      </p:sp>
      <p:sp>
        <p:nvSpPr>
          <p:cNvPr id="11" name="사각형: 둥근 모서리 5">
            <a:extLst>
              <a:ext uri="{FF2B5EF4-FFF2-40B4-BE49-F238E27FC236}">
                <a16:creationId xmlns:a16="http://schemas.microsoft.com/office/drawing/2014/main" id="{E0EB1664-FDFE-4923-9888-CB17C72720CE}"/>
              </a:ext>
            </a:extLst>
          </p:cNvPr>
          <p:cNvSpPr/>
          <p:nvPr/>
        </p:nvSpPr>
        <p:spPr>
          <a:xfrm>
            <a:off x="8357626" y="3835400"/>
            <a:ext cx="2509156" cy="625063"/>
          </a:xfrm>
          <a:prstGeom prst="roundRect">
            <a:avLst>
              <a:gd name="adj" fmla="val 50000"/>
            </a:avLst>
          </a:prstGeom>
          <a:solidFill>
            <a:srgbClr val="FFDB00"/>
          </a:solidFill>
          <a:ln w="1905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비용부담</a:t>
            </a:r>
            <a:endParaRPr lang="en-US" altLang="ko-KR" sz="1600" dirty="0" smtClean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7491729" y="4648691"/>
            <a:ext cx="4566402" cy="723737"/>
            <a:chOff x="5840729" y="5211131"/>
            <a:chExt cx="4566402" cy="723737"/>
          </a:xfrm>
          <a:noFill/>
        </p:grpSpPr>
        <p:sp>
          <p:nvSpPr>
            <p:cNvPr id="13" name="모서리가 둥근 직사각형 12"/>
            <p:cNvSpPr/>
            <p:nvPr/>
          </p:nvSpPr>
          <p:spPr>
            <a:xfrm>
              <a:off x="5840729" y="5287331"/>
              <a:ext cx="4566402" cy="602160"/>
            </a:xfrm>
            <a:prstGeom prst="round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   건강보험가입자 </a:t>
              </a:r>
              <a:r>
                <a:rPr kumimoji="0" lang="en-US" altLang="ko-KR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: </a:t>
              </a:r>
              <a:r>
                <a:rPr kumimoji="0" lang="ko-KR" altLang="en-US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rPr>
                <a:t>공단 전액 부담</a:t>
              </a:r>
              <a:endParaRPr lang="en-US" altLang="ko-KR" sz="1600" b="1" kern="0" dirty="0">
                <a:solidFill>
                  <a:prstClr val="black"/>
                </a:solidFill>
                <a:latin typeface="맑은 고딕" panose="020F0502020204030204"/>
                <a:ea typeface="맑은 고딕" panose="020B0503020000020004" pitchFamily="50" charset="-127"/>
              </a:endParaRPr>
            </a:p>
            <a:p>
              <a:pPr marL="0" marR="0" lvl="0" indent="0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ko-KR" sz="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endParaRPr>
            </a:p>
            <a:p>
              <a:pPr marL="0" marR="0" lvl="0" indent="0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1600" b="1" kern="0" dirty="0" smtClean="0">
                  <a:solidFill>
                    <a:prstClr val="black"/>
                  </a:solidFill>
                  <a:latin typeface="맑은 고딕" panose="020F0502020204030204"/>
                  <a:ea typeface="맑은 고딕" panose="020B0503020000020004" pitchFamily="50" charset="-127"/>
                </a:rPr>
                <a:t>   의료급여수급권자 </a:t>
              </a:r>
              <a:r>
                <a:rPr lang="en-US" altLang="ko-KR" sz="1600" b="1" kern="0" dirty="0" smtClean="0">
                  <a:solidFill>
                    <a:prstClr val="black"/>
                  </a:solidFill>
                  <a:latin typeface="맑은 고딕" panose="020F0502020204030204"/>
                  <a:ea typeface="맑은 고딕" panose="020B0503020000020004" pitchFamily="50" charset="-127"/>
                </a:rPr>
                <a:t>: </a:t>
              </a:r>
              <a:r>
                <a:rPr lang="ko-KR" altLang="en-US" sz="1600" b="1" kern="0" dirty="0" smtClean="0">
                  <a:solidFill>
                    <a:prstClr val="black"/>
                  </a:solidFill>
                  <a:latin typeface="맑은 고딕" panose="020F0502020204030204"/>
                  <a:ea typeface="맑은 고딕" panose="020B0503020000020004" pitchFamily="50" charset="-127"/>
                </a:rPr>
                <a:t>국가 및 지자체에서 부담</a:t>
              </a:r>
              <a:endParaRPr kumimoji="0" lang="ko-KR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C63BEDA-1980-4F89-8B40-B0C9D33E8B87}"/>
                </a:ext>
              </a:extLst>
            </p:cNvPr>
            <p:cNvSpPr txBox="1"/>
            <p:nvPr/>
          </p:nvSpPr>
          <p:spPr>
            <a:xfrm>
              <a:off x="5840729" y="5211131"/>
              <a:ext cx="475006" cy="36933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dirty="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▶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C63BEDA-1980-4F89-8B40-B0C9D33E8B87}"/>
                </a:ext>
              </a:extLst>
            </p:cNvPr>
            <p:cNvSpPr txBox="1"/>
            <p:nvPr/>
          </p:nvSpPr>
          <p:spPr>
            <a:xfrm>
              <a:off x="5848361" y="5565536"/>
              <a:ext cx="475006" cy="36933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dirty="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▶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F40F6D64-FBD4-4681-86F5-EC317C8A7BA6}"/>
              </a:ext>
            </a:extLst>
          </p:cNvPr>
          <p:cNvSpPr txBox="1"/>
          <p:nvPr/>
        </p:nvSpPr>
        <p:spPr>
          <a:xfrm>
            <a:off x="4163176" y="5682728"/>
            <a:ext cx="51840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dirty="0" smtClean="0">
                <a:solidFill>
                  <a:srgbClr val="FF0000"/>
                </a:solidFill>
                <a:latin typeface="+mn-ea"/>
                <a:cs typeface="Aharoni" panose="02010803020104030203" pitchFamily="2" charset="-79"/>
              </a:rPr>
              <a:t>전년도 </a:t>
            </a:r>
            <a:r>
              <a:rPr lang="ko-KR" altLang="en-US" b="1" dirty="0" err="1" smtClean="0">
                <a:solidFill>
                  <a:srgbClr val="FF0000"/>
                </a:solidFill>
                <a:latin typeface="+mn-ea"/>
                <a:cs typeface="Aharoni" panose="02010803020104030203" pitchFamily="2" charset="-79"/>
              </a:rPr>
              <a:t>미수검자</a:t>
            </a:r>
            <a:r>
              <a:rPr lang="ko-KR" altLang="en-US" b="1" dirty="0" smtClean="0">
                <a:solidFill>
                  <a:srgbClr val="FF0000"/>
                </a:solidFill>
                <a:latin typeface="+mn-ea"/>
                <a:cs typeface="Aharoni" panose="02010803020104030203" pitchFamily="2" charset="-79"/>
              </a:rPr>
              <a:t> </a:t>
            </a:r>
            <a:endParaRPr lang="en-US" altLang="ko-KR" b="1" dirty="0">
              <a:solidFill>
                <a:srgbClr val="FF0000"/>
              </a:solidFill>
              <a:latin typeface="+mn-ea"/>
              <a:cs typeface="Aharoni" panose="02010803020104030203" pitchFamily="2" charset="-79"/>
            </a:endParaRPr>
          </a:p>
          <a:p>
            <a:pPr algn="ctr"/>
            <a:r>
              <a:rPr lang="ko-KR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국민건강보험공단</a:t>
            </a:r>
            <a:r>
              <a:rPr lang="en-US" altLang="ko-KR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 </a:t>
            </a:r>
            <a:r>
              <a:rPr lang="en-US" altLang="ko-KR" b="1" dirty="0" smtClean="0">
                <a:solidFill>
                  <a:srgbClr val="0000FF"/>
                </a:solidFill>
                <a:latin typeface="+mn-ea"/>
                <a:cs typeface="Aharoni" panose="02010803020104030203" pitchFamily="2" charset="-79"/>
              </a:rPr>
              <a:t>1577-1000</a:t>
            </a:r>
            <a:r>
              <a:rPr lang="ko-KR" altLang="en-US" b="1" dirty="0" smtClean="0">
                <a:latin typeface="+mn-ea"/>
                <a:cs typeface="Aharoni" panose="02010803020104030203" pitchFamily="2" charset="-79"/>
              </a:rPr>
              <a:t>으로 전화 신청</a:t>
            </a:r>
            <a:endParaRPr lang="en-US" altLang="ko-KR" b="1" dirty="0">
              <a:latin typeface="+mn-ea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900693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95300" y="304800"/>
            <a:ext cx="9118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2021 </a:t>
            </a:r>
            <a:r>
              <a:rPr lang="ko-KR" altLang="en-US" sz="3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일반건강검진</a:t>
            </a:r>
            <a:r>
              <a:rPr lang="en-US" altLang="ko-KR" sz="3200" dirty="0" smtClean="0">
                <a:solidFill>
                  <a:schemeClr val="bg1">
                    <a:lumMod val="9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/</a:t>
            </a:r>
            <a:r>
              <a:rPr lang="ko-KR" altLang="en-US" sz="3200" dirty="0" err="1" smtClean="0">
                <a:solidFill>
                  <a:schemeClr val="bg1">
                    <a:lumMod val="9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암검진</a:t>
            </a:r>
            <a:r>
              <a:rPr lang="en-US" altLang="ko-KR" sz="3200" dirty="0" smtClean="0">
                <a:solidFill>
                  <a:schemeClr val="bg1">
                    <a:lumMod val="9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/</a:t>
            </a:r>
            <a:r>
              <a:rPr lang="ko-KR" altLang="en-US" sz="3200" dirty="0" smtClean="0">
                <a:solidFill>
                  <a:schemeClr val="bg1">
                    <a:lumMod val="9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영유아건강검진</a:t>
            </a:r>
            <a:r>
              <a:rPr lang="en-US" altLang="ko-KR" sz="3200" dirty="0" smtClean="0">
                <a:solidFill>
                  <a:schemeClr val="bg1">
                    <a:lumMod val="9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/</a:t>
            </a:r>
          </a:p>
          <a:p>
            <a:r>
              <a:rPr lang="ko-KR" altLang="en-US" sz="3200" dirty="0" smtClean="0">
                <a:solidFill>
                  <a:schemeClr val="bg1">
                    <a:lumMod val="9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학교밖청소년건강검진</a:t>
            </a:r>
            <a:endParaRPr lang="ko-KR" altLang="en-US" sz="3200" dirty="0">
              <a:solidFill>
                <a:schemeClr val="bg1">
                  <a:lumMod val="9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627087" y="1839346"/>
            <a:ext cx="3386113" cy="416560"/>
          </a:xfrm>
          <a:prstGeom prst="rect">
            <a:avLst/>
          </a:prstGeom>
          <a:solidFill>
            <a:srgbClr val="005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일반건강검진 공통 검사항목</a:t>
            </a:r>
            <a:endParaRPr lang="ko-KR" altLang="en-US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627087" y="2362197"/>
            <a:ext cx="3386113" cy="407670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</a:rPr>
              <a:t>√ 진찰 및 상담</a:t>
            </a:r>
            <a:endParaRPr lang="en-US" altLang="ko-KR" sz="16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</a:rPr>
              <a:t>√ 신체계측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(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신장 및 체중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, 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schemeClr val="tx1"/>
                </a:solidFill>
              </a:rPr>
              <a:t>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허리둘레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,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비만도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)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 </a:t>
            </a:r>
            <a:endParaRPr lang="en-US" altLang="ko-KR" sz="16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</a:rPr>
              <a:t>√ 시력</a:t>
            </a:r>
            <a:r>
              <a:rPr lang="en-US" altLang="ko-KR" sz="1600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청력검사</a:t>
            </a:r>
            <a:endParaRPr lang="en-US" altLang="ko-KR" sz="16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</a:rPr>
              <a:t>√ 혈압 측정</a:t>
            </a:r>
            <a:endParaRPr lang="en-US" altLang="ko-KR" sz="16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</a:rPr>
              <a:t>√ 흉부 방사선 검사</a:t>
            </a:r>
            <a:endParaRPr lang="en-US" altLang="ko-KR" sz="16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</a:rPr>
              <a:t>√ 혈액검사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(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혈색소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,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공복혈당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,   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schemeClr val="tx1"/>
                </a:solidFill>
              </a:rPr>
              <a:t>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 AST, ALT, r-GTP, </a:t>
            </a:r>
            <a:r>
              <a:rPr lang="ko-KR" altLang="en-US" sz="1600" b="1" dirty="0" err="1" smtClean="0">
                <a:solidFill>
                  <a:schemeClr val="tx1"/>
                </a:solidFill>
              </a:rPr>
              <a:t>혈청크레아티닌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, 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schemeClr val="tx1"/>
                </a:solidFill>
              </a:rPr>
              <a:t>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신사구체여과율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(e-GFR))</a:t>
            </a: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</a:rPr>
              <a:t>√ </a:t>
            </a:r>
            <a:r>
              <a:rPr lang="ko-KR" altLang="en-US" sz="1600" b="1" dirty="0" err="1" smtClean="0">
                <a:solidFill>
                  <a:schemeClr val="tx1"/>
                </a:solidFill>
              </a:rPr>
              <a:t>요검사</a:t>
            </a:r>
            <a:endParaRPr lang="en-US" altLang="ko-KR" sz="16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</a:rPr>
              <a:t>√ 구강검진</a:t>
            </a:r>
            <a:endParaRPr lang="en-US" altLang="ko-KR" sz="1600" b="1" dirty="0" smtClean="0">
              <a:solidFill>
                <a:schemeClr val="tx1"/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4430907" y="1839346"/>
            <a:ext cx="3228219" cy="416560"/>
          </a:xfrm>
          <a:prstGeom prst="rect">
            <a:avLst/>
          </a:prstGeom>
          <a:solidFill>
            <a:srgbClr val="FFD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성</a:t>
            </a:r>
            <a:r>
              <a:rPr lang="en-US" altLang="ko-KR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·</a:t>
            </a:r>
            <a:r>
              <a:rPr lang="ko-KR" altLang="en-US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연령별 검사항목</a:t>
            </a:r>
            <a:endParaRPr lang="ko-KR" altLang="en-US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4430907" y="2362197"/>
            <a:ext cx="3228219" cy="407670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</a:rPr>
              <a:t>√ 총콜레스테롤</a:t>
            </a:r>
            <a:endParaRPr lang="en-US" altLang="ko-KR" sz="16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chemeClr val="tx1"/>
                </a:solidFill>
              </a:rPr>
              <a:t>   HDL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콜레스테롤</a:t>
            </a:r>
            <a:endParaRPr lang="en-US" altLang="ko-KR" sz="16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</a:rPr>
              <a:t>   </a:t>
            </a:r>
            <a:r>
              <a:rPr lang="ko-KR" altLang="en-US" sz="1600" b="1" dirty="0" err="1" smtClean="0">
                <a:solidFill>
                  <a:schemeClr val="tx1"/>
                </a:solidFill>
              </a:rPr>
              <a:t>트리글리세라이드</a:t>
            </a:r>
            <a:endParaRPr lang="en-US" altLang="ko-KR" sz="16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chemeClr val="tx1"/>
                </a:solidFill>
              </a:rPr>
              <a:t>   LDL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콜레스테롤</a:t>
            </a:r>
            <a:endParaRPr lang="en-US" altLang="ko-KR" sz="16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600" b="1" dirty="0">
                <a:solidFill>
                  <a:schemeClr val="tx1"/>
                </a:solidFill>
              </a:rPr>
              <a:t>√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B</a:t>
            </a:r>
            <a:r>
              <a:rPr lang="ko-KR" altLang="en-US" sz="1600" b="1" dirty="0" err="1" smtClean="0">
                <a:solidFill>
                  <a:schemeClr val="tx1"/>
                </a:solidFill>
              </a:rPr>
              <a:t>형간염검사</a:t>
            </a:r>
            <a:r>
              <a:rPr lang="en-US" altLang="ko-KR" sz="1050" b="1" dirty="0" smtClean="0">
                <a:solidFill>
                  <a:schemeClr val="tx1"/>
                </a:solidFill>
              </a:rPr>
              <a:t>(B</a:t>
            </a:r>
            <a:r>
              <a:rPr lang="ko-KR" altLang="en-US" sz="1050" b="1" dirty="0" smtClean="0">
                <a:solidFill>
                  <a:schemeClr val="tx1"/>
                </a:solidFill>
              </a:rPr>
              <a:t>형 간염표면항원</a:t>
            </a:r>
            <a:r>
              <a:rPr lang="en-US" altLang="ko-KR" sz="1050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sz="1050" b="1" dirty="0" smtClean="0">
                <a:solidFill>
                  <a:schemeClr val="tx1"/>
                </a:solidFill>
              </a:rPr>
              <a:t>항체검사</a:t>
            </a:r>
            <a:r>
              <a:rPr lang="en-US" altLang="ko-KR" sz="1050" b="1" dirty="0" smtClean="0">
                <a:solidFill>
                  <a:schemeClr val="tx1"/>
                </a:solidFill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1600" b="1" dirty="0">
                <a:solidFill>
                  <a:schemeClr val="tx1"/>
                </a:solidFill>
              </a:rPr>
              <a:t>√ </a:t>
            </a:r>
            <a:r>
              <a:rPr lang="ko-KR" altLang="en-US" sz="1600" b="1" dirty="0" err="1" smtClean="0">
                <a:solidFill>
                  <a:schemeClr val="tx1"/>
                </a:solidFill>
              </a:rPr>
              <a:t>골밀도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 검사</a:t>
            </a:r>
            <a:endParaRPr lang="en-US" altLang="ko-KR" sz="16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600" b="1" dirty="0">
                <a:solidFill>
                  <a:schemeClr val="tx1"/>
                </a:solidFill>
              </a:rPr>
              <a:t>√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인지기능장애검사</a:t>
            </a:r>
            <a:r>
              <a:rPr lang="en-US" altLang="ko-KR" sz="1050" b="1" dirty="0" smtClean="0">
                <a:solidFill>
                  <a:schemeClr val="tx1"/>
                </a:solidFill>
              </a:rPr>
              <a:t>(</a:t>
            </a:r>
            <a:r>
              <a:rPr lang="ko-KR" altLang="en-US" sz="1050" b="1" dirty="0" smtClean="0">
                <a:solidFill>
                  <a:schemeClr val="tx1"/>
                </a:solidFill>
              </a:rPr>
              <a:t>평가도구</a:t>
            </a:r>
            <a:r>
              <a:rPr lang="en-US" altLang="ko-KR" sz="1050" b="1" dirty="0" smtClean="0">
                <a:solidFill>
                  <a:schemeClr val="tx1"/>
                </a:solidFill>
              </a:rPr>
              <a:t>KDSQ-C)</a:t>
            </a:r>
          </a:p>
          <a:p>
            <a:pPr>
              <a:lnSpc>
                <a:spcPct val="150000"/>
              </a:lnSpc>
            </a:pPr>
            <a:r>
              <a:rPr lang="ko-KR" altLang="en-US" sz="1600" b="1" dirty="0">
                <a:solidFill>
                  <a:schemeClr val="tx1"/>
                </a:solidFill>
              </a:rPr>
              <a:t>√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정신건강검사</a:t>
            </a:r>
            <a:r>
              <a:rPr lang="en-US" altLang="ko-KR" sz="1600" b="1" dirty="0">
                <a:solidFill>
                  <a:schemeClr val="tx1"/>
                </a:solidFill>
              </a:rPr>
              <a:t>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: </a:t>
            </a:r>
            <a:r>
              <a:rPr lang="en-US" altLang="ko-KR" sz="1600" b="1" dirty="0" smtClean="0">
                <a:solidFill>
                  <a:srgbClr val="FF0000"/>
                </a:solidFill>
              </a:rPr>
              <a:t>10</a:t>
            </a:r>
            <a:r>
              <a:rPr lang="ko-KR" altLang="en-US" sz="1600" b="1" dirty="0" smtClean="0">
                <a:solidFill>
                  <a:srgbClr val="FF0000"/>
                </a:solidFill>
              </a:rPr>
              <a:t>년 동안 </a:t>
            </a:r>
            <a:r>
              <a:rPr lang="en-US" altLang="ko-KR" sz="1600" b="1" dirty="0" smtClean="0">
                <a:solidFill>
                  <a:srgbClr val="FF0000"/>
                </a:solidFill>
              </a:rPr>
              <a:t>1</a:t>
            </a:r>
            <a:r>
              <a:rPr lang="ko-KR" altLang="en-US" sz="1600" b="1" dirty="0" smtClean="0">
                <a:solidFill>
                  <a:srgbClr val="FF0000"/>
                </a:solidFill>
              </a:rPr>
              <a:t>회</a:t>
            </a:r>
            <a:endParaRPr lang="en-US" altLang="ko-KR" sz="1600" b="1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600" b="1" dirty="0">
                <a:solidFill>
                  <a:schemeClr val="tx1"/>
                </a:solidFill>
              </a:rPr>
              <a:t>√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생활습관평가</a:t>
            </a:r>
            <a:endParaRPr lang="en-US" altLang="ko-KR" sz="16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600" b="1" dirty="0">
                <a:solidFill>
                  <a:schemeClr val="tx1"/>
                </a:solidFill>
              </a:rPr>
              <a:t>√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노인신체기능검사</a:t>
            </a:r>
            <a:endParaRPr lang="en-US" altLang="ko-KR" sz="16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600" b="1" dirty="0">
                <a:solidFill>
                  <a:schemeClr val="tx1"/>
                </a:solidFill>
              </a:rPr>
              <a:t>√ </a:t>
            </a:r>
            <a:r>
              <a:rPr lang="ko-KR" altLang="en-US" sz="1600" b="1" dirty="0" err="1" smtClean="0">
                <a:solidFill>
                  <a:schemeClr val="tx1"/>
                </a:solidFill>
              </a:rPr>
              <a:t>치면세균막검사</a:t>
            </a:r>
            <a:endParaRPr lang="en-US" altLang="ko-KR" sz="1600" b="1" dirty="0">
              <a:solidFill>
                <a:schemeClr val="tx1"/>
              </a:solidFill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8296512" y="1839346"/>
            <a:ext cx="3228219" cy="416560"/>
          </a:xfrm>
          <a:prstGeom prst="rect">
            <a:avLst/>
          </a:prstGeom>
          <a:solidFill>
            <a:srgbClr val="005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대상기준</a:t>
            </a:r>
            <a:endParaRPr lang="ko-KR" altLang="en-US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8296512" y="2362197"/>
            <a:ext cx="3228219" cy="407670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1600" b="1" dirty="0">
                <a:solidFill>
                  <a:schemeClr val="tx1"/>
                </a:solidFill>
              </a:rPr>
              <a:t>√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남성 만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24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세 이상</a:t>
            </a:r>
            <a:endParaRPr lang="en-US" altLang="ko-KR" sz="16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</a:rPr>
              <a:t>   여성 만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40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세 이상</a:t>
            </a:r>
            <a:endParaRPr lang="en-US" altLang="ko-KR" sz="16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schemeClr val="tx1"/>
                </a:solidFill>
              </a:rPr>
              <a:t>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   </a:t>
            </a:r>
            <a:r>
              <a:rPr lang="en-US" altLang="ko-KR" sz="1600" b="1" dirty="0" smtClean="0">
                <a:solidFill>
                  <a:srgbClr val="FF0000"/>
                </a:solidFill>
              </a:rPr>
              <a:t>(4</a:t>
            </a:r>
            <a:r>
              <a:rPr lang="ko-KR" altLang="en-US" sz="1600" b="1" dirty="0" smtClean="0">
                <a:solidFill>
                  <a:srgbClr val="FF0000"/>
                </a:solidFill>
              </a:rPr>
              <a:t>년 마다</a:t>
            </a:r>
            <a:r>
              <a:rPr lang="en-US" altLang="ko-KR" sz="1600" b="1" dirty="0" smtClean="0">
                <a:solidFill>
                  <a:srgbClr val="FF0000"/>
                </a:solidFill>
              </a:rPr>
              <a:t>)</a:t>
            </a:r>
          </a:p>
          <a:p>
            <a:pPr>
              <a:lnSpc>
                <a:spcPct val="150000"/>
              </a:lnSpc>
            </a:pPr>
            <a:endParaRPr lang="en-US" altLang="ko-KR" sz="1600" b="1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</a:rPr>
              <a:t>√ 만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40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세</a:t>
            </a:r>
            <a:endParaRPr lang="en-US" altLang="ko-KR" sz="1600" b="1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</a:rPr>
              <a:t>√ 만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54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세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, 66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세 </a:t>
            </a:r>
            <a:r>
              <a:rPr lang="ko-KR" altLang="en-US" sz="1600" b="1" dirty="0" smtClean="0">
                <a:solidFill>
                  <a:srgbClr val="FF0000"/>
                </a:solidFill>
              </a:rPr>
              <a:t>여성</a:t>
            </a:r>
            <a:endParaRPr lang="en-US" altLang="ko-KR" sz="1600" b="1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</a:rPr>
              <a:t>√ 만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66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세 이상</a:t>
            </a:r>
            <a:r>
              <a:rPr lang="en-US" altLang="ko-KR" sz="1600" b="1" dirty="0" smtClean="0">
                <a:solidFill>
                  <a:srgbClr val="FF0000"/>
                </a:solidFill>
              </a:rPr>
              <a:t>(2</a:t>
            </a:r>
            <a:r>
              <a:rPr lang="ko-KR" altLang="en-US" sz="1600" b="1" dirty="0" smtClean="0">
                <a:solidFill>
                  <a:srgbClr val="FF0000"/>
                </a:solidFill>
              </a:rPr>
              <a:t>년 마다</a:t>
            </a:r>
            <a:r>
              <a:rPr lang="en-US" altLang="ko-KR" sz="1600" b="1" dirty="0" smtClean="0">
                <a:solidFill>
                  <a:srgbClr val="FF0000"/>
                </a:solidFill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</a:rPr>
              <a:t>√ 만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20, 30, 40, 50, 60, 70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세</a:t>
            </a:r>
            <a:endParaRPr lang="en-US" altLang="ko-KR" sz="1600" b="1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</a:rPr>
              <a:t>√ 만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40, 50, 60, 70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세</a:t>
            </a:r>
            <a:endParaRPr lang="en-US" altLang="ko-KR" sz="1600" b="1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</a:rPr>
              <a:t>√ 만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66, 70, 80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세</a:t>
            </a:r>
            <a:endParaRPr lang="en-US" altLang="ko-KR" sz="1600" b="1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</a:rPr>
              <a:t>√ 만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40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세</a:t>
            </a:r>
            <a:endParaRPr lang="en-US" altLang="ko-KR" sz="1600" b="1" dirty="0">
              <a:solidFill>
                <a:srgbClr val="FF0000"/>
              </a:solidFill>
            </a:endParaRPr>
          </a:p>
        </p:txBody>
      </p:sp>
      <p:sp>
        <p:nvSpPr>
          <p:cNvPr id="2" name="왼쪽으로 구부러진 화살표 1"/>
          <p:cNvSpPr/>
          <p:nvPr/>
        </p:nvSpPr>
        <p:spPr>
          <a:xfrm>
            <a:off x="6235700" y="2527300"/>
            <a:ext cx="546100" cy="1270000"/>
          </a:xfrm>
          <a:prstGeom prst="curvedLef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85926" y="2970311"/>
            <a:ext cx="15691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/>
              <a:t>&lt;</a:t>
            </a:r>
            <a:r>
              <a:rPr lang="ko-KR" altLang="en-US" sz="1400" b="1" dirty="0" smtClean="0"/>
              <a:t>이상지질혈증</a:t>
            </a:r>
            <a:r>
              <a:rPr lang="en-US" altLang="ko-KR" sz="1400" b="1" dirty="0" smtClean="0"/>
              <a:t>&gt;</a:t>
            </a:r>
            <a:endParaRPr lang="ko-KR" altLang="en-US" sz="1400" b="1" dirty="0"/>
          </a:p>
        </p:txBody>
      </p:sp>
      <p:cxnSp>
        <p:nvCxnSpPr>
          <p:cNvPr id="12" name="직선 화살표 연결선 11"/>
          <p:cNvCxnSpPr/>
          <p:nvPr/>
        </p:nvCxnSpPr>
        <p:spPr>
          <a:xfrm>
            <a:off x="7382329" y="2592616"/>
            <a:ext cx="8128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화살표 연결선 12"/>
          <p:cNvCxnSpPr/>
          <p:nvPr/>
        </p:nvCxnSpPr>
        <p:spPr>
          <a:xfrm>
            <a:off x="7387770" y="4002311"/>
            <a:ext cx="8128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화살표 연결선 13"/>
          <p:cNvCxnSpPr/>
          <p:nvPr/>
        </p:nvCxnSpPr>
        <p:spPr>
          <a:xfrm>
            <a:off x="7387768" y="4394203"/>
            <a:ext cx="8128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화살표 연결선 14"/>
          <p:cNvCxnSpPr/>
          <p:nvPr/>
        </p:nvCxnSpPr>
        <p:spPr>
          <a:xfrm>
            <a:off x="7387769" y="4769761"/>
            <a:ext cx="8128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화살표 연결선 15"/>
          <p:cNvCxnSpPr/>
          <p:nvPr/>
        </p:nvCxnSpPr>
        <p:spPr>
          <a:xfrm>
            <a:off x="7387772" y="5128982"/>
            <a:ext cx="8128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화살표 연결선 16"/>
          <p:cNvCxnSpPr/>
          <p:nvPr/>
        </p:nvCxnSpPr>
        <p:spPr>
          <a:xfrm>
            <a:off x="7387768" y="5504541"/>
            <a:ext cx="8128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화살표 연결선 17"/>
          <p:cNvCxnSpPr/>
          <p:nvPr/>
        </p:nvCxnSpPr>
        <p:spPr>
          <a:xfrm>
            <a:off x="7371439" y="5880103"/>
            <a:ext cx="8128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화살표 연결선 18"/>
          <p:cNvCxnSpPr/>
          <p:nvPr/>
        </p:nvCxnSpPr>
        <p:spPr>
          <a:xfrm>
            <a:off x="7387768" y="6255666"/>
            <a:ext cx="8128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덧셈 기호 35"/>
          <p:cNvSpPr/>
          <p:nvPr/>
        </p:nvSpPr>
        <p:spPr>
          <a:xfrm>
            <a:off x="4013200" y="3797301"/>
            <a:ext cx="417707" cy="44450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4195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95300" y="304800"/>
            <a:ext cx="9118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2021 </a:t>
            </a:r>
            <a:r>
              <a:rPr lang="ko-KR" altLang="en-US" sz="3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일반건강검진</a:t>
            </a:r>
            <a:r>
              <a:rPr lang="en-US" altLang="ko-KR" sz="3200" dirty="0" smtClean="0">
                <a:solidFill>
                  <a:schemeClr val="bg1">
                    <a:lumMod val="9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/</a:t>
            </a:r>
            <a:r>
              <a:rPr lang="ko-KR" altLang="en-US" sz="3200" dirty="0" err="1" smtClean="0">
                <a:solidFill>
                  <a:schemeClr val="bg1">
                    <a:lumMod val="9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암검진</a:t>
            </a:r>
            <a:r>
              <a:rPr lang="en-US" altLang="ko-KR" sz="3200" dirty="0" smtClean="0">
                <a:solidFill>
                  <a:schemeClr val="bg1">
                    <a:lumMod val="9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/</a:t>
            </a:r>
            <a:r>
              <a:rPr lang="ko-KR" altLang="en-US" sz="3200" dirty="0" smtClean="0">
                <a:solidFill>
                  <a:schemeClr val="bg1">
                    <a:lumMod val="9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영유아건강검진</a:t>
            </a:r>
            <a:r>
              <a:rPr lang="en-US" altLang="ko-KR" sz="3200" dirty="0" smtClean="0">
                <a:solidFill>
                  <a:schemeClr val="bg1">
                    <a:lumMod val="9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/</a:t>
            </a:r>
          </a:p>
          <a:p>
            <a:r>
              <a:rPr lang="ko-KR" altLang="en-US" sz="3200" dirty="0" smtClean="0">
                <a:solidFill>
                  <a:schemeClr val="bg1">
                    <a:lumMod val="9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학교밖청소년건강검진</a:t>
            </a:r>
            <a:endParaRPr lang="ko-KR" altLang="en-US" sz="3200" dirty="0">
              <a:solidFill>
                <a:schemeClr val="bg1">
                  <a:lumMod val="9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627087" y="1877446"/>
            <a:ext cx="3228219" cy="753270"/>
          </a:xfrm>
          <a:prstGeom prst="rect">
            <a:avLst/>
          </a:prstGeom>
          <a:solidFill>
            <a:srgbClr val="005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의료급여생애전환기건강검진공통</a:t>
            </a:r>
            <a:r>
              <a:rPr lang="ko-KR" altLang="en-US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검사항목</a:t>
            </a:r>
            <a:endParaRPr lang="ko-KR" altLang="en-US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627087" y="2717797"/>
            <a:ext cx="3228219" cy="194310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</a:rPr>
              <a:t>√ 진찰 및 상담</a:t>
            </a:r>
            <a:endParaRPr lang="en-US" altLang="ko-KR" sz="16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</a:rPr>
              <a:t>√ 신체계측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(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신장 및 체중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, 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schemeClr val="tx1"/>
                </a:solidFill>
              </a:rPr>
              <a:t>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허리둘레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,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비만도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)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 </a:t>
            </a:r>
            <a:endParaRPr lang="en-US" altLang="ko-KR" sz="16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</a:rPr>
              <a:t>√ 시력</a:t>
            </a:r>
            <a:r>
              <a:rPr lang="en-US" altLang="ko-KR" sz="1600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청력검사</a:t>
            </a:r>
            <a:endParaRPr lang="en-US" altLang="ko-KR" sz="16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srgbClr val="FF0000"/>
                </a:solidFill>
              </a:rPr>
              <a:t> </a:t>
            </a:r>
            <a:r>
              <a:rPr lang="en-US" altLang="ko-KR" sz="1600" b="1" dirty="0" smtClean="0">
                <a:solidFill>
                  <a:srgbClr val="FF0000"/>
                </a:solidFill>
              </a:rPr>
              <a:t> </a:t>
            </a:r>
            <a:r>
              <a:rPr lang="en-US" altLang="ko-KR" sz="16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16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주의 </a:t>
            </a:r>
            <a:r>
              <a:rPr lang="en-US" altLang="ko-KR" sz="16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6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혈압측정 제외</a:t>
            </a:r>
            <a:endParaRPr lang="en-US" altLang="ko-KR" sz="1600" b="1" dirty="0" smtClean="0">
              <a:solidFill>
                <a:srgbClr val="FF0000"/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4430907" y="1877446"/>
            <a:ext cx="3228219" cy="416560"/>
          </a:xfrm>
          <a:prstGeom prst="rect">
            <a:avLst/>
          </a:prstGeom>
          <a:solidFill>
            <a:srgbClr val="FFD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성</a:t>
            </a:r>
            <a:r>
              <a:rPr lang="en-US" altLang="ko-KR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·</a:t>
            </a:r>
            <a:r>
              <a:rPr lang="ko-KR" altLang="en-US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연령별 검사항목</a:t>
            </a:r>
            <a:endParaRPr lang="ko-KR" altLang="en-US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4430907" y="2400297"/>
            <a:ext cx="3228219" cy="251460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</a:rPr>
              <a:t>√ </a:t>
            </a:r>
            <a:r>
              <a:rPr lang="ko-KR" altLang="en-US" sz="1600" b="1" dirty="0" err="1" smtClean="0">
                <a:solidFill>
                  <a:schemeClr val="tx1"/>
                </a:solidFill>
              </a:rPr>
              <a:t>골밀도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 검사</a:t>
            </a:r>
            <a:endParaRPr lang="en-US" altLang="ko-KR" sz="16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</a:rPr>
              <a:t>√ 인지기능장애검사</a:t>
            </a:r>
            <a:endParaRPr lang="en-US" altLang="ko-KR" sz="1600" b="1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</a:rPr>
              <a:t>√ 정신건강검사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(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우울증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) 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schemeClr val="tx1"/>
                </a:solidFill>
              </a:rPr>
              <a:t>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 :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만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70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세로부터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10</a:t>
            </a:r>
            <a:r>
              <a:rPr lang="ko-KR" altLang="en-US" sz="1600" b="1" dirty="0" err="1" smtClean="0">
                <a:solidFill>
                  <a:schemeClr val="tx1"/>
                </a:solidFill>
              </a:rPr>
              <a:t>년동안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1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회</a:t>
            </a:r>
            <a:endParaRPr lang="en-US" altLang="ko-KR" sz="1600" b="1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</a:rPr>
              <a:t>√ 생활습관평가</a:t>
            </a:r>
            <a:endParaRPr lang="en-US" altLang="ko-KR" sz="1600" b="1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</a:rPr>
              <a:t>√ 노인신체기능검사</a:t>
            </a:r>
            <a:endParaRPr lang="en-US" altLang="ko-KR" sz="1600" b="1" dirty="0" smtClean="0">
              <a:solidFill>
                <a:schemeClr val="tx1"/>
              </a:solidFill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8296512" y="1877446"/>
            <a:ext cx="3228219" cy="416560"/>
          </a:xfrm>
          <a:prstGeom prst="rect">
            <a:avLst/>
          </a:prstGeom>
          <a:solidFill>
            <a:srgbClr val="005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대상기준</a:t>
            </a:r>
            <a:endParaRPr lang="ko-KR" altLang="en-US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8296512" y="2400297"/>
            <a:ext cx="3228219" cy="251460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</a:rPr>
              <a:t>√ 만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66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세 </a:t>
            </a:r>
            <a:r>
              <a:rPr lang="ko-KR" altLang="en-US" sz="1600" b="1" dirty="0" smtClean="0">
                <a:solidFill>
                  <a:srgbClr val="FF0000"/>
                </a:solidFill>
              </a:rPr>
              <a:t>여성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 </a:t>
            </a:r>
            <a:endParaRPr lang="en-US" altLang="ko-KR" sz="1600" b="1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</a:rPr>
              <a:t>√ 만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66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세 이상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(2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년에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1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회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)</a:t>
            </a:r>
            <a:endParaRPr lang="en-US" altLang="ko-KR" sz="1600" b="1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</a:rPr>
              <a:t>√ 만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70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세</a:t>
            </a:r>
            <a:endParaRPr lang="en-US" altLang="ko-KR" sz="1600" b="1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altLang="ko-KR" sz="1600" b="1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</a:rPr>
              <a:t>√ 만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70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세</a:t>
            </a:r>
            <a:endParaRPr lang="en-US" altLang="ko-KR" sz="1600" b="1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</a:rPr>
              <a:t>√ 만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66, 70, 80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세</a:t>
            </a:r>
            <a:endParaRPr lang="en-US" altLang="ko-KR" sz="1600" b="1" dirty="0" smtClean="0">
              <a:solidFill>
                <a:srgbClr val="FF0000"/>
              </a:solidFill>
            </a:endParaRPr>
          </a:p>
        </p:txBody>
      </p:sp>
      <p:cxnSp>
        <p:nvCxnSpPr>
          <p:cNvPr id="11" name="직선 화살표 연결선 10"/>
          <p:cNvCxnSpPr/>
          <p:nvPr/>
        </p:nvCxnSpPr>
        <p:spPr>
          <a:xfrm>
            <a:off x="7420429" y="2821216"/>
            <a:ext cx="8128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화살표 연결선 11"/>
          <p:cNvCxnSpPr/>
          <p:nvPr/>
        </p:nvCxnSpPr>
        <p:spPr>
          <a:xfrm>
            <a:off x="7433129" y="3176816"/>
            <a:ext cx="8128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화살표 연결선 12"/>
          <p:cNvCxnSpPr/>
          <p:nvPr/>
        </p:nvCxnSpPr>
        <p:spPr>
          <a:xfrm>
            <a:off x="7408755" y="3507016"/>
            <a:ext cx="8128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화살표 연결선 13"/>
          <p:cNvCxnSpPr/>
          <p:nvPr/>
        </p:nvCxnSpPr>
        <p:spPr>
          <a:xfrm>
            <a:off x="7446855" y="4294416"/>
            <a:ext cx="8128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화살표 연결선 14"/>
          <p:cNvCxnSpPr/>
          <p:nvPr/>
        </p:nvCxnSpPr>
        <p:spPr>
          <a:xfrm>
            <a:off x="7433129" y="4624616"/>
            <a:ext cx="8128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덧셈 기호 1"/>
          <p:cNvSpPr/>
          <p:nvPr/>
        </p:nvSpPr>
        <p:spPr>
          <a:xfrm>
            <a:off x="3930263" y="3176816"/>
            <a:ext cx="449844" cy="506184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96148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모서리가 둥근 직사각형 5"/>
          <p:cNvSpPr/>
          <p:nvPr/>
        </p:nvSpPr>
        <p:spPr>
          <a:xfrm rot="16200000">
            <a:off x="4759933" y="5321424"/>
            <a:ext cx="2202750" cy="132165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997855" y="1676400"/>
            <a:ext cx="10221686" cy="3745088"/>
          </a:xfrm>
          <a:prstGeom prst="rect">
            <a:avLst/>
          </a:prstGeom>
          <a:solidFill>
            <a:schemeClr val="bg1"/>
          </a:solidFill>
          <a:ln w="4445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ko-KR" dirty="0" smtClean="0">
                <a:solidFill>
                  <a:srgbClr val="1C0DE5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 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solidFill>
                  <a:srgbClr val="1C0DE5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 국가 암 검진 지원사업</a:t>
            </a:r>
            <a:endParaRPr lang="en-US" altLang="ko-KR" sz="2000" dirty="0" smtClean="0">
              <a:solidFill>
                <a:srgbClr val="1C0DE5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dirty="0" smtClean="0">
                <a:solidFill>
                  <a:srgbClr val="1C0DE5"/>
                </a:solidFill>
                <a:latin typeface="+mj-ea"/>
                <a:ea typeface="+mj-ea"/>
              </a:rPr>
              <a:t>   </a:t>
            </a:r>
            <a:r>
              <a:rPr lang="en-US" altLang="ko-KR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○ </a:t>
            </a:r>
            <a:r>
              <a:rPr lang="ko-KR" altLang="en-US" dirty="0" smtClean="0">
                <a:solidFill>
                  <a:schemeClr val="tx1"/>
                </a:solidFill>
                <a:latin typeface="+mj-ea"/>
                <a:ea typeface="+mj-ea"/>
              </a:rPr>
              <a:t>국내 사망원인 </a:t>
            </a:r>
            <a:r>
              <a:rPr lang="en-US" altLang="ko-KR" dirty="0" smtClean="0">
                <a:solidFill>
                  <a:schemeClr val="tx1"/>
                </a:solidFill>
                <a:latin typeface="+mj-ea"/>
                <a:ea typeface="+mj-ea"/>
              </a:rPr>
              <a:t>1</a:t>
            </a:r>
            <a:r>
              <a:rPr lang="ko-KR" altLang="en-US" dirty="0" smtClean="0">
                <a:solidFill>
                  <a:schemeClr val="tx1"/>
                </a:solidFill>
                <a:latin typeface="+mj-ea"/>
                <a:ea typeface="+mj-ea"/>
              </a:rPr>
              <a:t>위를 차지하는 암 질환으로 인한 고통과 피해 및 사회적 부담을 줄이고</a:t>
            </a:r>
            <a:endParaRPr lang="en-US" altLang="ko-KR" dirty="0" smtClean="0">
              <a:solidFill>
                <a:schemeClr val="tx1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ko-KR" dirty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+mj-ea"/>
                <a:ea typeface="+mj-ea"/>
              </a:rPr>
              <a:t>      </a:t>
            </a:r>
            <a:r>
              <a:rPr lang="ko-KR" altLang="en-US" dirty="0" smtClean="0">
                <a:solidFill>
                  <a:schemeClr val="tx1"/>
                </a:solidFill>
                <a:latin typeface="+mj-ea"/>
                <a:ea typeface="+mj-ea"/>
              </a:rPr>
              <a:t>국민건강을 증진시키기 위해 종합적인 암관리정책을 추진해왔음</a:t>
            </a:r>
            <a:endParaRPr lang="en-US" altLang="ko-KR" dirty="0" smtClean="0">
              <a:solidFill>
                <a:schemeClr val="tx1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rgbClr val="1C0DE5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sz="1600" dirty="0" smtClean="0">
                <a:solidFill>
                  <a:srgbClr val="1C0DE5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   - </a:t>
            </a:r>
            <a:r>
              <a:rPr lang="ko-KR" altLang="en-US" sz="1600" dirty="0" smtClean="0">
                <a:solidFill>
                  <a:srgbClr val="1C0DE5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제</a:t>
            </a:r>
            <a:r>
              <a:rPr lang="en-US" altLang="ko-KR" sz="1600" dirty="0" smtClean="0">
                <a:solidFill>
                  <a:srgbClr val="1C0DE5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</a:t>
            </a:r>
            <a:r>
              <a:rPr lang="ko-KR" altLang="en-US" sz="1600" dirty="0" smtClean="0">
                <a:solidFill>
                  <a:srgbClr val="1C0DE5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기</a:t>
            </a:r>
            <a:r>
              <a:rPr lang="en-US" altLang="ko-KR" sz="1600" dirty="0" smtClean="0">
                <a:solidFill>
                  <a:srgbClr val="1C0DE5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(1996</a:t>
            </a:r>
            <a:r>
              <a:rPr lang="ko-KR" altLang="en-US" sz="1600" dirty="0" smtClean="0">
                <a:solidFill>
                  <a:srgbClr val="1C0DE5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년</a:t>
            </a:r>
            <a:r>
              <a:rPr lang="en-US" altLang="ko-KR" sz="1600" dirty="0" smtClean="0">
                <a:solidFill>
                  <a:srgbClr val="1C0DE5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~2005</a:t>
            </a:r>
            <a:r>
              <a:rPr lang="ko-KR" altLang="en-US" sz="1600" dirty="0" smtClean="0">
                <a:solidFill>
                  <a:srgbClr val="1C0DE5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년</a:t>
            </a:r>
            <a:r>
              <a:rPr lang="en-US" altLang="ko-KR" sz="1600" dirty="0" smtClean="0">
                <a:solidFill>
                  <a:srgbClr val="1C0DE5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), </a:t>
            </a:r>
            <a:r>
              <a:rPr lang="ko-KR" altLang="en-US" sz="1600" dirty="0" smtClean="0">
                <a:solidFill>
                  <a:srgbClr val="1C0DE5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제</a:t>
            </a:r>
            <a:r>
              <a:rPr lang="en-US" altLang="ko-KR" sz="1600" dirty="0" smtClean="0">
                <a:solidFill>
                  <a:srgbClr val="1C0DE5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2</a:t>
            </a:r>
            <a:r>
              <a:rPr lang="ko-KR" altLang="en-US" sz="1600" dirty="0" smtClean="0">
                <a:solidFill>
                  <a:srgbClr val="1C0DE5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기</a:t>
            </a:r>
            <a:r>
              <a:rPr lang="en-US" altLang="ko-KR" sz="1600" dirty="0" smtClean="0">
                <a:solidFill>
                  <a:srgbClr val="1C0DE5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(2006</a:t>
            </a:r>
            <a:r>
              <a:rPr lang="ko-KR" altLang="en-US" sz="1600" dirty="0" smtClean="0">
                <a:solidFill>
                  <a:srgbClr val="1C0DE5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년</a:t>
            </a:r>
            <a:r>
              <a:rPr lang="en-US" altLang="ko-KR" sz="1600" dirty="0" smtClean="0">
                <a:solidFill>
                  <a:srgbClr val="1C0DE5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~2015</a:t>
            </a:r>
            <a:r>
              <a:rPr lang="ko-KR" altLang="en-US" sz="1600" dirty="0" smtClean="0">
                <a:solidFill>
                  <a:srgbClr val="1C0DE5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년</a:t>
            </a:r>
            <a:r>
              <a:rPr lang="en-US" altLang="ko-KR" sz="1600" dirty="0" smtClean="0">
                <a:solidFill>
                  <a:srgbClr val="1C0DE5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), </a:t>
            </a:r>
            <a:r>
              <a:rPr lang="ko-KR" altLang="en-US" sz="1600" dirty="0" smtClean="0">
                <a:solidFill>
                  <a:srgbClr val="1C0DE5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제</a:t>
            </a:r>
            <a:r>
              <a:rPr lang="en-US" altLang="ko-KR" sz="1600" dirty="0" smtClean="0">
                <a:solidFill>
                  <a:srgbClr val="1C0DE5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3</a:t>
            </a:r>
            <a:r>
              <a:rPr lang="ko-KR" altLang="en-US" sz="1600" dirty="0" smtClean="0">
                <a:solidFill>
                  <a:srgbClr val="1C0DE5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기</a:t>
            </a:r>
            <a:r>
              <a:rPr lang="en-US" altLang="ko-KR" sz="1600" dirty="0" smtClean="0">
                <a:solidFill>
                  <a:srgbClr val="1C0DE5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(2016</a:t>
            </a:r>
            <a:r>
              <a:rPr lang="ko-KR" altLang="en-US" sz="1600" dirty="0" smtClean="0">
                <a:solidFill>
                  <a:srgbClr val="1C0DE5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년</a:t>
            </a:r>
            <a:r>
              <a:rPr lang="en-US" altLang="ko-KR" sz="1600" dirty="0" smtClean="0">
                <a:solidFill>
                  <a:srgbClr val="1C0DE5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~2020</a:t>
            </a:r>
            <a:r>
              <a:rPr lang="ko-KR" altLang="en-US" sz="1600" dirty="0" smtClean="0">
                <a:solidFill>
                  <a:srgbClr val="1C0DE5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년</a:t>
            </a:r>
            <a:r>
              <a:rPr lang="en-US" altLang="ko-KR" sz="1600" dirty="0" smtClean="0">
                <a:solidFill>
                  <a:srgbClr val="1C0DE5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), </a:t>
            </a:r>
            <a:r>
              <a:rPr lang="ko-KR" altLang="en-US" sz="1600" dirty="0" smtClean="0">
                <a:solidFill>
                  <a:srgbClr val="1C0DE5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제</a:t>
            </a:r>
            <a:r>
              <a:rPr lang="en-US" altLang="ko-KR" sz="1600" dirty="0" smtClean="0">
                <a:solidFill>
                  <a:srgbClr val="1C0DE5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4</a:t>
            </a:r>
            <a:r>
              <a:rPr lang="ko-KR" altLang="en-US" sz="1600" dirty="0" smtClean="0">
                <a:solidFill>
                  <a:srgbClr val="1C0DE5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기</a:t>
            </a:r>
            <a:r>
              <a:rPr lang="en-US" altLang="ko-KR" sz="1600" dirty="0" smtClean="0">
                <a:solidFill>
                  <a:srgbClr val="1C0DE5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(2021</a:t>
            </a:r>
            <a:r>
              <a:rPr lang="ko-KR" altLang="en-US" sz="1600" dirty="0" smtClean="0">
                <a:solidFill>
                  <a:srgbClr val="1C0DE5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년</a:t>
            </a:r>
            <a:r>
              <a:rPr lang="en-US" altLang="ko-KR" sz="1600" dirty="0" smtClean="0">
                <a:solidFill>
                  <a:srgbClr val="1C0DE5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~2025</a:t>
            </a:r>
            <a:r>
              <a:rPr lang="ko-KR" altLang="en-US" sz="1600" dirty="0" smtClean="0">
                <a:solidFill>
                  <a:srgbClr val="1C0DE5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년</a:t>
            </a:r>
            <a:r>
              <a:rPr lang="en-US" altLang="ko-KR" sz="1600" dirty="0" smtClean="0">
                <a:solidFill>
                  <a:srgbClr val="1C0DE5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dirty="0" smtClean="0">
                <a:solidFill>
                  <a:srgbClr val="1C0DE5"/>
                </a:solidFill>
                <a:latin typeface="+mj-ea"/>
              </a:rPr>
              <a:t>   </a:t>
            </a:r>
            <a:r>
              <a:rPr lang="en-US" altLang="ko-KR" dirty="0">
                <a:solidFill>
                  <a:schemeClr val="tx1"/>
                </a:solidFill>
                <a:latin typeface="맑은 고딕" panose="020B0503020000020004" pitchFamily="50" charset="-127"/>
              </a:rPr>
              <a:t>○ </a:t>
            </a: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</a:rPr>
              <a:t>국가 </a:t>
            </a:r>
            <a:r>
              <a:rPr lang="ko-KR" altLang="en-US" dirty="0" smtClean="0">
                <a:solidFill>
                  <a:schemeClr val="tx1"/>
                </a:solidFill>
                <a:latin typeface="맑은 고딕" panose="020B0503020000020004" pitchFamily="50" charset="-127"/>
              </a:rPr>
              <a:t>암 검진 </a:t>
            </a: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</a:rPr>
              <a:t>사업 지원을 통하여 우리나라 국민의 사망원인 </a:t>
            </a:r>
            <a:r>
              <a:rPr lang="en-US" altLang="ko-KR" dirty="0">
                <a:solidFill>
                  <a:schemeClr val="tx1"/>
                </a:solidFill>
                <a:latin typeface="맑은 고딕" panose="020B0503020000020004" pitchFamily="50" charset="-127"/>
              </a:rPr>
              <a:t>1</a:t>
            </a: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</a:rPr>
              <a:t>위인 암을 조기에 발견하여 </a:t>
            </a:r>
            <a:endParaRPr lang="en-US" altLang="ko-KR" dirty="0">
              <a:solidFill>
                <a:schemeClr val="tx1"/>
              </a:solidFill>
              <a:latin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dirty="0">
                <a:solidFill>
                  <a:schemeClr val="tx1"/>
                </a:solidFill>
                <a:latin typeface="맑은 고딕" panose="020B0503020000020004" pitchFamily="50" charset="-127"/>
              </a:rPr>
              <a:t>      </a:t>
            </a:r>
            <a:r>
              <a:rPr lang="en-US" altLang="ko-KR" dirty="0" smtClean="0">
                <a:solidFill>
                  <a:schemeClr val="tx1"/>
                </a:solidFill>
                <a:latin typeface="맑은 고딕" panose="020B0503020000020004" pitchFamily="50" charset="-127"/>
              </a:rPr>
              <a:t> </a:t>
            </a:r>
            <a:r>
              <a:rPr lang="ko-KR" altLang="en-US" dirty="0" smtClean="0">
                <a:solidFill>
                  <a:schemeClr val="tx1"/>
                </a:solidFill>
                <a:latin typeface="맑은 고딕" panose="020B0503020000020004" pitchFamily="50" charset="-127"/>
              </a:rPr>
              <a:t>치료를 </a:t>
            </a: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</a:rPr>
              <a:t>유도함으로써 암의 </a:t>
            </a:r>
            <a:r>
              <a:rPr lang="ko-KR" altLang="en-US" dirty="0" err="1">
                <a:solidFill>
                  <a:schemeClr val="tx1"/>
                </a:solidFill>
                <a:latin typeface="맑은 고딕" panose="020B0503020000020004" pitchFamily="50" charset="-127"/>
              </a:rPr>
              <a:t>치료율을</a:t>
            </a: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</a:rPr>
              <a:t> 높이고 암으로 인한 사망을 줄이는 것</a:t>
            </a:r>
            <a:endParaRPr lang="en-US" altLang="ko-KR" dirty="0" smtClean="0">
              <a:solidFill>
                <a:schemeClr val="tx1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ko-KR" dirty="0" smtClean="0">
                <a:solidFill>
                  <a:schemeClr val="tx1"/>
                </a:solidFill>
                <a:latin typeface="+mj-ea"/>
                <a:ea typeface="+mj-ea"/>
              </a:rPr>
              <a:t>   </a:t>
            </a:r>
            <a:r>
              <a:rPr lang="en-US" altLang="ko-KR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○ </a:t>
            </a:r>
            <a:r>
              <a:rPr lang="ko-KR" altLang="en-US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국가 암 검진 프로그램</a:t>
            </a:r>
            <a:r>
              <a:rPr lang="en-US" altLang="ko-KR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(6</a:t>
            </a:r>
            <a:r>
              <a:rPr lang="ko-KR" altLang="en-US" dirty="0" err="1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대암</a:t>
            </a:r>
            <a:r>
              <a:rPr lang="en-US" altLang="ko-KR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dirty="0" smtClean="0">
                <a:solidFill>
                  <a:srgbClr val="1C0DE5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</a:t>
            </a:r>
            <a:r>
              <a:rPr lang="en-US" altLang="ko-KR" sz="1600" dirty="0" smtClean="0">
                <a:solidFill>
                  <a:srgbClr val="1C0DE5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- </a:t>
            </a:r>
            <a:r>
              <a:rPr lang="ko-KR" altLang="en-US" sz="1600" dirty="0" smtClean="0">
                <a:solidFill>
                  <a:srgbClr val="1C0DE5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위암</a:t>
            </a:r>
            <a:r>
              <a:rPr lang="en-US" altLang="ko-KR" sz="1600" dirty="0" smtClean="0">
                <a:solidFill>
                  <a:srgbClr val="1C0DE5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600" dirty="0" smtClean="0">
                <a:solidFill>
                  <a:srgbClr val="1C0DE5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간암</a:t>
            </a:r>
            <a:r>
              <a:rPr lang="en-US" altLang="ko-KR" sz="1600" dirty="0" smtClean="0">
                <a:solidFill>
                  <a:srgbClr val="1C0DE5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600" dirty="0" smtClean="0">
                <a:solidFill>
                  <a:srgbClr val="1C0DE5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대장암</a:t>
            </a:r>
            <a:r>
              <a:rPr lang="en-US" altLang="ko-KR" sz="1600" dirty="0" smtClean="0">
                <a:solidFill>
                  <a:srgbClr val="1C0DE5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600" dirty="0" smtClean="0">
                <a:solidFill>
                  <a:srgbClr val="1C0DE5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유방암</a:t>
            </a:r>
            <a:r>
              <a:rPr lang="en-US" altLang="ko-KR" sz="1600" dirty="0" smtClean="0">
                <a:solidFill>
                  <a:srgbClr val="1C0DE5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600" dirty="0" err="1" smtClean="0">
                <a:solidFill>
                  <a:srgbClr val="1C0DE5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자궁경부암</a:t>
            </a:r>
            <a:r>
              <a:rPr lang="en-US" altLang="ko-KR" sz="1600" dirty="0" smtClean="0">
                <a:solidFill>
                  <a:srgbClr val="1C0DE5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600" dirty="0" smtClean="0">
                <a:solidFill>
                  <a:srgbClr val="1C0DE5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폐암</a:t>
            </a:r>
            <a:endParaRPr lang="en-US" altLang="ko-KR" dirty="0">
              <a:solidFill>
                <a:srgbClr val="1C0DE5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dirty="0" smtClean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8" name="모서리가 둥근 직사각형 7"/>
          <p:cNvSpPr/>
          <p:nvPr/>
        </p:nvSpPr>
        <p:spPr>
          <a:xfrm rot="18900000">
            <a:off x="5192342" y="6056360"/>
            <a:ext cx="969210" cy="12015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모서리가 둥근 직사각형 8"/>
          <p:cNvSpPr/>
          <p:nvPr/>
        </p:nvSpPr>
        <p:spPr>
          <a:xfrm rot="2700000" flipH="1">
            <a:off x="5574361" y="6056361"/>
            <a:ext cx="969208" cy="12015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1" name="직선 연결선 10"/>
          <p:cNvCxnSpPr/>
          <p:nvPr/>
        </p:nvCxnSpPr>
        <p:spPr>
          <a:xfrm>
            <a:off x="3567684" y="6559623"/>
            <a:ext cx="307043" cy="1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6937052" y="6559623"/>
            <a:ext cx="1707137" cy="1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연결선 12"/>
          <p:cNvCxnSpPr/>
          <p:nvPr/>
        </p:nvCxnSpPr>
        <p:spPr>
          <a:xfrm>
            <a:off x="8483747" y="6559623"/>
            <a:ext cx="209714" cy="1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/>
        </p:nvCxnSpPr>
        <p:spPr>
          <a:xfrm flipV="1">
            <a:off x="1130384" y="6462804"/>
            <a:ext cx="7062204" cy="4402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/>
        </p:nvCxnSpPr>
        <p:spPr>
          <a:xfrm>
            <a:off x="8833698" y="6559623"/>
            <a:ext cx="171370" cy="0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95300" y="304800"/>
            <a:ext cx="9118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2021 </a:t>
            </a:r>
            <a:r>
              <a:rPr lang="ko-KR" altLang="en-US" sz="3200" dirty="0" smtClean="0">
                <a:solidFill>
                  <a:schemeClr val="bg1">
                    <a:lumMod val="9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일반건강검진</a:t>
            </a:r>
            <a:r>
              <a:rPr lang="en-US" altLang="ko-KR" sz="3200" dirty="0" smtClean="0">
                <a:solidFill>
                  <a:schemeClr val="bg1">
                    <a:lumMod val="9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/</a:t>
            </a:r>
            <a:r>
              <a:rPr lang="ko-KR" altLang="en-US" sz="32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암검진</a:t>
            </a:r>
            <a:r>
              <a:rPr lang="en-US" altLang="ko-KR" sz="3200" dirty="0" smtClean="0">
                <a:solidFill>
                  <a:schemeClr val="bg1">
                    <a:lumMod val="9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/</a:t>
            </a:r>
            <a:r>
              <a:rPr lang="ko-KR" altLang="en-US" sz="3200" dirty="0" smtClean="0">
                <a:solidFill>
                  <a:schemeClr val="bg1">
                    <a:lumMod val="9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영유아건강검진</a:t>
            </a:r>
            <a:r>
              <a:rPr lang="en-US" altLang="ko-KR" sz="3200" dirty="0" smtClean="0">
                <a:solidFill>
                  <a:schemeClr val="bg1">
                    <a:lumMod val="9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/</a:t>
            </a:r>
          </a:p>
          <a:p>
            <a:r>
              <a:rPr lang="ko-KR" altLang="en-US" sz="3200" dirty="0" smtClean="0">
                <a:solidFill>
                  <a:schemeClr val="bg1">
                    <a:lumMod val="9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학교밖청소년건강검진</a:t>
            </a:r>
            <a:endParaRPr lang="ko-KR" altLang="en-US" sz="3200" dirty="0">
              <a:solidFill>
                <a:schemeClr val="bg1">
                  <a:lumMod val="9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77305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95300" y="304800"/>
            <a:ext cx="9118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2021 </a:t>
            </a:r>
            <a:r>
              <a:rPr lang="ko-KR" altLang="en-US" sz="3200" dirty="0" smtClean="0">
                <a:solidFill>
                  <a:schemeClr val="bg1">
                    <a:lumMod val="9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일반건강검진</a:t>
            </a:r>
            <a:r>
              <a:rPr lang="en-US" altLang="ko-KR" sz="3200" dirty="0" smtClean="0">
                <a:solidFill>
                  <a:schemeClr val="bg1">
                    <a:lumMod val="9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/</a:t>
            </a:r>
            <a:r>
              <a:rPr lang="ko-KR" altLang="en-US" sz="32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암검진</a:t>
            </a:r>
            <a:r>
              <a:rPr lang="en-US" altLang="ko-KR" sz="3200" dirty="0" smtClean="0">
                <a:solidFill>
                  <a:schemeClr val="bg1">
                    <a:lumMod val="9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/</a:t>
            </a:r>
            <a:r>
              <a:rPr lang="ko-KR" altLang="en-US" sz="3200" dirty="0" smtClean="0">
                <a:solidFill>
                  <a:schemeClr val="bg1">
                    <a:lumMod val="9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영유아건강검진</a:t>
            </a:r>
            <a:r>
              <a:rPr lang="en-US" altLang="ko-KR" sz="3200" dirty="0" smtClean="0">
                <a:solidFill>
                  <a:schemeClr val="bg1">
                    <a:lumMod val="9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/</a:t>
            </a:r>
          </a:p>
          <a:p>
            <a:r>
              <a:rPr lang="ko-KR" altLang="en-US" sz="3200" dirty="0" smtClean="0">
                <a:solidFill>
                  <a:schemeClr val="bg1">
                    <a:lumMod val="9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학교밖청소년건강검진</a:t>
            </a:r>
            <a:endParaRPr lang="ko-KR" altLang="en-US" sz="3200" dirty="0">
              <a:solidFill>
                <a:schemeClr val="bg1">
                  <a:lumMod val="9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627087" y="1725046"/>
            <a:ext cx="3228219" cy="416560"/>
          </a:xfrm>
          <a:prstGeom prst="rect">
            <a:avLst/>
          </a:prstGeom>
          <a:solidFill>
            <a:srgbClr val="005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위암</a:t>
            </a:r>
            <a:endParaRPr lang="ko-KR" altLang="en-US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627087" y="2247897"/>
            <a:ext cx="3228219" cy="298450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</a:rPr>
              <a:t>√ </a:t>
            </a:r>
            <a:r>
              <a:rPr lang="ko-KR" altLang="en-US" sz="1600" b="1" dirty="0" err="1" smtClean="0">
                <a:solidFill>
                  <a:srgbClr val="0000FF"/>
                </a:solidFill>
              </a:rPr>
              <a:t>검진주기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 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: 2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년</a:t>
            </a:r>
            <a:endParaRPr lang="en-US" altLang="ko-KR" sz="1600" b="1" dirty="0" smtClean="0">
              <a:solidFill>
                <a:srgbClr val="0000FF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</a:rPr>
              <a:t>√ 대상자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: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만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40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세 이상인 자</a:t>
            </a:r>
            <a:endParaRPr lang="en-US" altLang="ko-KR" sz="16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schemeClr val="tx1"/>
                </a:solidFill>
              </a:rPr>
              <a:t>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  </a:t>
            </a:r>
            <a:r>
              <a:rPr lang="ko-KR" altLang="en-US" sz="1600" b="1" dirty="0" err="1" smtClean="0">
                <a:solidFill>
                  <a:schemeClr val="tx1"/>
                </a:solidFill>
              </a:rPr>
              <a:t>홀수년도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 </a:t>
            </a:r>
            <a:r>
              <a:rPr lang="ko-KR" altLang="en-US" sz="1600" b="1" dirty="0" err="1" smtClean="0">
                <a:solidFill>
                  <a:schemeClr val="tx1"/>
                </a:solidFill>
              </a:rPr>
              <a:t>출생자</a:t>
            </a:r>
            <a:endParaRPr lang="en-US" altLang="ko-KR" sz="16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</a:rPr>
              <a:t>√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1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단계 위장조영검사 결과 위암 </a:t>
            </a:r>
            <a:endParaRPr lang="en-US" altLang="ko-KR" sz="16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schemeClr val="tx1"/>
                </a:solidFill>
              </a:rPr>
              <a:t>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의심 또는 위암 </a:t>
            </a:r>
            <a:r>
              <a:rPr lang="ko-KR" altLang="en-US" sz="1600" b="1" dirty="0" err="1" smtClean="0">
                <a:solidFill>
                  <a:schemeClr val="tx1"/>
                </a:solidFill>
              </a:rPr>
              <a:t>판정자는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2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단계</a:t>
            </a:r>
            <a:endParaRPr lang="en-US" altLang="ko-KR" sz="16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schemeClr val="tx1"/>
                </a:solidFill>
              </a:rPr>
              <a:t>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 검사 실시</a:t>
            </a:r>
            <a:endParaRPr lang="en-US" altLang="ko-KR" sz="16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rgbClr val="0000FF"/>
                </a:solidFill>
              </a:rPr>
              <a:t>√ 검사 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: 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위장조영촬영 또는 </a:t>
            </a:r>
            <a:endParaRPr lang="en-US" altLang="ko-KR" sz="1600" b="1" dirty="0" smtClean="0">
              <a:solidFill>
                <a:srgbClr val="0000FF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srgbClr val="0000FF"/>
                </a:solidFill>
              </a:rPr>
              <a:t> 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 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위내시경 선택적 시행</a:t>
            </a:r>
            <a:endParaRPr lang="en-US" altLang="ko-KR" sz="1600" b="1" dirty="0" smtClean="0">
              <a:solidFill>
                <a:srgbClr val="0000FF"/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4342007" y="1725046"/>
            <a:ext cx="3379592" cy="416560"/>
          </a:xfrm>
          <a:prstGeom prst="rect">
            <a:avLst/>
          </a:prstGeom>
          <a:solidFill>
            <a:srgbClr val="FFD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간암</a:t>
            </a:r>
            <a:endParaRPr lang="ko-KR" altLang="en-US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4342006" y="2247897"/>
            <a:ext cx="3379593" cy="434340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</a:rPr>
              <a:t>√ </a:t>
            </a:r>
            <a:r>
              <a:rPr lang="ko-KR" altLang="en-US" sz="1600" b="1" dirty="0" err="1" smtClean="0">
                <a:solidFill>
                  <a:srgbClr val="0000FF"/>
                </a:solidFill>
              </a:rPr>
              <a:t>검진주기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 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: 6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개월</a:t>
            </a:r>
            <a:endParaRPr lang="en-US" altLang="ko-KR" sz="1600" b="1" dirty="0" smtClean="0">
              <a:solidFill>
                <a:srgbClr val="0000FF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</a:rPr>
              <a:t>√ 대상자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: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만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40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세 이상인 자 중</a:t>
            </a:r>
            <a:endParaRPr lang="en-US" altLang="ko-KR" sz="16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</a:rPr>
              <a:t>   고위험군 </a:t>
            </a:r>
            <a:endParaRPr lang="en-US" altLang="ko-KR" sz="1600" b="1" dirty="0" smtClean="0">
              <a:solidFill>
                <a:schemeClr val="tx1"/>
              </a:solidFill>
            </a:endParaRPr>
          </a:p>
          <a:p>
            <a:endParaRPr lang="en-US" altLang="ko-KR" sz="800" b="1" dirty="0" smtClean="0">
              <a:solidFill>
                <a:schemeClr val="tx1"/>
              </a:solidFill>
            </a:endParaRPr>
          </a:p>
          <a:p>
            <a:r>
              <a:rPr lang="ko-KR" altLang="en-US" sz="1600" b="1" dirty="0" smtClean="0">
                <a:solidFill>
                  <a:schemeClr val="tx1"/>
                </a:solidFill>
              </a:rPr>
              <a:t> 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&lt;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고위험군 기준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&gt;</a:t>
            </a:r>
          </a:p>
          <a:p>
            <a:r>
              <a:rPr lang="en-US" altLang="ko-KR" sz="1600" b="1" dirty="0">
                <a:solidFill>
                  <a:schemeClr val="tx1"/>
                </a:solidFill>
              </a:rPr>
              <a:t>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 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해당연도 전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2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년간 보험급여내역</a:t>
            </a:r>
            <a:endParaRPr lang="en-US" altLang="ko-KR" sz="1600" b="1" dirty="0" smtClean="0">
              <a:solidFill>
                <a:schemeClr val="tx1"/>
              </a:solidFill>
            </a:endParaRPr>
          </a:p>
          <a:p>
            <a:r>
              <a:rPr lang="en-US" altLang="ko-KR" sz="1600" b="1" dirty="0">
                <a:solidFill>
                  <a:schemeClr val="tx1"/>
                </a:solidFill>
              </a:rPr>
              <a:t>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 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간암발생고위험군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(</a:t>
            </a:r>
            <a:r>
              <a:rPr lang="ko-KR" altLang="en-US" sz="1600" b="1" dirty="0" err="1" smtClean="0">
                <a:solidFill>
                  <a:schemeClr val="tx1"/>
                </a:solidFill>
              </a:rPr>
              <a:t>간경변증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, </a:t>
            </a:r>
          </a:p>
          <a:p>
            <a:r>
              <a:rPr lang="en-US" altLang="ko-KR" sz="1600" b="1" dirty="0">
                <a:solidFill>
                  <a:schemeClr val="tx1"/>
                </a:solidFill>
              </a:rPr>
              <a:t>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 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만성 간질환자 등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)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해당자</a:t>
            </a:r>
            <a:endParaRPr lang="en-US" altLang="ko-KR" sz="1600" b="1" dirty="0" smtClean="0">
              <a:solidFill>
                <a:schemeClr val="tx1"/>
              </a:solidFill>
            </a:endParaRPr>
          </a:p>
          <a:p>
            <a:endParaRPr lang="en-US" altLang="ko-KR" sz="800" b="1" dirty="0" smtClean="0">
              <a:solidFill>
                <a:schemeClr val="tx1"/>
              </a:solidFill>
            </a:endParaRPr>
          </a:p>
          <a:p>
            <a:r>
              <a:rPr lang="en-US" altLang="ko-KR" sz="1600" b="1" dirty="0">
                <a:solidFill>
                  <a:schemeClr val="tx1"/>
                </a:solidFill>
              </a:rPr>
              <a:t>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  </a:t>
            </a:r>
            <a:r>
              <a:rPr lang="ko-KR" altLang="en-US" sz="1600" b="1" dirty="0" err="1" smtClean="0">
                <a:solidFill>
                  <a:schemeClr val="tx1"/>
                </a:solidFill>
              </a:rPr>
              <a:t>과거년도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 일반건강검진의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B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형 </a:t>
            </a:r>
            <a:endParaRPr lang="en-US" altLang="ko-KR" sz="1600" b="1" dirty="0" smtClean="0">
              <a:solidFill>
                <a:schemeClr val="tx1"/>
              </a:solidFill>
            </a:endParaRPr>
          </a:p>
          <a:p>
            <a:r>
              <a:rPr lang="en-US" altLang="ko-KR" sz="1600" b="1" dirty="0">
                <a:solidFill>
                  <a:schemeClr val="tx1"/>
                </a:solidFill>
              </a:rPr>
              <a:t>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 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간염표면항원검사 또는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C</a:t>
            </a:r>
            <a:r>
              <a:rPr lang="ko-KR" altLang="en-US" sz="1600" b="1" dirty="0" err="1" smtClean="0">
                <a:solidFill>
                  <a:schemeClr val="tx1"/>
                </a:solidFill>
              </a:rPr>
              <a:t>형간염</a:t>
            </a:r>
            <a:endParaRPr lang="en-US" altLang="ko-KR" sz="1600" b="1" dirty="0" smtClean="0">
              <a:solidFill>
                <a:schemeClr val="tx1"/>
              </a:solidFill>
            </a:endParaRPr>
          </a:p>
          <a:p>
            <a:r>
              <a:rPr lang="en-US" altLang="ko-KR" sz="1600" b="1" dirty="0">
                <a:solidFill>
                  <a:schemeClr val="tx1"/>
                </a:solidFill>
              </a:rPr>
              <a:t>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  항체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HCV Antibody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검사결과가 </a:t>
            </a:r>
            <a:endParaRPr lang="en-US" altLang="ko-KR" sz="1600" b="1" dirty="0" smtClean="0">
              <a:solidFill>
                <a:schemeClr val="tx1"/>
              </a:solidFill>
            </a:endParaRPr>
          </a:p>
          <a:p>
            <a:r>
              <a:rPr lang="en-US" altLang="ko-KR" sz="1600" b="1" dirty="0">
                <a:solidFill>
                  <a:schemeClr val="tx1"/>
                </a:solidFill>
              </a:rPr>
              <a:t>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  </a:t>
            </a:r>
            <a:r>
              <a:rPr lang="en-US" altLang="ko-KR" sz="1600" dirty="0" smtClean="0">
                <a:solidFill>
                  <a:schemeClr val="tx1"/>
                </a:solidFill>
              </a:rPr>
              <a:t>‘</a:t>
            </a:r>
            <a:r>
              <a:rPr lang="ko-KR" altLang="en-US" sz="1600" dirty="0" smtClean="0">
                <a:solidFill>
                  <a:srgbClr val="FF0000"/>
                </a:solidFill>
              </a:rPr>
              <a:t>양성</a:t>
            </a:r>
            <a:r>
              <a:rPr lang="en-US" altLang="ko-KR" sz="1600" dirty="0" smtClean="0">
                <a:solidFill>
                  <a:schemeClr val="tx1"/>
                </a:solidFill>
              </a:rPr>
              <a:t>＇</a:t>
            </a:r>
            <a:r>
              <a:rPr lang="ko-KR" altLang="en-US" sz="1600" dirty="0" smtClean="0">
                <a:solidFill>
                  <a:schemeClr val="tx1"/>
                </a:solidFill>
              </a:rPr>
              <a:t>인자</a:t>
            </a:r>
            <a:endParaRPr lang="en-US" altLang="ko-KR" sz="1600" dirty="0" smtClean="0">
              <a:solidFill>
                <a:schemeClr val="tx1"/>
              </a:solidFill>
            </a:endParaRPr>
          </a:p>
          <a:p>
            <a:endParaRPr lang="en-US" altLang="ko-KR" sz="800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rgbClr val="0000FF"/>
                </a:solidFill>
              </a:rPr>
              <a:t>√ 검사 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: 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간초음파검사</a:t>
            </a:r>
            <a:r>
              <a:rPr lang="en-US" altLang="ko-KR" sz="1600" b="1" dirty="0">
                <a:solidFill>
                  <a:srgbClr val="0000FF"/>
                </a:solidFill>
              </a:rPr>
              <a:t>,</a:t>
            </a:r>
            <a:endParaRPr lang="en-US" altLang="ko-KR" sz="1600" b="1" dirty="0" smtClean="0">
              <a:solidFill>
                <a:srgbClr val="0000FF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srgbClr val="0000FF"/>
                </a:solidFill>
              </a:rPr>
              <a:t> 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          </a:t>
            </a:r>
            <a:r>
              <a:rPr lang="ko-KR" altLang="en-US" sz="1600" b="1" dirty="0" err="1" smtClean="0">
                <a:solidFill>
                  <a:srgbClr val="0000FF"/>
                </a:solidFill>
              </a:rPr>
              <a:t>혈청알파태아단백검사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 </a:t>
            </a:r>
            <a:endParaRPr lang="en-US" altLang="ko-KR" sz="1600" b="1" dirty="0" smtClean="0">
              <a:solidFill>
                <a:srgbClr val="0000FF"/>
              </a:solidFill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8220312" y="1725046"/>
            <a:ext cx="3387488" cy="416560"/>
          </a:xfrm>
          <a:prstGeom prst="rect">
            <a:avLst/>
          </a:prstGeom>
          <a:solidFill>
            <a:srgbClr val="005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대장암</a:t>
            </a:r>
            <a:endParaRPr lang="ko-KR" altLang="en-US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8220312" y="2247897"/>
            <a:ext cx="3387488" cy="342900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</a:rPr>
              <a:t>√</a:t>
            </a:r>
            <a:r>
              <a:rPr lang="ko-KR" altLang="en-US" sz="1600" dirty="0" smtClean="0">
                <a:solidFill>
                  <a:schemeClr val="tx1"/>
                </a:solidFill>
              </a:rPr>
              <a:t> </a:t>
            </a:r>
            <a:r>
              <a:rPr lang="ko-KR" altLang="en-US" sz="1600" b="1" dirty="0" err="1" smtClean="0">
                <a:solidFill>
                  <a:srgbClr val="0000FF"/>
                </a:solidFill>
              </a:rPr>
              <a:t>검진주기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 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: 1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년</a:t>
            </a:r>
            <a:endParaRPr lang="en-US" altLang="ko-KR" sz="1600" b="1" dirty="0">
              <a:solidFill>
                <a:srgbClr val="0000FF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</a:rPr>
              <a:t>√ 대상자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: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만 </a:t>
            </a:r>
            <a:r>
              <a:rPr lang="en-US" altLang="ko-KR" sz="1600" b="1" dirty="0">
                <a:solidFill>
                  <a:schemeClr val="tx1"/>
                </a:solidFill>
              </a:rPr>
              <a:t>5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0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세 이상인 자</a:t>
            </a:r>
            <a:endParaRPr lang="en-US" altLang="ko-KR" sz="16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schemeClr val="tx1"/>
                </a:solidFill>
              </a:rPr>
              <a:t>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  (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전체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)</a:t>
            </a:r>
            <a:endParaRPr lang="en-US" altLang="ko-KR" sz="1600" b="1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</a:rPr>
              <a:t>√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1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단계 검사결과 이상소견자에게</a:t>
            </a:r>
            <a:endParaRPr lang="en-US" altLang="ko-KR" sz="16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schemeClr val="tx1"/>
                </a:solidFill>
              </a:rPr>
              <a:t>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2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단계 검사 실시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: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대장내시경</a:t>
            </a:r>
            <a:endParaRPr lang="en-US" altLang="ko-KR" sz="16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schemeClr val="tx1"/>
                </a:solidFill>
              </a:rPr>
              <a:t>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 (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분변검사결과 반응 있음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,   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schemeClr val="tx1"/>
                </a:solidFill>
              </a:rPr>
              <a:t>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대장조영검사 결과 대장암 의심 </a:t>
            </a:r>
            <a:endParaRPr lang="en-US" altLang="ko-KR" sz="16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schemeClr val="tx1"/>
                </a:solidFill>
              </a:rPr>
              <a:t>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또는 대장암 </a:t>
            </a:r>
            <a:r>
              <a:rPr lang="ko-KR" altLang="en-US" sz="1600" b="1" dirty="0" err="1" smtClean="0">
                <a:solidFill>
                  <a:schemeClr val="tx1"/>
                </a:solidFill>
              </a:rPr>
              <a:t>판정자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rgbClr val="0000FF"/>
                </a:solidFill>
              </a:rPr>
              <a:t>√ 검사 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: 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분변잠혈검사</a:t>
            </a:r>
            <a:endParaRPr lang="en-US" altLang="ko-KR" sz="1600" b="1" dirty="0">
              <a:solidFill>
                <a:srgbClr val="0000FF"/>
              </a:solidFill>
            </a:endParaRPr>
          </a:p>
        </p:txBody>
      </p:sp>
      <p:sp>
        <p:nvSpPr>
          <p:cNvPr id="12" name="사각형: 둥근 모서리 5">
            <a:extLst>
              <a:ext uri="{FF2B5EF4-FFF2-40B4-BE49-F238E27FC236}">
                <a16:creationId xmlns:a16="http://schemas.microsoft.com/office/drawing/2014/main" id="{E0EB1664-FDFE-4923-9888-CB17C72720CE}"/>
              </a:ext>
            </a:extLst>
          </p:cNvPr>
          <p:cNvSpPr/>
          <p:nvPr/>
        </p:nvSpPr>
        <p:spPr>
          <a:xfrm>
            <a:off x="627087" y="5496818"/>
            <a:ext cx="3228219" cy="954782"/>
          </a:xfrm>
          <a:prstGeom prst="roundRect">
            <a:avLst>
              <a:gd name="adj" fmla="val 50000"/>
            </a:avLst>
          </a:prstGeom>
          <a:solidFill>
            <a:srgbClr val="A5A5A5">
              <a:lumMod val="20000"/>
              <a:lumOff val="80000"/>
            </a:srgbClr>
          </a:solidFill>
          <a:ln w="19050" cap="flat" cmpd="sng" algn="ctr">
            <a:noFill/>
            <a:prstDash val="sysDot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수면내시경 </a:t>
            </a:r>
            <a:r>
              <a:rPr kumimoji="0" lang="en-US" altLang="ko-KR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: 50,000</a:t>
            </a:r>
            <a:r>
              <a:rPr kumimoji="0" lang="ko-KR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원</a:t>
            </a:r>
            <a:endParaRPr kumimoji="0" lang="en-US" altLang="ko-KR" sz="18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 marL="0" marR="0" lvl="0" indent="0" algn="ctr" defTabSz="91440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b="1" kern="0" dirty="0" err="1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일반내시경</a:t>
            </a:r>
            <a:r>
              <a:rPr lang="ko-KR" altLang="en-US" b="1" kern="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b="1" kern="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b="1" kern="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심전도</a:t>
            </a:r>
            <a:endParaRPr lang="en-US" altLang="ko-KR" b="1" kern="0" dirty="0" smtClean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marR="0" lvl="0" indent="0" algn="ctr" defTabSz="91440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b="1" kern="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비용 </a:t>
            </a:r>
            <a:r>
              <a:rPr lang="en-US" altLang="ko-KR" b="1" kern="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b="1" kern="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본인부담</a:t>
            </a:r>
            <a:endParaRPr kumimoji="0" lang="ko-KR" altLang="en-US" sz="18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" name="포인트가 5개인 별 1"/>
          <p:cNvSpPr/>
          <p:nvPr/>
        </p:nvSpPr>
        <p:spPr>
          <a:xfrm>
            <a:off x="4152900" y="1382018"/>
            <a:ext cx="571500" cy="586482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포인트가 5개인 별 13"/>
          <p:cNvSpPr/>
          <p:nvPr/>
        </p:nvSpPr>
        <p:spPr>
          <a:xfrm>
            <a:off x="7961506" y="1382018"/>
            <a:ext cx="571500" cy="586482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9903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95300" y="304800"/>
            <a:ext cx="9118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2021 </a:t>
            </a:r>
            <a:r>
              <a:rPr lang="ko-KR" altLang="en-US" sz="3200" dirty="0" smtClean="0">
                <a:solidFill>
                  <a:schemeClr val="bg1">
                    <a:lumMod val="9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일반건강검진</a:t>
            </a:r>
            <a:r>
              <a:rPr lang="en-US" altLang="ko-KR" sz="3200" dirty="0" smtClean="0">
                <a:solidFill>
                  <a:schemeClr val="bg1">
                    <a:lumMod val="9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/</a:t>
            </a:r>
            <a:r>
              <a:rPr lang="ko-KR" altLang="en-US" sz="32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암검진</a:t>
            </a:r>
            <a:r>
              <a:rPr lang="en-US" altLang="ko-KR" sz="3200" dirty="0" smtClean="0">
                <a:solidFill>
                  <a:schemeClr val="bg1">
                    <a:lumMod val="9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/</a:t>
            </a:r>
            <a:r>
              <a:rPr lang="ko-KR" altLang="en-US" sz="3200" dirty="0" smtClean="0">
                <a:solidFill>
                  <a:schemeClr val="bg1">
                    <a:lumMod val="9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영유아건강검진</a:t>
            </a:r>
            <a:r>
              <a:rPr lang="en-US" altLang="ko-KR" sz="3200" dirty="0" smtClean="0">
                <a:solidFill>
                  <a:schemeClr val="bg1">
                    <a:lumMod val="9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/</a:t>
            </a:r>
          </a:p>
          <a:p>
            <a:r>
              <a:rPr lang="ko-KR" altLang="en-US" sz="3200" dirty="0" smtClean="0">
                <a:solidFill>
                  <a:schemeClr val="bg1">
                    <a:lumMod val="9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학교밖청소년건강검진</a:t>
            </a:r>
            <a:endParaRPr lang="ko-KR" altLang="en-US" sz="3200" dirty="0">
              <a:solidFill>
                <a:schemeClr val="bg1">
                  <a:lumMod val="9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9" name="차트 8"/>
          <p:cNvGraphicFramePr/>
          <p:nvPr>
            <p:extLst>
              <p:ext uri="{D42A27DB-BD31-4B8C-83A1-F6EECF244321}">
                <p14:modId xmlns:p14="http://schemas.microsoft.com/office/powerpoint/2010/main" val="4237568955"/>
              </p:ext>
            </p:extLst>
          </p:nvPr>
        </p:nvGraphicFramePr>
        <p:xfrm>
          <a:off x="1485900" y="1534887"/>
          <a:ext cx="8128000" cy="47026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설명선 2 9"/>
          <p:cNvSpPr/>
          <p:nvPr/>
        </p:nvSpPr>
        <p:spPr>
          <a:xfrm>
            <a:off x="8153400" y="1750787"/>
            <a:ext cx="1993900" cy="952500"/>
          </a:xfrm>
          <a:prstGeom prst="borderCallout2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  <a:latin typeface="+mn-ea"/>
              </a:rPr>
              <a:t>코로나</a:t>
            </a:r>
            <a:r>
              <a:rPr lang="en-US" altLang="ko-KR" b="1" dirty="0" smtClean="0">
                <a:solidFill>
                  <a:schemeClr val="tx1"/>
                </a:solidFill>
                <a:latin typeface="+mn-ea"/>
              </a:rPr>
              <a:t>19 </a:t>
            </a:r>
            <a:r>
              <a:rPr lang="ko-KR" altLang="en-US" b="1" dirty="0" smtClean="0">
                <a:solidFill>
                  <a:schemeClr val="tx1"/>
                </a:solidFill>
                <a:latin typeface="+mn-ea"/>
              </a:rPr>
              <a:t>이후</a:t>
            </a:r>
            <a:endParaRPr lang="en-US" altLang="ko-KR" b="1" dirty="0" smtClean="0">
              <a:solidFill>
                <a:schemeClr val="tx1"/>
              </a:solidFill>
              <a:latin typeface="+mn-ea"/>
            </a:endParaRPr>
          </a:p>
          <a:p>
            <a:pPr algn="ctr"/>
            <a:r>
              <a:rPr lang="ko-KR" altLang="en-US" b="1" dirty="0" err="1" smtClean="0">
                <a:solidFill>
                  <a:schemeClr val="tx1"/>
                </a:solidFill>
                <a:latin typeface="+mn-ea"/>
              </a:rPr>
              <a:t>검진인원</a:t>
            </a:r>
            <a:r>
              <a:rPr lang="ko-KR" altLang="en-US" b="1" dirty="0" smtClean="0">
                <a:solidFill>
                  <a:schemeClr val="tx1"/>
                </a:solidFill>
                <a:latin typeface="+mn-ea"/>
              </a:rPr>
              <a:t> 감소</a:t>
            </a:r>
            <a:endParaRPr lang="ko-KR" altLang="en-US" b="1" dirty="0">
              <a:solidFill>
                <a:schemeClr val="tx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681984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95300" y="304800"/>
            <a:ext cx="9118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2021 </a:t>
            </a:r>
            <a:r>
              <a:rPr lang="ko-KR" altLang="en-US" sz="3200" dirty="0" smtClean="0">
                <a:solidFill>
                  <a:schemeClr val="bg1">
                    <a:lumMod val="9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일반건강검진</a:t>
            </a:r>
            <a:r>
              <a:rPr lang="en-US" altLang="ko-KR" sz="3200" dirty="0" smtClean="0">
                <a:solidFill>
                  <a:schemeClr val="bg1">
                    <a:lumMod val="9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/</a:t>
            </a:r>
            <a:r>
              <a:rPr lang="ko-KR" altLang="en-US" sz="32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암검진</a:t>
            </a:r>
            <a:r>
              <a:rPr lang="en-US" altLang="ko-KR" sz="3200" dirty="0" smtClean="0">
                <a:solidFill>
                  <a:schemeClr val="bg1">
                    <a:lumMod val="9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/</a:t>
            </a:r>
            <a:r>
              <a:rPr lang="ko-KR" altLang="en-US" sz="3200" dirty="0" smtClean="0">
                <a:solidFill>
                  <a:schemeClr val="bg1">
                    <a:lumMod val="9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영유아건강검진</a:t>
            </a:r>
            <a:r>
              <a:rPr lang="en-US" altLang="ko-KR" sz="3200" dirty="0" smtClean="0">
                <a:solidFill>
                  <a:schemeClr val="bg1">
                    <a:lumMod val="9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/</a:t>
            </a:r>
          </a:p>
          <a:p>
            <a:r>
              <a:rPr lang="ko-KR" altLang="en-US" sz="3200" dirty="0" smtClean="0">
                <a:solidFill>
                  <a:schemeClr val="bg1">
                    <a:lumMod val="9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학교밖청소년건강검진</a:t>
            </a:r>
            <a:endParaRPr lang="ko-KR" altLang="en-US" sz="3200" dirty="0">
              <a:solidFill>
                <a:schemeClr val="bg1">
                  <a:lumMod val="9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627087" y="1725046"/>
            <a:ext cx="3228219" cy="416560"/>
          </a:xfrm>
          <a:prstGeom prst="rect">
            <a:avLst/>
          </a:prstGeom>
          <a:solidFill>
            <a:srgbClr val="005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유방암</a:t>
            </a:r>
            <a:endParaRPr lang="ko-KR" altLang="en-US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627087" y="2247897"/>
            <a:ext cx="3228219" cy="146050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rgbClr val="0000FF"/>
                </a:solidFill>
              </a:rPr>
              <a:t>√ </a:t>
            </a:r>
            <a:r>
              <a:rPr lang="ko-KR" altLang="en-US" sz="1600" b="1" dirty="0" err="1" smtClean="0">
                <a:solidFill>
                  <a:srgbClr val="0000FF"/>
                </a:solidFill>
              </a:rPr>
              <a:t>검진주기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 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: 2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년</a:t>
            </a:r>
            <a:endParaRPr lang="en-US" altLang="ko-KR" sz="1600" b="1" dirty="0" smtClean="0">
              <a:solidFill>
                <a:srgbClr val="0000FF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600" dirty="0" smtClean="0">
                <a:solidFill>
                  <a:schemeClr val="tx1"/>
                </a:solidFill>
              </a:rPr>
              <a:t>√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대상자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: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만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40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세 이상 여성</a:t>
            </a:r>
            <a:endParaRPr lang="en-US" altLang="ko-KR" sz="16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schemeClr val="tx1"/>
                </a:solidFill>
              </a:rPr>
              <a:t>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  </a:t>
            </a:r>
            <a:r>
              <a:rPr lang="ko-KR" altLang="en-US" sz="1600" b="1" dirty="0" err="1" smtClean="0">
                <a:solidFill>
                  <a:schemeClr val="tx1"/>
                </a:solidFill>
              </a:rPr>
              <a:t>홀수년도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 </a:t>
            </a:r>
            <a:r>
              <a:rPr lang="ko-KR" altLang="en-US" sz="1600" b="1" dirty="0" err="1" smtClean="0">
                <a:solidFill>
                  <a:schemeClr val="tx1"/>
                </a:solidFill>
              </a:rPr>
              <a:t>출생자</a:t>
            </a:r>
            <a:endParaRPr lang="en-US" altLang="ko-KR" sz="16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rgbClr val="0000FF"/>
                </a:solidFill>
              </a:rPr>
              <a:t>√ 검사 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: 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유방 촬영</a:t>
            </a:r>
            <a:endParaRPr lang="en-US" altLang="ko-KR" sz="1600" b="1" dirty="0" smtClean="0">
              <a:solidFill>
                <a:srgbClr val="0000FF"/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4430907" y="1725046"/>
            <a:ext cx="3228219" cy="416560"/>
          </a:xfrm>
          <a:prstGeom prst="rect">
            <a:avLst/>
          </a:prstGeom>
          <a:solidFill>
            <a:srgbClr val="FFD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자궁경부암</a:t>
            </a:r>
            <a:endParaRPr lang="ko-KR" altLang="en-US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4430907" y="2247897"/>
            <a:ext cx="3228219" cy="146050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rgbClr val="0000FF"/>
                </a:solidFill>
              </a:rPr>
              <a:t>√ </a:t>
            </a:r>
            <a:r>
              <a:rPr lang="ko-KR" altLang="en-US" sz="1600" b="1" dirty="0" err="1" smtClean="0">
                <a:solidFill>
                  <a:srgbClr val="0000FF"/>
                </a:solidFill>
              </a:rPr>
              <a:t>검진주기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 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: 2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년</a:t>
            </a:r>
            <a:endParaRPr lang="en-US" altLang="ko-KR" sz="1600" b="1" dirty="0" smtClean="0">
              <a:solidFill>
                <a:srgbClr val="0000FF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600" dirty="0" smtClean="0">
                <a:solidFill>
                  <a:schemeClr val="tx1"/>
                </a:solidFill>
              </a:rPr>
              <a:t>√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대상자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: </a:t>
            </a:r>
            <a:r>
              <a:rPr lang="ko-KR" altLang="en-US" sz="1600" b="1" dirty="0" smtClean="0">
                <a:solidFill>
                  <a:srgbClr val="FF0000"/>
                </a:solidFill>
              </a:rPr>
              <a:t>만</a:t>
            </a:r>
            <a:r>
              <a:rPr lang="en-US" altLang="ko-KR" sz="1600" b="1" dirty="0" smtClean="0">
                <a:solidFill>
                  <a:srgbClr val="FF0000"/>
                </a:solidFill>
              </a:rPr>
              <a:t>20</a:t>
            </a:r>
            <a:r>
              <a:rPr lang="ko-KR" altLang="en-US" sz="1600" b="1" dirty="0" smtClean="0">
                <a:solidFill>
                  <a:srgbClr val="FF0000"/>
                </a:solidFill>
              </a:rPr>
              <a:t>세 이상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여성</a:t>
            </a:r>
            <a:endParaRPr lang="en-US" altLang="ko-KR" sz="16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schemeClr val="tx1"/>
                </a:solidFill>
              </a:rPr>
              <a:t>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  </a:t>
            </a:r>
            <a:r>
              <a:rPr lang="ko-KR" altLang="en-US" sz="1600" b="1" dirty="0" err="1" smtClean="0">
                <a:solidFill>
                  <a:schemeClr val="tx1"/>
                </a:solidFill>
              </a:rPr>
              <a:t>홀수년도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 </a:t>
            </a:r>
            <a:r>
              <a:rPr lang="ko-KR" altLang="en-US" sz="1600" b="1" dirty="0" err="1" smtClean="0">
                <a:solidFill>
                  <a:schemeClr val="tx1"/>
                </a:solidFill>
              </a:rPr>
              <a:t>출생자</a:t>
            </a:r>
            <a:endParaRPr lang="en-US" altLang="ko-KR" sz="16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rgbClr val="0000FF"/>
                </a:solidFill>
              </a:rPr>
              <a:t>√ 검사 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: 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자궁경부세포검사</a:t>
            </a:r>
            <a:endParaRPr lang="en-US" altLang="ko-KR" sz="1600" b="1" dirty="0" smtClean="0">
              <a:solidFill>
                <a:srgbClr val="0000FF"/>
              </a:solidFill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8296512" y="1750446"/>
            <a:ext cx="3228219" cy="416560"/>
          </a:xfrm>
          <a:prstGeom prst="rect">
            <a:avLst/>
          </a:prstGeom>
          <a:solidFill>
            <a:srgbClr val="005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폐암</a:t>
            </a:r>
            <a:endParaRPr lang="ko-KR" altLang="en-US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8296512" y="2247897"/>
            <a:ext cx="3228219" cy="430530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>
                <a:solidFill>
                  <a:srgbClr val="0000FF"/>
                </a:solidFill>
              </a:rPr>
              <a:t>√ </a:t>
            </a:r>
            <a:r>
              <a:rPr lang="ko-KR" altLang="en-US" sz="1600" b="1" dirty="0" err="1" smtClean="0">
                <a:solidFill>
                  <a:srgbClr val="0000FF"/>
                </a:solidFill>
              </a:rPr>
              <a:t>검진주기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 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: 2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년</a:t>
            </a:r>
            <a:endParaRPr lang="en-US" altLang="ko-KR" sz="1600" b="1" dirty="0">
              <a:solidFill>
                <a:srgbClr val="0000FF"/>
              </a:solidFill>
            </a:endParaRPr>
          </a:p>
          <a:p>
            <a:r>
              <a:rPr lang="ko-KR" altLang="en-US" sz="1600" dirty="0" smtClean="0">
                <a:solidFill>
                  <a:schemeClr val="tx1"/>
                </a:solidFill>
              </a:rPr>
              <a:t>√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대상자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: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만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54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세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~74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세 중 </a:t>
            </a:r>
            <a:endParaRPr lang="en-US" altLang="ko-KR" sz="1600" b="1" dirty="0" smtClean="0">
              <a:solidFill>
                <a:schemeClr val="tx1"/>
              </a:solidFill>
            </a:endParaRPr>
          </a:p>
          <a:p>
            <a:r>
              <a:rPr lang="en-US" altLang="ko-KR" sz="1600" b="1" dirty="0">
                <a:solidFill>
                  <a:schemeClr val="tx1"/>
                </a:solidFill>
              </a:rPr>
              <a:t>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 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폐암발생 고위험군 해당자</a:t>
            </a:r>
            <a:endParaRPr lang="en-US" altLang="ko-KR" sz="1600" b="1" dirty="0" smtClean="0">
              <a:solidFill>
                <a:schemeClr val="tx1"/>
              </a:solidFill>
            </a:endParaRPr>
          </a:p>
          <a:p>
            <a:r>
              <a:rPr lang="ko-KR" altLang="en-US" sz="1600" b="1" dirty="0" smtClean="0">
                <a:solidFill>
                  <a:schemeClr val="tx1"/>
                </a:solidFill>
              </a:rPr>
              <a:t>   </a:t>
            </a:r>
            <a:r>
              <a:rPr lang="ko-KR" altLang="en-US" sz="1600" b="1" dirty="0" err="1" smtClean="0">
                <a:solidFill>
                  <a:schemeClr val="tx1"/>
                </a:solidFill>
              </a:rPr>
              <a:t>홀수년도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 </a:t>
            </a:r>
            <a:r>
              <a:rPr lang="ko-KR" altLang="en-US" sz="1600" b="1" dirty="0" err="1" smtClean="0">
                <a:solidFill>
                  <a:schemeClr val="tx1"/>
                </a:solidFill>
              </a:rPr>
              <a:t>출생자</a:t>
            </a:r>
            <a:endParaRPr lang="en-US" altLang="ko-KR" sz="1600" b="1" dirty="0" smtClean="0">
              <a:solidFill>
                <a:schemeClr val="tx1"/>
              </a:solidFill>
            </a:endParaRPr>
          </a:p>
          <a:p>
            <a:r>
              <a:rPr lang="en-US" altLang="ko-KR" sz="1600" b="1" dirty="0">
                <a:solidFill>
                  <a:schemeClr val="tx1"/>
                </a:solidFill>
              </a:rPr>
              <a:t>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•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현 </a:t>
            </a:r>
            <a:r>
              <a:rPr lang="ko-KR" altLang="en-US" sz="1600" b="1" dirty="0" err="1" smtClean="0">
                <a:solidFill>
                  <a:schemeClr val="tx1"/>
                </a:solidFill>
              </a:rPr>
              <a:t>흡연중인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 자로 해당연도 전  </a:t>
            </a:r>
            <a:endParaRPr lang="en-US" altLang="ko-KR" sz="1600" b="1" dirty="0" smtClean="0">
              <a:solidFill>
                <a:schemeClr val="tx1"/>
              </a:solidFill>
            </a:endParaRPr>
          </a:p>
          <a:p>
            <a:r>
              <a:rPr lang="en-US" altLang="ko-KR" sz="1600" b="1" dirty="0">
                <a:solidFill>
                  <a:schemeClr val="tx1"/>
                </a:solidFill>
              </a:rPr>
              <a:t>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  2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년 내 국가건강검진 시 </a:t>
            </a:r>
            <a:endParaRPr lang="en-US" altLang="ko-KR" sz="1600" b="1" dirty="0" smtClean="0">
              <a:solidFill>
                <a:schemeClr val="tx1"/>
              </a:solidFill>
            </a:endParaRPr>
          </a:p>
          <a:p>
            <a:r>
              <a:rPr lang="en-US" altLang="ko-KR" sz="1600" b="1" dirty="0" smtClean="0">
                <a:solidFill>
                  <a:schemeClr val="tx1"/>
                </a:solidFill>
              </a:rPr>
              <a:t>  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작성하는 </a:t>
            </a:r>
            <a:r>
              <a:rPr lang="ko-KR" altLang="en-US" sz="1600" b="1" dirty="0" err="1" smtClean="0">
                <a:solidFill>
                  <a:schemeClr val="tx1"/>
                </a:solidFill>
              </a:rPr>
              <a:t>문진표로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 </a:t>
            </a:r>
            <a:r>
              <a:rPr lang="ko-KR" altLang="en-US" sz="1600" b="1" dirty="0" err="1" smtClean="0">
                <a:solidFill>
                  <a:schemeClr val="tx1"/>
                </a:solidFill>
              </a:rPr>
              <a:t>흡연력이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 </a:t>
            </a:r>
            <a:endParaRPr lang="en-US" altLang="ko-KR" sz="1600" b="1" dirty="0" smtClean="0">
              <a:solidFill>
                <a:schemeClr val="tx1"/>
              </a:solidFill>
            </a:endParaRPr>
          </a:p>
          <a:p>
            <a:r>
              <a:rPr lang="en-US" altLang="ko-KR" sz="1600" b="1" dirty="0">
                <a:solidFill>
                  <a:schemeClr val="tx1"/>
                </a:solidFill>
              </a:rPr>
              <a:t>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  30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갑년 이상으로 확인된 자</a:t>
            </a:r>
            <a:endParaRPr lang="en-US" altLang="ko-KR" sz="1600" b="1" dirty="0" smtClean="0">
              <a:solidFill>
                <a:schemeClr val="tx1"/>
              </a:solidFill>
            </a:endParaRPr>
          </a:p>
          <a:p>
            <a:r>
              <a:rPr lang="en-US" altLang="ko-KR" sz="1600" b="1" dirty="0" smtClean="0">
                <a:solidFill>
                  <a:srgbClr val="FF0000"/>
                </a:solidFill>
              </a:rPr>
              <a:t> 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•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해당연도 전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2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년 내 건강보험 </a:t>
            </a:r>
            <a:endParaRPr lang="en-US" altLang="ko-KR" sz="1600" b="1" dirty="0" smtClean="0">
              <a:solidFill>
                <a:schemeClr val="tx1"/>
              </a:solidFill>
            </a:endParaRPr>
          </a:p>
          <a:p>
            <a:r>
              <a:rPr lang="en-US" altLang="ko-KR" sz="1600" b="1" dirty="0">
                <a:solidFill>
                  <a:schemeClr val="tx1"/>
                </a:solidFill>
              </a:rPr>
              <a:t>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  </a:t>
            </a:r>
            <a:r>
              <a:rPr lang="ko-KR" altLang="en-US" sz="1600" b="1" dirty="0" err="1" smtClean="0">
                <a:solidFill>
                  <a:schemeClr val="tx1"/>
                </a:solidFill>
              </a:rPr>
              <a:t>금연치료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 사업참여를 위해 </a:t>
            </a:r>
            <a:endParaRPr lang="en-US" altLang="ko-KR" sz="1600" b="1" dirty="0" smtClean="0">
              <a:solidFill>
                <a:schemeClr val="tx1"/>
              </a:solidFill>
            </a:endParaRPr>
          </a:p>
          <a:p>
            <a:r>
              <a:rPr lang="en-US" altLang="ko-KR" sz="1600" b="1" dirty="0">
                <a:solidFill>
                  <a:schemeClr val="tx1"/>
                </a:solidFill>
              </a:rPr>
              <a:t>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  </a:t>
            </a:r>
            <a:r>
              <a:rPr lang="ko-KR" altLang="en-US" sz="1600" b="1" dirty="0" err="1" smtClean="0">
                <a:solidFill>
                  <a:schemeClr val="tx1"/>
                </a:solidFill>
              </a:rPr>
              <a:t>문진표로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 </a:t>
            </a:r>
            <a:r>
              <a:rPr lang="ko-KR" altLang="en-US" sz="1600" b="1" dirty="0" err="1" smtClean="0">
                <a:solidFill>
                  <a:schemeClr val="tx1"/>
                </a:solidFill>
              </a:rPr>
              <a:t>흡연력이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30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갑년 </a:t>
            </a:r>
            <a:endParaRPr lang="en-US" altLang="ko-KR" sz="1600" b="1" dirty="0" smtClean="0">
              <a:solidFill>
                <a:schemeClr val="tx1"/>
              </a:solidFill>
            </a:endParaRPr>
          </a:p>
          <a:p>
            <a:r>
              <a:rPr lang="en-US" altLang="ko-KR" sz="1600" b="1" dirty="0">
                <a:solidFill>
                  <a:schemeClr val="tx1"/>
                </a:solidFill>
              </a:rPr>
              <a:t>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 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이상으로 확인된 자</a:t>
            </a:r>
            <a:endParaRPr lang="en-US" altLang="ko-KR" sz="1600" b="1" dirty="0" smtClean="0">
              <a:solidFill>
                <a:schemeClr val="tx1"/>
              </a:solidFill>
            </a:endParaRPr>
          </a:p>
          <a:p>
            <a:r>
              <a:rPr lang="ko-KR" altLang="en-US" sz="1600" b="1" dirty="0" smtClean="0">
                <a:solidFill>
                  <a:srgbClr val="0000FF"/>
                </a:solidFill>
              </a:rPr>
              <a:t>√ </a:t>
            </a:r>
            <a:r>
              <a:rPr lang="ko-KR" altLang="en-US" sz="1600" b="1" dirty="0">
                <a:solidFill>
                  <a:srgbClr val="0000FF"/>
                </a:solidFill>
              </a:rPr>
              <a:t>검사 </a:t>
            </a:r>
            <a:r>
              <a:rPr lang="en-US" altLang="ko-KR" sz="1600" b="1" dirty="0">
                <a:solidFill>
                  <a:srgbClr val="0000FF"/>
                </a:solidFill>
              </a:rPr>
              <a:t>: </a:t>
            </a:r>
            <a:r>
              <a:rPr lang="ko-KR" altLang="en-US" sz="1600" b="1" dirty="0" err="1">
                <a:solidFill>
                  <a:srgbClr val="0000FF"/>
                </a:solidFill>
              </a:rPr>
              <a:t>저선량</a:t>
            </a:r>
            <a:r>
              <a:rPr lang="ko-KR" altLang="en-US" sz="1600" b="1" dirty="0">
                <a:solidFill>
                  <a:srgbClr val="0000FF"/>
                </a:solidFill>
              </a:rPr>
              <a:t> 흉부 </a:t>
            </a:r>
            <a:r>
              <a:rPr lang="en-US" altLang="ko-KR" sz="1600" b="1" dirty="0">
                <a:solidFill>
                  <a:srgbClr val="0000FF"/>
                </a:solidFill>
              </a:rPr>
              <a:t>CT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검사</a:t>
            </a:r>
            <a:endParaRPr lang="en-US" altLang="ko-KR" sz="1600" b="1" dirty="0" smtClean="0">
              <a:solidFill>
                <a:srgbClr val="0000FF"/>
              </a:solidFill>
            </a:endParaRPr>
          </a:p>
          <a:p>
            <a:r>
              <a:rPr lang="en-US" altLang="ko-KR" sz="1600" b="1" dirty="0">
                <a:solidFill>
                  <a:srgbClr val="0000FF"/>
                </a:solidFill>
              </a:rPr>
              <a:t> 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  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사후 결과 상담</a:t>
            </a:r>
            <a:endParaRPr lang="en-US" altLang="ko-KR" sz="1600" b="1" dirty="0" smtClean="0">
              <a:solidFill>
                <a:srgbClr val="0000FF"/>
              </a:solidFill>
            </a:endParaRPr>
          </a:p>
          <a:p>
            <a:r>
              <a:rPr lang="en-US" altLang="ko-KR" sz="1600" b="1" dirty="0">
                <a:solidFill>
                  <a:srgbClr val="0000FF"/>
                </a:solidFill>
              </a:rPr>
              <a:t> 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  (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금연 및 검진결과 상담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)</a:t>
            </a:r>
          </a:p>
          <a:p>
            <a:r>
              <a:rPr lang="ko-KR" altLang="en-US" sz="1400" b="1" dirty="0" smtClean="0">
                <a:solidFill>
                  <a:schemeClr val="tx1"/>
                </a:solidFill>
              </a:rPr>
              <a:t>   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** 1</a:t>
            </a:r>
            <a:r>
              <a:rPr lang="ko-KR" altLang="en-US" sz="1400" b="1" dirty="0">
                <a:solidFill>
                  <a:schemeClr val="tx1"/>
                </a:solidFill>
              </a:rPr>
              <a:t>단계 검사 수검자는    </a:t>
            </a:r>
            <a:endParaRPr lang="en-US" altLang="ko-KR" sz="1400" b="1" dirty="0">
              <a:solidFill>
                <a:schemeClr val="tx1"/>
              </a:solidFill>
            </a:endParaRPr>
          </a:p>
          <a:p>
            <a:r>
              <a:rPr lang="en-US" altLang="ko-KR" sz="1400" b="1" dirty="0">
                <a:solidFill>
                  <a:schemeClr val="tx1"/>
                </a:solidFill>
              </a:rPr>
              <a:t>  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     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이상 여부와 </a:t>
            </a:r>
            <a:r>
              <a:rPr lang="ko-KR" altLang="en-US" sz="1400" b="1" dirty="0">
                <a:solidFill>
                  <a:schemeClr val="tx1"/>
                </a:solidFill>
              </a:rPr>
              <a:t>관계없이 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실시 </a:t>
            </a:r>
            <a:endParaRPr lang="en-US" altLang="ko-KR" sz="1400" b="1" dirty="0">
              <a:solidFill>
                <a:schemeClr val="tx1"/>
              </a:solidFill>
            </a:endParaRPr>
          </a:p>
        </p:txBody>
      </p:sp>
      <p:sp>
        <p:nvSpPr>
          <p:cNvPr id="2" name="포인트가 5개인 별 1"/>
          <p:cNvSpPr/>
          <p:nvPr/>
        </p:nvSpPr>
        <p:spPr>
          <a:xfrm>
            <a:off x="8039100" y="1382018"/>
            <a:ext cx="673100" cy="662682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/>
          <p:cNvSpPr txBox="1"/>
          <p:nvPr/>
        </p:nvSpPr>
        <p:spPr>
          <a:xfrm>
            <a:off x="3710619" y="5337770"/>
            <a:ext cx="4267200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dirty="0" smtClean="0">
                <a:solidFill>
                  <a:srgbClr val="0000FF"/>
                </a:solidFill>
              </a:rPr>
              <a:t>갑년이란</a:t>
            </a:r>
            <a:r>
              <a:rPr lang="en-US" altLang="ko-KR" dirty="0" smtClean="0">
                <a:solidFill>
                  <a:srgbClr val="0000FF"/>
                </a:solidFill>
              </a:rPr>
              <a:t>?</a:t>
            </a:r>
          </a:p>
          <a:p>
            <a:r>
              <a:rPr lang="ko-KR" altLang="en-US" dirty="0" smtClean="0"/>
              <a:t> </a:t>
            </a:r>
            <a:r>
              <a:rPr lang="en-US" altLang="ko-KR" dirty="0" smtClean="0"/>
              <a:t>-</a:t>
            </a:r>
            <a:r>
              <a:rPr lang="ko-KR" altLang="en-US" dirty="0" smtClean="0"/>
              <a:t> 평생 </a:t>
            </a:r>
            <a:r>
              <a:rPr lang="ko-KR" altLang="en-US" dirty="0" err="1" smtClean="0"/>
              <a:t>흡연력을</a:t>
            </a:r>
            <a:r>
              <a:rPr lang="ko-KR" altLang="en-US" dirty="0" smtClean="0"/>
              <a:t> 표시하는 단위</a:t>
            </a:r>
            <a:endParaRPr lang="en-US" altLang="ko-KR" dirty="0" smtClean="0"/>
          </a:p>
          <a:p>
            <a:r>
              <a:rPr lang="en-US" altLang="ko-KR" dirty="0" smtClean="0"/>
              <a:t>(</a:t>
            </a:r>
            <a:r>
              <a:rPr lang="ko-KR" altLang="en-US" dirty="0" smtClean="0"/>
              <a:t>하루담배소비량</a:t>
            </a:r>
            <a:r>
              <a:rPr lang="en-US" altLang="ko-KR" dirty="0" smtClean="0"/>
              <a:t>(</a:t>
            </a:r>
            <a:r>
              <a:rPr lang="ko-KR" altLang="en-US" dirty="0" smtClean="0"/>
              <a:t>갑</a:t>
            </a:r>
            <a:r>
              <a:rPr lang="en-US" altLang="ko-KR" dirty="0" smtClean="0"/>
              <a:t>)*</a:t>
            </a:r>
            <a:r>
              <a:rPr lang="ko-KR" altLang="en-US" dirty="0" err="1" smtClean="0"/>
              <a:t>흡연기간</a:t>
            </a:r>
            <a:r>
              <a:rPr lang="ko-KR" altLang="en-US" dirty="0" smtClean="0"/>
              <a:t> </a:t>
            </a:r>
            <a:r>
              <a:rPr lang="en-US" altLang="ko-KR" dirty="0" smtClean="0"/>
              <a:t>=</a:t>
            </a:r>
            <a:r>
              <a:rPr lang="ko-KR" altLang="en-US" dirty="0" smtClean="0"/>
              <a:t>갑년</a:t>
            </a:r>
            <a:r>
              <a:rPr lang="en-US" altLang="ko-KR" dirty="0" smtClean="0"/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dirty="0" smtClean="0">
                <a:solidFill>
                  <a:srgbClr val="C00000"/>
                </a:solidFill>
              </a:rPr>
              <a:t>          예시</a:t>
            </a:r>
            <a:r>
              <a:rPr lang="en-US" altLang="ko-KR" dirty="0" smtClean="0">
                <a:solidFill>
                  <a:srgbClr val="C00000"/>
                </a:solidFill>
              </a:rPr>
              <a:t>) 2</a:t>
            </a:r>
            <a:r>
              <a:rPr lang="ko-KR" altLang="en-US" dirty="0" smtClean="0">
                <a:solidFill>
                  <a:srgbClr val="C00000"/>
                </a:solidFill>
              </a:rPr>
              <a:t>갑</a:t>
            </a:r>
            <a:r>
              <a:rPr lang="en-US" altLang="ko-KR" dirty="0" smtClean="0">
                <a:solidFill>
                  <a:srgbClr val="C00000"/>
                </a:solidFill>
              </a:rPr>
              <a:t>*15</a:t>
            </a:r>
            <a:r>
              <a:rPr lang="ko-KR" altLang="en-US" dirty="0" smtClean="0">
                <a:solidFill>
                  <a:srgbClr val="C00000"/>
                </a:solidFill>
              </a:rPr>
              <a:t>년</a:t>
            </a:r>
            <a:r>
              <a:rPr lang="en-US" altLang="ko-KR" dirty="0" smtClean="0">
                <a:solidFill>
                  <a:srgbClr val="C00000"/>
                </a:solidFill>
              </a:rPr>
              <a:t>=30</a:t>
            </a:r>
            <a:r>
              <a:rPr lang="ko-KR" altLang="en-US" dirty="0" smtClean="0">
                <a:solidFill>
                  <a:srgbClr val="C00000"/>
                </a:solidFill>
              </a:rPr>
              <a:t>갑년</a:t>
            </a:r>
            <a:endParaRPr lang="en-US" altLang="ko-KR" dirty="0" smtClean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5398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95300" y="304800"/>
            <a:ext cx="9118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2021 </a:t>
            </a:r>
            <a:r>
              <a:rPr lang="ko-KR" altLang="en-US" sz="3200" dirty="0" smtClean="0">
                <a:solidFill>
                  <a:schemeClr val="bg1">
                    <a:lumMod val="9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일반건강검진</a:t>
            </a:r>
            <a:r>
              <a:rPr lang="en-US" altLang="ko-KR" sz="3200" dirty="0" smtClean="0">
                <a:solidFill>
                  <a:schemeClr val="bg1">
                    <a:lumMod val="9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/</a:t>
            </a:r>
            <a:r>
              <a:rPr lang="ko-KR" altLang="en-US" sz="32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암검진</a:t>
            </a:r>
            <a:r>
              <a:rPr lang="en-US" altLang="ko-KR" sz="3200" dirty="0" smtClean="0">
                <a:solidFill>
                  <a:schemeClr val="bg1">
                    <a:lumMod val="9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/</a:t>
            </a:r>
            <a:r>
              <a:rPr lang="ko-KR" altLang="en-US" sz="3200" dirty="0" smtClean="0">
                <a:solidFill>
                  <a:schemeClr val="bg1">
                    <a:lumMod val="9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영유아건강검진</a:t>
            </a:r>
            <a:r>
              <a:rPr lang="en-US" altLang="ko-KR" sz="3200" dirty="0" smtClean="0">
                <a:solidFill>
                  <a:schemeClr val="bg1">
                    <a:lumMod val="9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/</a:t>
            </a:r>
          </a:p>
          <a:p>
            <a:r>
              <a:rPr lang="ko-KR" altLang="en-US" sz="3200" dirty="0" smtClean="0">
                <a:solidFill>
                  <a:schemeClr val="bg1">
                    <a:lumMod val="9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학교밖청소년건강검진</a:t>
            </a:r>
            <a:endParaRPr lang="ko-KR" altLang="en-US" sz="3200" dirty="0">
              <a:solidFill>
                <a:schemeClr val="bg1">
                  <a:lumMod val="9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627087" y="1763146"/>
            <a:ext cx="3228219" cy="416560"/>
          </a:xfrm>
          <a:prstGeom prst="rect">
            <a:avLst/>
          </a:prstGeom>
          <a:solidFill>
            <a:srgbClr val="005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검진비용</a:t>
            </a:r>
            <a:endParaRPr lang="ko-KR" altLang="en-US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4056087" y="1763146"/>
            <a:ext cx="3487713" cy="400050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rgbClr val="0000FF"/>
                </a:solidFill>
              </a:rPr>
              <a:t>√ 공단 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90%, 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수검자 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10%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부담</a:t>
            </a:r>
            <a:endParaRPr lang="en-US" altLang="ko-KR" sz="1600" b="1" dirty="0" smtClean="0">
              <a:solidFill>
                <a:srgbClr val="0000FF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chemeClr val="tx1"/>
                </a:solidFill>
              </a:rPr>
              <a:t> (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단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, </a:t>
            </a:r>
            <a:r>
              <a:rPr lang="ko-KR" altLang="en-US" sz="1600" b="1" dirty="0" err="1" smtClean="0">
                <a:solidFill>
                  <a:schemeClr val="tx1"/>
                </a:solidFill>
              </a:rPr>
              <a:t>자궁경부암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,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대장암은 </a:t>
            </a:r>
            <a:endParaRPr lang="en-US" altLang="ko-KR" sz="16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schemeClr val="tx1"/>
                </a:solidFill>
              </a:rPr>
              <a:t>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전액 </a:t>
            </a:r>
            <a:r>
              <a:rPr lang="ko-KR" altLang="en-US" sz="1600" b="1" dirty="0" err="1" smtClean="0">
                <a:solidFill>
                  <a:schemeClr val="tx1"/>
                </a:solidFill>
              </a:rPr>
              <a:t>공단부담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schemeClr val="tx1"/>
                </a:solidFill>
              </a:rPr>
              <a:t>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- 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건강보험가입자 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: </a:t>
            </a:r>
            <a:r>
              <a:rPr lang="ko-KR" altLang="en-US" sz="1400" b="1" dirty="0" err="1" smtClean="0">
                <a:solidFill>
                  <a:schemeClr val="tx1"/>
                </a:solidFill>
              </a:rPr>
              <a:t>부과보험료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 </a:t>
            </a:r>
            <a:endParaRPr lang="en-US" altLang="ko-KR" sz="14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>
                <a:solidFill>
                  <a:schemeClr val="tx1"/>
                </a:solidFill>
              </a:rPr>
              <a:t> 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   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기준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(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전년도 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11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월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)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월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100,000</a:t>
            </a:r>
            <a:r>
              <a:rPr lang="ko-KR" altLang="en-US" sz="1400" b="1" dirty="0" err="1" smtClean="0">
                <a:solidFill>
                  <a:schemeClr val="tx1"/>
                </a:solidFill>
              </a:rPr>
              <a:t>원이하</a:t>
            </a:r>
            <a:endParaRPr lang="en-US" altLang="ko-KR" sz="14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prstClr val="black"/>
                </a:solidFill>
              </a:rPr>
              <a:t> - 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지역가입자 월 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94,000</a:t>
            </a:r>
            <a:r>
              <a:rPr lang="ko-KR" altLang="en-US" sz="1400" b="1" dirty="0" err="1" smtClean="0">
                <a:solidFill>
                  <a:schemeClr val="tx1"/>
                </a:solidFill>
              </a:rPr>
              <a:t>원이하</a:t>
            </a:r>
            <a:endParaRPr lang="en-US" altLang="ko-KR" sz="1400" b="1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</a:rPr>
              <a:t>√ 생애전환기건강검진 대상자는 </a:t>
            </a:r>
            <a:endParaRPr lang="en-US" altLang="ko-KR" sz="16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schemeClr val="tx1"/>
                </a:solidFill>
              </a:rPr>
              <a:t>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 </a:t>
            </a:r>
            <a:r>
              <a:rPr lang="ko-KR" altLang="en-US" sz="1600" b="1" dirty="0" err="1" smtClean="0">
                <a:solidFill>
                  <a:schemeClr val="tx1"/>
                </a:solidFill>
              </a:rPr>
              <a:t>암검진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 본인부담비용 없음</a:t>
            </a:r>
            <a:endParaRPr lang="en-US" altLang="ko-KR" sz="16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altLang="ko-KR" sz="8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</a:rPr>
              <a:t>√ 의료수급권자의 </a:t>
            </a:r>
            <a:r>
              <a:rPr lang="ko-KR" altLang="en-US" sz="1600" b="1" dirty="0" err="1" smtClean="0">
                <a:solidFill>
                  <a:schemeClr val="tx1"/>
                </a:solidFill>
              </a:rPr>
              <a:t>검진비용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: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전액 </a:t>
            </a:r>
            <a:endParaRPr lang="en-US" altLang="ko-KR" sz="16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schemeClr val="tx1"/>
                </a:solidFill>
              </a:rPr>
              <a:t>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국가 및 지자체 부담</a:t>
            </a:r>
            <a:endParaRPr lang="en-US" altLang="ko-KR" sz="1600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5198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95300" y="304800"/>
            <a:ext cx="9118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2021 </a:t>
            </a:r>
            <a:r>
              <a:rPr lang="ko-KR" altLang="en-US" sz="3200" dirty="0" smtClean="0">
                <a:solidFill>
                  <a:schemeClr val="bg1">
                    <a:lumMod val="9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일반건강검진</a:t>
            </a:r>
            <a:r>
              <a:rPr lang="en-US" altLang="ko-KR" sz="3200" dirty="0" smtClean="0">
                <a:solidFill>
                  <a:schemeClr val="bg1">
                    <a:lumMod val="9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/</a:t>
            </a:r>
            <a:r>
              <a:rPr lang="ko-KR" altLang="en-US" sz="3200" dirty="0" err="1" smtClean="0">
                <a:solidFill>
                  <a:schemeClr val="bg1">
                    <a:lumMod val="9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암검진</a:t>
            </a:r>
            <a:r>
              <a:rPr lang="en-US" altLang="ko-KR" sz="3200" dirty="0" smtClean="0">
                <a:solidFill>
                  <a:schemeClr val="bg1">
                    <a:lumMod val="9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/</a:t>
            </a:r>
            <a:r>
              <a:rPr lang="ko-KR" altLang="en-US" sz="3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영유아건강검진</a:t>
            </a:r>
            <a:r>
              <a:rPr lang="en-US" altLang="ko-KR" sz="3200" dirty="0" smtClean="0">
                <a:solidFill>
                  <a:schemeClr val="bg1">
                    <a:lumMod val="9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/</a:t>
            </a:r>
          </a:p>
          <a:p>
            <a:r>
              <a:rPr lang="ko-KR" altLang="en-US" sz="3200" dirty="0" smtClean="0">
                <a:solidFill>
                  <a:schemeClr val="bg1">
                    <a:lumMod val="9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학교밖청소년건강검진</a:t>
            </a:r>
            <a:endParaRPr lang="ko-KR" altLang="en-US" sz="3200" dirty="0">
              <a:solidFill>
                <a:schemeClr val="bg1">
                  <a:lumMod val="9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627087" y="1775846"/>
            <a:ext cx="3228219" cy="416560"/>
          </a:xfrm>
          <a:prstGeom prst="rect">
            <a:avLst/>
          </a:prstGeom>
          <a:solidFill>
            <a:srgbClr val="005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검진 대상자 안내</a:t>
            </a:r>
            <a:endParaRPr lang="ko-KR" altLang="en-US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627087" y="2298697"/>
            <a:ext cx="3228219" cy="181610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</a:rPr>
              <a:t>√ 지역가입자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: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세대주</a:t>
            </a:r>
            <a:endParaRPr lang="en-US" altLang="ko-KR" sz="16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600" b="1" dirty="0">
                <a:solidFill>
                  <a:schemeClr val="tx1"/>
                </a:solidFill>
              </a:rPr>
              <a:t>√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직장가입자 및 피부양자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:   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schemeClr val="tx1"/>
                </a:solidFill>
              </a:rPr>
              <a:t>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직장가입자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</a:rPr>
              <a:t>√ 의료급여수급권자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: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세대주</a:t>
            </a:r>
            <a:endParaRPr lang="en-US" altLang="ko-KR" sz="16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600" b="1" dirty="0">
                <a:solidFill>
                  <a:schemeClr val="tx1"/>
                </a:solidFill>
              </a:rPr>
              <a:t>√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신생아정보등록시의 보호자</a:t>
            </a:r>
            <a:endParaRPr lang="en-US" altLang="ko-KR" sz="1600" b="1" dirty="0" smtClean="0">
              <a:solidFill>
                <a:schemeClr val="tx1"/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4291207" y="1775846"/>
            <a:ext cx="3608193" cy="416560"/>
          </a:xfrm>
          <a:prstGeom prst="rect">
            <a:avLst/>
          </a:prstGeom>
          <a:solidFill>
            <a:srgbClr val="FFD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영유아 건강검진 대상</a:t>
            </a:r>
            <a:endParaRPr lang="ko-KR" altLang="en-US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4291207" y="2285997"/>
            <a:ext cx="3633593" cy="405130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chemeClr val="tx1"/>
                </a:solidFill>
              </a:rPr>
              <a:t>1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차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: </a:t>
            </a:r>
            <a:r>
              <a:rPr lang="ko-KR" altLang="en-US" sz="1600" b="1" dirty="0" smtClean="0">
                <a:solidFill>
                  <a:srgbClr val="FF0000"/>
                </a:solidFill>
              </a:rPr>
              <a:t>생후 </a:t>
            </a:r>
            <a:r>
              <a:rPr lang="en-US" altLang="ko-KR" sz="1600" b="1" dirty="0" smtClean="0">
                <a:solidFill>
                  <a:srgbClr val="FF0000"/>
                </a:solidFill>
              </a:rPr>
              <a:t>14</a:t>
            </a:r>
            <a:r>
              <a:rPr lang="ko-KR" altLang="en-US" sz="1600" b="1" dirty="0" smtClean="0">
                <a:solidFill>
                  <a:srgbClr val="FF0000"/>
                </a:solidFill>
              </a:rPr>
              <a:t>일</a:t>
            </a:r>
            <a:r>
              <a:rPr lang="en-US" altLang="ko-KR" sz="1600" b="1" dirty="0" smtClean="0">
                <a:solidFill>
                  <a:srgbClr val="FF0000"/>
                </a:solidFill>
              </a:rPr>
              <a:t>~35</a:t>
            </a:r>
            <a:r>
              <a:rPr lang="ko-KR" altLang="en-US" sz="1600" b="1" dirty="0" smtClean="0">
                <a:solidFill>
                  <a:srgbClr val="FF0000"/>
                </a:solidFill>
              </a:rPr>
              <a:t>일</a:t>
            </a:r>
            <a:r>
              <a:rPr lang="en-US" altLang="ko-KR" sz="1600" b="1" dirty="0" smtClean="0">
                <a:solidFill>
                  <a:srgbClr val="FF0000"/>
                </a:solidFill>
              </a:rPr>
              <a:t>(2021</a:t>
            </a:r>
            <a:r>
              <a:rPr lang="ko-KR" altLang="en-US" sz="1600" b="1" dirty="0" smtClean="0">
                <a:solidFill>
                  <a:srgbClr val="FF0000"/>
                </a:solidFill>
              </a:rPr>
              <a:t>년 신설</a:t>
            </a:r>
            <a:r>
              <a:rPr lang="en-US" altLang="ko-KR" sz="1600" b="1" dirty="0" smtClean="0">
                <a:solidFill>
                  <a:srgbClr val="FF0000"/>
                </a:solidFill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chemeClr val="tx1"/>
                </a:solidFill>
              </a:rPr>
              <a:t>2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차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: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생후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4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개월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~6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개월</a:t>
            </a:r>
            <a:endParaRPr lang="en-US" altLang="ko-KR" sz="16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chemeClr val="tx1"/>
                </a:solidFill>
              </a:rPr>
              <a:t>3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차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: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생후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9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개월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~12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개월</a:t>
            </a:r>
            <a:endParaRPr lang="en-US" altLang="ko-KR" sz="16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chemeClr val="tx1"/>
                </a:solidFill>
              </a:rPr>
              <a:t>4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차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: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생후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18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개월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~24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개월</a:t>
            </a:r>
            <a:endParaRPr lang="en-US" altLang="ko-KR" sz="16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schemeClr val="tx1"/>
                </a:solidFill>
              </a:rPr>
              <a:t>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     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생후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18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개월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~29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개월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(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구강검진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chemeClr val="tx1"/>
                </a:solidFill>
              </a:rPr>
              <a:t>5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차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: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생후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30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개월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~36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개월</a:t>
            </a:r>
            <a:endParaRPr lang="en-US" altLang="ko-KR" sz="16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chemeClr val="tx1"/>
                </a:solidFill>
              </a:rPr>
              <a:t>6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차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: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생후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42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개월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~48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개월</a:t>
            </a:r>
            <a:endParaRPr lang="en-US" altLang="ko-KR" sz="16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schemeClr val="tx1"/>
                </a:solidFill>
              </a:rPr>
              <a:t>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     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생후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42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개월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~53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개월</a:t>
            </a:r>
            <a:r>
              <a:rPr lang="en-US" altLang="ko-KR" sz="1600" b="1" dirty="0">
                <a:solidFill>
                  <a:schemeClr val="tx1"/>
                </a:solidFill>
              </a:rPr>
              <a:t>(</a:t>
            </a:r>
            <a:r>
              <a:rPr lang="ko-KR" altLang="en-US" sz="1600" b="1" dirty="0">
                <a:solidFill>
                  <a:schemeClr val="tx1"/>
                </a:solidFill>
              </a:rPr>
              <a:t>구강검진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chemeClr val="tx1"/>
                </a:solidFill>
              </a:rPr>
              <a:t>7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차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: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생후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54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개월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~60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개월</a:t>
            </a:r>
            <a:endParaRPr lang="en-US" altLang="ko-KR" sz="16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schemeClr val="tx1"/>
                </a:solidFill>
              </a:rPr>
              <a:t>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     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생후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54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개월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~65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개월</a:t>
            </a:r>
            <a:r>
              <a:rPr lang="en-US" altLang="ko-KR" sz="1600" b="1" dirty="0">
                <a:solidFill>
                  <a:schemeClr val="tx1"/>
                </a:solidFill>
              </a:rPr>
              <a:t>(</a:t>
            </a:r>
            <a:r>
              <a:rPr lang="ko-KR" altLang="en-US" sz="1600" b="1" dirty="0">
                <a:solidFill>
                  <a:schemeClr val="tx1"/>
                </a:solidFill>
              </a:rPr>
              <a:t>구강검진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chemeClr val="tx1"/>
                </a:solidFill>
              </a:rPr>
              <a:t>8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차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: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생후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66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개월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~71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개월</a:t>
            </a:r>
            <a:endParaRPr lang="en-US" altLang="ko-KR" sz="1600" b="1" dirty="0" smtClean="0">
              <a:solidFill>
                <a:schemeClr val="tx1"/>
              </a:solidFill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8296512" y="1775846"/>
            <a:ext cx="3228219" cy="416560"/>
          </a:xfrm>
          <a:prstGeom prst="rect">
            <a:avLst/>
          </a:prstGeom>
          <a:solidFill>
            <a:srgbClr val="005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검진 항목</a:t>
            </a:r>
            <a:endParaRPr lang="ko-KR" altLang="en-US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8296512" y="2298697"/>
            <a:ext cx="3228219" cy="421640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dirty="0" smtClean="0">
                <a:solidFill>
                  <a:schemeClr val="tx1"/>
                </a:solidFill>
              </a:rPr>
              <a:t>√ 문진 및 진찰</a:t>
            </a:r>
            <a:r>
              <a:rPr lang="en-US" altLang="ko-KR" sz="1600" b="1" dirty="0">
                <a:solidFill>
                  <a:schemeClr val="tx1"/>
                </a:solidFill>
              </a:rPr>
              <a:t>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: </a:t>
            </a:r>
          </a:p>
          <a:p>
            <a:r>
              <a:rPr lang="en-US" altLang="ko-KR" sz="1600" b="1" dirty="0">
                <a:solidFill>
                  <a:schemeClr val="tx1"/>
                </a:solidFill>
              </a:rPr>
              <a:t>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 -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시각 및 </a:t>
            </a:r>
            <a:r>
              <a:rPr lang="ko-KR" altLang="en-US" sz="1600" b="1" dirty="0" err="1" smtClean="0">
                <a:solidFill>
                  <a:schemeClr val="tx1"/>
                </a:solidFill>
              </a:rPr>
              <a:t>청각문진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,</a:t>
            </a:r>
          </a:p>
          <a:p>
            <a:r>
              <a:rPr lang="ko-KR" altLang="en-US" sz="1600" b="1" dirty="0" smtClean="0">
                <a:solidFill>
                  <a:schemeClr val="tx1"/>
                </a:solidFill>
              </a:rPr>
              <a:t> 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-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신체계측 </a:t>
            </a:r>
            <a:r>
              <a:rPr lang="en-US" altLang="ko-KR" sz="1600" b="1" dirty="0">
                <a:solidFill>
                  <a:schemeClr val="tx1"/>
                </a:solidFill>
              </a:rPr>
              <a:t>: </a:t>
            </a:r>
            <a:r>
              <a:rPr lang="ko-KR" altLang="en-US" sz="1600" b="1" dirty="0">
                <a:solidFill>
                  <a:schemeClr val="tx1"/>
                </a:solidFill>
              </a:rPr>
              <a:t>키</a:t>
            </a:r>
            <a:r>
              <a:rPr lang="en-US" altLang="ko-KR" sz="1600" b="1" dirty="0">
                <a:solidFill>
                  <a:schemeClr val="tx1"/>
                </a:solidFill>
              </a:rPr>
              <a:t>, </a:t>
            </a:r>
            <a:r>
              <a:rPr lang="ko-KR" altLang="en-US" sz="1600" b="1" dirty="0">
                <a:solidFill>
                  <a:schemeClr val="tx1"/>
                </a:solidFill>
              </a:rPr>
              <a:t>몸무게</a:t>
            </a:r>
            <a:r>
              <a:rPr lang="en-US" altLang="ko-KR" sz="1600" b="1" dirty="0">
                <a:solidFill>
                  <a:schemeClr val="tx1"/>
                </a:solidFill>
              </a:rPr>
              <a:t>, </a:t>
            </a:r>
          </a:p>
          <a:p>
            <a:r>
              <a:rPr lang="en-US" altLang="ko-KR" sz="1600" b="1" dirty="0">
                <a:solidFill>
                  <a:schemeClr val="tx1"/>
                </a:solidFill>
              </a:rPr>
              <a:t> 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 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머리둘레</a:t>
            </a:r>
            <a:r>
              <a:rPr lang="en-US" altLang="ko-KR" sz="1600" b="1" dirty="0">
                <a:solidFill>
                  <a:schemeClr val="tx1"/>
                </a:solidFill>
              </a:rPr>
              <a:t>,</a:t>
            </a:r>
            <a:r>
              <a:rPr lang="ko-KR" altLang="en-US" sz="1600" b="1" dirty="0" err="1">
                <a:solidFill>
                  <a:schemeClr val="tx1"/>
                </a:solidFill>
              </a:rPr>
              <a:t>체질량지수</a:t>
            </a:r>
            <a:endParaRPr lang="en-US" altLang="ko-KR" sz="1600" b="1" dirty="0">
              <a:solidFill>
                <a:srgbClr val="FF0000"/>
              </a:solidFill>
            </a:endParaRPr>
          </a:p>
          <a:p>
            <a:r>
              <a:rPr lang="en-US" altLang="ko-KR" sz="1600" b="1" dirty="0" smtClean="0">
                <a:solidFill>
                  <a:schemeClr val="tx1"/>
                </a:solidFill>
              </a:rPr>
              <a:t>  -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시력검사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  </a:t>
            </a:r>
          </a:p>
          <a:p>
            <a:r>
              <a:rPr lang="ko-KR" altLang="en-US" sz="1600" b="1" dirty="0" smtClean="0">
                <a:solidFill>
                  <a:schemeClr val="tx1"/>
                </a:solidFill>
              </a:rPr>
              <a:t>√ 발달 평가 및 상담</a:t>
            </a:r>
            <a:endParaRPr lang="en-US" altLang="ko-KR" sz="1600" b="1" dirty="0">
              <a:solidFill>
                <a:srgbClr val="FF0000"/>
              </a:solidFill>
            </a:endParaRPr>
          </a:p>
          <a:p>
            <a:r>
              <a:rPr lang="ko-KR" altLang="en-US" sz="1600" b="1" dirty="0" smtClean="0">
                <a:solidFill>
                  <a:schemeClr val="tx1"/>
                </a:solidFill>
              </a:rPr>
              <a:t>√ 건강교육 및 상담</a:t>
            </a:r>
            <a:r>
              <a:rPr lang="en-US" altLang="ko-KR" sz="1600" b="1" dirty="0">
                <a:solidFill>
                  <a:schemeClr val="tx1"/>
                </a:solidFill>
              </a:rPr>
              <a:t>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: </a:t>
            </a:r>
          </a:p>
          <a:p>
            <a:r>
              <a:rPr lang="en-US" altLang="ko-KR" sz="1600" b="1" dirty="0">
                <a:solidFill>
                  <a:schemeClr val="tx1"/>
                </a:solidFill>
              </a:rPr>
              <a:t>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 -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영양</a:t>
            </a:r>
            <a:endParaRPr lang="en-US" altLang="ko-KR" sz="1600" b="1" dirty="0" smtClean="0">
              <a:solidFill>
                <a:schemeClr val="tx1"/>
              </a:solidFill>
            </a:endParaRPr>
          </a:p>
          <a:p>
            <a:r>
              <a:rPr lang="en-US" altLang="ko-KR" sz="1600" b="1" dirty="0">
                <a:solidFill>
                  <a:schemeClr val="tx1"/>
                </a:solidFill>
              </a:rPr>
              <a:t>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 -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수면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 </a:t>
            </a:r>
          </a:p>
          <a:p>
            <a:r>
              <a:rPr lang="en-US" altLang="ko-KR" sz="1600" b="1" dirty="0">
                <a:solidFill>
                  <a:schemeClr val="tx1"/>
                </a:solidFill>
              </a:rPr>
              <a:t>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 -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안전사고 예방</a:t>
            </a:r>
            <a:endParaRPr lang="en-US" altLang="ko-KR" sz="1600" b="1" dirty="0" smtClean="0">
              <a:solidFill>
                <a:schemeClr val="tx1"/>
              </a:solidFill>
            </a:endParaRPr>
          </a:p>
          <a:p>
            <a:r>
              <a:rPr lang="en-US" altLang="ko-KR" sz="1600" b="1" dirty="0">
                <a:solidFill>
                  <a:schemeClr val="tx1"/>
                </a:solidFill>
              </a:rPr>
              <a:t>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 - </a:t>
            </a:r>
            <a:r>
              <a:rPr lang="ko-KR" altLang="en-US" sz="1600" b="1" dirty="0" err="1" smtClean="0">
                <a:solidFill>
                  <a:schemeClr val="tx1"/>
                </a:solidFill>
              </a:rPr>
              <a:t>전자미디어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 노출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,</a:t>
            </a:r>
          </a:p>
          <a:p>
            <a:r>
              <a:rPr lang="en-US" altLang="ko-KR" sz="1600" b="1" dirty="0">
                <a:solidFill>
                  <a:schemeClr val="tx1"/>
                </a:solidFill>
              </a:rPr>
              <a:t>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 -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구강</a:t>
            </a:r>
            <a:endParaRPr lang="en-US" altLang="ko-KR" sz="1600" b="1" dirty="0" smtClean="0">
              <a:solidFill>
                <a:schemeClr val="tx1"/>
              </a:solidFill>
            </a:endParaRPr>
          </a:p>
          <a:p>
            <a:r>
              <a:rPr lang="en-US" altLang="ko-KR" sz="1600" b="1" dirty="0">
                <a:solidFill>
                  <a:schemeClr val="tx1"/>
                </a:solidFill>
              </a:rPr>
              <a:t>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 -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정서 및 사회성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 </a:t>
            </a:r>
          </a:p>
          <a:p>
            <a:r>
              <a:rPr lang="en-US" altLang="ko-KR" sz="1600" b="1" dirty="0">
                <a:solidFill>
                  <a:schemeClr val="tx1"/>
                </a:solidFill>
              </a:rPr>
              <a:t>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 -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대소변가리기</a:t>
            </a:r>
            <a:endParaRPr lang="en-US" altLang="ko-KR" sz="1600" b="1" dirty="0" smtClean="0">
              <a:solidFill>
                <a:schemeClr val="tx1"/>
              </a:solidFill>
            </a:endParaRPr>
          </a:p>
          <a:p>
            <a:r>
              <a:rPr lang="en-US" altLang="ko-KR" sz="1600" b="1" dirty="0">
                <a:solidFill>
                  <a:schemeClr val="tx1"/>
                </a:solidFill>
              </a:rPr>
              <a:t>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 -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개인위생</a:t>
            </a:r>
            <a:endParaRPr lang="en-US" altLang="ko-KR" sz="1600" b="1" dirty="0" smtClean="0">
              <a:solidFill>
                <a:schemeClr val="tx1"/>
              </a:solidFill>
            </a:endParaRPr>
          </a:p>
          <a:p>
            <a:r>
              <a:rPr lang="en-US" altLang="ko-KR" sz="1600" b="1" dirty="0">
                <a:solidFill>
                  <a:schemeClr val="tx1"/>
                </a:solidFill>
              </a:rPr>
              <a:t>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 - </a:t>
            </a:r>
            <a:r>
              <a:rPr lang="ko-KR" altLang="en-US" sz="1600" b="1" dirty="0" err="1" smtClean="0">
                <a:solidFill>
                  <a:schemeClr val="tx1"/>
                </a:solidFill>
              </a:rPr>
              <a:t>취학전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준비</a:t>
            </a:r>
            <a:endParaRPr lang="en-US" altLang="ko-KR" sz="1600" b="1" dirty="0" smtClean="0">
              <a:solidFill>
                <a:schemeClr val="tx1"/>
              </a:solidFill>
            </a:endParaRPr>
          </a:p>
          <a:p>
            <a:r>
              <a:rPr lang="ko-KR" altLang="en-US" sz="1600" b="1" dirty="0" smtClean="0">
                <a:solidFill>
                  <a:schemeClr val="tx1"/>
                </a:solidFill>
              </a:rPr>
              <a:t>√ 구강검진</a:t>
            </a:r>
            <a:endParaRPr lang="en-US" altLang="ko-KR" sz="1600" b="1" dirty="0" smtClean="0">
              <a:solidFill>
                <a:schemeClr val="tx1"/>
              </a:solidFill>
            </a:endParaRPr>
          </a:p>
        </p:txBody>
      </p:sp>
      <p:sp>
        <p:nvSpPr>
          <p:cNvPr id="11" name="사각형: 둥근 모서리 5">
            <a:extLst>
              <a:ext uri="{FF2B5EF4-FFF2-40B4-BE49-F238E27FC236}">
                <a16:creationId xmlns:a16="http://schemas.microsoft.com/office/drawing/2014/main" id="{E0EB1664-FDFE-4923-9888-CB17C72720CE}"/>
              </a:ext>
            </a:extLst>
          </p:cNvPr>
          <p:cNvSpPr/>
          <p:nvPr/>
        </p:nvSpPr>
        <p:spPr>
          <a:xfrm>
            <a:off x="869198" y="4667935"/>
            <a:ext cx="2509156" cy="419714"/>
          </a:xfrm>
          <a:prstGeom prst="roundRect">
            <a:avLst>
              <a:gd name="adj" fmla="val 50000"/>
            </a:avLst>
          </a:prstGeom>
          <a:solidFill>
            <a:srgbClr val="FFDB00"/>
          </a:solidFill>
          <a:ln w="1905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비용부담</a:t>
            </a:r>
            <a:endParaRPr lang="en-US" altLang="ko-KR" dirty="0" smtClean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40F6D64-FBD4-4681-86F5-EC317C8A7BA6}"/>
              </a:ext>
            </a:extLst>
          </p:cNvPr>
          <p:cNvSpPr txBox="1"/>
          <p:nvPr/>
        </p:nvSpPr>
        <p:spPr>
          <a:xfrm>
            <a:off x="588591" y="5144728"/>
            <a:ext cx="35008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▷건강보험가입자 </a:t>
            </a:r>
            <a:r>
              <a:rPr lang="en-US" altLang="ko-KR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: </a:t>
            </a:r>
            <a:r>
              <a:rPr lang="ko-KR" altLang="en-US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공단 전액 부담</a:t>
            </a:r>
            <a:endParaRPr lang="en-US" altLang="ko-KR" sz="1600" b="1" dirty="0" smtClean="0">
              <a:solidFill>
                <a:prstClr val="black">
                  <a:lumMod val="75000"/>
                  <a:lumOff val="25000"/>
                </a:prstClr>
              </a:solidFill>
              <a:latin typeface="+mn-ea"/>
              <a:cs typeface="Aharoni" panose="02010803020104030203" pitchFamily="2" charset="-79"/>
            </a:endParaRP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▷의료급여수급권자 </a:t>
            </a:r>
            <a:r>
              <a:rPr lang="en-US" altLang="ko-KR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: </a:t>
            </a:r>
            <a:r>
              <a:rPr lang="ko-KR" altLang="en-US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국가 및 </a:t>
            </a:r>
            <a:endParaRPr lang="en-US" altLang="ko-KR" sz="1600" b="1" dirty="0" smtClean="0">
              <a:solidFill>
                <a:prstClr val="black">
                  <a:lumMod val="75000"/>
                  <a:lumOff val="25000"/>
                </a:prstClr>
              </a:solidFill>
              <a:latin typeface="+mn-ea"/>
              <a:cs typeface="Aharoni" panose="02010803020104030203" pitchFamily="2" charset="-79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 </a:t>
            </a:r>
            <a:r>
              <a:rPr lang="en-US" altLang="ko-KR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  </a:t>
            </a:r>
            <a:r>
              <a:rPr lang="ko-KR" altLang="en-US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지자체에서 부담</a:t>
            </a:r>
            <a:endParaRPr lang="en-US" altLang="ko-KR" sz="1600" b="1" dirty="0">
              <a:solidFill>
                <a:prstClr val="black">
                  <a:lumMod val="75000"/>
                  <a:lumOff val="25000"/>
                </a:prstClr>
              </a:solidFill>
              <a:latin typeface="+mn-ea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854945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95300" y="304800"/>
            <a:ext cx="9118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2021 </a:t>
            </a:r>
            <a:r>
              <a:rPr lang="ko-KR" altLang="en-US" sz="3200" dirty="0" smtClean="0">
                <a:solidFill>
                  <a:schemeClr val="bg1">
                    <a:lumMod val="9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일반건강검진</a:t>
            </a:r>
            <a:r>
              <a:rPr lang="en-US" altLang="ko-KR" sz="3200" dirty="0" smtClean="0">
                <a:solidFill>
                  <a:schemeClr val="bg1">
                    <a:lumMod val="9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/</a:t>
            </a:r>
            <a:r>
              <a:rPr lang="ko-KR" altLang="en-US" sz="3200" dirty="0" err="1" smtClean="0">
                <a:solidFill>
                  <a:schemeClr val="bg1">
                    <a:lumMod val="9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암검진</a:t>
            </a:r>
            <a:r>
              <a:rPr lang="en-US" altLang="ko-KR" sz="3200" dirty="0" smtClean="0">
                <a:solidFill>
                  <a:schemeClr val="bg1">
                    <a:lumMod val="9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/</a:t>
            </a:r>
            <a:r>
              <a:rPr lang="ko-KR" altLang="en-US" sz="3200" dirty="0" smtClean="0">
                <a:solidFill>
                  <a:schemeClr val="bg1">
                    <a:lumMod val="9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영유아건강검진</a:t>
            </a:r>
            <a:r>
              <a:rPr lang="en-US" altLang="ko-KR" sz="3200" dirty="0" smtClean="0">
                <a:solidFill>
                  <a:schemeClr val="bg1">
                    <a:lumMod val="9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/</a:t>
            </a:r>
          </a:p>
          <a:p>
            <a:r>
              <a:rPr lang="ko-KR" altLang="en-US" sz="3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학교밖청소년건강검진</a:t>
            </a:r>
            <a:endParaRPr lang="ko-KR" altLang="en-US" sz="32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627087" y="1877446"/>
            <a:ext cx="3381308" cy="416560"/>
          </a:xfrm>
          <a:prstGeom prst="rect">
            <a:avLst/>
          </a:prstGeom>
          <a:solidFill>
            <a:srgbClr val="005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목적 및 대상자</a:t>
            </a:r>
            <a:endParaRPr lang="ko-KR" altLang="en-US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627087" y="2400296"/>
            <a:ext cx="3381308" cy="309880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1600" dirty="0" smtClean="0">
                <a:solidFill>
                  <a:schemeClr val="tx1"/>
                </a:solidFill>
              </a:rPr>
              <a:t>√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정기적 건강검진을 실시하여 </a:t>
            </a:r>
            <a:endParaRPr lang="en-US" altLang="ko-KR" sz="16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schemeClr val="tx1"/>
                </a:solidFill>
              </a:rPr>
              <a:t>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건강하게 성장할 수 있도록 지원</a:t>
            </a:r>
            <a:endParaRPr lang="en-US" altLang="ko-KR" sz="16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</a:rPr>
              <a:t>√ 질병의 조기발견과 예방을 위해 </a:t>
            </a:r>
            <a:endParaRPr lang="en-US" altLang="ko-KR" sz="16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schemeClr val="tx1"/>
                </a:solidFill>
              </a:rPr>
              <a:t>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생애 전환기 연령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(10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대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)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의 </a:t>
            </a:r>
            <a:endParaRPr lang="en-US" altLang="ko-KR" sz="16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schemeClr val="tx1"/>
                </a:solidFill>
              </a:rPr>
              <a:t>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특성에 적합한 맞춤형 건강검진  </a:t>
            </a:r>
            <a:endParaRPr lang="en-US" altLang="ko-KR" sz="16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schemeClr val="tx1"/>
                </a:solidFill>
              </a:rPr>
              <a:t>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서비스 제공</a:t>
            </a:r>
            <a:endParaRPr lang="en-US" altLang="ko-KR" sz="16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600" dirty="0" smtClean="0">
                <a:solidFill>
                  <a:schemeClr val="tx1"/>
                </a:solidFill>
              </a:rPr>
              <a:t>√ 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9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세 이상 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18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세 이하 학교 밖 </a:t>
            </a:r>
            <a:endParaRPr lang="en-US" altLang="ko-KR" sz="1600" b="1" dirty="0" smtClean="0">
              <a:solidFill>
                <a:srgbClr val="0000FF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srgbClr val="0000FF"/>
                </a:solidFill>
              </a:rPr>
              <a:t> 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 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청소년</a:t>
            </a:r>
            <a:endParaRPr lang="en-US" altLang="ko-KR" sz="1600" b="1" dirty="0" smtClean="0">
              <a:solidFill>
                <a:srgbClr val="0000FF"/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4430907" y="1877446"/>
            <a:ext cx="3595493" cy="416560"/>
          </a:xfrm>
          <a:prstGeom prst="rect">
            <a:avLst/>
          </a:prstGeom>
          <a:solidFill>
            <a:srgbClr val="FFD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검진 주기 및 항목</a:t>
            </a:r>
            <a:endParaRPr lang="ko-KR" altLang="en-US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4430907" y="2387597"/>
            <a:ext cx="3595493" cy="311150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1600" dirty="0" smtClean="0">
                <a:solidFill>
                  <a:schemeClr val="tx1"/>
                </a:solidFill>
              </a:rPr>
              <a:t>√ </a:t>
            </a:r>
            <a:r>
              <a:rPr lang="ko-KR" altLang="en-US" sz="1600" b="1" dirty="0" err="1" smtClean="0">
                <a:solidFill>
                  <a:srgbClr val="0000FF"/>
                </a:solidFill>
              </a:rPr>
              <a:t>검진주기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 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: 3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년</a:t>
            </a:r>
            <a:endParaRPr lang="en-US" altLang="ko-KR" sz="1600" b="1" dirty="0" smtClean="0">
              <a:solidFill>
                <a:srgbClr val="0000FF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600" dirty="0" smtClean="0">
                <a:solidFill>
                  <a:schemeClr val="tx1"/>
                </a:solidFill>
              </a:rPr>
              <a:t>√ </a:t>
            </a:r>
            <a:r>
              <a:rPr lang="ko-KR" altLang="en-US" sz="1600" b="1" dirty="0" err="1" smtClean="0">
                <a:solidFill>
                  <a:schemeClr val="tx1"/>
                </a:solidFill>
              </a:rPr>
              <a:t>검진항목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: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상담 및 진찰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, </a:t>
            </a:r>
            <a:r>
              <a:rPr lang="ko-KR" altLang="en-US" sz="1600" b="1" dirty="0" err="1" smtClean="0">
                <a:solidFill>
                  <a:schemeClr val="tx1"/>
                </a:solidFill>
              </a:rPr>
              <a:t>요검사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,</a:t>
            </a:r>
            <a:endParaRPr lang="en-US" altLang="ko-KR" sz="1600" b="1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chemeClr val="tx1"/>
                </a:solidFill>
              </a:rPr>
              <a:t> 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혈액검사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(</a:t>
            </a:r>
            <a:r>
              <a:rPr lang="ko-KR" altLang="en-US" sz="1600" b="1" dirty="0">
                <a:solidFill>
                  <a:schemeClr val="tx1"/>
                </a:solidFill>
              </a:rPr>
              <a:t>혈색소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,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혈당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,     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schemeClr val="tx1"/>
                </a:solidFill>
              </a:rPr>
              <a:t>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총콜레스테롤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, AST, ALT</a:t>
            </a:r>
            <a:r>
              <a:rPr lang="en-US" altLang="ko-KR" sz="1600" b="1" dirty="0">
                <a:solidFill>
                  <a:schemeClr val="tx1"/>
                </a:solidFill>
              </a:rPr>
              <a:t>) B</a:t>
            </a:r>
            <a:r>
              <a:rPr lang="ko-KR" altLang="en-US" sz="1600" b="1" dirty="0" err="1" smtClean="0">
                <a:solidFill>
                  <a:schemeClr val="tx1"/>
                </a:solidFill>
              </a:rPr>
              <a:t>형간염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,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  </a:t>
            </a:r>
            <a:endParaRPr lang="en-US" altLang="ko-KR" sz="16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schemeClr val="tx1"/>
                </a:solidFill>
              </a:rPr>
              <a:t>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 C</a:t>
            </a:r>
            <a:r>
              <a:rPr lang="ko-KR" altLang="en-US" sz="1600" b="1" dirty="0" err="1" smtClean="0">
                <a:solidFill>
                  <a:schemeClr val="tx1"/>
                </a:solidFill>
              </a:rPr>
              <a:t>형간염검사</a:t>
            </a:r>
            <a:r>
              <a:rPr lang="en-US" altLang="ko-KR" sz="1600" b="1" dirty="0">
                <a:solidFill>
                  <a:schemeClr val="tx1"/>
                </a:solidFill>
              </a:rPr>
              <a:t>, </a:t>
            </a:r>
            <a:r>
              <a:rPr lang="ko-KR" altLang="en-US" sz="1600" b="1" dirty="0">
                <a:solidFill>
                  <a:schemeClr val="tx1"/>
                </a:solidFill>
              </a:rPr>
              <a:t>구강검진</a:t>
            </a:r>
            <a:r>
              <a:rPr lang="en-US" altLang="ko-KR" sz="1600" b="1" dirty="0">
                <a:solidFill>
                  <a:schemeClr val="tx1"/>
                </a:solidFill>
              </a:rPr>
              <a:t>, </a:t>
            </a:r>
            <a:endParaRPr lang="en-US" altLang="ko-KR" sz="16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chemeClr val="tx1"/>
                </a:solidFill>
              </a:rPr>
              <a:t> 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흉부방사선촬영</a:t>
            </a:r>
            <a:endParaRPr lang="en-US" altLang="ko-KR" sz="1600" b="1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chemeClr val="tx1"/>
                </a:solidFill>
              </a:rPr>
              <a:t> </a:t>
            </a:r>
            <a:r>
              <a:rPr lang="ko-KR" altLang="en-US" sz="1600" b="1" dirty="0">
                <a:solidFill>
                  <a:schemeClr val="tx1"/>
                </a:solidFill>
              </a:rPr>
              <a:t>√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 </a:t>
            </a:r>
            <a:r>
              <a:rPr lang="ko-KR" altLang="en-US" sz="1600" b="1" dirty="0" err="1" smtClean="0">
                <a:solidFill>
                  <a:schemeClr val="tx1"/>
                </a:solidFill>
              </a:rPr>
              <a:t>선택검사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: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매독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, HIV, </a:t>
            </a:r>
            <a:r>
              <a:rPr lang="ko-KR" altLang="en-US" sz="1600" b="1" dirty="0" err="1" smtClean="0">
                <a:solidFill>
                  <a:schemeClr val="tx1"/>
                </a:solidFill>
              </a:rPr>
              <a:t>클라미디아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, 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schemeClr val="tx1"/>
                </a:solidFill>
              </a:rPr>
              <a:t>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임질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(</a:t>
            </a:r>
            <a:r>
              <a:rPr lang="ko-KR" altLang="en-US" sz="1600" b="1" dirty="0" err="1" smtClean="0">
                <a:solidFill>
                  <a:schemeClr val="tx1"/>
                </a:solidFill>
              </a:rPr>
              <a:t>성매개질환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8296512" y="1877446"/>
            <a:ext cx="3323988" cy="416560"/>
          </a:xfrm>
          <a:prstGeom prst="rect">
            <a:avLst/>
          </a:prstGeom>
          <a:solidFill>
            <a:srgbClr val="005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검진기관</a:t>
            </a:r>
            <a:endParaRPr lang="ko-KR" altLang="en-US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8296512" y="2400297"/>
            <a:ext cx="3323988" cy="204470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1600" dirty="0" smtClean="0">
                <a:solidFill>
                  <a:schemeClr val="tx1"/>
                </a:solidFill>
              </a:rPr>
              <a:t>√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지역 내 검진기관 중 </a:t>
            </a:r>
            <a:endParaRPr lang="en-US" altLang="ko-KR" sz="16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schemeClr val="tx1"/>
                </a:solidFill>
              </a:rPr>
              <a:t>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 </a:t>
            </a:r>
            <a:r>
              <a:rPr lang="ko-KR" altLang="en-US" sz="1600" b="1" dirty="0" err="1" smtClean="0">
                <a:solidFill>
                  <a:schemeClr val="tx1"/>
                </a:solidFill>
              </a:rPr>
              <a:t>구강검진이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 가능한 국</a:t>
            </a:r>
            <a:r>
              <a:rPr lang="en-US" altLang="ko-KR" sz="1600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공립 또는 </a:t>
            </a:r>
            <a:endParaRPr lang="en-US" altLang="ko-KR" sz="16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schemeClr val="tx1"/>
                </a:solidFill>
              </a:rPr>
              <a:t>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특수 및 학교법인 우선</a:t>
            </a:r>
            <a:endParaRPr lang="en-US" altLang="ko-KR" sz="16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1"/>
                </a:solidFill>
              </a:rPr>
              <a:t>√ 지역보건의료기관 및 </a:t>
            </a:r>
            <a:endParaRPr lang="en-US" altLang="ko-KR" sz="1600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schemeClr val="tx1"/>
                </a:solidFill>
              </a:rPr>
              <a:t>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공공보건의료기관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(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접근성 제고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)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 </a:t>
            </a:r>
            <a:endParaRPr lang="en-US" altLang="ko-KR" sz="1600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037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296632" y="914400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ko-KR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검진 유형</a:t>
            </a:r>
            <a:endParaRPr lang="ko-KR" alt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81100" y="2451100"/>
            <a:ext cx="871220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lnSpc>
                <a:spcPct val="150000"/>
              </a:lnSpc>
              <a:buAutoNum type="arabicPeriod"/>
            </a:pPr>
            <a:r>
              <a:rPr lang="ko-KR" altLang="en-US" sz="2800" dirty="0" smtClean="0">
                <a:solidFill>
                  <a:schemeClr val="bg1">
                    <a:lumMod val="9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국가건강검진</a:t>
            </a:r>
            <a:endParaRPr lang="en-US" altLang="ko-KR" sz="2800" dirty="0" smtClean="0">
              <a:solidFill>
                <a:schemeClr val="bg1">
                  <a:lumMod val="9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342900" indent="-342900" algn="ctr">
              <a:lnSpc>
                <a:spcPct val="150000"/>
              </a:lnSpc>
              <a:buAutoNum type="arabicPeriod"/>
            </a:pPr>
            <a:r>
              <a:rPr lang="ko-KR" altLang="en-US" sz="2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특수건강진단</a:t>
            </a:r>
            <a:endParaRPr lang="en-US" altLang="ko-KR" sz="28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342900" indent="-342900" algn="ctr">
              <a:lnSpc>
                <a:spcPct val="150000"/>
              </a:lnSpc>
              <a:buAutoNum type="arabicPeriod"/>
            </a:pPr>
            <a:r>
              <a:rPr lang="ko-KR" altLang="en-US" sz="2800" dirty="0" smtClean="0">
                <a:solidFill>
                  <a:schemeClr val="bg1">
                    <a:lumMod val="9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종합건강검진</a:t>
            </a:r>
            <a:endParaRPr lang="en-US" altLang="ko-KR" sz="2800" dirty="0" smtClean="0">
              <a:solidFill>
                <a:schemeClr val="bg1">
                  <a:lumMod val="9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342900" indent="-342900" algn="ctr">
              <a:lnSpc>
                <a:spcPct val="150000"/>
              </a:lnSpc>
              <a:buAutoNum type="arabicPeriod"/>
            </a:pPr>
            <a:r>
              <a:rPr lang="ko-KR" altLang="en-US" sz="2800" dirty="0" smtClean="0">
                <a:solidFill>
                  <a:schemeClr val="bg1">
                    <a:lumMod val="9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사업장건강검진</a:t>
            </a:r>
            <a:endParaRPr lang="en-US" altLang="ko-KR" sz="2800" dirty="0" smtClean="0">
              <a:solidFill>
                <a:schemeClr val="bg1">
                  <a:lumMod val="9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342900" indent="-342900" algn="ctr">
              <a:lnSpc>
                <a:spcPct val="150000"/>
              </a:lnSpc>
              <a:buAutoNum type="arabicPeriod"/>
            </a:pPr>
            <a:r>
              <a:rPr lang="ko-KR" altLang="en-US" sz="2800" dirty="0" smtClean="0">
                <a:solidFill>
                  <a:schemeClr val="bg1">
                    <a:lumMod val="9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기타 검진</a:t>
            </a:r>
            <a:endParaRPr lang="ko-KR" altLang="en-US" sz="2800" dirty="0">
              <a:solidFill>
                <a:schemeClr val="bg1">
                  <a:lumMod val="9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5174" y="1272583"/>
            <a:ext cx="604433" cy="604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380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95300" y="304800"/>
            <a:ext cx="911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특수건강진단 근로자건강진단</a:t>
            </a:r>
            <a:r>
              <a:rPr lang="en-US" altLang="ko-KR" sz="36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36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야간작업</a:t>
            </a:r>
            <a:r>
              <a:rPr lang="en-US" altLang="ko-KR" sz="36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endParaRPr lang="ko-KR" altLang="en-US" sz="3600" dirty="0">
              <a:solidFill>
                <a:schemeClr val="bg1">
                  <a:lumMod val="9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" name="사각형: 둥근 모서리 4">
            <a:extLst>
              <a:ext uri="{FF2B5EF4-FFF2-40B4-BE49-F238E27FC236}">
                <a16:creationId xmlns:a16="http://schemas.microsoft.com/office/drawing/2014/main" id="{09CE5959-0D78-46D2-9860-E5C7A4D34A72}"/>
              </a:ext>
            </a:extLst>
          </p:cNvPr>
          <p:cNvSpPr/>
          <p:nvPr/>
        </p:nvSpPr>
        <p:spPr>
          <a:xfrm>
            <a:off x="671171" y="1348382"/>
            <a:ext cx="1532684" cy="625062"/>
          </a:xfrm>
          <a:prstGeom prst="roundRect">
            <a:avLst>
              <a:gd name="adj" fmla="val 50000"/>
            </a:avLst>
          </a:prstGeom>
          <a:solidFill>
            <a:srgbClr val="0058A3"/>
          </a:solidFill>
          <a:ln w="1905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관련법규</a:t>
            </a:r>
            <a:endParaRPr lang="en-US" altLang="ko-KR" sz="2000" dirty="0" smtClean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2347571" y="1359833"/>
            <a:ext cx="4017464" cy="60215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산업안전보건법 시행령</a:t>
            </a:r>
            <a:r>
              <a:rPr lang="en-US" altLang="ko-KR" b="1" dirty="0" smtClean="0">
                <a:solidFill>
                  <a:schemeClr val="tx1"/>
                </a:solidFill>
              </a:rPr>
              <a:t>, </a:t>
            </a:r>
            <a:r>
              <a:rPr lang="ko-KR" altLang="en-US" b="1" dirty="0" smtClean="0">
                <a:solidFill>
                  <a:schemeClr val="tx1"/>
                </a:solidFill>
              </a:rPr>
              <a:t>시행규칙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5" name="모서리가 둥근 직사각형 4"/>
          <p:cNvSpPr/>
          <p:nvPr/>
        </p:nvSpPr>
        <p:spPr>
          <a:xfrm>
            <a:off x="2347571" y="2069614"/>
            <a:ext cx="4017464" cy="60215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근로자건강진단 </a:t>
            </a:r>
            <a:r>
              <a:rPr lang="ko-KR" altLang="en-US" b="1" dirty="0" err="1" smtClean="0">
                <a:solidFill>
                  <a:schemeClr val="tx1"/>
                </a:solidFill>
              </a:rPr>
              <a:t>실시기준</a:t>
            </a:r>
            <a:endParaRPr lang="en-US" altLang="ko-KR" b="1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b="1" dirty="0" smtClean="0">
                <a:solidFill>
                  <a:schemeClr val="tx1"/>
                </a:solidFill>
              </a:rPr>
              <a:t>(</a:t>
            </a:r>
            <a:r>
              <a:rPr lang="ko-KR" altLang="en-US" b="1" dirty="0" smtClean="0">
                <a:solidFill>
                  <a:schemeClr val="tx1"/>
                </a:solidFill>
              </a:rPr>
              <a:t>고용노동부 고시</a:t>
            </a:r>
            <a:r>
              <a:rPr lang="en-US" altLang="ko-KR" b="1" dirty="0" smtClean="0">
                <a:solidFill>
                  <a:schemeClr val="tx1"/>
                </a:solidFill>
              </a:rPr>
              <a:t>)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6" name="사각형: 둥근 모서리 4">
            <a:extLst>
              <a:ext uri="{FF2B5EF4-FFF2-40B4-BE49-F238E27FC236}">
                <a16:creationId xmlns:a16="http://schemas.microsoft.com/office/drawing/2014/main" id="{09CE5959-0D78-46D2-9860-E5C7A4D34A72}"/>
              </a:ext>
            </a:extLst>
          </p:cNvPr>
          <p:cNvSpPr/>
          <p:nvPr/>
        </p:nvSpPr>
        <p:spPr>
          <a:xfrm>
            <a:off x="671171" y="3088282"/>
            <a:ext cx="1532684" cy="625062"/>
          </a:xfrm>
          <a:prstGeom prst="roundRect">
            <a:avLst>
              <a:gd name="adj" fmla="val 50000"/>
            </a:avLst>
          </a:prstGeom>
          <a:solidFill>
            <a:srgbClr val="0058A3"/>
          </a:solidFill>
          <a:ln w="1905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err="1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실시근거</a:t>
            </a:r>
            <a:endParaRPr lang="en-US" altLang="ko-KR" sz="2000" dirty="0" smtClean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7" name="모서리가 둥근 직사각형 6"/>
          <p:cNvSpPr/>
          <p:nvPr/>
        </p:nvSpPr>
        <p:spPr>
          <a:xfrm>
            <a:off x="2360271" y="3074333"/>
            <a:ext cx="4017464" cy="60215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산업안전보건법 제</a:t>
            </a:r>
            <a:r>
              <a:rPr lang="en-US" altLang="ko-KR" b="1" dirty="0" smtClean="0">
                <a:solidFill>
                  <a:schemeClr val="tx1"/>
                </a:solidFill>
              </a:rPr>
              <a:t>43</a:t>
            </a:r>
            <a:r>
              <a:rPr lang="ko-KR" altLang="en-US" b="1" dirty="0" smtClean="0">
                <a:solidFill>
                  <a:schemeClr val="tx1"/>
                </a:solidFill>
              </a:rPr>
              <a:t>조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5A0CD142-015D-4F5B-B108-3EDA4FF6EBF7}"/>
              </a:ext>
            </a:extLst>
          </p:cNvPr>
          <p:cNvCxnSpPr>
            <a:cxnSpLocks/>
          </p:cNvCxnSpPr>
          <p:nvPr/>
        </p:nvCxnSpPr>
        <p:spPr>
          <a:xfrm>
            <a:off x="847408" y="3845191"/>
            <a:ext cx="9740774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F40F6D64-FBD4-4681-86F5-EC317C8A7BA6}"/>
              </a:ext>
            </a:extLst>
          </p:cNvPr>
          <p:cNvSpPr txBox="1"/>
          <p:nvPr/>
        </p:nvSpPr>
        <p:spPr>
          <a:xfrm>
            <a:off x="6506822" y="3108797"/>
            <a:ext cx="36277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600" b="1" dirty="0" smtClean="0">
                <a:solidFill>
                  <a:srgbClr val="FF0000"/>
                </a:solidFill>
                <a:latin typeface="+mn-ea"/>
                <a:cs typeface="Aharoni" panose="02010803020104030203" pitchFamily="2" charset="-79"/>
              </a:rPr>
              <a:t>위반 시 </a:t>
            </a:r>
            <a:r>
              <a:rPr lang="en-US" altLang="ko-KR" sz="1600" b="1" dirty="0" smtClean="0">
                <a:solidFill>
                  <a:srgbClr val="FF0000"/>
                </a:solidFill>
                <a:latin typeface="+mn-ea"/>
                <a:cs typeface="Aharoni" panose="02010803020104030203" pitchFamily="2" charset="-79"/>
              </a:rPr>
              <a:t>1,000</a:t>
            </a:r>
            <a:r>
              <a:rPr lang="ko-KR" altLang="en-US" sz="1600" b="1" dirty="0" smtClean="0">
                <a:solidFill>
                  <a:srgbClr val="FF0000"/>
                </a:solidFill>
                <a:latin typeface="+mn-ea"/>
                <a:cs typeface="Aharoni" panose="02010803020104030203" pitchFamily="2" charset="-79"/>
              </a:rPr>
              <a:t>만원 이하의 과태료</a:t>
            </a:r>
            <a:endParaRPr lang="en-US" altLang="ko-KR" sz="1600" b="1" dirty="0">
              <a:solidFill>
                <a:srgbClr val="FF0000"/>
              </a:solidFill>
              <a:latin typeface="+mn-ea"/>
              <a:cs typeface="Aharoni" panose="02010803020104030203" pitchFamily="2" charset="-79"/>
            </a:endParaRPr>
          </a:p>
        </p:txBody>
      </p:sp>
      <p:sp>
        <p:nvSpPr>
          <p:cNvPr id="11" name="사각형: 둥근 모서리 4">
            <a:extLst>
              <a:ext uri="{FF2B5EF4-FFF2-40B4-BE49-F238E27FC236}">
                <a16:creationId xmlns:a16="http://schemas.microsoft.com/office/drawing/2014/main" id="{09CE5959-0D78-46D2-9860-E5C7A4D34A72}"/>
              </a:ext>
            </a:extLst>
          </p:cNvPr>
          <p:cNvSpPr/>
          <p:nvPr/>
        </p:nvSpPr>
        <p:spPr>
          <a:xfrm>
            <a:off x="658471" y="4078882"/>
            <a:ext cx="1532684" cy="625062"/>
          </a:xfrm>
          <a:prstGeom prst="roundRect">
            <a:avLst>
              <a:gd name="adj" fmla="val 50000"/>
            </a:avLst>
          </a:prstGeom>
          <a:solidFill>
            <a:srgbClr val="0058A3"/>
          </a:solidFill>
          <a:ln w="1905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근로자</a:t>
            </a:r>
            <a:r>
              <a:rPr lang="ko-KR" altLang="en-US" sz="16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4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건강진단 종류</a:t>
            </a:r>
            <a:endParaRPr lang="en-US" altLang="ko-KR" sz="1400" dirty="0" smtClean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5F44D20-4E22-4A9F-8F13-656F003464FE}"/>
              </a:ext>
            </a:extLst>
          </p:cNvPr>
          <p:cNvSpPr txBox="1"/>
          <p:nvPr/>
        </p:nvSpPr>
        <p:spPr>
          <a:xfrm>
            <a:off x="2347570" y="4175562"/>
            <a:ext cx="7901330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√ 일반건강진단 </a:t>
            </a:r>
            <a:r>
              <a:rPr lang="en-US" altLang="ko-KR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: </a:t>
            </a:r>
            <a:r>
              <a:rPr lang="ko-KR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모든 근로자</a:t>
            </a:r>
            <a:endParaRPr lang="en-US" altLang="ko-KR" b="1" dirty="0" smtClean="0">
              <a:solidFill>
                <a:prstClr val="black">
                  <a:lumMod val="75000"/>
                  <a:lumOff val="25000"/>
                </a:prstClr>
              </a:solidFill>
              <a:latin typeface="+mn-ea"/>
              <a:cs typeface="Aharoni" panose="02010803020104030203" pitchFamily="2" charset="-79"/>
            </a:endParaRPr>
          </a:p>
          <a:p>
            <a:pPr>
              <a:lnSpc>
                <a:spcPct val="150000"/>
              </a:lnSpc>
            </a:pPr>
            <a:r>
              <a:rPr lang="ko-KR" altLang="en-US" b="1" dirty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√ </a:t>
            </a:r>
            <a:r>
              <a:rPr lang="ko-KR" altLang="en-US" b="1" dirty="0" smtClean="0">
                <a:solidFill>
                  <a:srgbClr val="00B050"/>
                </a:solidFill>
                <a:latin typeface="+mn-ea"/>
                <a:cs typeface="Aharoni" panose="02010803020104030203" pitchFamily="2" charset="-79"/>
              </a:rPr>
              <a:t>특수건강진단 </a:t>
            </a:r>
            <a:r>
              <a:rPr lang="en-US" altLang="ko-KR" b="1" dirty="0" smtClean="0">
                <a:solidFill>
                  <a:srgbClr val="00B050"/>
                </a:solidFill>
                <a:latin typeface="+mn-ea"/>
                <a:cs typeface="Aharoni" panose="02010803020104030203" pitchFamily="2" charset="-79"/>
              </a:rPr>
              <a:t>: </a:t>
            </a:r>
            <a:r>
              <a:rPr lang="ko-KR" altLang="en-US" b="1" dirty="0" err="1" smtClean="0">
                <a:solidFill>
                  <a:srgbClr val="00B050"/>
                </a:solidFill>
                <a:latin typeface="+mn-ea"/>
                <a:cs typeface="Aharoni" panose="02010803020104030203" pitchFamily="2" charset="-79"/>
              </a:rPr>
              <a:t>유해인자</a:t>
            </a:r>
            <a:r>
              <a:rPr lang="ko-KR" altLang="en-US" b="1" dirty="0" smtClean="0">
                <a:solidFill>
                  <a:srgbClr val="00B050"/>
                </a:solidFill>
                <a:latin typeface="+mn-ea"/>
                <a:cs typeface="Aharoni" panose="02010803020104030203" pitchFamily="2" charset="-79"/>
              </a:rPr>
              <a:t> 노출 업무 근로자</a:t>
            </a:r>
            <a:r>
              <a:rPr lang="en-US" altLang="ko-KR" b="1" dirty="0" smtClean="0">
                <a:solidFill>
                  <a:srgbClr val="00B050"/>
                </a:solidFill>
                <a:latin typeface="+mn-ea"/>
                <a:cs typeface="Aharoni" panose="02010803020104030203" pitchFamily="2" charset="-79"/>
              </a:rPr>
              <a:t>(</a:t>
            </a:r>
            <a:r>
              <a:rPr lang="ko-KR" altLang="en-US" b="1" dirty="0" smtClean="0">
                <a:solidFill>
                  <a:srgbClr val="00B050"/>
                </a:solidFill>
                <a:latin typeface="+mn-ea"/>
                <a:cs typeface="Aharoni" panose="02010803020104030203" pitchFamily="2" charset="-79"/>
              </a:rPr>
              <a:t>야간작업</a:t>
            </a:r>
            <a:r>
              <a:rPr lang="en-US" altLang="ko-KR" b="1" dirty="0" smtClean="0">
                <a:solidFill>
                  <a:srgbClr val="00B050"/>
                </a:solidFill>
                <a:latin typeface="+mn-ea"/>
                <a:cs typeface="Aharoni" panose="02010803020104030203" pitchFamily="2" charset="-79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b="1" dirty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√ </a:t>
            </a:r>
            <a:r>
              <a:rPr lang="ko-KR" altLang="en-US" b="1" dirty="0" smtClean="0">
                <a:solidFill>
                  <a:srgbClr val="00B050"/>
                </a:solidFill>
                <a:latin typeface="+mn-ea"/>
                <a:cs typeface="Aharoni" panose="02010803020104030203" pitchFamily="2" charset="-79"/>
              </a:rPr>
              <a:t>배치전건강진단 </a:t>
            </a:r>
            <a:r>
              <a:rPr lang="en-US" altLang="ko-KR" b="1" dirty="0" smtClean="0">
                <a:solidFill>
                  <a:srgbClr val="00B050"/>
                </a:solidFill>
                <a:latin typeface="+mn-ea"/>
                <a:cs typeface="Aharoni" panose="02010803020104030203" pitchFamily="2" charset="-79"/>
              </a:rPr>
              <a:t>: </a:t>
            </a:r>
            <a:r>
              <a:rPr lang="ko-KR" altLang="en-US" b="1" dirty="0" err="1" smtClean="0">
                <a:solidFill>
                  <a:srgbClr val="00B050"/>
                </a:solidFill>
                <a:latin typeface="+mn-ea"/>
                <a:cs typeface="Aharoni" panose="02010803020104030203" pitchFamily="2" charset="-79"/>
              </a:rPr>
              <a:t>유해인자</a:t>
            </a:r>
            <a:r>
              <a:rPr lang="ko-KR" altLang="en-US" b="1" dirty="0" smtClean="0">
                <a:solidFill>
                  <a:srgbClr val="00B050"/>
                </a:solidFill>
                <a:latin typeface="+mn-ea"/>
                <a:cs typeface="Aharoni" panose="02010803020104030203" pitchFamily="2" charset="-79"/>
              </a:rPr>
              <a:t> 노출 업무 </a:t>
            </a:r>
            <a:r>
              <a:rPr lang="ko-KR" altLang="en-US" b="1" dirty="0" err="1" smtClean="0">
                <a:solidFill>
                  <a:srgbClr val="00B050"/>
                </a:solidFill>
                <a:latin typeface="+mn-ea"/>
                <a:cs typeface="Aharoni" panose="02010803020104030203" pitchFamily="2" charset="-79"/>
              </a:rPr>
              <a:t>배치전</a:t>
            </a:r>
            <a:r>
              <a:rPr lang="ko-KR" altLang="en-US" b="1" dirty="0" smtClean="0">
                <a:solidFill>
                  <a:srgbClr val="00B050"/>
                </a:solidFill>
                <a:latin typeface="+mn-ea"/>
                <a:cs typeface="Aharoni" panose="02010803020104030203" pitchFamily="2" charset="-79"/>
              </a:rPr>
              <a:t> 실시</a:t>
            </a:r>
            <a:r>
              <a:rPr lang="en-US" altLang="ko-KR" b="1" dirty="0" smtClean="0">
                <a:solidFill>
                  <a:srgbClr val="00B050"/>
                </a:solidFill>
                <a:latin typeface="+mn-ea"/>
                <a:cs typeface="Aharoni" panose="02010803020104030203" pitchFamily="2" charset="-79"/>
              </a:rPr>
              <a:t>(</a:t>
            </a:r>
            <a:r>
              <a:rPr lang="ko-KR" altLang="en-US" b="1" dirty="0" smtClean="0">
                <a:solidFill>
                  <a:srgbClr val="00B050"/>
                </a:solidFill>
                <a:latin typeface="+mn-ea"/>
                <a:cs typeface="Aharoni" panose="02010803020104030203" pitchFamily="2" charset="-79"/>
              </a:rPr>
              <a:t>야간작업</a:t>
            </a:r>
            <a:r>
              <a:rPr lang="en-US" altLang="ko-KR" b="1" dirty="0" smtClean="0">
                <a:solidFill>
                  <a:srgbClr val="00B050"/>
                </a:solidFill>
                <a:latin typeface="+mn-ea"/>
                <a:cs typeface="Aharoni" panose="02010803020104030203" pitchFamily="2" charset="-79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b="1" dirty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√ </a:t>
            </a:r>
            <a:r>
              <a:rPr lang="ko-KR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임시건강진단 </a:t>
            </a:r>
            <a:r>
              <a:rPr lang="en-US" altLang="ko-KR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: </a:t>
            </a:r>
            <a:r>
              <a:rPr lang="ko-KR" altLang="en-US" b="1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유해인자</a:t>
            </a:r>
            <a:r>
              <a:rPr lang="ko-KR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 의한 중독 </a:t>
            </a:r>
            <a:r>
              <a:rPr lang="ko-KR" altLang="en-US" b="1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여부확인</a:t>
            </a:r>
            <a:r>
              <a:rPr lang="ko-KR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 위해 실시</a:t>
            </a:r>
            <a:endParaRPr lang="en-US" altLang="ko-KR" b="1" dirty="0" smtClean="0">
              <a:solidFill>
                <a:prstClr val="black">
                  <a:lumMod val="75000"/>
                  <a:lumOff val="25000"/>
                </a:prstClr>
              </a:solidFill>
              <a:latin typeface="+mn-ea"/>
              <a:cs typeface="Aharoni" panose="02010803020104030203" pitchFamily="2" charset="-79"/>
            </a:endParaRPr>
          </a:p>
          <a:p>
            <a:pPr>
              <a:lnSpc>
                <a:spcPct val="150000"/>
              </a:lnSpc>
            </a:pPr>
            <a:r>
              <a:rPr lang="ko-KR" altLang="en-US" b="1" dirty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√ 수시건강진단 </a:t>
            </a:r>
            <a:r>
              <a:rPr lang="en-US" altLang="ko-KR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: </a:t>
            </a:r>
            <a:r>
              <a:rPr lang="ko-KR" altLang="en-US" b="1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유해인자</a:t>
            </a:r>
            <a:r>
              <a:rPr lang="ko-KR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 의한 </a:t>
            </a:r>
            <a:r>
              <a:rPr lang="ko-KR" altLang="en-US" b="1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직업성천식</a:t>
            </a:r>
            <a:r>
              <a:rPr lang="ko-KR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 등 </a:t>
            </a:r>
            <a:r>
              <a:rPr lang="ko-KR" altLang="en-US" b="1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증상시</a:t>
            </a:r>
            <a:endParaRPr lang="en-US" altLang="ko-KR" sz="1600" b="1" dirty="0">
              <a:solidFill>
                <a:srgbClr val="FF0000"/>
              </a:solidFill>
              <a:latin typeface="+mn-ea"/>
              <a:cs typeface="Aharoni" panose="02010803020104030203" pitchFamily="2" charset="-79"/>
            </a:endParaRPr>
          </a:p>
        </p:txBody>
      </p:sp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id="{5A0CD142-015D-4F5B-B108-3EDA4FF6EBF7}"/>
              </a:ext>
            </a:extLst>
          </p:cNvPr>
          <p:cNvCxnSpPr>
            <a:cxnSpLocks/>
          </p:cNvCxnSpPr>
          <p:nvPr/>
        </p:nvCxnSpPr>
        <p:spPr>
          <a:xfrm>
            <a:off x="783908" y="2816491"/>
            <a:ext cx="9740774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0882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95300" y="304800"/>
            <a:ext cx="911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특수건강진단 근로자건강진단</a:t>
            </a:r>
            <a:r>
              <a:rPr lang="en-US" altLang="ko-KR" sz="36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36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야간작업</a:t>
            </a:r>
            <a:r>
              <a:rPr lang="en-US" altLang="ko-KR" sz="36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endParaRPr lang="ko-KR" altLang="en-US" sz="3600" dirty="0">
              <a:solidFill>
                <a:schemeClr val="bg1">
                  <a:lumMod val="9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" name="사각형: 둥근 모서리 4">
            <a:extLst>
              <a:ext uri="{FF2B5EF4-FFF2-40B4-BE49-F238E27FC236}">
                <a16:creationId xmlns:a16="http://schemas.microsoft.com/office/drawing/2014/main" id="{09CE5959-0D78-46D2-9860-E5C7A4D34A72}"/>
              </a:ext>
            </a:extLst>
          </p:cNvPr>
          <p:cNvSpPr/>
          <p:nvPr/>
        </p:nvSpPr>
        <p:spPr>
          <a:xfrm>
            <a:off x="671171" y="1348382"/>
            <a:ext cx="1532684" cy="625062"/>
          </a:xfrm>
          <a:prstGeom prst="roundRect">
            <a:avLst>
              <a:gd name="adj" fmla="val 50000"/>
            </a:avLst>
          </a:prstGeom>
          <a:solidFill>
            <a:srgbClr val="0058A3"/>
          </a:solidFill>
          <a:ln w="1905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대상</a:t>
            </a:r>
            <a:endParaRPr lang="en-US" altLang="ko-KR" sz="2000" dirty="0" smtClean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2347570" y="1359833"/>
            <a:ext cx="7431429" cy="60215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야간작업 배치전건강진단 및 특수건강진단 대상</a:t>
            </a:r>
            <a:r>
              <a:rPr lang="en-US" altLang="ko-KR" b="1" dirty="0" smtClean="0">
                <a:solidFill>
                  <a:schemeClr val="tx1"/>
                </a:solidFill>
              </a:rPr>
              <a:t>(</a:t>
            </a:r>
            <a:r>
              <a:rPr lang="ko-KR" altLang="en-US" b="1" dirty="0" smtClean="0">
                <a:solidFill>
                  <a:schemeClr val="tx1"/>
                </a:solidFill>
              </a:rPr>
              <a:t>시행규칙 별표</a:t>
            </a:r>
            <a:r>
              <a:rPr lang="en-US" altLang="ko-KR" b="1" dirty="0" smtClean="0">
                <a:solidFill>
                  <a:schemeClr val="tx1"/>
                </a:solidFill>
              </a:rPr>
              <a:t>12</a:t>
            </a:r>
            <a:r>
              <a:rPr lang="ko-KR" altLang="en-US" b="1" dirty="0" smtClean="0">
                <a:solidFill>
                  <a:schemeClr val="tx1"/>
                </a:solidFill>
              </a:rPr>
              <a:t>의</a:t>
            </a:r>
            <a:r>
              <a:rPr lang="en-US" altLang="ko-KR" b="1" dirty="0" smtClean="0">
                <a:solidFill>
                  <a:schemeClr val="tx1"/>
                </a:solidFill>
              </a:rPr>
              <a:t>2)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6" name="사각형: 둥근 모서리 4">
            <a:extLst>
              <a:ext uri="{FF2B5EF4-FFF2-40B4-BE49-F238E27FC236}">
                <a16:creationId xmlns:a16="http://schemas.microsoft.com/office/drawing/2014/main" id="{09CE5959-0D78-46D2-9860-E5C7A4D34A72}"/>
              </a:ext>
            </a:extLst>
          </p:cNvPr>
          <p:cNvSpPr/>
          <p:nvPr/>
        </p:nvSpPr>
        <p:spPr>
          <a:xfrm>
            <a:off x="671171" y="4155082"/>
            <a:ext cx="1532684" cy="625062"/>
          </a:xfrm>
          <a:prstGeom prst="roundRect">
            <a:avLst>
              <a:gd name="adj" fmla="val 50000"/>
            </a:avLst>
          </a:prstGeom>
          <a:solidFill>
            <a:srgbClr val="0058A3"/>
          </a:solidFill>
          <a:ln w="1905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실시시기</a:t>
            </a:r>
            <a:endParaRPr lang="en-US" altLang="ko-KR" sz="2000" dirty="0" smtClean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7" name="모서리가 둥근 직사각형 6"/>
          <p:cNvSpPr/>
          <p:nvPr/>
        </p:nvSpPr>
        <p:spPr>
          <a:xfrm>
            <a:off x="2360271" y="4141133"/>
            <a:ext cx="7418728" cy="60215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야간작업 </a:t>
            </a:r>
            <a:r>
              <a:rPr lang="ko-KR" altLang="en-US" b="1" dirty="0" err="1" smtClean="0">
                <a:solidFill>
                  <a:schemeClr val="tx1"/>
                </a:solidFill>
              </a:rPr>
              <a:t>배치전</a:t>
            </a:r>
            <a:r>
              <a:rPr lang="en-US" altLang="ko-KR" b="1" dirty="0" smtClean="0">
                <a:solidFill>
                  <a:schemeClr val="tx1"/>
                </a:solidFill>
              </a:rPr>
              <a:t>, </a:t>
            </a:r>
            <a:r>
              <a:rPr lang="ko-KR" altLang="en-US" b="1" dirty="0" smtClean="0">
                <a:solidFill>
                  <a:schemeClr val="tx1"/>
                </a:solidFill>
              </a:rPr>
              <a:t>특수건강진단 실시시기 및 주기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5A0CD142-015D-4F5B-B108-3EDA4FF6EBF7}"/>
              </a:ext>
            </a:extLst>
          </p:cNvPr>
          <p:cNvCxnSpPr>
            <a:cxnSpLocks/>
          </p:cNvCxnSpPr>
          <p:nvPr/>
        </p:nvCxnSpPr>
        <p:spPr>
          <a:xfrm>
            <a:off x="783908" y="6664591"/>
            <a:ext cx="9740774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F40F6D64-FBD4-4681-86F5-EC317C8A7BA6}"/>
              </a:ext>
            </a:extLst>
          </p:cNvPr>
          <p:cNvSpPr txBox="1"/>
          <p:nvPr/>
        </p:nvSpPr>
        <p:spPr>
          <a:xfrm>
            <a:off x="2360271" y="4880201"/>
            <a:ext cx="741872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haroni" panose="02010803020104030203" pitchFamily="2" charset="-79"/>
              </a:rPr>
              <a:t>√ 배치전건강진단 </a:t>
            </a:r>
            <a:r>
              <a:rPr lang="en-US" altLang="ko-KR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haroni" panose="02010803020104030203" pitchFamily="2" charset="-79"/>
              </a:rPr>
              <a:t>: </a:t>
            </a:r>
            <a:r>
              <a:rPr lang="ko-KR" altLang="en-US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haroni" panose="02010803020104030203" pitchFamily="2" charset="-79"/>
              </a:rPr>
              <a:t>유해인자</a:t>
            </a:r>
            <a:r>
              <a:rPr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haroni" panose="02010803020104030203" pitchFamily="2" charset="-79"/>
              </a:rPr>
              <a:t> </a:t>
            </a:r>
            <a:r>
              <a:rPr lang="ko-KR" altLang="en-US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haroni" panose="02010803020104030203" pitchFamily="2" charset="-79"/>
              </a:rPr>
              <a:t>노출업무</a:t>
            </a:r>
            <a:r>
              <a:rPr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haroni" panose="02010803020104030203" pitchFamily="2" charset="-79"/>
              </a:rPr>
              <a:t> </a:t>
            </a:r>
            <a:r>
              <a:rPr lang="ko-KR" altLang="en-US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haroni" panose="02010803020104030203" pitchFamily="2" charset="-79"/>
              </a:rPr>
              <a:t>배치전</a:t>
            </a:r>
            <a:r>
              <a:rPr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haroni" panose="02010803020104030203" pitchFamily="2" charset="-79"/>
              </a:rPr>
              <a:t> 실시</a:t>
            </a:r>
            <a:endParaRPr lang="en-US" altLang="ko-KR" b="1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Aharoni" panose="02010803020104030203" pitchFamily="2" charset="-79"/>
            </a:endParaRPr>
          </a:p>
          <a:p>
            <a:pPr>
              <a:lnSpc>
                <a:spcPct val="150000"/>
              </a:lnSpc>
            </a:pPr>
            <a:r>
              <a:rPr lang="ko-KR" altLang="ko-KR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haroni" panose="02010803020104030203" pitchFamily="2" charset="-79"/>
              </a:rPr>
              <a:t>√</a:t>
            </a:r>
            <a:r>
              <a:rPr lang="en-US" altLang="ko-KR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haroni" panose="02010803020104030203" pitchFamily="2" charset="-79"/>
              </a:rPr>
              <a:t> </a:t>
            </a:r>
            <a:r>
              <a:rPr lang="ko-KR" altLang="en-US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haroni" panose="02010803020104030203" pitchFamily="2" charset="-79"/>
              </a:rPr>
              <a:t>배치후</a:t>
            </a:r>
            <a:r>
              <a:rPr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haroni" panose="02010803020104030203" pitchFamily="2" charset="-79"/>
              </a:rPr>
              <a:t> 첫번째 특수건강진단 </a:t>
            </a:r>
            <a:r>
              <a:rPr lang="en-US" altLang="ko-KR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haroni" panose="02010803020104030203" pitchFamily="2" charset="-79"/>
              </a:rPr>
              <a:t>: </a:t>
            </a:r>
            <a:r>
              <a:rPr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haroni" panose="02010803020104030203" pitchFamily="2" charset="-79"/>
              </a:rPr>
              <a:t>배치전건강진단 실시 후 </a:t>
            </a:r>
            <a:r>
              <a:rPr lang="en-US" altLang="ko-KR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haroni" panose="02010803020104030203" pitchFamily="2" charset="-79"/>
              </a:rPr>
              <a:t>6</a:t>
            </a:r>
            <a:r>
              <a:rPr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haroni" panose="02010803020104030203" pitchFamily="2" charset="-79"/>
              </a:rPr>
              <a:t>개월 이내</a:t>
            </a:r>
            <a:endParaRPr lang="en-US" altLang="ko-KR" b="1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Aharoni" panose="02010803020104030203" pitchFamily="2" charset="-79"/>
            </a:endParaRPr>
          </a:p>
          <a:p>
            <a:pPr>
              <a:lnSpc>
                <a:spcPct val="150000"/>
              </a:lnSpc>
            </a:pPr>
            <a:r>
              <a:rPr lang="ko-KR" altLang="ko-KR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haroni" panose="02010803020104030203" pitchFamily="2" charset="-79"/>
              </a:rPr>
              <a:t>√</a:t>
            </a:r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haroni" panose="02010803020104030203" pitchFamily="2" charset="-79"/>
              </a:rPr>
              <a:t> </a:t>
            </a:r>
            <a:r>
              <a:rPr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haroni" panose="02010803020104030203" pitchFamily="2" charset="-79"/>
              </a:rPr>
              <a:t>특수건강진단 </a:t>
            </a:r>
            <a:r>
              <a:rPr lang="en-US" altLang="ko-KR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haroni" panose="02010803020104030203" pitchFamily="2" charset="-79"/>
              </a:rPr>
              <a:t>: </a:t>
            </a:r>
            <a:r>
              <a:rPr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haroni" panose="02010803020104030203" pitchFamily="2" charset="-79"/>
              </a:rPr>
              <a:t>첫번째 </a:t>
            </a:r>
            <a:r>
              <a:rPr lang="ko-KR" altLang="en-US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haroni" panose="02010803020104030203" pitchFamily="2" charset="-79"/>
              </a:rPr>
              <a:t>특수검진</a:t>
            </a:r>
            <a:r>
              <a:rPr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haroni" panose="02010803020104030203" pitchFamily="2" charset="-79"/>
              </a:rPr>
              <a:t> 후 </a:t>
            </a:r>
            <a:r>
              <a:rPr lang="en-US" altLang="ko-KR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haroni" panose="02010803020104030203" pitchFamily="2" charset="-79"/>
              </a:rPr>
              <a:t>12</a:t>
            </a:r>
            <a:r>
              <a:rPr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haroni" panose="02010803020104030203" pitchFamily="2" charset="-79"/>
              </a:rPr>
              <a:t>개월 주기로 실시</a:t>
            </a:r>
            <a:endParaRPr lang="en-US" altLang="ko-KR" b="1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Aharoni" panose="02010803020104030203" pitchFamily="2" charset="-79"/>
            </a:endParaRPr>
          </a:p>
          <a:p>
            <a:pPr>
              <a:lnSpc>
                <a:spcPct val="150000"/>
              </a:lnSpc>
            </a:pPr>
            <a:r>
              <a:rPr lang="ko-KR" altLang="ko-KR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맑은 고딕" panose="020B0503020000020004" pitchFamily="50" charset="-127"/>
                <a:cs typeface="Aharoni" panose="02010803020104030203" pitchFamily="2" charset="-79"/>
              </a:rPr>
              <a:t>※</a:t>
            </a:r>
            <a:r>
              <a:rPr lang="ko-KR" altLang="en-US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맑은 고딕" panose="020B0503020000020004" pitchFamily="50" charset="-127"/>
                <a:cs typeface="Aharoni" panose="02010803020104030203" pitchFamily="2" charset="-79"/>
              </a:rPr>
              <a:t>일반검진은</a:t>
            </a:r>
            <a:r>
              <a:rPr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맑은 고딕" panose="020B0503020000020004" pitchFamily="50" charset="-127"/>
                <a:cs typeface="Aharoni" panose="02010803020104030203" pitchFamily="2" charset="-79"/>
              </a:rPr>
              <a:t> </a:t>
            </a:r>
            <a:r>
              <a:rPr lang="ko-KR" altLang="en-US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맑은 고딕" panose="020B0503020000020004" pitchFamily="50" charset="-127"/>
                <a:cs typeface="Aharoni" panose="02010803020104030203" pitchFamily="2" charset="-79"/>
              </a:rPr>
              <a:t>당해년도</a:t>
            </a:r>
            <a:r>
              <a:rPr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맑은 고딕" panose="020B0503020000020004" pitchFamily="50" charset="-127"/>
                <a:cs typeface="Aharoni" panose="02010803020104030203" pitchFamily="2" charset="-79"/>
              </a:rPr>
              <a:t> 실시</a:t>
            </a:r>
            <a:r>
              <a:rPr lang="en-US" altLang="ko-KR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맑은 고딕" panose="020B0503020000020004" pitchFamily="50" charset="-127"/>
                <a:cs typeface="Aharoni" panose="02010803020104030203" pitchFamily="2" charset="-79"/>
              </a:rPr>
              <a:t>, </a:t>
            </a:r>
            <a:r>
              <a:rPr lang="ko-KR" altLang="en-US" b="1" dirty="0" err="1" smtClean="0">
                <a:solidFill>
                  <a:srgbClr val="FF0000"/>
                </a:solidFill>
                <a:latin typeface="+mn-ea"/>
                <a:ea typeface="맑은 고딕" panose="020B0503020000020004" pitchFamily="50" charset="-127"/>
                <a:cs typeface="Aharoni" panose="02010803020104030203" pitchFamily="2" charset="-79"/>
              </a:rPr>
              <a:t>특수검진은</a:t>
            </a:r>
            <a:r>
              <a:rPr lang="ko-KR" altLang="en-US" b="1" dirty="0" smtClean="0">
                <a:solidFill>
                  <a:srgbClr val="FF0000"/>
                </a:solidFill>
                <a:latin typeface="+mn-ea"/>
                <a:ea typeface="맑은 고딕" panose="020B0503020000020004" pitchFamily="50" charset="-127"/>
                <a:cs typeface="Aharoni" panose="02010803020104030203" pitchFamily="2" charset="-79"/>
              </a:rPr>
              <a:t> </a:t>
            </a:r>
            <a:r>
              <a:rPr lang="ko-KR" altLang="en-US" b="1" u="sng" dirty="0" smtClean="0">
                <a:solidFill>
                  <a:srgbClr val="FF0000"/>
                </a:solidFill>
                <a:latin typeface="+mn-ea"/>
                <a:ea typeface="맑은 고딕" panose="020B0503020000020004" pitchFamily="50" charset="-127"/>
                <a:cs typeface="Aharoni" panose="02010803020104030203" pitchFamily="2" charset="-79"/>
              </a:rPr>
              <a:t>주기에 맞게 </a:t>
            </a:r>
            <a:r>
              <a:rPr lang="ko-KR" altLang="en-US" b="1" dirty="0" smtClean="0">
                <a:solidFill>
                  <a:srgbClr val="FF0000"/>
                </a:solidFill>
                <a:latin typeface="+mn-ea"/>
                <a:ea typeface="맑은 고딕" panose="020B0503020000020004" pitchFamily="50" charset="-127"/>
                <a:cs typeface="Aharoni" panose="02010803020104030203" pitchFamily="2" charset="-79"/>
              </a:rPr>
              <a:t>실시</a:t>
            </a:r>
            <a:endParaRPr lang="en-US" altLang="ko-KR" b="1" dirty="0">
              <a:solidFill>
                <a:srgbClr val="FF0000"/>
              </a:solidFill>
              <a:latin typeface="+mn-ea"/>
              <a:cs typeface="Aharoni" panose="02010803020104030203" pitchFamily="2" charset="-79"/>
            </a:endParaRPr>
          </a:p>
        </p:txBody>
      </p:sp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id="{5A0CD142-015D-4F5B-B108-3EDA4FF6EBF7}"/>
              </a:ext>
            </a:extLst>
          </p:cNvPr>
          <p:cNvCxnSpPr>
            <a:cxnSpLocks/>
          </p:cNvCxnSpPr>
          <p:nvPr/>
        </p:nvCxnSpPr>
        <p:spPr>
          <a:xfrm>
            <a:off x="783908" y="3883291"/>
            <a:ext cx="9740774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F5F44D20-4E22-4A9F-8F13-656F003464FE}"/>
              </a:ext>
            </a:extLst>
          </p:cNvPr>
          <p:cNvSpPr txBox="1"/>
          <p:nvPr/>
        </p:nvSpPr>
        <p:spPr>
          <a:xfrm>
            <a:off x="2347570" y="2047675"/>
            <a:ext cx="790133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√ </a:t>
            </a:r>
            <a:r>
              <a:rPr lang="en-US" altLang="ko-KR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6</a:t>
            </a:r>
            <a:r>
              <a:rPr lang="ko-KR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개월간 밤 </a:t>
            </a:r>
            <a:r>
              <a:rPr lang="en-US" altLang="ko-KR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12</a:t>
            </a:r>
            <a:r>
              <a:rPr lang="ko-KR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시부터 오전 </a:t>
            </a:r>
            <a:r>
              <a:rPr lang="en-US" altLang="ko-KR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5</a:t>
            </a:r>
            <a:r>
              <a:rPr lang="ko-KR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시까지의 시간을 포함하여 계속되는 </a:t>
            </a:r>
            <a:r>
              <a:rPr lang="en-US" altLang="ko-KR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8</a:t>
            </a:r>
            <a:r>
              <a:rPr lang="ko-KR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시간 </a:t>
            </a:r>
            <a:endParaRPr lang="en-US" altLang="ko-KR" b="1" dirty="0" smtClean="0">
              <a:solidFill>
                <a:prstClr val="black">
                  <a:lumMod val="75000"/>
                  <a:lumOff val="25000"/>
                </a:prstClr>
              </a:solidFill>
              <a:latin typeface="+mn-ea"/>
              <a:cs typeface="Aharoni" panose="02010803020104030203" pitchFamily="2" charset="-79"/>
            </a:endParaRPr>
          </a:p>
          <a:p>
            <a:pPr>
              <a:lnSpc>
                <a:spcPct val="150000"/>
              </a:lnSpc>
            </a:pPr>
            <a:r>
              <a:rPr lang="en-US" altLang="ko-KR" b="1" dirty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 </a:t>
            </a:r>
            <a:r>
              <a:rPr lang="en-US" altLang="ko-KR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  </a:t>
            </a:r>
            <a:r>
              <a:rPr lang="ko-KR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작업을 </a:t>
            </a:r>
            <a:r>
              <a:rPr lang="ko-KR" altLang="en-US" b="1" dirty="0" smtClean="0">
                <a:solidFill>
                  <a:srgbClr val="0000FF"/>
                </a:solidFill>
                <a:latin typeface="+mn-ea"/>
                <a:cs typeface="Aharoni" panose="02010803020104030203" pitchFamily="2" charset="-79"/>
              </a:rPr>
              <a:t>월 평균 </a:t>
            </a:r>
            <a:r>
              <a:rPr lang="en-US" altLang="ko-KR" b="1" dirty="0" smtClean="0">
                <a:solidFill>
                  <a:srgbClr val="0000FF"/>
                </a:solidFill>
                <a:latin typeface="+mn-ea"/>
                <a:cs typeface="Aharoni" panose="02010803020104030203" pitchFamily="2" charset="-79"/>
              </a:rPr>
              <a:t>4</a:t>
            </a:r>
            <a:r>
              <a:rPr lang="ko-KR" altLang="en-US" b="1" dirty="0" smtClean="0">
                <a:solidFill>
                  <a:srgbClr val="0000FF"/>
                </a:solidFill>
                <a:latin typeface="+mn-ea"/>
                <a:cs typeface="Aharoni" panose="02010803020104030203" pitchFamily="2" charset="-79"/>
              </a:rPr>
              <a:t>회 이상 </a:t>
            </a:r>
            <a:r>
              <a:rPr lang="ko-KR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수행하는 경우</a:t>
            </a:r>
            <a:endParaRPr lang="en-US" altLang="ko-KR" b="1" dirty="0" smtClean="0">
              <a:solidFill>
                <a:prstClr val="black">
                  <a:lumMod val="75000"/>
                  <a:lumOff val="25000"/>
                </a:prstClr>
              </a:solidFill>
              <a:latin typeface="+mn-ea"/>
              <a:cs typeface="Aharoni" panose="02010803020104030203" pitchFamily="2" charset="-79"/>
            </a:endParaRPr>
          </a:p>
          <a:p>
            <a:pPr>
              <a:lnSpc>
                <a:spcPct val="150000"/>
              </a:lnSpc>
            </a:pPr>
            <a:r>
              <a:rPr lang="ko-KR" altLang="en-US" b="1" dirty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√ </a:t>
            </a:r>
            <a:r>
              <a:rPr lang="en-US" altLang="ko-KR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6</a:t>
            </a:r>
            <a:r>
              <a:rPr lang="ko-KR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개월간 오후 </a:t>
            </a:r>
            <a:r>
              <a:rPr lang="en-US" altLang="ko-KR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10</a:t>
            </a:r>
            <a:r>
              <a:rPr lang="ko-KR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시부터 다음날 오전 </a:t>
            </a:r>
            <a:r>
              <a:rPr lang="en-US" altLang="ko-KR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6</a:t>
            </a:r>
            <a:r>
              <a:rPr lang="ko-KR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시 사이의 시간 중 작업을 </a:t>
            </a:r>
            <a:r>
              <a:rPr lang="ko-KR" altLang="en-US" b="1" dirty="0" smtClean="0">
                <a:solidFill>
                  <a:srgbClr val="0000FF"/>
                </a:solidFill>
                <a:latin typeface="+mn-ea"/>
                <a:cs typeface="Aharoni" panose="02010803020104030203" pitchFamily="2" charset="-79"/>
              </a:rPr>
              <a:t>월 평균 </a:t>
            </a:r>
            <a:endParaRPr lang="en-US" altLang="ko-KR" b="1" dirty="0" smtClean="0">
              <a:solidFill>
                <a:srgbClr val="0000FF"/>
              </a:solidFill>
              <a:latin typeface="+mn-ea"/>
              <a:cs typeface="Aharoni" panose="02010803020104030203" pitchFamily="2" charset="-79"/>
            </a:endParaRPr>
          </a:p>
          <a:p>
            <a:pPr>
              <a:lnSpc>
                <a:spcPct val="150000"/>
              </a:lnSpc>
            </a:pPr>
            <a:r>
              <a:rPr lang="en-US" altLang="ko-KR" b="1" dirty="0">
                <a:solidFill>
                  <a:srgbClr val="0000FF"/>
                </a:solidFill>
                <a:latin typeface="+mn-ea"/>
                <a:cs typeface="Aharoni" panose="02010803020104030203" pitchFamily="2" charset="-79"/>
              </a:rPr>
              <a:t> </a:t>
            </a:r>
            <a:r>
              <a:rPr lang="en-US" altLang="ko-KR" b="1" dirty="0" smtClean="0">
                <a:solidFill>
                  <a:srgbClr val="0000FF"/>
                </a:solidFill>
                <a:latin typeface="+mn-ea"/>
                <a:cs typeface="Aharoni" panose="02010803020104030203" pitchFamily="2" charset="-79"/>
              </a:rPr>
              <a:t>  60</a:t>
            </a:r>
            <a:r>
              <a:rPr lang="ko-KR" altLang="en-US" b="1" dirty="0" smtClean="0">
                <a:solidFill>
                  <a:srgbClr val="0000FF"/>
                </a:solidFill>
                <a:latin typeface="+mn-ea"/>
                <a:cs typeface="Aharoni" panose="02010803020104030203" pitchFamily="2" charset="-79"/>
              </a:rPr>
              <a:t>시간 이상 </a:t>
            </a:r>
            <a:r>
              <a:rPr lang="ko-KR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수행하는 경우</a:t>
            </a:r>
            <a:endParaRPr lang="en-US" altLang="ko-KR" b="1" dirty="0" smtClean="0">
              <a:solidFill>
                <a:srgbClr val="00B050"/>
              </a:solidFill>
              <a:latin typeface="+mn-ea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225191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95300" y="304800"/>
            <a:ext cx="911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특수건강진단 근로자건강진단</a:t>
            </a:r>
            <a:r>
              <a:rPr lang="en-US" altLang="ko-KR" sz="36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36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야간작업</a:t>
            </a:r>
            <a:r>
              <a:rPr lang="en-US" altLang="ko-KR" sz="36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endParaRPr lang="ko-KR" altLang="en-US" sz="3600" dirty="0">
              <a:solidFill>
                <a:schemeClr val="bg1">
                  <a:lumMod val="9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" name="사각형: 둥근 모서리 4">
            <a:extLst>
              <a:ext uri="{FF2B5EF4-FFF2-40B4-BE49-F238E27FC236}">
                <a16:creationId xmlns:a16="http://schemas.microsoft.com/office/drawing/2014/main" id="{09CE5959-0D78-46D2-9860-E5C7A4D34A72}"/>
              </a:ext>
            </a:extLst>
          </p:cNvPr>
          <p:cNvSpPr/>
          <p:nvPr/>
        </p:nvSpPr>
        <p:spPr>
          <a:xfrm>
            <a:off x="671171" y="1348382"/>
            <a:ext cx="1532684" cy="625062"/>
          </a:xfrm>
          <a:prstGeom prst="roundRect">
            <a:avLst>
              <a:gd name="adj" fmla="val 50000"/>
            </a:avLst>
          </a:prstGeom>
          <a:solidFill>
            <a:srgbClr val="0058A3"/>
          </a:solidFill>
          <a:ln w="1905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err="1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검진항목</a:t>
            </a:r>
            <a:endParaRPr lang="en-US" altLang="ko-KR" sz="2000" dirty="0" smtClean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2347570" y="1359833"/>
            <a:ext cx="3240429" cy="60215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</a:t>
            </a:r>
            <a:r>
              <a:rPr lang="ko-KR" altLang="en-US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차 </a:t>
            </a:r>
            <a:r>
              <a:rPr lang="ko-KR" altLang="en-US" dirty="0" err="1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검진항목</a:t>
            </a:r>
            <a:endParaRPr lang="ko-KR" altLang="en-US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5A0CD142-015D-4F5B-B108-3EDA4FF6EBF7}"/>
              </a:ext>
            </a:extLst>
          </p:cNvPr>
          <p:cNvCxnSpPr>
            <a:cxnSpLocks/>
          </p:cNvCxnSpPr>
          <p:nvPr/>
        </p:nvCxnSpPr>
        <p:spPr>
          <a:xfrm>
            <a:off x="783908" y="6448691"/>
            <a:ext cx="9740774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F40F6D64-FBD4-4681-86F5-EC317C8A7BA6}"/>
              </a:ext>
            </a:extLst>
          </p:cNvPr>
          <p:cNvSpPr txBox="1"/>
          <p:nvPr/>
        </p:nvSpPr>
        <p:spPr>
          <a:xfrm>
            <a:off x="6246472" y="2051395"/>
            <a:ext cx="3367428" cy="424731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  <a:cs typeface="Aharoni" panose="02010803020104030203" pitchFamily="2" charset="-79"/>
              </a:rPr>
              <a:t>•</a:t>
            </a:r>
            <a:r>
              <a:rPr lang="ko-KR" altLang="en-US" b="1" dirty="0" smtClean="0">
                <a:solidFill>
                  <a:schemeClr val="bg2">
                    <a:lumMod val="25000"/>
                  </a:schemeClr>
                </a:solidFill>
                <a:latin typeface="+mn-ea"/>
                <a:cs typeface="Aharoni" panose="02010803020104030203" pitchFamily="2" charset="-79"/>
              </a:rPr>
              <a:t>임상검사 및 진찰</a:t>
            </a:r>
            <a:endParaRPr lang="en-US" altLang="ko-KR" b="1" dirty="0" smtClean="0">
              <a:solidFill>
                <a:schemeClr val="bg2">
                  <a:lumMod val="25000"/>
                </a:schemeClr>
              </a:solidFill>
              <a:latin typeface="+mn-ea"/>
              <a:cs typeface="Aharoni" panose="02010803020104030203" pitchFamily="2" charset="-79"/>
            </a:endParaRPr>
          </a:p>
          <a:p>
            <a:pPr>
              <a:lnSpc>
                <a:spcPct val="150000"/>
              </a:lnSpc>
            </a:pPr>
            <a:r>
              <a:rPr lang="ko-KR" altLang="en-US" b="1" dirty="0" smtClean="0">
                <a:solidFill>
                  <a:schemeClr val="bg2">
                    <a:lumMod val="25000"/>
                  </a:schemeClr>
                </a:solidFill>
                <a:latin typeface="+mn-ea"/>
                <a:cs typeface="Aharoni" panose="02010803020104030203" pitchFamily="2" charset="-79"/>
              </a:rPr>
              <a:t> </a:t>
            </a:r>
            <a:r>
              <a:rPr lang="en-US" altLang="ko-KR" b="1" dirty="0" smtClean="0">
                <a:solidFill>
                  <a:schemeClr val="bg2">
                    <a:lumMod val="25000"/>
                  </a:schemeClr>
                </a:solidFill>
                <a:latin typeface="+mn-ea"/>
                <a:cs typeface="Aharoni" panose="02010803020104030203" pitchFamily="2" charset="-79"/>
              </a:rPr>
              <a:t>- </a:t>
            </a:r>
            <a:r>
              <a:rPr lang="ko-KR" altLang="en-US" b="1" dirty="0" smtClean="0">
                <a:solidFill>
                  <a:schemeClr val="bg2">
                    <a:lumMod val="25000"/>
                  </a:schemeClr>
                </a:solidFill>
                <a:latin typeface="+mn-ea"/>
                <a:cs typeface="Aharoni" panose="02010803020104030203" pitchFamily="2" charset="-79"/>
              </a:rPr>
              <a:t>신경계 </a:t>
            </a:r>
            <a:r>
              <a:rPr lang="en-US" altLang="ko-KR" b="1" dirty="0" smtClean="0">
                <a:solidFill>
                  <a:schemeClr val="bg2">
                    <a:lumMod val="25000"/>
                  </a:schemeClr>
                </a:solidFill>
                <a:latin typeface="+mn-ea"/>
                <a:cs typeface="Aharoni" panose="02010803020104030203" pitchFamily="2" charset="-79"/>
              </a:rPr>
              <a:t>: </a:t>
            </a:r>
            <a:r>
              <a:rPr lang="ko-KR" altLang="en-US" b="1" dirty="0" err="1" smtClean="0">
                <a:solidFill>
                  <a:srgbClr val="0000FF"/>
                </a:solidFill>
                <a:latin typeface="+mn-ea"/>
                <a:cs typeface="Aharoni" panose="02010803020104030203" pitchFamily="2" charset="-79"/>
              </a:rPr>
              <a:t>심층면담</a:t>
            </a:r>
            <a:r>
              <a:rPr lang="ko-KR" altLang="en-US" b="1" dirty="0" smtClean="0">
                <a:solidFill>
                  <a:srgbClr val="0000FF"/>
                </a:solidFill>
                <a:latin typeface="+mn-ea"/>
                <a:cs typeface="Aharoni" panose="02010803020104030203" pitchFamily="2" charset="-79"/>
              </a:rPr>
              <a:t> 및 문진</a:t>
            </a:r>
            <a:endParaRPr lang="en-US" altLang="ko-KR" b="1" dirty="0" smtClean="0">
              <a:solidFill>
                <a:srgbClr val="0000FF"/>
              </a:solidFill>
              <a:latin typeface="+mn-ea"/>
              <a:cs typeface="Aharoni" panose="02010803020104030203" pitchFamily="2" charset="-79"/>
            </a:endParaRPr>
          </a:p>
          <a:p>
            <a:pPr>
              <a:lnSpc>
                <a:spcPct val="150000"/>
              </a:lnSpc>
            </a:pPr>
            <a:r>
              <a:rPr lang="en-US" altLang="ko-KR" b="1" dirty="0" smtClean="0">
                <a:latin typeface="Trebuchet MS" panose="020B0603020202020204" pitchFamily="34" charset="0"/>
                <a:cs typeface="Aharoni" panose="02010803020104030203" pitchFamily="2" charset="-79"/>
              </a:rPr>
              <a:t> </a:t>
            </a:r>
            <a:r>
              <a:rPr lang="en-US" altLang="ko-KR" b="1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  <a:cs typeface="Aharoni" panose="02010803020104030203" pitchFamily="2" charset="-79"/>
              </a:rPr>
              <a:t>- </a:t>
            </a:r>
            <a:r>
              <a:rPr lang="ko-KR" altLang="en-US" b="1" dirty="0" smtClean="0">
                <a:solidFill>
                  <a:schemeClr val="bg2">
                    <a:lumMod val="25000"/>
                  </a:schemeClr>
                </a:solidFill>
                <a:latin typeface="+mn-ea"/>
                <a:cs typeface="Aharoni" panose="02010803020104030203" pitchFamily="2" charset="-79"/>
              </a:rPr>
              <a:t>심혈관계 </a:t>
            </a:r>
            <a:r>
              <a:rPr lang="en-US" altLang="ko-KR" b="1" dirty="0" smtClean="0">
                <a:solidFill>
                  <a:srgbClr val="0000FF"/>
                </a:solidFill>
                <a:latin typeface="+mn-ea"/>
                <a:cs typeface="Aharoni" panose="02010803020104030203" pitchFamily="2" charset="-79"/>
              </a:rPr>
              <a:t>: </a:t>
            </a:r>
            <a:r>
              <a:rPr lang="ko-KR" altLang="en-US" b="1" dirty="0" smtClean="0">
                <a:solidFill>
                  <a:srgbClr val="0000FF"/>
                </a:solidFill>
                <a:latin typeface="+mn-ea"/>
                <a:cs typeface="Aharoni" panose="02010803020104030203" pitchFamily="2" charset="-79"/>
              </a:rPr>
              <a:t>혈압</a:t>
            </a:r>
            <a:r>
              <a:rPr lang="en-US" altLang="ko-KR" b="1" dirty="0" smtClean="0">
                <a:solidFill>
                  <a:srgbClr val="0000FF"/>
                </a:solidFill>
                <a:latin typeface="+mn-ea"/>
                <a:cs typeface="Aharoni" panose="02010803020104030203" pitchFamily="2" charset="-79"/>
              </a:rPr>
              <a:t>, </a:t>
            </a:r>
            <a:r>
              <a:rPr lang="ko-KR" altLang="en-US" b="1" dirty="0" smtClean="0">
                <a:solidFill>
                  <a:srgbClr val="0000FF"/>
                </a:solidFill>
                <a:latin typeface="+mn-ea"/>
                <a:cs typeface="Aharoni" panose="02010803020104030203" pitchFamily="2" charset="-79"/>
              </a:rPr>
              <a:t>공복혈당</a:t>
            </a:r>
            <a:r>
              <a:rPr lang="en-US" altLang="ko-KR" b="1" dirty="0" smtClean="0">
                <a:solidFill>
                  <a:srgbClr val="0000FF"/>
                </a:solidFill>
                <a:latin typeface="+mn-ea"/>
                <a:cs typeface="Aharoni" panose="02010803020104030203" pitchFamily="2" charset="-79"/>
              </a:rPr>
              <a:t>,  </a:t>
            </a:r>
          </a:p>
          <a:p>
            <a:pPr>
              <a:lnSpc>
                <a:spcPct val="150000"/>
              </a:lnSpc>
            </a:pPr>
            <a:r>
              <a:rPr lang="en-US" altLang="ko-KR" b="1" dirty="0">
                <a:solidFill>
                  <a:srgbClr val="0000FF"/>
                </a:solidFill>
                <a:latin typeface="+mn-ea"/>
                <a:cs typeface="Aharoni" panose="02010803020104030203" pitchFamily="2" charset="-79"/>
              </a:rPr>
              <a:t> </a:t>
            </a:r>
            <a:r>
              <a:rPr lang="ko-KR" altLang="en-US" b="1" dirty="0" smtClean="0">
                <a:solidFill>
                  <a:srgbClr val="0000FF"/>
                </a:solidFill>
                <a:latin typeface="+mn-ea"/>
                <a:cs typeface="Aharoni" panose="02010803020104030203" pitchFamily="2" charset="-79"/>
              </a:rPr>
              <a:t>당화혈색소</a:t>
            </a:r>
            <a:r>
              <a:rPr lang="en-US" altLang="ko-KR" b="1" dirty="0" smtClean="0">
                <a:solidFill>
                  <a:srgbClr val="0000FF"/>
                </a:solidFill>
                <a:latin typeface="+mn-ea"/>
                <a:cs typeface="Aharoni" panose="02010803020104030203" pitchFamily="2" charset="-79"/>
              </a:rPr>
              <a:t>, </a:t>
            </a:r>
            <a:r>
              <a:rPr lang="ko-KR" altLang="en-US" b="1" dirty="0" smtClean="0">
                <a:solidFill>
                  <a:srgbClr val="0000FF"/>
                </a:solidFill>
                <a:latin typeface="+mn-ea"/>
                <a:cs typeface="Aharoni" panose="02010803020104030203" pitchFamily="2" charset="-79"/>
              </a:rPr>
              <a:t>총콜레스테롤</a:t>
            </a:r>
            <a:r>
              <a:rPr lang="en-US" altLang="ko-KR" b="1" dirty="0" smtClean="0">
                <a:solidFill>
                  <a:srgbClr val="0000FF"/>
                </a:solidFill>
                <a:latin typeface="+mn-ea"/>
                <a:cs typeface="Aharoni" panose="02010803020104030203" pitchFamily="2" charset="-79"/>
              </a:rPr>
              <a:t>, </a:t>
            </a:r>
          </a:p>
          <a:p>
            <a:pPr>
              <a:lnSpc>
                <a:spcPct val="150000"/>
              </a:lnSpc>
            </a:pPr>
            <a:r>
              <a:rPr lang="en-US" altLang="ko-KR" b="1" dirty="0">
                <a:solidFill>
                  <a:srgbClr val="0000FF"/>
                </a:solidFill>
                <a:latin typeface="+mn-ea"/>
                <a:cs typeface="Aharoni" panose="02010803020104030203" pitchFamily="2" charset="-79"/>
              </a:rPr>
              <a:t> </a:t>
            </a:r>
            <a:r>
              <a:rPr lang="ko-KR" altLang="en-US" b="1" dirty="0" smtClean="0">
                <a:solidFill>
                  <a:srgbClr val="0000FF"/>
                </a:solidFill>
                <a:latin typeface="+mn-ea"/>
                <a:cs typeface="Aharoni" panose="02010803020104030203" pitchFamily="2" charset="-79"/>
              </a:rPr>
              <a:t>중성지방</a:t>
            </a:r>
            <a:r>
              <a:rPr lang="en-US" altLang="ko-KR" b="1" dirty="0" smtClean="0">
                <a:solidFill>
                  <a:srgbClr val="0000FF"/>
                </a:solidFill>
                <a:latin typeface="+mn-ea"/>
                <a:cs typeface="Aharoni" panose="02010803020104030203" pitchFamily="2" charset="-79"/>
              </a:rPr>
              <a:t>, HDL</a:t>
            </a:r>
            <a:r>
              <a:rPr lang="ko-KR" altLang="en-US" b="1" dirty="0" smtClean="0">
                <a:solidFill>
                  <a:srgbClr val="0000FF"/>
                </a:solidFill>
                <a:latin typeface="+mn-ea"/>
                <a:cs typeface="Aharoni" panose="02010803020104030203" pitchFamily="2" charset="-79"/>
              </a:rPr>
              <a:t>콜레스테롤</a:t>
            </a:r>
            <a:r>
              <a:rPr lang="en-US" altLang="ko-KR" b="1" dirty="0" smtClean="0">
                <a:solidFill>
                  <a:srgbClr val="0000FF"/>
                </a:solidFill>
                <a:latin typeface="+mn-ea"/>
                <a:cs typeface="Aharoni" panose="02010803020104030203" pitchFamily="2" charset="-79"/>
              </a:rPr>
              <a:t>,  </a:t>
            </a:r>
          </a:p>
          <a:p>
            <a:pPr>
              <a:lnSpc>
                <a:spcPct val="150000"/>
              </a:lnSpc>
            </a:pPr>
            <a:r>
              <a:rPr lang="en-US" altLang="ko-KR" b="1" dirty="0">
                <a:solidFill>
                  <a:srgbClr val="0000FF"/>
                </a:solidFill>
                <a:latin typeface="+mn-ea"/>
                <a:cs typeface="Aharoni" panose="02010803020104030203" pitchFamily="2" charset="-79"/>
              </a:rPr>
              <a:t> </a:t>
            </a:r>
            <a:r>
              <a:rPr lang="en-US" altLang="ko-KR" b="1" dirty="0" smtClean="0">
                <a:solidFill>
                  <a:srgbClr val="0000FF"/>
                </a:solidFill>
                <a:latin typeface="+mn-ea"/>
                <a:cs typeface="Aharoni" panose="02010803020104030203" pitchFamily="2" charset="-79"/>
              </a:rPr>
              <a:t>LDL</a:t>
            </a:r>
            <a:r>
              <a:rPr lang="ko-KR" altLang="en-US" b="1" dirty="0" smtClean="0">
                <a:solidFill>
                  <a:srgbClr val="0000FF"/>
                </a:solidFill>
                <a:latin typeface="+mn-ea"/>
                <a:cs typeface="Aharoni" panose="02010803020104030203" pitchFamily="2" charset="-79"/>
              </a:rPr>
              <a:t>콜레스테롤</a:t>
            </a:r>
            <a:endParaRPr lang="en-US" altLang="ko-KR" b="1" dirty="0" smtClean="0">
              <a:solidFill>
                <a:srgbClr val="0000FF"/>
              </a:solidFill>
              <a:latin typeface="+mn-ea"/>
              <a:cs typeface="Aharoni" panose="02010803020104030203" pitchFamily="2" charset="-79"/>
            </a:endParaRPr>
          </a:p>
          <a:p>
            <a:pPr>
              <a:lnSpc>
                <a:spcPct val="150000"/>
              </a:lnSpc>
            </a:pPr>
            <a:r>
              <a:rPr lang="en-US" altLang="ko-KR" b="1" dirty="0" smtClean="0">
                <a:solidFill>
                  <a:schemeClr val="bg2">
                    <a:lumMod val="25000"/>
                  </a:schemeClr>
                </a:solidFill>
                <a:latin typeface="+mn-ea"/>
                <a:cs typeface="Aharoni" panose="02010803020104030203" pitchFamily="2" charset="-79"/>
              </a:rPr>
              <a:t> - 24</a:t>
            </a:r>
            <a:r>
              <a:rPr lang="ko-KR" altLang="en-US" b="1" dirty="0" smtClean="0">
                <a:solidFill>
                  <a:schemeClr val="bg2">
                    <a:lumMod val="25000"/>
                  </a:schemeClr>
                </a:solidFill>
                <a:latin typeface="+mn-ea"/>
                <a:cs typeface="Aharoni" panose="02010803020104030203" pitchFamily="2" charset="-79"/>
              </a:rPr>
              <a:t>시간 심전도</a:t>
            </a:r>
            <a:r>
              <a:rPr lang="en-US" altLang="ko-KR" b="1" dirty="0" smtClean="0">
                <a:solidFill>
                  <a:schemeClr val="bg2">
                    <a:lumMod val="25000"/>
                  </a:schemeClr>
                </a:solidFill>
                <a:latin typeface="+mn-ea"/>
                <a:cs typeface="Aharoni" panose="02010803020104030203" pitchFamily="2" charset="-79"/>
              </a:rPr>
              <a:t>, 24</a:t>
            </a:r>
            <a:r>
              <a:rPr lang="ko-KR" altLang="en-US" b="1" dirty="0" smtClean="0">
                <a:solidFill>
                  <a:schemeClr val="bg2">
                    <a:lumMod val="25000"/>
                  </a:schemeClr>
                </a:solidFill>
                <a:latin typeface="+mn-ea"/>
                <a:cs typeface="Aharoni" panose="02010803020104030203" pitchFamily="2" charset="-79"/>
              </a:rPr>
              <a:t>시간 혈압</a:t>
            </a:r>
            <a:endParaRPr lang="en-US" altLang="ko-KR" b="1" dirty="0" smtClean="0">
              <a:solidFill>
                <a:schemeClr val="bg2">
                  <a:lumMod val="25000"/>
                </a:schemeClr>
              </a:solidFill>
              <a:latin typeface="+mn-ea"/>
              <a:cs typeface="Aharoni" panose="02010803020104030203" pitchFamily="2" charset="-79"/>
            </a:endParaRPr>
          </a:p>
          <a:p>
            <a:pPr>
              <a:lnSpc>
                <a:spcPct val="150000"/>
              </a:lnSpc>
            </a:pPr>
            <a:r>
              <a:rPr lang="en-US" altLang="ko-KR" b="1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  <a:cs typeface="Aharoni" panose="02010803020104030203" pitchFamily="2" charset="-79"/>
              </a:rPr>
              <a:t>•</a:t>
            </a:r>
            <a:r>
              <a:rPr lang="ko-KR" altLang="en-US" b="1" dirty="0" smtClean="0">
                <a:solidFill>
                  <a:schemeClr val="bg2">
                    <a:lumMod val="25000"/>
                  </a:schemeClr>
                </a:solidFill>
                <a:latin typeface="+mn-ea"/>
                <a:cs typeface="Aharoni" panose="02010803020104030203" pitchFamily="2" charset="-79"/>
              </a:rPr>
              <a:t>위장관계 </a:t>
            </a:r>
            <a:r>
              <a:rPr lang="en-US" altLang="ko-KR" b="1" dirty="0" smtClean="0">
                <a:solidFill>
                  <a:schemeClr val="bg2">
                    <a:lumMod val="25000"/>
                  </a:schemeClr>
                </a:solidFill>
                <a:latin typeface="+mn-ea"/>
                <a:cs typeface="Aharoni" panose="02010803020104030203" pitchFamily="2" charset="-79"/>
              </a:rPr>
              <a:t>: </a:t>
            </a:r>
            <a:r>
              <a:rPr lang="ko-KR" altLang="en-US" b="1" dirty="0" smtClean="0">
                <a:solidFill>
                  <a:schemeClr val="bg2">
                    <a:lumMod val="25000"/>
                  </a:schemeClr>
                </a:solidFill>
                <a:latin typeface="+mn-ea"/>
                <a:cs typeface="Aharoni" panose="02010803020104030203" pitchFamily="2" charset="-79"/>
              </a:rPr>
              <a:t>위내시경</a:t>
            </a:r>
            <a:endParaRPr lang="en-US" altLang="ko-KR" b="1" dirty="0" smtClean="0">
              <a:solidFill>
                <a:schemeClr val="bg2">
                  <a:lumMod val="25000"/>
                </a:schemeClr>
              </a:solidFill>
              <a:latin typeface="+mn-ea"/>
              <a:cs typeface="Aharoni" panose="02010803020104030203" pitchFamily="2" charset="-79"/>
            </a:endParaRPr>
          </a:p>
          <a:p>
            <a:pPr>
              <a:lnSpc>
                <a:spcPct val="150000"/>
              </a:lnSpc>
            </a:pPr>
            <a:r>
              <a:rPr lang="en-US" altLang="ko-KR" b="1" dirty="0" smtClean="0">
                <a:solidFill>
                  <a:schemeClr val="bg2">
                    <a:lumMod val="25000"/>
                  </a:schemeClr>
                </a:solidFill>
                <a:latin typeface="Trebuchet MS" panose="020B0603020202020204" pitchFamily="34" charset="0"/>
                <a:cs typeface="Aharoni" panose="02010803020104030203" pitchFamily="2" charset="-79"/>
              </a:rPr>
              <a:t>•</a:t>
            </a:r>
            <a:r>
              <a:rPr lang="ko-KR" altLang="en-US" b="1" dirty="0" smtClean="0">
                <a:solidFill>
                  <a:schemeClr val="bg2">
                    <a:lumMod val="25000"/>
                  </a:schemeClr>
                </a:solidFill>
                <a:latin typeface="+mn-ea"/>
                <a:cs typeface="Aharoni" panose="02010803020104030203" pitchFamily="2" charset="-79"/>
              </a:rPr>
              <a:t>내분비계 </a:t>
            </a:r>
            <a:r>
              <a:rPr lang="en-US" altLang="ko-KR" b="1" dirty="0" smtClean="0">
                <a:solidFill>
                  <a:schemeClr val="bg2">
                    <a:lumMod val="25000"/>
                  </a:schemeClr>
                </a:solidFill>
                <a:latin typeface="+mn-ea"/>
                <a:cs typeface="Aharoni" panose="02010803020104030203" pitchFamily="2" charset="-79"/>
              </a:rPr>
              <a:t>: </a:t>
            </a:r>
            <a:r>
              <a:rPr lang="ko-KR" altLang="en-US" b="1" dirty="0" smtClean="0">
                <a:solidFill>
                  <a:schemeClr val="bg2">
                    <a:lumMod val="25000"/>
                  </a:schemeClr>
                </a:solidFill>
                <a:latin typeface="+mn-ea"/>
                <a:cs typeface="Aharoni" panose="02010803020104030203" pitchFamily="2" charset="-79"/>
              </a:rPr>
              <a:t>유방 촬영</a:t>
            </a:r>
            <a:r>
              <a:rPr lang="en-US" altLang="ko-KR" b="1" dirty="0" smtClean="0">
                <a:solidFill>
                  <a:schemeClr val="bg2">
                    <a:lumMod val="25000"/>
                  </a:schemeClr>
                </a:solidFill>
                <a:latin typeface="+mn-ea"/>
                <a:cs typeface="Aharoni" panose="02010803020104030203" pitchFamily="2" charset="-79"/>
              </a:rPr>
              <a:t>, </a:t>
            </a:r>
          </a:p>
          <a:p>
            <a:pPr>
              <a:lnSpc>
                <a:spcPct val="150000"/>
              </a:lnSpc>
            </a:pPr>
            <a:r>
              <a:rPr lang="en-US" altLang="ko-KR" b="1" dirty="0">
                <a:solidFill>
                  <a:schemeClr val="bg2">
                    <a:lumMod val="25000"/>
                  </a:schemeClr>
                </a:solidFill>
                <a:latin typeface="+mn-ea"/>
                <a:cs typeface="Aharoni" panose="02010803020104030203" pitchFamily="2" charset="-79"/>
              </a:rPr>
              <a:t> </a:t>
            </a:r>
            <a:r>
              <a:rPr lang="ko-KR" altLang="en-US" b="1" dirty="0" smtClean="0">
                <a:solidFill>
                  <a:schemeClr val="bg2">
                    <a:lumMod val="25000"/>
                  </a:schemeClr>
                </a:solidFill>
                <a:latin typeface="+mn-ea"/>
                <a:cs typeface="Aharoni" panose="02010803020104030203" pitchFamily="2" charset="-79"/>
              </a:rPr>
              <a:t>유방초음파</a:t>
            </a:r>
            <a:endParaRPr lang="en-US" altLang="ko-KR" b="1" dirty="0">
              <a:solidFill>
                <a:schemeClr val="bg2">
                  <a:lumMod val="25000"/>
                </a:schemeClr>
              </a:solidFill>
              <a:latin typeface="+mn-ea"/>
              <a:cs typeface="Aharoni" panose="02010803020104030203" pitchFamily="2" charset="-79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5F44D20-4E22-4A9F-8F13-656F003464FE}"/>
              </a:ext>
            </a:extLst>
          </p:cNvPr>
          <p:cNvSpPr txBox="1"/>
          <p:nvPr/>
        </p:nvSpPr>
        <p:spPr>
          <a:xfrm>
            <a:off x="2347570" y="2047675"/>
            <a:ext cx="3240430" cy="424731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  <a:cs typeface="Aharoni" panose="02010803020104030203" pitchFamily="2" charset="-79"/>
              </a:rPr>
              <a:t>•</a:t>
            </a:r>
            <a:r>
              <a:rPr lang="ko-KR" altLang="en-US" b="1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직업력</a:t>
            </a:r>
            <a:r>
              <a:rPr lang="ko-KR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 및 </a:t>
            </a:r>
            <a:r>
              <a:rPr lang="ko-KR" altLang="en-US" b="1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노출력</a:t>
            </a:r>
            <a:r>
              <a:rPr lang="ko-KR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 검사</a:t>
            </a:r>
            <a:endParaRPr lang="en-US" altLang="ko-KR" b="1" dirty="0" smtClean="0">
              <a:solidFill>
                <a:prstClr val="black">
                  <a:lumMod val="75000"/>
                  <a:lumOff val="25000"/>
                </a:prstClr>
              </a:solidFill>
              <a:latin typeface="+mn-ea"/>
              <a:cs typeface="Aharoni" panose="02010803020104030203" pitchFamily="2" charset="-79"/>
            </a:endParaRPr>
          </a:p>
          <a:p>
            <a:pPr>
              <a:lnSpc>
                <a:spcPct val="150000"/>
              </a:lnSpc>
            </a:pPr>
            <a:r>
              <a:rPr lang="en-US" altLang="ko-KR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  <a:cs typeface="Aharoni" panose="02010803020104030203" pitchFamily="2" charset="-79"/>
              </a:rPr>
              <a:t>•</a:t>
            </a:r>
            <a:r>
              <a:rPr lang="ko-KR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주요 </a:t>
            </a:r>
            <a:r>
              <a:rPr lang="ko-KR" altLang="en-US" b="1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표적기관과</a:t>
            </a:r>
            <a:r>
              <a:rPr lang="ko-KR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 관련된 </a:t>
            </a:r>
            <a:endParaRPr lang="en-US" altLang="ko-KR" b="1" dirty="0" smtClean="0">
              <a:solidFill>
                <a:prstClr val="black">
                  <a:lumMod val="75000"/>
                  <a:lumOff val="25000"/>
                </a:prstClr>
              </a:solidFill>
              <a:latin typeface="+mn-ea"/>
              <a:cs typeface="Aharoni" panose="02010803020104030203" pitchFamily="2" charset="-79"/>
            </a:endParaRPr>
          </a:p>
          <a:p>
            <a:pPr>
              <a:lnSpc>
                <a:spcPct val="150000"/>
              </a:lnSpc>
            </a:pPr>
            <a:r>
              <a:rPr lang="en-US" altLang="ko-KR" b="1" dirty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 </a:t>
            </a:r>
            <a:r>
              <a:rPr lang="ko-KR" altLang="en-US" b="1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병력조사</a:t>
            </a:r>
            <a:endParaRPr lang="en-US" altLang="ko-KR" b="1" dirty="0" smtClean="0">
              <a:solidFill>
                <a:prstClr val="black">
                  <a:lumMod val="75000"/>
                  <a:lumOff val="25000"/>
                </a:prstClr>
              </a:solidFill>
              <a:latin typeface="+mn-ea"/>
              <a:cs typeface="Aharoni" panose="02010803020104030203" pitchFamily="2" charset="-79"/>
            </a:endParaRPr>
          </a:p>
          <a:p>
            <a:pPr>
              <a:lnSpc>
                <a:spcPct val="150000"/>
              </a:lnSpc>
            </a:pPr>
            <a:r>
              <a:rPr lang="en-US" altLang="ko-KR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  <a:cs typeface="Aharoni" panose="02010803020104030203" pitchFamily="2" charset="-79"/>
              </a:rPr>
              <a:t>•</a:t>
            </a:r>
            <a:r>
              <a:rPr lang="ko-KR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임상검사 및 진찰</a:t>
            </a:r>
            <a:endParaRPr lang="en-US" altLang="ko-KR" b="1" dirty="0" smtClean="0">
              <a:solidFill>
                <a:prstClr val="black">
                  <a:lumMod val="75000"/>
                  <a:lumOff val="25000"/>
                </a:prstClr>
              </a:solidFill>
              <a:latin typeface="+mn-ea"/>
              <a:cs typeface="Aharoni" panose="02010803020104030203" pitchFamily="2" charset="-79"/>
            </a:endParaRPr>
          </a:p>
          <a:p>
            <a:pPr>
              <a:lnSpc>
                <a:spcPct val="150000"/>
              </a:lnSpc>
            </a:pPr>
            <a:r>
              <a:rPr lang="en-US" altLang="ko-KR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  <a:cs typeface="Aharoni" panose="02010803020104030203" pitchFamily="2" charset="-79"/>
              </a:rPr>
              <a:t> -</a:t>
            </a:r>
            <a:r>
              <a:rPr lang="ko-KR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신경계 </a:t>
            </a:r>
            <a:r>
              <a:rPr lang="en-US" altLang="ko-KR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: </a:t>
            </a:r>
            <a:r>
              <a:rPr lang="ko-KR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불면증 증상 문진</a:t>
            </a:r>
            <a:endParaRPr lang="en-US" altLang="ko-KR" b="1" dirty="0" smtClean="0">
              <a:solidFill>
                <a:prstClr val="black">
                  <a:lumMod val="75000"/>
                  <a:lumOff val="25000"/>
                </a:prstClr>
              </a:solidFill>
              <a:latin typeface="+mn-ea"/>
              <a:cs typeface="Aharoni" panose="02010803020104030203" pitchFamily="2" charset="-79"/>
            </a:endParaRPr>
          </a:p>
          <a:p>
            <a:pPr>
              <a:lnSpc>
                <a:spcPct val="150000"/>
              </a:lnSpc>
            </a:pPr>
            <a:r>
              <a:rPr lang="en-US" altLang="ko-KR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  <a:cs typeface="Aharoni" panose="02010803020104030203" pitchFamily="2" charset="-79"/>
              </a:rPr>
              <a:t> -</a:t>
            </a:r>
            <a:r>
              <a:rPr lang="ko-KR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심혈관계 </a:t>
            </a:r>
            <a:r>
              <a:rPr lang="en-US" altLang="ko-KR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: </a:t>
            </a:r>
            <a:r>
              <a:rPr lang="ko-KR" altLang="en-US" b="1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복부둘레</a:t>
            </a:r>
            <a:r>
              <a:rPr lang="en-US" altLang="ko-KR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, </a:t>
            </a:r>
            <a:r>
              <a:rPr lang="ko-KR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혈압</a:t>
            </a:r>
            <a:r>
              <a:rPr lang="en-US" altLang="ko-KR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, </a:t>
            </a:r>
          </a:p>
          <a:p>
            <a:pPr>
              <a:lnSpc>
                <a:spcPct val="150000"/>
              </a:lnSpc>
            </a:pPr>
            <a:r>
              <a:rPr lang="ko-KR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  공복혈당</a:t>
            </a:r>
            <a:r>
              <a:rPr lang="en-US" altLang="ko-KR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, </a:t>
            </a:r>
            <a:r>
              <a:rPr lang="ko-KR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총콜레스테롤</a:t>
            </a:r>
            <a:r>
              <a:rPr lang="en-US" altLang="ko-KR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,   </a:t>
            </a:r>
          </a:p>
          <a:p>
            <a:pPr>
              <a:lnSpc>
                <a:spcPct val="150000"/>
              </a:lnSpc>
            </a:pPr>
            <a:r>
              <a:rPr lang="en-US" altLang="ko-KR" b="1" dirty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 </a:t>
            </a:r>
            <a:r>
              <a:rPr lang="en-US" altLang="ko-KR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 </a:t>
            </a:r>
            <a:r>
              <a:rPr lang="ko-KR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중성지방</a:t>
            </a:r>
            <a:r>
              <a:rPr lang="en-US" altLang="ko-KR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, HDL</a:t>
            </a:r>
            <a:r>
              <a:rPr lang="ko-KR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콜레스테롤</a:t>
            </a:r>
            <a:endParaRPr lang="en-US" altLang="ko-KR" b="1" dirty="0" smtClean="0">
              <a:solidFill>
                <a:prstClr val="black">
                  <a:lumMod val="75000"/>
                  <a:lumOff val="25000"/>
                </a:prstClr>
              </a:solidFill>
              <a:latin typeface="+mn-ea"/>
              <a:cs typeface="Aharoni" panose="02010803020104030203" pitchFamily="2" charset="-79"/>
            </a:endParaRPr>
          </a:p>
          <a:p>
            <a:pPr>
              <a:lnSpc>
                <a:spcPct val="150000"/>
              </a:lnSpc>
            </a:pPr>
            <a:r>
              <a:rPr lang="en-US" altLang="ko-KR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  <a:cs typeface="Aharoni" panose="02010803020104030203" pitchFamily="2" charset="-79"/>
              </a:rPr>
              <a:t> -</a:t>
            </a:r>
            <a:r>
              <a:rPr lang="ko-KR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위장관계 </a:t>
            </a:r>
            <a:r>
              <a:rPr lang="en-US" altLang="ko-KR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: </a:t>
            </a:r>
            <a:r>
              <a:rPr lang="ko-KR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관련 증상 문진</a:t>
            </a:r>
            <a:endParaRPr lang="en-US" altLang="ko-KR" b="1" dirty="0" smtClean="0">
              <a:solidFill>
                <a:prstClr val="black">
                  <a:lumMod val="75000"/>
                  <a:lumOff val="25000"/>
                </a:prstClr>
              </a:solidFill>
              <a:latin typeface="+mn-ea"/>
              <a:cs typeface="Aharoni" panose="02010803020104030203" pitchFamily="2" charset="-79"/>
            </a:endParaRPr>
          </a:p>
          <a:p>
            <a:pPr>
              <a:lnSpc>
                <a:spcPct val="150000"/>
              </a:lnSpc>
            </a:pPr>
            <a:r>
              <a:rPr lang="en-US" altLang="ko-KR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  <a:cs typeface="Aharoni" panose="02010803020104030203" pitchFamily="2" charset="-79"/>
              </a:rPr>
              <a:t> -</a:t>
            </a:r>
            <a:r>
              <a:rPr lang="ko-KR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내분비계 </a:t>
            </a:r>
            <a:r>
              <a:rPr lang="en-US" altLang="ko-KR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: </a:t>
            </a:r>
            <a:r>
              <a:rPr lang="ko-KR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관련 증상 문진</a:t>
            </a:r>
            <a:endParaRPr lang="en-US" altLang="ko-KR" b="1" dirty="0" smtClean="0">
              <a:solidFill>
                <a:srgbClr val="00B050"/>
              </a:solidFill>
              <a:latin typeface="+mn-ea"/>
              <a:cs typeface="Aharoni" panose="02010803020104030203" pitchFamily="2" charset="-79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6246470" y="1372533"/>
            <a:ext cx="3367429" cy="60215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</a:t>
            </a:r>
            <a:r>
              <a:rPr lang="ko-KR" altLang="en-US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차 </a:t>
            </a:r>
            <a:r>
              <a:rPr lang="ko-KR" altLang="en-US" dirty="0" err="1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검진항목</a:t>
            </a:r>
            <a:endParaRPr lang="ko-KR" altLang="en-US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왼쪽으로 구부러진 화살표 4"/>
          <p:cNvSpPr/>
          <p:nvPr/>
        </p:nvSpPr>
        <p:spPr>
          <a:xfrm>
            <a:off x="9372600" y="2565400"/>
            <a:ext cx="520700" cy="184150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40F6D64-FBD4-4681-86F5-EC317C8A7BA6}"/>
              </a:ext>
            </a:extLst>
          </p:cNvPr>
          <p:cNvSpPr txBox="1"/>
          <p:nvPr/>
        </p:nvSpPr>
        <p:spPr>
          <a:xfrm>
            <a:off x="9880599" y="2913787"/>
            <a:ext cx="4781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dirty="0" smtClean="0">
                <a:solidFill>
                  <a:srgbClr val="FF0000"/>
                </a:solidFill>
                <a:latin typeface="+mn-ea"/>
                <a:cs typeface="Aharoni" panose="02010803020104030203" pitchFamily="2" charset="-79"/>
              </a:rPr>
              <a:t>필</a:t>
            </a:r>
            <a:endParaRPr lang="en-US" altLang="ko-KR" b="1" dirty="0" smtClean="0">
              <a:solidFill>
                <a:srgbClr val="FF0000"/>
              </a:solidFill>
              <a:latin typeface="+mn-ea"/>
              <a:cs typeface="Aharoni" panose="02010803020104030203" pitchFamily="2" charset="-79"/>
            </a:endParaRPr>
          </a:p>
          <a:p>
            <a:pPr algn="ctr"/>
            <a:r>
              <a:rPr lang="ko-KR" altLang="en-US" b="1" dirty="0" smtClean="0">
                <a:solidFill>
                  <a:srgbClr val="FF0000"/>
                </a:solidFill>
                <a:latin typeface="+mn-ea"/>
                <a:cs typeface="Aharoni" panose="02010803020104030203" pitchFamily="2" charset="-79"/>
              </a:rPr>
              <a:t>수</a:t>
            </a:r>
            <a:endParaRPr lang="en-US" altLang="ko-KR" b="1" dirty="0" smtClean="0">
              <a:solidFill>
                <a:srgbClr val="FF0000"/>
              </a:solidFill>
              <a:latin typeface="+mn-ea"/>
              <a:cs typeface="Aharoni" panose="02010803020104030203" pitchFamily="2" charset="-79"/>
            </a:endParaRPr>
          </a:p>
          <a:p>
            <a:pPr algn="ctr"/>
            <a:r>
              <a:rPr lang="ko-KR" altLang="en-US" b="1" dirty="0" smtClean="0">
                <a:solidFill>
                  <a:srgbClr val="FF0000"/>
                </a:solidFill>
                <a:latin typeface="+mn-ea"/>
                <a:cs typeface="Aharoni" panose="02010803020104030203" pitchFamily="2" charset="-79"/>
              </a:rPr>
              <a:t>검</a:t>
            </a:r>
            <a:endParaRPr lang="en-US" altLang="ko-KR" b="1" dirty="0" smtClean="0">
              <a:solidFill>
                <a:srgbClr val="FF0000"/>
              </a:solidFill>
              <a:latin typeface="+mn-ea"/>
              <a:cs typeface="Aharoni" panose="02010803020104030203" pitchFamily="2" charset="-79"/>
            </a:endParaRPr>
          </a:p>
          <a:p>
            <a:pPr algn="ctr"/>
            <a:r>
              <a:rPr lang="ko-KR" altLang="en-US" b="1" dirty="0" smtClean="0">
                <a:solidFill>
                  <a:srgbClr val="FF0000"/>
                </a:solidFill>
                <a:latin typeface="+mn-ea"/>
                <a:cs typeface="Aharoni" panose="02010803020104030203" pitchFamily="2" charset="-79"/>
              </a:rPr>
              <a:t>사</a:t>
            </a:r>
            <a:endParaRPr lang="en-US" altLang="ko-KR" b="1" dirty="0">
              <a:solidFill>
                <a:srgbClr val="FF0000"/>
              </a:solidFill>
              <a:latin typeface="+mn-ea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709295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95300" y="304800"/>
            <a:ext cx="911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특수건강진단 근로자건강진단</a:t>
            </a:r>
            <a:r>
              <a:rPr lang="en-US" altLang="ko-KR" sz="36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36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야간작업</a:t>
            </a:r>
            <a:r>
              <a:rPr lang="en-US" altLang="ko-KR" sz="36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endParaRPr lang="ko-KR" altLang="en-US" sz="3600" dirty="0">
              <a:solidFill>
                <a:schemeClr val="bg1">
                  <a:lumMod val="9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" name="사각형: 둥근 모서리 4">
            <a:extLst>
              <a:ext uri="{FF2B5EF4-FFF2-40B4-BE49-F238E27FC236}">
                <a16:creationId xmlns:a16="http://schemas.microsoft.com/office/drawing/2014/main" id="{09CE5959-0D78-46D2-9860-E5C7A4D34A72}"/>
              </a:ext>
            </a:extLst>
          </p:cNvPr>
          <p:cNvSpPr/>
          <p:nvPr/>
        </p:nvSpPr>
        <p:spPr>
          <a:xfrm>
            <a:off x="671171" y="1348382"/>
            <a:ext cx="1532684" cy="625062"/>
          </a:xfrm>
          <a:prstGeom prst="roundRect">
            <a:avLst>
              <a:gd name="adj" fmla="val 50000"/>
            </a:avLst>
          </a:prstGeom>
          <a:solidFill>
            <a:srgbClr val="0058A3"/>
          </a:solidFill>
          <a:ln w="1905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결과보고</a:t>
            </a:r>
            <a:endParaRPr lang="en-US" altLang="ko-KR" sz="2000" dirty="0" smtClean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2347570" y="1359833"/>
            <a:ext cx="6237631" cy="60215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야간작업 결과보고</a:t>
            </a:r>
            <a:r>
              <a:rPr lang="en-US" altLang="ko-KR" b="1" dirty="0" smtClean="0">
                <a:solidFill>
                  <a:schemeClr val="tx1"/>
                </a:solidFill>
              </a:rPr>
              <a:t>(</a:t>
            </a:r>
            <a:r>
              <a:rPr lang="ko-KR" altLang="en-US" b="1" dirty="0" smtClean="0">
                <a:solidFill>
                  <a:schemeClr val="tx1"/>
                </a:solidFill>
              </a:rPr>
              <a:t>법 제</a:t>
            </a:r>
            <a:r>
              <a:rPr lang="en-US" altLang="ko-KR" b="1" dirty="0" smtClean="0">
                <a:solidFill>
                  <a:schemeClr val="tx1"/>
                </a:solidFill>
              </a:rPr>
              <a:t>43</a:t>
            </a:r>
            <a:r>
              <a:rPr lang="ko-KR" altLang="en-US" b="1" dirty="0" smtClean="0">
                <a:solidFill>
                  <a:schemeClr val="tx1"/>
                </a:solidFill>
              </a:rPr>
              <a:t>조 </a:t>
            </a:r>
            <a:r>
              <a:rPr lang="en-US" altLang="ko-KR" b="1" dirty="0" smtClean="0">
                <a:solidFill>
                  <a:schemeClr val="tx1"/>
                </a:solidFill>
              </a:rPr>
              <a:t>4</a:t>
            </a:r>
            <a:r>
              <a:rPr lang="ko-KR" altLang="en-US" b="1" dirty="0" smtClean="0">
                <a:solidFill>
                  <a:schemeClr val="tx1"/>
                </a:solidFill>
              </a:rPr>
              <a:t>항</a:t>
            </a:r>
            <a:r>
              <a:rPr lang="en-US" altLang="ko-KR" b="1" dirty="0" smtClean="0">
                <a:solidFill>
                  <a:schemeClr val="tx1"/>
                </a:solidFill>
              </a:rPr>
              <a:t>, </a:t>
            </a:r>
            <a:r>
              <a:rPr lang="ko-KR" altLang="en-US" b="1" dirty="0" smtClean="0">
                <a:solidFill>
                  <a:schemeClr val="tx1"/>
                </a:solidFill>
              </a:rPr>
              <a:t>시행규칙 제</a:t>
            </a:r>
            <a:r>
              <a:rPr lang="en-US" altLang="ko-KR" b="1" dirty="0" smtClean="0">
                <a:solidFill>
                  <a:schemeClr val="tx1"/>
                </a:solidFill>
              </a:rPr>
              <a:t>105</a:t>
            </a:r>
            <a:r>
              <a:rPr lang="ko-KR" altLang="en-US" b="1" dirty="0" smtClean="0">
                <a:solidFill>
                  <a:schemeClr val="tx1"/>
                </a:solidFill>
              </a:rPr>
              <a:t>조</a:t>
            </a:r>
            <a:r>
              <a:rPr lang="en-US" altLang="ko-KR" b="1" dirty="0" smtClean="0">
                <a:solidFill>
                  <a:schemeClr val="tx1"/>
                </a:solidFill>
              </a:rPr>
              <a:t>)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5A0CD142-015D-4F5B-B108-3EDA4FF6EBF7}"/>
              </a:ext>
            </a:extLst>
          </p:cNvPr>
          <p:cNvCxnSpPr>
            <a:cxnSpLocks/>
          </p:cNvCxnSpPr>
          <p:nvPr/>
        </p:nvCxnSpPr>
        <p:spPr>
          <a:xfrm>
            <a:off x="783908" y="4378591"/>
            <a:ext cx="9740774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F5F44D20-4E22-4A9F-8F13-656F003464FE}"/>
              </a:ext>
            </a:extLst>
          </p:cNvPr>
          <p:cNvSpPr txBox="1"/>
          <p:nvPr/>
        </p:nvSpPr>
        <p:spPr>
          <a:xfrm>
            <a:off x="2347570" y="2047675"/>
            <a:ext cx="6237631" cy="216982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  <a:cs typeface="Aharoni" panose="02010803020104030203" pitchFamily="2" charset="-79"/>
              </a:rPr>
              <a:t>•</a:t>
            </a:r>
            <a:r>
              <a:rPr lang="ko-KR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  <a:cs typeface="Aharoni" panose="02010803020104030203" pitchFamily="2" charset="-79"/>
              </a:rPr>
              <a:t>건강진단 실시한 날로 부터 </a:t>
            </a:r>
            <a:r>
              <a:rPr lang="en-US" altLang="ko-KR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  <a:cs typeface="Aharoni" panose="02010803020104030203" pitchFamily="2" charset="-79"/>
              </a:rPr>
              <a:t>30</a:t>
            </a:r>
            <a:r>
              <a:rPr lang="ko-KR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  <a:cs typeface="Aharoni" panose="02010803020104030203" pitchFamily="2" charset="-79"/>
              </a:rPr>
              <a:t>일 이내</a:t>
            </a:r>
            <a:endParaRPr lang="en-US" altLang="ko-KR" b="1" dirty="0" smtClean="0">
              <a:solidFill>
                <a:prstClr val="black">
                  <a:lumMod val="75000"/>
                  <a:lumOff val="25000"/>
                </a:prstClr>
              </a:solidFill>
              <a:latin typeface="Trebuchet MS" panose="020B0603020202020204" pitchFamily="34" charset="0"/>
              <a:cs typeface="Aharoni" panose="02010803020104030203" pitchFamily="2" charset="-79"/>
            </a:endParaRPr>
          </a:p>
          <a:p>
            <a:pPr>
              <a:lnSpc>
                <a:spcPct val="150000"/>
              </a:lnSpc>
            </a:pPr>
            <a:r>
              <a:rPr lang="en-US" altLang="ko-KR" b="1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  <a:cs typeface="Aharoni" panose="02010803020104030203" pitchFamily="2" charset="-79"/>
              </a:rPr>
              <a:t> </a:t>
            </a:r>
            <a:r>
              <a:rPr lang="en-US" altLang="ko-KR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  <a:cs typeface="Aharoni" panose="02010803020104030203" pitchFamily="2" charset="-79"/>
              </a:rPr>
              <a:t>- </a:t>
            </a:r>
            <a:r>
              <a:rPr lang="ko-KR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  <a:cs typeface="Aharoni" panose="02010803020104030203" pitchFamily="2" charset="-79"/>
              </a:rPr>
              <a:t>근로자에게 </a:t>
            </a:r>
            <a:r>
              <a:rPr lang="ko-KR" altLang="en-US" b="1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  <a:cs typeface="Aharoni" panose="02010803020104030203" pitchFamily="2" charset="-79"/>
              </a:rPr>
              <a:t>개인결과서</a:t>
            </a:r>
            <a:r>
              <a:rPr lang="ko-KR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  <a:cs typeface="Aharoni" panose="02010803020104030203" pitchFamily="2" charset="-79"/>
              </a:rPr>
              <a:t> 송부</a:t>
            </a:r>
            <a:endParaRPr lang="en-US" altLang="ko-KR" b="1" dirty="0" smtClean="0">
              <a:solidFill>
                <a:prstClr val="black">
                  <a:lumMod val="75000"/>
                  <a:lumOff val="25000"/>
                </a:prstClr>
              </a:solidFill>
              <a:latin typeface="Trebuchet MS" panose="020B0603020202020204" pitchFamily="34" charset="0"/>
              <a:cs typeface="Aharoni" panose="02010803020104030203" pitchFamily="2" charset="-79"/>
            </a:endParaRPr>
          </a:p>
          <a:p>
            <a:pPr>
              <a:lnSpc>
                <a:spcPct val="150000"/>
              </a:lnSpc>
            </a:pPr>
            <a:r>
              <a:rPr lang="en-US" altLang="ko-KR" b="1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  <a:cs typeface="Aharoni" panose="02010803020104030203" pitchFamily="2" charset="-79"/>
              </a:rPr>
              <a:t> </a:t>
            </a:r>
            <a:r>
              <a:rPr lang="en-US" altLang="ko-KR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  <a:cs typeface="Aharoni" panose="02010803020104030203" pitchFamily="2" charset="-79"/>
              </a:rPr>
              <a:t>- </a:t>
            </a:r>
            <a:r>
              <a:rPr lang="ko-KR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  <a:cs typeface="Aharoni" panose="02010803020104030203" pitchFamily="2" charset="-79"/>
              </a:rPr>
              <a:t>사업주에게 건강진단 결과표 송부</a:t>
            </a:r>
            <a:endParaRPr lang="en-US" altLang="ko-KR" b="1" dirty="0" smtClean="0">
              <a:solidFill>
                <a:prstClr val="black">
                  <a:lumMod val="75000"/>
                  <a:lumOff val="25000"/>
                </a:prstClr>
              </a:solidFill>
              <a:latin typeface="Trebuchet MS" panose="020B0603020202020204" pitchFamily="34" charset="0"/>
              <a:cs typeface="Aharoni" panose="02010803020104030203" pitchFamily="2" charset="-79"/>
            </a:endParaRPr>
          </a:p>
          <a:p>
            <a:pPr>
              <a:lnSpc>
                <a:spcPct val="150000"/>
              </a:lnSpc>
            </a:pPr>
            <a:r>
              <a:rPr lang="en-US" altLang="ko-KR" b="1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  <a:cs typeface="Aharoni" panose="02010803020104030203" pitchFamily="2" charset="-79"/>
              </a:rPr>
              <a:t> </a:t>
            </a:r>
            <a:r>
              <a:rPr lang="en-US" altLang="ko-KR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  <a:cs typeface="Aharoni" panose="02010803020104030203" pitchFamily="2" charset="-79"/>
              </a:rPr>
              <a:t>- </a:t>
            </a:r>
            <a:r>
              <a:rPr lang="ko-KR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  <a:cs typeface="Aharoni" panose="02010803020104030203" pitchFamily="2" charset="-79"/>
              </a:rPr>
              <a:t>노동부 보고</a:t>
            </a:r>
            <a:r>
              <a:rPr lang="en-US" altLang="ko-KR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  <a:cs typeface="Aharoni" panose="02010803020104030203" pitchFamily="2" charset="-79"/>
              </a:rPr>
              <a:t>(K2B</a:t>
            </a:r>
            <a:r>
              <a:rPr lang="ko-KR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  <a:cs typeface="Aharoni" panose="02010803020104030203" pitchFamily="2" charset="-79"/>
              </a:rPr>
              <a:t>를 통해 결과 전송</a:t>
            </a:r>
            <a:r>
              <a:rPr lang="en-US" altLang="ko-KR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  <a:cs typeface="Aharoni" panose="02010803020104030203" pitchFamily="2" charset="-79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b="1" dirty="0" smtClean="0">
                <a:solidFill>
                  <a:srgbClr val="FF0000"/>
                </a:solidFill>
                <a:latin typeface="Trebuchet MS" panose="020B0603020202020204" pitchFamily="34" charset="0"/>
                <a:cs typeface="Aharoni" panose="02010803020104030203" pitchFamily="2" charset="-79"/>
              </a:rPr>
              <a:t>    위반 시 </a:t>
            </a:r>
            <a:r>
              <a:rPr lang="en-US" altLang="ko-KR" b="1" dirty="0" smtClean="0">
                <a:solidFill>
                  <a:srgbClr val="FF0000"/>
                </a:solidFill>
                <a:latin typeface="Trebuchet MS" panose="020B0603020202020204" pitchFamily="34" charset="0"/>
                <a:cs typeface="Aharoni" panose="02010803020104030203" pitchFamily="2" charset="-79"/>
              </a:rPr>
              <a:t>300</a:t>
            </a:r>
            <a:r>
              <a:rPr lang="ko-KR" altLang="en-US" b="1" dirty="0" smtClean="0">
                <a:solidFill>
                  <a:srgbClr val="FF0000"/>
                </a:solidFill>
                <a:latin typeface="Trebuchet MS" panose="020B0603020202020204" pitchFamily="34" charset="0"/>
                <a:cs typeface="Aharoni" panose="02010803020104030203" pitchFamily="2" charset="-79"/>
              </a:rPr>
              <a:t>만원 이하의 과태료</a:t>
            </a:r>
            <a:endParaRPr lang="en-US" altLang="ko-KR" b="1" dirty="0" smtClean="0">
              <a:solidFill>
                <a:srgbClr val="FF0000"/>
              </a:solidFill>
              <a:latin typeface="+mn-ea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611357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296632" y="914400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ko-KR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검진 유형</a:t>
            </a:r>
            <a:endParaRPr lang="ko-KR" alt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81100" y="2451100"/>
            <a:ext cx="871220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lnSpc>
                <a:spcPct val="150000"/>
              </a:lnSpc>
              <a:buAutoNum type="arabicPeriod"/>
            </a:pPr>
            <a:r>
              <a:rPr lang="ko-KR" altLang="en-US" sz="2800" dirty="0" smtClean="0">
                <a:solidFill>
                  <a:schemeClr val="bg1">
                    <a:lumMod val="9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국가건강검진</a:t>
            </a:r>
            <a:endParaRPr lang="en-US" altLang="ko-KR" sz="2800" dirty="0" smtClean="0">
              <a:solidFill>
                <a:schemeClr val="bg1">
                  <a:lumMod val="9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342900" indent="-342900" algn="ctr">
              <a:lnSpc>
                <a:spcPct val="150000"/>
              </a:lnSpc>
              <a:buAutoNum type="arabicPeriod"/>
            </a:pPr>
            <a:r>
              <a:rPr lang="ko-KR" altLang="en-US" sz="2800" dirty="0" smtClean="0">
                <a:solidFill>
                  <a:schemeClr val="bg1">
                    <a:lumMod val="9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특수건강진단</a:t>
            </a:r>
            <a:endParaRPr lang="en-US" altLang="ko-KR" sz="2800" dirty="0" smtClean="0">
              <a:solidFill>
                <a:schemeClr val="bg1">
                  <a:lumMod val="9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342900" indent="-342900" algn="ctr">
              <a:lnSpc>
                <a:spcPct val="150000"/>
              </a:lnSpc>
              <a:buAutoNum type="arabicPeriod"/>
            </a:pPr>
            <a:r>
              <a:rPr lang="ko-KR" altLang="en-US" sz="2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종합건강검진</a:t>
            </a:r>
            <a:endParaRPr lang="en-US" altLang="ko-KR" sz="28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342900" indent="-342900" algn="ctr">
              <a:lnSpc>
                <a:spcPct val="150000"/>
              </a:lnSpc>
              <a:buAutoNum type="arabicPeriod"/>
            </a:pPr>
            <a:r>
              <a:rPr lang="ko-KR" altLang="en-US" sz="2800" dirty="0" smtClean="0">
                <a:solidFill>
                  <a:schemeClr val="bg1">
                    <a:lumMod val="9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사업장건강검진</a:t>
            </a:r>
            <a:endParaRPr lang="en-US" altLang="ko-KR" sz="2800" dirty="0" smtClean="0">
              <a:solidFill>
                <a:schemeClr val="bg1">
                  <a:lumMod val="9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342900" indent="-342900" algn="ctr">
              <a:lnSpc>
                <a:spcPct val="150000"/>
              </a:lnSpc>
              <a:buAutoNum type="arabicPeriod"/>
            </a:pPr>
            <a:r>
              <a:rPr lang="ko-KR" altLang="en-US" sz="2800" dirty="0" smtClean="0">
                <a:solidFill>
                  <a:schemeClr val="bg1">
                    <a:lumMod val="9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기타 검진</a:t>
            </a:r>
            <a:endParaRPr lang="ko-KR" altLang="en-US" sz="2800" dirty="0">
              <a:solidFill>
                <a:schemeClr val="bg1">
                  <a:lumMod val="9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5174" y="1272583"/>
            <a:ext cx="604433" cy="604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300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95300" y="304800"/>
            <a:ext cx="911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종합건강검진 항목</a:t>
            </a:r>
            <a:endParaRPr lang="ko-KR" altLang="en-US" sz="3600" dirty="0">
              <a:solidFill>
                <a:schemeClr val="bg1">
                  <a:lumMod val="9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5A0CD142-015D-4F5B-B108-3EDA4FF6EBF7}"/>
              </a:ext>
            </a:extLst>
          </p:cNvPr>
          <p:cNvCxnSpPr>
            <a:cxnSpLocks/>
          </p:cNvCxnSpPr>
          <p:nvPr/>
        </p:nvCxnSpPr>
        <p:spPr>
          <a:xfrm flipV="1">
            <a:off x="669608" y="2475130"/>
            <a:ext cx="10681089" cy="49262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5A0CD142-015D-4F5B-B108-3EDA4FF6EBF7}"/>
              </a:ext>
            </a:extLst>
          </p:cNvPr>
          <p:cNvCxnSpPr>
            <a:cxnSpLocks/>
          </p:cNvCxnSpPr>
          <p:nvPr/>
        </p:nvCxnSpPr>
        <p:spPr>
          <a:xfrm flipV="1">
            <a:off x="669608" y="3618582"/>
            <a:ext cx="10681089" cy="1071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5A0CD142-015D-4F5B-B108-3EDA4FF6EBF7}"/>
              </a:ext>
            </a:extLst>
          </p:cNvPr>
          <p:cNvCxnSpPr>
            <a:cxnSpLocks/>
          </p:cNvCxnSpPr>
          <p:nvPr/>
        </p:nvCxnSpPr>
        <p:spPr>
          <a:xfrm flipV="1">
            <a:off x="669608" y="4723482"/>
            <a:ext cx="10681089" cy="1071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5A0CD142-015D-4F5B-B108-3EDA4FF6EBF7}"/>
              </a:ext>
            </a:extLst>
          </p:cNvPr>
          <p:cNvCxnSpPr>
            <a:cxnSpLocks/>
          </p:cNvCxnSpPr>
          <p:nvPr/>
        </p:nvCxnSpPr>
        <p:spPr>
          <a:xfrm>
            <a:off x="669608" y="5889891"/>
            <a:ext cx="10711841" cy="11533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사각형: 둥근 모서리 5">
            <a:extLst>
              <a:ext uri="{FF2B5EF4-FFF2-40B4-BE49-F238E27FC236}">
                <a16:creationId xmlns:a16="http://schemas.microsoft.com/office/drawing/2014/main" id="{E0EB1664-FDFE-4923-9888-CB17C72720CE}"/>
              </a:ext>
            </a:extLst>
          </p:cNvPr>
          <p:cNvSpPr/>
          <p:nvPr/>
        </p:nvSpPr>
        <p:spPr>
          <a:xfrm>
            <a:off x="669608" y="1823129"/>
            <a:ext cx="2509156" cy="625063"/>
          </a:xfrm>
          <a:prstGeom prst="roundRect">
            <a:avLst>
              <a:gd name="adj" fmla="val 50000"/>
            </a:avLst>
          </a:prstGeom>
          <a:solidFill>
            <a:srgbClr val="FFDB00"/>
          </a:solidFill>
          <a:ln w="1905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혈액종합검진</a:t>
            </a:r>
            <a:endParaRPr lang="en-US" altLang="ko-KR" sz="1600" dirty="0" smtClean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3" name="사각형: 둥근 모서리 5">
            <a:extLst>
              <a:ext uri="{FF2B5EF4-FFF2-40B4-BE49-F238E27FC236}">
                <a16:creationId xmlns:a16="http://schemas.microsoft.com/office/drawing/2014/main" id="{E0EB1664-FDFE-4923-9888-CB17C72720CE}"/>
              </a:ext>
            </a:extLst>
          </p:cNvPr>
          <p:cNvSpPr/>
          <p:nvPr/>
        </p:nvSpPr>
        <p:spPr>
          <a:xfrm>
            <a:off x="669608" y="2933766"/>
            <a:ext cx="2509156" cy="625063"/>
          </a:xfrm>
          <a:prstGeom prst="roundRect">
            <a:avLst>
              <a:gd name="adj" fmla="val 50000"/>
            </a:avLst>
          </a:prstGeom>
          <a:solidFill>
            <a:srgbClr val="FFDB00"/>
          </a:solidFill>
          <a:ln w="1905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프리미엄종합검진</a:t>
            </a:r>
            <a:endParaRPr lang="en-US" altLang="ko-KR" sz="1600" dirty="0" smtClean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4" name="사각형: 둥근 모서리 5">
            <a:extLst>
              <a:ext uri="{FF2B5EF4-FFF2-40B4-BE49-F238E27FC236}">
                <a16:creationId xmlns:a16="http://schemas.microsoft.com/office/drawing/2014/main" id="{E0EB1664-FDFE-4923-9888-CB17C72720CE}"/>
              </a:ext>
            </a:extLst>
          </p:cNvPr>
          <p:cNvSpPr/>
          <p:nvPr/>
        </p:nvSpPr>
        <p:spPr>
          <a:xfrm>
            <a:off x="669608" y="4038665"/>
            <a:ext cx="2509156" cy="625063"/>
          </a:xfrm>
          <a:prstGeom prst="roundRect">
            <a:avLst>
              <a:gd name="adj" fmla="val 50000"/>
            </a:avLst>
          </a:prstGeom>
          <a:solidFill>
            <a:srgbClr val="FFDB00"/>
          </a:solidFill>
          <a:ln w="1905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프리미엄플러스검진</a:t>
            </a:r>
            <a:endParaRPr lang="en-US" altLang="ko-KR" dirty="0" smtClean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5" name="사각형: 둥근 모서리 5">
            <a:extLst>
              <a:ext uri="{FF2B5EF4-FFF2-40B4-BE49-F238E27FC236}">
                <a16:creationId xmlns:a16="http://schemas.microsoft.com/office/drawing/2014/main" id="{E0EB1664-FDFE-4923-9888-CB17C72720CE}"/>
              </a:ext>
            </a:extLst>
          </p:cNvPr>
          <p:cNvSpPr/>
          <p:nvPr/>
        </p:nvSpPr>
        <p:spPr>
          <a:xfrm>
            <a:off x="669608" y="5194364"/>
            <a:ext cx="2509156" cy="625063"/>
          </a:xfrm>
          <a:prstGeom prst="roundRect">
            <a:avLst>
              <a:gd name="adj" fmla="val 50000"/>
            </a:avLst>
          </a:prstGeom>
          <a:solidFill>
            <a:srgbClr val="FFDB00"/>
          </a:solidFill>
          <a:ln w="1905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err="1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노블레스검진</a:t>
            </a:r>
            <a:r>
              <a:rPr lang="en-US" altLang="ko-KR" sz="20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A, B</a:t>
            </a:r>
            <a:endParaRPr lang="en-US" altLang="ko-KR" sz="1600" dirty="0" smtClean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3366162" y="1846785"/>
            <a:ext cx="5333337" cy="60216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solidFill>
                  <a:schemeClr val="tx1"/>
                </a:solidFill>
              </a:rPr>
              <a:t>혈액을 이용한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48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종 종합검사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sp>
        <p:nvSpPr>
          <p:cNvPr id="17" name="모서리가 둥근 직사각형 16"/>
          <p:cNvSpPr/>
          <p:nvPr/>
        </p:nvSpPr>
        <p:spPr>
          <a:xfrm>
            <a:off x="3386112" y="2945355"/>
            <a:ext cx="5313388" cy="60216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smtClean="0">
                <a:solidFill>
                  <a:schemeClr val="tx1"/>
                </a:solidFill>
              </a:rPr>
              <a:t>혈액 정밀 종합검진항목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방사선검사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위내시경검사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(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수면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), 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대변검사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동맥경화검사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, </a:t>
            </a:r>
            <a:r>
              <a:rPr lang="ko-KR" altLang="en-US" sz="1200" b="1" dirty="0" err="1" smtClean="0">
                <a:solidFill>
                  <a:schemeClr val="tx1"/>
                </a:solidFill>
              </a:rPr>
              <a:t>부인과검사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골다공증검사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, </a:t>
            </a:r>
            <a:r>
              <a:rPr lang="ko-KR" altLang="en-US" sz="1200" b="1" dirty="0" err="1" smtClean="0">
                <a:solidFill>
                  <a:schemeClr val="tx1"/>
                </a:solidFill>
              </a:rPr>
              <a:t>유방검사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, 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유방초음파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, </a:t>
            </a:r>
            <a:r>
              <a:rPr lang="ko-KR" altLang="en-US" sz="1200" b="1" dirty="0" err="1" smtClean="0">
                <a:solidFill>
                  <a:schemeClr val="tx1"/>
                </a:solidFill>
              </a:rPr>
              <a:t>자궁초음파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, </a:t>
            </a:r>
            <a:r>
              <a:rPr lang="ko-KR" altLang="en-US" sz="1200" b="1" dirty="0" err="1" smtClean="0">
                <a:solidFill>
                  <a:schemeClr val="tx1"/>
                </a:solidFill>
              </a:rPr>
              <a:t>저선량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 폐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CT, 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복부 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MRI </a:t>
            </a:r>
            <a:endParaRPr lang="ko-KR" altLang="en-US" sz="1200" b="1" dirty="0">
              <a:solidFill>
                <a:schemeClr val="tx1"/>
              </a:solidFill>
            </a:endParaRPr>
          </a:p>
        </p:txBody>
      </p:sp>
      <p:sp>
        <p:nvSpPr>
          <p:cNvPr id="18" name="모서리가 둥근 직사각형 17"/>
          <p:cNvSpPr/>
          <p:nvPr/>
        </p:nvSpPr>
        <p:spPr>
          <a:xfrm>
            <a:off x="3386111" y="4034152"/>
            <a:ext cx="5313387" cy="60216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solidFill>
                  <a:schemeClr val="tx1"/>
                </a:solidFill>
              </a:rPr>
              <a:t>프리미엄 종합검진 항목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ko-KR" altLang="en-US" sz="1600" b="1" dirty="0" err="1" smtClean="0">
                <a:solidFill>
                  <a:schemeClr val="tx1"/>
                </a:solidFill>
              </a:rPr>
              <a:t>조영증강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 </a:t>
            </a:r>
            <a:r>
              <a:rPr lang="ko-KR" altLang="en-US" sz="1600" b="1" dirty="0" err="1" smtClean="0">
                <a:solidFill>
                  <a:schemeClr val="tx1"/>
                </a:solidFill>
              </a:rPr>
              <a:t>저선량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 폐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CT, </a:t>
            </a:r>
            <a:r>
              <a:rPr lang="ko-KR" altLang="en-US" sz="1600" b="1" dirty="0" err="1" smtClean="0">
                <a:solidFill>
                  <a:schemeClr val="tx1"/>
                </a:solidFill>
              </a:rPr>
              <a:t>조영증강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 </a:t>
            </a:r>
            <a:r>
              <a:rPr lang="ko-KR" altLang="en-US" sz="1600" b="1" dirty="0" err="1" smtClean="0">
                <a:solidFill>
                  <a:schemeClr val="tx1"/>
                </a:solidFill>
              </a:rPr>
              <a:t>저선량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 복부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CT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sp>
        <p:nvSpPr>
          <p:cNvPr id="19" name="모서리가 둥근 직사각형 18"/>
          <p:cNvSpPr/>
          <p:nvPr/>
        </p:nvSpPr>
        <p:spPr>
          <a:xfrm>
            <a:off x="3411511" y="5189852"/>
            <a:ext cx="5313387" cy="60216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solidFill>
                  <a:schemeClr val="tx1"/>
                </a:solidFill>
              </a:rPr>
              <a:t>프리미엄 플러스 종합검진 항목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ko-KR" altLang="en-US" sz="1600" b="1" dirty="0" err="1" smtClean="0">
                <a:solidFill>
                  <a:schemeClr val="tx1"/>
                </a:solidFill>
              </a:rPr>
              <a:t>조영증강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 심장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(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관상동맥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)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CT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또는 뇌혈관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CT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A41B49E1-95DA-4896-BCF5-53469855EF3A}"/>
              </a:ext>
            </a:extLst>
          </p:cNvPr>
          <p:cNvSpPr/>
          <p:nvPr/>
        </p:nvSpPr>
        <p:spPr>
          <a:xfrm>
            <a:off x="9051997" y="1550702"/>
            <a:ext cx="889000" cy="889000"/>
          </a:xfrm>
          <a:prstGeom prst="ellipse">
            <a:avLst/>
          </a:prstGeom>
          <a:solidFill>
            <a:schemeClr val="bg1"/>
          </a:solidFill>
          <a:ln w="222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1" name="타원 20">
            <a:extLst>
              <a:ext uri="{FF2B5EF4-FFF2-40B4-BE49-F238E27FC236}">
                <a16:creationId xmlns:a16="http://schemas.microsoft.com/office/drawing/2014/main" id="{A41B49E1-95DA-4896-BCF5-53469855EF3A}"/>
              </a:ext>
            </a:extLst>
          </p:cNvPr>
          <p:cNvSpPr/>
          <p:nvPr/>
        </p:nvSpPr>
        <p:spPr>
          <a:xfrm>
            <a:off x="9072278" y="2667548"/>
            <a:ext cx="889000" cy="889000"/>
          </a:xfrm>
          <a:prstGeom prst="ellipse">
            <a:avLst/>
          </a:prstGeom>
          <a:solidFill>
            <a:schemeClr val="bg1"/>
          </a:solidFill>
          <a:ln w="222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A41B49E1-95DA-4896-BCF5-53469855EF3A}"/>
              </a:ext>
            </a:extLst>
          </p:cNvPr>
          <p:cNvSpPr/>
          <p:nvPr/>
        </p:nvSpPr>
        <p:spPr>
          <a:xfrm>
            <a:off x="9072278" y="3786059"/>
            <a:ext cx="889000" cy="889000"/>
          </a:xfrm>
          <a:prstGeom prst="ellipse">
            <a:avLst/>
          </a:prstGeom>
          <a:solidFill>
            <a:schemeClr val="bg1"/>
          </a:solidFill>
          <a:ln w="222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A41B49E1-95DA-4896-BCF5-53469855EF3A}"/>
              </a:ext>
            </a:extLst>
          </p:cNvPr>
          <p:cNvSpPr/>
          <p:nvPr/>
        </p:nvSpPr>
        <p:spPr>
          <a:xfrm>
            <a:off x="9122745" y="4951952"/>
            <a:ext cx="889000" cy="889000"/>
          </a:xfrm>
          <a:prstGeom prst="ellipse">
            <a:avLst/>
          </a:prstGeom>
          <a:solidFill>
            <a:schemeClr val="bg1"/>
          </a:solidFill>
          <a:ln w="222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B781AA36-28A4-4780-9C03-8801376B58C6}"/>
              </a:ext>
            </a:extLst>
          </p:cNvPr>
          <p:cNvSpPr/>
          <p:nvPr/>
        </p:nvSpPr>
        <p:spPr>
          <a:xfrm>
            <a:off x="9039297" y="1805966"/>
            <a:ext cx="9197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dirty="0" smtClean="0">
                <a:solidFill>
                  <a:srgbClr val="00B05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12</a:t>
            </a:r>
            <a:r>
              <a:rPr lang="ko-KR" altLang="en-US" dirty="0" smtClean="0">
                <a:solidFill>
                  <a:srgbClr val="00B05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만원</a:t>
            </a:r>
            <a:endParaRPr lang="en-US" altLang="ko-KR" dirty="0" smtClean="0">
              <a:solidFill>
                <a:srgbClr val="00B05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B781AA36-28A4-4780-9C03-8801376B58C6}"/>
              </a:ext>
            </a:extLst>
          </p:cNvPr>
          <p:cNvSpPr/>
          <p:nvPr/>
        </p:nvSpPr>
        <p:spPr>
          <a:xfrm>
            <a:off x="9051997" y="2943855"/>
            <a:ext cx="9597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dirty="0" smtClean="0">
                <a:solidFill>
                  <a:srgbClr val="00B05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35</a:t>
            </a:r>
            <a:r>
              <a:rPr lang="ko-KR" altLang="en-US" dirty="0" smtClean="0">
                <a:solidFill>
                  <a:srgbClr val="00B05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만원</a:t>
            </a:r>
            <a:endParaRPr lang="en-US" altLang="ko-KR" dirty="0" smtClean="0">
              <a:solidFill>
                <a:srgbClr val="00B05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B781AA36-28A4-4780-9C03-8801376B58C6}"/>
              </a:ext>
            </a:extLst>
          </p:cNvPr>
          <p:cNvSpPr/>
          <p:nvPr/>
        </p:nvSpPr>
        <p:spPr>
          <a:xfrm>
            <a:off x="9013897" y="4035175"/>
            <a:ext cx="9978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dirty="0" smtClean="0">
                <a:solidFill>
                  <a:srgbClr val="00B05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45</a:t>
            </a:r>
            <a:r>
              <a:rPr lang="ko-KR" altLang="en-US" dirty="0" smtClean="0">
                <a:solidFill>
                  <a:srgbClr val="00B05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만원</a:t>
            </a:r>
            <a:endParaRPr lang="en-US" altLang="ko-KR" dirty="0" smtClean="0">
              <a:solidFill>
                <a:srgbClr val="00B05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B781AA36-28A4-4780-9C03-8801376B58C6}"/>
              </a:ext>
            </a:extLst>
          </p:cNvPr>
          <p:cNvSpPr/>
          <p:nvPr/>
        </p:nvSpPr>
        <p:spPr>
          <a:xfrm>
            <a:off x="9084644" y="5199086"/>
            <a:ext cx="98645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dirty="0" smtClean="0">
                <a:solidFill>
                  <a:srgbClr val="00B05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60</a:t>
            </a:r>
            <a:r>
              <a:rPr lang="ko-KR" altLang="en-US" dirty="0" smtClean="0">
                <a:solidFill>
                  <a:srgbClr val="00B05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만원</a:t>
            </a:r>
            <a:endParaRPr lang="en-US" altLang="ko-KR" dirty="0" smtClean="0">
              <a:solidFill>
                <a:srgbClr val="00B05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8" name="타원 27">
            <a:extLst>
              <a:ext uri="{FF2B5EF4-FFF2-40B4-BE49-F238E27FC236}">
                <a16:creationId xmlns:a16="http://schemas.microsoft.com/office/drawing/2014/main" id="{A41B49E1-95DA-4896-BCF5-53469855EF3A}"/>
              </a:ext>
            </a:extLst>
          </p:cNvPr>
          <p:cNvSpPr/>
          <p:nvPr/>
        </p:nvSpPr>
        <p:spPr>
          <a:xfrm>
            <a:off x="10296597" y="1550702"/>
            <a:ext cx="889000" cy="889000"/>
          </a:xfrm>
          <a:prstGeom prst="ellipse">
            <a:avLst/>
          </a:prstGeom>
          <a:solidFill>
            <a:schemeClr val="bg1"/>
          </a:solidFill>
          <a:ln w="222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7030A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9" name="타원 28">
            <a:extLst>
              <a:ext uri="{FF2B5EF4-FFF2-40B4-BE49-F238E27FC236}">
                <a16:creationId xmlns:a16="http://schemas.microsoft.com/office/drawing/2014/main" id="{A41B49E1-95DA-4896-BCF5-53469855EF3A}"/>
              </a:ext>
            </a:extLst>
          </p:cNvPr>
          <p:cNvSpPr/>
          <p:nvPr/>
        </p:nvSpPr>
        <p:spPr>
          <a:xfrm>
            <a:off x="10316878" y="2667548"/>
            <a:ext cx="889000" cy="889000"/>
          </a:xfrm>
          <a:prstGeom prst="ellipse">
            <a:avLst/>
          </a:prstGeom>
          <a:solidFill>
            <a:schemeClr val="bg1"/>
          </a:solidFill>
          <a:ln w="222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7030A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0" name="타원 29">
            <a:extLst>
              <a:ext uri="{FF2B5EF4-FFF2-40B4-BE49-F238E27FC236}">
                <a16:creationId xmlns:a16="http://schemas.microsoft.com/office/drawing/2014/main" id="{A41B49E1-95DA-4896-BCF5-53469855EF3A}"/>
              </a:ext>
            </a:extLst>
          </p:cNvPr>
          <p:cNvSpPr/>
          <p:nvPr/>
        </p:nvSpPr>
        <p:spPr>
          <a:xfrm>
            <a:off x="10316878" y="3786059"/>
            <a:ext cx="889000" cy="889000"/>
          </a:xfrm>
          <a:prstGeom prst="ellipse">
            <a:avLst/>
          </a:prstGeom>
          <a:solidFill>
            <a:schemeClr val="bg1"/>
          </a:solidFill>
          <a:ln w="222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7030A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1" name="타원 30">
            <a:extLst>
              <a:ext uri="{FF2B5EF4-FFF2-40B4-BE49-F238E27FC236}">
                <a16:creationId xmlns:a16="http://schemas.microsoft.com/office/drawing/2014/main" id="{A41B49E1-95DA-4896-BCF5-53469855EF3A}"/>
              </a:ext>
            </a:extLst>
          </p:cNvPr>
          <p:cNvSpPr/>
          <p:nvPr/>
        </p:nvSpPr>
        <p:spPr>
          <a:xfrm>
            <a:off x="10367345" y="4951952"/>
            <a:ext cx="889000" cy="889000"/>
          </a:xfrm>
          <a:prstGeom prst="ellipse">
            <a:avLst/>
          </a:prstGeom>
          <a:solidFill>
            <a:schemeClr val="bg1"/>
          </a:solidFill>
          <a:ln w="222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7030A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B781AA36-28A4-4780-9C03-8801376B58C6}"/>
              </a:ext>
            </a:extLst>
          </p:cNvPr>
          <p:cNvSpPr/>
          <p:nvPr/>
        </p:nvSpPr>
        <p:spPr>
          <a:xfrm>
            <a:off x="10296597" y="1805966"/>
            <a:ext cx="9197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dirty="0" smtClean="0">
                <a:solidFill>
                  <a:srgbClr val="7030A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12</a:t>
            </a:r>
            <a:r>
              <a:rPr lang="ko-KR" altLang="en-US" dirty="0" smtClean="0">
                <a:solidFill>
                  <a:srgbClr val="7030A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만원</a:t>
            </a:r>
            <a:endParaRPr lang="en-US" altLang="ko-KR" dirty="0" smtClean="0">
              <a:solidFill>
                <a:srgbClr val="7030A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B781AA36-28A4-4780-9C03-8801376B58C6}"/>
              </a:ext>
            </a:extLst>
          </p:cNvPr>
          <p:cNvSpPr/>
          <p:nvPr/>
        </p:nvSpPr>
        <p:spPr>
          <a:xfrm>
            <a:off x="10296597" y="2943855"/>
            <a:ext cx="9597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dirty="0" smtClean="0">
                <a:solidFill>
                  <a:srgbClr val="7030A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45</a:t>
            </a:r>
            <a:r>
              <a:rPr lang="ko-KR" altLang="en-US" dirty="0" smtClean="0">
                <a:solidFill>
                  <a:srgbClr val="7030A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만원</a:t>
            </a:r>
            <a:endParaRPr lang="en-US" altLang="ko-KR" dirty="0" smtClean="0">
              <a:solidFill>
                <a:srgbClr val="7030A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B781AA36-28A4-4780-9C03-8801376B58C6}"/>
              </a:ext>
            </a:extLst>
          </p:cNvPr>
          <p:cNvSpPr/>
          <p:nvPr/>
        </p:nvSpPr>
        <p:spPr>
          <a:xfrm>
            <a:off x="10236200" y="4047875"/>
            <a:ext cx="107094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dirty="0">
                <a:solidFill>
                  <a:srgbClr val="7030A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5</a:t>
            </a:r>
            <a:r>
              <a:rPr lang="en-US" altLang="ko-KR" dirty="0" smtClean="0">
                <a:solidFill>
                  <a:srgbClr val="7030A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5</a:t>
            </a:r>
            <a:r>
              <a:rPr lang="ko-KR" altLang="en-US" dirty="0" smtClean="0">
                <a:solidFill>
                  <a:srgbClr val="7030A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만원</a:t>
            </a:r>
            <a:endParaRPr lang="en-US" altLang="ko-KR" dirty="0" smtClean="0">
              <a:solidFill>
                <a:srgbClr val="7030A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B781AA36-28A4-4780-9C03-8801376B58C6}"/>
              </a:ext>
            </a:extLst>
          </p:cNvPr>
          <p:cNvSpPr/>
          <p:nvPr/>
        </p:nvSpPr>
        <p:spPr>
          <a:xfrm>
            <a:off x="10329244" y="5199086"/>
            <a:ext cx="98645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dirty="0">
                <a:solidFill>
                  <a:srgbClr val="7030A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7</a:t>
            </a:r>
            <a:r>
              <a:rPr lang="en-US" altLang="ko-KR" dirty="0" smtClean="0">
                <a:solidFill>
                  <a:srgbClr val="7030A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0</a:t>
            </a:r>
            <a:r>
              <a:rPr lang="ko-KR" altLang="en-US" dirty="0" smtClean="0">
                <a:solidFill>
                  <a:srgbClr val="7030A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만원</a:t>
            </a:r>
            <a:endParaRPr lang="en-US" altLang="ko-KR" dirty="0" smtClean="0">
              <a:solidFill>
                <a:srgbClr val="7030A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40F6D64-FBD4-4681-86F5-EC317C8A7BA6}"/>
              </a:ext>
            </a:extLst>
          </p:cNvPr>
          <p:cNvSpPr txBox="1"/>
          <p:nvPr/>
        </p:nvSpPr>
        <p:spPr>
          <a:xfrm>
            <a:off x="8613045" y="1748906"/>
            <a:ext cx="52540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latinLnBrk="1">
              <a:lnSpc>
                <a:spcPct val="150000"/>
              </a:lnSpc>
            </a:pPr>
            <a:r>
              <a:rPr lang="ko-KR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haroni" panose="02010803020104030203" pitchFamily="2" charset="-79"/>
              </a:rPr>
              <a:t>남</a:t>
            </a:r>
            <a:endParaRPr lang="en-US" altLang="ko-KR" b="1" dirty="0">
              <a:solidFill>
                <a:prstClr val="black">
                  <a:lumMod val="75000"/>
                  <a:lumOff val="2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haroni" panose="02010803020104030203" pitchFamily="2" charset="-79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40F6D64-FBD4-4681-86F5-EC317C8A7BA6}"/>
              </a:ext>
            </a:extLst>
          </p:cNvPr>
          <p:cNvSpPr txBox="1"/>
          <p:nvPr/>
        </p:nvSpPr>
        <p:spPr>
          <a:xfrm>
            <a:off x="9871470" y="1763163"/>
            <a:ext cx="525407" cy="454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latinLnBrk="1">
              <a:lnSpc>
                <a:spcPct val="150000"/>
              </a:lnSpc>
            </a:pPr>
            <a:r>
              <a:rPr lang="ko-KR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haroni" panose="02010803020104030203" pitchFamily="2" charset="-79"/>
              </a:rPr>
              <a:t>여</a:t>
            </a:r>
            <a:endParaRPr lang="en-US" altLang="ko-KR" b="1" dirty="0">
              <a:solidFill>
                <a:prstClr val="black">
                  <a:lumMod val="75000"/>
                  <a:lumOff val="2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492112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592719" y="1222498"/>
            <a:ext cx="8986383" cy="4643090"/>
          </a:xfrm>
          <a:solidFill>
            <a:srgbClr val="F8F8F8"/>
          </a:solidFill>
        </p:spPr>
        <p:txBody>
          <a:bodyPr anchor="ctr" anchorCtr="0">
            <a:normAutofit fontScale="55000" lnSpcReduction="20000"/>
          </a:bodyPr>
          <a:lstStyle/>
          <a:p>
            <a:pPr>
              <a:lnSpc>
                <a:spcPct val="160000"/>
              </a:lnSpc>
            </a:pPr>
            <a:r>
              <a:rPr lang="ko-KR" altLang="en-US" sz="3600" dirty="0" err="1">
                <a:latin typeface="HY헤드라인M" panose="02030600000101010101" pitchFamily="18" charset="-127"/>
                <a:ea typeface="HY헤드라인M" panose="02030600000101010101" pitchFamily="18" charset="-127"/>
              </a:rPr>
              <a:t>조영제란</a:t>
            </a:r>
            <a:r>
              <a:rPr lang="en-US" altLang="ko-KR" sz="3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!!!</a:t>
            </a:r>
            <a:endParaRPr lang="en-US" altLang="ko-KR" sz="36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0" indent="0">
              <a:lnSpc>
                <a:spcPct val="160000"/>
              </a:lnSpc>
              <a:buNone/>
            </a:pPr>
            <a:r>
              <a:rPr lang="en-US" altLang="ko-KR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 </a:t>
            </a:r>
            <a:r>
              <a:rPr lang="en-US" altLang="ko-KR" dirty="0" smtClean="0">
                <a:latin typeface="+mj-ea"/>
                <a:ea typeface="+mj-ea"/>
              </a:rPr>
              <a:t>X-</a:t>
            </a:r>
            <a:r>
              <a:rPr lang="ko-KR" altLang="en-US" dirty="0" smtClean="0">
                <a:latin typeface="+mj-ea"/>
                <a:ea typeface="+mj-ea"/>
              </a:rPr>
              <a:t>선 촬영 때 사진의</a:t>
            </a:r>
            <a:r>
              <a:rPr lang="en-US" altLang="ko-KR" dirty="0" smtClean="0">
                <a:latin typeface="+mj-ea"/>
                <a:ea typeface="+mj-ea"/>
              </a:rPr>
              <a:t> </a:t>
            </a:r>
            <a:r>
              <a:rPr lang="ko-KR" altLang="en-US" dirty="0" smtClean="0">
                <a:latin typeface="+mj-ea"/>
                <a:ea typeface="+mj-ea"/>
              </a:rPr>
              <a:t>음영을 명확하게 나타내기 위해 장기나 조직에 넣는 물질</a:t>
            </a:r>
            <a:endParaRPr lang="en-US" altLang="ko-KR" dirty="0" smtClean="0">
              <a:latin typeface="+mj-ea"/>
              <a:ea typeface="+mj-ea"/>
            </a:endParaRPr>
          </a:p>
          <a:p>
            <a:pPr>
              <a:lnSpc>
                <a:spcPct val="160000"/>
              </a:lnSpc>
            </a:pPr>
            <a:r>
              <a:rPr lang="ko-KR" altLang="en-US" sz="3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조영제 부작용</a:t>
            </a:r>
            <a:endParaRPr lang="en-US" altLang="ko-KR" sz="3600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0" indent="0">
              <a:lnSpc>
                <a:spcPct val="160000"/>
              </a:lnSpc>
              <a:buNone/>
            </a:pPr>
            <a:r>
              <a:rPr lang="en-US" altLang="ko-KR" dirty="0" smtClean="0">
                <a:latin typeface="+mj-ea"/>
                <a:ea typeface="+mj-ea"/>
              </a:rPr>
              <a:t>   - </a:t>
            </a:r>
            <a:r>
              <a:rPr lang="ko-KR" altLang="en-US" dirty="0" smtClean="0">
                <a:latin typeface="+mj-ea"/>
                <a:ea typeface="+mj-ea"/>
              </a:rPr>
              <a:t>생리적 반응 </a:t>
            </a:r>
            <a:r>
              <a:rPr lang="en-US" altLang="ko-KR" dirty="0" smtClean="0">
                <a:latin typeface="+mj-ea"/>
                <a:ea typeface="+mj-ea"/>
              </a:rPr>
              <a:t>: </a:t>
            </a:r>
            <a:r>
              <a:rPr lang="ko-KR" altLang="en-US" dirty="0" smtClean="0">
                <a:latin typeface="+mj-ea"/>
                <a:ea typeface="+mj-ea"/>
              </a:rPr>
              <a:t>오심</a:t>
            </a:r>
            <a:r>
              <a:rPr lang="en-US" altLang="ko-KR" dirty="0" smtClean="0">
                <a:latin typeface="+mj-ea"/>
                <a:ea typeface="+mj-ea"/>
              </a:rPr>
              <a:t>, </a:t>
            </a:r>
            <a:r>
              <a:rPr lang="ko-KR" altLang="en-US" dirty="0" smtClean="0">
                <a:latin typeface="+mj-ea"/>
                <a:ea typeface="+mj-ea"/>
              </a:rPr>
              <a:t>구토</a:t>
            </a:r>
            <a:r>
              <a:rPr lang="en-US" altLang="ko-KR" dirty="0" smtClean="0">
                <a:latin typeface="+mj-ea"/>
                <a:ea typeface="+mj-ea"/>
              </a:rPr>
              <a:t>, </a:t>
            </a:r>
            <a:r>
              <a:rPr lang="ko-KR" altLang="en-US" dirty="0" err="1" smtClean="0">
                <a:latin typeface="+mj-ea"/>
                <a:ea typeface="+mj-ea"/>
              </a:rPr>
              <a:t>열감</a:t>
            </a:r>
            <a:r>
              <a:rPr lang="en-US" altLang="ko-KR" dirty="0" smtClean="0">
                <a:latin typeface="+mj-ea"/>
                <a:ea typeface="+mj-ea"/>
              </a:rPr>
              <a:t>, </a:t>
            </a:r>
            <a:r>
              <a:rPr lang="ko-KR" altLang="en-US" dirty="0" smtClean="0">
                <a:latin typeface="+mj-ea"/>
                <a:ea typeface="+mj-ea"/>
              </a:rPr>
              <a:t>오한</a:t>
            </a:r>
            <a:r>
              <a:rPr lang="en-US" altLang="ko-KR" dirty="0" smtClean="0">
                <a:latin typeface="+mj-ea"/>
                <a:ea typeface="+mj-ea"/>
              </a:rPr>
              <a:t>, </a:t>
            </a:r>
            <a:r>
              <a:rPr lang="ko-KR" altLang="en-US" dirty="0" smtClean="0">
                <a:latin typeface="+mj-ea"/>
                <a:ea typeface="+mj-ea"/>
              </a:rPr>
              <a:t>두통</a:t>
            </a:r>
            <a:r>
              <a:rPr lang="en-US" altLang="ko-KR" dirty="0" smtClean="0">
                <a:latin typeface="+mj-ea"/>
                <a:ea typeface="+mj-ea"/>
              </a:rPr>
              <a:t>, </a:t>
            </a:r>
            <a:r>
              <a:rPr lang="ko-KR" altLang="en-US" dirty="0" smtClean="0">
                <a:latin typeface="+mj-ea"/>
                <a:ea typeface="+mj-ea"/>
              </a:rPr>
              <a:t>고혈압</a:t>
            </a:r>
            <a:r>
              <a:rPr lang="en-US" altLang="ko-KR" dirty="0" smtClean="0">
                <a:latin typeface="+mj-ea"/>
                <a:ea typeface="+mj-ea"/>
              </a:rPr>
              <a:t>, </a:t>
            </a:r>
            <a:r>
              <a:rPr lang="ko-KR" altLang="en-US" dirty="0" smtClean="0">
                <a:latin typeface="+mj-ea"/>
                <a:ea typeface="+mj-ea"/>
              </a:rPr>
              <a:t>부정맥</a:t>
            </a:r>
            <a:r>
              <a:rPr lang="en-US" altLang="ko-KR" dirty="0" smtClean="0">
                <a:latin typeface="+mj-ea"/>
                <a:ea typeface="+mj-ea"/>
              </a:rPr>
              <a:t>, </a:t>
            </a:r>
            <a:r>
              <a:rPr lang="ko-KR" altLang="en-US" dirty="0" smtClean="0">
                <a:latin typeface="+mj-ea"/>
                <a:ea typeface="+mj-ea"/>
              </a:rPr>
              <a:t>발진</a:t>
            </a:r>
            <a:endParaRPr lang="en-US" altLang="ko-KR" dirty="0" smtClean="0">
              <a:latin typeface="+mj-ea"/>
              <a:ea typeface="+mj-ea"/>
            </a:endParaRPr>
          </a:p>
          <a:p>
            <a:pPr marL="0" indent="0">
              <a:lnSpc>
                <a:spcPct val="160000"/>
              </a:lnSpc>
              <a:buNone/>
            </a:pPr>
            <a:r>
              <a:rPr lang="en-US" altLang="ko-KR" dirty="0">
                <a:latin typeface="+mj-ea"/>
                <a:ea typeface="+mj-ea"/>
              </a:rPr>
              <a:t> </a:t>
            </a:r>
            <a:r>
              <a:rPr lang="en-US" altLang="ko-KR" dirty="0" smtClean="0">
                <a:latin typeface="+mj-ea"/>
                <a:ea typeface="+mj-ea"/>
              </a:rPr>
              <a:t>  - </a:t>
            </a:r>
            <a:r>
              <a:rPr lang="ko-KR" altLang="en-US" dirty="0" smtClean="0">
                <a:latin typeface="+mj-ea"/>
                <a:ea typeface="+mj-ea"/>
              </a:rPr>
              <a:t>과민 반응 </a:t>
            </a:r>
            <a:r>
              <a:rPr lang="en-US" altLang="ko-KR" dirty="0" smtClean="0">
                <a:latin typeface="+mj-ea"/>
                <a:ea typeface="+mj-ea"/>
              </a:rPr>
              <a:t>: </a:t>
            </a:r>
            <a:r>
              <a:rPr lang="ko-KR" altLang="en-US" dirty="0" smtClean="0">
                <a:latin typeface="+mj-ea"/>
                <a:ea typeface="+mj-ea"/>
              </a:rPr>
              <a:t>두드러기</a:t>
            </a:r>
            <a:r>
              <a:rPr lang="en-US" altLang="ko-KR" dirty="0" smtClean="0">
                <a:latin typeface="+mj-ea"/>
                <a:ea typeface="+mj-ea"/>
              </a:rPr>
              <a:t>, </a:t>
            </a:r>
            <a:r>
              <a:rPr lang="ko-KR" altLang="en-US" dirty="0" smtClean="0">
                <a:latin typeface="+mj-ea"/>
                <a:ea typeface="+mj-ea"/>
              </a:rPr>
              <a:t>가려움증</a:t>
            </a:r>
            <a:r>
              <a:rPr lang="en-US" altLang="ko-KR" dirty="0" smtClean="0">
                <a:latin typeface="+mj-ea"/>
                <a:ea typeface="+mj-ea"/>
              </a:rPr>
              <a:t>, </a:t>
            </a:r>
            <a:r>
              <a:rPr lang="ko-KR" altLang="en-US" dirty="0" smtClean="0">
                <a:latin typeface="+mj-ea"/>
                <a:ea typeface="+mj-ea"/>
              </a:rPr>
              <a:t>피부 부종</a:t>
            </a:r>
            <a:r>
              <a:rPr lang="en-US" altLang="ko-KR" dirty="0" smtClean="0">
                <a:latin typeface="+mj-ea"/>
                <a:ea typeface="+mj-ea"/>
              </a:rPr>
              <a:t>, </a:t>
            </a:r>
            <a:r>
              <a:rPr lang="ko-KR" altLang="en-US" dirty="0" smtClean="0">
                <a:latin typeface="+mj-ea"/>
                <a:ea typeface="+mj-ea"/>
              </a:rPr>
              <a:t>재채기</a:t>
            </a:r>
            <a:r>
              <a:rPr lang="en-US" altLang="ko-KR" dirty="0" smtClean="0">
                <a:latin typeface="+mj-ea"/>
                <a:ea typeface="+mj-ea"/>
              </a:rPr>
              <a:t>,</a:t>
            </a:r>
            <a:r>
              <a:rPr lang="ko-KR" altLang="en-US" dirty="0" smtClean="0">
                <a:latin typeface="+mj-ea"/>
                <a:ea typeface="+mj-ea"/>
              </a:rPr>
              <a:t> </a:t>
            </a:r>
            <a:r>
              <a:rPr lang="ko-KR" altLang="en-US" dirty="0" err="1" smtClean="0">
                <a:latin typeface="+mj-ea"/>
                <a:ea typeface="+mj-ea"/>
              </a:rPr>
              <a:t>아나필라틱</a:t>
            </a:r>
            <a:r>
              <a:rPr lang="ko-KR" altLang="en-US" dirty="0" smtClean="0">
                <a:latin typeface="+mj-ea"/>
                <a:ea typeface="+mj-ea"/>
              </a:rPr>
              <a:t> 쇼크 등</a:t>
            </a:r>
            <a:endParaRPr lang="en-US" altLang="ko-KR" dirty="0" smtClean="0">
              <a:latin typeface="+mj-ea"/>
              <a:ea typeface="+mj-ea"/>
            </a:endParaRPr>
          </a:p>
          <a:p>
            <a:pPr marL="0" indent="0">
              <a:lnSpc>
                <a:spcPct val="160000"/>
              </a:lnSpc>
              <a:buNone/>
            </a:pPr>
            <a:r>
              <a:rPr lang="en-US" altLang="ko-KR" dirty="0">
                <a:latin typeface="+mj-ea"/>
                <a:ea typeface="+mj-ea"/>
              </a:rPr>
              <a:t> </a:t>
            </a:r>
            <a:r>
              <a:rPr lang="en-US" altLang="ko-KR" dirty="0" smtClean="0">
                <a:latin typeface="+mj-ea"/>
                <a:ea typeface="+mj-ea"/>
              </a:rPr>
              <a:t>  - </a:t>
            </a:r>
            <a:r>
              <a:rPr lang="ko-KR" altLang="en-US" dirty="0" smtClean="0">
                <a:latin typeface="+mj-ea"/>
                <a:ea typeface="+mj-ea"/>
              </a:rPr>
              <a:t>대부분의 부작용은 </a:t>
            </a:r>
            <a:r>
              <a:rPr lang="ko-KR" altLang="en-US" b="1" dirty="0" smtClean="0">
                <a:solidFill>
                  <a:schemeClr val="accent4">
                    <a:lumMod val="75000"/>
                  </a:schemeClr>
                </a:solidFill>
                <a:latin typeface="+mj-ea"/>
                <a:ea typeface="+mj-ea"/>
              </a:rPr>
              <a:t>경증으로 처치없이</a:t>
            </a:r>
            <a:r>
              <a:rPr lang="en-US" altLang="ko-KR" b="1" dirty="0">
                <a:solidFill>
                  <a:schemeClr val="accent4">
                    <a:lumMod val="75000"/>
                  </a:schemeClr>
                </a:solidFill>
                <a:latin typeface="+mj-ea"/>
                <a:ea typeface="+mj-ea"/>
              </a:rPr>
              <a:t> </a:t>
            </a:r>
            <a:r>
              <a:rPr lang="ko-KR" altLang="en-US" b="1" dirty="0" smtClean="0">
                <a:solidFill>
                  <a:schemeClr val="accent4">
                    <a:lumMod val="75000"/>
                  </a:schemeClr>
                </a:solidFill>
                <a:latin typeface="+mj-ea"/>
                <a:ea typeface="+mj-ea"/>
              </a:rPr>
              <a:t>경과 관찰만으로 호전되는 경우가 많음</a:t>
            </a:r>
            <a:endParaRPr lang="en-US" altLang="ko-KR" b="1" dirty="0">
              <a:solidFill>
                <a:schemeClr val="accent4">
                  <a:lumMod val="75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60000"/>
              </a:lnSpc>
            </a:pPr>
            <a:r>
              <a:rPr lang="ko-KR" altLang="en-US" sz="3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조영제 사용의 고위험군</a:t>
            </a:r>
            <a:endParaRPr lang="en-US" altLang="ko-KR" sz="3600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0" indent="0">
              <a:lnSpc>
                <a:spcPct val="160000"/>
              </a:lnSpc>
              <a:buNone/>
            </a:pPr>
            <a:r>
              <a:rPr lang="en-US" altLang="ko-KR" dirty="0">
                <a:latin typeface="HY바다L" panose="02030600000101010101" pitchFamily="18" charset="-127"/>
                <a:ea typeface="HY바다L" panose="02030600000101010101" pitchFamily="18" charset="-127"/>
              </a:rPr>
              <a:t> </a:t>
            </a:r>
            <a:r>
              <a:rPr lang="en-US" altLang="ko-KR" dirty="0" smtClean="0">
                <a:latin typeface="HY바다L" panose="02030600000101010101" pitchFamily="18" charset="-127"/>
                <a:ea typeface="HY바다L" panose="02030600000101010101" pitchFamily="18" charset="-127"/>
              </a:rPr>
              <a:t>    </a:t>
            </a:r>
            <a:r>
              <a:rPr lang="ko-KR" altLang="en-US" dirty="0" smtClean="0">
                <a:latin typeface="+mj-ea"/>
                <a:ea typeface="+mj-ea"/>
              </a:rPr>
              <a:t>천식</a:t>
            </a:r>
            <a:r>
              <a:rPr lang="en-US" altLang="ko-KR" dirty="0" smtClean="0">
                <a:latin typeface="+mj-ea"/>
                <a:ea typeface="+mj-ea"/>
              </a:rPr>
              <a:t>, </a:t>
            </a:r>
            <a:r>
              <a:rPr lang="ko-KR" altLang="en-US" dirty="0" smtClean="0">
                <a:latin typeface="+mj-ea"/>
                <a:ea typeface="+mj-ea"/>
              </a:rPr>
              <a:t>알레르기</a:t>
            </a:r>
            <a:r>
              <a:rPr lang="en-US" altLang="ko-KR" dirty="0" smtClean="0">
                <a:latin typeface="+mj-ea"/>
                <a:ea typeface="+mj-ea"/>
              </a:rPr>
              <a:t>, </a:t>
            </a:r>
            <a:r>
              <a:rPr lang="ko-KR" altLang="en-US" dirty="0" smtClean="0">
                <a:latin typeface="+mj-ea"/>
                <a:ea typeface="+mj-ea"/>
              </a:rPr>
              <a:t>심장질환</a:t>
            </a:r>
            <a:r>
              <a:rPr lang="en-US" altLang="ko-KR" dirty="0" smtClean="0">
                <a:latin typeface="+mj-ea"/>
                <a:ea typeface="+mj-ea"/>
              </a:rPr>
              <a:t>, </a:t>
            </a:r>
            <a:r>
              <a:rPr lang="ko-KR" altLang="en-US" dirty="0" smtClean="0">
                <a:latin typeface="+mj-ea"/>
                <a:ea typeface="+mj-ea"/>
              </a:rPr>
              <a:t>탈수증</a:t>
            </a:r>
            <a:r>
              <a:rPr lang="en-US" altLang="ko-KR" dirty="0" smtClean="0">
                <a:latin typeface="+mj-ea"/>
                <a:ea typeface="+mj-ea"/>
              </a:rPr>
              <a:t>, </a:t>
            </a:r>
            <a:r>
              <a:rPr lang="ko-KR" altLang="en-US" dirty="0" smtClean="0">
                <a:latin typeface="+mj-ea"/>
                <a:ea typeface="+mj-ea"/>
              </a:rPr>
              <a:t>신장질환</a:t>
            </a:r>
            <a:r>
              <a:rPr lang="en-US" altLang="ko-KR" dirty="0" smtClean="0">
                <a:latin typeface="+mj-ea"/>
                <a:ea typeface="+mj-ea"/>
              </a:rPr>
              <a:t>, </a:t>
            </a:r>
            <a:r>
              <a:rPr lang="ko-KR" altLang="en-US" dirty="0" smtClean="0">
                <a:latin typeface="+mj-ea"/>
                <a:ea typeface="+mj-ea"/>
              </a:rPr>
              <a:t>당뇨</a:t>
            </a:r>
            <a:r>
              <a:rPr lang="en-US" altLang="ko-KR" dirty="0" smtClean="0">
                <a:latin typeface="+mj-ea"/>
                <a:ea typeface="+mj-ea"/>
              </a:rPr>
              <a:t>, </a:t>
            </a:r>
            <a:r>
              <a:rPr lang="ko-KR" altLang="en-US" dirty="0" smtClean="0">
                <a:latin typeface="+mj-ea"/>
                <a:ea typeface="+mj-ea"/>
              </a:rPr>
              <a:t>골수종 등의 질병</a:t>
            </a:r>
            <a:endParaRPr lang="en-US" altLang="ko-KR" sz="24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646904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77334" y="1397000"/>
            <a:ext cx="10765365" cy="49149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ko-KR" altLang="en-US" sz="2600" dirty="0" smtClean="0">
                <a:solidFill>
                  <a:schemeClr val="bg2">
                    <a:lumMod val="25000"/>
                  </a:schemeClr>
                </a:solidFill>
                <a:latin typeface="+mn-ea"/>
                <a:ea typeface="+mn-ea"/>
              </a:rPr>
              <a:t>★ </a:t>
            </a:r>
            <a:r>
              <a:rPr lang="ko-KR" altLang="en-US" sz="2400" dirty="0" smtClean="0">
                <a:solidFill>
                  <a:schemeClr val="bg2">
                    <a:lumMod val="25000"/>
                  </a:schemeClr>
                </a:solidFill>
                <a:latin typeface="+mn-ea"/>
                <a:ea typeface="+mn-ea"/>
              </a:rPr>
              <a:t>남원의료원에서</a:t>
            </a:r>
            <a:r>
              <a:rPr lang="ko-KR" altLang="en-US" sz="2600" dirty="0" smtClean="0">
                <a:solidFill>
                  <a:schemeClr val="bg2">
                    <a:lumMod val="25000"/>
                  </a:schemeClr>
                </a:solidFill>
                <a:latin typeface="+mn-ea"/>
                <a:ea typeface="+mn-ea"/>
              </a:rPr>
              <a:t> </a:t>
            </a:r>
            <a:r>
              <a:rPr lang="ko-KR" altLang="en-US" sz="2600" b="1" dirty="0" smtClean="0">
                <a:solidFill>
                  <a:srgbClr val="00B050"/>
                </a:solidFill>
                <a:latin typeface="+mn-ea"/>
                <a:ea typeface="+mn-ea"/>
              </a:rPr>
              <a:t>지속적 검진을 받을 시 </a:t>
            </a:r>
            <a:r>
              <a:rPr lang="en-US" altLang="ko-KR" sz="2600" b="1" dirty="0" smtClean="0">
                <a:solidFill>
                  <a:schemeClr val="bg2">
                    <a:lumMod val="25000"/>
                  </a:schemeClr>
                </a:solidFill>
                <a:latin typeface="+mn-ea"/>
                <a:ea typeface="+mn-ea"/>
              </a:rPr>
              <a:t/>
            </a:r>
            <a:br>
              <a:rPr lang="en-US" altLang="ko-KR" sz="2600" b="1" dirty="0" smtClean="0">
                <a:solidFill>
                  <a:schemeClr val="bg2">
                    <a:lumMod val="25000"/>
                  </a:schemeClr>
                </a:solidFill>
                <a:latin typeface="+mn-ea"/>
                <a:ea typeface="+mn-ea"/>
              </a:rPr>
            </a:br>
            <a:r>
              <a:rPr lang="en-US" altLang="ko-KR" sz="2600" dirty="0">
                <a:solidFill>
                  <a:schemeClr val="bg2">
                    <a:lumMod val="25000"/>
                  </a:schemeClr>
                </a:solidFill>
                <a:latin typeface="+mn-ea"/>
                <a:ea typeface="+mn-ea"/>
              </a:rPr>
              <a:t> </a:t>
            </a:r>
            <a:r>
              <a:rPr lang="en-US" altLang="ko-KR" sz="2600" dirty="0" smtClean="0">
                <a:solidFill>
                  <a:schemeClr val="bg2">
                    <a:lumMod val="25000"/>
                  </a:schemeClr>
                </a:solidFill>
                <a:latin typeface="+mn-ea"/>
                <a:ea typeface="+mn-ea"/>
              </a:rPr>
              <a:t> - </a:t>
            </a:r>
            <a:r>
              <a:rPr lang="ko-KR" altLang="en-US" sz="2600" dirty="0" smtClean="0">
                <a:solidFill>
                  <a:schemeClr val="bg2">
                    <a:lumMod val="25000"/>
                  </a:schemeClr>
                </a:solidFill>
                <a:latin typeface="+mn-ea"/>
                <a:ea typeface="+mn-ea"/>
              </a:rPr>
              <a:t>진료 결과 축적에 따른 진단 용이로 </a:t>
            </a:r>
            <a:r>
              <a:rPr lang="ko-KR" altLang="en-US" sz="2600" b="1" dirty="0" smtClean="0">
                <a:solidFill>
                  <a:srgbClr val="000099"/>
                </a:solidFill>
                <a:latin typeface="+mn-ea"/>
                <a:ea typeface="+mn-ea"/>
              </a:rPr>
              <a:t>조속한 질환 발견 </a:t>
            </a:r>
            <a:r>
              <a:rPr lang="ko-KR" altLang="en-US" sz="2600" dirty="0" smtClean="0">
                <a:solidFill>
                  <a:schemeClr val="bg2">
                    <a:lumMod val="25000"/>
                  </a:schemeClr>
                </a:solidFill>
                <a:latin typeface="+mn-ea"/>
                <a:ea typeface="+mn-ea"/>
              </a:rPr>
              <a:t>및 </a:t>
            </a:r>
            <a:r>
              <a:rPr lang="en-US" altLang="ko-KR" sz="2600" dirty="0" smtClean="0">
                <a:solidFill>
                  <a:schemeClr val="bg2">
                    <a:lumMod val="25000"/>
                  </a:schemeClr>
                </a:solidFill>
                <a:latin typeface="+mn-ea"/>
                <a:ea typeface="+mn-ea"/>
              </a:rPr>
              <a:t/>
            </a:r>
            <a:br>
              <a:rPr lang="en-US" altLang="ko-KR" sz="2600" dirty="0" smtClean="0">
                <a:solidFill>
                  <a:schemeClr val="bg2">
                    <a:lumMod val="25000"/>
                  </a:schemeClr>
                </a:solidFill>
                <a:latin typeface="+mn-ea"/>
                <a:ea typeface="+mn-ea"/>
              </a:rPr>
            </a:br>
            <a:r>
              <a:rPr lang="en-US" altLang="ko-KR" sz="2600" dirty="0">
                <a:solidFill>
                  <a:schemeClr val="bg2">
                    <a:lumMod val="25000"/>
                  </a:schemeClr>
                </a:solidFill>
                <a:latin typeface="+mn-ea"/>
                <a:ea typeface="+mn-ea"/>
              </a:rPr>
              <a:t> </a:t>
            </a:r>
            <a:r>
              <a:rPr lang="en-US" altLang="ko-KR" sz="2600" dirty="0" smtClean="0">
                <a:solidFill>
                  <a:schemeClr val="bg2">
                    <a:lumMod val="25000"/>
                  </a:schemeClr>
                </a:solidFill>
                <a:latin typeface="+mn-ea"/>
                <a:ea typeface="+mn-ea"/>
              </a:rPr>
              <a:t>   </a:t>
            </a:r>
            <a:r>
              <a:rPr lang="ko-KR" altLang="en-US" sz="2600" b="1" dirty="0" smtClean="0">
                <a:solidFill>
                  <a:srgbClr val="000099"/>
                </a:solidFill>
                <a:latin typeface="+mn-ea"/>
                <a:ea typeface="+mn-ea"/>
              </a:rPr>
              <a:t>질병 예방 </a:t>
            </a:r>
            <a:r>
              <a:rPr lang="ko-KR" altLang="en-US" sz="2600" dirty="0" smtClean="0">
                <a:solidFill>
                  <a:schemeClr val="bg2">
                    <a:lumMod val="25000"/>
                  </a:schemeClr>
                </a:solidFill>
                <a:latin typeface="+mn-ea"/>
                <a:ea typeface="+mn-ea"/>
              </a:rPr>
              <a:t>도움</a:t>
            </a:r>
            <a:r>
              <a:rPr lang="en-US" altLang="ko-KR" sz="2600" dirty="0" smtClean="0">
                <a:solidFill>
                  <a:schemeClr val="bg2">
                    <a:lumMod val="25000"/>
                  </a:schemeClr>
                </a:solidFill>
                <a:latin typeface="+mn-ea"/>
                <a:ea typeface="+mn-ea"/>
              </a:rPr>
              <a:t/>
            </a:r>
            <a:br>
              <a:rPr lang="en-US" altLang="ko-KR" sz="2600" dirty="0" smtClean="0">
                <a:solidFill>
                  <a:schemeClr val="bg2">
                    <a:lumMod val="25000"/>
                  </a:schemeClr>
                </a:solidFill>
                <a:latin typeface="+mn-ea"/>
                <a:ea typeface="+mn-ea"/>
              </a:rPr>
            </a:br>
            <a:r>
              <a:rPr lang="en-US" altLang="ko-KR" sz="2600" dirty="0">
                <a:solidFill>
                  <a:schemeClr val="accent6">
                    <a:lumMod val="75000"/>
                  </a:schemeClr>
                </a:solidFill>
                <a:latin typeface="+mn-ea"/>
                <a:ea typeface="+mn-ea"/>
              </a:rPr>
              <a:t> </a:t>
            </a:r>
            <a:r>
              <a:rPr lang="en-US" altLang="ko-KR" sz="2600" dirty="0" smtClean="0">
                <a:solidFill>
                  <a:schemeClr val="accent6">
                    <a:lumMod val="75000"/>
                  </a:schemeClr>
                </a:solidFill>
                <a:latin typeface="+mn-ea"/>
                <a:ea typeface="+mn-ea"/>
              </a:rPr>
              <a:t> </a:t>
            </a:r>
            <a:r>
              <a:rPr lang="en-US" altLang="ko-KR" sz="2600" dirty="0" smtClean="0">
                <a:solidFill>
                  <a:schemeClr val="bg2">
                    <a:lumMod val="25000"/>
                  </a:schemeClr>
                </a:solidFill>
                <a:latin typeface="+mn-ea"/>
                <a:ea typeface="+mn-ea"/>
              </a:rPr>
              <a:t>- </a:t>
            </a:r>
            <a:r>
              <a:rPr lang="ko-KR" altLang="en-US" sz="2600" dirty="0" smtClean="0">
                <a:solidFill>
                  <a:schemeClr val="bg2">
                    <a:lumMod val="25000"/>
                  </a:schemeClr>
                </a:solidFill>
                <a:latin typeface="+mn-ea"/>
                <a:ea typeface="+mn-ea"/>
              </a:rPr>
              <a:t>질환 발생 시 </a:t>
            </a:r>
            <a:r>
              <a:rPr lang="ko-KR" altLang="en-US" sz="2600" b="1" dirty="0" smtClean="0">
                <a:solidFill>
                  <a:srgbClr val="000099"/>
                </a:solidFill>
                <a:latin typeface="+mn-ea"/>
                <a:ea typeface="+mn-ea"/>
              </a:rPr>
              <a:t>진료의뢰시스템</a:t>
            </a:r>
            <a:r>
              <a:rPr lang="ko-KR" altLang="en-US" sz="2600" dirty="0" smtClean="0">
                <a:solidFill>
                  <a:schemeClr val="bg2">
                    <a:lumMod val="25000"/>
                  </a:schemeClr>
                </a:solidFill>
                <a:latin typeface="+mn-ea"/>
                <a:ea typeface="+mn-ea"/>
              </a:rPr>
              <a:t>에</a:t>
            </a:r>
            <a:r>
              <a:rPr lang="ko-KR" altLang="en-US" sz="2600" dirty="0" smtClean="0">
                <a:solidFill>
                  <a:schemeClr val="accent6">
                    <a:lumMod val="75000"/>
                  </a:schemeClr>
                </a:solidFill>
                <a:latin typeface="+mn-ea"/>
                <a:ea typeface="+mn-ea"/>
              </a:rPr>
              <a:t> </a:t>
            </a:r>
            <a:r>
              <a:rPr lang="ko-KR" altLang="en-US" sz="2600" dirty="0" smtClean="0">
                <a:solidFill>
                  <a:schemeClr val="bg2">
                    <a:lumMod val="25000"/>
                  </a:schemeClr>
                </a:solidFill>
                <a:latin typeface="+mn-ea"/>
                <a:ea typeface="+mn-ea"/>
              </a:rPr>
              <a:t>의한 </a:t>
            </a:r>
            <a:r>
              <a:rPr lang="ko-KR" altLang="en-US" sz="2600" b="1" dirty="0" smtClean="0">
                <a:solidFill>
                  <a:schemeClr val="bg2">
                    <a:lumMod val="25000"/>
                  </a:schemeClr>
                </a:solidFill>
                <a:latin typeface="+mn-ea"/>
                <a:ea typeface="+mn-ea"/>
              </a:rPr>
              <a:t>원스톱 </a:t>
            </a:r>
            <a:r>
              <a:rPr lang="ko-KR" altLang="en-US" sz="2600" b="1" dirty="0" smtClean="0">
                <a:solidFill>
                  <a:srgbClr val="000099"/>
                </a:solidFill>
                <a:latin typeface="+mn-ea"/>
                <a:ea typeface="+mn-ea"/>
              </a:rPr>
              <a:t>진료 연계</a:t>
            </a:r>
            <a:r>
              <a:rPr lang="en-US" altLang="ko-KR" sz="2600" b="1" dirty="0" smtClean="0">
                <a:solidFill>
                  <a:srgbClr val="000099"/>
                </a:solidFill>
                <a:latin typeface="+mn-ea"/>
                <a:ea typeface="+mn-ea"/>
              </a:rPr>
              <a:t/>
            </a:r>
            <a:br>
              <a:rPr lang="en-US" altLang="ko-KR" sz="2600" b="1" dirty="0" smtClean="0">
                <a:solidFill>
                  <a:srgbClr val="000099"/>
                </a:solidFill>
                <a:latin typeface="+mn-ea"/>
                <a:ea typeface="+mn-ea"/>
              </a:rPr>
            </a:br>
            <a:r>
              <a:rPr lang="en-US" altLang="ko-KR" sz="2600" dirty="0">
                <a:solidFill>
                  <a:schemeClr val="bg2">
                    <a:lumMod val="25000"/>
                  </a:schemeClr>
                </a:solidFill>
                <a:latin typeface="+mn-ea"/>
                <a:ea typeface="+mn-ea"/>
              </a:rPr>
              <a:t/>
            </a:r>
            <a:br>
              <a:rPr lang="en-US" altLang="ko-KR" sz="2600" dirty="0">
                <a:solidFill>
                  <a:schemeClr val="bg2">
                    <a:lumMod val="25000"/>
                  </a:schemeClr>
                </a:solidFill>
                <a:latin typeface="+mn-ea"/>
                <a:ea typeface="+mn-ea"/>
              </a:rPr>
            </a:br>
            <a:r>
              <a:rPr lang="en-US" altLang="ko-KR" sz="2600" dirty="0" smtClean="0">
                <a:solidFill>
                  <a:schemeClr val="bg2">
                    <a:lumMod val="25000"/>
                  </a:schemeClr>
                </a:solidFill>
                <a:latin typeface="+mn-ea"/>
                <a:ea typeface="+mn-ea"/>
              </a:rPr>
              <a:t>★ </a:t>
            </a:r>
            <a:r>
              <a:rPr lang="ko-KR" altLang="en-US" sz="2600" dirty="0" smtClean="0">
                <a:solidFill>
                  <a:schemeClr val="bg2">
                    <a:lumMod val="25000"/>
                  </a:schemeClr>
                </a:solidFill>
                <a:latin typeface="+mn-ea"/>
                <a:ea typeface="+mn-ea"/>
              </a:rPr>
              <a:t>대도시 검진 기관으로 가는 </a:t>
            </a:r>
            <a:r>
              <a:rPr lang="ko-KR" altLang="en-US" sz="2600" b="1" dirty="0" smtClean="0">
                <a:solidFill>
                  <a:schemeClr val="bg2">
                    <a:lumMod val="25000"/>
                  </a:schemeClr>
                </a:solidFill>
                <a:latin typeface="+mn-ea"/>
                <a:ea typeface="+mn-ea"/>
              </a:rPr>
              <a:t>시간과 비용 절감</a:t>
            </a:r>
            <a:r>
              <a:rPr lang="en-US" altLang="ko-KR" sz="2600" b="1" dirty="0" smtClean="0">
                <a:solidFill>
                  <a:schemeClr val="bg2">
                    <a:lumMod val="25000"/>
                  </a:schemeClr>
                </a:solidFill>
                <a:latin typeface="+mn-ea"/>
                <a:ea typeface="+mn-ea"/>
              </a:rPr>
              <a:t/>
            </a:r>
            <a:br>
              <a:rPr lang="en-US" altLang="ko-KR" sz="2600" b="1" dirty="0" smtClean="0">
                <a:solidFill>
                  <a:schemeClr val="bg2">
                    <a:lumMod val="25000"/>
                  </a:schemeClr>
                </a:solidFill>
                <a:latin typeface="+mn-ea"/>
                <a:ea typeface="+mn-ea"/>
              </a:rPr>
            </a:br>
            <a:r>
              <a:rPr lang="en-US" altLang="ko-KR" sz="2600" dirty="0" smtClean="0">
                <a:solidFill>
                  <a:schemeClr val="bg2">
                    <a:lumMod val="25000"/>
                  </a:schemeClr>
                </a:solidFill>
                <a:latin typeface="+mn-ea"/>
                <a:ea typeface="+mn-ea"/>
              </a:rPr>
              <a:t>  - </a:t>
            </a:r>
            <a:r>
              <a:rPr lang="ko-KR" altLang="en-US" sz="2600" dirty="0" smtClean="0">
                <a:solidFill>
                  <a:schemeClr val="bg2">
                    <a:lumMod val="25000"/>
                  </a:schemeClr>
                </a:solidFill>
                <a:latin typeface="+mn-ea"/>
                <a:ea typeface="+mn-ea"/>
              </a:rPr>
              <a:t>지역사회 공공보건의료기관 이용을 통한 지역사랑 실천</a:t>
            </a:r>
            <a:r>
              <a:rPr lang="en-US" altLang="ko-KR" sz="2600" dirty="0" smtClean="0">
                <a:solidFill>
                  <a:schemeClr val="bg2">
                    <a:lumMod val="25000"/>
                  </a:schemeClr>
                </a:solidFill>
                <a:latin typeface="+mn-ea"/>
                <a:ea typeface="+mn-ea"/>
              </a:rPr>
              <a:t/>
            </a:r>
            <a:br>
              <a:rPr lang="en-US" altLang="ko-KR" sz="2600" dirty="0" smtClean="0">
                <a:solidFill>
                  <a:schemeClr val="bg2">
                    <a:lumMod val="25000"/>
                  </a:schemeClr>
                </a:solidFill>
                <a:latin typeface="+mn-ea"/>
                <a:ea typeface="+mn-ea"/>
              </a:rPr>
            </a:br>
            <a:r>
              <a:rPr lang="en-US" altLang="ko-KR" sz="2600" dirty="0" smtClean="0">
                <a:solidFill>
                  <a:schemeClr val="bg2">
                    <a:lumMod val="25000"/>
                  </a:schemeClr>
                </a:solidFill>
                <a:latin typeface="+mn-ea"/>
                <a:ea typeface="+mn-ea"/>
              </a:rPr>
              <a:t/>
            </a:r>
            <a:br>
              <a:rPr lang="en-US" altLang="ko-KR" sz="2600" dirty="0" smtClean="0">
                <a:solidFill>
                  <a:schemeClr val="bg2">
                    <a:lumMod val="25000"/>
                  </a:schemeClr>
                </a:solidFill>
                <a:latin typeface="+mn-ea"/>
                <a:ea typeface="+mn-ea"/>
              </a:rPr>
            </a:br>
            <a:r>
              <a:rPr lang="en-US" altLang="ko-KR" sz="2600" dirty="0" smtClean="0">
                <a:solidFill>
                  <a:schemeClr val="bg2">
                    <a:lumMod val="25000"/>
                  </a:schemeClr>
                </a:solidFill>
                <a:latin typeface="+mn-ea"/>
                <a:ea typeface="+mn-ea"/>
              </a:rPr>
              <a:t>★ </a:t>
            </a:r>
            <a:r>
              <a:rPr lang="ko-KR" altLang="en-US" sz="2600" b="1" dirty="0" smtClean="0">
                <a:solidFill>
                  <a:srgbClr val="000099"/>
                </a:solidFill>
                <a:latin typeface="+mn-ea"/>
                <a:ea typeface="+mn-ea"/>
              </a:rPr>
              <a:t>진단용 영상 촬영기법</a:t>
            </a:r>
            <a:r>
              <a:rPr lang="ko-KR" altLang="en-US" sz="2600" dirty="0" smtClean="0">
                <a:solidFill>
                  <a:schemeClr val="bg2">
                    <a:lumMod val="25000"/>
                  </a:schemeClr>
                </a:solidFill>
                <a:latin typeface="+mn-ea"/>
                <a:ea typeface="+mn-ea"/>
              </a:rPr>
              <a:t>으로 세밀한 검사를 통한 </a:t>
            </a:r>
            <a:r>
              <a:rPr lang="ko-KR" altLang="en-US" sz="2600" b="1" dirty="0">
                <a:solidFill>
                  <a:srgbClr val="000099"/>
                </a:solidFill>
                <a:latin typeface="+mn-ea"/>
                <a:ea typeface="+mn-ea"/>
              </a:rPr>
              <a:t>정</a:t>
            </a:r>
            <a:r>
              <a:rPr lang="ko-KR" altLang="en-US" sz="2600" b="1" dirty="0" smtClean="0">
                <a:solidFill>
                  <a:srgbClr val="000099"/>
                </a:solidFill>
                <a:latin typeface="+mn-ea"/>
                <a:ea typeface="+mn-ea"/>
              </a:rPr>
              <a:t>확한 진단 </a:t>
            </a:r>
            <a:r>
              <a:rPr lang="en-US" altLang="ko-KR" sz="2600" dirty="0" smtClean="0">
                <a:solidFill>
                  <a:schemeClr val="bg2">
                    <a:lumMod val="25000"/>
                  </a:schemeClr>
                </a:solidFill>
                <a:latin typeface="+mn-ea"/>
                <a:ea typeface="+mn-ea"/>
              </a:rPr>
              <a:t/>
            </a:r>
            <a:br>
              <a:rPr lang="en-US" altLang="ko-KR" sz="2600" dirty="0" smtClean="0">
                <a:solidFill>
                  <a:schemeClr val="bg2">
                    <a:lumMod val="25000"/>
                  </a:schemeClr>
                </a:solidFill>
                <a:latin typeface="+mn-ea"/>
                <a:ea typeface="+mn-ea"/>
              </a:rPr>
            </a:br>
            <a:r>
              <a:rPr lang="en-US" altLang="ko-KR" sz="2600" dirty="0">
                <a:solidFill>
                  <a:schemeClr val="bg2">
                    <a:lumMod val="25000"/>
                  </a:schemeClr>
                </a:solidFill>
                <a:latin typeface="+mn-ea"/>
                <a:ea typeface="+mn-ea"/>
              </a:rPr>
              <a:t/>
            </a:r>
            <a:br>
              <a:rPr lang="en-US" altLang="ko-KR" sz="2600" dirty="0">
                <a:solidFill>
                  <a:schemeClr val="bg2">
                    <a:lumMod val="25000"/>
                  </a:schemeClr>
                </a:solidFill>
                <a:latin typeface="+mn-ea"/>
                <a:ea typeface="+mn-ea"/>
              </a:rPr>
            </a:br>
            <a:r>
              <a:rPr lang="en-US" altLang="ko-KR" sz="2600" dirty="0" smtClean="0">
                <a:solidFill>
                  <a:schemeClr val="bg2">
                    <a:lumMod val="25000"/>
                  </a:schemeClr>
                </a:solidFill>
                <a:latin typeface="+mn-ea"/>
                <a:ea typeface="+mn-ea"/>
              </a:rPr>
              <a:t>★ </a:t>
            </a:r>
            <a:r>
              <a:rPr lang="ko-KR" altLang="en-US" sz="2600" dirty="0" smtClean="0">
                <a:solidFill>
                  <a:schemeClr val="bg2">
                    <a:lumMod val="25000"/>
                  </a:schemeClr>
                </a:solidFill>
                <a:latin typeface="+mn-ea"/>
                <a:ea typeface="+mn-ea"/>
              </a:rPr>
              <a:t>내과</a:t>
            </a:r>
            <a:r>
              <a:rPr lang="en-US" altLang="ko-KR" sz="2600" dirty="0" smtClean="0">
                <a:solidFill>
                  <a:schemeClr val="bg2">
                    <a:lumMod val="25000"/>
                  </a:schemeClr>
                </a:solidFill>
                <a:latin typeface="+mn-ea"/>
                <a:ea typeface="+mn-ea"/>
              </a:rPr>
              <a:t>, </a:t>
            </a:r>
            <a:r>
              <a:rPr lang="ko-KR" altLang="en-US" sz="2600" dirty="0" smtClean="0">
                <a:solidFill>
                  <a:schemeClr val="bg2">
                    <a:lumMod val="25000"/>
                  </a:schemeClr>
                </a:solidFill>
                <a:latin typeface="+mn-ea"/>
                <a:ea typeface="+mn-ea"/>
              </a:rPr>
              <a:t>산부인과</a:t>
            </a:r>
            <a:r>
              <a:rPr lang="en-US" altLang="ko-KR" sz="2600" dirty="0" smtClean="0">
                <a:solidFill>
                  <a:schemeClr val="bg2">
                    <a:lumMod val="25000"/>
                  </a:schemeClr>
                </a:solidFill>
                <a:latin typeface="+mn-ea"/>
                <a:ea typeface="+mn-ea"/>
              </a:rPr>
              <a:t>, </a:t>
            </a:r>
            <a:r>
              <a:rPr lang="ko-KR" altLang="en-US" sz="2600" dirty="0" smtClean="0">
                <a:solidFill>
                  <a:schemeClr val="bg2">
                    <a:lumMod val="25000"/>
                  </a:schemeClr>
                </a:solidFill>
                <a:latin typeface="+mn-ea"/>
                <a:ea typeface="+mn-ea"/>
              </a:rPr>
              <a:t>영상의학과 등 </a:t>
            </a:r>
            <a:r>
              <a:rPr lang="ko-KR" altLang="en-US" sz="2600" b="1" dirty="0" smtClean="0">
                <a:solidFill>
                  <a:srgbClr val="000099"/>
                </a:solidFill>
                <a:latin typeface="+mn-ea"/>
                <a:ea typeface="+mn-ea"/>
              </a:rPr>
              <a:t>전문의 직접 검사 수행</a:t>
            </a:r>
            <a:endParaRPr lang="ko-KR" altLang="en-US" sz="2600" b="1" dirty="0">
              <a:solidFill>
                <a:schemeClr val="bg2">
                  <a:lumMod val="2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2258" y="386438"/>
            <a:ext cx="108004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남원의료원에서</a:t>
            </a:r>
            <a:r>
              <a:rPr lang="ko-KR" altLang="en-US" sz="4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건강검진 받으세요</a:t>
            </a:r>
            <a:r>
              <a:rPr lang="en-US" altLang="ko-KR" sz="4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~~~</a:t>
            </a:r>
            <a:endParaRPr lang="ko-KR" altLang="en-US" sz="4000" dirty="0">
              <a:solidFill>
                <a:schemeClr val="bg1">
                  <a:lumMod val="9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01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296632" y="914400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ko-KR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검진 유형</a:t>
            </a:r>
            <a:endParaRPr lang="ko-KR" alt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81100" y="2451100"/>
            <a:ext cx="871220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lnSpc>
                <a:spcPct val="150000"/>
              </a:lnSpc>
              <a:buAutoNum type="arabicPeriod"/>
            </a:pPr>
            <a:r>
              <a:rPr lang="ko-KR" altLang="en-US" sz="2800" dirty="0" smtClean="0">
                <a:solidFill>
                  <a:schemeClr val="bg1">
                    <a:lumMod val="9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국가건강검진</a:t>
            </a:r>
            <a:endParaRPr lang="en-US" altLang="ko-KR" sz="2800" dirty="0" smtClean="0">
              <a:solidFill>
                <a:schemeClr val="bg1">
                  <a:lumMod val="9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342900" indent="-342900" algn="ctr">
              <a:lnSpc>
                <a:spcPct val="150000"/>
              </a:lnSpc>
              <a:buAutoNum type="arabicPeriod"/>
            </a:pPr>
            <a:r>
              <a:rPr lang="ko-KR" altLang="en-US" sz="2800" dirty="0" smtClean="0">
                <a:solidFill>
                  <a:schemeClr val="bg1">
                    <a:lumMod val="9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특수건강진단</a:t>
            </a:r>
            <a:endParaRPr lang="en-US" altLang="ko-KR" sz="2800" dirty="0" smtClean="0">
              <a:solidFill>
                <a:schemeClr val="bg1">
                  <a:lumMod val="9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342900" indent="-342900" algn="ctr">
              <a:lnSpc>
                <a:spcPct val="150000"/>
              </a:lnSpc>
              <a:buAutoNum type="arabicPeriod"/>
            </a:pPr>
            <a:r>
              <a:rPr lang="ko-KR" altLang="en-US" sz="2800" dirty="0" smtClean="0">
                <a:solidFill>
                  <a:schemeClr val="bg1">
                    <a:lumMod val="9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종합건강검진</a:t>
            </a:r>
            <a:endParaRPr lang="en-US" altLang="ko-KR" sz="2800" dirty="0" smtClean="0">
              <a:solidFill>
                <a:schemeClr val="bg1">
                  <a:lumMod val="9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342900" indent="-342900" algn="ctr">
              <a:lnSpc>
                <a:spcPct val="150000"/>
              </a:lnSpc>
              <a:buAutoNum type="arabicPeriod"/>
            </a:pPr>
            <a:r>
              <a:rPr lang="ko-KR" altLang="en-US" sz="2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사업장건강검진</a:t>
            </a:r>
            <a:endParaRPr lang="en-US" altLang="ko-KR" sz="28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342900" indent="-342900" algn="ctr">
              <a:lnSpc>
                <a:spcPct val="150000"/>
              </a:lnSpc>
              <a:buAutoNum type="arabicPeriod"/>
            </a:pPr>
            <a:r>
              <a:rPr lang="ko-KR" altLang="en-US" sz="2800" dirty="0" smtClean="0">
                <a:solidFill>
                  <a:schemeClr val="bg1">
                    <a:lumMod val="9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기타 검진</a:t>
            </a:r>
            <a:endParaRPr lang="ko-KR" altLang="en-US" sz="2800" dirty="0">
              <a:solidFill>
                <a:schemeClr val="bg1">
                  <a:lumMod val="9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5174" y="1272583"/>
            <a:ext cx="604433" cy="604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170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95300" y="304800"/>
            <a:ext cx="911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사업장 건강검진</a:t>
            </a:r>
            <a:endParaRPr lang="ko-KR" altLang="en-US" sz="3600" dirty="0">
              <a:solidFill>
                <a:schemeClr val="bg1">
                  <a:lumMod val="9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7" name="사각형: 둥근 모서리 5">
            <a:extLst>
              <a:ext uri="{FF2B5EF4-FFF2-40B4-BE49-F238E27FC236}">
                <a16:creationId xmlns:a16="http://schemas.microsoft.com/office/drawing/2014/main" id="{E0EB1664-FDFE-4923-9888-CB17C72720CE}"/>
              </a:ext>
            </a:extLst>
          </p:cNvPr>
          <p:cNvSpPr/>
          <p:nvPr/>
        </p:nvSpPr>
        <p:spPr>
          <a:xfrm>
            <a:off x="644208" y="1605135"/>
            <a:ext cx="2509156" cy="625063"/>
          </a:xfrm>
          <a:prstGeom prst="roundRect">
            <a:avLst>
              <a:gd name="adj" fmla="val 50000"/>
            </a:avLst>
          </a:prstGeom>
          <a:solidFill>
            <a:srgbClr val="FFDB00"/>
          </a:solidFill>
          <a:ln w="1905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지역 유관기관</a:t>
            </a:r>
            <a:endParaRPr lang="en-US" altLang="ko-KR" sz="1600" dirty="0" smtClean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9" name="사각형: 둥근 모서리 4">
            <a:extLst>
              <a:ext uri="{FF2B5EF4-FFF2-40B4-BE49-F238E27FC236}">
                <a16:creationId xmlns:a16="http://schemas.microsoft.com/office/drawing/2014/main" id="{09CE5959-0D78-46D2-9860-E5C7A4D34A72}"/>
              </a:ext>
            </a:extLst>
          </p:cNvPr>
          <p:cNvSpPr/>
          <p:nvPr/>
        </p:nvSpPr>
        <p:spPr>
          <a:xfrm>
            <a:off x="3668370" y="1605135"/>
            <a:ext cx="2237129" cy="625062"/>
          </a:xfrm>
          <a:prstGeom prst="roundRect">
            <a:avLst>
              <a:gd name="adj" fmla="val 50000"/>
            </a:avLst>
          </a:prstGeom>
          <a:solidFill>
            <a:srgbClr val="0058A3"/>
          </a:solidFill>
          <a:ln w="19050" cap="flat" cmpd="sng" algn="ctr">
            <a:solidFill>
              <a:sysClr val="windowText" lastClr="000000">
                <a:lumMod val="75000"/>
                <a:lumOff val="25000"/>
              </a:sysClr>
            </a:solidFill>
            <a:prstDash val="sysDot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협약</a:t>
            </a:r>
            <a:endParaRPr kumimoji="0" lang="en-US" altLang="ko-KR" sz="2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1" name="사각형: 둥근 모서리 4">
            <a:extLst>
              <a:ext uri="{FF2B5EF4-FFF2-40B4-BE49-F238E27FC236}">
                <a16:creationId xmlns:a16="http://schemas.microsoft.com/office/drawing/2014/main" id="{09CE5959-0D78-46D2-9860-E5C7A4D34A72}"/>
              </a:ext>
            </a:extLst>
          </p:cNvPr>
          <p:cNvSpPr/>
          <p:nvPr/>
        </p:nvSpPr>
        <p:spPr>
          <a:xfrm>
            <a:off x="6420504" y="1605135"/>
            <a:ext cx="2253595" cy="625062"/>
          </a:xfrm>
          <a:prstGeom prst="roundRect">
            <a:avLst>
              <a:gd name="adj" fmla="val 50000"/>
            </a:avLst>
          </a:prstGeom>
          <a:solidFill>
            <a:srgbClr val="0058A3"/>
          </a:solidFill>
          <a:ln w="19050" cap="flat" cmpd="sng" algn="ctr">
            <a:solidFill>
              <a:sysClr val="windowText" lastClr="000000">
                <a:lumMod val="75000"/>
                <a:lumOff val="25000"/>
              </a:sysClr>
            </a:solidFill>
            <a:prstDash val="sysDot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검진 실시</a:t>
            </a:r>
            <a:endParaRPr kumimoji="0" lang="en-US" altLang="ko-KR" sz="2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3" name="사각형: 둥근 모서리 4">
            <a:extLst>
              <a:ext uri="{FF2B5EF4-FFF2-40B4-BE49-F238E27FC236}">
                <a16:creationId xmlns:a16="http://schemas.microsoft.com/office/drawing/2014/main" id="{09CE5959-0D78-46D2-9860-E5C7A4D34A72}"/>
              </a:ext>
            </a:extLst>
          </p:cNvPr>
          <p:cNvSpPr/>
          <p:nvPr/>
        </p:nvSpPr>
        <p:spPr>
          <a:xfrm>
            <a:off x="9189104" y="1605135"/>
            <a:ext cx="2300629" cy="625062"/>
          </a:xfrm>
          <a:prstGeom prst="roundRect">
            <a:avLst>
              <a:gd name="adj" fmla="val 50000"/>
            </a:avLst>
          </a:prstGeom>
          <a:solidFill>
            <a:srgbClr val="0058A3"/>
          </a:solidFill>
          <a:ln w="19050" cap="flat" cmpd="sng" algn="ctr">
            <a:solidFill>
              <a:sysClr val="windowText" lastClr="000000">
                <a:lumMod val="75000"/>
                <a:lumOff val="25000"/>
              </a:sysClr>
            </a:solidFill>
            <a:prstDash val="sysDot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2000" b="1" kern="0" dirty="0" smtClean="0">
                <a:solidFill>
                  <a:prstClr val="white"/>
                </a:solidFill>
                <a:latin typeface="맑은 고딕" panose="020F0502020204030204"/>
                <a:ea typeface="맑은 고딕" panose="020B0503020000020004" pitchFamily="50" charset="-127"/>
              </a:rPr>
              <a:t>결과 발송</a:t>
            </a:r>
            <a:endParaRPr kumimoji="0" lang="en-US" altLang="ko-KR" sz="2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4" name="오른쪽 화살표 13"/>
          <p:cNvSpPr/>
          <p:nvPr/>
        </p:nvSpPr>
        <p:spPr>
          <a:xfrm>
            <a:off x="3225800" y="1777966"/>
            <a:ext cx="417170" cy="312531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오른쪽 화살표 14"/>
          <p:cNvSpPr/>
          <p:nvPr/>
        </p:nvSpPr>
        <p:spPr>
          <a:xfrm>
            <a:off x="5976785" y="1761400"/>
            <a:ext cx="417170" cy="312531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오른쪽 화살표 15"/>
          <p:cNvSpPr/>
          <p:nvPr/>
        </p:nvSpPr>
        <p:spPr>
          <a:xfrm>
            <a:off x="8748096" y="1777966"/>
            <a:ext cx="417170" cy="312531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A41B49E1-95DA-4896-BCF5-53469855EF3A}"/>
              </a:ext>
            </a:extLst>
          </p:cNvPr>
          <p:cNvSpPr/>
          <p:nvPr/>
        </p:nvSpPr>
        <p:spPr>
          <a:xfrm>
            <a:off x="5192486" y="4152185"/>
            <a:ext cx="1228018" cy="1203585"/>
          </a:xfrm>
          <a:prstGeom prst="ellipse">
            <a:avLst/>
          </a:prstGeom>
          <a:solidFill>
            <a:sysClr val="window" lastClr="FFFFFF"/>
          </a:solidFill>
          <a:ln w="22225" cap="flat" cmpd="sng" algn="ctr">
            <a:solidFill>
              <a:sysClr val="windowText" lastClr="000000">
                <a:lumMod val="75000"/>
                <a:lumOff val="2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B781AA36-28A4-4780-9C03-8801376B58C6}"/>
              </a:ext>
            </a:extLst>
          </p:cNvPr>
          <p:cNvSpPr/>
          <p:nvPr/>
        </p:nvSpPr>
        <p:spPr>
          <a:xfrm>
            <a:off x="5110842" y="4576825"/>
            <a:ext cx="13959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 latinLnBrk="1"/>
            <a:r>
              <a:rPr lang="ko-KR" altLang="en-US" dirty="0" smtClean="0">
                <a:solidFill>
                  <a:srgbClr val="00B05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유관기관</a:t>
            </a:r>
            <a:endParaRPr lang="en-US" altLang="ko-KR" dirty="0" smtClean="0">
              <a:solidFill>
                <a:srgbClr val="00B05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C63BEDA-1980-4F89-8B40-B0C9D33E8B87}"/>
              </a:ext>
            </a:extLst>
          </p:cNvPr>
          <p:cNvSpPr txBox="1"/>
          <p:nvPr/>
        </p:nvSpPr>
        <p:spPr>
          <a:xfrm>
            <a:off x="6469490" y="4591317"/>
            <a:ext cx="475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latinLnBrk="1"/>
            <a:r>
              <a:rPr lang="ko-KR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F0502020204030204"/>
                <a:ea typeface="맑은 고딕" panose="020B0503020000020004" pitchFamily="50" charset="-127"/>
              </a:rPr>
              <a:t>▶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A489A01-A8A3-4115-95C6-DB2599CBEA70}"/>
              </a:ext>
            </a:extLst>
          </p:cNvPr>
          <p:cNvSpPr txBox="1"/>
          <p:nvPr/>
        </p:nvSpPr>
        <p:spPr>
          <a:xfrm>
            <a:off x="4685289" y="4576825"/>
            <a:ext cx="475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latinLnBrk="1"/>
            <a:r>
              <a:rPr lang="ko-KR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F0502020204030204"/>
                <a:ea typeface="맑은 고딕" panose="020B0503020000020004" pitchFamily="50" charset="-127"/>
              </a:rPr>
              <a:t>◀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40F6D64-FBD4-4681-86F5-EC317C8A7BA6}"/>
              </a:ext>
            </a:extLst>
          </p:cNvPr>
          <p:cNvSpPr txBox="1"/>
          <p:nvPr/>
        </p:nvSpPr>
        <p:spPr>
          <a:xfrm>
            <a:off x="1009597" y="2899486"/>
            <a:ext cx="302580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latinLnBrk="1">
              <a:lnSpc>
                <a:spcPct val="150000"/>
              </a:lnSpc>
            </a:pPr>
            <a:r>
              <a:rPr lang="ko-KR" altLang="en-US" b="1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haroni" panose="02010803020104030203" pitchFamily="2" charset="-79"/>
              </a:rPr>
              <a:t>남원시청</a:t>
            </a:r>
            <a:endParaRPr lang="en-US" altLang="ko-KR" b="1" dirty="0">
              <a:solidFill>
                <a:prstClr val="black">
                  <a:lumMod val="75000"/>
                  <a:lumOff val="2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haroni" panose="02010803020104030203" pitchFamily="2" charset="-79"/>
            </a:endParaRPr>
          </a:p>
          <a:p>
            <a:pPr algn="ctr" defTabSz="914400" latinLnBrk="1">
              <a:lnSpc>
                <a:spcPct val="150000"/>
              </a:lnSpc>
            </a:pPr>
            <a:r>
              <a:rPr lang="ko-KR" altLang="en-US" b="1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haroni" panose="02010803020104030203" pitchFamily="2" charset="-79"/>
              </a:rPr>
              <a:t>남원축협</a:t>
            </a:r>
            <a:endParaRPr lang="en-US" altLang="ko-KR" b="1" dirty="0" smtClean="0">
              <a:solidFill>
                <a:prstClr val="black">
                  <a:lumMod val="75000"/>
                  <a:lumOff val="2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haroni" panose="02010803020104030203" pitchFamily="2" charset="-79"/>
            </a:endParaRPr>
          </a:p>
          <a:p>
            <a:pPr algn="ctr" defTabSz="914400" latinLnBrk="1">
              <a:lnSpc>
                <a:spcPct val="150000"/>
              </a:lnSpc>
            </a:pPr>
            <a:r>
              <a:rPr lang="en-US" altLang="ko-KR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haroni" panose="02010803020104030203" pitchFamily="2" charset="-79"/>
              </a:rPr>
              <a:t>MG</a:t>
            </a:r>
            <a:r>
              <a:rPr lang="ko-KR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haroni" panose="02010803020104030203" pitchFamily="2" charset="-79"/>
              </a:rPr>
              <a:t>새마을금고</a:t>
            </a:r>
            <a:endParaRPr lang="en-US" altLang="ko-KR" b="1" dirty="0" smtClean="0">
              <a:solidFill>
                <a:prstClr val="black">
                  <a:lumMod val="75000"/>
                  <a:lumOff val="2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haroni" panose="02010803020104030203" pitchFamily="2" charset="-79"/>
            </a:endParaRPr>
          </a:p>
          <a:p>
            <a:pPr algn="ctr" defTabSz="914400" latinLnBrk="1">
              <a:lnSpc>
                <a:spcPct val="150000"/>
              </a:lnSpc>
            </a:pPr>
            <a:r>
              <a:rPr lang="ko-KR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haroni" panose="02010803020104030203" pitchFamily="2" charset="-79"/>
              </a:rPr>
              <a:t>남원원예농협</a:t>
            </a:r>
            <a:endParaRPr lang="en-US" altLang="ko-KR" b="1" dirty="0" smtClean="0">
              <a:solidFill>
                <a:prstClr val="black">
                  <a:lumMod val="75000"/>
                  <a:lumOff val="2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haroni" panose="02010803020104030203" pitchFamily="2" charset="-79"/>
            </a:endParaRPr>
          </a:p>
          <a:p>
            <a:pPr algn="ctr" defTabSz="914400" latinLnBrk="1">
              <a:lnSpc>
                <a:spcPct val="150000"/>
              </a:lnSpc>
            </a:pPr>
            <a:r>
              <a:rPr lang="en-US" altLang="ko-KR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haroni" panose="02010803020104030203" pitchFamily="2" charset="-79"/>
              </a:rPr>
              <a:t>NH</a:t>
            </a:r>
            <a:r>
              <a:rPr lang="ko-KR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haroni" panose="02010803020104030203" pitchFamily="2" charset="-79"/>
              </a:rPr>
              <a:t>농협</a:t>
            </a:r>
            <a:endParaRPr lang="en-US" altLang="ko-KR" b="1" dirty="0" smtClean="0">
              <a:solidFill>
                <a:prstClr val="black">
                  <a:lumMod val="75000"/>
                  <a:lumOff val="2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haroni" panose="02010803020104030203" pitchFamily="2" charset="-79"/>
            </a:endParaRPr>
          </a:p>
          <a:p>
            <a:pPr algn="ctr" defTabSz="914400" latinLnBrk="1">
              <a:lnSpc>
                <a:spcPct val="150000"/>
              </a:lnSpc>
            </a:pPr>
            <a:r>
              <a:rPr lang="en-US" altLang="ko-KR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haroni" panose="02010803020104030203" pitchFamily="2" charset="-79"/>
              </a:rPr>
              <a:t>KT</a:t>
            </a:r>
          </a:p>
          <a:p>
            <a:pPr algn="ctr" defTabSz="914400" latinLnBrk="1">
              <a:lnSpc>
                <a:spcPct val="150000"/>
              </a:lnSpc>
            </a:pPr>
            <a:r>
              <a:rPr lang="ko-KR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haroni" panose="02010803020104030203" pitchFamily="2" charset="-79"/>
              </a:rPr>
              <a:t>농어촌공사</a:t>
            </a:r>
            <a:endParaRPr lang="en-US" altLang="ko-KR" b="1" dirty="0" smtClean="0">
              <a:solidFill>
                <a:prstClr val="black">
                  <a:lumMod val="75000"/>
                  <a:lumOff val="2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haroni" panose="02010803020104030203" pitchFamily="2" charset="-79"/>
            </a:endParaRPr>
          </a:p>
          <a:p>
            <a:pPr algn="ctr" defTabSz="914400" latinLnBrk="1">
              <a:lnSpc>
                <a:spcPct val="150000"/>
              </a:lnSpc>
            </a:pPr>
            <a:r>
              <a:rPr lang="ko-KR" altLang="en-US" b="1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haroni" panose="02010803020104030203" pitchFamily="2" charset="-79"/>
              </a:rPr>
              <a:t>순창군청</a:t>
            </a:r>
            <a:endParaRPr lang="en-US" altLang="ko-KR" b="1" dirty="0">
              <a:solidFill>
                <a:prstClr val="black">
                  <a:lumMod val="75000"/>
                  <a:lumOff val="2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haroni" panose="02010803020104030203" pitchFamily="2" charset="-79"/>
            </a:endParaRPr>
          </a:p>
        </p:txBody>
      </p:sp>
      <p:cxnSp>
        <p:nvCxnSpPr>
          <p:cNvPr id="29" name="직선 연결선 28">
            <a:extLst>
              <a:ext uri="{FF2B5EF4-FFF2-40B4-BE49-F238E27FC236}">
                <a16:creationId xmlns:a16="http://schemas.microsoft.com/office/drawing/2014/main" id="{5A0CD142-015D-4F5B-B108-3EDA4FF6EBF7}"/>
              </a:ext>
            </a:extLst>
          </p:cNvPr>
          <p:cNvCxnSpPr>
            <a:cxnSpLocks/>
          </p:cNvCxnSpPr>
          <p:nvPr/>
        </p:nvCxnSpPr>
        <p:spPr>
          <a:xfrm>
            <a:off x="644208" y="2731597"/>
            <a:ext cx="10845525" cy="0"/>
          </a:xfrm>
          <a:prstGeom prst="line">
            <a:avLst/>
          </a:prstGeom>
          <a:noFill/>
          <a:ln w="6350" cap="flat" cmpd="sng" algn="ctr">
            <a:solidFill>
              <a:sysClr val="windowText" lastClr="000000">
                <a:lumMod val="75000"/>
                <a:lumOff val="25000"/>
              </a:sysClr>
            </a:solidFill>
            <a:prstDash val="dash"/>
            <a:miter lim="800000"/>
          </a:ln>
          <a:effectLst/>
        </p:spPr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F40F6D64-FBD4-4681-86F5-EC317C8A7BA6}"/>
              </a:ext>
            </a:extLst>
          </p:cNvPr>
          <p:cNvSpPr txBox="1"/>
          <p:nvPr/>
        </p:nvSpPr>
        <p:spPr>
          <a:xfrm>
            <a:off x="7153045" y="2874682"/>
            <a:ext cx="302580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latinLnBrk="1">
              <a:lnSpc>
                <a:spcPct val="150000"/>
              </a:lnSpc>
            </a:pPr>
            <a:r>
              <a:rPr lang="ko-KR" altLang="en-US" b="1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haroni" panose="02010803020104030203" pitchFamily="2" charset="-79"/>
              </a:rPr>
              <a:t>장수농협</a:t>
            </a:r>
            <a:endParaRPr lang="en-US" altLang="ko-KR" b="1" dirty="0" smtClean="0">
              <a:solidFill>
                <a:prstClr val="black">
                  <a:lumMod val="75000"/>
                  <a:lumOff val="2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haroni" panose="02010803020104030203" pitchFamily="2" charset="-79"/>
            </a:endParaRPr>
          </a:p>
          <a:p>
            <a:pPr algn="ctr" defTabSz="914400" latinLnBrk="1">
              <a:lnSpc>
                <a:spcPct val="150000"/>
              </a:lnSpc>
            </a:pPr>
            <a:r>
              <a:rPr lang="ko-KR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haroni" panose="02010803020104030203" pitchFamily="2" charset="-79"/>
              </a:rPr>
              <a:t>지리산가족호텔</a:t>
            </a:r>
            <a:endParaRPr lang="en-US" altLang="ko-KR" b="1" dirty="0" smtClean="0">
              <a:solidFill>
                <a:prstClr val="black">
                  <a:lumMod val="75000"/>
                  <a:lumOff val="2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haroni" panose="02010803020104030203" pitchFamily="2" charset="-79"/>
            </a:endParaRPr>
          </a:p>
          <a:p>
            <a:pPr algn="ctr" defTabSz="914400" latinLnBrk="1">
              <a:lnSpc>
                <a:spcPct val="150000"/>
              </a:lnSpc>
            </a:pPr>
            <a:r>
              <a:rPr lang="ko-KR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haroni" panose="02010803020104030203" pitchFamily="2" charset="-79"/>
              </a:rPr>
              <a:t>상록</a:t>
            </a:r>
            <a:r>
              <a:rPr lang="en-US" altLang="ko-KR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haroni" panose="02010803020104030203" pitchFamily="2" charset="-79"/>
              </a:rPr>
              <a:t>GC</a:t>
            </a:r>
          </a:p>
          <a:p>
            <a:pPr algn="ctr" defTabSz="914400" latinLnBrk="1">
              <a:lnSpc>
                <a:spcPct val="150000"/>
              </a:lnSpc>
            </a:pPr>
            <a:r>
              <a:rPr lang="ko-KR" altLang="en-US" b="1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haroni" panose="02010803020104030203" pitchFamily="2" charset="-79"/>
              </a:rPr>
              <a:t>제너럴바이오</a:t>
            </a:r>
            <a:endParaRPr lang="en-US" altLang="ko-KR" b="1" dirty="0" smtClean="0">
              <a:solidFill>
                <a:prstClr val="black">
                  <a:lumMod val="75000"/>
                  <a:lumOff val="2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haroni" panose="02010803020104030203" pitchFamily="2" charset="-79"/>
            </a:endParaRPr>
          </a:p>
          <a:p>
            <a:pPr algn="ctr" defTabSz="914400" latinLnBrk="1">
              <a:lnSpc>
                <a:spcPct val="150000"/>
              </a:lnSpc>
            </a:pPr>
            <a:r>
              <a:rPr lang="en-US" altLang="ko-KR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haroni" panose="02010803020104030203" pitchFamily="2" charset="-79"/>
              </a:rPr>
              <a:t>35</a:t>
            </a:r>
            <a:r>
              <a:rPr lang="ko-KR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haroni" panose="02010803020104030203" pitchFamily="2" charset="-79"/>
              </a:rPr>
              <a:t>사단</a:t>
            </a:r>
            <a:r>
              <a:rPr lang="en-US" altLang="ko-KR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haroni" panose="02010803020104030203" pitchFamily="2" charset="-79"/>
              </a:rPr>
              <a:t>(</a:t>
            </a:r>
            <a:r>
              <a:rPr lang="ko-KR" altLang="en-US" b="1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haroni" panose="02010803020104030203" pitchFamily="2" charset="-79"/>
              </a:rPr>
              <a:t>상병검진</a:t>
            </a:r>
            <a:r>
              <a:rPr lang="en-US" altLang="ko-KR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haroni" panose="02010803020104030203" pitchFamily="2" charset="-79"/>
              </a:rPr>
              <a:t>)</a:t>
            </a:r>
          </a:p>
          <a:p>
            <a:pPr algn="ctr" defTabSz="914400" latinLnBrk="1">
              <a:lnSpc>
                <a:spcPct val="150000"/>
              </a:lnSpc>
            </a:pPr>
            <a:r>
              <a:rPr lang="ko-KR" altLang="en-US" b="1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haroni" panose="02010803020104030203" pitchFamily="2" charset="-79"/>
              </a:rPr>
              <a:t>남원소방서</a:t>
            </a:r>
            <a:endParaRPr lang="en-US" altLang="ko-KR" b="1" dirty="0" smtClean="0">
              <a:solidFill>
                <a:prstClr val="black">
                  <a:lumMod val="75000"/>
                  <a:lumOff val="2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haroni" panose="02010803020104030203" pitchFamily="2" charset="-79"/>
            </a:endParaRPr>
          </a:p>
          <a:p>
            <a:pPr algn="ctr" defTabSz="914400" latinLnBrk="1">
              <a:lnSpc>
                <a:spcPct val="150000"/>
              </a:lnSpc>
            </a:pPr>
            <a:r>
              <a:rPr lang="ko-KR" altLang="en-US" b="1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haroni" panose="02010803020104030203" pitchFamily="2" charset="-79"/>
              </a:rPr>
              <a:t>한국음료</a:t>
            </a:r>
            <a:endParaRPr lang="en-US" altLang="ko-KR" b="1" dirty="0" smtClean="0">
              <a:solidFill>
                <a:prstClr val="black">
                  <a:lumMod val="75000"/>
                  <a:lumOff val="2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haroni" panose="02010803020104030203" pitchFamily="2" charset="-79"/>
            </a:endParaRPr>
          </a:p>
          <a:p>
            <a:pPr algn="ctr" defTabSz="914400" latinLnBrk="1">
              <a:lnSpc>
                <a:spcPct val="150000"/>
              </a:lnSpc>
            </a:pPr>
            <a:r>
              <a:rPr lang="ko-KR" altLang="en-US" b="1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haroni" panose="02010803020104030203" pitchFamily="2" charset="-79"/>
              </a:rPr>
              <a:t>홈앤드서비스</a:t>
            </a:r>
            <a:endParaRPr lang="en-US" altLang="ko-KR" b="1" dirty="0" smtClean="0">
              <a:solidFill>
                <a:prstClr val="black">
                  <a:lumMod val="75000"/>
                  <a:lumOff val="2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haroni" panose="02010803020104030203" pitchFamily="2" charset="-79"/>
            </a:endParaRPr>
          </a:p>
        </p:txBody>
      </p:sp>
      <p:cxnSp>
        <p:nvCxnSpPr>
          <p:cNvPr id="32" name="직선 연결선 31">
            <a:extLst>
              <a:ext uri="{FF2B5EF4-FFF2-40B4-BE49-F238E27FC236}">
                <a16:creationId xmlns:a16="http://schemas.microsoft.com/office/drawing/2014/main" id="{5A0CD142-015D-4F5B-B108-3EDA4FF6EBF7}"/>
              </a:ext>
            </a:extLst>
          </p:cNvPr>
          <p:cNvCxnSpPr>
            <a:cxnSpLocks/>
          </p:cNvCxnSpPr>
          <p:nvPr/>
        </p:nvCxnSpPr>
        <p:spPr>
          <a:xfrm>
            <a:off x="462567" y="6472939"/>
            <a:ext cx="10845525" cy="0"/>
          </a:xfrm>
          <a:prstGeom prst="line">
            <a:avLst/>
          </a:prstGeom>
          <a:noFill/>
          <a:ln w="6350" cap="flat" cmpd="sng" algn="ctr">
            <a:solidFill>
              <a:sysClr val="windowText" lastClr="000000">
                <a:lumMod val="75000"/>
                <a:lumOff val="25000"/>
              </a:sysClr>
            </a:solidFill>
            <a:prstDash val="dash"/>
            <a:miter lim="800000"/>
          </a:ln>
          <a:effectLst/>
        </p:spPr>
      </p:cxnSp>
    </p:spTree>
    <p:extLst>
      <p:ext uri="{BB962C8B-B14F-4D97-AF65-F5344CB8AC3E}">
        <p14:creationId xmlns:p14="http://schemas.microsoft.com/office/powerpoint/2010/main" val="3699784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296632" y="914400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ko-KR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검진 유형</a:t>
            </a:r>
            <a:endParaRPr lang="ko-KR" alt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81100" y="2451100"/>
            <a:ext cx="871220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lnSpc>
                <a:spcPct val="150000"/>
              </a:lnSpc>
              <a:buAutoNum type="arabicPeriod"/>
            </a:pPr>
            <a:r>
              <a:rPr lang="ko-KR" altLang="en-US" sz="2800" dirty="0" smtClean="0">
                <a:solidFill>
                  <a:schemeClr val="bg1">
                    <a:lumMod val="9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국가건강검진</a:t>
            </a:r>
            <a:endParaRPr lang="en-US" altLang="ko-KR" sz="2800" dirty="0" smtClean="0">
              <a:solidFill>
                <a:schemeClr val="bg1">
                  <a:lumMod val="9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342900" indent="-342900" algn="ctr">
              <a:lnSpc>
                <a:spcPct val="150000"/>
              </a:lnSpc>
              <a:buAutoNum type="arabicPeriod"/>
            </a:pPr>
            <a:r>
              <a:rPr lang="ko-KR" altLang="en-US" sz="2800" dirty="0" smtClean="0">
                <a:solidFill>
                  <a:schemeClr val="bg1">
                    <a:lumMod val="9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특수건강진단</a:t>
            </a:r>
            <a:endParaRPr lang="en-US" altLang="ko-KR" sz="2800" dirty="0" smtClean="0">
              <a:solidFill>
                <a:schemeClr val="bg1">
                  <a:lumMod val="9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342900" indent="-342900" algn="ctr">
              <a:lnSpc>
                <a:spcPct val="150000"/>
              </a:lnSpc>
              <a:buAutoNum type="arabicPeriod"/>
            </a:pPr>
            <a:r>
              <a:rPr lang="ko-KR" altLang="en-US" sz="2800" dirty="0" smtClean="0">
                <a:solidFill>
                  <a:schemeClr val="bg1">
                    <a:lumMod val="9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종합건강검진</a:t>
            </a:r>
            <a:endParaRPr lang="en-US" altLang="ko-KR" sz="2800" dirty="0" smtClean="0">
              <a:solidFill>
                <a:schemeClr val="bg1">
                  <a:lumMod val="9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342900" indent="-342900" algn="ctr">
              <a:lnSpc>
                <a:spcPct val="150000"/>
              </a:lnSpc>
              <a:buAutoNum type="arabicPeriod"/>
            </a:pPr>
            <a:r>
              <a:rPr lang="ko-KR" altLang="en-US" sz="2800" dirty="0" smtClean="0">
                <a:solidFill>
                  <a:schemeClr val="bg1">
                    <a:lumMod val="9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사업장건강검진</a:t>
            </a:r>
            <a:endParaRPr lang="en-US" altLang="ko-KR" sz="2800" dirty="0" smtClean="0">
              <a:solidFill>
                <a:schemeClr val="bg1">
                  <a:lumMod val="9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342900" indent="-342900" algn="ctr">
              <a:lnSpc>
                <a:spcPct val="150000"/>
              </a:lnSpc>
              <a:buAutoNum type="arabicPeriod"/>
            </a:pPr>
            <a:r>
              <a:rPr lang="ko-KR" altLang="en-US" sz="28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기타 검진</a:t>
            </a:r>
            <a:endParaRPr lang="ko-KR" altLang="en-US" sz="28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5174" y="1272583"/>
            <a:ext cx="604433" cy="604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076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95300" y="304800"/>
            <a:ext cx="911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기타 건강검진</a:t>
            </a:r>
            <a:endParaRPr lang="ko-KR" altLang="en-US" sz="3600" dirty="0">
              <a:solidFill>
                <a:schemeClr val="bg1">
                  <a:lumMod val="9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cxnSp>
        <p:nvCxnSpPr>
          <p:cNvPr id="29" name="직선 연결선 28">
            <a:extLst>
              <a:ext uri="{FF2B5EF4-FFF2-40B4-BE49-F238E27FC236}">
                <a16:creationId xmlns:a16="http://schemas.microsoft.com/office/drawing/2014/main" id="{5A0CD142-015D-4F5B-B108-3EDA4FF6EBF7}"/>
              </a:ext>
            </a:extLst>
          </p:cNvPr>
          <p:cNvCxnSpPr>
            <a:cxnSpLocks/>
          </p:cNvCxnSpPr>
          <p:nvPr/>
        </p:nvCxnSpPr>
        <p:spPr>
          <a:xfrm>
            <a:off x="709522" y="1343668"/>
            <a:ext cx="10845525" cy="0"/>
          </a:xfrm>
          <a:prstGeom prst="line">
            <a:avLst/>
          </a:prstGeom>
          <a:noFill/>
          <a:ln w="6350" cap="flat" cmpd="sng" algn="ctr">
            <a:solidFill>
              <a:sysClr val="windowText" lastClr="000000">
                <a:lumMod val="75000"/>
                <a:lumOff val="25000"/>
              </a:sysClr>
            </a:solidFill>
            <a:prstDash val="dash"/>
            <a:miter lim="800000"/>
          </a:ln>
          <a:effectLst/>
        </p:spPr>
      </p:cxnSp>
      <p:cxnSp>
        <p:nvCxnSpPr>
          <p:cNvPr id="32" name="직선 연결선 31">
            <a:extLst>
              <a:ext uri="{FF2B5EF4-FFF2-40B4-BE49-F238E27FC236}">
                <a16:creationId xmlns:a16="http://schemas.microsoft.com/office/drawing/2014/main" id="{5A0CD142-015D-4F5B-B108-3EDA4FF6EBF7}"/>
              </a:ext>
            </a:extLst>
          </p:cNvPr>
          <p:cNvCxnSpPr>
            <a:cxnSpLocks/>
          </p:cNvCxnSpPr>
          <p:nvPr/>
        </p:nvCxnSpPr>
        <p:spPr>
          <a:xfrm>
            <a:off x="709522" y="6396739"/>
            <a:ext cx="10845525" cy="0"/>
          </a:xfrm>
          <a:prstGeom prst="line">
            <a:avLst/>
          </a:prstGeom>
          <a:noFill/>
          <a:ln w="6350" cap="flat" cmpd="sng" algn="ctr">
            <a:solidFill>
              <a:sysClr val="windowText" lastClr="000000">
                <a:lumMod val="75000"/>
                <a:lumOff val="25000"/>
              </a:sysClr>
            </a:solidFill>
            <a:prstDash val="dash"/>
            <a:miter lim="800000"/>
          </a:ln>
          <a:effectLst/>
        </p:spPr>
      </p:cxnSp>
      <p:sp>
        <p:nvSpPr>
          <p:cNvPr id="18" name="모서리가 둥근 직사각형 17"/>
          <p:cNvSpPr/>
          <p:nvPr/>
        </p:nvSpPr>
        <p:spPr>
          <a:xfrm>
            <a:off x="709523" y="2640300"/>
            <a:ext cx="3557678" cy="60216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노인건강검진</a:t>
            </a:r>
            <a:endParaRPr lang="ko-KR" altLang="en-US" sz="20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9" name="모서리가 둥근 직사각형 18"/>
          <p:cNvSpPr/>
          <p:nvPr/>
        </p:nvSpPr>
        <p:spPr>
          <a:xfrm>
            <a:off x="731292" y="3946587"/>
            <a:ext cx="3557678" cy="60216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외국인여성건강검진</a:t>
            </a:r>
            <a:endParaRPr lang="ko-KR" altLang="en-US" sz="20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0" name="모서리가 둥근 직사각형 19"/>
          <p:cNvSpPr/>
          <p:nvPr/>
        </p:nvSpPr>
        <p:spPr>
          <a:xfrm>
            <a:off x="709523" y="1679496"/>
            <a:ext cx="3557678" cy="60216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학생 검진</a:t>
            </a:r>
            <a:endParaRPr lang="ko-KR" altLang="en-US" sz="20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1" name="모서리가 둥근 직사각형 20"/>
          <p:cNvSpPr/>
          <p:nvPr/>
        </p:nvSpPr>
        <p:spPr>
          <a:xfrm>
            <a:off x="709522" y="5247946"/>
            <a:ext cx="3557678" cy="60216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기타 검진</a:t>
            </a:r>
            <a:r>
              <a:rPr lang="en-US" altLang="ko-KR" sz="20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2000" dirty="0" err="1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보건의료실</a:t>
            </a:r>
            <a:r>
              <a:rPr lang="en-US" altLang="ko-KR" sz="20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ko-KR" altLang="en-US" sz="20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470400" y="1668362"/>
            <a:ext cx="6464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대상 </a:t>
            </a:r>
            <a:r>
              <a:rPr lang="en-US" altLang="ko-KR" dirty="0" smtClean="0"/>
              <a:t>: </a:t>
            </a:r>
            <a:r>
              <a:rPr lang="ko-KR" altLang="en-US" dirty="0" smtClean="0"/>
              <a:t>남원시 관내 초</a:t>
            </a:r>
            <a:r>
              <a:rPr lang="en-US" altLang="ko-KR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dirty="0" smtClean="0"/>
              <a:t>중</a:t>
            </a:r>
            <a:r>
              <a:rPr lang="en-US" altLang="ko-KR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dirty="0" smtClean="0"/>
              <a:t>고등학생</a:t>
            </a:r>
            <a:endParaRPr lang="en-US" altLang="ko-KR" dirty="0" smtClean="0"/>
          </a:p>
          <a:p>
            <a:r>
              <a:rPr lang="ko-KR" altLang="en-US" dirty="0" smtClean="0"/>
              <a:t>검사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진찰 및 상담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구강검사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요검사</a:t>
            </a:r>
            <a:r>
              <a:rPr lang="en-US" altLang="ko-KR" dirty="0" smtClean="0"/>
              <a:t>, </a:t>
            </a:r>
            <a:r>
              <a:rPr lang="ko-KR" altLang="en-US" dirty="0" smtClean="0"/>
              <a:t>혈액검사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결핵검사</a:t>
            </a:r>
            <a:r>
              <a:rPr lang="en-US" altLang="ko-KR" dirty="0"/>
              <a:t> </a:t>
            </a:r>
            <a:r>
              <a:rPr lang="ko-KR" altLang="en-US" dirty="0" smtClean="0"/>
              <a:t>등 </a:t>
            </a:r>
            <a:endParaRPr lang="ko-KR" alt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4457700" y="2646262"/>
            <a:ext cx="7340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대상 </a:t>
            </a:r>
            <a:r>
              <a:rPr lang="en-US" altLang="ko-KR" dirty="0" smtClean="0"/>
              <a:t>: </a:t>
            </a:r>
            <a:r>
              <a:rPr lang="ko-KR" altLang="en-US" dirty="0" smtClean="0"/>
              <a:t>남원시 관내 만 </a:t>
            </a:r>
            <a:r>
              <a:rPr lang="en-US" altLang="ko-KR" dirty="0" smtClean="0"/>
              <a:t>65</a:t>
            </a:r>
            <a:r>
              <a:rPr lang="ko-KR" altLang="en-US" dirty="0" smtClean="0"/>
              <a:t>세 이상 의료급여수급권자 중 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en-US" altLang="ko-KR" dirty="0" smtClean="0"/>
              <a:t>       </a:t>
            </a:r>
            <a:r>
              <a:rPr lang="ko-KR" altLang="en-US" dirty="0" smtClean="0"/>
              <a:t>노인건강진단 희망자</a:t>
            </a:r>
            <a:r>
              <a:rPr lang="en-US" altLang="ko-KR" dirty="0" smtClean="0">
                <a:solidFill>
                  <a:srgbClr val="0000FF"/>
                </a:solidFill>
              </a:rPr>
              <a:t>(</a:t>
            </a:r>
            <a:r>
              <a:rPr lang="ko-KR" altLang="en-US" dirty="0" smtClean="0">
                <a:solidFill>
                  <a:srgbClr val="0000FF"/>
                </a:solidFill>
              </a:rPr>
              <a:t>남원시 연계사업</a:t>
            </a:r>
            <a:r>
              <a:rPr lang="en-US" altLang="ko-KR" dirty="0" smtClean="0">
                <a:solidFill>
                  <a:srgbClr val="0000FF"/>
                </a:solidFill>
              </a:rPr>
              <a:t>)</a:t>
            </a:r>
          </a:p>
          <a:p>
            <a:r>
              <a:rPr lang="ko-KR" altLang="en-US" dirty="0" smtClean="0"/>
              <a:t>검사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진찰 및 상담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구강검사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요검사</a:t>
            </a:r>
            <a:r>
              <a:rPr lang="en-US" altLang="ko-KR" dirty="0" smtClean="0"/>
              <a:t>, </a:t>
            </a:r>
            <a:r>
              <a:rPr lang="ko-KR" altLang="en-US" dirty="0" smtClean="0"/>
              <a:t>혈액검사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결핵검사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치매검사</a:t>
            </a:r>
            <a:r>
              <a:rPr lang="ko-KR" altLang="en-US" dirty="0" smtClean="0"/>
              <a:t> </a:t>
            </a:r>
            <a:endParaRPr lang="ko-KR" alt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4495800" y="3928962"/>
            <a:ext cx="71501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대상 </a:t>
            </a:r>
            <a:r>
              <a:rPr lang="en-US" altLang="ko-KR" dirty="0" smtClean="0"/>
              <a:t>: </a:t>
            </a:r>
            <a:r>
              <a:rPr lang="ko-KR" altLang="en-US" dirty="0" smtClean="0"/>
              <a:t>남원시 관내 </a:t>
            </a:r>
            <a:r>
              <a:rPr lang="ko-KR" altLang="en-US" dirty="0" err="1" smtClean="0"/>
              <a:t>외국인여성</a:t>
            </a:r>
            <a:r>
              <a:rPr lang="ko-KR" altLang="en-US" dirty="0" smtClean="0"/>
              <a:t> 결혼이민자</a:t>
            </a:r>
            <a:r>
              <a:rPr lang="en-US" altLang="ko-KR" dirty="0" smtClean="0">
                <a:solidFill>
                  <a:srgbClr val="0000FF"/>
                </a:solidFill>
              </a:rPr>
              <a:t>(</a:t>
            </a:r>
            <a:r>
              <a:rPr lang="ko-KR" altLang="en-US" dirty="0" smtClean="0">
                <a:solidFill>
                  <a:srgbClr val="0000FF"/>
                </a:solidFill>
              </a:rPr>
              <a:t>남원시보건소 연계사업</a:t>
            </a:r>
            <a:r>
              <a:rPr lang="en-US" altLang="ko-KR" dirty="0" smtClean="0">
                <a:solidFill>
                  <a:srgbClr val="0000FF"/>
                </a:solidFill>
              </a:rPr>
              <a:t>)</a:t>
            </a:r>
          </a:p>
          <a:p>
            <a:r>
              <a:rPr lang="ko-KR" altLang="en-US" dirty="0" smtClean="0"/>
              <a:t>검사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진찰 및 상담</a:t>
            </a:r>
            <a:r>
              <a:rPr lang="en-US" altLang="ko-KR" dirty="0" smtClean="0"/>
              <a:t>, </a:t>
            </a:r>
            <a:r>
              <a:rPr lang="ko-KR" altLang="en-US" dirty="0" smtClean="0"/>
              <a:t>고지혈증검사</a:t>
            </a:r>
            <a:r>
              <a:rPr lang="en-US" altLang="ko-KR" dirty="0" smtClean="0"/>
              <a:t>, A,B</a:t>
            </a:r>
            <a:r>
              <a:rPr lang="ko-KR" altLang="en-US" dirty="0" err="1" smtClean="0"/>
              <a:t>형간염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간기능검사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요검사</a:t>
            </a:r>
            <a:r>
              <a:rPr lang="en-US" altLang="ko-KR" dirty="0" smtClean="0"/>
              <a:t>, </a:t>
            </a:r>
          </a:p>
          <a:p>
            <a:r>
              <a:rPr lang="en-US" altLang="ko-KR" dirty="0"/>
              <a:t> </a:t>
            </a:r>
            <a:r>
              <a:rPr lang="en-US" altLang="ko-KR" dirty="0" smtClean="0"/>
              <a:t>       </a:t>
            </a:r>
            <a:r>
              <a:rPr lang="ko-KR" altLang="en-US" dirty="0" smtClean="0"/>
              <a:t>당뇨</a:t>
            </a:r>
            <a:r>
              <a:rPr lang="en-US" altLang="ko-KR" dirty="0" smtClean="0"/>
              <a:t>,</a:t>
            </a:r>
            <a:r>
              <a:rPr lang="ko-KR" altLang="en-US" dirty="0" smtClean="0"/>
              <a:t>혈액질환검사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폐검사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자궁암검진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갑상선검사</a:t>
            </a:r>
            <a:r>
              <a:rPr lang="ko-KR" altLang="en-US" dirty="0" smtClean="0"/>
              <a:t> </a:t>
            </a:r>
            <a:endParaRPr lang="ko-KR" alt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483100" y="5198962"/>
            <a:ext cx="7315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대상 </a:t>
            </a:r>
            <a:r>
              <a:rPr lang="en-US" altLang="ko-KR" dirty="0" smtClean="0"/>
              <a:t>: </a:t>
            </a:r>
            <a:r>
              <a:rPr lang="ko-KR" altLang="en-US" dirty="0" smtClean="0"/>
              <a:t>남원시 관내 장애인협회</a:t>
            </a:r>
            <a:r>
              <a:rPr lang="en-US" altLang="ko-KR" dirty="0" smtClean="0"/>
              <a:t>, </a:t>
            </a:r>
            <a:r>
              <a:rPr lang="ko-KR" altLang="en-US" dirty="0" smtClean="0"/>
              <a:t>장애인종합복지관</a:t>
            </a:r>
            <a:r>
              <a:rPr lang="en-US" altLang="ko-KR" dirty="0" smtClean="0"/>
              <a:t>, </a:t>
            </a:r>
            <a:r>
              <a:rPr lang="ko-KR" altLang="en-US" dirty="0" smtClean="0"/>
              <a:t>지역아동센터</a:t>
            </a:r>
            <a:r>
              <a:rPr lang="en-US" altLang="ko-KR" dirty="0" smtClean="0"/>
              <a:t> </a:t>
            </a:r>
            <a:r>
              <a:rPr lang="ko-KR" altLang="en-US" dirty="0" smtClean="0"/>
              <a:t>등</a:t>
            </a:r>
            <a:endParaRPr lang="en-US" altLang="ko-KR" dirty="0" smtClean="0"/>
          </a:p>
          <a:p>
            <a:r>
              <a:rPr lang="en-US" altLang="ko-KR" dirty="0">
                <a:solidFill>
                  <a:srgbClr val="0000FF"/>
                </a:solidFill>
              </a:rPr>
              <a:t> </a:t>
            </a:r>
            <a:r>
              <a:rPr lang="en-US" altLang="ko-KR" dirty="0" smtClean="0">
                <a:solidFill>
                  <a:srgbClr val="0000FF"/>
                </a:solidFill>
              </a:rPr>
              <a:t>       (</a:t>
            </a:r>
            <a:r>
              <a:rPr lang="ko-KR" altLang="en-US" dirty="0" err="1" smtClean="0">
                <a:solidFill>
                  <a:srgbClr val="0000FF"/>
                </a:solidFill>
              </a:rPr>
              <a:t>보건의료실</a:t>
            </a:r>
            <a:r>
              <a:rPr lang="ko-KR" altLang="en-US" dirty="0" smtClean="0">
                <a:solidFill>
                  <a:srgbClr val="0000FF"/>
                </a:solidFill>
              </a:rPr>
              <a:t> 연계사업</a:t>
            </a:r>
            <a:r>
              <a:rPr lang="en-US" altLang="ko-KR" dirty="0" smtClean="0">
                <a:solidFill>
                  <a:srgbClr val="0000FF"/>
                </a:solidFill>
              </a:rPr>
              <a:t>)</a:t>
            </a:r>
          </a:p>
          <a:p>
            <a:r>
              <a:rPr lang="ko-KR" altLang="en-US" dirty="0" smtClean="0"/>
              <a:t>검사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진찰 및 상담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요검사</a:t>
            </a:r>
            <a:r>
              <a:rPr lang="en-US" altLang="ko-KR" dirty="0" smtClean="0"/>
              <a:t>, </a:t>
            </a:r>
            <a:r>
              <a:rPr lang="ko-KR" altLang="en-US" dirty="0" smtClean="0"/>
              <a:t>혈액검사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결핵검사</a:t>
            </a:r>
            <a:r>
              <a:rPr lang="en-US" altLang="ko-KR" dirty="0"/>
              <a:t> </a:t>
            </a:r>
            <a:r>
              <a:rPr lang="ko-KR" altLang="en-US" dirty="0" smtClean="0"/>
              <a:t>등 </a:t>
            </a:r>
            <a:endParaRPr lang="ko-KR" altLang="en-US" dirty="0"/>
          </a:p>
        </p:txBody>
      </p:sp>
      <p:sp>
        <p:nvSpPr>
          <p:cNvPr id="5" name="설명선 2 4"/>
          <p:cNvSpPr/>
          <p:nvPr/>
        </p:nvSpPr>
        <p:spPr>
          <a:xfrm>
            <a:off x="8318500" y="403056"/>
            <a:ext cx="1727200" cy="1157372"/>
          </a:xfrm>
          <a:prstGeom prst="borderCallout2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rgbClr val="C00000"/>
                </a:solidFill>
                <a:latin typeface="+mj-ea"/>
                <a:ea typeface="+mj-ea"/>
              </a:rPr>
              <a:t>5</a:t>
            </a:r>
            <a:r>
              <a:rPr lang="ko-KR" altLang="en-US" b="1" dirty="0" smtClean="0">
                <a:solidFill>
                  <a:srgbClr val="C00000"/>
                </a:solidFill>
                <a:latin typeface="+mj-ea"/>
                <a:ea typeface="+mj-ea"/>
              </a:rPr>
              <a:t>월</a:t>
            </a:r>
            <a:r>
              <a:rPr lang="en-US" altLang="ko-KR" b="1" dirty="0" smtClean="0">
                <a:solidFill>
                  <a:srgbClr val="C00000"/>
                </a:solidFill>
                <a:latin typeface="+mj-ea"/>
                <a:ea typeface="+mj-ea"/>
              </a:rPr>
              <a:t>~7</a:t>
            </a:r>
            <a:r>
              <a:rPr lang="ko-KR" altLang="en-US" b="1" dirty="0" smtClean="0">
                <a:solidFill>
                  <a:srgbClr val="C00000"/>
                </a:solidFill>
                <a:latin typeface="+mj-ea"/>
                <a:ea typeface="+mj-ea"/>
              </a:rPr>
              <a:t>월</a:t>
            </a:r>
            <a:endParaRPr lang="en-US" altLang="ko-KR" b="1" dirty="0" smtClean="0">
              <a:solidFill>
                <a:srgbClr val="C00000"/>
              </a:solidFill>
              <a:latin typeface="+mj-ea"/>
              <a:ea typeface="+mj-ea"/>
            </a:endParaRPr>
          </a:p>
          <a:p>
            <a:pPr algn="ctr"/>
            <a:r>
              <a:rPr lang="ko-KR" altLang="en-US" b="1" dirty="0" smtClean="0">
                <a:solidFill>
                  <a:schemeClr val="tx1"/>
                </a:solidFill>
                <a:latin typeface="+mj-ea"/>
                <a:ea typeface="+mj-ea"/>
              </a:rPr>
              <a:t>초</a:t>
            </a:r>
            <a:r>
              <a:rPr lang="en-US" altLang="ko-KR" b="1" dirty="0" smtClean="0">
                <a:solidFill>
                  <a:schemeClr val="tx1"/>
                </a:solidFill>
                <a:latin typeface="+mj-ea"/>
                <a:ea typeface="+mj-ea"/>
              </a:rPr>
              <a:t>1,4</a:t>
            </a:r>
            <a:r>
              <a:rPr lang="ko-KR" altLang="en-US" b="1" dirty="0" smtClean="0">
                <a:solidFill>
                  <a:schemeClr val="tx1"/>
                </a:solidFill>
                <a:latin typeface="+mj-ea"/>
                <a:ea typeface="+mj-ea"/>
              </a:rPr>
              <a:t>학년</a:t>
            </a:r>
            <a:endParaRPr lang="en-US" altLang="ko-KR" b="1" dirty="0" smtClean="0">
              <a:solidFill>
                <a:schemeClr val="tx1"/>
              </a:solidFill>
              <a:latin typeface="+mj-ea"/>
              <a:ea typeface="+mj-ea"/>
            </a:endParaRPr>
          </a:p>
          <a:p>
            <a:pPr algn="ctr"/>
            <a:r>
              <a:rPr lang="ko-KR" altLang="en-US" b="1" dirty="0" smtClean="0">
                <a:solidFill>
                  <a:schemeClr val="tx1"/>
                </a:solidFill>
                <a:latin typeface="+mj-ea"/>
                <a:ea typeface="+mj-ea"/>
              </a:rPr>
              <a:t>중 </a:t>
            </a:r>
            <a:r>
              <a:rPr lang="en-US" altLang="ko-KR" b="1" dirty="0" smtClean="0">
                <a:solidFill>
                  <a:schemeClr val="tx1"/>
                </a:solidFill>
                <a:latin typeface="+mj-ea"/>
                <a:ea typeface="+mj-ea"/>
              </a:rPr>
              <a:t>1</a:t>
            </a:r>
            <a:r>
              <a:rPr lang="ko-KR" altLang="en-US" b="1" dirty="0" smtClean="0">
                <a:solidFill>
                  <a:schemeClr val="tx1"/>
                </a:solidFill>
                <a:latin typeface="+mj-ea"/>
                <a:ea typeface="+mj-ea"/>
              </a:rPr>
              <a:t>학년</a:t>
            </a:r>
            <a:endParaRPr lang="en-US" altLang="ko-KR" b="1" dirty="0" smtClean="0">
              <a:solidFill>
                <a:schemeClr val="tx1"/>
              </a:solidFill>
              <a:latin typeface="+mj-ea"/>
              <a:ea typeface="+mj-ea"/>
            </a:endParaRPr>
          </a:p>
          <a:p>
            <a:pPr algn="ctr"/>
            <a:r>
              <a:rPr lang="ko-KR" altLang="en-US" b="1" dirty="0" smtClean="0">
                <a:solidFill>
                  <a:schemeClr val="tx1"/>
                </a:solidFill>
                <a:latin typeface="+mj-ea"/>
                <a:ea typeface="+mj-ea"/>
              </a:rPr>
              <a:t>고 </a:t>
            </a:r>
            <a:r>
              <a:rPr lang="en-US" altLang="ko-KR" b="1" dirty="0" smtClean="0">
                <a:solidFill>
                  <a:schemeClr val="tx1"/>
                </a:solidFill>
                <a:latin typeface="+mj-ea"/>
                <a:ea typeface="+mj-ea"/>
              </a:rPr>
              <a:t>1</a:t>
            </a:r>
            <a:r>
              <a:rPr lang="ko-KR" altLang="en-US" b="1" dirty="0" smtClean="0">
                <a:solidFill>
                  <a:schemeClr val="tx1"/>
                </a:solidFill>
                <a:latin typeface="+mj-ea"/>
                <a:ea typeface="+mj-ea"/>
              </a:rPr>
              <a:t>학년</a:t>
            </a:r>
            <a:endParaRPr lang="ko-KR" altLang="en-US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842213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296632" y="914400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ko-KR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협조 사항</a:t>
            </a:r>
            <a:endParaRPr lang="ko-KR" alt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0574" y="1247183"/>
            <a:ext cx="604433" cy="604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415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40F6D64-FBD4-4681-86F5-EC317C8A7BA6}"/>
              </a:ext>
            </a:extLst>
          </p:cNvPr>
          <p:cNvSpPr txBox="1"/>
          <p:nvPr/>
        </p:nvSpPr>
        <p:spPr>
          <a:xfrm>
            <a:off x="677335" y="1903443"/>
            <a:ext cx="10720008" cy="346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latinLnBrk="1">
              <a:lnSpc>
                <a:spcPct val="150000"/>
              </a:lnSpc>
            </a:pPr>
            <a:r>
              <a:rPr lang="en-US" altLang="ko-KR" sz="2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▷ 2020</a:t>
            </a:r>
            <a:r>
              <a:rPr lang="ko-KR" altLang="en-US" sz="2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년 </a:t>
            </a:r>
            <a:r>
              <a:rPr lang="en-US" altLang="ko-KR" sz="2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6</a:t>
            </a:r>
            <a:r>
              <a:rPr lang="ko-KR" altLang="en-US" sz="2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월까지 건강검진 </a:t>
            </a:r>
            <a:r>
              <a:rPr lang="ko-KR" altLang="en-US" sz="26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수검율이</a:t>
            </a:r>
            <a:r>
              <a:rPr lang="ko-KR" altLang="en-US" sz="2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 </a:t>
            </a:r>
            <a:r>
              <a:rPr lang="ko-KR" altLang="en-US" sz="26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일반검진</a:t>
            </a:r>
            <a:r>
              <a:rPr lang="ko-KR" altLang="en-US" sz="2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 </a:t>
            </a:r>
            <a:r>
              <a:rPr lang="en-US" altLang="ko-KR" sz="2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-7%, </a:t>
            </a:r>
          </a:p>
          <a:p>
            <a:pPr defTabSz="914400" latinLnBrk="1">
              <a:lnSpc>
                <a:spcPct val="150000"/>
              </a:lnSpc>
            </a:pPr>
            <a:r>
              <a:rPr lang="en-US" altLang="ko-KR" sz="2600" dirty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 </a:t>
            </a:r>
            <a:r>
              <a:rPr lang="en-US" altLang="ko-KR" sz="2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   </a:t>
            </a:r>
            <a:r>
              <a:rPr lang="ko-KR" altLang="en-US" sz="26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암검진</a:t>
            </a:r>
            <a:r>
              <a:rPr lang="ko-KR" altLang="en-US" sz="2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 </a:t>
            </a:r>
            <a:r>
              <a:rPr lang="en-US" altLang="ko-KR" sz="2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-6%, </a:t>
            </a:r>
            <a:r>
              <a:rPr lang="ko-KR" altLang="en-US" sz="26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영유아검진</a:t>
            </a:r>
            <a:r>
              <a:rPr lang="ko-KR" altLang="en-US" sz="2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 </a:t>
            </a:r>
            <a:r>
              <a:rPr lang="en-US" altLang="ko-KR" sz="2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-2%</a:t>
            </a:r>
            <a:r>
              <a:rPr lang="ko-KR" altLang="en-US" sz="2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로 </a:t>
            </a:r>
            <a:r>
              <a:rPr lang="ko-KR" altLang="en-US" sz="26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수검율</a:t>
            </a:r>
            <a:r>
              <a:rPr lang="ko-KR" altLang="en-US" sz="2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 하락해</a:t>
            </a:r>
            <a:endParaRPr lang="en-US" altLang="ko-KR" sz="2600" dirty="0" smtClean="0">
              <a:solidFill>
                <a:prstClr val="black">
                  <a:lumMod val="75000"/>
                  <a:lumOff val="25000"/>
                </a:prstClr>
              </a:solidFill>
              <a:latin typeface="+mn-ea"/>
              <a:cs typeface="Aharoni" panose="02010803020104030203" pitchFamily="2" charset="-79"/>
            </a:endParaRPr>
          </a:p>
          <a:p>
            <a:pPr defTabSz="914400" latinLnBrk="1">
              <a:lnSpc>
                <a:spcPct val="150000"/>
              </a:lnSpc>
            </a:pPr>
            <a:endParaRPr lang="en-US" altLang="ko-KR" sz="800" dirty="0" smtClean="0">
              <a:solidFill>
                <a:prstClr val="black">
                  <a:lumMod val="75000"/>
                  <a:lumOff val="25000"/>
                </a:prstClr>
              </a:solidFill>
              <a:latin typeface="+mn-ea"/>
              <a:cs typeface="Aharoni" panose="02010803020104030203" pitchFamily="2" charset="-79"/>
            </a:endParaRPr>
          </a:p>
          <a:p>
            <a:pPr defTabSz="914400" latinLnBrk="1">
              <a:lnSpc>
                <a:spcPct val="150000"/>
              </a:lnSpc>
            </a:pPr>
            <a:r>
              <a:rPr lang="ko-KR" altLang="en-US" sz="2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▷ </a:t>
            </a:r>
            <a:r>
              <a:rPr lang="en-US" altLang="ko-KR" sz="2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2020. 1</a:t>
            </a:r>
            <a:r>
              <a:rPr lang="ko-KR" altLang="en-US" sz="2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월</a:t>
            </a:r>
            <a:r>
              <a:rPr lang="en-US" altLang="ko-KR" sz="2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~6</a:t>
            </a:r>
            <a:r>
              <a:rPr lang="ko-KR" altLang="en-US" sz="2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월 국가 암 검진 </a:t>
            </a:r>
            <a:r>
              <a:rPr lang="ko-KR" altLang="en-US" sz="26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수검율은</a:t>
            </a:r>
            <a:r>
              <a:rPr lang="ko-KR" altLang="en-US" sz="2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 대장암 </a:t>
            </a:r>
            <a:r>
              <a:rPr lang="en-US" altLang="ko-KR" sz="2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-5.6%, </a:t>
            </a:r>
          </a:p>
          <a:p>
            <a:pPr defTabSz="914400" latinLnBrk="1">
              <a:lnSpc>
                <a:spcPct val="150000"/>
              </a:lnSpc>
            </a:pPr>
            <a:r>
              <a:rPr lang="en-US" altLang="ko-KR" sz="2600" dirty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 </a:t>
            </a:r>
            <a:r>
              <a:rPr lang="en-US" altLang="ko-KR" sz="2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   </a:t>
            </a:r>
            <a:r>
              <a:rPr lang="ko-KR" altLang="en-US" sz="2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간암 </a:t>
            </a:r>
            <a:r>
              <a:rPr lang="en-US" altLang="ko-KR" sz="2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-5.6%, </a:t>
            </a:r>
            <a:r>
              <a:rPr lang="ko-KR" altLang="en-US" sz="2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위암 </a:t>
            </a:r>
            <a:r>
              <a:rPr lang="en-US" altLang="ko-KR" sz="2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-6.5%, </a:t>
            </a:r>
            <a:r>
              <a:rPr lang="ko-KR" altLang="en-US" sz="2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유방암 </a:t>
            </a:r>
            <a:r>
              <a:rPr lang="en-US" altLang="ko-KR" sz="2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-7%</a:t>
            </a:r>
            <a:r>
              <a:rPr lang="ko-KR" altLang="en-US" sz="2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로 전년대비 하락</a:t>
            </a:r>
            <a:endParaRPr lang="en-US" altLang="ko-KR" sz="2600" dirty="0" smtClean="0">
              <a:solidFill>
                <a:prstClr val="black">
                  <a:lumMod val="75000"/>
                  <a:lumOff val="25000"/>
                </a:prstClr>
              </a:solidFill>
              <a:latin typeface="+mn-ea"/>
              <a:cs typeface="Aharoni" panose="02010803020104030203" pitchFamily="2" charset="-79"/>
            </a:endParaRPr>
          </a:p>
          <a:p>
            <a:pPr defTabSz="914400" latinLnBrk="1">
              <a:lnSpc>
                <a:spcPct val="150000"/>
              </a:lnSpc>
            </a:pPr>
            <a:endParaRPr lang="en-US" altLang="ko-KR" sz="800" dirty="0" smtClean="0">
              <a:solidFill>
                <a:prstClr val="black">
                  <a:lumMod val="75000"/>
                  <a:lumOff val="25000"/>
                </a:prstClr>
              </a:solidFill>
              <a:latin typeface="+mn-ea"/>
              <a:cs typeface="Aharoni" panose="02010803020104030203" pitchFamily="2" charset="-79"/>
            </a:endParaRPr>
          </a:p>
          <a:p>
            <a:pPr defTabSz="914400" latinLnBrk="1">
              <a:lnSpc>
                <a:spcPct val="150000"/>
              </a:lnSpc>
            </a:pPr>
            <a:r>
              <a:rPr lang="ko-KR" altLang="ko-KR" sz="2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▷</a:t>
            </a:r>
            <a:r>
              <a:rPr lang="en-US" altLang="ko-KR" sz="2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 </a:t>
            </a:r>
            <a:r>
              <a:rPr lang="ko-KR" altLang="en-US" sz="2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대장암</a:t>
            </a:r>
            <a:r>
              <a:rPr lang="en-US" altLang="ko-KR" sz="2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(1</a:t>
            </a:r>
            <a:r>
              <a:rPr lang="ko-KR" altLang="en-US" sz="2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년</a:t>
            </a:r>
            <a:r>
              <a:rPr lang="en-US" altLang="ko-KR" sz="2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)</a:t>
            </a:r>
            <a:r>
              <a:rPr lang="ko-KR" altLang="en-US" sz="2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과 간암</a:t>
            </a:r>
            <a:r>
              <a:rPr lang="en-US" altLang="ko-KR" sz="2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(6</a:t>
            </a:r>
            <a:r>
              <a:rPr lang="ko-KR" altLang="en-US" sz="2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개월</a:t>
            </a:r>
            <a:r>
              <a:rPr lang="en-US" altLang="ko-KR" sz="2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)</a:t>
            </a:r>
            <a:r>
              <a:rPr lang="ko-KR" altLang="en-US" sz="2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은 검진 주기가 짧아 더욱 더 심각함</a:t>
            </a:r>
            <a:endParaRPr lang="en-US" altLang="ko-KR" sz="2600" dirty="0" smtClean="0">
              <a:solidFill>
                <a:prstClr val="black">
                  <a:lumMod val="75000"/>
                  <a:lumOff val="25000"/>
                </a:prstClr>
              </a:solidFill>
              <a:latin typeface="+mn-ea"/>
              <a:cs typeface="Aharoni" panose="02010803020104030203" pitchFamily="2" charset="-79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2258" y="631373"/>
            <a:ext cx="105591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코로나</a:t>
            </a:r>
            <a:r>
              <a:rPr lang="en-US" altLang="ko-KR" sz="3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19 </a:t>
            </a:r>
            <a:r>
              <a:rPr lang="ko-KR" altLang="en-US" sz="3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이후 건강검진 </a:t>
            </a:r>
            <a:r>
              <a:rPr lang="ko-KR" altLang="en-US" sz="3600" dirty="0" err="1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수검율</a:t>
            </a:r>
            <a:r>
              <a:rPr lang="ko-KR" altLang="en-US" sz="3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저조</a:t>
            </a:r>
            <a:r>
              <a:rPr lang="en-US" altLang="ko-KR" sz="3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….</a:t>
            </a:r>
            <a:endParaRPr lang="ko-KR" altLang="en-US" sz="3600" dirty="0">
              <a:solidFill>
                <a:schemeClr val="bg1">
                  <a:lumMod val="9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225801" y="5626100"/>
            <a:ext cx="81715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이종성 </a:t>
            </a:r>
            <a:r>
              <a:rPr lang="ko-KR" altLang="en-US" dirty="0" err="1" smtClean="0"/>
              <a:t>미래통합당</a:t>
            </a:r>
            <a:r>
              <a:rPr lang="ko-KR" altLang="en-US" dirty="0" smtClean="0"/>
              <a:t> 의원 </a:t>
            </a:r>
            <a:r>
              <a:rPr lang="en-US" altLang="ko-KR" dirty="0" smtClean="0"/>
              <a:t>: </a:t>
            </a:r>
            <a:r>
              <a:rPr lang="ko-KR" altLang="en-US" dirty="0" smtClean="0"/>
              <a:t>국민건강보험공단</a:t>
            </a:r>
            <a:r>
              <a:rPr lang="en-US" altLang="ko-KR" dirty="0" smtClean="0"/>
              <a:t> ‘</a:t>
            </a:r>
            <a:r>
              <a:rPr lang="ko-KR" altLang="en-US" dirty="0"/>
              <a:t>건강검진 </a:t>
            </a:r>
            <a:r>
              <a:rPr lang="ko-KR" altLang="en-US" dirty="0" err="1"/>
              <a:t>수검인원</a:t>
            </a:r>
            <a:r>
              <a:rPr lang="ko-KR" altLang="en-US" dirty="0"/>
              <a:t> 현황 자료</a:t>
            </a:r>
            <a:r>
              <a:rPr lang="en-US" altLang="ko-KR" dirty="0" smtClean="0"/>
              <a:t>‘</a:t>
            </a:r>
          </a:p>
          <a:p>
            <a:r>
              <a:rPr lang="en-US" altLang="ko-KR" dirty="0" smtClean="0"/>
              <a:t>(2020.07.16_</a:t>
            </a:r>
            <a:r>
              <a:rPr lang="ko-KR" altLang="en-US" dirty="0" smtClean="0"/>
              <a:t>건강검진뉴스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02953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1"/>
          <p:cNvSpPr txBox="1">
            <a:spLocks/>
          </p:cNvSpPr>
          <p:nvPr/>
        </p:nvSpPr>
        <p:spPr>
          <a:xfrm>
            <a:off x="647700" y="1765300"/>
            <a:ext cx="11137900" cy="38608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 fontScale="90000" lnSpcReduction="10000"/>
          </a:bodyPr>
          <a:lstStyle>
            <a:lvl1pPr algn="r" defTabSz="457200" rtl="0" eaLnBrk="1" latinLnBrk="1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ko-KR" altLang="en-US" sz="3100" dirty="0" smtClean="0">
                <a:solidFill>
                  <a:schemeClr val="bg2">
                    <a:lumMod val="25000"/>
                  </a:schemeClr>
                </a:solidFill>
                <a:latin typeface="+mn-ea"/>
                <a:ea typeface="+mn-ea"/>
              </a:rPr>
              <a:t>★ </a:t>
            </a:r>
            <a:r>
              <a:rPr lang="en-US" altLang="ko-KR" sz="3100" dirty="0" smtClean="0">
                <a:solidFill>
                  <a:schemeClr val="bg2">
                    <a:lumMod val="25000"/>
                  </a:schemeClr>
                </a:solidFill>
                <a:latin typeface="+mn-ea"/>
                <a:ea typeface="+mn-ea"/>
              </a:rPr>
              <a:t>11~12</a:t>
            </a:r>
            <a:r>
              <a:rPr lang="ko-KR" altLang="en-US" sz="3100" dirty="0" smtClean="0">
                <a:solidFill>
                  <a:schemeClr val="bg2">
                    <a:lumMod val="25000"/>
                  </a:schemeClr>
                </a:solidFill>
                <a:latin typeface="+mn-ea"/>
                <a:ea typeface="+mn-ea"/>
              </a:rPr>
              <a:t>월에는 검진이 너무 많아요</a:t>
            </a:r>
            <a:r>
              <a:rPr lang="en-US" altLang="ko-KR" sz="3100" dirty="0" smtClean="0">
                <a:solidFill>
                  <a:schemeClr val="bg2">
                    <a:lumMod val="25000"/>
                  </a:schemeClr>
                </a:solidFill>
                <a:latin typeface="+mn-ea"/>
                <a:ea typeface="+mn-ea"/>
              </a:rPr>
              <a:t>……</a:t>
            </a:r>
            <a:r>
              <a:rPr lang="ko-KR" altLang="en-US" sz="3100" dirty="0" smtClean="0">
                <a:solidFill>
                  <a:srgbClr val="00B050"/>
                </a:solidFill>
                <a:latin typeface="+mn-ea"/>
                <a:ea typeface="+mn-ea"/>
              </a:rPr>
              <a:t> </a:t>
            </a:r>
            <a:r>
              <a:rPr lang="en-US" altLang="ko-KR" sz="3100" dirty="0" smtClean="0">
                <a:solidFill>
                  <a:srgbClr val="000099"/>
                </a:solidFill>
                <a:latin typeface="+mn-ea"/>
                <a:ea typeface="+mn-ea"/>
              </a:rPr>
              <a:t/>
            </a:r>
            <a:br>
              <a:rPr lang="en-US" altLang="ko-KR" sz="3100" dirty="0" smtClean="0">
                <a:solidFill>
                  <a:srgbClr val="000099"/>
                </a:solidFill>
                <a:latin typeface="+mn-ea"/>
                <a:ea typeface="+mn-ea"/>
              </a:rPr>
            </a:br>
            <a:r>
              <a:rPr lang="en-US" altLang="ko-KR" sz="3100" dirty="0" smtClean="0">
                <a:solidFill>
                  <a:schemeClr val="bg2">
                    <a:lumMod val="25000"/>
                  </a:schemeClr>
                </a:solidFill>
                <a:latin typeface="+mn-ea"/>
                <a:ea typeface="+mn-ea"/>
              </a:rPr>
              <a:t/>
            </a:r>
            <a:br>
              <a:rPr lang="en-US" altLang="ko-KR" sz="3100" dirty="0" smtClean="0">
                <a:solidFill>
                  <a:schemeClr val="bg2">
                    <a:lumMod val="25000"/>
                  </a:schemeClr>
                </a:solidFill>
                <a:latin typeface="+mn-ea"/>
                <a:ea typeface="+mn-ea"/>
              </a:rPr>
            </a:br>
            <a:r>
              <a:rPr lang="en-US" altLang="ko-KR" sz="3100" dirty="0" smtClean="0">
                <a:solidFill>
                  <a:schemeClr val="bg2">
                    <a:lumMod val="25000"/>
                  </a:schemeClr>
                </a:solidFill>
                <a:latin typeface="+mn-ea"/>
                <a:ea typeface="+mn-ea"/>
              </a:rPr>
              <a:t>★ 8</a:t>
            </a:r>
            <a:r>
              <a:rPr lang="ko-KR" altLang="en-US" sz="3100" dirty="0" smtClean="0">
                <a:solidFill>
                  <a:schemeClr val="bg2">
                    <a:lumMod val="25000"/>
                  </a:schemeClr>
                </a:solidFill>
                <a:latin typeface="+mn-ea"/>
                <a:ea typeface="+mn-ea"/>
              </a:rPr>
              <a:t>월</a:t>
            </a:r>
            <a:r>
              <a:rPr lang="en-US" altLang="ko-KR" sz="3100" dirty="0" smtClean="0">
                <a:solidFill>
                  <a:schemeClr val="bg2">
                    <a:lumMod val="25000"/>
                  </a:schemeClr>
                </a:solidFill>
                <a:latin typeface="+mn-ea"/>
                <a:ea typeface="+mn-ea"/>
              </a:rPr>
              <a:t>~10</a:t>
            </a:r>
            <a:r>
              <a:rPr lang="ko-KR" altLang="en-US" sz="3100" dirty="0" smtClean="0">
                <a:solidFill>
                  <a:schemeClr val="bg2">
                    <a:lumMod val="25000"/>
                  </a:schemeClr>
                </a:solidFill>
                <a:latin typeface="+mn-ea"/>
                <a:ea typeface="+mn-ea"/>
              </a:rPr>
              <a:t>월 국가건강검진</a:t>
            </a:r>
            <a:r>
              <a:rPr lang="en-US" altLang="ko-KR" sz="3100" dirty="0" smtClean="0">
                <a:solidFill>
                  <a:schemeClr val="bg2">
                    <a:lumMod val="25000"/>
                  </a:schemeClr>
                </a:solidFill>
                <a:latin typeface="+mn-ea"/>
                <a:ea typeface="+mn-ea"/>
              </a:rPr>
              <a:t>(</a:t>
            </a:r>
            <a:r>
              <a:rPr lang="ko-KR" altLang="en-US" sz="3100" dirty="0" smtClean="0">
                <a:solidFill>
                  <a:schemeClr val="bg2">
                    <a:lumMod val="25000"/>
                  </a:schemeClr>
                </a:solidFill>
                <a:latin typeface="+mn-ea"/>
                <a:ea typeface="+mn-ea"/>
              </a:rPr>
              <a:t>암 검진</a:t>
            </a:r>
            <a:r>
              <a:rPr lang="en-US" altLang="ko-KR" sz="3100" dirty="0" smtClean="0">
                <a:solidFill>
                  <a:schemeClr val="bg2">
                    <a:lumMod val="25000"/>
                  </a:schemeClr>
                </a:solidFill>
                <a:latin typeface="+mn-ea"/>
                <a:ea typeface="+mn-ea"/>
              </a:rPr>
              <a:t>)</a:t>
            </a:r>
            <a:r>
              <a:rPr lang="ko-KR" altLang="en-US" sz="3100" dirty="0" smtClean="0">
                <a:solidFill>
                  <a:schemeClr val="bg2">
                    <a:lumMod val="25000"/>
                  </a:schemeClr>
                </a:solidFill>
                <a:latin typeface="+mn-ea"/>
                <a:ea typeface="+mn-ea"/>
              </a:rPr>
              <a:t> 받으세요</a:t>
            </a:r>
            <a:r>
              <a:rPr lang="en-US" altLang="ko-KR" sz="3100" dirty="0" smtClean="0">
                <a:solidFill>
                  <a:schemeClr val="bg2">
                    <a:lumMod val="25000"/>
                  </a:schemeClr>
                </a:solidFill>
                <a:latin typeface="+mn-ea"/>
                <a:ea typeface="+mn-ea"/>
              </a:rPr>
              <a:t>~</a:t>
            </a:r>
            <a:br>
              <a:rPr lang="en-US" altLang="ko-KR" sz="3100" dirty="0" smtClean="0">
                <a:solidFill>
                  <a:schemeClr val="bg2">
                    <a:lumMod val="25000"/>
                  </a:schemeClr>
                </a:solidFill>
                <a:latin typeface="+mn-ea"/>
                <a:ea typeface="+mn-ea"/>
              </a:rPr>
            </a:br>
            <a:r>
              <a:rPr lang="en-US" altLang="ko-KR" sz="3100" dirty="0" smtClean="0">
                <a:solidFill>
                  <a:schemeClr val="bg2">
                    <a:lumMod val="25000"/>
                  </a:schemeClr>
                </a:solidFill>
                <a:latin typeface="+mn-ea"/>
                <a:ea typeface="+mn-ea"/>
              </a:rPr>
              <a:t/>
            </a:r>
            <a:br>
              <a:rPr lang="en-US" altLang="ko-KR" sz="3100" dirty="0" smtClean="0">
                <a:solidFill>
                  <a:schemeClr val="bg2">
                    <a:lumMod val="25000"/>
                  </a:schemeClr>
                </a:solidFill>
                <a:latin typeface="+mn-ea"/>
                <a:ea typeface="+mn-ea"/>
              </a:rPr>
            </a:br>
            <a:r>
              <a:rPr lang="en-US" altLang="ko-KR" sz="3100" dirty="0" smtClean="0">
                <a:solidFill>
                  <a:schemeClr val="bg2">
                    <a:lumMod val="25000"/>
                  </a:schemeClr>
                </a:solidFill>
                <a:latin typeface="+mn-ea"/>
                <a:ea typeface="+mn-ea"/>
              </a:rPr>
              <a:t>★ </a:t>
            </a:r>
            <a:r>
              <a:rPr lang="ko-KR" altLang="en-US" sz="3100" dirty="0" smtClean="0">
                <a:solidFill>
                  <a:schemeClr val="bg2">
                    <a:lumMod val="25000"/>
                  </a:schemeClr>
                </a:solidFill>
                <a:latin typeface="+mn-ea"/>
                <a:ea typeface="+mn-ea"/>
              </a:rPr>
              <a:t>가족 및 지인들에게 홍보 부탁드려요</a:t>
            </a:r>
            <a:r>
              <a:rPr lang="en-US" altLang="ko-KR" sz="3100" dirty="0" smtClean="0">
                <a:solidFill>
                  <a:schemeClr val="bg2">
                    <a:lumMod val="25000"/>
                  </a:schemeClr>
                </a:solidFill>
                <a:latin typeface="+mn-ea"/>
                <a:ea typeface="+mn-ea"/>
              </a:rPr>
              <a:t>~</a:t>
            </a:r>
            <a:r>
              <a:rPr lang="ko-KR" altLang="en-US" sz="3100" dirty="0" smtClean="0">
                <a:solidFill>
                  <a:srgbClr val="000099"/>
                </a:solidFill>
                <a:latin typeface="+mn-ea"/>
                <a:ea typeface="+mn-ea"/>
              </a:rPr>
              <a:t> </a:t>
            </a:r>
            <a:r>
              <a:rPr lang="en-US" altLang="ko-KR" sz="3100" dirty="0" smtClean="0">
                <a:solidFill>
                  <a:schemeClr val="bg2">
                    <a:lumMod val="25000"/>
                  </a:schemeClr>
                </a:solidFill>
                <a:latin typeface="+mn-ea"/>
                <a:ea typeface="+mn-ea"/>
              </a:rPr>
              <a:t/>
            </a:r>
            <a:br>
              <a:rPr lang="en-US" altLang="ko-KR" sz="3100" dirty="0" smtClean="0">
                <a:solidFill>
                  <a:schemeClr val="bg2">
                    <a:lumMod val="25000"/>
                  </a:schemeClr>
                </a:solidFill>
                <a:latin typeface="+mn-ea"/>
                <a:ea typeface="+mn-ea"/>
              </a:rPr>
            </a:br>
            <a:r>
              <a:rPr lang="en-US" altLang="ko-KR" sz="3100" dirty="0" smtClean="0">
                <a:solidFill>
                  <a:schemeClr val="bg2">
                    <a:lumMod val="25000"/>
                  </a:schemeClr>
                </a:solidFill>
                <a:latin typeface="+mn-ea"/>
                <a:ea typeface="+mn-ea"/>
              </a:rPr>
              <a:t/>
            </a:r>
            <a:br>
              <a:rPr lang="en-US" altLang="ko-KR" sz="3100" dirty="0" smtClean="0">
                <a:solidFill>
                  <a:schemeClr val="bg2">
                    <a:lumMod val="25000"/>
                  </a:schemeClr>
                </a:solidFill>
                <a:latin typeface="+mn-ea"/>
                <a:ea typeface="+mn-ea"/>
              </a:rPr>
            </a:br>
            <a:r>
              <a:rPr lang="en-US" altLang="ko-KR" sz="3100" dirty="0" smtClean="0">
                <a:solidFill>
                  <a:schemeClr val="bg2">
                    <a:lumMod val="25000"/>
                  </a:schemeClr>
                </a:solidFill>
                <a:latin typeface="+mn-ea"/>
                <a:ea typeface="+mn-ea"/>
              </a:rPr>
              <a:t>★ </a:t>
            </a:r>
            <a:r>
              <a:rPr lang="ko-KR" altLang="en-US" sz="3100" dirty="0" smtClean="0">
                <a:solidFill>
                  <a:schemeClr val="bg2">
                    <a:lumMod val="25000"/>
                  </a:schemeClr>
                </a:solidFill>
                <a:latin typeface="+mn-ea"/>
                <a:ea typeface="+mn-ea"/>
              </a:rPr>
              <a:t>종합건강검진 가족 할인 </a:t>
            </a:r>
            <a:r>
              <a:rPr lang="en-US" altLang="ko-KR" sz="3100" dirty="0" smtClean="0">
                <a:solidFill>
                  <a:schemeClr val="bg2">
                    <a:lumMod val="25000"/>
                  </a:schemeClr>
                </a:solidFill>
                <a:latin typeface="+mn-ea"/>
                <a:ea typeface="+mn-ea"/>
              </a:rPr>
              <a:t>30% </a:t>
            </a:r>
            <a:r>
              <a:rPr lang="ko-KR" altLang="en-US" sz="3100" dirty="0" smtClean="0">
                <a:solidFill>
                  <a:schemeClr val="bg2">
                    <a:lumMod val="25000"/>
                  </a:schemeClr>
                </a:solidFill>
                <a:latin typeface="+mn-ea"/>
                <a:ea typeface="+mn-ea"/>
              </a:rPr>
              <a:t>혜택 받고 건강도 지키세요</a:t>
            </a:r>
            <a:r>
              <a:rPr lang="en-US" altLang="ko-KR" sz="3100" dirty="0" smtClean="0">
                <a:solidFill>
                  <a:schemeClr val="bg2">
                    <a:lumMod val="25000"/>
                  </a:schemeClr>
                </a:solidFill>
                <a:latin typeface="+mn-ea"/>
                <a:ea typeface="+mn-ea"/>
              </a:rPr>
              <a:t>~</a:t>
            </a:r>
          </a:p>
          <a:p>
            <a:pPr algn="l"/>
            <a:r>
              <a:rPr lang="en-US" altLang="ko-KR" sz="3100" dirty="0" smtClean="0">
                <a:solidFill>
                  <a:schemeClr val="bg2">
                    <a:lumMod val="25000"/>
                  </a:schemeClr>
                </a:solidFill>
                <a:latin typeface="+mn-ea"/>
                <a:ea typeface="+mn-ea"/>
              </a:rPr>
              <a:t/>
            </a:r>
            <a:br>
              <a:rPr lang="en-US" altLang="ko-KR" sz="3100" dirty="0" smtClean="0">
                <a:solidFill>
                  <a:schemeClr val="bg2">
                    <a:lumMod val="25000"/>
                  </a:schemeClr>
                </a:solidFill>
                <a:latin typeface="+mn-ea"/>
                <a:ea typeface="+mn-ea"/>
              </a:rPr>
            </a:br>
            <a:r>
              <a:rPr lang="en-US" altLang="ko-KR" sz="3100" dirty="0" smtClean="0">
                <a:solidFill>
                  <a:srgbClr val="E7E6E6">
                    <a:lumMod val="25000"/>
                  </a:srgbClr>
                </a:solidFill>
                <a:latin typeface="+mn-ea"/>
                <a:ea typeface="+mn-ea"/>
                <a:cs typeface="+mn-cs"/>
              </a:rPr>
              <a:t>★ </a:t>
            </a:r>
            <a:r>
              <a:rPr lang="ko-KR" altLang="en-US" sz="3100" dirty="0" smtClean="0">
                <a:solidFill>
                  <a:schemeClr val="bg2">
                    <a:lumMod val="25000"/>
                  </a:schemeClr>
                </a:solidFill>
                <a:latin typeface="+mn-ea"/>
                <a:ea typeface="+mn-ea"/>
              </a:rPr>
              <a:t>종합건강검진 지인 </a:t>
            </a:r>
            <a:r>
              <a:rPr lang="ko-KR" altLang="en-US" sz="3100" dirty="0">
                <a:solidFill>
                  <a:schemeClr val="bg2">
                    <a:lumMod val="25000"/>
                  </a:schemeClr>
                </a:solidFill>
                <a:latin typeface="+mn-ea"/>
                <a:ea typeface="+mn-ea"/>
              </a:rPr>
              <a:t>할인 </a:t>
            </a:r>
            <a:r>
              <a:rPr lang="en-US" altLang="ko-KR" sz="3100" dirty="0" smtClean="0">
                <a:solidFill>
                  <a:schemeClr val="bg2">
                    <a:lumMod val="25000"/>
                  </a:schemeClr>
                </a:solidFill>
                <a:latin typeface="+mn-ea"/>
                <a:ea typeface="+mn-ea"/>
              </a:rPr>
              <a:t>10</a:t>
            </a:r>
            <a:r>
              <a:rPr lang="en-US" altLang="ko-KR" sz="3100" dirty="0">
                <a:solidFill>
                  <a:schemeClr val="bg2">
                    <a:lumMod val="25000"/>
                  </a:schemeClr>
                </a:solidFill>
                <a:latin typeface="+mn-ea"/>
                <a:ea typeface="+mn-ea"/>
              </a:rPr>
              <a:t>% </a:t>
            </a:r>
            <a:r>
              <a:rPr lang="ko-KR" altLang="en-US" sz="3100" dirty="0">
                <a:solidFill>
                  <a:schemeClr val="bg2">
                    <a:lumMod val="25000"/>
                  </a:schemeClr>
                </a:solidFill>
                <a:latin typeface="+mn-ea"/>
                <a:ea typeface="+mn-ea"/>
              </a:rPr>
              <a:t>혜택 </a:t>
            </a:r>
            <a:r>
              <a:rPr lang="ko-KR" altLang="en-US" sz="3100" dirty="0" smtClean="0">
                <a:solidFill>
                  <a:schemeClr val="bg2">
                    <a:lumMod val="25000"/>
                  </a:schemeClr>
                </a:solidFill>
                <a:latin typeface="+mn-ea"/>
                <a:ea typeface="+mn-ea"/>
              </a:rPr>
              <a:t>있습니다</a:t>
            </a:r>
            <a:r>
              <a:rPr lang="en-US" altLang="ko-KR" sz="3100" dirty="0" smtClean="0">
                <a:solidFill>
                  <a:schemeClr val="bg2">
                    <a:lumMod val="25000"/>
                  </a:schemeClr>
                </a:solidFill>
                <a:latin typeface="+mn-ea"/>
                <a:ea typeface="+mn-ea"/>
              </a:rPr>
              <a:t>. </a:t>
            </a:r>
            <a:r>
              <a:rPr lang="ko-KR" altLang="en-US" sz="3100" dirty="0" smtClean="0">
                <a:solidFill>
                  <a:schemeClr val="bg2">
                    <a:lumMod val="25000"/>
                  </a:schemeClr>
                </a:solidFill>
                <a:latin typeface="+mn-ea"/>
                <a:ea typeface="+mn-ea"/>
              </a:rPr>
              <a:t>추천해주세요</a:t>
            </a:r>
            <a:r>
              <a:rPr lang="en-US" altLang="ko-KR" sz="3100" dirty="0" smtClean="0">
                <a:solidFill>
                  <a:schemeClr val="bg2">
                    <a:lumMod val="25000"/>
                  </a:schemeClr>
                </a:solidFill>
                <a:latin typeface="+mn-ea"/>
                <a:ea typeface="+mn-ea"/>
              </a:rPr>
              <a:t>~</a:t>
            </a:r>
            <a:r>
              <a:rPr lang="ko-KR" altLang="en-US" sz="3100" dirty="0" smtClean="0">
                <a:solidFill>
                  <a:schemeClr val="bg2">
                    <a:lumMod val="25000"/>
                  </a:schemeClr>
                </a:solidFill>
                <a:latin typeface="+mn-ea"/>
                <a:ea typeface="+mn-ea"/>
              </a:rPr>
              <a:t> </a:t>
            </a:r>
            <a:endParaRPr lang="en-US" altLang="ko-KR" sz="3100" dirty="0">
              <a:solidFill>
                <a:schemeClr val="bg2">
                  <a:lumMod val="2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2259" y="631373"/>
            <a:ext cx="9118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직원 여러분의 협조가 필요해요</a:t>
            </a:r>
            <a:r>
              <a:rPr lang="en-US" altLang="ko-KR" sz="4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~^^</a:t>
            </a:r>
            <a:endParaRPr lang="ko-KR" altLang="en-US" sz="4000" dirty="0">
              <a:solidFill>
                <a:schemeClr val="bg1">
                  <a:lumMod val="9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94885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296632" y="914400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ko-KR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맺음말</a:t>
            </a:r>
            <a:endParaRPr lang="ko-KR" alt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0574" y="1247183"/>
            <a:ext cx="604433" cy="604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05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296632" y="914400"/>
            <a:ext cx="10158768" cy="4381500"/>
          </a:xfrm>
        </p:spPr>
        <p:txBody>
          <a:bodyPr>
            <a:normAutofit/>
          </a:bodyPr>
          <a:lstStyle/>
          <a:p>
            <a:pPr algn="ctr"/>
            <a:r>
              <a:rPr lang="ko-KR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양재벨라체M" panose="02020603020101020101" pitchFamily="18" charset="-127"/>
                <a:ea typeface="양재벨라체M" panose="02020603020101020101" pitchFamily="18" charset="-127"/>
              </a:rPr>
              <a:t>정기적인 건강검진만이 </a:t>
            </a:r>
            <a:r>
              <a:rPr lang="en-US" altLang="ko-K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양재벨라체M" panose="02020603020101020101" pitchFamily="18" charset="-127"/>
                <a:ea typeface="양재벨라체M" panose="02020603020101020101" pitchFamily="18" charset="-127"/>
              </a:rPr>
              <a:t/>
            </a:r>
            <a:br>
              <a:rPr lang="en-US" altLang="ko-K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양재벨라체M" panose="02020603020101020101" pitchFamily="18" charset="-127"/>
                <a:ea typeface="양재벨라체M" panose="02020603020101020101" pitchFamily="18" charset="-127"/>
              </a:rPr>
            </a:br>
            <a:r>
              <a:rPr lang="ko-KR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양재벨라체M" panose="02020603020101020101" pitchFamily="18" charset="-127"/>
                <a:ea typeface="양재벨라체M" panose="02020603020101020101" pitchFamily="18" charset="-127"/>
              </a:rPr>
              <a:t>행복한 삶의 지름길이란걸</a:t>
            </a:r>
            <a:r>
              <a:rPr lang="en-US" altLang="ko-K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양재벨라체M" panose="02020603020101020101" pitchFamily="18" charset="-127"/>
                <a:ea typeface="양재벨라체M" panose="02020603020101020101" pitchFamily="18" charset="-127"/>
              </a:rPr>
              <a:t>~</a:t>
            </a:r>
            <a:br>
              <a:rPr lang="en-US" altLang="ko-K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양재벨라체M" panose="02020603020101020101" pitchFamily="18" charset="-127"/>
                <a:ea typeface="양재벨라체M" panose="02020603020101020101" pitchFamily="18" charset="-127"/>
              </a:rPr>
            </a:br>
            <a:r>
              <a:rPr lang="en-US" altLang="ko-K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양재벨라체M" panose="02020603020101020101" pitchFamily="18" charset="-127"/>
                <a:ea typeface="양재벨라체M" panose="02020603020101020101" pitchFamily="18" charset="-127"/>
              </a:rPr>
              <a:t/>
            </a:r>
            <a:br>
              <a:rPr lang="en-US" altLang="ko-K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양재벨라체M" panose="02020603020101020101" pitchFamily="18" charset="-127"/>
                <a:ea typeface="양재벨라체M" panose="02020603020101020101" pitchFamily="18" charset="-127"/>
              </a:rPr>
            </a:br>
            <a:r>
              <a:rPr lang="ko-KR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양재벨라체M" panose="02020603020101020101" pitchFamily="18" charset="-127"/>
                <a:ea typeface="양재벨라체M" panose="02020603020101020101" pitchFamily="18" charset="-127"/>
              </a:rPr>
              <a:t>건강검진</a:t>
            </a:r>
            <a:r>
              <a:rPr lang="en-US" altLang="ko-K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양재벨라체M" panose="02020603020101020101" pitchFamily="18" charset="-127"/>
                <a:ea typeface="양재벨라체M" panose="02020603020101020101" pitchFamily="18" charset="-127"/>
              </a:rPr>
              <a:t>!!!</a:t>
            </a:r>
            <a:br>
              <a:rPr lang="en-US" altLang="ko-K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양재벨라체M" panose="02020603020101020101" pitchFamily="18" charset="-127"/>
                <a:ea typeface="양재벨라체M" panose="02020603020101020101" pitchFamily="18" charset="-127"/>
              </a:rPr>
            </a:br>
            <a:r>
              <a:rPr lang="ko-KR" altLang="en-US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양재벨라체M" panose="02020603020101020101" pitchFamily="18" charset="-127"/>
                <a:ea typeface="양재벨라체M" panose="02020603020101020101" pitchFamily="18" charset="-127"/>
              </a:rPr>
              <a:t>미루지 </a:t>
            </a:r>
            <a:r>
              <a:rPr lang="ko-KR" alt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양재벨라체M" panose="02020603020101020101" pitchFamily="18" charset="-127"/>
                <a:ea typeface="양재벨라체M" panose="02020603020101020101" pitchFamily="18" charset="-127"/>
              </a:rPr>
              <a:t>마세요</a:t>
            </a:r>
            <a:r>
              <a:rPr lang="en-US" altLang="ko-KR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양재벨라체M" panose="02020603020101020101" pitchFamily="18" charset="-127"/>
                <a:ea typeface="양재벨라체M" panose="02020603020101020101" pitchFamily="18" charset="-127"/>
              </a:rPr>
              <a:t>~!!!</a:t>
            </a:r>
            <a:endParaRPr lang="ko-KR" altLang="en-US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양재벨라체M" panose="02020603020101020101" pitchFamily="18" charset="-127"/>
              <a:ea typeface="양재벨라체M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5260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3731021" y="2785329"/>
            <a:ext cx="405752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o-KR" altLang="en-US" sz="4800" b="0" cap="none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MD아롱체" panose="02020603020101020101" pitchFamily="18" charset="-127"/>
                <a:ea typeface="MD아롱체" panose="02020603020101020101" pitchFamily="18" charset="-127"/>
              </a:rPr>
              <a:t>감사합니다</a:t>
            </a:r>
            <a:r>
              <a:rPr lang="en-US" altLang="ko-KR" sz="4800" b="0" cap="none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MD아롱체" panose="02020603020101020101" pitchFamily="18" charset="-127"/>
                <a:ea typeface="MD아롱체" panose="02020603020101020101" pitchFamily="18" charset="-127"/>
              </a:rPr>
              <a:t>~^^</a:t>
            </a:r>
            <a:endParaRPr lang="en-US" altLang="ko-KR" sz="48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latin typeface="MD아롱체" panose="02020603020101020101" pitchFamily="18" charset="-127"/>
              <a:ea typeface="MD아롱체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12068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2772</TotalTime>
  <Words>3199</Words>
  <Application>Microsoft Office PowerPoint</Application>
  <PresentationFormat>와이드스크린</PresentationFormat>
  <Paragraphs>641</Paragraphs>
  <Slides>38</Slides>
  <Notes>5</Notes>
  <HiddenSlides>0</HiddenSlides>
  <MMClips>0</MMClips>
  <ScaleCrop>false</ScaleCrop>
  <HeadingPairs>
    <vt:vector size="6" baseType="variant">
      <vt:variant>
        <vt:lpstr>사용한 글꼴</vt:lpstr>
      </vt:variant>
      <vt:variant>
        <vt:i4>11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38</vt:i4>
      </vt:variant>
    </vt:vector>
  </HeadingPairs>
  <TitlesOfParts>
    <vt:vector size="50" baseType="lpstr">
      <vt:lpstr>Aharoni</vt:lpstr>
      <vt:lpstr>HY견고딕</vt:lpstr>
      <vt:lpstr>HY바다L</vt:lpstr>
      <vt:lpstr>HY울릉도M</vt:lpstr>
      <vt:lpstr>HY헤드라인M</vt:lpstr>
      <vt:lpstr>MD아롱체</vt:lpstr>
      <vt:lpstr>맑은 고딕</vt:lpstr>
      <vt:lpstr>양재벨라체M</vt:lpstr>
      <vt:lpstr>휴먼모음T</vt:lpstr>
      <vt:lpstr>Arial</vt:lpstr>
      <vt:lpstr>Trebuchet MS</vt:lpstr>
      <vt:lpstr>Office 테마</vt:lpstr>
      <vt:lpstr>검진 유형 및 협조사항</vt:lpstr>
      <vt:lpstr>PowerPoint 프레젠테이션</vt:lpstr>
      <vt:lpstr>검진 유형</vt:lpstr>
      <vt:lpstr>검진 유형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검진 유형</vt:lpstr>
      <vt:lpstr>PowerPoint 프레젠테이션</vt:lpstr>
      <vt:lpstr>PowerPoint 프레젠테이션</vt:lpstr>
      <vt:lpstr>PowerPoint 프레젠테이션</vt:lpstr>
      <vt:lpstr>PowerPoint 프레젠테이션</vt:lpstr>
      <vt:lpstr>검진 유형</vt:lpstr>
      <vt:lpstr>PowerPoint 프레젠테이션</vt:lpstr>
      <vt:lpstr>PowerPoint 프레젠테이션</vt:lpstr>
      <vt:lpstr>★ 남원의료원에서 지속적 검진을 받을 시    - 진료 결과 축적에 따른 진단 용이로 조속한 질환 발견 및      질병 예방 도움   - 질환 발생 시 진료의뢰시스템에 의한 원스톱 진료 연계  ★ 대도시 검진 기관으로 가는 시간과 비용 절감   - 지역사회 공공보건의료기관 이용을 통한 지역사랑 실천  ★ 진단용 영상 촬영기법으로 세밀한 검사를 통한 정확한 진단   ★ 내과, 산부인과, 영상의학과 등 전문의 직접 검사 수행</vt:lpstr>
      <vt:lpstr>검진 유형</vt:lpstr>
      <vt:lpstr>PowerPoint 프레젠테이션</vt:lpstr>
      <vt:lpstr>검진 유형</vt:lpstr>
      <vt:lpstr>PowerPoint 프레젠테이션</vt:lpstr>
      <vt:lpstr>협조 사항</vt:lpstr>
      <vt:lpstr>PowerPoint 프레젠테이션</vt:lpstr>
      <vt:lpstr>PowerPoint 프레젠테이션</vt:lpstr>
      <vt:lpstr>맺음말</vt:lpstr>
      <vt:lpstr>정기적인 건강검진만이  행복한 삶의 지름길이란걸~  건강검진!!! 미루지 마세요~!!!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남원시청 건강검진 안내</dc:title>
  <dc:creator>Windows User</dc:creator>
  <cp:lastModifiedBy>Windows User</cp:lastModifiedBy>
  <cp:revision>168</cp:revision>
  <cp:lastPrinted>2021-02-19T06:48:37Z</cp:lastPrinted>
  <dcterms:created xsi:type="dcterms:W3CDTF">2021-02-18T02:41:41Z</dcterms:created>
  <dcterms:modified xsi:type="dcterms:W3CDTF">2021-08-10T01:29:17Z</dcterms:modified>
</cp:coreProperties>
</file>