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40" r:id="rId1"/>
  </p:sldMasterIdLst>
  <p:notesMasterIdLst>
    <p:notesMasterId r:id="rId23"/>
  </p:notesMasterIdLst>
  <p:sldIdLst>
    <p:sldId id="256" r:id="rId2"/>
    <p:sldId id="257" r:id="rId3"/>
    <p:sldId id="283" r:id="rId4"/>
    <p:sldId id="266" r:id="rId5"/>
    <p:sldId id="265" r:id="rId6"/>
    <p:sldId id="279" r:id="rId7"/>
    <p:sldId id="258" r:id="rId8"/>
    <p:sldId id="267" r:id="rId9"/>
    <p:sldId id="282" r:id="rId10"/>
    <p:sldId id="281" r:id="rId11"/>
    <p:sldId id="259" r:id="rId12"/>
    <p:sldId id="260" r:id="rId13"/>
    <p:sldId id="275" r:id="rId14"/>
    <p:sldId id="271" r:id="rId15"/>
    <p:sldId id="269" r:id="rId16"/>
    <p:sldId id="276" r:id="rId17"/>
    <p:sldId id="273" r:id="rId18"/>
    <p:sldId id="270" r:id="rId19"/>
    <p:sldId id="261" r:id="rId20"/>
    <p:sldId id="284" r:id="rId21"/>
    <p:sldId id="262" r:id="rId22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CC"/>
    <a:srgbClr val="4F1130"/>
    <a:srgbClr val="9F2175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014" y="-6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BDDC52-391C-4D17-9A6E-CA52C80A75E2}" type="datetimeFigureOut">
              <a:rPr lang="ko-KR" altLang="en-US" smtClean="0"/>
              <a:t>2021-08-20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2B966-5551-413B-B38A-ABDEC97F86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44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2B966-5551-413B-B38A-ABDEC97F8672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7750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B994-77C4-4385-B273-13493A88D642}" type="datetimeFigureOut">
              <a:rPr lang="ko-KR" altLang="en-US" smtClean="0"/>
              <a:t>2021-08-20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47E7-9E90-4667-998D-72A6B4599E5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B994-77C4-4385-B273-13493A88D642}" type="datetimeFigureOut">
              <a:rPr lang="ko-KR" altLang="en-US" smtClean="0"/>
              <a:t>2021-08-20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47E7-9E90-4667-998D-72A6B4599E5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47E7-9E90-4667-998D-72A6B4599E58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3A14B994-77C4-4385-B273-13493A88D642}" type="datetimeFigureOut">
              <a:rPr lang="ko-KR" altLang="en-US" smtClean="0"/>
              <a:t>2021-08-20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B994-77C4-4385-B273-13493A88D642}" type="datetimeFigureOut">
              <a:rPr lang="ko-KR" altLang="en-US" smtClean="0"/>
              <a:t>2021-08-20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47E7-9E90-4667-998D-72A6B4599E5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B994-77C4-4385-B273-13493A88D642}" type="datetimeFigureOut">
              <a:rPr lang="ko-KR" altLang="en-US" smtClean="0"/>
              <a:t>2021-08-20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47E7-9E90-4667-998D-72A6B4599E5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B994-77C4-4385-B273-13493A88D642}" type="datetimeFigureOut">
              <a:rPr lang="ko-KR" altLang="en-US" smtClean="0"/>
              <a:t>2021-08-20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47E7-9E90-4667-998D-72A6B4599E5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B994-77C4-4385-B273-13493A88D642}" type="datetimeFigureOut">
              <a:rPr lang="ko-KR" altLang="en-US" smtClean="0"/>
              <a:t>2021-08-20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47E7-9E90-4667-998D-72A6B4599E5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B994-77C4-4385-B273-13493A88D642}" type="datetimeFigureOut">
              <a:rPr lang="ko-KR" altLang="en-US" smtClean="0"/>
              <a:t>2021-08-20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47E7-9E90-4667-998D-72A6B4599E5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B994-77C4-4385-B273-13493A88D642}" type="datetimeFigureOut">
              <a:rPr lang="ko-KR" altLang="en-US" smtClean="0"/>
              <a:t>2021-08-20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47E7-9E90-4667-998D-72A6B4599E5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B994-77C4-4385-B273-13493A88D642}" type="datetimeFigureOut">
              <a:rPr lang="ko-KR" altLang="en-US" smtClean="0"/>
              <a:t>2021-08-20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47E7-9E90-4667-998D-72A6B4599E58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B994-77C4-4385-B273-13493A88D642}" type="datetimeFigureOut">
              <a:rPr lang="ko-KR" altLang="en-US" smtClean="0"/>
              <a:t>2021-08-20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47E7-9E90-4667-998D-72A6B4599E5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3A14B994-77C4-4385-B273-13493A88D642}" type="datetimeFigureOut">
              <a:rPr lang="ko-KR" altLang="en-US" smtClean="0"/>
              <a:t>2021-08-20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94047E7-9E90-4667-998D-72A6B4599E5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../media/media2.wmv"/><Relationship Id="rId7" Type="http://schemas.openxmlformats.org/officeDocument/2006/relationships/image" Target="../media/image23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wmv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4.wmv"/><Relationship Id="rId7" Type="http://schemas.openxmlformats.org/officeDocument/2006/relationships/slideLayout" Target="../slideLayouts/slideLayout2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6" Type="http://schemas.openxmlformats.org/officeDocument/2006/relationships/video" Target="../media/media5.wmv"/><Relationship Id="rId5" Type="http://schemas.microsoft.com/office/2007/relationships/media" Target="../media/media5.wmv"/><Relationship Id="rId10" Type="http://schemas.openxmlformats.org/officeDocument/2006/relationships/image" Target="../media/image26.png"/><Relationship Id="rId4" Type="http://schemas.openxmlformats.org/officeDocument/2006/relationships/video" Target="../media/media4.wmv"/><Relationship Id="rId9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379636"/>
            <a:ext cx="7992888" cy="1500198"/>
          </a:xfrm>
        </p:spPr>
        <p:txBody>
          <a:bodyPr>
            <a:normAutofit/>
          </a:bodyPr>
          <a:lstStyle/>
          <a:p>
            <a:r>
              <a:rPr lang="ko-KR" altLang="en-US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심뇌혈관센터 </a:t>
            </a:r>
            <a:r>
              <a:rPr lang="ko-KR" altLang="en-US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소개</a:t>
            </a:r>
            <a:endParaRPr lang="ko-KR" altLang="en-US" sz="48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71600" y="5665413"/>
            <a:ext cx="7500990" cy="857256"/>
          </a:xfrm>
        </p:spPr>
        <p:txBody>
          <a:bodyPr anchor="ctr">
            <a:normAutofit/>
          </a:bodyPr>
          <a:lstStyle/>
          <a:p>
            <a:pPr algn="r"/>
            <a:r>
              <a:rPr lang="ko-KR" altLang="en-US" sz="3200" dirty="0" smtClean="0">
                <a:solidFill>
                  <a:srgbClr val="4F113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심뇌혈관센터 김난희</a:t>
            </a:r>
            <a:endParaRPr lang="ko-KR" altLang="en-US" sz="3200" dirty="0">
              <a:solidFill>
                <a:srgbClr val="4F1130"/>
              </a:solidFill>
              <a:latin typeface="HY수평선B" panose="02030600000101010101" pitchFamily="18" charset="-127"/>
              <a:ea typeface="HY수평선B" panose="02030600000101010101" pitchFamily="18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496" y="1501676"/>
            <a:ext cx="6813549" cy="4115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" name="_x64799320" descr="EMB000009c031c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28" y="5229200"/>
            <a:ext cx="1868344" cy="129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969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5" y="400028"/>
            <a:ext cx="8554805" cy="767008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 목차</a:t>
            </a:r>
            <a:endParaRPr lang="ko-KR" altLang="en-US" sz="4000" dirty="0">
              <a:effectLst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>
          <a:xfrm>
            <a:off x="2555280" y="1714500"/>
            <a:ext cx="4824536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800" dirty="0" err="1" smtClean="0">
                <a:solidFill>
                  <a:schemeClr val="tx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심혈관질환</a:t>
            </a:r>
            <a:r>
              <a:rPr lang="ko-KR" altLang="en-US" sz="2800" dirty="0" smtClean="0">
                <a:solidFill>
                  <a:schemeClr val="tx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정의</a:t>
            </a:r>
            <a:endParaRPr lang="en-US" altLang="ko-KR" sz="2800" dirty="0" smtClean="0">
              <a:solidFill>
                <a:schemeClr val="tx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800" dirty="0" smtClean="0">
                <a:solidFill>
                  <a:schemeClr val="tx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순환기내과 진료대상</a:t>
            </a:r>
            <a:endParaRPr lang="en-US" altLang="ko-KR" sz="2800" dirty="0" smtClean="0">
              <a:solidFill>
                <a:schemeClr val="tx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800" dirty="0" smtClean="0">
                <a:solidFill>
                  <a:schemeClr val="tx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순환기내과 검사</a:t>
            </a:r>
            <a:endParaRPr lang="en-US" altLang="ko-KR" sz="2800" dirty="0" smtClean="0">
              <a:solidFill>
                <a:schemeClr val="tx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800" dirty="0" err="1" smtClean="0">
                <a:solidFill>
                  <a:schemeClr val="tx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혈관조영술</a:t>
            </a:r>
            <a:endParaRPr lang="en-US" altLang="ko-KR" sz="2800" dirty="0" smtClean="0">
              <a:solidFill>
                <a:schemeClr val="tx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800" dirty="0" smtClean="0">
                <a:solidFill>
                  <a:schemeClr val="tx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협조사</a:t>
            </a:r>
            <a:r>
              <a:rPr lang="ko-KR" altLang="en-US" sz="2800" dirty="0">
                <a:solidFill>
                  <a:schemeClr val="tx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항</a:t>
            </a:r>
            <a:endParaRPr lang="en-US" altLang="ko-KR" sz="2800" dirty="0" smtClean="0">
              <a:solidFill>
                <a:schemeClr val="tx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altLang="ko-KR" sz="2800" dirty="0" smtClean="0">
              <a:solidFill>
                <a:schemeClr val="tx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ko-KR" altLang="en-US" sz="2800" dirty="0">
              <a:solidFill>
                <a:schemeClr val="tx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1113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792088"/>
          </a:xfrm>
        </p:spPr>
        <p:txBody>
          <a:bodyPr>
            <a:noAutofit/>
          </a:bodyPr>
          <a:lstStyle/>
          <a:p>
            <a:r>
              <a:rPr lang="ko-KR" altLang="en-US" sz="40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심혈관질환</a:t>
            </a:r>
            <a:endParaRPr lang="ko-KR" altLang="en-US" sz="4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959496"/>
            <a:ext cx="8172400" cy="4061792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ko-KR" altLang="en-US" sz="2800" b="1" dirty="0" err="1" smtClean="0">
                <a:solidFill>
                  <a:srgbClr val="0070C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허혈성</a:t>
            </a:r>
            <a:r>
              <a:rPr lang="ko-KR" altLang="en-US" sz="2800" b="1" dirty="0" smtClean="0">
                <a:solidFill>
                  <a:srgbClr val="0070C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심장질환</a:t>
            </a:r>
            <a:r>
              <a:rPr lang="en-US" altLang="ko-KR" sz="2800" b="1" dirty="0" smtClean="0">
                <a:solidFill>
                  <a:srgbClr val="0070C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2800" b="1" dirty="0" smtClean="0">
                <a:solidFill>
                  <a:srgbClr val="0070C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심근경색증</a:t>
            </a:r>
            <a:r>
              <a:rPr lang="en-US" altLang="ko-KR" sz="2800" b="1" dirty="0" smtClean="0">
                <a:solidFill>
                  <a:srgbClr val="0070C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2800" b="1" dirty="0" smtClean="0">
                <a:solidFill>
                  <a:srgbClr val="0070C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협심증</a:t>
            </a:r>
            <a:r>
              <a:rPr lang="en-US" altLang="ko-KR" sz="2800" b="1" dirty="0" smtClean="0">
                <a:solidFill>
                  <a:srgbClr val="0070C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),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altLang="ko-KR" sz="2800" b="1" dirty="0" smtClean="0">
                <a:solidFill>
                  <a:srgbClr val="0070C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z="2800" b="1" dirty="0" smtClean="0">
                <a:solidFill>
                  <a:srgbClr val="0070C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심부전증 등 심장질환과 </a:t>
            </a:r>
            <a:endParaRPr lang="en-US" altLang="ko-KR" sz="2800" b="1" dirty="0" smtClean="0">
              <a:solidFill>
                <a:srgbClr val="0070C0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ko-KR" altLang="en-US" sz="2800" b="1" dirty="0" smtClean="0">
                <a:solidFill>
                  <a:srgbClr val="0070C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고혈압</a:t>
            </a:r>
            <a:r>
              <a:rPr lang="en-US" altLang="ko-KR" sz="2800" b="1" dirty="0" smtClean="0">
                <a:solidFill>
                  <a:srgbClr val="0070C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2800" b="1" dirty="0" smtClean="0">
                <a:solidFill>
                  <a:srgbClr val="0070C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당뇨병</a:t>
            </a:r>
            <a:r>
              <a:rPr lang="en-US" altLang="ko-KR" sz="2800" b="1" dirty="0" smtClean="0">
                <a:solidFill>
                  <a:srgbClr val="0070C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2800" b="1" dirty="0" err="1" smtClean="0">
                <a:solidFill>
                  <a:srgbClr val="0070C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고지혈증</a:t>
            </a:r>
            <a:r>
              <a:rPr lang="en-US" altLang="ko-KR" sz="2800" b="1" dirty="0" smtClean="0">
                <a:solidFill>
                  <a:srgbClr val="0070C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2800" b="1" dirty="0" smtClean="0">
                <a:solidFill>
                  <a:srgbClr val="0070C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동맥경화증 등의</a:t>
            </a:r>
            <a:endParaRPr lang="en-US" altLang="ko-KR" sz="2800" b="1" dirty="0" smtClean="0">
              <a:solidFill>
                <a:srgbClr val="0070C0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ko-KR" altLang="en-US" sz="2800" b="1" dirty="0" smtClean="0">
                <a:solidFill>
                  <a:srgbClr val="0070C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질환을 총칭</a:t>
            </a:r>
            <a:endParaRPr lang="en-US" altLang="ko-KR" sz="2800" b="1" dirty="0">
              <a:solidFill>
                <a:srgbClr val="0070C0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6594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644" y="1256790"/>
            <a:ext cx="8487236" cy="4461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79712" y="5987008"/>
            <a:ext cx="5040560" cy="461665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통계청 </a:t>
            </a:r>
            <a:r>
              <a:rPr lang="en-US" altLang="ko-KR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2019</a:t>
            </a:r>
            <a:r>
              <a:rPr lang="ko-KR" altLang="en-US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년 사망원인통계 결과</a:t>
            </a:r>
            <a:endParaRPr lang="ko-KR" altLang="en-US" sz="2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타원 4"/>
          <p:cNvSpPr/>
          <p:nvPr/>
        </p:nvSpPr>
        <p:spPr>
          <a:xfrm>
            <a:off x="7422031" y="3409961"/>
            <a:ext cx="1433964" cy="4860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814860" y="391964"/>
            <a:ext cx="5832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err="1" smtClean="0">
                <a:solidFill>
                  <a:srgbClr val="C00000"/>
                </a:solidFill>
                <a:latin typeface="HY바다M" panose="02030600000101010101" pitchFamily="18" charset="-127"/>
                <a:ea typeface="HY바다M" panose="02030600000101010101" pitchFamily="18" charset="-127"/>
              </a:rPr>
              <a:t>심혈관질환</a:t>
            </a:r>
            <a:r>
              <a:rPr lang="ko-KR" altLang="en-US" sz="3200" b="1" dirty="0" smtClean="0">
                <a:solidFill>
                  <a:srgbClr val="C00000"/>
                </a:solidFill>
                <a:latin typeface="HY바다M" panose="02030600000101010101" pitchFamily="18" charset="-127"/>
                <a:ea typeface="HY바다M" panose="02030600000101010101" pitchFamily="18" charset="-127"/>
              </a:rPr>
              <a:t> 관리 필요성 증가</a:t>
            </a:r>
            <a:r>
              <a:rPr lang="en-US" altLang="ko-KR" sz="3200" b="1" dirty="0" smtClean="0">
                <a:solidFill>
                  <a:srgbClr val="C00000"/>
                </a:solidFill>
                <a:latin typeface="HY바다M" panose="02030600000101010101" pitchFamily="18" charset="-127"/>
                <a:ea typeface="HY바다M" panose="02030600000101010101" pitchFamily="18" charset="-127"/>
              </a:rPr>
              <a:t>!</a:t>
            </a:r>
            <a:endParaRPr lang="ko-KR" altLang="en-US" sz="3200" b="1" dirty="0">
              <a:solidFill>
                <a:srgbClr val="C00000"/>
              </a:solidFill>
              <a:latin typeface="HY바다M" panose="02030600000101010101" pitchFamily="18" charset="-127"/>
              <a:ea typeface="HY바다M" panose="02030600000101010101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611560" y="2636912"/>
            <a:ext cx="331236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382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12776"/>
            <a:ext cx="5760640" cy="4934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34112" y="387709"/>
            <a:ext cx="6460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spc="-1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조직도</a:t>
            </a:r>
            <a:endParaRPr lang="ko-KR" altLang="en-US" sz="4000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타원 1"/>
          <p:cNvSpPr/>
          <p:nvPr/>
        </p:nvSpPr>
        <p:spPr>
          <a:xfrm>
            <a:off x="4834632" y="2780928"/>
            <a:ext cx="1008112" cy="367240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198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812" y="387709"/>
            <a:ext cx="6460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spc="-1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지역책임의료기관 선정기준</a:t>
            </a:r>
            <a:endParaRPr lang="ko-KR" altLang="en-US" sz="4000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67544" y="1323751"/>
            <a:ext cx="8352928" cy="5099827"/>
          </a:xfrm>
          <a:prstGeom prst="rect">
            <a:avLst/>
          </a:prstGeom>
          <a:solidFill>
            <a:schemeClr val="bg1"/>
          </a:solidFill>
          <a:ln w="508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400" dirty="0">
              <a:solidFill>
                <a:prstClr val="black"/>
              </a:solidFill>
              <a:latin typeface="+mn-ea"/>
            </a:endParaRPr>
          </a:p>
          <a:p>
            <a:r>
              <a:rPr lang="en-US" altLang="ko-KR" b="1" dirty="0" smtClean="0">
                <a:solidFill>
                  <a:prstClr val="black"/>
                </a:solidFill>
                <a:latin typeface="+mj-ea"/>
                <a:ea typeface="+mj-ea"/>
              </a:rPr>
              <a:t>  </a:t>
            </a:r>
            <a:r>
              <a:rPr lang="en-US" altLang="ko-KR" b="1" dirty="0" smtClean="0">
                <a:solidFill>
                  <a:schemeClr val="tx1"/>
                </a:solidFill>
                <a:latin typeface="+mj-ea"/>
                <a:ea typeface="+mj-ea"/>
              </a:rPr>
              <a:t>1. </a:t>
            </a:r>
            <a:r>
              <a:rPr lang="ko-KR" altLang="en-US" b="1" dirty="0" smtClean="0">
                <a:solidFill>
                  <a:schemeClr val="tx1"/>
                </a:solidFill>
                <a:latin typeface="+mj-ea"/>
                <a:ea typeface="+mj-ea"/>
              </a:rPr>
              <a:t>종합병원 이상</a:t>
            </a:r>
            <a:r>
              <a:rPr lang="en-US" altLang="ko-KR" b="1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chemeClr val="tx1"/>
                </a:solidFill>
                <a:latin typeface="+mj-ea"/>
                <a:ea typeface="+mj-ea"/>
              </a:rPr>
              <a:t>지역 내  인구 약 </a:t>
            </a:r>
            <a:r>
              <a:rPr lang="en-US" altLang="ko-KR" b="1" dirty="0" smtClean="0">
                <a:solidFill>
                  <a:schemeClr val="tx1"/>
                </a:solidFill>
                <a:latin typeface="+mj-ea"/>
                <a:ea typeface="+mj-ea"/>
              </a:rPr>
              <a:t>15</a:t>
            </a:r>
            <a:r>
              <a:rPr lang="ko-KR" altLang="en-US" b="1" dirty="0" smtClean="0">
                <a:solidFill>
                  <a:schemeClr val="tx1"/>
                </a:solidFill>
                <a:latin typeface="+mj-ea"/>
                <a:ea typeface="+mj-ea"/>
              </a:rPr>
              <a:t>만 이상</a:t>
            </a:r>
            <a:r>
              <a:rPr lang="en-US" altLang="ko-KR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</a:p>
          <a:p>
            <a:pPr>
              <a:lnSpc>
                <a:spcPct val="150000"/>
              </a:lnSpc>
            </a:pPr>
            <a:endParaRPr lang="en-US" altLang="ko-KR" sz="4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chemeClr val="tx1"/>
                </a:solidFill>
                <a:latin typeface="+mj-ea"/>
                <a:ea typeface="+mj-ea"/>
              </a:rPr>
              <a:t>  2. </a:t>
            </a:r>
            <a:r>
              <a:rPr lang="ko-KR" altLang="en-US" b="1" dirty="0" err="1" smtClean="0">
                <a:solidFill>
                  <a:schemeClr val="tx1"/>
                </a:solidFill>
                <a:latin typeface="+mj-ea"/>
                <a:ea typeface="+mj-ea"/>
              </a:rPr>
              <a:t>배후진료</a:t>
            </a:r>
            <a:r>
              <a:rPr lang="ko-KR" altLang="en-US" b="1" dirty="0" smtClean="0">
                <a:solidFill>
                  <a:schemeClr val="tx1"/>
                </a:solidFill>
                <a:latin typeface="+mj-ea"/>
                <a:ea typeface="+mj-ea"/>
              </a:rPr>
              <a:t> 역량</a:t>
            </a:r>
            <a:endParaRPr lang="en-US" altLang="ko-KR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    - </a:t>
            </a:r>
            <a:r>
              <a:rPr lang="ko-KR" altLang="en-US" sz="1600" dirty="0" err="1" smtClean="0">
                <a:solidFill>
                  <a:schemeClr val="tx1"/>
                </a:solidFill>
                <a:latin typeface="+mj-ea"/>
                <a:ea typeface="+mj-ea"/>
              </a:rPr>
              <a:t>진료과</a:t>
            </a:r>
            <a:r>
              <a:rPr lang="ko-KR" altLang="en-US" sz="1600" dirty="0" smtClean="0">
                <a:solidFill>
                  <a:schemeClr val="tx1"/>
                </a:solidFill>
                <a:latin typeface="+mj-ea"/>
                <a:ea typeface="+mj-ea"/>
              </a:rPr>
              <a:t> 운영</a:t>
            </a:r>
            <a:r>
              <a:rPr lang="en-US" altLang="ko-KR" sz="1600" b="1" dirty="0" smtClean="0">
                <a:solidFill>
                  <a:schemeClr val="tx1"/>
                </a:solidFill>
                <a:latin typeface="+mj-ea"/>
                <a:ea typeface="+mj-ea"/>
              </a:rPr>
              <a:t>(10</a:t>
            </a: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개 진료과목 중 </a:t>
            </a:r>
            <a:r>
              <a:rPr lang="en-US" altLang="ko-KR" sz="1600" b="1" dirty="0" smtClean="0">
                <a:solidFill>
                  <a:schemeClr val="tx1"/>
                </a:solidFill>
                <a:latin typeface="+mj-ea"/>
                <a:ea typeface="+mj-ea"/>
              </a:rPr>
              <a:t>7</a:t>
            </a: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개 이상 설치</a:t>
            </a:r>
            <a:r>
              <a:rPr lang="en-US" altLang="ko-KR" sz="1600" b="1" dirty="0" smtClean="0">
                <a:solidFill>
                  <a:schemeClr val="tx1"/>
                </a:solidFill>
                <a:latin typeface="+mj-ea"/>
                <a:ea typeface="+mj-ea"/>
              </a:rPr>
              <a:t>·</a:t>
            </a: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운영</a:t>
            </a:r>
            <a:r>
              <a:rPr lang="en-US" altLang="ko-KR" sz="1600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/>
                </a:solidFill>
                <a:latin typeface="+mj-ea"/>
                <a:ea typeface="+mj-ea"/>
              </a:rPr>
              <a:t>      · </a:t>
            </a:r>
            <a:r>
              <a:rPr lang="ko-KR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내과</a:t>
            </a:r>
            <a:r>
              <a:rPr lang="en-US" altLang="ko-KR" sz="1200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외과</a:t>
            </a:r>
            <a:r>
              <a:rPr lang="en-US" altLang="ko-KR" sz="1200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산부인과</a:t>
            </a:r>
            <a:r>
              <a:rPr lang="en-US" altLang="ko-KR" sz="1200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소아청소년과</a:t>
            </a:r>
            <a:r>
              <a:rPr lang="en-US" altLang="ko-KR" sz="1200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신경과</a:t>
            </a:r>
            <a:r>
              <a:rPr lang="en-US" altLang="ko-KR" sz="1200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정신건강의학과</a:t>
            </a:r>
            <a:r>
              <a:rPr lang="en-US" altLang="ko-KR" sz="1200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신경외과</a:t>
            </a:r>
            <a:r>
              <a:rPr lang="en-US" altLang="ko-KR" sz="1200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정형외과</a:t>
            </a:r>
            <a:r>
              <a:rPr lang="en-US" altLang="ko-KR" sz="1200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응급의학과</a:t>
            </a:r>
            <a:r>
              <a:rPr lang="en-US" altLang="ko-KR" sz="1200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재활의학과</a:t>
            </a:r>
            <a:endParaRPr lang="en-US" altLang="ko-KR" sz="1200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    - </a:t>
            </a:r>
            <a:r>
              <a:rPr lang="ko-KR" altLang="en-US" sz="1600" dirty="0" err="1" smtClean="0">
                <a:solidFill>
                  <a:schemeClr val="tx1"/>
                </a:solidFill>
                <a:latin typeface="+mj-ea"/>
                <a:ea typeface="+mj-ea"/>
              </a:rPr>
              <a:t>진료시설</a:t>
            </a:r>
            <a:r>
              <a:rPr lang="ko-KR" altLang="en-US" sz="1600" dirty="0" smtClean="0">
                <a:solidFill>
                  <a:schemeClr val="tx1"/>
                </a:solidFill>
                <a:latin typeface="+mj-ea"/>
                <a:ea typeface="+mj-ea"/>
              </a:rPr>
              <a:t> 운영</a:t>
            </a:r>
            <a:r>
              <a:rPr lang="en-US" altLang="ko-KR" sz="1600" b="1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중환자실</a:t>
            </a:r>
            <a:r>
              <a:rPr lang="en-US" altLang="ko-KR" sz="16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수술실</a:t>
            </a:r>
            <a:r>
              <a:rPr lang="en-US" altLang="ko-KR" sz="16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분만</a:t>
            </a:r>
            <a:r>
              <a:rPr lang="en-US" altLang="ko-KR" sz="1600" b="1" dirty="0" smtClean="0">
                <a:solidFill>
                  <a:schemeClr val="tx1"/>
                </a:solidFill>
                <a:latin typeface="+mj-ea"/>
                <a:ea typeface="+mj-ea"/>
              </a:rPr>
              <a:t>·</a:t>
            </a: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신생아실</a:t>
            </a:r>
            <a:r>
              <a:rPr lang="en-US" altLang="ko-KR" sz="1600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   - </a:t>
            </a:r>
            <a:r>
              <a:rPr lang="ko-KR" altLang="en-US" sz="1600" dirty="0" smtClean="0">
                <a:solidFill>
                  <a:schemeClr val="tx1"/>
                </a:solidFill>
                <a:latin typeface="+mj-ea"/>
                <a:ea typeface="+mj-ea"/>
              </a:rPr>
              <a:t>의료인력 운영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1600" dirty="0" err="1" smtClean="0">
                <a:solidFill>
                  <a:schemeClr val="tx1"/>
                </a:solidFill>
                <a:latin typeface="+mj-ea"/>
                <a:ea typeface="+mj-ea"/>
              </a:rPr>
              <a:t>전문의수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600" dirty="0" err="1" smtClean="0">
                <a:solidFill>
                  <a:schemeClr val="tx1"/>
                </a:solidFill>
                <a:latin typeface="+mj-ea"/>
                <a:ea typeface="+mj-ea"/>
              </a:rPr>
              <a:t>간호등급</a:t>
            </a:r>
            <a:r>
              <a:rPr lang="ko-KR" altLang="en-US" sz="1600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1~5</a:t>
            </a:r>
            <a:r>
              <a:rPr lang="ko-KR" altLang="en-US" sz="1600" dirty="0" smtClean="0">
                <a:solidFill>
                  <a:schemeClr val="tx1"/>
                </a:solidFill>
                <a:latin typeface="+mj-ea"/>
                <a:ea typeface="+mj-ea"/>
              </a:rPr>
              <a:t>등급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1600" dirty="0" smtClean="0">
                <a:solidFill>
                  <a:schemeClr val="tx1"/>
                </a:solidFill>
                <a:latin typeface="+mj-ea"/>
                <a:ea typeface="+mj-ea"/>
              </a:rPr>
              <a:t>인구 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10</a:t>
            </a:r>
            <a:r>
              <a:rPr lang="ko-KR" altLang="en-US" sz="1600" dirty="0" smtClean="0">
                <a:solidFill>
                  <a:schemeClr val="tx1"/>
                </a:solidFill>
                <a:latin typeface="+mj-ea"/>
                <a:ea typeface="+mj-ea"/>
              </a:rPr>
              <a:t>만명 미만 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6</a:t>
            </a:r>
            <a:r>
              <a:rPr lang="ko-KR" altLang="en-US" sz="1600" dirty="0" smtClean="0">
                <a:solidFill>
                  <a:schemeClr val="tx1"/>
                </a:solidFill>
                <a:latin typeface="+mj-ea"/>
                <a:ea typeface="+mj-ea"/>
              </a:rPr>
              <a:t>등급 인정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)) 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    - </a:t>
            </a: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표준진료지침 운영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600" dirty="0" err="1" smtClean="0">
                <a:solidFill>
                  <a:schemeClr val="tx1"/>
                </a:solidFill>
                <a:latin typeface="+mj-ea"/>
                <a:ea typeface="+mj-ea"/>
              </a:rPr>
              <a:t>급성기</a:t>
            </a:r>
            <a:r>
              <a:rPr lang="ko-KR" altLang="en-US" sz="1600" dirty="0" smtClean="0">
                <a:solidFill>
                  <a:schemeClr val="tx1"/>
                </a:solidFill>
                <a:latin typeface="+mj-ea"/>
                <a:ea typeface="+mj-ea"/>
              </a:rPr>
              <a:t> 기능 수행 등</a:t>
            </a:r>
            <a:endParaRPr lang="en-US" altLang="ko-KR" sz="1600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ko-KR" sz="400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chemeClr val="tx1"/>
                </a:solidFill>
                <a:latin typeface="+mj-ea"/>
                <a:ea typeface="+mj-ea"/>
              </a:rPr>
              <a:t>   3. </a:t>
            </a:r>
            <a:r>
              <a:rPr lang="ko-KR" altLang="en-US" b="1" dirty="0" err="1" smtClean="0">
                <a:solidFill>
                  <a:schemeClr val="tx1"/>
                </a:solidFill>
                <a:latin typeface="+mj-ea"/>
                <a:ea typeface="+mj-ea"/>
              </a:rPr>
              <a:t>필수의료</a:t>
            </a:r>
            <a:r>
              <a:rPr lang="ko-KR" altLang="en-US" b="1" dirty="0" smtClean="0">
                <a:solidFill>
                  <a:schemeClr val="tx1"/>
                </a:solidFill>
                <a:latin typeface="+mj-ea"/>
                <a:ea typeface="+mj-ea"/>
              </a:rPr>
              <a:t> 역량 및 공공성</a:t>
            </a:r>
            <a:endParaRPr lang="en-US" altLang="ko-KR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   - </a:t>
            </a:r>
            <a:r>
              <a:rPr lang="ko-KR" altLang="en-US" sz="1600" dirty="0" smtClean="0">
                <a:solidFill>
                  <a:schemeClr val="tx1"/>
                </a:solidFill>
                <a:latin typeface="+mj-ea"/>
                <a:ea typeface="+mj-ea"/>
              </a:rPr>
              <a:t>환자안전 및 감염관리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+mj-ea"/>
                <a:ea typeface="+mj-ea"/>
              </a:rPr>
              <a:t>감염관리실</a:t>
            </a: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 설치</a:t>
            </a:r>
            <a:r>
              <a:rPr lang="ko-KR" altLang="en-US" sz="1600" dirty="0" smtClean="0">
                <a:solidFill>
                  <a:schemeClr val="tx1"/>
                </a:solidFill>
                <a:latin typeface="+mj-ea"/>
                <a:ea typeface="+mj-ea"/>
              </a:rPr>
              <a:t> 등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   - </a:t>
            </a:r>
            <a:r>
              <a:rPr lang="ko-KR" altLang="en-US" sz="1600" dirty="0" smtClean="0">
                <a:solidFill>
                  <a:schemeClr val="tx1"/>
                </a:solidFill>
                <a:latin typeface="+mj-ea"/>
                <a:ea typeface="+mj-ea"/>
              </a:rPr>
              <a:t>공중보건위기 대응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격리병상 운영 </a:t>
            </a:r>
            <a:r>
              <a:rPr lang="ko-KR" altLang="en-US" sz="1600" dirty="0" smtClean="0">
                <a:solidFill>
                  <a:schemeClr val="tx1"/>
                </a:solidFill>
                <a:latin typeface="+mj-ea"/>
                <a:ea typeface="+mj-ea"/>
              </a:rPr>
              <a:t>등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   - </a:t>
            </a:r>
            <a:r>
              <a:rPr lang="ko-KR" altLang="en-US" sz="1600" b="1" u="sng" dirty="0" smtClean="0">
                <a:solidFill>
                  <a:schemeClr val="tx1"/>
                </a:solidFill>
                <a:latin typeface="+mj-ea"/>
                <a:ea typeface="+mj-ea"/>
              </a:rPr>
              <a:t>중증</a:t>
            </a:r>
            <a:r>
              <a:rPr lang="en-US" altLang="ko-KR" sz="1600" b="1" u="sng" dirty="0" smtClean="0">
                <a:solidFill>
                  <a:schemeClr val="tx1"/>
                </a:solidFill>
                <a:latin typeface="+mj-ea"/>
                <a:ea typeface="+mj-ea"/>
              </a:rPr>
              <a:t>·</a:t>
            </a:r>
            <a:r>
              <a:rPr lang="ko-KR" altLang="en-US" sz="1600" b="1" u="sng" dirty="0" smtClean="0">
                <a:solidFill>
                  <a:schemeClr val="tx1"/>
                </a:solidFill>
                <a:latin typeface="+mj-ea"/>
                <a:ea typeface="+mj-ea"/>
              </a:rPr>
              <a:t>응급의료서비스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1600" b="1" dirty="0" smtClean="0">
                <a:solidFill>
                  <a:srgbClr val="FF0000"/>
                </a:solidFill>
                <a:latin typeface="+mj-ea"/>
                <a:ea typeface="+mj-ea"/>
              </a:rPr>
              <a:t>심뇌혈관센터 운영</a:t>
            </a:r>
            <a:r>
              <a:rPr lang="en-US" altLang="ko-KR" sz="16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응급의료센터 운영</a:t>
            </a:r>
            <a:r>
              <a:rPr lang="ko-KR" altLang="en-US" sz="1600" dirty="0" smtClean="0">
                <a:solidFill>
                  <a:schemeClr val="tx1"/>
                </a:solidFill>
                <a:latin typeface="+mj-ea"/>
                <a:ea typeface="+mj-ea"/>
              </a:rPr>
              <a:t> 등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0548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767008"/>
          </a:xfrm>
        </p:spPr>
        <p:txBody>
          <a:bodyPr>
            <a:normAutofit/>
          </a:bodyPr>
          <a:lstStyle/>
          <a:p>
            <a:pPr algn="l"/>
            <a:r>
              <a:rPr lang="ko-KR" altLang="en-US" sz="3600" dirty="0" smtClean="0"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endParaRPr lang="ko-KR" altLang="en-US" sz="3600" dirty="0">
              <a:effectLst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496944" cy="6010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4499992" y="3996556"/>
            <a:ext cx="4392488" cy="57606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153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383332"/>
            <a:ext cx="8229600" cy="562074"/>
          </a:xfrm>
        </p:spPr>
        <p:txBody>
          <a:bodyPr>
            <a:noAutofit/>
          </a:bodyPr>
          <a:lstStyle/>
          <a:p>
            <a:r>
              <a:rPr lang="ko-KR" altLang="en-US" sz="4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순환기내과 진료대상</a:t>
            </a:r>
            <a:endParaRPr lang="ko-KR" altLang="en-US" sz="4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44500" y="1238920"/>
            <a:ext cx="8172400" cy="51845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2000" b="1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1. </a:t>
            </a:r>
            <a:r>
              <a:rPr lang="ko-KR" altLang="en-US" sz="2000" b="1" dirty="0" err="1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허혈성</a:t>
            </a:r>
            <a:r>
              <a:rPr lang="ko-KR" altLang="en-US" sz="2000" b="1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lang="ko-KR" altLang="en-US" sz="2000" b="1" dirty="0" err="1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심질환</a:t>
            </a:r>
            <a:r>
              <a:rPr lang="ko-KR" altLang="en-US" sz="2000" b="1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lang="en-US" altLang="ko-KR" sz="2000" b="1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(Ischemic heart disease)</a:t>
            </a:r>
          </a:p>
          <a:p>
            <a:pPr marL="0" indent="0">
              <a:buNone/>
            </a:pPr>
            <a:r>
              <a:rPr lang="en-US" altLang="ko-KR" sz="20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-</a:t>
            </a:r>
            <a:r>
              <a:rPr lang="ko-KR" altLang="en-US" sz="20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급성 심근경색 </a:t>
            </a:r>
            <a:r>
              <a:rPr lang="en-US" altLang="ko-KR" sz="20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:</a:t>
            </a:r>
            <a:r>
              <a:rPr lang="en-US" altLang="ko-KR" sz="20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ST </a:t>
            </a:r>
            <a:r>
              <a:rPr lang="ko-KR" altLang="en-US" sz="20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분절 상승 유무 </a:t>
            </a:r>
            <a:r>
              <a:rPr lang="en-US" altLang="ko-KR" sz="20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(STEMI / NSTEMI)</a:t>
            </a:r>
          </a:p>
          <a:p>
            <a:pPr marL="0" indent="0">
              <a:buNone/>
            </a:pPr>
            <a:r>
              <a:rPr lang="en-US" altLang="ko-KR" sz="20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-</a:t>
            </a:r>
            <a:r>
              <a:rPr lang="ko-KR" altLang="en-US" sz="20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불안정 협심증 </a:t>
            </a:r>
            <a:r>
              <a:rPr lang="en-US" altLang="ko-KR" sz="20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(Unstable angina) / </a:t>
            </a:r>
            <a:r>
              <a:rPr lang="ko-KR" altLang="en-US" sz="20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안정형 협심증 </a:t>
            </a:r>
            <a:r>
              <a:rPr lang="en-US" altLang="ko-KR" sz="20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(Stable angina</a:t>
            </a:r>
            <a:r>
              <a:rPr lang="en-US" altLang="ko-KR" sz="20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</a:p>
          <a:p>
            <a:pPr marL="0" indent="0">
              <a:buNone/>
            </a:pPr>
            <a:endParaRPr lang="en-US" altLang="ko-KR" sz="1000" dirty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2000" b="1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2. </a:t>
            </a:r>
            <a:r>
              <a:rPr lang="ko-KR" altLang="en-US" sz="2000" b="1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심장부전 </a:t>
            </a:r>
            <a:r>
              <a:rPr lang="en-US" altLang="ko-KR" sz="2000" b="1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(Heart failure) </a:t>
            </a:r>
          </a:p>
          <a:p>
            <a:pPr marL="0" indent="0">
              <a:buNone/>
            </a:pPr>
            <a:endParaRPr lang="en-US" altLang="ko-KR" sz="1000" b="1" dirty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2000" b="1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3. </a:t>
            </a:r>
            <a:r>
              <a:rPr lang="ko-KR" altLang="en-US" sz="2000" b="1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부정맥 </a:t>
            </a:r>
            <a:r>
              <a:rPr lang="en-US" altLang="ko-KR" sz="2000" b="1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(</a:t>
            </a:r>
            <a:r>
              <a:rPr lang="en-US" altLang="ko-KR" sz="2000" b="1" dirty="0" err="1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Arrythmia</a:t>
            </a:r>
            <a:r>
              <a:rPr lang="en-US" altLang="ko-KR" sz="2000" b="1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) </a:t>
            </a:r>
            <a:endParaRPr lang="en-US" altLang="ko-KR" sz="2000" b="1" dirty="0" smtClean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0" indent="0">
              <a:buNone/>
            </a:pPr>
            <a:endParaRPr lang="en-US" altLang="ko-KR" sz="1000" dirty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2000" b="1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4. </a:t>
            </a:r>
            <a:r>
              <a:rPr lang="ko-KR" altLang="en-US" sz="2000" b="1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심장판막질환  </a:t>
            </a:r>
            <a:endParaRPr lang="en-US" altLang="ko-KR" sz="2000" b="1" dirty="0" smtClean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0" indent="0">
              <a:buNone/>
            </a:pPr>
            <a:endParaRPr lang="en-US" altLang="ko-KR" sz="1000" dirty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2000" b="1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5. </a:t>
            </a:r>
            <a:r>
              <a:rPr lang="ko-KR" altLang="en-US" sz="2000" b="1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기타</a:t>
            </a:r>
            <a:r>
              <a:rPr lang="en-US" altLang="ko-KR" sz="2000" b="1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-KR" sz="20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-</a:t>
            </a:r>
            <a:r>
              <a:rPr lang="ko-KR" altLang="en-US" sz="20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조절되지 </a:t>
            </a:r>
            <a:r>
              <a:rPr lang="ko-KR" altLang="en-US" sz="20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않는 고혈압</a:t>
            </a:r>
            <a:endParaRPr lang="en-US" altLang="ko-KR" sz="2000" dirty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20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-</a:t>
            </a:r>
            <a:r>
              <a:rPr lang="ko-KR" altLang="en-US" sz="20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심장삼출액</a:t>
            </a:r>
            <a:endParaRPr lang="en-US" altLang="ko-KR" sz="2000" dirty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20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-</a:t>
            </a:r>
            <a:r>
              <a:rPr lang="ko-KR" altLang="en-US" sz="20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전신부종 </a:t>
            </a:r>
            <a:endParaRPr lang="en-US" altLang="ko-KR" sz="2000" dirty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20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-</a:t>
            </a:r>
            <a:r>
              <a:rPr lang="ko-KR" altLang="en-US" sz="2000" dirty="0" err="1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보행시</a:t>
            </a:r>
            <a:r>
              <a:rPr lang="ko-KR" altLang="en-US" sz="20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lang="ko-KR" altLang="en-US" sz="20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하지의 파행 </a:t>
            </a:r>
            <a:endParaRPr lang="en-US" altLang="ko-KR" sz="2000" dirty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20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-</a:t>
            </a:r>
            <a:r>
              <a:rPr lang="ko-KR" altLang="en-US" sz="20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등등</a:t>
            </a:r>
            <a:r>
              <a:rPr lang="en-US" altLang="ko-KR" sz="20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…</a:t>
            </a:r>
            <a:endParaRPr lang="en-US" altLang="ko-KR" sz="2000" dirty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4662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383332"/>
            <a:ext cx="8229600" cy="562074"/>
          </a:xfrm>
        </p:spPr>
        <p:txBody>
          <a:bodyPr>
            <a:noAutofit/>
          </a:bodyPr>
          <a:lstStyle/>
          <a:p>
            <a:r>
              <a:rPr lang="ko-KR" altLang="en-US" sz="4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순환기내과 검사</a:t>
            </a:r>
            <a:endParaRPr lang="ko-KR" altLang="en-US" sz="4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7" name="내용 개체 틀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504377"/>
              </p:ext>
            </p:extLst>
          </p:nvPr>
        </p:nvGraphicFramePr>
        <p:xfrm>
          <a:off x="107504" y="1124744"/>
          <a:ext cx="8928992" cy="5328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7405"/>
                <a:gridCol w="6961587"/>
              </a:tblGrid>
              <a:tr h="5842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항목</a:t>
                      </a:r>
                      <a:endParaRPr lang="ko-KR" altLang="en-US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목적</a:t>
                      </a:r>
                      <a:endParaRPr lang="ko-KR" altLang="en-US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</a:tr>
              <a:tr h="7922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심전도</a:t>
                      </a:r>
                      <a:endParaRPr lang="en-US" altLang="ko-KR" b="1" dirty="0" smtClean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(EKG)</a:t>
                      </a:r>
                      <a:endParaRPr lang="ko-KR" altLang="en-US" b="1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심방 및 심실 비대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심근경색증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부정맥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, </a:t>
                      </a:r>
                      <a:r>
                        <a:rPr lang="ko-KR" altLang="en-US" dirty="0" err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심낭염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약물 영향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,</a:t>
                      </a:r>
                    </a:p>
                    <a:p>
                      <a:pPr algn="l" latinLnBrk="1"/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전해질대사 이상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,</a:t>
                      </a:r>
                      <a:r>
                        <a:rPr lang="en-US" altLang="ko-KR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</a:t>
                      </a:r>
                      <a:r>
                        <a:rPr lang="ko-KR" altLang="en-US" baseline="0" dirty="0" err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인공심박조율기의</a:t>
                      </a:r>
                      <a:r>
                        <a:rPr lang="ko-KR" altLang="en-US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기능 등 </a:t>
                      </a:r>
                      <a:r>
                        <a:rPr lang="ko-KR" altLang="en-US" baseline="0" dirty="0" err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비관혈적</a:t>
                      </a:r>
                      <a:r>
                        <a:rPr lang="ko-KR" altLang="en-US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심장 검사</a:t>
                      </a:r>
                      <a:r>
                        <a:rPr lang="en-US" altLang="ko-KR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.</a:t>
                      </a:r>
                      <a:endParaRPr lang="ko-KR" altLang="en-US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</a:tr>
              <a:tr h="8965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홀터</a:t>
                      </a:r>
                      <a:endParaRPr lang="en-US" altLang="ko-KR" b="1" dirty="0" smtClean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(24</a:t>
                      </a:r>
                      <a:r>
                        <a:rPr lang="ko-KR" altLang="en-US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시간 </a:t>
                      </a:r>
                      <a:r>
                        <a:rPr lang="en-US" altLang="ko-KR" b="1" dirty="0" err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Holter</a:t>
                      </a:r>
                      <a:r>
                        <a:rPr lang="en-US" altLang="ko-KR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)</a:t>
                      </a:r>
                      <a:endParaRPr lang="ko-KR" altLang="en-US" b="1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일상생활 중 심전도를 기록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.</a:t>
                      </a:r>
                      <a:r>
                        <a:rPr lang="en-US" altLang="ko-KR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</a:t>
                      </a:r>
                    </a:p>
                    <a:p>
                      <a:pPr algn="l" latinLnBrk="1"/>
                      <a:r>
                        <a:rPr lang="ko-KR" altLang="en-US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부정맥 진단 및 치료효과 평가</a:t>
                      </a:r>
                      <a:r>
                        <a:rPr lang="en-US" altLang="ko-KR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심장 박동기 및 제세동기 기능평가</a:t>
                      </a:r>
                      <a:r>
                        <a:rPr lang="en-US" altLang="ko-KR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.</a:t>
                      </a:r>
                      <a:endParaRPr lang="ko-KR" altLang="en-US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</a:tr>
              <a:tr h="7922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활동혈압</a:t>
                      </a:r>
                      <a:endParaRPr lang="en-US" altLang="ko-KR" b="1" dirty="0" smtClean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(24</a:t>
                      </a:r>
                      <a:r>
                        <a:rPr lang="ko-KR" altLang="en-US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시간  </a:t>
                      </a:r>
                      <a:r>
                        <a:rPr lang="en-US" altLang="ko-KR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BP)</a:t>
                      </a:r>
                      <a:endParaRPr lang="ko-KR" altLang="en-US" b="1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고혈압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백의 고혈압 등의 진단에 이용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.</a:t>
                      </a:r>
                    </a:p>
                    <a:p>
                      <a:pPr algn="l" latinLnBrk="1"/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고혈압 </a:t>
                      </a:r>
                      <a:r>
                        <a:rPr lang="ko-KR" altLang="en-US" dirty="0" err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치료시</a:t>
                      </a:r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치료효과 평가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.</a:t>
                      </a:r>
                      <a:endParaRPr lang="ko-KR" altLang="en-US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</a:tr>
              <a:tr h="11317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운동부하</a:t>
                      </a:r>
                      <a:endParaRPr lang="en-US" altLang="ko-KR" b="1" dirty="0" smtClean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심전도</a:t>
                      </a:r>
                      <a:endParaRPr lang="en-US" altLang="ko-KR" b="1" dirty="0" smtClean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</a:t>
                      </a:r>
                      <a:r>
                        <a:rPr lang="en-US" altLang="ko-KR" b="1" dirty="0" err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Tradmil</a:t>
                      </a:r>
                      <a:r>
                        <a:rPr lang="en-US" altLang="ko-KR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)</a:t>
                      </a:r>
                      <a:endParaRPr lang="ko-KR" altLang="en-US" b="1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 err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러닝머신을</a:t>
                      </a:r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이용하여 심장에 운동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</a:t>
                      </a:r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스트레스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)</a:t>
                      </a:r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를 부하하며 심전도와 혈압의 변화를 기록하는 검사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.</a:t>
                      </a:r>
                    </a:p>
                    <a:p>
                      <a:pPr algn="l" latinLnBrk="1"/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부정맥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, </a:t>
                      </a:r>
                      <a:r>
                        <a:rPr lang="ko-KR" altLang="en-US" dirty="0" err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관상동맥질환등의</a:t>
                      </a:r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진단에 이용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.</a:t>
                      </a:r>
                      <a:endParaRPr lang="ko-KR" altLang="en-US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</a:tr>
              <a:tr h="11317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동맥경화도검사</a:t>
                      </a:r>
                      <a:r>
                        <a:rPr lang="en-US" altLang="ko-KR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(ABI)</a:t>
                      </a:r>
                      <a:endParaRPr lang="ko-KR" altLang="en-US" b="1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혈관 탄력성과 혈관내벽의</a:t>
                      </a:r>
                      <a:r>
                        <a:rPr lang="ko-KR" altLang="en-US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침전 정도를 정량적으로 측정하여 동맥경화 정도를 보는 검사</a:t>
                      </a:r>
                      <a:r>
                        <a:rPr lang="en-US" altLang="ko-KR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.</a:t>
                      </a:r>
                      <a:endParaRPr lang="ko-KR" altLang="en-US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06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383332"/>
            <a:ext cx="8229600" cy="562074"/>
          </a:xfrm>
        </p:spPr>
        <p:txBody>
          <a:bodyPr>
            <a:noAutofit/>
          </a:bodyPr>
          <a:lstStyle/>
          <a:p>
            <a:r>
              <a:rPr lang="ko-KR" altLang="en-US" sz="4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순환기내과 검사</a:t>
            </a:r>
            <a:endParaRPr lang="ko-KR" altLang="en-US" sz="4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7" name="내용 개체 틀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5466774"/>
              </p:ext>
            </p:extLst>
          </p:nvPr>
        </p:nvGraphicFramePr>
        <p:xfrm>
          <a:off x="107504" y="1124745"/>
          <a:ext cx="8928992" cy="5328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/>
                <a:gridCol w="7128792"/>
              </a:tblGrid>
              <a:tr h="695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항목</a:t>
                      </a:r>
                      <a:endParaRPr lang="ko-KR" altLang="en-US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목적</a:t>
                      </a:r>
                      <a:endParaRPr lang="ko-KR" altLang="en-US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</a:tr>
              <a:tr h="9432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기립경검사</a:t>
                      </a:r>
                      <a:endParaRPr lang="en-US" altLang="ko-KR" b="1" dirty="0" smtClean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(Tilt)</a:t>
                      </a:r>
                      <a:endParaRPr lang="ko-KR" altLang="en-US" b="1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원인이 확실치 않은 재발성 실신 환자에의 심장 신경성 실신을 진단하기 위해 사용하는 검사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.</a:t>
                      </a:r>
                      <a:endParaRPr lang="ko-KR" altLang="en-US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</a:tr>
              <a:tr h="19615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심장초음파</a:t>
                      </a:r>
                      <a:r>
                        <a:rPr lang="en-US" altLang="ko-KR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(Echo)</a:t>
                      </a:r>
                      <a:endParaRPr lang="ko-KR" altLang="en-US" b="1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초음파를 이용해 심장의 기능을 평가하는 비침습적 검사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.</a:t>
                      </a:r>
                    </a:p>
                    <a:p>
                      <a:pPr algn="l" latinLnBrk="1"/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</a:t>
                      </a:r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종류 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: </a:t>
                      </a:r>
                      <a:r>
                        <a:rPr lang="ko-KR" altLang="en-US" dirty="0" err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경흉부심초음파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, </a:t>
                      </a:r>
                      <a:r>
                        <a:rPr lang="ko-KR" altLang="en-US" dirty="0" err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경식도초음파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)</a:t>
                      </a:r>
                    </a:p>
                    <a:p>
                      <a:pPr algn="l" latinLnBrk="1"/>
                      <a:endParaRPr lang="en-US" altLang="ko-KR" dirty="0" smtClean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l" latinLnBrk="1"/>
                      <a:endParaRPr lang="en-US" altLang="ko-KR" dirty="0" smtClean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l" latinLnBrk="1"/>
                      <a:endParaRPr lang="en-US" altLang="ko-KR" dirty="0" smtClean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</a:tr>
              <a:tr h="17281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심혈관조영검사</a:t>
                      </a:r>
                      <a:endParaRPr lang="en-US" altLang="ko-KR" b="1" dirty="0" smtClean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(Angiography)</a:t>
                      </a:r>
                      <a:endParaRPr lang="ko-KR" altLang="en-US" b="1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사타구니나</a:t>
                      </a:r>
                      <a:r>
                        <a:rPr lang="ko-KR" altLang="en-US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손목혈관을 통해 </a:t>
                      </a:r>
                      <a:r>
                        <a:rPr lang="ko-KR" altLang="en-US" baseline="0" dirty="0" err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카테터를</a:t>
                      </a:r>
                      <a:r>
                        <a:rPr lang="ko-KR" altLang="en-US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삽입하여 심장 혈관 내에 조영제를 주입하여</a:t>
                      </a:r>
                      <a:r>
                        <a:rPr lang="en-US" altLang="ko-KR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심장이나 혈관의 구조적</a:t>
                      </a:r>
                      <a:r>
                        <a:rPr lang="en-US" altLang="ko-KR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기능적 이상을 진단하는 방법</a:t>
                      </a:r>
                      <a:r>
                        <a:rPr lang="en-US" altLang="ko-KR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.</a:t>
                      </a:r>
                    </a:p>
                    <a:p>
                      <a:pPr algn="l" latinLnBrk="1"/>
                      <a:r>
                        <a:rPr lang="ko-KR" altLang="en-US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검사 목적에 따라 </a:t>
                      </a:r>
                      <a:r>
                        <a:rPr lang="en-US" altLang="ko-KR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30-60</a:t>
                      </a:r>
                      <a:r>
                        <a:rPr lang="ko-KR" altLang="en-US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분 정도 소요됨</a:t>
                      </a:r>
                      <a:r>
                        <a:rPr lang="en-US" altLang="ko-KR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.</a:t>
                      </a:r>
                    </a:p>
                    <a:p>
                      <a:pPr algn="l" latinLnBrk="1"/>
                      <a:r>
                        <a:rPr lang="ko-KR" altLang="en-US" baseline="0" dirty="0" err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관상동맥중재술</a:t>
                      </a:r>
                      <a:r>
                        <a:rPr lang="en-US" altLang="ko-KR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(PCI)</a:t>
                      </a:r>
                      <a:r>
                        <a:rPr lang="ko-KR" altLang="en-US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을 시행하는 경우는 </a:t>
                      </a:r>
                      <a:r>
                        <a:rPr lang="en-US" altLang="ko-KR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1</a:t>
                      </a:r>
                      <a:r>
                        <a:rPr lang="ko-KR" altLang="en-US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시간 이상 </a:t>
                      </a:r>
                      <a:r>
                        <a:rPr lang="ko-KR" altLang="en-US" baseline="0" dirty="0" err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소요될수</a:t>
                      </a:r>
                      <a:r>
                        <a:rPr lang="ko-KR" altLang="en-US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있음</a:t>
                      </a:r>
                      <a:r>
                        <a:rPr lang="en-US" altLang="ko-KR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.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051720" y="3861048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Quiz-</a:t>
            </a:r>
            <a:r>
              <a:rPr lang="en-US" altLang="ko-KR" sz="2800" b="1" dirty="0" smtClean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---</a:t>
            </a:r>
            <a:r>
              <a:rPr lang="en-US" altLang="ko-KR" sz="2800" b="1" dirty="0" smtClean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  <a:sym typeface="Wingdings" panose="05000000000000000000" pitchFamily="2" charset="2"/>
              </a:rPr>
              <a:t> </a:t>
            </a:r>
            <a:endParaRPr lang="ko-KR" altLang="en-US" sz="2800" b="1" dirty="0">
              <a:solidFill>
                <a:srgbClr val="FF00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5422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767008"/>
          </a:xfrm>
        </p:spPr>
        <p:txBody>
          <a:bodyPr>
            <a:normAutofit/>
          </a:bodyPr>
          <a:lstStyle/>
          <a:p>
            <a:pPr algn="l"/>
            <a:r>
              <a:rPr lang="ko-KR" altLang="en-US" sz="3600" dirty="0" smtClean="0"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endParaRPr lang="ko-KR" altLang="en-US" sz="3600" dirty="0">
              <a:effectLst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162620" y="349228"/>
            <a:ext cx="5832648" cy="767008"/>
          </a:xfrm>
          <a:prstGeom prst="rect">
            <a:avLst/>
          </a:prstGeom>
        </p:spPr>
        <p:txBody>
          <a:bodyPr vert="horz" rtlCol="0" anchor="ctr">
            <a:noAutofit/>
          </a:bodyPr>
          <a:lstStyle>
            <a:lvl1pPr algn="ctr" rtl="0" eaLnBrk="1" latinLnBrk="1" hangingPunct="1">
              <a:spcBef>
                <a:spcPct val="0"/>
              </a:spcBef>
              <a:buNone/>
              <a:defRPr kumimoji="0" sz="4400" b="0" kern="1200" spc="10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1" hangingPunct="1">
              <a:defRPr kumimoji="0">
                <a:solidFill>
                  <a:schemeClr val="tx2"/>
                </a:solidFill>
              </a:defRPr>
            </a:lvl2pPr>
            <a:lvl3pPr eaLnBrk="1" latinLnBrk="1" hangingPunct="1">
              <a:defRPr kumimoji="0">
                <a:solidFill>
                  <a:schemeClr val="tx2"/>
                </a:solidFill>
              </a:defRPr>
            </a:lvl3pPr>
            <a:lvl4pPr eaLnBrk="1" latinLnBrk="1" hangingPunct="1">
              <a:defRPr kumimoji="0">
                <a:solidFill>
                  <a:schemeClr val="tx2"/>
                </a:solidFill>
              </a:defRPr>
            </a:lvl4pPr>
            <a:lvl5pPr eaLnBrk="1" latinLnBrk="1" hangingPunct="1">
              <a:defRPr kumimoji="0">
                <a:solidFill>
                  <a:schemeClr val="tx2"/>
                </a:solidFill>
              </a:defRPr>
            </a:lvl5pPr>
            <a:lvl6pPr eaLnBrk="1" latinLnBrk="1" hangingPunct="1">
              <a:defRPr kumimoji="0">
                <a:solidFill>
                  <a:schemeClr val="tx2"/>
                </a:solidFill>
              </a:defRPr>
            </a:lvl6pPr>
            <a:lvl7pPr eaLnBrk="1" latinLnBrk="1" hangingPunct="1">
              <a:defRPr kumimoji="0">
                <a:solidFill>
                  <a:schemeClr val="tx2"/>
                </a:solidFill>
              </a:defRPr>
            </a:lvl7pPr>
            <a:lvl8pPr eaLnBrk="1" latinLnBrk="1" hangingPunct="1">
              <a:defRPr kumimoji="0">
                <a:solidFill>
                  <a:schemeClr val="tx2"/>
                </a:solidFill>
              </a:defRPr>
            </a:lvl8pPr>
            <a:lvl9pPr eaLnBrk="1" latinLnBrk="1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ko-KR" altLang="en-US" sz="4000" dirty="0" smtClean="0"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순환기내과 기능검사실</a:t>
            </a:r>
            <a:endParaRPr lang="ko-KR" altLang="en-US" sz="4000" dirty="0">
              <a:effectLst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8981464"/>
              </p:ext>
            </p:extLst>
          </p:nvPr>
        </p:nvGraphicFramePr>
        <p:xfrm>
          <a:off x="455875" y="1205136"/>
          <a:ext cx="8554806" cy="5301511"/>
        </p:xfrm>
        <a:graphic>
          <a:graphicData uri="http://schemas.openxmlformats.org/drawingml/2006/table">
            <a:tbl>
              <a:tblPr/>
              <a:tblGrid>
                <a:gridCol w="2851602"/>
                <a:gridCol w="2851602"/>
                <a:gridCol w="2851602"/>
              </a:tblGrid>
              <a:tr h="20785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0">
                        <a:solidFill>
                          <a:srgbClr val="000000"/>
                        </a:solidFill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0">
                        <a:solidFill>
                          <a:srgbClr val="000000"/>
                        </a:solidFill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28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70C0"/>
                          </a:solidFill>
                          <a:effectLst/>
                          <a:latin typeface="HY수평선B" panose="02030600000101010101" pitchFamily="18" charset="-127"/>
                          <a:ea typeface="HY수평선B" panose="02030600000101010101" pitchFamily="18" charset="-127"/>
                        </a:rPr>
                        <a:t>기능검사실 외부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70C0"/>
                          </a:solidFill>
                          <a:effectLst/>
                          <a:latin typeface="HY수평선B" panose="02030600000101010101" pitchFamily="18" charset="-127"/>
                          <a:ea typeface="HY수평선B" panose="02030600000101010101" pitchFamily="18" charset="-127"/>
                        </a:rPr>
                        <a:t>심장초음파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 smtClean="0">
                          <a:solidFill>
                            <a:srgbClr val="0070C0"/>
                          </a:solidFill>
                          <a:effectLst/>
                          <a:latin typeface="HY수평선B" panose="02030600000101010101" pitchFamily="18" charset="-127"/>
                          <a:ea typeface="HY수평선B" panose="02030600000101010101" pitchFamily="18" charset="-127"/>
                        </a:rPr>
                        <a:t>운동부하 심전도</a:t>
                      </a:r>
                      <a:endParaRPr lang="ko-KR" altLang="en-US" sz="2000" b="1" kern="0" spc="0" dirty="0">
                        <a:solidFill>
                          <a:srgbClr val="0070C0"/>
                        </a:solidFill>
                        <a:effectLst/>
                        <a:latin typeface="HY수평선B" panose="02030600000101010101" pitchFamily="18" charset="-127"/>
                        <a:ea typeface="HY수평선B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502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0">
                        <a:solidFill>
                          <a:srgbClr val="000000"/>
                        </a:solidFill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5356">
                <a:tc>
                  <a:txBody>
                    <a:bodyPr/>
                    <a:lstStyle/>
                    <a:p>
                      <a:pPr marL="952500" marR="0" indent="-95250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 err="1">
                          <a:solidFill>
                            <a:srgbClr val="0070C0"/>
                          </a:solidFill>
                          <a:effectLst/>
                          <a:latin typeface="HY수평선B" panose="02030600000101010101" pitchFamily="18" charset="-127"/>
                          <a:ea typeface="HY수평선B" panose="02030600000101010101" pitchFamily="18" charset="-127"/>
                        </a:rPr>
                        <a:t>기립경</a:t>
                      </a:r>
                      <a:r>
                        <a:rPr lang="ko-KR" altLang="en-US" sz="2000" b="1" kern="0" spc="0" dirty="0">
                          <a:solidFill>
                            <a:srgbClr val="0070C0"/>
                          </a:solidFill>
                          <a:effectLst/>
                          <a:latin typeface="HY수평선B" panose="02030600000101010101" pitchFamily="18" charset="-127"/>
                          <a:ea typeface="HY수평선B" panose="02030600000101010101" pitchFamily="18" charset="-127"/>
                        </a:rPr>
                        <a:t> </a:t>
                      </a:r>
                      <a:r>
                        <a:rPr lang="ko-KR" altLang="en-US" sz="2000" b="1" kern="0" spc="0" dirty="0" smtClean="0">
                          <a:solidFill>
                            <a:srgbClr val="0070C0"/>
                          </a:solidFill>
                          <a:effectLst/>
                          <a:latin typeface="HY수평선B" panose="02030600000101010101" pitchFamily="18" charset="-127"/>
                          <a:ea typeface="HY수평선B" panose="02030600000101010101" pitchFamily="18" charset="-127"/>
                        </a:rPr>
                        <a:t>검사</a:t>
                      </a:r>
                      <a:endParaRPr lang="ko-KR" altLang="en-US" sz="2000" b="1" kern="0" spc="0" dirty="0">
                        <a:solidFill>
                          <a:srgbClr val="0070C0"/>
                        </a:solidFill>
                        <a:effectLst/>
                        <a:latin typeface="HY수평선B" panose="02030600000101010101" pitchFamily="18" charset="-127"/>
                        <a:ea typeface="HY수평선B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00" marR="0" indent="-95250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 smtClean="0">
                          <a:solidFill>
                            <a:srgbClr val="0070C0"/>
                          </a:solidFill>
                          <a:effectLst/>
                          <a:latin typeface="HY수평선B" panose="02030600000101010101" pitchFamily="18" charset="-127"/>
                          <a:ea typeface="HY수평선B" panose="02030600000101010101" pitchFamily="18" charset="-127"/>
                        </a:rPr>
                        <a:t>동맥경화도 검사</a:t>
                      </a:r>
                      <a:endParaRPr lang="ko-KR" altLang="en-US" sz="2000" b="1" kern="0" spc="0" dirty="0">
                        <a:solidFill>
                          <a:srgbClr val="0070C0"/>
                        </a:solidFill>
                        <a:effectLst/>
                        <a:latin typeface="HY수평선B" panose="02030600000101010101" pitchFamily="18" charset="-127"/>
                        <a:ea typeface="HY수평선B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00" marR="0" indent="-95250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70C0"/>
                          </a:solidFill>
                          <a:effectLst/>
                          <a:latin typeface="HY수평선B" panose="02030600000101010101" pitchFamily="18" charset="-127"/>
                          <a:ea typeface="HY수평선B" panose="02030600000101010101" pitchFamily="18" charset="-127"/>
                        </a:rPr>
                        <a:t>심전도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62" name="_x252181488" descr="EMB00002a743e5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90" y="1259508"/>
            <a:ext cx="2675965" cy="197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_x253491656" descr="EMB00002a743e5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259509"/>
            <a:ext cx="2664296" cy="197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_x253363424" descr="EMB00002a743e5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992" y="1259509"/>
            <a:ext cx="2672388" cy="197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_x253360544" descr="EMB00002a743e5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89" y="3839840"/>
            <a:ext cx="2675965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_x253359264" descr="EMB00002a743e5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839840"/>
            <a:ext cx="266429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_x253362064" descr="EMB00002a743e5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992" y="3839840"/>
            <a:ext cx="2672388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99088" y="224900"/>
            <a:ext cx="27861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 smtClean="0">
                <a:solidFill>
                  <a:srgbClr val="0070C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-24</a:t>
            </a:r>
            <a:r>
              <a:rPr lang="ko-KR" altLang="en-US" sz="2000" b="1" dirty="0" smtClean="0">
                <a:solidFill>
                  <a:srgbClr val="0070C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시간 심전도 </a:t>
            </a:r>
            <a:r>
              <a:rPr lang="en-US" altLang="ko-KR" sz="2000" b="1" dirty="0" smtClean="0">
                <a:solidFill>
                  <a:srgbClr val="0070C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(</a:t>
            </a:r>
            <a:r>
              <a:rPr lang="ko-KR" altLang="en-US" sz="2000" b="1" dirty="0" err="1" smtClean="0">
                <a:solidFill>
                  <a:srgbClr val="0070C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홀터</a:t>
            </a:r>
            <a:r>
              <a:rPr lang="en-US" altLang="ko-KR" sz="2000" b="1" dirty="0" smtClean="0">
                <a:solidFill>
                  <a:srgbClr val="0070C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solidFill>
                  <a:srgbClr val="0070C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-24</a:t>
            </a:r>
            <a:r>
              <a:rPr lang="ko-KR" altLang="en-US" sz="2000" b="1" dirty="0" smtClean="0">
                <a:solidFill>
                  <a:srgbClr val="0070C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시간 혈압 </a:t>
            </a:r>
            <a:r>
              <a:rPr lang="ko-KR" altLang="en-US" sz="2000" b="1" dirty="0">
                <a:solidFill>
                  <a:srgbClr val="0070C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</a:t>
            </a:r>
            <a:r>
              <a:rPr lang="ko-KR" altLang="en-US" sz="2000" b="1" dirty="0" smtClean="0">
                <a:solidFill>
                  <a:srgbClr val="0070C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검사</a:t>
            </a:r>
            <a:endParaRPr lang="ko-KR" altLang="en-US" sz="2000" b="1" dirty="0">
              <a:solidFill>
                <a:srgbClr val="0070C0"/>
              </a:solidFill>
              <a:latin typeface="HY수평선B" panose="02030600000101010101" pitchFamily="18" charset="-127"/>
              <a:ea typeface="HY수평선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4661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767008"/>
          </a:xfrm>
        </p:spPr>
        <p:txBody>
          <a:bodyPr>
            <a:normAutofit/>
          </a:bodyPr>
          <a:lstStyle/>
          <a:p>
            <a:r>
              <a:rPr lang="ko-KR" altLang="en-US" sz="3600" dirty="0" smtClean="0"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r>
              <a:rPr lang="ko-KR" altLang="en-US" sz="3600" dirty="0" err="1" smtClean="0"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혈관조영술실</a:t>
            </a:r>
            <a:endParaRPr lang="ko-KR" altLang="en-US" sz="3600" dirty="0">
              <a:effectLst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02" y="1628800"/>
            <a:ext cx="2686302" cy="358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80" name="_x253494536" descr="EMB00002a743e4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973140"/>
            <a:ext cx="3672408" cy="2474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99592" y="5299438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3</a:t>
            </a:r>
            <a:r>
              <a:rPr lang="ko-KR" altLang="en-US" sz="28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층 중환자실 옆</a:t>
            </a:r>
            <a:endParaRPr lang="ko-KR" altLang="en-US" sz="28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3078" name="_x253494136" descr="EMB00002a743e4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052736"/>
            <a:ext cx="5043777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61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63841"/>
            <a:ext cx="7344816" cy="613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842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8650" y="253217"/>
            <a:ext cx="7886700" cy="961534"/>
          </a:xfrm>
        </p:spPr>
        <p:txBody>
          <a:bodyPr>
            <a:normAutofit/>
          </a:bodyPr>
          <a:lstStyle/>
          <a:p>
            <a:pPr algn="ctr"/>
            <a:r>
              <a:rPr lang="en-US" altLang="ko-KR" sz="40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CORONARY ARTERIES </a:t>
            </a:r>
            <a:endParaRPr lang="ko-KR" altLang="en-US" sz="40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3" y="1413906"/>
            <a:ext cx="3479081" cy="4785527"/>
          </a:xfrm>
          <a:ln w="25400">
            <a:solidFill>
              <a:schemeClr val="tx1"/>
            </a:solidFill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985" y="1413906"/>
            <a:ext cx="5379244" cy="4785527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4632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904656"/>
          </a:xfrm>
        </p:spPr>
        <p:txBody>
          <a:bodyPr/>
          <a:lstStyle/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434101"/>
            <a:ext cx="4344322" cy="306212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675" y="434096"/>
            <a:ext cx="4476823" cy="306213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620" y="3628256"/>
            <a:ext cx="7148110" cy="2808312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7780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67AB3D2-5509-4079-BA7D-8AFA7A63A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46175"/>
            <a:ext cx="9144000" cy="714738"/>
          </a:xfrm>
        </p:spPr>
        <p:txBody>
          <a:bodyPr>
            <a:noAutofit/>
          </a:bodyPr>
          <a:lstStyle/>
          <a:p>
            <a:pPr algn="ctr"/>
            <a:r>
              <a:rPr lang="en-US" altLang="ko-KR" sz="3200" b="1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 NORMAL</a:t>
            </a:r>
            <a:br>
              <a:rPr lang="en-US" altLang="ko-KR" sz="3200" b="1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3200" b="1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CORONARY </a:t>
            </a:r>
            <a:r>
              <a:rPr lang="en-US" altLang="ko-KR" sz="3200" b="1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ANGIOGRAPHY</a:t>
            </a:r>
            <a:endParaRPr lang="ko-KR" altLang="en-US" sz="3200" b="1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5" name="rca 2">
            <a:hlinkClick r:id="" action="ppaction://media"/>
            <a:extLst>
              <a:ext uri="{FF2B5EF4-FFF2-40B4-BE49-F238E27FC236}">
                <a16:creationId xmlns="" xmlns:a16="http://schemas.microsoft.com/office/drawing/2014/main" id="{7DA66552-EE35-4289-8DF2-DF84829FD1E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5301" y="2495365"/>
            <a:ext cx="2802665" cy="3736887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6" name="lad 1">
            <a:hlinkClick r:id="" action="ppaction://media"/>
            <a:extLst>
              <a:ext uri="{FF2B5EF4-FFF2-40B4-BE49-F238E27FC236}">
                <a16:creationId xmlns="" xmlns:a16="http://schemas.microsoft.com/office/drawing/2014/main" id="{A60F8116-08A0-4595-A746-C3BB869968BC}"/>
              </a:ext>
            </a:extLst>
          </p:cNvPr>
          <p:cNvPicPr>
            <a:picLocks noGrp="1" noChangeAspect="1"/>
          </p:cNvPicPr>
          <p:nvPr>
            <p:ph idx="1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82764" y="2495364"/>
            <a:ext cx="2802665" cy="3736887"/>
          </a:xfrm>
          <a:ln w="25400">
            <a:solidFill>
              <a:schemeClr val="tx1"/>
            </a:solidFill>
          </a:ln>
        </p:spPr>
      </p:pic>
      <p:pic>
        <p:nvPicPr>
          <p:cNvPr id="7" name="lad 1">
            <a:hlinkClick r:id="" action="ppaction://media"/>
            <a:extLst>
              <a:ext uri="{FF2B5EF4-FFF2-40B4-BE49-F238E27FC236}">
                <a16:creationId xmlns="" xmlns:a16="http://schemas.microsoft.com/office/drawing/2014/main" id="{A60F8116-08A0-4595-A746-C3BB869968BC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35092" y="2495364"/>
            <a:ext cx="2802665" cy="3736887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8" name="제목 2"/>
          <p:cNvSpPr txBox="1">
            <a:spLocks/>
          </p:cNvSpPr>
          <p:nvPr/>
        </p:nvSpPr>
        <p:spPr>
          <a:xfrm>
            <a:off x="303475" y="196828"/>
            <a:ext cx="8554805" cy="767008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lvl1pPr algn="ctr" rtl="0" eaLnBrk="1" latinLnBrk="1" hangingPunct="1">
              <a:spcBef>
                <a:spcPct val="0"/>
              </a:spcBef>
              <a:buNone/>
              <a:defRPr kumimoji="0" sz="4400" b="0" kern="1200" spc="10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1" hangingPunct="1">
              <a:defRPr kumimoji="0">
                <a:solidFill>
                  <a:schemeClr val="tx2"/>
                </a:solidFill>
              </a:defRPr>
            </a:lvl2pPr>
            <a:lvl3pPr eaLnBrk="1" latinLnBrk="1" hangingPunct="1">
              <a:defRPr kumimoji="0">
                <a:solidFill>
                  <a:schemeClr val="tx2"/>
                </a:solidFill>
              </a:defRPr>
            </a:lvl3pPr>
            <a:lvl4pPr eaLnBrk="1" latinLnBrk="1" hangingPunct="1">
              <a:defRPr kumimoji="0">
                <a:solidFill>
                  <a:schemeClr val="tx2"/>
                </a:solidFill>
              </a:defRPr>
            </a:lvl4pPr>
            <a:lvl5pPr eaLnBrk="1" latinLnBrk="1" hangingPunct="1">
              <a:defRPr kumimoji="0">
                <a:solidFill>
                  <a:schemeClr val="tx2"/>
                </a:solidFill>
              </a:defRPr>
            </a:lvl5pPr>
            <a:lvl6pPr eaLnBrk="1" latinLnBrk="1" hangingPunct="1">
              <a:defRPr kumimoji="0">
                <a:solidFill>
                  <a:schemeClr val="tx2"/>
                </a:solidFill>
              </a:defRPr>
            </a:lvl6pPr>
            <a:lvl7pPr eaLnBrk="1" latinLnBrk="1" hangingPunct="1">
              <a:defRPr kumimoji="0">
                <a:solidFill>
                  <a:schemeClr val="tx2"/>
                </a:solidFill>
              </a:defRPr>
            </a:lvl7pPr>
            <a:lvl8pPr eaLnBrk="1" latinLnBrk="1" hangingPunct="1">
              <a:defRPr kumimoji="0">
                <a:solidFill>
                  <a:schemeClr val="tx2"/>
                </a:solidFill>
              </a:defRPr>
            </a:lvl8pPr>
            <a:lvl9pPr eaLnBrk="1" latinLnBrk="1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ko-KR" altLang="en-US" sz="3600" dirty="0" smtClean="0"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r>
              <a:rPr lang="ko-KR" altLang="en-US" sz="3600" dirty="0" err="1" smtClean="0"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혈관조영술</a:t>
            </a:r>
            <a:r>
              <a:rPr lang="en-US" altLang="ko-KR" sz="3600" dirty="0" smtClean="0"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(Angiography)</a:t>
            </a:r>
            <a:endParaRPr lang="ko-KR" altLang="en-US" sz="3600" dirty="0">
              <a:effectLst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4564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5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26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32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LCX AP CAUDAL">
            <a:hlinkClick r:id="" action="ppaction://media"/>
            <a:extLst>
              <a:ext uri="{FF2B5EF4-FFF2-40B4-BE49-F238E27FC236}">
                <a16:creationId xmlns="" xmlns:a16="http://schemas.microsoft.com/office/drawing/2014/main" id="{2A6FE9DF-3295-411B-A4BF-43FFCE8C388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0458" y="1874416"/>
            <a:ext cx="2927128" cy="3902838"/>
          </a:xfrm>
          <a:ln w="25400">
            <a:solidFill>
              <a:schemeClr val="tx1"/>
            </a:solidFill>
          </a:ln>
        </p:spPr>
      </p:pic>
      <p:pic>
        <p:nvPicPr>
          <p:cNvPr id="11" name="POST PCI">
            <a:hlinkClick r:id="" action="ppaction://media"/>
            <a:extLst>
              <a:ext uri="{FF2B5EF4-FFF2-40B4-BE49-F238E27FC236}">
                <a16:creationId xmlns="" xmlns:a16="http://schemas.microsoft.com/office/drawing/2014/main" id="{88D7F0E0-2544-4550-9C61-4762CEAFB34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140795" y="1874416"/>
            <a:ext cx="2927129" cy="3902838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12" name="SPIDER">
            <a:hlinkClick r:id="" action="ppaction://media"/>
            <a:extLst>
              <a:ext uri="{FF2B5EF4-FFF2-40B4-BE49-F238E27FC236}">
                <a16:creationId xmlns="" xmlns:a16="http://schemas.microsoft.com/office/drawing/2014/main" id="{D5BDE001-06EE-4564-B2AD-83DB16AD1387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115627" y="1874416"/>
            <a:ext cx="2927129" cy="3902838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5" name="제목 1">
            <a:extLst>
              <a:ext uri="{FF2B5EF4-FFF2-40B4-BE49-F238E27FC236}">
                <a16:creationId xmlns="" xmlns:a16="http://schemas.microsoft.com/office/drawing/2014/main" id="{967AB3D2-5509-4079-BA7D-8AFA7A63A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01675"/>
            <a:ext cx="9144000" cy="714738"/>
          </a:xfrm>
        </p:spPr>
        <p:txBody>
          <a:bodyPr>
            <a:noAutofit/>
          </a:bodyPr>
          <a:lstStyle/>
          <a:p>
            <a:pPr algn="ctr"/>
            <a:r>
              <a:rPr lang="en-US" altLang="ko-KR" sz="3200" b="1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 ABNORMAL </a:t>
            </a:r>
            <a:br>
              <a:rPr lang="en-US" altLang="ko-KR" sz="3200" b="1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3200" b="1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CORONARY </a:t>
            </a:r>
            <a:r>
              <a:rPr lang="en-US" altLang="ko-KR" sz="3200" b="1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ANGIOGRAPHY</a:t>
            </a:r>
            <a:endParaRPr lang="ko-KR" altLang="en-US" sz="3200" b="1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48946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0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7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97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21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27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12" y="160257"/>
            <a:ext cx="8929541" cy="6561054"/>
          </a:xfrm>
          <a:ln w="25400">
            <a:solidFill>
              <a:schemeClr val="tx1"/>
            </a:solidFill>
          </a:ln>
        </p:spPr>
      </p:pic>
      <p:sp>
        <p:nvSpPr>
          <p:cNvPr id="5" name="직사각형 4"/>
          <p:cNvSpPr/>
          <p:nvPr/>
        </p:nvSpPr>
        <p:spPr>
          <a:xfrm>
            <a:off x="3347865" y="5957743"/>
            <a:ext cx="5673588" cy="7635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solidFill>
                  <a:srgbClr val="0070C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통과시키고</a:t>
            </a:r>
            <a:r>
              <a:rPr lang="en-US" altLang="ko-KR" sz="3200" b="1" dirty="0">
                <a:solidFill>
                  <a:srgbClr val="0070C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3200" b="1" dirty="0">
                <a:solidFill>
                  <a:srgbClr val="0070C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벌리고</a:t>
            </a:r>
            <a:r>
              <a:rPr lang="en-US" altLang="ko-KR" sz="3200" b="1" dirty="0">
                <a:solidFill>
                  <a:srgbClr val="0070C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3200" b="1" dirty="0">
                <a:solidFill>
                  <a:srgbClr val="0070C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지지한다</a:t>
            </a:r>
            <a:r>
              <a:rPr lang="en-US" altLang="ko-KR" sz="3200" b="1" dirty="0">
                <a:solidFill>
                  <a:srgbClr val="0070C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.</a:t>
            </a:r>
            <a:endParaRPr lang="ko-KR" altLang="en-US" sz="3200" b="1" dirty="0">
              <a:solidFill>
                <a:srgbClr val="0070C0"/>
              </a:solidFill>
              <a:latin typeface="HY그래픽" panose="02030600000101010101" pitchFamily="18" charset="-127"/>
              <a:ea typeface="HY그래픽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6248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5" y="933428"/>
            <a:ext cx="8554805" cy="767008"/>
          </a:xfrm>
        </p:spPr>
        <p:txBody>
          <a:bodyPr>
            <a:normAutofit/>
          </a:bodyPr>
          <a:lstStyle/>
          <a:p>
            <a:r>
              <a:rPr lang="en-US" altLang="ko-KR" sz="4000" dirty="0" smtClean="0"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Angiography </a:t>
            </a:r>
            <a:r>
              <a:rPr lang="ko-KR" altLang="en-US" sz="4000" dirty="0" smtClean="0"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및 시술</a:t>
            </a:r>
            <a:r>
              <a:rPr lang="en-US" altLang="ko-KR" sz="4000" dirty="0" smtClean="0"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4000" dirty="0" smtClean="0"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현황</a:t>
            </a:r>
            <a:endParaRPr lang="ko-KR" altLang="en-US" sz="4000" dirty="0">
              <a:effectLst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1043732" y="2603501"/>
            <a:ext cx="7427168" cy="3121000"/>
          </a:xfrm>
        </p:spPr>
        <p:txBody>
          <a:bodyPr/>
          <a:lstStyle/>
          <a:p>
            <a:r>
              <a:rPr lang="en-US" altLang="ko-KR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Angiography </a:t>
            </a:r>
            <a:r>
              <a:rPr lang="ko-KR" altLang="en-US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건수 </a:t>
            </a:r>
            <a:r>
              <a:rPr lang="en-US" altLang="ko-KR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: 27</a:t>
            </a:r>
            <a:r>
              <a:rPr lang="ko-KR" altLang="en-US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건</a:t>
            </a:r>
            <a:endParaRPr lang="en-US" altLang="ko-KR" b="1" dirty="0" smtClean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endParaRPr lang="en-US" altLang="ko-KR" b="1" dirty="0" smtClean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r>
              <a:rPr lang="ko-KR" altLang="en-US" b="1" dirty="0" err="1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풍선확장술</a:t>
            </a:r>
            <a:r>
              <a:rPr lang="ko-KR" altLang="en-US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 및 </a:t>
            </a:r>
            <a:r>
              <a:rPr lang="ko-KR" altLang="en-US" b="1" dirty="0" err="1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스텐트</a:t>
            </a:r>
            <a:r>
              <a:rPr lang="ko-KR" altLang="en-US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 시술 건수 </a:t>
            </a:r>
            <a:r>
              <a:rPr lang="en-US" altLang="ko-KR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: </a:t>
            </a:r>
            <a:r>
              <a:rPr lang="en-US" altLang="ko-KR" b="1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7</a:t>
            </a:r>
            <a:r>
              <a:rPr lang="ko-KR" altLang="en-US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건</a:t>
            </a:r>
            <a:endParaRPr lang="en-US" altLang="ko-KR" b="1" dirty="0" smtClean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marL="0" indent="0">
              <a:buNone/>
            </a:pPr>
            <a:endParaRPr lang="en-US" altLang="ko-KR" b="1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marL="0" indent="0" algn="r">
              <a:buNone/>
            </a:pPr>
            <a:r>
              <a:rPr lang="en-US" altLang="ko-KR" sz="20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&lt;21.8.19 </a:t>
            </a:r>
            <a:r>
              <a:rPr lang="ko-KR" altLang="en-US" sz="20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현재까지</a:t>
            </a:r>
            <a:r>
              <a:rPr lang="en-US" altLang="ko-KR" sz="2000" b="1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&gt;</a:t>
            </a:r>
            <a:endParaRPr lang="ko-KR" altLang="en-US" sz="2000" b="1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4661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2"/>
          <p:cNvSpPr txBox="1">
            <a:spLocks/>
          </p:cNvSpPr>
          <p:nvPr/>
        </p:nvSpPr>
        <p:spPr>
          <a:xfrm>
            <a:off x="179512" y="544612"/>
            <a:ext cx="8554805" cy="767008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lvl1pPr algn="ctr" rtl="0" eaLnBrk="1" latinLnBrk="1" hangingPunct="1">
              <a:spcBef>
                <a:spcPct val="0"/>
              </a:spcBef>
              <a:buNone/>
              <a:defRPr kumimoji="0" sz="4400" b="0" kern="1200" spc="10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1" hangingPunct="1">
              <a:defRPr kumimoji="0">
                <a:solidFill>
                  <a:schemeClr val="tx2"/>
                </a:solidFill>
              </a:defRPr>
            </a:lvl2pPr>
            <a:lvl3pPr eaLnBrk="1" latinLnBrk="1" hangingPunct="1">
              <a:defRPr kumimoji="0">
                <a:solidFill>
                  <a:schemeClr val="tx2"/>
                </a:solidFill>
              </a:defRPr>
            </a:lvl3pPr>
            <a:lvl4pPr eaLnBrk="1" latinLnBrk="1" hangingPunct="1">
              <a:defRPr kumimoji="0">
                <a:solidFill>
                  <a:schemeClr val="tx2"/>
                </a:solidFill>
              </a:defRPr>
            </a:lvl4pPr>
            <a:lvl5pPr eaLnBrk="1" latinLnBrk="1" hangingPunct="1">
              <a:defRPr kumimoji="0">
                <a:solidFill>
                  <a:schemeClr val="tx2"/>
                </a:solidFill>
              </a:defRPr>
            </a:lvl5pPr>
            <a:lvl6pPr eaLnBrk="1" latinLnBrk="1" hangingPunct="1">
              <a:defRPr kumimoji="0">
                <a:solidFill>
                  <a:schemeClr val="tx2"/>
                </a:solidFill>
              </a:defRPr>
            </a:lvl6pPr>
            <a:lvl7pPr eaLnBrk="1" latinLnBrk="1" hangingPunct="1">
              <a:defRPr kumimoji="0">
                <a:solidFill>
                  <a:schemeClr val="tx2"/>
                </a:solidFill>
              </a:defRPr>
            </a:lvl7pPr>
            <a:lvl8pPr eaLnBrk="1" latinLnBrk="1" hangingPunct="1">
              <a:defRPr kumimoji="0">
                <a:solidFill>
                  <a:schemeClr val="tx2"/>
                </a:solidFill>
              </a:defRPr>
            </a:lvl8pPr>
            <a:lvl9pPr eaLnBrk="1" latinLnBrk="1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ko-KR" altLang="en-US" sz="3600" dirty="0" smtClean="0"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   협조사항</a:t>
            </a:r>
            <a:endParaRPr lang="ko-KR" altLang="en-US" sz="3600" dirty="0">
              <a:effectLst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736" y="1720574"/>
            <a:ext cx="8424936" cy="4118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6105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767008"/>
          </a:xfrm>
        </p:spPr>
        <p:txBody>
          <a:bodyPr>
            <a:normAutofit/>
          </a:bodyPr>
          <a:lstStyle/>
          <a:p>
            <a:pPr algn="l"/>
            <a:r>
              <a:rPr lang="ko-KR" altLang="en-US" sz="3600" dirty="0" smtClean="0"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endParaRPr lang="ko-KR" altLang="en-US" sz="3600" dirty="0">
              <a:effectLst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0" y="2311400"/>
            <a:ext cx="7789242" cy="3268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42132" y="1094904"/>
            <a:ext cx="7239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 smtClean="0">
                <a:solidFill>
                  <a:srgbClr val="0070C0"/>
                </a:solidFill>
                <a:latin typeface="HY바다M" panose="02030600000101010101" pitchFamily="18" charset="-127"/>
                <a:ea typeface="HY바다M" panose="02030600000101010101" pitchFamily="18" charset="-127"/>
              </a:rPr>
              <a:t>~ </a:t>
            </a:r>
            <a:r>
              <a:rPr lang="ko-KR" altLang="en-US" sz="4000" b="1" dirty="0" smtClean="0">
                <a:solidFill>
                  <a:srgbClr val="0070C0"/>
                </a:solidFill>
                <a:latin typeface="HY바다M" panose="02030600000101010101" pitchFamily="18" charset="-127"/>
                <a:ea typeface="HY바다M" panose="02030600000101010101" pitchFamily="18" charset="-127"/>
              </a:rPr>
              <a:t>경청해주셔서 감사합니다 </a:t>
            </a:r>
            <a:r>
              <a:rPr lang="en-US" altLang="ko-KR" sz="4000" b="1" dirty="0" smtClean="0">
                <a:solidFill>
                  <a:srgbClr val="0070C0"/>
                </a:solidFill>
                <a:latin typeface="HY바다M" panose="02030600000101010101" pitchFamily="18" charset="-127"/>
                <a:ea typeface="HY바다M" panose="02030600000101010101" pitchFamily="18" charset="-127"/>
              </a:rPr>
              <a:t>~</a:t>
            </a:r>
          </a:p>
        </p:txBody>
      </p:sp>
    </p:spTree>
    <p:extLst>
      <p:ext uri="{BB962C8B-B14F-4D97-AF65-F5344CB8AC3E}">
        <p14:creationId xmlns:p14="http://schemas.microsoft.com/office/powerpoint/2010/main" val="94661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대장간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견명조"/>
        <a:font script="Hans" typeface="宋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1335</TotalTime>
  <Words>542</Words>
  <Application>Microsoft Office PowerPoint</Application>
  <PresentationFormat>화면 슬라이드 쇼(4:3)</PresentationFormat>
  <Paragraphs>114</Paragraphs>
  <Slides>21</Slides>
  <Notes>1</Notes>
  <HiddenSlides>0</HiddenSlides>
  <MMClips>6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2" baseType="lpstr">
      <vt:lpstr>고구려 벽화</vt:lpstr>
      <vt:lpstr>심뇌혈관센터 소개</vt:lpstr>
      <vt:lpstr> 목차</vt:lpstr>
      <vt:lpstr>심혈관질환</vt:lpstr>
      <vt:lpstr>PowerPoint 프레젠테이션</vt:lpstr>
      <vt:lpstr>PowerPoint 프레젠테이션</vt:lpstr>
      <vt:lpstr>PowerPoint 프레젠테이션</vt:lpstr>
      <vt:lpstr>   </vt:lpstr>
      <vt:lpstr>순환기내과 진료대상</vt:lpstr>
      <vt:lpstr>순환기내과 검사</vt:lpstr>
      <vt:lpstr>순환기내과 검사</vt:lpstr>
      <vt:lpstr>   </vt:lpstr>
      <vt:lpstr>   혈관조영술실</vt:lpstr>
      <vt:lpstr>PowerPoint 프레젠테이션</vt:lpstr>
      <vt:lpstr>CORONARY ARTERIES </vt:lpstr>
      <vt:lpstr>PowerPoint 프레젠테이션</vt:lpstr>
      <vt:lpstr>1. NORMAL CORONARY ANGIOGRAPHY</vt:lpstr>
      <vt:lpstr>2. ABNORMAL  CORONARY ANGIOGRAPHY</vt:lpstr>
      <vt:lpstr>PowerPoint 프레젠테이션</vt:lpstr>
      <vt:lpstr>Angiography 및 시술 현황</vt:lpstr>
      <vt:lpstr>PowerPoint 프레젠테이션</vt:lpstr>
      <vt:lpstr>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「더욱 친절한 병원 만들기」 </dc:title>
  <dc:creator>NWMC</dc:creator>
  <cp:lastModifiedBy>NWMC</cp:lastModifiedBy>
  <cp:revision>88</cp:revision>
  <cp:lastPrinted>2020-07-20T08:26:33Z</cp:lastPrinted>
  <dcterms:created xsi:type="dcterms:W3CDTF">2020-07-20T01:36:44Z</dcterms:created>
  <dcterms:modified xsi:type="dcterms:W3CDTF">2021-08-20T00:02:06Z</dcterms:modified>
</cp:coreProperties>
</file>