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0"/>
  </p:notesMasterIdLst>
  <p:sldIdLst>
    <p:sldId id="266" r:id="rId2"/>
    <p:sldId id="261" r:id="rId3"/>
    <p:sldId id="300" r:id="rId4"/>
    <p:sldId id="260" r:id="rId5"/>
    <p:sldId id="303" r:id="rId6"/>
    <p:sldId id="288" r:id="rId7"/>
    <p:sldId id="302" r:id="rId8"/>
    <p:sldId id="336" r:id="rId9"/>
    <p:sldId id="337" r:id="rId10"/>
    <p:sldId id="281" r:id="rId11"/>
    <p:sldId id="338" r:id="rId12"/>
    <p:sldId id="305" r:id="rId13"/>
    <p:sldId id="306" r:id="rId14"/>
    <p:sldId id="282" r:id="rId15"/>
    <p:sldId id="345" r:id="rId16"/>
    <p:sldId id="347" r:id="rId17"/>
    <p:sldId id="340" r:id="rId18"/>
    <p:sldId id="341" r:id="rId19"/>
    <p:sldId id="342" r:id="rId20"/>
    <p:sldId id="343" r:id="rId21"/>
    <p:sldId id="344" r:id="rId22"/>
    <p:sldId id="301" r:id="rId23"/>
    <p:sldId id="308" r:id="rId24"/>
    <p:sldId id="324" r:id="rId25"/>
    <p:sldId id="323" r:id="rId26"/>
    <p:sldId id="322" r:id="rId27"/>
    <p:sldId id="327" r:id="rId28"/>
    <p:sldId id="328" r:id="rId29"/>
    <p:sldId id="329" r:id="rId30"/>
    <p:sldId id="314" r:id="rId31"/>
    <p:sldId id="348" r:id="rId32"/>
    <p:sldId id="321" r:id="rId33"/>
    <p:sldId id="320" r:id="rId34"/>
    <p:sldId id="318" r:id="rId35"/>
    <p:sldId id="333" r:id="rId36"/>
    <p:sldId id="334" r:id="rId37"/>
    <p:sldId id="335" r:id="rId38"/>
    <p:sldId id="272" r:id="rId3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383"/>
    <a:srgbClr val="FF4343"/>
    <a:srgbClr val="FCF7F2"/>
    <a:srgbClr val="E1D9CC"/>
    <a:srgbClr val="D0C4B0"/>
    <a:srgbClr val="655D5B"/>
    <a:srgbClr val="E4948C"/>
    <a:srgbClr val="BD6D65"/>
    <a:srgbClr val="E2CBB7"/>
    <a:srgbClr val="EEE9E2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4" autoAdjust="0"/>
    <p:restoredTop sz="85056" autoAdjust="0"/>
  </p:normalViewPr>
  <p:slideViewPr>
    <p:cSldViewPr snapToGrid="0" showGuides="1">
      <p:cViewPr varScale="1">
        <p:scale>
          <a:sx n="80" d="100"/>
          <a:sy n="80" d="100"/>
        </p:scale>
        <p:origin x="102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82AE5-3927-4240-AE2F-EC02F4DA0C4E}" type="datetimeFigureOut">
              <a:rPr lang="ko-KR" altLang="en-US" smtClean="0"/>
              <a:t>2021-09-03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59C7-5A35-4E2A-9DB4-BDC7CF415B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2494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2021-09-03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4435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2021-09-03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293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2021-09-03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5624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2021-09-03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3899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2021-09-03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5941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2021-09-03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1055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2021-09-03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BDC539-7512-4226-9223-DA48FCD0E2DE}"/>
              </a:ext>
            </a:extLst>
          </p:cNvPr>
          <p:cNvSpPr txBox="1"/>
          <p:nvPr userDrawn="1"/>
        </p:nvSpPr>
        <p:spPr>
          <a:xfrm>
            <a:off x="10032313" y="6588607"/>
            <a:ext cx="2169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ⓒSaebyeol Yu.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Saebyeol’s</a:t>
            </a:r>
            <a:r>
              <a:rPr lang="ko-KR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PowerPoint</a:t>
            </a:r>
            <a:endParaRPr lang="ko-KR" altLang="en-US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627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2021-09-03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69620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2021-09-03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935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2021-09-03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79809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408E7-38C9-4D32-A2B6-C3765899F2A5}" type="datetimeFigureOut">
              <a:rPr lang="ko-KR" altLang="en-US" smtClean="0"/>
              <a:pPr/>
              <a:t>2021-09-03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8429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408E7-38C9-4D32-A2B6-C3765899F2A5}" type="datetimeFigureOut">
              <a:rPr lang="ko-KR" altLang="en-US" smtClean="0"/>
              <a:pPr/>
              <a:t>2021-09-03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A54EA-75EF-4CE9-B3B8-A709779C824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0608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B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CE8DB10-764D-45FC-AB61-1DD0D37C8E80}"/>
              </a:ext>
            </a:extLst>
          </p:cNvPr>
          <p:cNvSpPr txBox="1"/>
          <p:nvPr/>
        </p:nvSpPr>
        <p:spPr>
          <a:xfrm>
            <a:off x="589858" y="2142342"/>
            <a:ext cx="1118126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6000" b="1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응급의료센터</a:t>
            </a:r>
            <a:endParaRPr lang="en-US" altLang="ko-KR" sz="6000" b="1" dirty="0" smtClean="0">
              <a:solidFill>
                <a:srgbClr val="655D5B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ctr"/>
            <a:r>
              <a:rPr lang="en-US" altLang="ko-KR" sz="6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Emergency </a:t>
            </a:r>
            <a:r>
              <a:rPr lang="en-US" altLang="ko-KR" sz="60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Medical Center</a:t>
            </a:r>
            <a:endParaRPr lang="en-US" altLang="ko-KR" sz="60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7200" dirty="0" smtClean="0"/>
              <a:t> </a:t>
            </a:r>
            <a:r>
              <a:rPr lang="en-US" altLang="ko-KR" sz="7200" b="1" dirty="0" smtClean="0">
                <a:solidFill>
                  <a:srgbClr val="655D5B"/>
                </a:solidFill>
                <a:latin typeface="HY헤드라인M" pitchFamily="18" charset="-127"/>
                <a:ea typeface="HY헤드라인M" pitchFamily="18" charset="-127"/>
              </a:rPr>
              <a:t>(EMC)</a:t>
            </a:r>
            <a:endParaRPr lang="ko-KR" altLang="en-US" sz="7200" b="1" dirty="0">
              <a:solidFill>
                <a:srgbClr val="655D5B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B15F66-4DFC-4647-ADE1-46D6A34E3DC6}"/>
              </a:ext>
            </a:extLst>
          </p:cNvPr>
          <p:cNvSpPr txBox="1"/>
          <p:nvPr/>
        </p:nvSpPr>
        <p:spPr>
          <a:xfrm>
            <a:off x="586603" y="743622"/>
            <a:ext cx="26420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2021.09.07.Q&amp;A </a:t>
            </a:r>
            <a:r>
              <a: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강좌</a:t>
            </a:r>
            <a:endParaRPr lang="ko-KR" altLang="en-US" sz="20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3310759" y="977462"/>
            <a:ext cx="7803931" cy="15766"/>
          </a:xfrm>
          <a:prstGeom prst="line">
            <a:avLst/>
          </a:prstGeom>
          <a:ln w="254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612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991637" y="1262060"/>
            <a:ext cx="2884878" cy="553653"/>
            <a:chOff x="991637" y="1262060"/>
            <a:chExt cx="2884878" cy="55365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E1D5B25-FB20-4491-A0B8-BF4EDADFB5F7}"/>
                </a:ext>
              </a:extLst>
            </p:cNvPr>
            <p:cNvSpPr txBox="1"/>
            <p:nvPr/>
          </p:nvSpPr>
          <p:spPr>
            <a:xfrm>
              <a:off x="991637" y="1262060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1.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439F61D-18E1-4402-AA8D-49B330678C06}"/>
                </a:ext>
              </a:extLst>
            </p:cNvPr>
            <p:cNvSpPr txBox="1"/>
            <p:nvPr/>
          </p:nvSpPr>
          <p:spPr>
            <a:xfrm>
              <a:off x="1606342" y="1292493"/>
              <a:ext cx="227017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응급실 이란</a:t>
              </a:r>
              <a:r>
                <a:rPr lang="en-US" altLang="ko-KR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?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2E446A13-6214-43CC-A7E1-C173F830DD90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570166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8A46AA8C-C738-4DAA-8394-228D4A57C3AB}"/>
              </a:ext>
            </a:extLst>
          </p:cNvPr>
          <p:cNvGrpSpPr/>
          <p:nvPr/>
        </p:nvGrpSpPr>
        <p:grpSpPr>
          <a:xfrm>
            <a:off x="795645" y="556424"/>
            <a:ext cx="3345311" cy="584775"/>
            <a:chOff x="2640851" y="477594"/>
            <a:chExt cx="3345311" cy="58477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61356F7-6E60-415E-93C3-F2B83051B641}"/>
                </a:ext>
              </a:extLst>
            </p:cNvPr>
            <p:cNvSpPr txBox="1"/>
            <p:nvPr/>
          </p:nvSpPr>
          <p:spPr>
            <a:xfrm>
              <a:off x="3542864" y="631482"/>
              <a:ext cx="24432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A table of contents</a:t>
              </a:r>
              <a:r>
                <a:rPr lang="en-US" altLang="ko-KR" dirty="0">
                  <a:solidFill>
                    <a:srgbClr val="554F4D"/>
                  </a:solidFill>
                </a:rPr>
                <a:t>.</a:t>
              </a:r>
              <a:endParaRPr lang="ko-KR" altLang="en-US" dirty="0">
                <a:solidFill>
                  <a:srgbClr val="554F4D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5541882-D751-4CCB-9348-135C193BA93B}"/>
                </a:ext>
              </a:extLst>
            </p:cNvPr>
            <p:cNvSpPr txBox="1"/>
            <p:nvPr/>
          </p:nvSpPr>
          <p:spPr>
            <a:xfrm>
              <a:off x="2640851" y="477594"/>
              <a:ext cx="98937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3200" b="1" dirty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목차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1017909" y="1950502"/>
            <a:ext cx="2235662" cy="553653"/>
            <a:chOff x="991637" y="1262060"/>
            <a:chExt cx="2235662" cy="5536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E1D5B25-FB20-4491-A0B8-BF4EDADFB5F7}"/>
                </a:ext>
              </a:extLst>
            </p:cNvPr>
            <p:cNvSpPr txBox="1"/>
            <p:nvPr/>
          </p:nvSpPr>
          <p:spPr>
            <a:xfrm>
              <a:off x="991637" y="1262060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2.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439F61D-18E1-4402-AA8D-49B330678C06}"/>
                </a:ext>
              </a:extLst>
            </p:cNvPr>
            <p:cNvSpPr txBox="1"/>
            <p:nvPr/>
          </p:nvSpPr>
          <p:spPr>
            <a:xfrm>
              <a:off x="1606342" y="129249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인력구성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033675" y="2675736"/>
            <a:ext cx="2235662" cy="553653"/>
            <a:chOff x="991637" y="1262060"/>
            <a:chExt cx="2235662" cy="5536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E1D5B25-FB20-4491-A0B8-BF4EDADFB5F7}"/>
                </a:ext>
              </a:extLst>
            </p:cNvPr>
            <p:cNvSpPr txBox="1"/>
            <p:nvPr/>
          </p:nvSpPr>
          <p:spPr>
            <a:xfrm>
              <a:off x="991637" y="1262060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3.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439F61D-18E1-4402-AA8D-49B330678C06}"/>
                </a:ext>
              </a:extLst>
            </p:cNvPr>
            <p:cNvSpPr txBox="1"/>
            <p:nvPr/>
          </p:nvSpPr>
          <p:spPr>
            <a:xfrm>
              <a:off x="1606342" y="129249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업무분장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1044184" y="4152454"/>
            <a:ext cx="2078567" cy="553653"/>
            <a:chOff x="991637" y="1262060"/>
            <a:chExt cx="2078567" cy="5536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E1D5B25-FB20-4491-A0B8-BF4EDADFB5F7}"/>
                </a:ext>
              </a:extLst>
            </p:cNvPr>
            <p:cNvSpPr txBox="1"/>
            <p:nvPr/>
          </p:nvSpPr>
          <p:spPr>
            <a:xfrm>
              <a:off x="991637" y="1262060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5.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439F61D-18E1-4402-AA8D-49B330678C06}"/>
                </a:ext>
              </a:extLst>
            </p:cNvPr>
            <p:cNvSpPr txBox="1"/>
            <p:nvPr/>
          </p:nvSpPr>
          <p:spPr>
            <a:xfrm>
              <a:off x="1606342" y="1292493"/>
              <a:ext cx="146386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KTAS </a:t>
              </a:r>
              <a:r>
                <a:rPr lang="ko-KR" altLang="en-US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란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1028418" y="4939631"/>
            <a:ext cx="3432312" cy="540083"/>
            <a:chOff x="991637" y="1245197"/>
            <a:chExt cx="3432312" cy="54008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E1D5B25-FB20-4491-A0B8-BF4EDADFB5F7}"/>
                </a:ext>
              </a:extLst>
            </p:cNvPr>
            <p:cNvSpPr txBox="1"/>
            <p:nvPr/>
          </p:nvSpPr>
          <p:spPr>
            <a:xfrm>
              <a:off x="991637" y="1262060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6.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439F61D-18E1-4402-AA8D-49B330678C06}"/>
                </a:ext>
              </a:extLst>
            </p:cNvPr>
            <p:cNvSpPr txBox="1"/>
            <p:nvPr/>
          </p:nvSpPr>
          <p:spPr>
            <a:xfrm>
              <a:off x="1653639" y="1245197"/>
              <a:ext cx="277031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응급실 장비소개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991637" y="3462438"/>
            <a:ext cx="2679694" cy="553653"/>
            <a:chOff x="991637" y="1262060"/>
            <a:chExt cx="2679694" cy="5536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E1D5B25-FB20-4491-A0B8-BF4EDADFB5F7}"/>
                </a:ext>
              </a:extLst>
            </p:cNvPr>
            <p:cNvSpPr txBox="1"/>
            <p:nvPr/>
          </p:nvSpPr>
          <p:spPr>
            <a:xfrm>
              <a:off x="991637" y="1262060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4.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439F61D-18E1-4402-AA8D-49B330678C06}"/>
                </a:ext>
              </a:extLst>
            </p:cNvPr>
            <p:cNvSpPr txBox="1"/>
            <p:nvPr/>
          </p:nvSpPr>
          <p:spPr>
            <a:xfrm>
              <a:off x="1606342" y="1292493"/>
              <a:ext cx="206498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응급실 구성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48" name="그룹 47"/>
          <p:cNvGrpSpPr/>
          <p:nvPr/>
        </p:nvGrpSpPr>
        <p:grpSpPr>
          <a:xfrm>
            <a:off x="1044184" y="5697465"/>
            <a:ext cx="3266393" cy="553653"/>
            <a:chOff x="991637" y="1262060"/>
            <a:chExt cx="3266393" cy="5536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E1D5B25-FB20-4491-A0B8-BF4EDADFB5F7}"/>
                </a:ext>
              </a:extLst>
            </p:cNvPr>
            <p:cNvSpPr txBox="1"/>
            <p:nvPr/>
          </p:nvSpPr>
          <p:spPr>
            <a:xfrm>
              <a:off x="991637" y="1262060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7.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439F61D-18E1-4402-AA8D-49B330678C06}"/>
                </a:ext>
              </a:extLst>
            </p:cNvPr>
            <p:cNvSpPr txBox="1"/>
            <p:nvPr/>
          </p:nvSpPr>
          <p:spPr>
            <a:xfrm>
              <a:off x="1606342" y="1292493"/>
              <a:ext cx="26516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ko-KR" altLang="en-US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전원 및 </a:t>
              </a:r>
              <a:r>
                <a:rPr lang="ko-KR" altLang="en-US" sz="2800" b="1" dirty="0" err="1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핫</a:t>
              </a:r>
              <a:r>
                <a:rPr lang="ko-KR" altLang="en-US" sz="28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 라인</a:t>
              </a:r>
              <a:endParaRPr lang="ko-KR" altLang="en-US" sz="28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51" name="그림 50">
            <a:extLst>
              <a:ext uri="{FF2B5EF4-FFF2-40B4-BE49-F238E27FC236}">
                <a16:creationId xmlns:a16="http://schemas.microsoft.com/office/drawing/2014/main" id="{B9E8129E-3131-4730-9F57-1F2A1B729A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2000" y="-5047"/>
            <a:ext cx="55021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7134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>
            <a:extLst>
              <a:ext uri="{FF2B5EF4-FFF2-40B4-BE49-F238E27FC236}">
                <a16:creationId xmlns:a16="http://schemas.microsoft.com/office/drawing/2014/main" id="{90977525-29CC-4023-A705-FEC1E1BE7176}"/>
              </a:ext>
            </a:extLst>
          </p:cNvPr>
          <p:cNvGrpSpPr/>
          <p:nvPr/>
        </p:nvGrpSpPr>
        <p:grpSpPr>
          <a:xfrm>
            <a:off x="1498829" y="1079058"/>
            <a:ext cx="9194341" cy="3770263"/>
            <a:chOff x="1103979" y="1282258"/>
            <a:chExt cx="9194341" cy="377026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BB05FE3-69F5-413B-88B0-727025CFC513}"/>
                </a:ext>
              </a:extLst>
            </p:cNvPr>
            <p:cNvSpPr txBox="1"/>
            <p:nvPr/>
          </p:nvSpPr>
          <p:spPr>
            <a:xfrm>
              <a:off x="110397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12F2850-2A5E-4128-8BAE-02DD895029D0}"/>
                </a:ext>
              </a:extLst>
            </p:cNvPr>
            <p:cNvSpPr txBox="1"/>
            <p:nvPr/>
          </p:nvSpPr>
          <p:spPr>
            <a:xfrm>
              <a:off x="926245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3374699-A43F-4CA9-B1DD-4381505F223C}"/>
              </a:ext>
            </a:extLst>
          </p:cNvPr>
          <p:cNvSpPr txBox="1"/>
          <p:nvPr/>
        </p:nvSpPr>
        <p:spPr>
          <a:xfrm>
            <a:off x="3400023" y="2648870"/>
            <a:ext cx="55274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응급실 이란</a:t>
            </a:r>
            <a:r>
              <a:rPr lang="en-US" altLang="ko-KR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?</a:t>
            </a:r>
            <a:endParaRPr lang="ko-KR" altLang="en-US" sz="6000" b="1" i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021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FCE5C4DE-C1B3-47C0-8D38-2C9295EA2307}"/>
              </a:ext>
            </a:extLst>
          </p:cNvPr>
          <p:cNvGrpSpPr/>
          <p:nvPr/>
        </p:nvGrpSpPr>
        <p:grpSpPr>
          <a:xfrm>
            <a:off x="632491" y="811749"/>
            <a:ext cx="11098297" cy="5557520"/>
            <a:chOff x="5415280" y="650240"/>
            <a:chExt cx="6096000" cy="555752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A86A2F4-BE7E-4806-A85F-F9C3063D622C}"/>
                </a:ext>
              </a:extLst>
            </p:cNvPr>
            <p:cNvSpPr/>
            <p:nvPr/>
          </p:nvSpPr>
          <p:spPr>
            <a:xfrm>
              <a:off x="5415280" y="650240"/>
              <a:ext cx="6096000" cy="5557520"/>
            </a:xfrm>
            <a:prstGeom prst="rect">
              <a:avLst/>
            </a:prstGeom>
            <a:solidFill>
              <a:srgbClr val="FCF7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dirty="0" smtClean="0"/>
                <a:t>e</a:t>
              </a:r>
              <a:endParaRPr lang="ko-KR" altLang="en-US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28AE641-C095-48C8-9C44-5C8D5E53D4A5}"/>
                </a:ext>
              </a:extLst>
            </p:cNvPr>
            <p:cNvSpPr txBox="1"/>
            <p:nvPr/>
          </p:nvSpPr>
          <p:spPr>
            <a:xfrm>
              <a:off x="5797617" y="2465742"/>
              <a:ext cx="5587188" cy="201285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>
                <a:lnSpc>
                  <a:spcPct val="120000"/>
                </a:lnSpc>
              </a:pPr>
              <a:endParaRPr lang="en-US" altLang="ko-KR" sz="2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응급환자가 </a:t>
              </a:r>
              <a:r>
                <a:rPr lang="ko-KR" altLang="en-US" sz="2600" dirty="0" err="1" smtClean="0">
                  <a:latin typeface="HY헤드라인M" pitchFamily="18" charset="-127"/>
                  <a:ea typeface="HY헤드라인M" pitchFamily="18" charset="-127"/>
                </a:rPr>
                <a:t>발생하였을때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 적절한 처치를 시행한 후 신속하고  안전하게 환자를 치료하여 적합한 병원으로 이송하고 짧은 시간에 최상의 응급의료서비스를  제공함</a:t>
              </a:r>
              <a:endParaRPr lang="ko-KR" altLang="en-US" sz="26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24BE716-21DA-47D3-84F9-025BAE32AB44}"/>
                </a:ext>
              </a:extLst>
            </p:cNvPr>
            <p:cNvSpPr txBox="1"/>
            <p:nvPr/>
          </p:nvSpPr>
          <p:spPr>
            <a:xfrm>
              <a:off x="5687258" y="1209964"/>
              <a:ext cx="41998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b="1" dirty="0" smtClean="0">
                  <a:solidFill>
                    <a:schemeClr val="bg2">
                      <a:lumMod val="25000"/>
                    </a:schemeClr>
                  </a:solidFill>
                  <a:latin typeface="굴림"/>
                  <a:ea typeface="굴림"/>
                </a:rPr>
                <a:t>▶응급의료센터란</a:t>
              </a:r>
              <a:endParaRPr lang="ko-KR" altLang="en-US" sz="3600" b="1" dirty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B325F5D-7B2F-4A4D-A205-7DB0030B28D3}"/>
                </a:ext>
              </a:extLst>
            </p:cNvPr>
            <p:cNvCxnSpPr/>
            <p:nvPr/>
          </p:nvCxnSpPr>
          <p:spPr>
            <a:xfrm>
              <a:off x="5781852" y="2035693"/>
              <a:ext cx="5687737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816764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>
            <a:extLst>
              <a:ext uri="{FF2B5EF4-FFF2-40B4-BE49-F238E27FC236}">
                <a16:creationId xmlns:a16="http://schemas.microsoft.com/office/drawing/2014/main" id="{90977525-29CC-4023-A705-FEC1E1BE7176}"/>
              </a:ext>
            </a:extLst>
          </p:cNvPr>
          <p:cNvGrpSpPr/>
          <p:nvPr/>
        </p:nvGrpSpPr>
        <p:grpSpPr>
          <a:xfrm>
            <a:off x="1498829" y="1079058"/>
            <a:ext cx="9194341" cy="3770263"/>
            <a:chOff x="1103979" y="1282258"/>
            <a:chExt cx="9194341" cy="377026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BB05FE3-69F5-413B-88B0-727025CFC513}"/>
                </a:ext>
              </a:extLst>
            </p:cNvPr>
            <p:cNvSpPr txBox="1"/>
            <p:nvPr/>
          </p:nvSpPr>
          <p:spPr>
            <a:xfrm>
              <a:off x="110397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12F2850-2A5E-4128-8BAE-02DD895029D0}"/>
                </a:ext>
              </a:extLst>
            </p:cNvPr>
            <p:cNvSpPr txBox="1"/>
            <p:nvPr/>
          </p:nvSpPr>
          <p:spPr>
            <a:xfrm>
              <a:off x="926245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3374699-A43F-4CA9-B1DD-4381505F223C}"/>
              </a:ext>
            </a:extLst>
          </p:cNvPr>
          <p:cNvSpPr txBox="1"/>
          <p:nvPr/>
        </p:nvSpPr>
        <p:spPr>
          <a:xfrm>
            <a:off x="3936944" y="2648870"/>
            <a:ext cx="40799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인력구성</a:t>
            </a:r>
            <a:endParaRPr lang="ko-KR" altLang="en-US" sz="6000" b="1" i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021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347716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3889176" y="95534"/>
            <a:ext cx="5109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응급의료센터 직원 현황</a:t>
            </a:r>
            <a:endParaRPr lang="en-US" altLang="ko-KR" sz="3600" dirty="0" smtClean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9F450324-20B0-49CF-97E3-AFFE69842BFD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 flipV="1">
            <a:off x="0" y="6653048"/>
            <a:ext cx="12192000" cy="25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000419"/>
              </p:ext>
            </p:extLst>
          </p:nvPr>
        </p:nvGraphicFramePr>
        <p:xfrm>
          <a:off x="1344963" y="1672346"/>
          <a:ext cx="1426822" cy="728943"/>
        </p:xfrm>
        <a:graphic>
          <a:graphicData uri="http://schemas.openxmlformats.org/drawingml/2006/table">
            <a:tbl>
              <a:tblPr/>
              <a:tblGrid>
                <a:gridCol w="1426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576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err="1">
                          <a:solidFill>
                            <a:srgbClr val="FFFFFF"/>
                          </a:solidFill>
                          <a:effectLst/>
                          <a:ea typeface="맑은 고딕"/>
                        </a:rPr>
                        <a:t>응급의료센터장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4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정종일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0" name="표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475717"/>
              </p:ext>
            </p:extLst>
          </p:nvPr>
        </p:nvGraphicFramePr>
        <p:xfrm>
          <a:off x="2996342" y="1695734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전문의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고영길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4510159" y="1469518"/>
            <a:ext cx="824265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 latinLnBrk="0">
              <a:lnSpc>
                <a:spcPct val="130000"/>
              </a:lnSpc>
            </a:pPr>
            <a:r>
              <a:rPr lang="ko-KR" altLang="en-US" b="1" kern="0" spc="-100" dirty="0">
                <a:solidFill>
                  <a:srgbClr val="FFFFFF"/>
                </a:solidFill>
              </a:rPr>
              <a:t>전문의</a:t>
            </a:r>
          </a:p>
        </p:txBody>
      </p:sp>
      <p:graphicFrame>
        <p:nvGraphicFramePr>
          <p:cNvPr id="71" name="표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045007"/>
              </p:ext>
            </p:extLst>
          </p:nvPr>
        </p:nvGraphicFramePr>
        <p:xfrm>
          <a:off x="4735608" y="1695734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전문의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김재훈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2" name="표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452997"/>
              </p:ext>
            </p:extLst>
          </p:nvPr>
        </p:nvGraphicFramePr>
        <p:xfrm>
          <a:off x="6386987" y="1695734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전문의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전후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3" name="표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523102"/>
              </p:ext>
            </p:extLst>
          </p:nvPr>
        </p:nvGraphicFramePr>
        <p:xfrm>
          <a:off x="8092957" y="1695734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전문의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박현웅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4" name="표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630713"/>
              </p:ext>
            </p:extLst>
          </p:nvPr>
        </p:nvGraphicFramePr>
        <p:xfrm>
          <a:off x="9717041" y="1695734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전문의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이건희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6" name="표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359491"/>
              </p:ext>
            </p:extLst>
          </p:nvPr>
        </p:nvGraphicFramePr>
        <p:xfrm>
          <a:off x="622300" y="2651077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수간호사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서현순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7" name="표 7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624812"/>
              </p:ext>
            </p:extLst>
          </p:nvPr>
        </p:nvGraphicFramePr>
        <p:xfrm>
          <a:off x="2248025" y="2651077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간호사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김미정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8" name="표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800714"/>
              </p:ext>
            </p:extLst>
          </p:nvPr>
        </p:nvGraphicFramePr>
        <p:xfrm>
          <a:off x="3865915" y="2651077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간호사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오미진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9" name="표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724339"/>
              </p:ext>
            </p:extLst>
          </p:nvPr>
        </p:nvGraphicFramePr>
        <p:xfrm>
          <a:off x="5459607" y="2651077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간호사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안은경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0" name="표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840672"/>
              </p:ext>
            </p:extLst>
          </p:nvPr>
        </p:nvGraphicFramePr>
        <p:xfrm>
          <a:off x="7042746" y="2651077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간호사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박수완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1" name="표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910412"/>
              </p:ext>
            </p:extLst>
          </p:nvPr>
        </p:nvGraphicFramePr>
        <p:xfrm>
          <a:off x="8625886" y="2651077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간호사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손연금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2" name="표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857424"/>
              </p:ext>
            </p:extLst>
          </p:nvPr>
        </p:nvGraphicFramePr>
        <p:xfrm>
          <a:off x="10263617" y="2651077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간호사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소미리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3" name="표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969616"/>
              </p:ext>
            </p:extLst>
          </p:nvPr>
        </p:nvGraphicFramePr>
        <p:xfrm>
          <a:off x="622300" y="3674659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간호사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이효진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4" name="표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382009"/>
              </p:ext>
            </p:extLst>
          </p:nvPr>
        </p:nvGraphicFramePr>
        <p:xfrm>
          <a:off x="2248025" y="3674659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간호사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이하영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645139"/>
              </p:ext>
            </p:extLst>
          </p:nvPr>
        </p:nvGraphicFramePr>
        <p:xfrm>
          <a:off x="3865915" y="3674659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간호사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강혜연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6" name="표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575887"/>
              </p:ext>
            </p:extLst>
          </p:nvPr>
        </p:nvGraphicFramePr>
        <p:xfrm>
          <a:off x="5459607" y="3674659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간호사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최경진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7" name="표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672304"/>
              </p:ext>
            </p:extLst>
          </p:nvPr>
        </p:nvGraphicFramePr>
        <p:xfrm>
          <a:off x="7042746" y="3674659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간호사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김순진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8" name="표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935761"/>
              </p:ext>
            </p:extLst>
          </p:nvPr>
        </p:nvGraphicFramePr>
        <p:xfrm>
          <a:off x="8625886" y="3674659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간호사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박종희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9" name="표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878734"/>
              </p:ext>
            </p:extLst>
          </p:nvPr>
        </p:nvGraphicFramePr>
        <p:xfrm>
          <a:off x="10263617" y="3674659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간호사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오승우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1" name="표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027922"/>
              </p:ext>
            </p:extLst>
          </p:nvPr>
        </p:nvGraphicFramePr>
        <p:xfrm>
          <a:off x="2035424" y="5585344"/>
          <a:ext cx="1440470" cy="660366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01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간호조무사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1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서승원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2" name="표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827953"/>
              </p:ext>
            </p:extLst>
          </p:nvPr>
        </p:nvGraphicFramePr>
        <p:xfrm>
          <a:off x="4254914" y="4630002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err="1" smtClean="0">
                          <a:solidFill>
                            <a:srgbClr val="FFFFFF"/>
                          </a:solidFill>
                          <a:effectLst/>
                        </a:rPr>
                        <a:t>응급구조사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윤선호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3" name="표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060160"/>
              </p:ext>
            </p:extLst>
          </p:nvPr>
        </p:nvGraphicFramePr>
        <p:xfrm>
          <a:off x="5848606" y="4630002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err="1" smtClean="0">
                          <a:solidFill>
                            <a:srgbClr val="FFFFFF"/>
                          </a:solidFill>
                          <a:effectLst/>
                        </a:rPr>
                        <a:t>응급구조사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이장호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4" name="표 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077431"/>
              </p:ext>
            </p:extLst>
          </p:nvPr>
        </p:nvGraphicFramePr>
        <p:xfrm>
          <a:off x="7431745" y="4630002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err="1" smtClean="0">
                          <a:solidFill>
                            <a:srgbClr val="FFFFFF"/>
                          </a:solidFill>
                          <a:effectLst/>
                        </a:rPr>
                        <a:t>응급구조사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여미선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8" name="표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093785"/>
              </p:ext>
            </p:extLst>
          </p:nvPr>
        </p:nvGraphicFramePr>
        <p:xfrm>
          <a:off x="3618563" y="5585345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간호조무사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김세곤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9" name="표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666020"/>
              </p:ext>
            </p:extLst>
          </p:nvPr>
        </p:nvGraphicFramePr>
        <p:xfrm>
          <a:off x="5236453" y="5585345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간호조무사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김연룡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0" name="표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396802"/>
              </p:ext>
            </p:extLst>
          </p:nvPr>
        </p:nvGraphicFramePr>
        <p:xfrm>
          <a:off x="6822943" y="5585345"/>
          <a:ext cx="1440470" cy="688511"/>
        </p:xfrm>
        <a:graphic>
          <a:graphicData uri="http://schemas.openxmlformats.org/drawingml/2006/table">
            <a:tbl>
              <a:tblPr/>
              <a:tblGrid>
                <a:gridCol w="144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간호조무사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정하동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4" name="TextBox 103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1729930" y="724566"/>
            <a:ext cx="907652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500" dirty="0" smtClean="0">
                <a:latin typeface="HY헤드라인M" pitchFamily="18" charset="-127"/>
                <a:ea typeface="HY헤드라인M" pitchFamily="18" charset="-127"/>
              </a:rPr>
              <a:t>의사 </a:t>
            </a:r>
            <a:r>
              <a:rPr lang="en-US" altLang="ko-KR" sz="2500" dirty="0">
                <a:latin typeface="HY헤드라인M" pitchFamily="18" charset="-127"/>
                <a:ea typeface="HY헤드라인M" pitchFamily="18" charset="-127"/>
              </a:rPr>
              <a:t>: 6</a:t>
            </a:r>
            <a:r>
              <a:rPr lang="ko-KR" altLang="en-US" sz="2500" dirty="0" smtClean="0"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25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500" dirty="0">
                <a:latin typeface="HY헤드라인M" pitchFamily="18" charset="-127"/>
                <a:ea typeface="HY헤드라인M" pitchFamily="18" charset="-127"/>
              </a:rPr>
              <a:t>간호사 </a:t>
            </a:r>
            <a:r>
              <a:rPr lang="en-US" altLang="ko-KR" sz="2500" dirty="0">
                <a:latin typeface="HY헤드라인M" pitchFamily="18" charset="-127"/>
                <a:ea typeface="HY헤드라인M" pitchFamily="18" charset="-127"/>
              </a:rPr>
              <a:t>: 14</a:t>
            </a:r>
            <a:r>
              <a:rPr lang="ko-KR" altLang="en-US" sz="2500" dirty="0" smtClean="0"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25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500" dirty="0" err="1">
                <a:latin typeface="HY헤드라인M" pitchFamily="18" charset="-127"/>
                <a:ea typeface="HY헤드라인M" pitchFamily="18" charset="-127"/>
              </a:rPr>
              <a:t>응급구조사</a:t>
            </a:r>
            <a:r>
              <a:rPr lang="ko-KR" altLang="en-US" sz="25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500" dirty="0">
                <a:latin typeface="HY헤드라인M" pitchFamily="18" charset="-127"/>
                <a:ea typeface="HY헤드라인M" pitchFamily="18" charset="-127"/>
              </a:rPr>
              <a:t>: 4</a:t>
            </a:r>
            <a:r>
              <a:rPr lang="ko-KR" altLang="en-US" sz="2500" dirty="0" smtClean="0"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2500" dirty="0" smtClean="0"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500" dirty="0">
                <a:latin typeface="HY헤드라인M" pitchFamily="18" charset="-127"/>
                <a:ea typeface="HY헤드라인M" pitchFamily="18" charset="-127"/>
              </a:rPr>
              <a:t>간호조무사 </a:t>
            </a:r>
            <a:r>
              <a:rPr lang="en-US" altLang="ko-KR" sz="2500" dirty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en-US" altLang="ko-KR" sz="2500" dirty="0" smtClean="0">
                <a:latin typeface="HY헤드라인M" pitchFamily="18" charset="-127"/>
                <a:ea typeface="HY헤드라인M" pitchFamily="18" charset="-127"/>
              </a:rPr>
              <a:t>5</a:t>
            </a:r>
            <a:r>
              <a:rPr lang="ko-KR" altLang="en-US" sz="2500" dirty="0" smtClean="0"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25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2500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726694"/>
              </p:ext>
            </p:extLst>
          </p:nvPr>
        </p:nvGraphicFramePr>
        <p:xfrm>
          <a:off x="8385854" y="5585344"/>
          <a:ext cx="1425474" cy="700006"/>
        </p:xfrm>
        <a:graphic>
          <a:graphicData uri="http://schemas.openxmlformats.org/drawingml/2006/table">
            <a:tbl>
              <a:tblPr/>
              <a:tblGrid>
                <a:gridCol w="1425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16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solidFill>
                            <a:srgbClr val="FFFFFF"/>
                          </a:solidFill>
                          <a:effectLst/>
                        </a:rPr>
                        <a:t>간호조무사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8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이병천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8" name="표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97889"/>
              </p:ext>
            </p:extLst>
          </p:nvPr>
        </p:nvGraphicFramePr>
        <p:xfrm>
          <a:off x="2671775" y="4619053"/>
          <a:ext cx="1373717" cy="699460"/>
        </p:xfrm>
        <a:graphic>
          <a:graphicData uri="http://schemas.openxmlformats.org/drawingml/2006/table">
            <a:tbl>
              <a:tblPr/>
              <a:tblGrid>
                <a:gridCol w="13737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62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err="1" smtClean="0">
                          <a:solidFill>
                            <a:srgbClr val="FFFFFF"/>
                          </a:solidFill>
                          <a:effectLst/>
                        </a:rPr>
                        <a:t>응급구조사</a:t>
                      </a:r>
                      <a:endParaRPr lang="ko-KR" altLang="en-US" sz="1400" b="1" kern="0" spc="-1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D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4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김한솔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1C3D6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74189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>
            <a:extLst>
              <a:ext uri="{FF2B5EF4-FFF2-40B4-BE49-F238E27FC236}">
                <a16:creationId xmlns:a16="http://schemas.microsoft.com/office/drawing/2014/main" id="{90977525-29CC-4023-A705-FEC1E1BE7176}"/>
              </a:ext>
            </a:extLst>
          </p:cNvPr>
          <p:cNvGrpSpPr/>
          <p:nvPr/>
        </p:nvGrpSpPr>
        <p:grpSpPr>
          <a:xfrm>
            <a:off x="1498829" y="1079058"/>
            <a:ext cx="9194341" cy="3770263"/>
            <a:chOff x="1103979" y="1282258"/>
            <a:chExt cx="9194341" cy="377026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BB05FE3-69F5-413B-88B0-727025CFC513}"/>
                </a:ext>
              </a:extLst>
            </p:cNvPr>
            <p:cNvSpPr txBox="1"/>
            <p:nvPr/>
          </p:nvSpPr>
          <p:spPr>
            <a:xfrm>
              <a:off x="110397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12F2850-2A5E-4128-8BAE-02DD895029D0}"/>
                </a:ext>
              </a:extLst>
            </p:cNvPr>
            <p:cNvSpPr txBox="1"/>
            <p:nvPr/>
          </p:nvSpPr>
          <p:spPr>
            <a:xfrm>
              <a:off x="926245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3374699-A43F-4CA9-B1DD-4381505F223C}"/>
              </a:ext>
            </a:extLst>
          </p:cNvPr>
          <p:cNvSpPr txBox="1"/>
          <p:nvPr/>
        </p:nvSpPr>
        <p:spPr>
          <a:xfrm>
            <a:off x="4009420" y="2648870"/>
            <a:ext cx="40799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업무분장</a:t>
            </a:r>
            <a:endParaRPr lang="ko-KR" altLang="en-US" sz="6000" b="1" i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021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953808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795645" y="256001"/>
            <a:ext cx="5181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▶업무분장</a:t>
            </a:r>
            <a:r>
              <a:rPr lang="en-US" altLang="ko-KR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간호사</a:t>
            </a:r>
            <a:r>
              <a:rPr lang="en-US" altLang="ko-KR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:14</a:t>
            </a:r>
            <a:r>
              <a:rPr lang="ko-KR" altLang="en-US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3600" b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892AB57-BFC2-4C8F-8FA5-D146650649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712664"/>
              </p:ext>
            </p:extLst>
          </p:nvPr>
        </p:nvGraphicFramePr>
        <p:xfrm>
          <a:off x="917644" y="976709"/>
          <a:ext cx="9771377" cy="55932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59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7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5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22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67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구성원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주요업무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작성주기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담당자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6208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1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응급의료센터 사업계획을 세우고 시행     및 평가</a:t>
                      </a:r>
                      <a:endParaRPr lang="en-US" altLang="ko-KR" sz="1800" b="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년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회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서현순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62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2021</a:t>
                      </a: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년 응급의료기관평가와 세부항목 점검 업무분장</a:t>
                      </a:r>
                      <a:endParaRPr lang="en-US" altLang="ko-KR" sz="1800" b="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년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1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회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662795"/>
                  </a:ext>
                </a:extLst>
              </a:tr>
              <a:tr h="39687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근무표</a:t>
                      </a: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작성 및 업무 관리</a:t>
                      </a:r>
                      <a:endParaRPr lang="en-US" altLang="ko-KR" sz="1800" b="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매월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829601"/>
                  </a:ext>
                </a:extLst>
              </a:tr>
              <a:tr h="3900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응급실 물품 고장수리 신청 및 관리</a:t>
                      </a:r>
                      <a:endParaRPr lang="en-US" altLang="ko-KR" sz="1800" b="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수시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87762"/>
                  </a:ext>
                </a:extLst>
              </a:tr>
              <a:tr h="360520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2021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환자 안전 지킴이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수시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김미정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62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구두처방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후 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24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시간 이내 의사 처방 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환수율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조사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수시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483326"/>
                  </a:ext>
                </a:extLst>
              </a:tr>
              <a:tr h="360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환자안전 환경관리 </a:t>
                      </a:r>
                      <a:r>
                        <a:rPr lang="ko-KR" altLang="en-US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점검표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제출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매월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101339"/>
                  </a:ext>
                </a:extLst>
              </a:tr>
              <a:tr h="6262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응급의료기관 평가 항목 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환자 만족도</a:t>
                      </a:r>
                      <a:r>
                        <a:rPr lang="en-US" altLang="ko-KR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)QI</a:t>
                      </a:r>
                      <a:r>
                        <a:rPr lang="ko-KR" altLang="en-US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진행</a:t>
                      </a:r>
                      <a:endParaRPr lang="ko-KR" altLang="en-US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매월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211390"/>
                  </a:ext>
                </a:extLst>
              </a:tr>
              <a:tr h="62620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3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부서별 감염관리 규정에 의거 부서원 교육 및 모니터일 실시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분기별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오미진</a:t>
                      </a:r>
                      <a:endParaRPr lang="ko-KR" altLang="en-US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선별진료</a:t>
                      </a: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및 감염 관리 교육실시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분기별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383930"/>
                  </a:ext>
                </a:extLst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3325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92164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953808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795645" y="256001"/>
            <a:ext cx="4076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▶업무분장</a:t>
            </a:r>
            <a:r>
              <a:rPr lang="en-US" altLang="ko-KR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간호사</a:t>
            </a:r>
            <a:r>
              <a:rPr lang="en-US" altLang="ko-KR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3600" b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892AB57-BFC2-4C8F-8FA5-D146650649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461712"/>
              </p:ext>
            </p:extLst>
          </p:nvPr>
        </p:nvGraphicFramePr>
        <p:xfrm>
          <a:off x="622300" y="1016415"/>
          <a:ext cx="10017012" cy="57140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78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7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95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2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30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구성원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주요업무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작성주기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담당자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34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4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응급의료기관 평가 관련 </a:t>
                      </a:r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지표관리</a:t>
                      </a:r>
                      <a:endParaRPr lang="en-US" altLang="ko-KR" sz="1800" b="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algn="l"/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지표명</a:t>
                      </a:r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:</a:t>
                      </a:r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중증상병</a:t>
                      </a: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해당 환자 구성비</a:t>
                      </a:r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분기별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안은경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4585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5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응급 </a:t>
                      </a:r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E-CART </a:t>
                      </a: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및 비치</a:t>
                      </a:r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향정약품</a:t>
                      </a:r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각종검사준비 물품 관리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박수완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065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6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응급의료기관 평가 관련 </a:t>
                      </a:r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지표관리</a:t>
                      </a:r>
                      <a:endParaRPr lang="en-US" altLang="ko-KR" sz="1800" b="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algn="l"/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지표명</a:t>
                      </a:r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:</a:t>
                      </a: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최종 </a:t>
                      </a:r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치료율</a:t>
                      </a:r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분기별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손연금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06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E</a:t>
                      </a:r>
                      <a:r>
                        <a:rPr lang="en-US" altLang="ko-KR" sz="1800" b="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K G </a:t>
                      </a:r>
                      <a:r>
                        <a:rPr lang="en-US" altLang="ko-KR" sz="1800" b="0" baseline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moniter</a:t>
                      </a:r>
                      <a:r>
                        <a:rPr lang="en-US" altLang="ko-KR" sz="1800" b="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관리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342117"/>
                  </a:ext>
                </a:extLst>
              </a:tr>
              <a:tr h="64112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7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Ventilater</a:t>
                      </a:r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제세동기 관리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소미리</a:t>
                      </a:r>
                      <a:endParaRPr lang="ko-KR" altLang="en-US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332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8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심폐소생실</a:t>
                      </a: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물품관리 및 유효기간 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이효진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332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9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관장실</a:t>
                      </a: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및 오염 </a:t>
                      </a:r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세척실</a:t>
                      </a: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관리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이하영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21098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953808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795645" y="256001"/>
            <a:ext cx="4076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▶업무분장</a:t>
            </a:r>
            <a:r>
              <a:rPr lang="en-US" altLang="ko-KR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간호사</a:t>
            </a:r>
            <a:r>
              <a:rPr lang="en-US" altLang="ko-KR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3600" b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892AB57-BFC2-4C8F-8FA5-D146650649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190989"/>
              </p:ext>
            </p:extLst>
          </p:nvPr>
        </p:nvGraphicFramePr>
        <p:xfrm>
          <a:off x="622300" y="1016415"/>
          <a:ext cx="10017012" cy="41795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78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7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95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2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84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구성원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주요업무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작성주기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담당자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39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10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응급의료기관 평가 </a:t>
                      </a:r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환자 만족도</a:t>
                      </a:r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</a:p>
                    <a:p>
                      <a:pPr algn="l"/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QI</a:t>
                      </a:r>
                      <a:r>
                        <a:rPr lang="en-US" altLang="ko-KR" sz="1800" b="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진행 서기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분기별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최경진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847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11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응급의료기관 평가 관련 </a:t>
                      </a:r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지표관리</a:t>
                      </a:r>
                      <a:endParaRPr lang="en-US" altLang="ko-KR" sz="1800" b="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algn="l"/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지표명</a:t>
                      </a:r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:</a:t>
                      </a:r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전입중증</a:t>
                      </a: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응급환자 </a:t>
                      </a:r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진료제공률</a:t>
                      </a:r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800" b="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algn="l"/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분기별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강혜연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573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12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Inj</a:t>
                      </a:r>
                      <a:r>
                        <a:rPr lang="en-US" altLang="ko-KR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car </a:t>
                      </a: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및 </a:t>
                      </a:r>
                      <a:r>
                        <a:rPr lang="ko-KR" altLang="en-US" sz="18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처치카</a:t>
                      </a:r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관리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김순진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191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13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처치실 물품정리 및 관리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박종희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59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14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8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신규간호사로서 응급실 업무 숙련도 향상에  집중 한다</a:t>
                      </a:r>
                      <a:endParaRPr lang="ko-KR" altLang="en-US" sz="18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오승우</a:t>
                      </a:r>
                      <a:endParaRPr lang="en-US" altLang="ko-KR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algn="ctr"/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86581" y="689583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2065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953808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795645" y="256001"/>
            <a:ext cx="58240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▶업무분장</a:t>
            </a:r>
            <a:r>
              <a:rPr lang="en-US" altLang="ko-KR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b="1" dirty="0" err="1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응급구조사</a:t>
            </a:r>
            <a:r>
              <a:rPr lang="en-US" altLang="ko-KR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:4</a:t>
            </a:r>
            <a:r>
              <a:rPr lang="ko-KR" altLang="en-US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3600" b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892AB57-BFC2-4C8F-8FA5-D146650649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190350"/>
              </p:ext>
            </p:extLst>
          </p:nvPr>
        </p:nvGraphicFramePr>
        <p:xfrm>
          <a:off x="622300" y="1016416"/>
          <a:ext cx="10017012" cy="5882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6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2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5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2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4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구성원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주요업무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작성주기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담당자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14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1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응급환자 </a:t>
                      </a:r>
                      <a:r>
                        <a:rPr lang="ko-KR" altLang="en-US" sz="14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진료시</a:t>
                      </a:r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진료보조</a:t>
                      </a:r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en-US" altLang="ko-KR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en-US" altLang="ko-KR" sz="14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cpr.splint</a:t>
                      </a:r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등</a:t>
                      </a:r>
                      <a:r>
                        <a:rPr lang="en-US" altLang="ko-KR" sz="140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김한솔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38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환자분류소에서  한국형 중증도 </a:t>
                      </a:r>
                      <a:r>
                        <a:rPr lang="ko-KR" altLang="en-US" sz="14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분류체게</a:t>
                      </a:r>
                      <a:r>
                        <a:rPr lang="en-US" altLang="ko-KR" sz="14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(KTAS) </a:t>
                      </a:r>
                      <a:r>
                        <a:rPr lang="ko-KR" altLang="en-US" sz="14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분류</a:t>
                      </a:r>
                      <a:endParaRPr lang="ko-KR" altLang="en-US" sz="14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780902"/>
                  </a:ext>
                </a:extLst>
              </a:tr>
              <a:tr h="336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근무표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작성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.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응급구조사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학생 실습 지도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매월</a:t>
                      </a:r>
                      <a:r>
                        <a:rPr lang="en-US" altLang="ko-KR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/</a:t>
                      </a:r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상시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899825"/>
                  </a:ext>
                </a:extLst>
              </a:tr>
              <a:tr h="528814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2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EMS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구급차 및 본원 구급차 </a:t>
                      </a:r>
                      <a:r>
                        <a:rPr lang="ko-KR" altLang="en-US" sz="1400" b="0" baseline="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점검대장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작성 및 관리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매월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4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윤선호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응급환자 </a:t>
                      </a:r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진료시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진료보조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en-US" altLang="ko-KR" sz="140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cpr.splint</a:t>
                      </a:r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등</a:t>
                      </a:r>
                      <a:r>
                        <a:rPr lang="en-US" altLang="ko-KR" sz="140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802207"/>
                  </a:ext>
                </a:extLst>
              </a:tr>
              <a:tr h="5838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한국형 중증도 분류체계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KTAS</a:t>
                      </a:r>
                      <a:r>
                        <a:rPr lang="en-US" altLang="ko-KR" sz="1400" b="0" baseline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r>
                        <a:rPr lang="ko-KR" altLang="en-US" sz="1400" b="0" baseline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분류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595576"/>
                  </a:ext>
                </a:extLst>
              </a:tr>
              <a:tr h="33614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3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음압케리어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. portable o2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관리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.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처치물품관리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이장호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14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응급환자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진료시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진료보조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en-US" altLang="ko-KR" sz="1400" b="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cpr.splint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등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141947"/>
                  </a:ext>
                </a:extLst>
              </a:tr>
              <a:tr h="5838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환자분류소에서 한국형 중증도 </a:t>
                      </a:r>
                      <a:r>
                        <a:rPr lang="ko-KR" altLang="en-US" sz="1400" b="0" dirty="0" err="1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분류체게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KTAS) 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HY헤드라인M" pitchFamily="18" charset="-127"/>
                          <a:ea typeface="HY헤드라인M" pitchFamily="18" charset="-127"/>
                        </a:rPr>
                        <a:t>분류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085940"/>
                  </a:ext>
                </a:extLst>
              </a:tr>
              <a:tr h="336142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4</a:t>
                      </a:r>
                      <a:endParaRPr lang="ko-KR" altLang="en-US" sz="18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4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NEDIS</a:t>
                      </a:r>
                      <a:r>
                        <a:rPr lang="en-US" altLang="ko-KR" sz="1400" b="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(</a:t>
                      </a:r>
                      <a:r>
                        <a:rPr lang="ko-KR" altLang="en-US" sz="1400" b="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국가응급진료정보망</a:t>
                      </a:r>
                      <a:r>
                        <a:rPr lang="en-US" altLang="ko-KR" sz="1400" b="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r>
                        <a:rPr lang="ko-KR" altLang="en-US" sz="1400" b="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입력한다</a:t>
                      </a:r>
                      <a:r>
                        <a:rPr lang="en-US" altLang="ko-KR" sz="1400" b="0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.</a:t>
                      </a:r>
                      <a:endParaRPr lang="ko-KR" altLang="en-US" sz="14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여미선</a:t>
                      </a:r>
                      <a:endParaRPr lang="ko-KR" altLang="en-US" sz="1400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38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4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NEDIS(</a:t>
                      </a:r>
                      <a:r>
                        <a:rPr lang="ko-KR" altLang="en-US" sz="14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국가응급진료정보망</a:t>
                      </a:r>
                      <a:r>
                        <a:rPr lang="en-US" altLang="ko-KR" sz="14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r>
                        <a:rPr lang="ko-KR" altLang="en-US" sz="14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오류</a:t>
                      </a:r>
                      <a:r>
                        <a:rPr lang="en-US" altLang="ko-KR" sz="14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.</a:t>
                      </a:r>
                      <a:r>
                        <a:rPr lang="ko-KR" altLang="en-US" sz="14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미상</a:t>
                      </a:r>
                      <a:r>
                        <a:rPr lang="en-US" altLang="ko-KR" sz="14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ko-KR" altLang="en-US" sz="14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재검토 </a:t>
                      </a:r>
                      <a:r>
                        <a:rPr lang="ko-KR" altLang="en-US" sz="1400" b="0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내역관리</a:t>
                      </a:r>
                      <a:endParaRPr lang="ko-KR" altLang="en-US" sz="14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450517"/>
                  </a:ext>
                </a:extLst>
              </a:tr>
              <a:tr h="58386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sz="14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중증응급질환 수용가능 정보 및 병상종합상황판에 수정</a:t>
                      </a:r>
                      <a:r>
                        <a:rPr lang="en-US" altLang="ko-KR" sz="14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.</a:t>
                      </a:r>
                      <a:r>
                        <a:rPr lang="ko-KR" altLang="en-US" sz="14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보완</a:t>
                      </a:r>
                      <a:r>
                        <a:rPr lang="en-US" altLang="ko-KR" sz="14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.</a:t>
                      </a:r>
                      <a:r>
                        <a:rPr lang="ko-KR" altLang="en-US" sz="1400" b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제시</a:t>
                      </a:r>
                      <a:endParaRPr lang="ko-KR" altLang="en-US" sz="1400" b="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sz="1400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090448"/>
                  </a:ext>
                </a:extLst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86581" y="689583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`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9941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953808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795645" y="256001"/>
            <a:ext cx="58240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▶업무분장</a:t>
            </a:r>
            <a:r>
              <a:rPr lang="en-US" altLang="ko-KR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간호조무사</a:t>
            </a:r>
            <a:r>
              <a:rPr lang="en-US" altLang="ko-KR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:5</a:t>
            </a:r>
            <a:r>
              <a:rPr lang="ko-KR" altLang="en-US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명</a:t>
            </a:r>
            <a:r>
              <a:rPr lang="en-US" altLang="ko-KR" sz="36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3600" b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4892AB57-BFC2-4C8F-8FA5-D146650649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865028"/>
              </p:ext>
            </p:extLst>
          </p:nvPr>
        </p:nvGraphicFramePr>
        <p:xfrm>
          <a:off x="917644" y="1310206"/>
          <a:ext cx="9771376" cy="40919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1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05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91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74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구성원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주요 업무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작성주기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100" b="1" dirty="0" smtClean="0">
                          <a:solidFill>
                            <a:srgbClr val="554F4D"/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작성자</a:t>
                      </a:r>
                      <a:endParaRPr lang="ko-KR" altLang="en-US" sz="2100" b="1" dirty="0">
                        <a:solidFill>
                          <a:srgbClr val="554F4D"/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2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879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HY헤드라인M" pitchFamily="18" charset="-127"/>
                          <a:ea typeface="HY헤드라인M" pitchFamily="18" charset="-127"/>
                          <a:cs typeface="Arial" panose="020B0604020202020204" pitchFamily="34" charset="0"/>
                        </a:rPr>
                        <a:t>1</a:t>
                      </a:r>
                      <a:endParaRPr lang="ko-KR" altLang="en-US" sz="1900" dirty="0">
                        <a:solidFill>
                          <a:schemeClr val="bg2">
                            <a:lumMod val="25000"/>
                          </a:schemeClr>
                        </a:solidFill>
                        <a:latin typeface="HY헤드라인M" pitchFamily="18" charset="-127"/>
                        <a:ea typeface="HY헤드라인M" pitchFamily="18" charset="-127"/>
                        <a:cs typeface="Arial" panose="020B0604020202020204" pitchFamily="34" charset="0"/>
                      </a:endParaRPr>
                    </a:p>
                  </a:txBody>
                  <a:tcPr marL="97914" marR="97914" marT="48957" marB="48957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환자이송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영상촬영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처치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시술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수술실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, 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검사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등 환자 확인후 침대</a:t>
                      </a:r>
                      <a:r>
                        <a:rPr lang="ko-KR" altLang="en-US" baseline="0" dirty="0" smtClean="0">
                          <a:latin typeface="HY헤드라인M" pitchFamily="18" charset="-127"/>
                          <a:ea typeface="HY헤드라인M" pitchFamily="18" charset="-127"/>
                        </a:rPr>
                        <a:t> 및 휠체어 로 이동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서승원</a:t>
                      </a:r>
                      <a:endParaRPr lang="en-US" altLang="ko-KR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algn="ctr"/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김세곤</a:t>
                      </a:r>
                      <a:endParaRPr lang="en-US" altLang="ko-KR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algn="ctr"/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김연룡</a:t>
                      </a:r>
                      <a:endParaRPr lang="en-US" altLang="ko-KR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algn="ctr"/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정하동</a:t>
                      </a:r>
                      <a:endParaRPr lang="en-US" altLang="ko-KR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이병천</a:t>
                      </a:r>
                      <a:endParaRPr lang="en-US" altLang="ko-KR" dirty="0" smtClean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28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진료보조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 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(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의사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,</a:t>
                      </a:r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간호사 </a:t>
                      </a:r>
                      <a:r>
                        <a:rPr lang="ko-KR" altLang="en-US" dirty="0" err="1" smtClean="0">
                          <a:latin typeface="HY헤드라인M" pitchFamily="18" charset="-127"/>
                          <a:ea typeface="HY헤드라인M" pitchFamily="18" charset="-127"/>
                        </a:rPr>
                        <a:t>지시하에</a:t>
                      </a:r>
                      <a:r>
                        <a:rPr lang="en-US" altLang="ko-KR" dirty="0" smtClean="0">
                          <a:latin typeface="HY헤드라인M" pitchFamily="18" charset="-127"/>
                          <a:ea typeface="HY헤드라인M" pitchFamily="18" charset="-127"/>
                        </a:rPr>
                        <a:t>)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344859"/>
                  </a:ext>
                </a:extLst>
              </a:tr>
              <a:tr h="70285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드레싱 카 정리 정돈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 smtClean="0">
                          <a:latin typeface="HY헤드라인M" pitchFamily="18" charset="-127"/>
                          <a:ea typeface="HY헤드라인M" pitchFamily="18" charset="-127"/>
                        </a:rPr>
                        <a:t>매일</a:t>
                      </a:r>
                      <a:endParaRPr lang="ko-KR" altLang="en-US" dirty="0">
                        <a:latin typeface="HY헤드라인M" pitchFamily="18" charset="-127"/>
                        <a:ea typeface="HY헤드라인M" pitchFamily="18" charset="-127"/>
                      </a:endParaRPr>
                    </a:p>
                  </a:txBody>
                  <a:tcPr marL="97914" marR="97914" marT="48957" marB="48957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734989"/>
                  </a:ext>
                </a:extLst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2065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>
            <a:extLst>
              <a:ext uri="{FF2B5EF4-FFF2-40B4-BE49-F238E27FC236}">
                <a16:creationId xmlns:a16="http://schemas.microsoft.com/office/drawing/2014/main" id="{90977525-29CC-4023-A705-FEC1E1BE7176}"/>
              </a:ext>
            </a:extLst>
          </p:cNvPr>
          <p:cNvGrpSpPr/>
          <p:nvPr/>
        </p:nvGrpSpPr>
        <p:grpSpPr>
          <a:xfrm>
            <a:off x="1498829" y="1079058"/>
            <a:ext cx="8343211" cy="3770263"/>
            <a:chOff x="1103979" y="1282258"/>
            <a:chExt cx="8343211" cy="377026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BB05FE3-69F5-413B-88B0-727025CFC513}"/>
                </a:ext>
              </a:extLst>
            </p:cNvPr>
            <p:cNvSpPr txBox="1"/>
            <p:nvPr/>
          </p:nvSpPr>
          <p:spPr>
            <a:xfrm>
              <a:off x="1103979" y="1282258"/>
              <a:ext cx="18473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12F2850-2A5E-4128-8BAE-02DD895029D0}"/>
                </a:ext>
              </a:extLst>
            </p:cNvPr>
            <p:cNvSpPr txBox="1"/>
            <p:nvPr/>
          </p:nvSpPr>
          <p:spPr>
            <a:xfrm>
              <a:off x="9262459" y="1282258"/>
              <a:ext cx="18473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3374699-A43F-4CA9-B1DD-4381505F223C}"/>
              </a:ext>
            </a:extLst>
          </p:cNvPr>
          <p:cNvSpPr txBox="1"/>
          <p:nvPr/>
        </p:nvSpPr>
        <p:spPr>
          <a:xfrm>
            <a:off x="3427249" y="2648870"/>
            <a:ext cx="50866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응급실 구성</a:t>
            </a:r>
            <a:endParaRPr lang="ko-KR" altLang="en-US" sz="6000" b="1" i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021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▶응급실구성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正方形/長方形 13">
            <a:extLst>
              <a:ext uri="{FF2B5EF4-FFF2-40B4-BE49-F238E27FC236}">
                <a16:creationId xmlns:a16="http://schemas.microsoft.com/office/drawing/2014/main" id="{890ED7BB-AB56-4723-98C2-F4996063B52F}"/>
              </a:ext>
            </a:extLst>
          </p:cNvPr>
          <p:cNvSpPr/>
          <p:nvPr/>
        </p:nvSpPr>
        <p:spPr>
          <a:xfrm>
            <a:off x="467938" y="1219444"/>
            <a:ext cx="11256124" cy="4960376"/>
          </a:xfrm>
          <a:prstGeom prst="rect">
            <a:avLst/>
          </a:prstGeom>
          <a:solidFill>
            <a:srgbClr val="EE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altLang="ja-JP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0772374D-861B-427F-B594-D01110F5D502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9" name="그룹 48"/>
          <p:cNvGrpSpPr/>
          <p:nvPr/>
        </p:nvGrpSpPr>
        <p:grpSpPr>
          <a:xfrm>
            <a:off x="5105212" y="5267547"/>
            <a:ext cx="3074270" cy="967994"/>
            <a:chOff x="3105804" y="2689223"/>
            <a:chExt cx="2136512" cy="1303023"/>
          </a:xfrm>
        </p:grpSpPr>
        <p:sp>
          <p:nvSpPr>
            <p:cNvPr id="50" name="순서도: 대체 처리 49"/>
            <p:cNvSpPr/>
            <p:nvPr/>
          </p:nvSpPr>
          <p:spPr>
            <a:xfrm>
              <a:off x="3105804" y="2743202"/>
              <a:ext cx="2136512" cy="1249044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497510" y="2689223"/>
              <a:ext cx="1353100" cy="1303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8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간호사 </a:t>
              </a:r>
              <a:r>
                <a:rPr lang="en-US" altLang="ko-KR" sz="28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Station</a:t>
              </a:r>
              <a:endParaRPr lang="ko-KR" altLang="en-US" sz="28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6962600" y="4472686"/>
            <a:ext cx="978431" cy="1015663"/>
            <a:chOff x="2936271" y="2682383"/>
            <a:chExt cx="2571482" cy="1183569"/>
          </a:xfrm>
        </p:grpSpPr>
        <p:sp>
          <p:nvSpPr>
            <p:cNvPr id="81" name="순서도: 대체 처리 80"/>
            <p:cNvSpPr/>
            <p:nvPr/>
          </p:nvSpPr>
          <p:spPr>
            <a:xfrm>
              <a:off x="2936271" y="2718651"/>
              <a:ext cx="1819450" cy="760477"/>
            </a:xfrm>
            <a:prstGeom prst="flowChartAlternateProcess">
              <a:avLst/>
            </a:prstGeom>
            <a:solidFill>
              <a:srgbClr val="FF4343"/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003289" y="2682383"/>
              <a:ext cx="2504464" cy="118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Bed</a:t>
              </a:r>
            </a:p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  2</a:t>
              </a:r>
            </a:p>
            <a:p>
              <a:pPr algn="l"/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8114605" y="3803114"/>
            <a:ext cx="876664" cy="675133"/>
            <a:chOff x="3105804" y="2716937"/>
            <a:chExt cx="2304021" cy="786743"/>
          </a:xfrm>
        </p:grpSpPr>
        <p:sp>
          <p:nvSpPr>
            <p:cNvPr id="76" name="순서도: 대체 처리 75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rgbClr val="FF4343"/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3174008" y="2716937"/>
              <a:ext cx="2235817" cy="466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96" name="그룹 95"/>
          <p:cNvGrpSpPr/>
          <p:nvPr/>
        </p:nvGrpSpPr>
        <p:grpSpPr>
          <a:xfrm>
            <a:off x="8114605" y="3064022"/>
            <a:ext cx="876664" cy="675133"/>
            <a:chOff x="3105804" y="2716937"/>
            <a:chExt cx="2304021" cy="786743"/>
          </a:xfrm>
        </p:grpSpPr>
        <p:sp>
          <p:nvSpPr>
            <p:cNvPr id="97" name="순서도: 대체 처리 96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rgbClr val="FFFF00"/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3174008" y="2716937"/>
              <a:ext cx="2235817" cy="466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08" name="그룹 107"/>
          <p:cNvGrpSpPr/>
          <p:nvPr/>
        </p:nvGrpSpPr>
        <p:grpSpPr>
          <a:xfrm>
            <a:off x="8127580" y="2321448"/>
            <a:ext cx="876664" cy="675133"/>
            <a:chOff x="3105804" y="2716937"/>
            <a:chExt cx="2304021" cy="786743"/>
          </a:xfrm>
        </p:grpSpPr>
        <p:sp>
          <p:nvSpPr>
            <p:cNvPr id="109" name="순서도: 대체 처리 108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rgbClr val="FFFF00"/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3174008" y="2716937"/>
              <a:ext cx="2235817" cy="466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12" name="순서도: 대체 처리 111"/>
          <p:cNvSpPr/>
          <p:nvPr/>
        </p:nvSpPr>
        <p:spPr>
          <a:xfrm>
            <a:off x="8153531" y="1618497"/>
            <a:ext cx="692288" cy="652594"/>
          </a:xfrm>
          <a:prstGeom prst="flowChartAlternateProcess">
            <a:avLst/>
          </a:prstGeom>
          <a:solidFill>
            <a:srgbClr val="FFFF00"/>
          </a:solidFill>
          <a:ln>
            <a:solidFill>
              <a:srgbClr val="E2C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0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17" name="그룹 116"/>
          <p:cNvGrpSpPr/>
          <p:nvPr/>
        </p:nvGrpSpPr>
        <p:grpSpPr>
          <a:xfrm>
            <a:off x="6968193" y="3803114"/>
            <a:ext cx="876664" cy="675133"/>
            <a:chOff x="3105804" y="2716937"/>
            <a:chExt cx="2304021" cy="786743"/>
          </a:xfrm>
        </p:grpSpPr>
        <p:sp>
          <p:nvSpPr>
            <p:cNvPr id="118" name="순서도: 대체 처리 117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rgbClr val="FF4343"/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3174008" y="2716937"/>
              <a:ext cx="2235817" cy="466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20" name="그룹 119"/>
          <p:cNvGrpSpPr/>
          <p:nvPr/>
        </p:nvGrpSpPr>
        <p:grpSpPr>
          <a:xfrm>
            <a:off x="6968193" y="3064022"/>
            <a:ext cx="876664" cy="675133"/>
            <a:chOff x="3105804" y="2716937"/>
            <a:chExt cx="2304021" cy="786743"/>
          </a:xfrm>
        </p:grpSpPr>
        <p:sp>
          <p:nvSpPr>
            <p:cNvPr id="121" name="순서도: 대체 처리 120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rgbClr val="FFFF00"/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3174008" y="2716937"/>
              <a:ext cx="2235817" cy="466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23" name="그룹 122"/>
          <p:cNvGrpSpPr/>
          <p:nvPr/>
        </p:nvGrpSpPr>
        <p:grpSpPr>
          <a:xfrm>
            <a:off x="6981168" y="2321448"/>
            <a:ext cx="876664" cy="675133"/>
            <a:chOff x="3105804" y="2716937"/>
            <a:chExt cx="2304021" cy="786743"/>
          </a:xfrm>
        </p:grpSpPr>
        <p:sp>
          <p:nvSpPr>
            <p:cNvPr id="124" name="순서도: 대체 처리 123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rgbClr val="FFFF00"/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3174008" y="2716937"/>
              <a:ext cx="2235817" cy="466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27" name="순서도: 대체 처리 126"/>
          <p:cNvSpPr/>
          <p:nvPr/>
        </p:nvSpPr>
        <p:spPr>
          <a:xfrm>
            <a:off x="7007119" y="1564447"/>
            <a:ext cx="692288" cy="706643"/>
          </a:xfrm>
          <a:prstGeom prst="flowChartAlternateProcess">
            <a:avLst/>
          </a:prstGeom>
          <a:solidFill>
            <a:srgbClr val="FFFF00"/>
          </a:solidFill>
          <a:ln>
            <a:solidFill>
              <a:srgbClr val="E2C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rgbClr val="FFFF00"/>
              </a:solidFill>
            </a:endParaRPr>
          </a:p>
        </p:txBody>
      </p:sp>
      <p:grpSp>
        <p:nvGrpSpPr>
          <p:cNvPr id="144" name="그룹 143"/>
          <p:cNvGrpSpPr/>
          <p:nvPr/>
        </p:nvGrpSpPr>
        <p:grpSpPr>
          <a:xfrm>
            <a:off x="5445248" y="4521035"/>
            <a:ext cx="934730" cy="655200"/>
            <a:chOff x="3105804" y="2716937"/>
            <a:chExt cx="2304021" cy="786743"/>
          </a:xfrm>
        </p:grpSpPr>
        <p:sp>
          <p:nvSpPr>
            <p:cNvPr id="145" name="순서도: 대체 처리 144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rgbClr val="00B050"/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3174008" y="2716937"/>
              <a:ext cx="2235817" cy="466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66" name="그룹 165"/>
          <p:cNvGrpSpPr/>
          <p:nvPr/>
        </p:nvGrpSpPr>
        <p:grpSpPr>
          <a:xfrm>
            <a:off x="5484173" y="1460792"/>
            <a:ext cx="1271526" cy="810297"/>
            <a:chOff x="3105804" y="2743202"/>
            <a:chExt cx="2255702" cy="760478"/>
          </a:xfrm>
        </p:grpSpPr>
        <p:sp>
          <p:nvSpPr>
            <p:cNvPr id="167" name="순서도: 대체 처리 166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3125689" y="2820144"/>
              <a:ext cx="2235817" cy="606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일반</a:t>
              </a:r>
              <a:endParaRPr lang="en-US" altLang="ko-KR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l"/>
              <a:r>
                <a:rPr lang="ko-KR" altLang="en-US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격리실 </a:t>
              </a:r>
              <a:r>
                <a:rPr lang="en-US" altLang="ko-KR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2</a:t>
              </a:r>
              <a:endParaRPr lang="ko-KR" altLang="en-US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69" name="그룹 168"/>
          <p:cNvGrpSpPr/>
          <p:nvPr/>
        </p:nvGrpSpPr>
        <p:grpSpPr>
          <a:xfrm>
            <a:off x="4150694" y="1460792"/>
            <a:ext cx="1271526" cy="810297"/>
            <a:chOff x="3105804" y="2743202"/>
            <a:chExt cx="2255702" cy="760478"/>
          </a:xfrm>
        </p:grpSpPr>
        <p:sp>
          <p:nvSpPr>
            <p:cNvPr id="170" name="순서도: 대체 처리 169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3125689" y="2820144"/>
              <a:ext cx="2235817" cy="606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일반</a:t>
              </a:r>
              <a:endParaRPr lang="en-US" altLang="ko-KR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l"/>
              <a:r>
                <a:rPr lang="ko-KR" altLang="en-US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격리실 </a:t>
              </a:r>
              <a:r>
                <a:rPr lang="en-US" altLang="ko-KR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1</a:t>
              </a:r>
              <a:endParaRPr lang="ko-KR" altLang="en-US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72" name="그룹 171"/>
          <p:cNvGrpSpPr/>
          <p:nvPr/>
        </p:nvGrpSpPr>
        <p:grpSpPr>
          <a:xfrm>
            <a:off x="2171385" y="3569145"/>
            <a:ext cx="1260317" cy="810297"/>
            <a:chOff x="2897618" y="2743202"/>
            <a:chExt cx="2235817" cy="760478"/>
          </a:xfrm>
        </p:grpSpPr>
        <p:sp>
          <p:nvSpPr>
            <p:cNvPr id="173" name="순서도: 대체 처리 172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2897618" y="2812375"/>
              <a:ext cx="2235817" cy="606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err="1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음</a:t>
              </a:r>
              <a:r>
                <a:rPr lang="ko-KR" altLang="en-US" dirty="0" err="1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압</a:t>
              </a:r>
              <a:endParaRPr lang="en-US" altLang="ko-KR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격리실</a:t>
              </a:r>
            </a:p>
          </p:txBody>
        </p:sp>
      </p:grpSp>
      <p:grpSp>
        <p:nvGrpSpPr>
          <p:cNvPr id="175" name="그룹 174"/>
          <p:cNvGrpSpPr/>
          <p:nvPr/>
        </p:nvGrpSpPr>
        <p:grpSpPr>
          <a:xfrm>
            <a:off x="694058" y="3572382"/>
            <a:ext cx="1260317" cy="810297"/>
            <a:chOff x="2897618" y="2743202"/>
            <a:chExt cx="2235817" cy="760478"/>
          </a:xfrm>
        </p:grpSpPr>
        <p:sp>
          <p:nvSpPr>
            <p:cNvPr id="176" name="순서도: 대체 처리 175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77" name="TextBox 176"/>
            <p:cNvSpPr txBox="1"/>
            <p:nvPr/>
          </p:nvSpPr>
          <p:spPr>
            <a:xfrm>
              <a:off x="2897618" y="2817107"/>
              <a:ext cx="2235817" cy="606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K-TAS</a:t>
              </a:r>
            </a:p>
            <a:p>
              <a:pPr algn="ctr"/>
              <a:r>
                <a:rPr lang="ko-KR" altLang="en-US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분류구역</a:t>
              </a:r>
            </a:p>
          </p:txBody>
        </p:sp>
      </p:grpSp>
      <p:grpSp>
        <p:nvGrpSpPr>
          <p:cNvPr id="178" name="그룹 177"/>
          <p:cNvGrpSpPr/>
          <p:nvPr/>
        </p:nvGrpSpPr>
        <p:grpSpPr>
          <a:xfrm>
            <a:off x="9210013" y="1543351"/>
            <a:ext cx="1356409" cy="810297"/>
            <a:chOff x="3105804" y="2743202"/>
            <a:chExt cx="2406285" cy="760478"/>
          </a:xfrm>
        </p:grpSpPr>
        <p:sp>
          <p:nvSpPr>
            <p:cNvPr id="179" name="순서도: 대체 처리 178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3276272" y="2956661"/>
              <a:ext cx="2235817" cy="346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ko-KR" altLang="en-US" dirty="0" err="1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세척실</a:t>
              </a:r>
              <a:endParaRPr lang="ko-KR" altLang="en-US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81" name="그룹 180"/>
          <p:cNvGrpSpPr/>
          <p:nvPr/>
        </p:nvGrpSpPr>
        <p:grpSpPr>
          <a:xfrm>
            <a:off x="9210012" y="2591432"/>
            <a:ext cx="1025615" cy="810297"/>
            <a:chOff x="3105804" y="2743202"/>
            <a:chExt cx="1819453" cy="760478"/>
          </a:xfrm>
        </p:grpSpPr>
        <p:sp>
          <p:nvSpPr>
            <p:cNvPr id="182" name="순서도: 대체 처리 181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3125692" y="2932069"/>
              <a:ext cx="1799565" cy="346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관장실</a:t>
              </a:r>
              <a:endParaRPr lang="ko-KR" altLang="en-US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84" name="그룹 183"/>
          <p:cNvGrpSpPr/>
          <p:nvPr/>
        </p:nvGrpSpPr>
        <p:grpSpPr>
          <a:xfrm>
            <a:off x="10512026" y="1533690"/>
            <a:ext cx="1260317" cy="810297"/>
            <a:chOff x="2897618" y="2743202"/>
            <a:chExt cx="2235817" cy="760478"/>
          </a:xfrm>
        </p:grpSpPr>
        <p:sp>
          <p:nvSpPr>
            <p:cNvPr id="185" name="순서도: 대체 처리 184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2897618" y="2802814"/>
              <a:ext cx="2235817" cy="606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의사</a:t>
              </a:r>
              <a:endParaRPr lang="en-US" altLang="ko-KR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dirty="0" err="1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당직</a:t>
              </a:r>
              <a:r>
                <a:rPr lang="ko-KR" altLang="en-US" dirty="0" err="1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실</a:t>
              </a:r>
              <a:endParaRPr lang="ko-KR" altLang="en-US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87" name="그룹 186"/>
          <p:cNvGrpSpPr/>
          <p:nvPr/>
        </p:nvGrpSpPr>
        <p:grpSpPr>
          <a:xfrm>
            <a:off x="10659957" y="2615546"/>
            <a:ext cx="1025615" cy="810297"/>
            <a:chOff x="3105804" y="2743202"/>
            <a:chExt cx="1819453" cy="760478"/>
          </a:xfrm>
        </p:grpSpPr>
        <p:sp>
          <p:nvSpPr>
            <p:cNvPr id="188" name="순서도: 대체 처리 187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3125692" y="2932069"/>
              <a:ext cx="1799565" cy="346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처</a:t>
              </a:r>
              <a:r>
                <a:rPr lang="ko-KR" altLang="en-US" dirty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치</a:t>
              </a:r>
              <a:r>
                <a:rPr lang="ko-KR" altLang="en-US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실</a:t>
              </a:r>
            </a:p>
          </p:txBody>
        </p:sp>
      </p:grpSp>
      <p:grpSp>
        <p:nvGrpSpPr>
          <p:cNvPr id="190" name="그룹 189"/>
          <p:cNvGrpSpPr/>
          <p:nvPr/>
        </p:nvGrpSpPr>
        <p:grpSpPr>
          <a:xfrm>
            <a:off x="9210012" y="5034381"/>
            <a:ext cx="1025615" cy="810297"/>
            <a:chOff x="3105804" y="2743202"/>
            <a:chExt cx="1819453" cy="760478"/>
          </a:xfrm>
        </p:grpSpPr>
        <p:sp>
          <p:nvSpPr>
            <p:cNvPr id="191" name="순서도: 대체 처리 190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3125692" y="2932069"/>
              <a:ext cx="1799565" cy="346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준</a:t>
              </a:r>
              <a:r>
                <a:rPr lang="ko-KR" altLang="en-US" dirty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비</a:t>
              </a:r>
              <a:r>
                <a:rPr lang="ko-KR" altLang="en-US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실</a:t>
              </a:r>
            </a:p>
          </p:txBody>
        </p:sp>
      </p:grpSp>
      <p:grpSp>
        <p:nvGrpSpPr>
          <p:cNvPr id="193" name="그룹 192"/>
          <p:cNvGrpSpPr/>
          <p:nvPr/>
        </p:nvGrpSpPr>
        <p:grpSpPr>
          <a:xfrm>
            <a:off x="3862302" y="5228554"/>
            <a:ext cx="1027377" cy="831053"/>
            <a:chOff x="3102675" y="2743202"/>
            <a:chExt cx="1822579" cy="760478"/>
          </a:xfrm>
          <a:solidFill>
            <a:srgbClr val="0070C0"/>
          </a:solidFill>
        </p:grpSpPr>
        <p:sp>
          <p:nvSpPr>
            <p:cNvPr id="194" name="순서도: 대체 처리 193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grpFill/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3102675" y="2838395"/>
              <a:ext cx="1799565" cy="60659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심폐</a:t>
              </a:r>
              <a:endParaRPr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dirty="0" err="1">
                  <a:solidFill>
                    <a:schemeClr val="bg1"/>
                  </a:solidFill>
                </a:rPr>
                <a:t>소생실</a:t>
              </a:r>
              <a:endPara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96" name="그룹 195"/>
          <p:cNvGrpSpPr/>
          <p:nvPr/>
        </p:nvGrpSpPr>
        <p:grpSpPr>
          <a:xfrm>
            <a:off x="2171385" y="4524879"/>
            <a:ext cx="1260317" cy="810297"/>
            <a:chOff x="2897618" y="2743202"/>
            <a:chExt cx="2235817" cy="760478"/>
          </a:xfrm>
        </p:grpSpPr>
        <p:sp>
          <p:nvSpPr>
            <p:cNvPr id="197" name="순서도: 대체 처리 196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2897618" y="2950128"/>
              <a:ext cx="2235817" cy="346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상담실</a:t>
              </a:r>
            </a:p>
          </p:txBody>
        </p:sp>
      </p:grpSp>
      <p:sp>
        <p:nvSpPr>
          <p:cNvPr id="210" name="TextBox 209"/>
          <p:cNvSpPr txBox="1"/>
          <p:nvPr/>
        </p:nvSpPr>
        <p:spPr>
          <a:xfrm>
            <a:off x="6968193" y="3799875"/>
            <a:ext cx="8507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Bed</a:t>
            </a:r>
          </a:p>
          <a:p>
            <a:pPr algn="l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  4</a:t>
            </a:r>
            <a:endParaRPr lang="ko-KR" altLang="en-US" sz="2000" dirty="0" smtClean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8140555" y="3799875"/>
            <a:ext cx="8507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Bed</a:t>
            </a:r>
          </a:p>
          <a:p>
            <a:pPr algn="l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  3</a:t>
            </a:r>
            <a:endParaRPr lang="ko-KR" altLang="en-US" sz="2000" dirty="0" smtClean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8140554" y="3052894"/>
            <a:ext cx="878400" cy="676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Bed</a:t>
            </a:r>
          </a:p>
          <a:p>
            <a:pPr algn="l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  5</a:t>
            </a:r>
            <a:endParaRPr lang="ko-KR" altLang="en-US" sz="2000" dirty="0" smtClean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8140555" y="2316771"/>
            <a:ext cx="8507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Bed</a:t>
            </a:r>
          </a:p>
          <a:p>
            <a:pPr algn="l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  7</a:t>
            </a:r>
            <a:endParaRPr lang="ko-KR" altLang="en-US" sz="2000" dirty="0" smtClean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6994143" y="2312809"/>
            <a:ext cx="8507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Bed</a:t>
            </a:r>
          </a:p>
          <a:p>
            <a:pPr algn="l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  8</a:t>
            </a:r>
            <a:endParaRPr lang="ko-KR" altLang="en-US" sz="2000" dirty="0" smtClean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6994143" y="3052893"/>
            <a:ext cx="8507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Bed</a:t>
            </a:r>
          </a:p>
          <a:p>
            <a:pPr algn="l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  6</a:t>
            </a:r>
            <a:endParaRPr lang="ko-KR" altLang="en-US" sz="2000" dirty="0" smtClean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8" name="TextBox 217"/>
          <p:cNvSpPr txBox="1"/>
          <p:nvPr/>
        </p:nvSpPr>
        <p:spPr>
          <a:xfrm>
            <a:off x="5478936" y="4504089"/>
            <a:ext cx="11979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Bed</a:t>
            </a:r>
          </a:p>
          <a:p>
            <a:pPr algn="l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 12</a:t>
            </a:r>
            <a:endParaRPr lang="ko-KR" altLang="en-US" sz="2000" dirty="0" smtClean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06" name="그룹 105"/>
          <p:cNvGrpSpPr/>
          <p:nvPr/>
        </p:nvGrpSpPr>
        <p:grpSpPr>
          <a:xfrm>
            <a:off x="8109114" y="4477908"/>
            <a:ext cx="983019" cy="707886"/>
            <a:chOff x="3105804" y="2705011"/>
            <a:chExt cx="2583540" cy="824911"/>
          </a:xfrm>
        </p:grpSpPr>
        <p:sp>
          <p:nvSpPr>
            <p:cNvPr id="114" name="순서도: 대체 처리 113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rgbClr val="FF4343"/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3184880" y="2705011"/>
              <a:ext cx="2504464" cy="824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Bed</a:t>
              </a:r>
            </a:p>
            <a:p>
              <a:pPr algn="l"/>
              <a:r>
                <a:rPr lang="en-US" altLang="ko-KR" sz="2000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  1</a:t>
              </a:r>
              <a:endParaRPr lang="ko-KR" altLang="en-US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42" name="TextBox 141"/>
          <p:cNvSpPr txBox="1"/>
          <p:nvPr/>
        </p:nvSpPr>
        <p:spPr>
          <a:xfrm>
            <a:off x="8172589" y="1597207"/>
            <a:ext cx="831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Bed</a:t>
            </a:r>
          </a:p>
          <a:p>
            <a:pPr algn="l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  9</a:t>
            </a:r>
            <a:endParaRPr lang="ko-KR" altLang="en-US" sz="2000" dirty="0" smtClean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7010087" y="1529301"/>
            <a:ext cx="8507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Bed</a:t>
            </a:r>
          </a:p>
          <a:p>
            <a:pPr algn="l"/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 10</a:t>
            </a:r>
            <a:endParaRPr lang="ko-KR" altLang="en-US" sz="2000" dirty="0" smtClean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0" name="순서도: 대체 처리 159"/>
          <p:cNvSpPr/>
          <p:nvPr/>
        </p:nvSpPr>
        <p:spPr>
          <a:xfrm>
            <a:off x="5434681" y="3843097"/>
            <a:ext cx="738142" cy="633326"/>
          </a:xfrm>
          <a:prstGeom prst="flowChartAlternateProcess">
            <a:avLst/>
          </a:prstGeom>
          <a:solidFill>
            <a:srgbClr val="00B050"/>
          </a:solidFill>
          <a:ln>
            <a:solidFill>
              <a:srgbClr val="E2C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56" name="직사각형 155"/>
          <p:cNvSpPr/>
          <p:nvPr/>
        </p:nvSpPr>
        <p:spPr>
          <a:xfrm>
            <a:off x="5543624" y="3799081"/>
            <a:ext cx="749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Bed</a:t>
            </a:r>
          </a:p>
          <a:p>
            <a:r>
              <a:rPr lang="en-US" altLang="ko-KR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14</a:t>
            </a:r>
            <a:endParaRPr lang="ko-KR" altLang="en-US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1" name="순서도: 대체 처리 160"/>
          <p:cNvSpPr/>
          <p:nvPr/>
        </p:nvSpPr>
        <p:spPr>
          <a:xfrm>
            <a:off x="4446356" y="3818083"/>
            <a:ext cx="738142" cy="633326"/>
          </a:xfrm>
          <a:prstGeom prst="flowChartAlternateProcess">
            <a:avLst/>
          </a:prstGeom>
          <a:solidFill>
            <a:srgbClr val="00B050"/>
          </a:solidFill>
          <a:ln>
            <a:solidFill>
              <a:srgbClr val="E2C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62" name="순서도: 대체 처리 161"/>
          <p:cNvSpPr/>
          <p:nvPr/>
        </p:nvSpPr>
        <p:spPr>
          <a:xfrm>
            <a:off x="4446356" y="3081602"/>
            <a:ext cx="738142" cy="633326"/>
          </a:xfrm>
          <a:prstGeom prst="flowChartAlternateProcess">
            <a:avLst/>
          </a:prstGeom>
          <a:solidFill>
            <a:srgbClr val="00B050"/>
          </a:solidFill>
          <a:ln>
            <a:solidFill>
              <a:srgbClr val="E2C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63" name="순서도: 대체 처리 162"/>
          <p:cNvSpPr/>
          <p:nvPr/>
        </p:nvSpPr>
        <p:spPr>
          <a:xfrm>
            <a:off x="4433110" y="4565073"/>
            <a:ext cx="738142" cy="633326"/>
          </a:xfrm>
          <a:prstGeom prst="flowChartAlternateProcess">
            <a:avLst/>
          </a:prstGeom>
          <a:solidFill>
            <a:srgbClr val="00B050"/>
          </a:solidFill>
          <a:ln>
            <a:solidFill>
              <a:srgbClr val="E2C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57" name="직사각형 156"/>
          <p:cNvSpPr/>
          <p:nvPr/>
        </p:nvSpPr>
        <p:spPr>
          <a:xfrm>
            <a:off x="4468744" y="3062577"/>
            <a:ext cx="8063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Bed</a:t>
            </a:r>
          </a:p>
          <a:p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 15</a:t>
            </a:r>
            <a:endParaRPr lang="ko-KR" altLang="en-US" sz="20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4" name="직사각형 163"/>
          <p:cNvSpPr/>
          <p:nvPr/>
        </p:nvSpPr>
        <p:spPr>
          <a:xfrm>
            <a:off x="4486482" y="3768783"/>
            <a:ext cx="8063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Bed</a:t>
            </a:r>
          </a:p>
          <a:p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 13</a:t>
            </a:r>
            <a:endParaRPr lang="ko-KR" altLang="en-US" sz="20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5" name="직사각형 164"/>
          <p:cNvSpPr/>
          <p:nvPr/>
        </p:nvSpPr>
        <p:spPr>
          <a:xfrm>
            <a:off x="4486482" y="4504089"/>
            <a:ext cx="8063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Bed</a:t>
            </a:r>
          </a:p>
          <a:p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 11</a:t>
            </a:r>
            <a:endParaRPr lang="ko-KR" altLang="en-US" sz="20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9" name="순서도: 대체 처리 198"/>
          <p:cNvSpPr/>
          <p:nvPr/>
        </p:nvSpPr>
        <p:spPr>
          <a:xfrm>
            <a:off x="5420737" y="3097138"/>
            <a:ext cx="738142" cy="633326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E2C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200" name="순서도: 대체 처리 199"/>
          <p:cNvSpPr/>
          <p:nvPr/>
        </p:nvSpPr>
        <p:spPr>
          <a:xfrm>
            <a:off x="4446356" y="2348809"/>
            <a:ext cx="738142" cy="633326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E2C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201" name="직사각형 200"/>
          <p:cNvSpPr/>
          <p:nvPr/>
        </p:nvSpPr>
        <p:spPr>
          <a:xfrm>
            <a:off x="5445248" y="3050777"/>
            <a:ext cx="8063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Bed</a:t>
            </a:r>
          </a:p>
          <a:p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 16</a:t>
            </a:r>
            <a:endParaRPr lang="ko-KR" altLang="en-US" sz="20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3" name="직사각형 202"/>
          <p:cNvSpPr/>
          <p:nvPr/>
        </p:nvSpPr>
        <p:spPr>
          <a:xfrm>
            <a:off x="4496105" y="2316180"/>
            <a:ext cx="8063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Bed</a:t>
            </a:r>
          </a:p>
          <a:p>
            <a:r>
              <a:rPr lang="en-US" altLang="ko-KR" sz="20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 17</a:t>
            </a:r>
            <a:endParaRPr lang="ko-KR" altLang="en-US" sz="20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2165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>
            <a:extLst>
              <a:ext uri="{FF2B5EF4-FFF2-40B4-BE49-F238E27FC236}">
                <a16:creationId xmlns:a16="http://schemas.microsoft.com/office/drawing/2014/main" id="{90977525-29CC-4023-A705-FEC1E1BE7176}"/>
              </a:ext>
            </a:extLst>
          </p:cNvPr>
          <p:cNvGrpSpPr/>
          <p:nvPr/>
        </p:nvGrpSpPr>
        <p:grpSpPr>
          <a:xfrm>
            <a:off x="1498829" y="1079058"/>
            <a:ext cx="8343211" cy="3770263"/>
            <a:chOff x="1103979" y="1282258"/>
            <a:chExt cx="8343211" cy="377026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BB05FE3-69F5-413B-88B0-727025CFC513}"/>
                </a:ext>
              </a:extLst>
            </p:cNvPr>
            <p:cNvSpPr txBox="1"/>
            <p:nvPr/>
          </p:nvSpPr>
          <p:spPr>
            <a:xfrm>
              <a:off x="1103979" y="1282258"/>
              <a:ext cx="18473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12F2850-2A5E-4128-8BAE-02DD895029D0}"/>
                </a:ext>
              </a:extLst>
            </p:cNvPr>
            <p:cNvSpPr txBox="1"/>
            <p:nvPr/>
          </p:nvSpPr>
          <p:spPr>
            <a:xfrm>
              <a:off x="9262459" y="1282258"/>
              <a:ext cx="18473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3374699-A43F-4CA9-B1DD-4381505F223C}"/>
              </a:ext>
            </a:extLst>
          </p:cNvPr>
          <p:cNvSpPr txBox="1"/>
          <p:nvPr/>
        </p:nvSpPr>
        <p:spPr>
          <a:xfrm>
            <a:off x="4194285" y="2648870"/>
            <a:ext cx="35525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5. KTAS</a:t>
            </a:r>
            <a:r>
              <a:rPr lang="ko-KR" altLang="en-US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란</a:t>
            </a:r>
            <a:endParaRPr lang="ko-KR" altLang="en-US" sz="6000" b="1" i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93669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FCE5C4DE-C1B3-47C0-8D38-2C9295EA2307}"/>
              </a:ext>
            </a:extLst>
          </p:cNvPr>
          <p:cNvGrpSpPr/>
          <p:nvPr/>
        </p:nvGrpSpPr>
        <p:grpSpPr>
          <a:xfrm>
            <a:off x="632491" y="811749"/>
            <a:ext cx="11098297" cy="5798969"/>
            <a:chOff x="5415280" y="650240"/>
            <a:chExt cx="6096000" cy="5798969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A86A2F4-BE7E-4806-A85F-F9C3063D622C}"/>
                </a:ext>
              </a:extLst>
            </p:cNvPr>
            <p:cNvSpPr/>
            <p:nvPr/>
          </p:nvSpPr>
          <p:spPr>
            <a:xfrm>
              <a:off x="5415280" y="650240"/>
              <a:ext cx="6096000" cy="5557520"/>
            </a:xfrm>
            <a:prstGeom prst="rect">
              <a:avLst/>
            </a:prstGeom>
            <a:solidFill>
              <a:srgbClr val="FCF7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dirty="0" smtClean="0"/>
                <a:t>e</a:t>
              </a:r>
              <a:endParaRPr lang="ko-KR" altLang="en-US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28AE641-C095-48C8-9C44-5C8D5E53D4A5}"/>
                </a:ext>
              </a:extLst>
            </p:cNvPr>
            <p:cNvSpPr txBox="1"/>
            <p:nvPr/>
          </p:nvSpPr>
          <p:spPr>
            <a:xfrm>
              <a:off x="5781852" y="2035693"/>
              <a:ext cx="5587188" cy="44135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Korean Triage Acuity Scale(</a:t>
              </a:r>
              <a:r>
                <a:rPr lang="ko-KR" altLang="en-US" sz="2600" dirty="0" err="1" smtClean="0">
                  <a:latin typeface="HY헤드라인M" pitchFamily="18" charset="-127"/>
                  <a:ea typeface="HY헤드라인M" pitchFamily="18" charset="-127"/>
                </a:rPr>
                <a:t>한국중증도분류체계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)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를 이용하여 중증도분류를 시행하여</a:t>
              </a:r>
              <a:r>
                <a:rPr lang="ko-KR" altLang="en-US" sz="2600" dirty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치료의 우선순위를 정하여 분류된 </a:t>
              </a:r>
              <a:r>
                <a:rPr lang="ko-KR" altLang="en-US" sz="2600" dirty="0" err="1" smtClean="0">
                  <a:latin typeface="HY헤드라인M" pitchFamily="18" charset="-127"/>
                  <a:ea typeface="HY헤드라인M" pitchFamily="18" charset="-127"/>
                </a:rPr>
                <a:t>중증도에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 따라  다음과 같이 진료한다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.</a:t>
              </a:r>
            </a:p>
            <a:p>
              <a:pPr marL="571500" indent="-571500" algn="just">
                <a:lnSpc>
                  <a:spcPct val="120000"/>
                </a:lnSpc>
                <a:buFont typeface="+mj-lt"/>
                <a:buAutoNum type="romanUcPeriod"/>
              </a:pPr>
              <a:r>
                <a:rPr lang="ko-KR" altLang="en-US" sz="2600" dirty="0" err="1" smtClean="0">
                  <a:latin typeface="HY헤드라인M" pitchFamily="18" charset="-127"/>
                  <a:ea typeface="HY헤드라인M" pitchFamily="18" charset="-127"/>
                </a:rPr>
                <a:t>소생단계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2600" dirty="0" err="1" smtClean="0">
                  <a:latin typeface="HY헤드라인M" pitchFamily="18" charset="-127"/>
                  <a:ea typeface="HY헤드라인M" pitchFamily="18" charset="-127"/>
                </a:rPr>
                <a:t>심폐소생실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 에서 즉각적 처치 시행 한다</a:t>
              </a:r>
              <a:endParaRPr lang="en-US" altLang="ko-KR" sz="2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marL="571500" indent="-571500" algn="just">
                <a:lnSpc>
                  <a:spcPct val="120000"/>
                </a:lnSpc>
                <a:buFont typeface="+mj-lt"/>
                <a:buAutoNum type="romanUcPeriod"/>
              </a:pPr>
              <a:r>
                <a:rPr lang="ko-KR" altLang="en-US" sz="2600" dirty="0" err="1" smtClean="0">
                  <a:latin typeface="HY헤드라인M" pitchFamily="18" charset="-127"/>
                  <a:ea typeface="HY헤드라인M" pitchFamily="18" charset="-127"/>
                </a:rPr>
                <a:t>긴급단계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2600" dirty="0" err="1" smtClean="0">
                  <a:latin typeface="HY헤드라인M" pitchFamily="18" charset="-127"/>
                  <a:ea typeface="HY헤드라인M" pitchFamily="18" charset="-127"/>
                </a:rPr>
                <a:t>침상번호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1~4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번 에서 즉각적인 처치 및 조기에 처치 시행</a:t>
              </a:r>
              <a:endParaRPr lang="en-US" altLang="ko-KR" sz="2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marL="571500" indent="-571500" algn="just">
                <a:lnSpc>
                  <a:spcPct val="120000"/>
                </a:lnSpc>
                <a:buFont typeface="+mj-lt"/>
                <a:buAutoNum type="romanUcPeriod"/>
              </a:pPr>
              <a:r>
                <a:rPr lang="ko-KR" altLang="en-US" sz="2600" dirty="0" err="1" smtClean="0">
                  <a:latin typeface="HY헤드라인M" pitchFamily="18" charset="-127"/>
                  <a:ea typeface="HY헤드라인M" pitchFamily="18" charset="-127"/>
                </a:rPr>
                <a:t>응급단계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2600" dirty="0" err="1" smtClean="0">
                  <a:latin typeface="HY헤드라인M" pitchFamily="18" charset="-127"/>
                  <a:ea typeface="HY헤드라인M" pitchFamily="18" charset="-127"/>
                </a:rPr>
                <a:t>침상번호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5~10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번 에서 진료를 시행 한다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.</a:t>
              </a:r>
            </a:p>
            <a:p>
              <a:pPr marL="571500" indent="-571500" algn="just">
                <a:lnSpc>
                  <a:spcPct val="120000"/>
                </a:lnSpc>
                <a:buFont typeface="+mj-lt"/>
                <a:buAutoNum type="romanUcPeriod"/>
              </a:pPr>
              <a:r>
                <a:rPr lang="ko-KR" altLang="en-US" sz="2600" dirty="0" err="1" smtClean="0">
                  <a:latin typeface="HY헤드라인M" pitchFamily="18" charset="-127"/>
                  <a:ea typeface="HY헤드라인M" pitchFamily="18" charset="-127"/>
                </a:rPr>
                <a:t>준응급단계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2600" dirty="0" err="1" smtClean="0">
                  <a:latin typeface="HY헤드라인M" pitchFamily="18" charset="-127"/>
                  <a:ea typeface="HY헤드라인M" pitchFamily="18" charset="-127"/>
                </a:rPr>
                <a:t>침상번호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11~15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번에서 대기 순서대로 진료 한다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.</a:t>
              </a:r>
            </a:p>
            <a:p>
              <a:pPr marL="571500" indent="-571500" algn="just">
                <a:lnSpc>
                  <a:spcPct val="120000"/>
                </a:lnSpc>
                <a:buFont typeface="+mj-lt"/>
                <a:buAutoNum type="romanUcPeriod"/>
              </a:pPr>
              <a:r>
                <a:rPr lang="ko-KR" altLang="en-US" sz="2600" dirty="0" err="1" smtClean="0">
                  <a:latin typeface="HY헤드라인M" pitchFamily="18" charset="-127"/>
                  <a:ea typeface="HY헤드라인M" pitchFamily="18" charset="-127"/>
                </a:rPr>
                <a:t>비응급단계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2600" dirty="0" err="1" smtClean="0">
                  <a:latin typeface="HY헤드라인M" pitchFamily="18" charset="-127"/>
                  <a:ea typeface="HY헤드라인M" pitchFamily="18" charset="-127"/>
                </a:rPr>
                <a:t>침상번호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16~17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번에서 대기 순서대로 진료 한다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.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24BE716-21DA-47D3-84F9-025BAE32AB44}"/>
                </a:ext>
              </a:extLst>
            </p:cNvPr>
            <p:cNvSpPr txBox="1"/>
            <p:nvPr/>
          </p:nvSpPr>
          <p:spPr>
            <a:xfrm>
              <a:off x="5687258" y="1209964"/>
              <a:ext cx="41998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b="1" dirty="0" smtClean="0">
                  <a:solidFill>
                    <a:schemeClr val="bg2">
                      <a:lumMod val="25000"/>
                    </a:schemeClr>
                  </a:solidFill>
                  <a:latin typeface="굴림"/>
                  <a:ea typeface="굴림"/>
                </a:rPr>
                <a:t>▶한국형중증도 분류체계</a:t>
              </a:r>
              <a:r>
                <a:rPr lang="en-US" altLang="ko-KR" sz="3600" b="1" dirty="0" smtClean="0">
                  <a:solidFill>
                    <a:schemeClr val="bg2">
                      <a:lumMod val="25000"/>
                    </a:schemeClr>
                  </a:solidFill>
                  <a:latin typeface="굴림"/>
                  <a:ea typeface="굴림"/>
                </a:rPr>
                <a:t>(KTAS)</a:t>
              </a:r>
              <a:r>
                <a:rPr lang="ko-KR" altLang="en-US" sz="3600" b="1" dirty="0" smtClean="0">
                  <a:solidFill>
                    <a:schemeClr val="bg2">
                      <a:lumMod val="25000"/>
                    </a:schemeClr>
                  </a:solidFill>
                  <a:latin typeface="굴림"/>
                  <a:ea typeface="굴림"/>
                </a:rPr>
                <a:t>란</a:t>
              </a:r>
              <a:endParaRPr lang="ko-KR" altLang="en-US" sz="3600" b="1" dirty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B325F5D-7B2F-4A4D-A205-7DB0030B28D3}"/>
                </a:ext>
              </a:extLst>
            </p:cNvPr>
            <p:cNvCxnSpPr/>
            <p:nvPr/>
          </p:nvCxnSpPr>
          <p:spPr>
            <a:xfrm>
              <a:off x="5781852" y="2035693"/>
              <a:ext cx="5687737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1513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832344"/>
              </p:ext>
            </p:extLst>
          </p:nvPr>
        </p:nvGraphicFramePr>
        <p:xfrm>
          <a:off x="1332266" y="1346978"/>
          <a:ext cx="9812551" cy="5109060"/>
        </p:xfrm>
        <a:graphic>
          <a:graphicData uri="http://schemas.openxmlformats.org/drawingml/2006/table">
            <a:tbl>
              <a:tblPr/>
              <a:tblGrid>
                <a:gridCol w="98125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046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0" spc="0" dirty="0" smtClean="0">
                          <a:solidFill>
                            <a:srgbClr val="FFFF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Level </a:t>
                      </a:r>
                      <a:r>
                        <a:rPr lang="en-US" sz="2000" b="0" kern="0" spc="0" dirty="0">
                          <a:solidFill>
                            <a:srgbClr val="FFFF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 </a:t>
                      </a:r>
                      <a:r>
                        <a:rPr lang="ko-KR" altLang="en-US" sz="2000" b="0" kern="0" spc="0" dirty="0">
                          <a:solidFill>
                            <a:srgbClr val="FFFF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소 </a:t>
                      </a:r>
                      <a:r>
                        <a:rPr lang="ko-KR" altLang="en-US" sz="2000" b="0" kern="0" spc="0" dirty="0" smtClean="0">
                          <a:solidFill>
                            <a:srgbClr val="FFFF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생</a:t>
                      </a:r>
                      <a:r>
                        <a:rPr lang="en-US" altLang="ko-KR" sz="2000" b="0" kern="0" spc="0" dirty="0" smtClean="0">
                          <a:solidFill>
                            <a:srgbClr val="FFFF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</a:t>
                      </a:r>
                      <a:r>
                        <a:rPr lang="en-US" altLang="ko-KR" sz="2000" b="0" kern="0" spc="0" baseline="0" dirty="0" smtClean="0">
                          <a:solidFill>
                            <a:srgbClr val="FFFF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2000" b="0" kern="0" spc="0" baseline="0" dirty="0" err="1" smtClean="0">
                          <a:solidFill>
                            <a:srgbClr val="FFFF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심폐소생실</a:t>
                      </a:r>
                      <a:endParaRPr lang="ko-KR" altLang="en-US" sz="2000" b="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8596"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생명이나 사지가 곧 악화될 위험이 있어 적극적인 처치를 필요로 하는 상황</a:t>
                      </a:r>
                      <a:r>
                        <a:rPr lang="en-US" altLang="ko-KR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심장질환으로 인한 </a:t>
                      </a:r>
                      <a:r>
                        <a:rPr lang="ko-KR" altLang="en-US" sz="1600" b="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심정지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호흡부전으로 인한 </a:t>
                      </a:r>
                      <a:r>
                        <a:rPr lang="ko-KR" altLang="en-US" sz="1600" b="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심정지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쇼크를 동반한 중증외상</a:t>
                      </a: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중증 </a:t>
                      </a:r>
                      <a:r>
                        <a:rPr lang="ko-KR" altLang="en-US" sz="1600" b="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패혈성</a:t>
                      </a:r>
                      <a:r>
                        <a:rPr lang="ko-KR" altLang="en-US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쇼크</a:t>
                      </a: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중증의 호흡부전</a:t>
                      </a: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무의식 상태 </a:t>
                      </a:r>
                      <a:r>
                        <a:rPr lang="en-US" altLang="ko-KR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(GCS 3-8)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b="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외상성</a:t>
                      </a:r>
                      <a:r>
                        <a:rPr lang="ko-KR" altLang="en-US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600" b="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심정지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발작 </a:t>
                      </a:r>
                      <a:r>
                        <a:rPr lang="en-US" altLang="ko-KR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발작중인 상태</a:t>
                      </a:r>
                      <a:r>
                        <a:rPr lang="en-US" altLang="ko-KR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폭력</a:t>
                      </a:r>
                      <a:r>
                        <a:rPr lang="en-US" altLang="ko-KR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살인행위 </a:t>
                      </a:r>
                      <a:r>
                        <a:rPr lang="en-US" altLang="ko-KR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자신 또는 타인에 대한 상해 또는 상세한 계획</a:t>
                      </a:r>
                      <a:r>
                        <a:rPr lang="en-US" altLang="ko-KR" sz="16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1131683" y="656374"/>
            <a:ext cx="67806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3600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</a:t>
            </a:r>
            <a:r>
              <a:rPr lang="ko-KR" altLang="en-US" sz="3600" dirty="0" err="1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한국형중증도분류체계</a:t>
            </a:r>
            <a:r>
              <a:rPr lang="en-US" altLang="ko-KR" sz="3600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(KTAS)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46988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397290"/>
              </p:ext>
            </p:extLst>
          </p:nvPr>
        </p:nvGraphicFramePr>
        <p:xfrm>
          <a:off x="1358019" y="1311761"/>
          <a:ext cx="9850171" cy="5494021"/>
        </p:xfrm>
        <a:graphic>
          <a:graphicData uri="http://schemas.openxmlformats.org/drawingml/2006/table">
            <a:tbl>
              <a:tblPr/>
              <a:tblGrid>
                <a:gridCol w="9850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3253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0" spc="0" dirty="0">
                          <a:solidFill>
                            <a:srgbClr val="FFFF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Level 2 </a:t>
                      </a:r>
                      <a:r>
                        <a:rPr lang="ko-KR" altLang="en-US" sz="2000" b="0" kern="0" spc="0" dirty="0">
                          <a:solidFill>
                            <a:srgbClr val="FFFF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긴 </a:t>
                      </a:r>
                      <a:r>
                        <a:rPr lang="ko-KR" altLang="en-US" sz="2000" b="0" kern="0" spc="0" dirty="0" smtClean="0">
                          <a:solidFill>
                            <a:srgbClr val="FFFF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급</a:t>
                      </a:r>
                      <a:r>
                        <a:rPr lang="en-US" altLang="ko-KR" sz="2000" b="0" kern="0" spc="0" dirty="0" smtClean="0">
                          <a:solidFill>
                            <a:srgbClr val="FFFF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</a:t>
                      </a:r>
                      <a:r>
                        <a:rPr lang="en-US" altLang="ko-KR" sz="2000" b="0" kern="0" spc="0" baseline="0" dirty="0" smtClean="0">
                          <a:solidFill>
                            <a:srgbClr val="FFFF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Bed1~Bed4</a:t>
                      </a:r>
                      <a:endParaRPr lang="ko-KR" altLang="en-US" sz="2000" b="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0768"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생명 혹은 사지에 잠재적인 위협이 있어 의사 혹은 의료 지시에 따라 빠른 처치가 필요한 상황</a:t>
                      </a: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고혈압 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증상을 동반한 경우 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SBP&gt;220 or DBP&gt;130)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발열 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(BT&gt;38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℃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SIRS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기준을 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가지를 만족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복통 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(8/10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점 이상의 심한 통증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)-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두통 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처음 겪는 갑작스럽고 심한 통증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토혈 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앉아있는 상태에서 어지러움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흉통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비심인성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다른 찢어지는 듯한 심한 </a:t>
                      </a: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흉통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중증 외상 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</a:t>
                      </a: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둔상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명백한 손상은 보이지 않음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빠르게 주행 중인 차에 치인 보행자 사고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의식장애 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(GCS 9-13)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화학물질에 의한 노출 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눈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빈맥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불규칙한 </a:t>
                      </a: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심박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심전도 또는 문서화된 기록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실신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50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전실신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전구 증상이 없음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화상 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(25% BSA)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동상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한랭 손상 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차가우며 맥박이 없는 사지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절단 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손가락의 절단</a:t>
                      </a:r>
                      <a:r>
                        <a:rPr lang="en-US" altLang="ko-KR" sz="15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5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1176951" y="643292"/>
            <a:ext cx="66901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3600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</a:t>
            </a:r>
            <a:r>
              <a:rPr lang="ko-KR" altLang="en-US" sz="3600" dirty="0" err="1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한국형중증도분류체계</a:t>
            </a:r>
            <a:r>
              <a:rPr lang="en-US" altLang="ko-KR" sz="3600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(KTAS</a:t>
            </a:r>
            <a:r>
              <a:rPr lang="en-US" altLang="ko-KR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3768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740744"/>
              </p:ext>
            </p:extLst>
          </p:nvPr>
        </p:nvGraphicFramePr>
        <p:xfrm>
          <a:off x="1403944" y="1390326"/>
          <a:ext cx="9749925" cy="4838458"/>
        </p:xfrm>
        <a:graphic>
          <a:graphicData uri="http://schemas.openxmlformats.org/drawingml/2006/table">
            <a:tbl>
              <a:tblPr/>
              <a:tblGrid>
                <a:gridCol w="9749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365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Level 3 </a:t>
                      </a:r>
                      <a:r>
                        <a:rPr lang="ko-KR" altLang="en-US" sz="20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응 </a:t>
                      </a:r>
                      <a:r>
                        <a:rPr lang="ko-KR" altLang="en-US" sz="2000" b="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급</a:t>
                      </a:r>
                      <a:r>
                        <a:rPr lang="en-US" altLang="ko-KR" sz="2000" b="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 Bed5~Bed8</a:t>
                      </a:r>
                      <a:endParaRPr lang="ko-KR" altLang="en-US" sz="2000" b="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4808"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응급처치가 필요한 심각한 문제로 진행할 수 있는 잠재성이 있는 상태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호흡곤란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경한 호흡부전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고혈압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증상이 없는 경우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SBP&gt;220 or DBP&gt;130)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복통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(4-7/10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점 이상의 중등도 통증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두통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(4-7/10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점 이상의 중등도 통증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설사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조절되지 않는 혈성의 설사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구토 혹은 오심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경한 탈수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현훈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다른 신경학적 증상이 없음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체위변화성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사지 손상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신경혈관 장애를 동반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혈액과 체액 노출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저위험성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노출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중증 외상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둔상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지속되는 척추 고정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1223623" y="643292"/>
            <a:ext cx="65710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3600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</a:t>
            </a:r>
            <a:r>
              <a:rPr lang="ko-KR" altLang="en-US" sz="3600" dirty="0" err="1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한국형중증도분류체계</a:t>
            </a:r>
            <a:r>
              <a:rPr lang="en-US" altLang="ko-KR" sz="3600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(KTAS)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02152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069397"/>
              </p:ext>
            </p:extLst>
          </p:nvPr>
        </p:nvGraphicFramePr>
        <p:xfrm>
          <a:off x="1412341" y="1384140"/>
          <a:ext cx="9813956" cy="4844644"/>
        </p:xfrm>
        <a:graphic>
          <a:graphicData uri="http://schemas.openxmlformats.org/drawingml/2006/table">
            <a:tbl>
              <a:tblPr/>
              <a:tblGrid>
                <a:gridCol w="9813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672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Level </a:t>
                      </a:r>
                      <a:r>
                        <a:rPr lang="en-US" sz="2000" b="0" kern="0" spc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 </a:t>
                      </a:r>
                      <a:r>
                        <a:rPr lang="ko-KR" altLang="en-US" sz="2000" b="0" kern="0" spc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준응급</a:t>
                      </a:r>
                      <a:r>
                        <a:rPr lang="en-US" altLang="ko-KR" sz="2000" b="0" kern="0" spc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</a:t>
                      </a:r>
                      <a:r>
                        <a:rPr lang="en-US" altLang="ko-KR" sz="2000" b="0" kern="0" spc="0" baseline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Bed9~Bed12</a:t>
                      </a:r>
                      <a:endParaRPr lang="ko-KR" altLang="en-US" sz="2000" b="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B8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7923"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3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환자의 나이</a:t>
                      </a:r>
                      <a:r>
                        <a:rPr lang="en-US" altLang="ko-KR" sz="1600" kern="0" spc="-3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600" kern="0" spc="-3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고통</a:t>
                      </a:r>
                      <a:r>
                        <a:rPr lang="en-US" altLang="ko-KR" sz="1600" kern="0" spc="-3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600" kern="0" spc="-3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악화될 가능성 등을 고려할 때 </a:t>
                      </a:r>
                      <a:r>
                        <a:rPr lang="en-US" altLang="ko-KR" sz="1600" kern="0" spc="-3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1~2</a:t>
                      </a:r>
                      <a:r>
                        <a:rPr lang="ko-KR" altLang="en-US" sz="1600" kern="0" spc="-3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시간 안에 치료 혹은 재평가하면 되는 상태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착란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만성이며 평상시 상태와 차이 없음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변비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(4/10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점 이하의 경한 통증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요로감염의 증상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경한 배뇨통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일측성의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홍조 띈 뜨거운 사지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국소 염증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열상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천공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봉합필요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혈변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흑색변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소량의 직장 출혈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성폭행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(&gt;12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시간 경과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동반 손상 없음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1223623" y="643292"/>
            <a:ext cx="65710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3600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</a:t>
            </a:r>
            <a:r>
              <a:rPr lang="ko-KR" altLang="en-US" sz="3600" dirty="0" err="1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한국형중증도분류체계</a:t>
            </a:r>
            <a:r>
              <a:rPr lang="en-US" altLang="ko-KR" sz="3600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(KTAS)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2522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174266"/>
              </p:ext>
            </p:extLst>
          </p:nvPr>
        </p:nvGraphicFramePr>
        <p:xfrm>
          <a:off x="1403808" y="1356980"/>
          <a:ext cx="9931131" cy="4844644"/>
        </p:xfrm>
        <a:graphic>
          <a:graphicData uri="http://schemas.openxmlformats.org/drawingml/2006/table">
            <a:tbl>
              <a:tblPr/>
              <a:tblGrid>
                <a:gridCol w="9931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672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Level 5 </a:t>
                      </a:r>
                      <a:r>
                        <a:rPr lang="ko-KR" altLang="en-US" sz="20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비응급</a:t>
                      </a:r>
                      <a:r>
                        <a:rPr lang="en-US" altLang="ko-KR" sz="2000" b="0" kern="0" spc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:</a:t>
                      </a:r>
                      <a:r>
                        <a:rPr lang="en-US" altLang="ko-KR" sz="2000" b="0" kern="0" spc="0" baseline="0" dirty="0" smtClean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Bed13~Bed17</a:t>
                      </a:r>
                      <a:endParaRPr lang="ko-KR" altLang="en-US" sz="2000" b="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7923">
                <a:tc>
                  <a:txBody>
                    <a:bodyPr/>
                    <a:lstStyle/>
                    <a:p>
                      <a:pPr marL="127000" marR="12700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2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급성기지만 긴급하지 않은 상황이며 악화되었거나 변화가 없는 만성적인 문제의 일부분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일지도 모르는 상태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설사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경증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탈수증상 없음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심하지 않은 물린 상처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경증의 급성통증이 있을 수도 없을 수도 있다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상처의 소독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복잡하지 않은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약처방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비충혈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건초열</a:t>
                      </a: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영상 검사</a:t>
                      </a: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전염성 질병의 노출</a:t>
                      </a:r>
                    </a:p>
                    <a:p>
                      <a:pPr marL="127000" marR="12700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청력 상실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점진적 상실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1223623" y="643292"/>
            <a:ext cx="65710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3600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</a:t>
            </a:r>
            <a:r>
              <a:rPr lang="ko-KR" altLang="en-US" sz="3600" dirty="0" err="1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한국형중증도분류체계</a:t>
            </a:r>
            <a:r>
              <a:rPr lang="en-US" altLang="ko-KR" sz="3600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(KTAS)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0130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>
            <a:extLst>
              <a:ext uri="{FF2B5EF4-FFF2-40B4-BE49-F238E27FC236}">
                <a16:creationId xmlns:a16="http://schemas.microsoft.com/office/drawing/2014/main" id="{90977525-29CC-4023-A705-FEC1E1BE7176}"/>
              </a:ext>
            </a:extLst>
          </p:cNvPr>
          <p:cNvGrpSpPr/>
          <p:nvPr/>
        </p:nvGrpSpPr>
        <p:grpSpPr>
          <a:xfrm>
            <a:off x="1498829" y="1079058"/>
            <a:ext cx="9194341" cy="3770263"/>
            <a:chOff x="1103979" y="1282258"/>
            <a:chExt cx="9194341" cy="377026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BB05FE3-69F5-413B-88B0-727025CFC513}"/>
                </a:ext>
              </a:extLst>
            </p:cNvPr>
            <p:cNvSpPr txBox="1"/>
            <p:nvPr/>
          </p:nvSpPr>
          <p:spPr>
            <a:xfrm>
              <a:off x="110397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12F2850-2A5E-4128-8BAE-02DD895029D0}"/>
                </a:ext>
              </a:extLst>
            </p:cNvPr>
            <p:cNvSpPr txBox="1"/>
            <p:nvPr/>
          </p:nvSpPr>
          <p:spPr>
            <a:xfrm>
              <a:off x="926245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3374699-A43F-4CA9-B1DD-4381505F223C}"/>
              </a:ext>
            </a:extLst>
          </p:cNvPr>
          <p:cNvSpPr txBox="1"/>
          <p:nvPr/>
        </p:nvSpPr>
        <p:spPr>
          <a:xfrm>
            <a:off x="2558150" y="2648870"/>
            <a:ext cx="68483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6. </a:t>
            </a:r>
            <a:r>
              <a:rPr lang="ko-KR" altLang="en-US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응급실  장비소개</a:t>
            </a:r>
            <a:endParaRPr lang="ko-KR" altLang="en-US" sz="6000" b="1" i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021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551210" y="589092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551210" y="-57239"/>
            <a:ext cx="4185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</a:t>
            </a:r>
            <a:r>
              <a:rPr lang="en-US" altLang="ko-KR" sz="3600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응급실 의료장비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B6A385C-EE63-4236-BC74-4497B75CC1B3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4" name="그룹 43"/>
          <p:cNvGrpSpPr/>
          <p:nvPr/>
        </p:nvGrpSpPr>
        <p:grpSpPr>
          <a:xfrm>
            <a:off x="453860" y="3157541"/>
            <a:ext cx="3219899" cy="480120"/>
            <a:chOff x="2905975" y="2743202"/>
            <a:chExt cx="2235817" cy="760478"/>
          </a:xfrm>
        </p:grpSpPr>
        <p:sp>
          <p:nvSpPr>
            <p:cNvPr id="45" name="순서도: 대체 처리 44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905975" y="2840804"/>
              <a:ext cx="2235817" cy="584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초음파</a:t>
              </a: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8718998" y="3148124"/>
            <a:ext cx="3219899" cy="480120"/>
            <a:chOff x="2897620" y="2743202"/>
            <a:chExt cx="2235817" cy="760478"/>
          </a:xfrm>
        </p:grpSpPr>
        <p:sp>
          <p:nvSpPr>
            <p:cNvPr id="51" name="순서도: 대체 처리 50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897620" y="2840804"/>
              <a:ext cx="2235817" cy="584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제세동기</a:t>
              </a: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4785865" y="3193003"/>
            <a:ext cx="3219899" cy="480120"/>
            <a:chOff x="2897620" y="2743202"/>
            <a:chExt cx="2235817" cy="760478"/>
          </a:xfrm>
        </p:grpSpPr>
        <p:sp>
          <p:nvSpPr>
            <p:cNvPr id="54" name="순서도: 대체 처리 53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897620" y="2840804"/>
              <a:ext cx="2235817" cy="584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인공호흡기 </a:t>
              </a:r>
              <a:r>
                <a:rPr lang="en-US" altLang="ko-KR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2</a:t>
              </a:r>
              <a:r>
                <a:rPr lang="ko-KR" altLang="en-US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대</a:t>
              </a:r>
            </a:p>
          </p:txBody>
        </p:sp>
      </p:grpSp>
      <p:grpSp>
        <p:nvGrpSpPr>
          <p:cNvPr id="56" name="그룹 55"/>
          <p:cNvGrpSpPr/>
          <p:nvPr/>
        </p:nvGrpSpPr>
        <p:grpSpPr>
          <a:xfrm>
            <a:off x="8623153" y="6104733"/>
            <a:ext cx="3219899" cy="480120"/>
            <a:chOff x="2897620" y="2743202"/>
            <a:chExt cx="2235817" cy="760478"/>
          </a:xfrm>
        </p:grpSpPr>
        <p:sp>
          <p:nvSpPr>
            <p:cNvPr id="57" name="순서도: 대체 처리 56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897620" y="2840804"/>
              <a:ext cx="2235817" cy="584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센트럴모니터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386395" y="6118137"/>
            <a:ext cx="3219899" cy="480120"/>
            <a:chOff x="1972050" y="2684519"/>
            <a:chExt cx="2235817" cy="760478"/>
          </a:xfrm>
        </p:grpSpPr>
        <p:sp>
          <p:nvSpPr>
            <p:cNvPr id="63" name="순서도: 대체 처리 62"/>
            <p:cNvSpPr/>
            <p:nvPr/>
          </p:nvSpPr>
          <p:spPr>
            <a:xfrm>
              <a:off x="2218725" y="2684519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972050" y="2821920"/>
              <a:ext cx="2235817" cy="584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온풍기</a:t>
              </a:r>
            </a:p>
          </p:txBody>
        </p:sp>
      </p:grpSp>
      <p:grpSp>
        <p:nvGrpSpPr>
          <p:cNvPr id="65" name="그룹 64"/>
          <p:cNvGrpSpPr/>
          <p:nvPr/>
        </p:nvGrpSpPr>
        <p:grpSpPr>
          <a:xfrm>
            <a:off x="4736971" y="6118137"/>
            <a:ext cx="3219899" cy="480120"/>
            <a:chOff x="2897620" y="2743202"/>
            <a:chExt cx="2235817" cy="760478"/>
          </a:xfrm>
        </p:grpSpPr>
        <p:sp>
          <p:nvSpPr>
            <p:cNvPr id="66" name="순서도: 대체 처리 65"/>
            <p:cNvSpPr/>
            <p:nvPr/>
          </p:nvSpPr>
          <p:spPr>
            <a:xfrm>
              <a:off x="3105804" y="2743202"/>
              <a:ext cx="1819450" cy="760478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E2CBB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897620" y="2840804"/>
              <a:ext cx="2235817" cy="584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err="1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음압캐리어</a:t>
              </a:r>
              <a:endParaRPr lang="ko-KR" altLang="en-US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69" name="그림 6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09" y="675839"/>
            <a:ext cx="3405943" cy="2449024"/>
          </a:xfrm>
          <a:prstGeom prst="rect">
            <a:avLst/>
          </a:prstGeom>
        </p:spPr>
      </p:pic>
      <p:pic>
        <p:nvPicPr>
          <p:cNvPr id="72" name="그림 7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463" y="616198"/>
            <a:ext cx="3779390" cy="2508665"/>
          </a:xfrm>
          <a:prstGeom prst="rect">
            <a:avLst/>
          </a:prstGeom>
        </p:spPr>
      </p:pic>
      <p:pic>
        <p:nvPicPr>
          <p:cNvPr id="73" name="그림 7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08983" y="226214"/>
            <a:ext cx="2508665" cy="3288634"/>
          </a:xfrm>
          <a:prstGeom prst="rect">
            <a:avLst/>
          </a:prstGeom>
        </p:spPr>
      </p:pic>
      <p:pic>
        <p:nvPicPr>
          <p:cNvPr id="76" name="그림 7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28" y="3699282"/>
            <a:ext cx="3515325" cy="2368786"/>
          </a:xfrm>
          <a:prstGeom prst="rect">
            <a:avLst/>
          </a:prstGeom>
        </p:spPr>
      </p:pic>
      <p:pic>
        <p:nvPicPr>
          <p:cNvPr id="78" name="그림 7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126" y="3757212"/>
            <a:ext cx="3822727" cy="2310856"/>
          </a:xfrm>
          <a:prstGeom prst="rect">
            <a:avLst/>
          </a:prstGeom>
        </p:spPr>
      </p:pic>
      <p:pic>
        <p:nvPicPr>
          <p:cNvPr id="79" name="그림 7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153" y="3757212"/>
            <a:ext cx="3384479" cy="229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031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▶장비소개 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8DFF377C-5679-4EFD-87E4-97E53FD09DE6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16"/>
          <p:cNvGrpSpPr/>
          <p:nvPr/>
        </p:nvGrpSpPr>
        <p:grpSpPr>
          <a:xfrm>
            <a:off x="791565" y="5343111"/>
            <a:ext cx="10331354" cy="1269245"/>
            <a:chOff x="1252390" y="3265575"/>
            <a:chExt cx="5450049" cy="958409"/>
          </a:xfrm>
          <a:noFill/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E2B3395-9F3E-4374-AA6D-7D2371DBDAC9}"/>
                </a:ext>
              </a:extLst>
            </p:cNvPr>
            <p:cNvSpPr/>
            <p:nvPr/>
          </p:nvSpPr>
          <p:spPr>
            <a:xfrm>
              <a:off x="1383168" y="3265575"/>
              <a:ext cx="5060086" cy="958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54DAB71-2349-4C90-95DD-C6C3C1C40A8D}"/>
                </a:ext>
              </a:extLst>
            </p:cNvPr>
            <p:cNvSpPr txBox="1"/>
            <p:nvPr/>
          </p:nvSpPr>
          <p:spPr>
            <a:xfrm>
              <a:off x="1252390" y="3297341"/>
              <a:ext cx="5450049" cy="90637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285750" indent="-285750" algn="ctr">
                <a:lnSpc>
                  <a:spcPct val="150000"/>
                </a:lnSpc>
              </a:pP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스스로 호흡을 할 수 없는 환자의 호흡을 돕기 위한 장치로 </a:t>
              </a:r>
              <a:endParaRPr lang="en-US" altLang="ko-KR" sz="2400" spc="-15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  <a:sym typeface="Wingdings" pitchFamily="2" charset="2"/>
              </a:endParaRPr>
            </a:p>
            <a:p>
              <a:pPr marL="285750" indent="-285750" algn="ctr">
                <a:lnSpc>
                  <a:spcPct val="150000"/>
                </a:lnSpc>
              </a:pPr>
              <a:r>
                <a:rPr lang="ko-KR" altLang="en-US" sz="2400" spc="-150" dirty="0" err="1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저산소혈증</a:t>
              </a: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 회복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, </a:t>
              </a:r>
              <a:r>
                <a:rPr lang="ko-KR" altLang="en-US" sz="2400" spc="-150" dirty="0" err="1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무기폐의</a:t>
              </a: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 예방과 회복을 위함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.</a:t>
              </a:r>
              <a:endParaRPr lang="en-US" altLang="ko-KR" sz="2400" spc="-150" dirty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1446203" y="1317110"/>
            <a:ext cx="9144467" cy="4046375"/>
            <a:chOff x="1009467" y="1317110"/>
            <a:chExt cx="9144467" cy="404637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9E12AC6-ADE2-4640-B928-B8521CBE02CB}"/>
                </a:ext>
              </a:extLst>
            </p:cNvPr>
            <p:cNvSpPr txBox="1"/>
            <p:nvPr/>
          </p:nvSpPr>
          <p:spPr>
            <a:xfrm>
              <a:off x="1009467" y="1317110"/>
              <a:ext cx="9144467" cy="461665"/>
            </a:xfrm>
            <a:prstGeom prst="rect">
              <a:avLst/>
            </a:prstGeom>
            <a:solidFill>
              <a:srgbClr val="E1D9CC"/>
            </a:solidFill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4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인공호흡기 </a:t>
              </a:r>
              <a:r>
                <a:rPr lang="en-US" altLang="ko-KR" sz="24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(Ventilator)</a:t>
              </a:r>
              <a:endParaRPr lang="ko-KR" altLang="en-US" sz="24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334865" y="4901820"/>
              <a:ext cx="25497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24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21" name="그림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645" y="1877503"/>
            <a:ext cx="4449780" cy="316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64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▶장비소개 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8DFF377C-5679-4EFD-87E4-97E53FD09DE6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16"/>
          <p:cNvGrpSpPr/>
          <p:nvPr/>
        </p:nvGrpSpPr>
        <p:grpSpPr>
          <a:xfrm>
            <a:off x="811410" y="5100570"/>
            <a:ext cx="10331356" cy="1511786"/>
            <a:chOff x="1370852" y="3082431"/>
            <a:chExt cx="5450050" cy="1141552"/>
          </a:xfrm>
          <a:noFill/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E2B3395-9F3E-4374-AA6D-7D2371DBDAC9}"/>
                </a:ext>
              </a:extLst>
            </p:cNvPr>
            <p:cNvSpPr/>
            <p:nvPr/>
          </p:nvSpPr>
          <p:spPr>
            <a:xfrm>
              <a:off x="1383168" y="3265574"/>
              <a:ext cx="5060086" cy="958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54DAB71-2349-4C90-95DD-C6C3C1C40A8D}"/>
                </a:ext>
              </a:extLst>
            </p:cNvPr>
            <p:cNvSpPr txBox="1"/>
            <p:nvPr/>
          </p:nvSpPr>
          <p:spPr>
            <a:xfrm>
              <a:off x="1370852" y="3082431"/>
              <a:ext cx="5450050" cy="90637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285750" indent="-285750" algn="ctr">
                <a:lnSpc>
                  <a:spcPct val="150000"/>
                </a:lnSpc>
              </a:pP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High  resolution image   </a:t>
              </a: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및  심장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복부 </a:t>
              </a:r>
              <a:r>
                <a:rPr lang="ko-KR" altLang="en-US" sz="2400" spc="-150" dirty="0" err="1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리니어</a:t>
              </a: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400" spc="-150" dirty="0" err="1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병변을</a:t>
              </a: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 빠르고 정확하게 </a:t>
              </a:r>
              <a:endParaRPr lang="en-US" altLang="ko-KR" sz="2400" spc="-15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285750" indent="-285750" algn="ctr">
                <a:lnSpc>
                  <a:spcPct val="150000"/>
                </a:lnSpc>
              </a:pP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진단하여  응급환자에게  신속하고  적절한 치료가 됩니다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.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A9E12AC6-ADE2-4640-B928-B8521CBE02CB}"/>
              </a:ext>
            </a:extLst>
          </p:cNvPr>
          <p:cNvSpPr txBox="1"/>
          <p:nvPr/>
        </p:nvSpPr>
        <p:spPr>
          <a:xfrm>
            <a:off x="1814699" y="1317110"/>
            <a:ext cx="7643213" cy="461665"/>
          </a:xfrm>
          <a:prstGeom prst="rect">
            <a:avLst/>
          </a:prstGeom>
          <a:solidFill>
            <a:srgbClr val="E1D9CC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초음파</a:t>
            </a:r>
            <a:endParaRPr lang="ko-KR" altLang="en-US" sz="2400" b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414" y="1893502"/>
            <a:ext cx="5307996" cy="330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64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▶장비소개 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8DFF377C-5679-4EFD-87E4-97E53FD09DE6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16"/>
          <p:cNvGrpSpPr/>
          <p:nvPr/>
        </p:nvGrpSpPr>
        <p:grpSpPr>
          <a:xfrm>
            <a:off x="1148664" y="5282212"/>
            <a:ext cx="10683952" cy="1330142"/>
            <a:chOff x="1390368" y="3219590"/>
            <a:chExt cx="5636049" cy="1004393"/>
          </a:xfrm>
          <a:noFill/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E2B3395-9F3E-4374-AA6D-7D2371DBDAC9}"/>
                </a:ext>
              </a:extLst>
            </p:cNvPr>
            <p:cNvSpPr/>
            <p:nvPr/>
          </p:nvSpPr>
          <p:spPr>
            <a:xfrm>
              <a:off x="1390368" y="3265574"/>
              <a:ext cx="5060086" cy="958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54DAB71-2349-4C90-95DD-C6C3C1C40A8D}"/>
                </a:ext>
              </a:extLst>
            </p:cNvPr>
            <p:cNvSpPr txBox="1"/>
            <p:nvPr/>
          </p:nvSpPr>
          <p:spPr>
            <a:xfrm>
              <a:off x="1390368" y="3219590"/>
              <a:ext cx="5636049" cy="84129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</a:pPr>
              <a:r>
                <a:rPr lang="ko-KR" altLang="en-US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감염 및 감염의심환자 발생시 환자를 외부와 격리하여 </a:t>
              </a:r>
              <a:r>
                <a:rPr lang="ko-KR" altLang="en-US" sz="2400" dirty="0" err="1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이송할수</a:t>
              </a:r>
              <a:r>
                <a:rPr lang="ko-KR" altLang="en-US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 있도록 </a:t>
              </a:r>
              <a:endParaRPr lang="en-US" altLang="ko-KR" sz="240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  <a:sym typeface="Wingdings" pitchFamily="2" charset="2"/>
              </a:endParaRPr>
            </a:p>
            <a:p>
              <a:pPr marL="285750" indent="-285750">
                <a:lnSpc>
                  <a:spcPct val="150000"/>
                </a:lnSpc>
              </a:pPr>
              <a:r>
                <a:rPr lang="ko-KR" altLang="en-US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 </a:t>
              </a:r>
              <a:r>
                <a:rPr lang="ko-KR" altLang="en-US" sz="2400" dirty="0" err="1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음압을</a:t>
              </a:r>
              <a:r>
                <a:rPr lang="ko-KR" altLang="en-US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 유지하는 장비임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.</a:t>
              </a:r>
              <a:endParaRPr lang="en-US" altLang="ko-KR" sz="2400" spc="-150" dirty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1718214" y="1289076"/>
            <a:ext cx="8311954" cy="4098695"/>
            <a:chOff x="1009467" y="1317110"/>
            <a:chExt cx="8311954" cy="409869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9E12AC6-ADE2-4640-B928-B8521CBE02CB}"/>
                </a:ext>
              </a:extLst>
            </p:cNvPr>
            <p:cNvSpPr txBox="1"/>
            <p:nvPr/>
          </p:nvSpPr>
          <p:spPr>
            <a:xfrm>
              <a:off x="1009467" y="1317110"/>
              <a:ext cx="8311954" cy="461665"/>
            </a:xfrm>
            <a:prstGeom prst="rect">
              <a:avLst/>
            </a:prstGeom>
            <a:solidFill>
              <a:srgbClr val="E1D9CC"/>
            </a:solidFill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400" b="1" dirty="0" err="1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음압케리어</a:t>
              </a:r>
              <a:endParaRPr lang="ko-KR" altLang="en-US" sz="2400" b="1" dirty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490113" y="4954140"/>
              <a:ext cx="16377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endParaRPr lang="ko-KR" altLang="en-US" sz="24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17" name="그림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591" y="1896816"/>
            <a:ext cx="5577893" cy="33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64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198" y="1185386"/>
            <a:ext cx="5680209" cy="4047013"/>
          </a:xfrm>
          <a:prstGeom prst="rect">
            <a:avLst/>
          </a:prstGeom>
        </p:spPr>
      </p:pic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45236" y="1020988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35702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▶센트럴 모니터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8DFF377C-5679-4EFD-87E4-97E53FD09DE6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5230" y="1185328"/>
            <a:ext cx="5711430" cy="40470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728965" y="4591204"/>
            <a:ext cx="12793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500" b="1" dirty="0" err="1" smtClean="0">
                <a:solidFill>
                  <a:schemeClr val="bg1"/>
                </a:solidFill>
              </a:rPr>
              <a:t>침상번호</a:t>
            </a:r>
            <a:r>
              <a:rPr lang="ko-KR" altLang="en-US" sz="15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500" b="1" dirty="0" smtClean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97354" y="3405808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b="1" dirty="0" err="1" smtClean="0">
                <a:solidFill>
                  <a:schemeClr val="bg1"/>
                </a:solidFill>
              </a:rPr>
              <a:t>일반격리실</a:t>
            </a:r>
            <a:r>
              <a:rPr lang="ko-KR" altLang="en-US" b="1" dirty="0" smtClean="0">
                <a:solidFill>
                  <a:schemeClr val="bg1"/>
                </a:solidFill>
              </a:rPr>
              <a:t> </a:t>
            </a:r>
            <a:r>
              <a:rPr lang="en-US" altLang="ko-KR" b="1" dirty="0" smtClean="0">
                <a:solidFill>
                  <a:schemeClr val="bg1"/>
                </a:solidFill>
              </a:rPr>
              <a:t>1</a:t>
            </a:r>
            <a:endParaRPr lang="ko-KR" altLang="en-US" sz="1500" b="1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469" y="2294147"/>
            <a:ext cx="2205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b="1" dirty="0" smtClean="0">
                <a:solidFill>
                  <a:schemeClr val="bg1"/>
                </a:solidFill>
              </a:rPr>
              <a:t>응급실 </a:t>
            </a:r>
            <a:r>
              <a:rPr lang="ko-KR" altLang="en-US" b="1" dirty="0" err="1" smtClean="0">
                <a:solidFill>
                  <a:schemeClr val="bg1"/>
                </a:solidFill>
              </a:rPr>
              <a:t>음압</a:t>
            </a:r>
            <a:r>
              <a:rPr lang="ko-KR" altLang="en-US" b="1" dirty="0" smtClean="0">
                <a:solidFill>
                  <a:schemeClr val="bg1"/>
                </a:solidFill>
              </a:rPr>
              <a:t> 격리실</a:t>
            </a:r>
            <a:endParaRPr lang="ko-KR" altLang="en-US" sz="1500" b="1" dirty="0" smtClean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40478" y="337932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b="1" dirty="0" err="1" smtClean="0">
                <a:solidFill>
                  <a:schemeClr val="bg1"/>
                </a:solidFill>
              </a:rPr>
              <a:t>일반격리실</a:t>
            </a:r>
            <a:r>
              <a:rPr lang="ko-KR" altLang="en-US" b="1" dirty="0" smtClean="0">
                <a:solidFill>
                  <a:schemeClr val="bg1"/>
                </a:solidFill>
              </a:rPr>
              <a:t> </a:t>
            </a:r>
            <a:r>
              <a:rPr lang="en-US" altLang="ko-KR" b="1" dirty="0">
                <a:solidFill>
                  <a:schemeClr val="bg1"/>
                </a:solidFill>
              </a:rPr>
              <a:t>2</a:t>
            </a:r>
            <a:endParaRPr lang="ko-KR" altLang="en-US" sz="1500" b="1" dirty="0" smtClean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59577" y="4277686"/>
            <a:ext cx="1600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b="1" dirty="0" err="1" smtClean="0">
                <a:solidFill>
                  <a:schemeClr val="bg1"/>
                </a:solidFill>
              </a:rPr>
              <a:t>음압병상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pPr algn="l"/>
            <a:r>
              <a:rPr lang="ko-KR" altLang="en-US" sz="1500" b="1" dirty="0" smtClean="0">
                <a:solidFill>
                  <a:schemeClr val="bg1"/>
                </a:solidFill>
              </a:rPr>
              <a:t> 대기실 </a:t>
            </a:r>
            <a:r>
              <a:rPr lang="en-US" altLang="ko-KR" sz="1500" b="1" dirty="0" smtClean="0">
                <a:solidFill>
                  <a:schemeClr val="bg1"/>
                </a:solidFill>
              </a:rPr>
              <a:t>1</a:t>
            </a:r>
            <a:endParaRPr lang="ko-KR" altLang="en-US" sz="1500" b="1" dirty="0" smtClean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41875" y="4265251"/>
            <a:ext cx="1600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b="1" dirty="0" err="1" smtClean="0">
                <a:solidFill>
                  <a:schemeClr val="bg1"/>
                </a:solidFill>
              </a:rPr>
              <a:t>음압병상</a:t>
            </a:r>
            <a:endParaRPr lang="en-US" altLang="ko-KR" b="1" dirty="0" smtClean="0">
              <a:solidFill>
                <a:schemeClr val="bg1"/>
              </a:solidFill>
            </a:endParaRPr>
          </a:p>
          <a:p>
            <a:pPr algn="l"/>
            <a:r>
              <a:rPr lang="ko-KR" altLang="en-US" sz="1500" b="1" dirty="0" smtClean="0">
                <a:solidFill>
                  <a:schemeClr val="bg1"/>
                </a:solidFill>
              </a:rPr>
              <a:t> 대기실 </a:t>
            </a:r>
            <a:r>
              <a:rPr lang="en-US" altLang="ko-KR" sz="1500" b="1" dirty="0">
                <a:solidFill>
                  <a:schemeClr val="bg1"/>
                </a:solidFill>
              </a:rPr>
              <a:t>2</a:t>
            </a:r>
            <a:endParaRPr lang="ko-KR" altLang="en-US" sz="1500" b="1" dirty="0" smtClean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62471" y="4528445"/>
            <a:ext cx="12793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500" b="1" dirty="0" err="1" smtClean="0">
                <a:solidFill>
                  <a:schemeClr val="bg1"/>
                </a:solidFill>
              </a:rPr>
              <a:t>침상번호</a:t>
            </a:r>
            <a:r>
              <a:rPr lang="ko-KR" altLang="en-US" sz="15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500" b="1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28965" y="3954241"/>
            <a:ext cx="12793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500" b="1" dirty="0" err="1" smtClean="0">
                <a:solidFill>
                  <a:schemeClr val="bg1"/>
                </a:solidFill>
              </a:rPr>
              <a:t>침상번호</a:t>
            </a:r>
            <a:r>
              <a:rPr lang="ko-KR" altLang="en-US" sz="15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500" b="1" dirty="0" smtClean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75712" y="3998370"/>
            <a:ext cx="12793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500" b="1" dirty="0" err="1" smtClean="0">
                <a:solidFill>
                  <a:schemeClr val="bg1"/>
                </a:solidFill>
              </a:rPr>
              <a:t>침상번호</a:t>
            </a:r>
            <a:r>
              <a:rPr lang="ko-KR" altLang="en-US" sz="15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500" b="1" dirty="0" smtClean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28965" y="3278423"/>
            <a:ext cx="12793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500" b="1" dirty="0" err="1" smtClean="0">
                <a:solidFill>
                  <a:schemeClr val="bg1"/>
                </a:solidFill>
              </a:rPr>
              <a:t>침상번호</a:t>
            </a:r>
            <a:r>
              <a:rPr lang="ko-KR" altLang="en-US" sz="15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500" b="1" dirty="0" smtClean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62471" y="3300510"/>
            <a:ext cx="12793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500" b="1" dirty="0" err="1" smtClean="0">
                <a:solidFill>
                  <a:schemeClr val="bg1"/>
                </a:solidFill>
              </a:rPr>
              <a:t>침상번호</a:t>
            </a:r>
            <a:r>
              <a:rPr lang="ko-KR" altLang="en-US" sz="15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500" b="1" dirty="0" smtClean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22531" y="2624331"/>
            <a:ext cx="12793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500" b="1" dirty="0" err="1" smtClean="0">
                <a:solidFill>
                  <a:schemeClr val="bg1"/>
                </a:solidFill>
              </a:rPr>
              <a:t>침상번호</a:t>
            </a:r>
            <a:r>
              <a:rPr lang="ko-KR" altLang="en-US" sz="15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500" b="1" dirty="0" smtClean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91761" y="2686543"/>
            <a:ext cx="12793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500" b="1" dirty="0" err="1" smtClean="0">
                <a:solidFill>
                  <a:schemeClr val="bg1"/>
                </a:solidFill>
              </a:rPr>
              <a:t>침상번호</a:t>
            </a:r>
            <a:r>
              <a:rPr lang="ko-KR" altLang="en-US" sz="15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500" b="1" dirty="0" smtClean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12504" y="1841181"/>
            <a:ext cx="12793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500" b="1" dirty="0" err="1" smtClean="0">
                <a:solidFill>
                  <a:schemeClr val="bg1"/>
                </a:solidFill>
              </a:rPr>
              <a:t>침상번호</a:t>
            </a:r>
            <a:r>
              <a:rPr lang="ko-KR" altLang="en-US" sz="15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500" b="1" dirty="0" smtClean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17328" y="1832940"/>
            <a:ext cx="12793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500" b="1" dirty="0" err="1" smtClean="0">
                <a:solidFill>
                  <a:schemeClr val="bg1"/>
                </a:solidFill>
              </a:rPr>
              <a:t>침상번호</a:t>
            </a:r>
            <a:r>
              <a:rPr lang="ko-KR" altLang="en-US" sz="1500" b="1" dirty="0" smtClean="0">
                <a:solidFill>
                  <a:schemeClr val="bg1"/>
                </a:solidFill>
              </a:rPr>
              <a:t> </a:t>
            </a:r>
            <a:r>
              <a:rPr lang="en-US" altLang="ko-KR" sz="1500" b="1" dirty="0" smtClean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1410" y="5511462"/>
            <a:ext cx="11015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응급실 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15 bed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에 있는 심전도 모니터를 한눈에 관찰 하여</a:t>
            </a:r>
            <a:endParaRPr lang="en-US" altLang="ko-KR" sz="2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혈압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심박수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호흡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산소포화도</a:t>
            </a:r>
            <a:r>
              <a:rPr lang="en-US" altLang="ko-KR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심전도 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이상시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응급상황에 빠른 대처를 </a:t>
            </a:r>
            <a:r>
              <a:rPr lang="ko-KR" altLang="en-US" sz="2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할수있도록</a:t>
            </a:r>
            <a:r>
              <a:rPr lang="ko-KR" altLang="en-US" sz="2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모니터 한다</a:t>
            </a:r>
            <a:endParaRPr lang="ko-KR" altLang="en-US" sz="2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5464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▶장비소개 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8DFF377C-5679-4EFD-87E4-97E53FD09DE6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16"/>
          <p:cNvGrpSpPr/>
          <p:nvPr/>
        </p:nvGrpSpPr>
        <p:grpSpPr>
          <a:xfrm>
            <a:off x="-191065" y="4839261"/>
            <a:ext cx="12533194" cy="2155233"/>
            <a:chOff x="604433" y="2596559"/>
            <a:chExt cx="6611573" cy="1627419"/>
          </a:xfrm>
          <a:noFill/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E2B3395-9F3E-4374-AA6D-7D2371DBDAC9}"/>
                </a:ext>
              </a:extLst>
            </p:cNvPr>
            <p:cNvSpPr/>
            <p:nvPr/>
          </p:nvSpPr>
          <p:spPr>
            <a:xfrm>
              <a:off x="1390368" y="2631779"/>
              <a:ext cx="5060086" cy="159219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54DAB71-2349-4C90-95DD-C6C3C1C40A8D}"/>
                </a:ext>
              </a:extLst>
            </p:cNvPr>
            <p:cNvSpPr txBox="1"/>
            <p:nvPr/>
          </p:nvSpPr>
          <p:spPr>
            <a:xfrm>
              <a:off x="604433" y="2596559"/>
              <a:ext cx="6611573" cy="125962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285750" indent="-285750" algn="ctr">
                <a:lnSpc>
                  <a:spcPct val="150000"/>
                </a:lnSpc>
              </a:pP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생명을 위협하는 부정맥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(ex.</a:t>
              </a:r>
              <a:r>
                <a:rPr lang="ko-KR" altLang="en-US" sz="2400" spc="-150" dirty="0" err="1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심실세동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)</a:t>
              </a: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을 제거하기 위해 심장에 전류를 전달하기 위한 것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.</a:t>
              </a:r>
            </a:p>
            <a:p>
              <a:pPr marL="285750" indent="-285750" algn="ctr">
                <a:lnSpc>
                  <a:spcPct val="150000"/>
                </a:lnSpc>
              </a:pP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심장에 단기간에 전류를 흐르게 해 </a:t>
              </a:r>
              <a:r>
                <a:rPr lang="ko-KR" altLang="en-US" sz="2400" spc="-150" dirty="0" err="1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탈분극을</a:t>
              </a: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 일으켜 각 심근세포의 흥분과 자극전도를 </a:t>
              </a:r>
              <a:endParaRPr lang="en-US" altLang="ko-KR" sz="2400" spc="-150" dirty="0" smtClean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285750" indent="-285750" algn="ctr">
                <a:lnSpc>
                  <a:spcPct val="150000"/>
                </a:lnSpc>
              </a:pPr>
              <a:r>
                <a:rPr lang="ko-KR" altLang="en-US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  정상화시키기 위한 것</a:t>
              </a:r>
              <a:r>
                <a:rPr lang="en-US" altLang="ko-KR" sz="2400" spc="-15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</a:rPr>
                <a:t>.</a:t>
              </a:r>
              <a:endParaRPr lang="en-US" altLang="ko-KR" sz="2400" spc="-150" dirty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3083962" y="1317110"/>
            <a:ext cx="5718844" cy="3445959"/>
            <a:chOff x="1009466" y="1317110"/>
            <a:chExt cx="5445925" cy="316975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9E12AC6-ADE2-4640-B928-B8521CBE02CB}"/>
                </a:ext>
              </a:extLst>
            </p:cNvPr>
            <p:cNvSpPr txBox="1"/>
            <p:nvPr/>
          </p:nvSpPr>
          <p:spPr>
            <a:xfrm>
              <a:off x="1009466" y="1317110"/>
              <a:ext cx="5445925" cy="461665"/>
            </a:xfrm>
            <a:prstGeom prst="rect">
              <a:avLst/>
            </a:prstGeom>
            <a:solidFill>
              <a:srgbClr val="E1D9CC"/>
            </a:solidFill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4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제세동기</a:t>
              </a:r>
              <a:r>
                <a:rPr lang="en-US" altLang="ko-KR" sz="2400" b="1" dirty="0" smtClean="0">
                  <a:solidFill>
                    <a:srgbClr val="554F4D"/>
                  </a:solidFill>
                  <a:latin typeface="HY헤드라인M" pitchFamily="18" charset="-127"/>
                  <a:ea typeface="HY헤드라인M" pitchFamily="18" charset="-127"/>
                </a:rPr>
                <a:t>(Defibrillation)</a:t>
              </a:r>
              <a:endParaRPr lang="ko-KR" altLang="en-US" sz="24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16" name="Picture 4" descr="C:\Users\Administrator\Desktop\IMG_3248.JPG"/>
            <p:cNvPicPr preferRelativeResize="0">
              <a:picLocks noChangeArrowheads="1"/>
            </p:cNvPicPr>
            <p:nvPr/>
          </p:nvPicPr>
          <p:blipFill>
            <a:blip r:embed="rId2" cstate="print"/>
            <a:srcRect t="267" r="7645"/>
            <a:stretch>
              <a:fillRect/>
            </a:stretch>
          </p:blipFill>
          <p:spPr bwMode="auto">
            <a:xfrm rot="5400000">
              <a:off x="2378097" y="436867"/>
              <a:ext cx="2700000" cy="5400000"/>
            </a:xfrm>
            <a:prstGeom prst="rect">
              <a:avLst/>
            </a:prstGeom>
            <a:noFill/>
            <a:ln>
              <a:solidFill>
                <a:schemeClr val="accent3">
                  <a:lumMod val="10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785464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▶장비소개 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8DFF377C-5679-4EFD-87E4-97E53FD09DE6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16"/>
          <p:cNvGrpSpPr/>
          <p:nvPr/>
        </p:nvGrpSpPr>
        <p:grpSpPr>
          <a:xfrm>
            <a:off x="811411" y="5387253"/>
            <a:ext cx="10331354" cy="1283345"/>
            <a:chOff x="1180395" y="3265574"/>
            <a:chExt cx="5450049" cy="969057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E2B3395-9F3E-4374-AA6D-7D2371DBDAC9}"/>
                </a:ext>
              </a:extLst>
            </p:cNvPr>
            <p:cNvSpPr/>
            <p:nvPr/>
          </p:nvSpPr>
          <p:spPr>
            <a:xfrm>
              <a:off x="1390368" y="3265574"/>
              <a:ext cx="5060086" cy="9584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54DAB71-2349-4C90-95DD-C6C3C1C40A8D}"/>
                </a:ext>
              </a:extLst>
            </p:cNvPr>
            <p:cNvSpPr txBox="1"/>
            <p:nvPr/>
          </p:nvSpPr>
          <p:spPr>
            <a:xfrm>
              <a:off x="1180395" y="3328260"/>
              <a:ext cx="5450049" cy="90637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285750" indent="-285750" algn="ctr">
                <a:lnSpc>
                  <a:spcPct val="150000"/>
                </a:lnSpc>
              </a:pPr>
              <a:r>
                <a:rPr lang="ko-KR" altLang="en-US" sz="2400" dirty="0" err="1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저체온증</a:t>
              </a:r>
              <a:r>
                <a:rPr lang="en-US" altLang="ko-KR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(</a:t>
              </a:r>
              <a:r>
                <a:rPr lang="ko-KR" altLang="en-US" sz="2400" dirty="0" err="1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심부체온</a:t>
              </a:r>
              <a:r>
                <a:rPr lang="en-US" altLang="ko-KR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35℃</a:t>
              </a:r>
              <a:r>
                <a:rPr lang="ko-KR" altLang="en-US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 미만</a:t>
              </a:r>
              <a:r>
                <a:rPr lang="en-US" altLang="ko-KR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)</a:t>
              </a:r>
              <a:r>
                <a:rPr lang="ko-KR" altLang="en-US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으로 떨어지면 심장</a:t>
              </a:r>
              <a:r>
                <a:rPr lang="en-US" altLang="ko-KR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, </a:t>
              </a:r>
              <a:r>
                <a:rPr lang="ko-KR" altLang="en-US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폐</a:t>
              </a:r>
              <a:r>
                <a:rPr lang="en-US" altLang="ko-KR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, </a:t>
              </a:r>
              <a:r>
                <a:rPr lang="ko-KR" altLang="en-US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뇌 등의 장기에 영향을 </a:t>
              </a:r>
              <a:r>
                <a:rPr lang="ko-KR" altLang="en-US" sz="2400" dirty="0" err="1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미칠수</a:t>
              </a:r>
              <a:r>
                <a:rPr lang="ko-KR" altLang="en-US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 있어  </a:t>
              </a:r>
              <a:r>
                <a:rPr lang="ko-KR" altLang="en-US" sz="2400" dirty="0" err="1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저체온시</a:t>
              </a:r>
              <a:r>
                <a:rPr lang="ko-KR" altLang="en-US" sz="2400" dirty="0" smtClean="0">
                  <a:solidFill>
                    <a:schemeClr val="bg2">
                      <a:lumMod val="25000"/>
                    </a:schemeClr>
                  </a:solidFill>
                  <a:latin typeface="HY헤드라인M" pitchFamily="18" charset="-127"/>
                  <a:ea typeface="HY헤드라인M" pitchFamily="18" charset="-127"/>
                  <a:sym typeface="Wingdings" pitchFamily="2" charset="2"/>
                </a:rPr>
                <a:t>  체온상승 기능을 한다</a:t>
              </a:r>
              <a:endParaRPr lang="en-US" altLang="ko-KR" sz="2400" spc="-150" dirty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E12AC6-ADE2-4640-B928-B8521CBE02CB}"/>
              </a:ext>
            </a:extLst>
          </p:cNvPr>
          <p:cNvSpPr txBox="1"/>
          <p:nvPr/>
        </p:nvSpPr>
        <p:spPr>
          <a:xfrm>
            <a:off x="2852632" y="1325346"/>
            <a:ext cx="5841710" cy="468386"/>
          </a:xfrm>
          <a:prstGeom prst="rect">
            <a:avLst/>
          </a:prstGeom>
          <a:solidFill>
            <a:srgbClr val="E1D9CC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온풍기</a:t>
            </a:r>
            <a:endParaRPr lang="ko-KR" altLang="en-US" sz="2400" b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554" y="2069433"/>
            <a:ext cx="5537867" cy="304212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7014411" y="5859379"/>
            <a:ext cx="45719" cy="76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5464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9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>
            <a:extLst>
              <a:ext uri="{FF2B5EF4-FFF2-40B4-BE49-F238E27FC236}">
                <a16:creationId xmlns:a16="http://schemas.microsoft.com/office/drawing/2014/main" id="{90977525-29CC-4023-A705-FEC1E1BE7176}"/>
              </a:ext>
            </a:extLst>
          </p:cNvPr>
          <p:cNvGrpSpPr/>
          <p:nvPr/>
        </p:nvGrpSpPr>
        <p:grpSpPr>
          <a:xfrm>
            <a:off x="1498829" y="1079058"/>
            <a:ext cx="9194341" cy="3770263"/>
            <a:chOff x="1103979" y="1282258"/>
            <a:chExt cx="9194341" cy="377026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BB05FE3-69F5-413B-88B0-727025CFC513}"/>
                </a:ext>
              </a:extLst>
            </p:cNvPr>
            <p:cNvSpPr txBox="1"/>
            <p:nvPr/>
          </p:nvSpPr>
          <p:spPr>
            <a:xfrm>
              <a:off x="110397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12F2850-2A5E-4128-8BAE-02DD895029D0}"/>
                </a:ext>
              </a:extLst>
            </p:cNvPr>
            <p:cNvSpPr txBox="1"/>
            <p:nvPr/>
          </p:nvSpPr>
          <p:spPr>
            <a:xfrm>
              <a:off x="9262459" y="1282258"/>
              <a:ext cx="1035861" cy="377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ko-KR" sz="23900" dirty="0">
                  <a:solidFill>
                    <a:srgbClr val="554F4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endParaRPr lang="ko-KR" altLang="en-US" sz="23900" dirty="0">
                <a:solidFill>
                  <a:srgbClr val="554F4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3374699-A43F-4CA9-B1DD-4381505F223C}"/>
              </a:ext>
            </a:extLst>
          </p:cNvPr>
          <p:cNvSpPr txBox="1"/>
          <p:nvPr/>
        </p:nvSpPr>
        <p:spPr>
          <a:xfrm>
            <a:off x="3346470" y="2648870"/>
            <a:ext cx="53383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7. </a:t>
            </a:r>
            <a:r>
              <a:rPr lang="ko-KR" altLang="en-US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전원 </a:t>
            </a:r>
            <a:r>
              <a:rPr lang="ko-KR" altLang="en-US" sz="6000" b="1" i="1" dirty="0" err="1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핫</a:t>
            </a:r>
            <a:r>
              <a:rPr lang="ko-KR" altLang="en-US" sz="6000" b="1" i="1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 라인</a:t>
            </a:r>
            <a:endParaRPr lang="ko-KR" altLang="en-US" sz="6000" b="1" i="1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0021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FCE5C4DE-C1B3-47C0-8D38-2C9295EA2307}"/>
              </a:ext>
            </a:extLst>
          </p:cNvPr>
          <p:cNvGrpSpPr/>
          <p:nvPr/>
        </p:nvGrpSpPr>
        <p:grpSpPr>
          <a:xfrm>
            <a:off x="632491" y="811749"/>
            <a:ext cx="11098297" cy="5557520"/>
            <a:chOff x="5415280" y="650240"/>
            <a:chExt cx="6096000" cy="555752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0A86A2F4-BE7E-4806-A85F-F9C3063D622C}"/>
                </a:ext>
              </a:extLst>
            </p:cNvPr>
            <p:cNvSpPr/>
            <p:nvPr/>
          </p:nvSpPr>
          <p:spPr>
            <a:xfrm>
              <a:off x="5415280" y="650240"/>
              <a:ext cx="6096000" cy="5557520"/>
            </a:xfrm>
            <a:prstGeom prst="rect">
              <a:avLst/>
            </a:prstGeom>
            <a:solidFill>
              <a:srgbClr val="FCF7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dirty="0" smtClean="0"/>
                <a:t>e</a:t>
              </a:r>
              <a:endParaRPr lang="ko-KR" altLang="en-US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28AE641-C095-48C8-9C44-5C8D5E53D4A5}"/>
                </a:ext>
              </a:extLst>
            </p:cNvPr>
            <p:cNvSpPr txBox="1"/>
            <p:nvPr/>
          </p:nvSpPr>
          <p:spPr>
            <a:xfrm>
              <a:off x="5797617" y="2465742"/>
              <a:ext cx="5587188" cy="345325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*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목적 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환자 진료 연속성을 유지하면서 타 의료기관으로 환자를 </a:t>
              </a:r>
              <a:endParaRPr lang="en-US" altLang="ko-KR" sz="2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          안전하게 전원 및 의뢰 하기 위함</a:t>
              </a:r>
              <a:endParaRPr lang="en-US" altLang="ko-KR" sz="2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*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절차 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응급의료센터 에서 </a:t>
              </a:r>
              <a:r>
                <a:rPr lang="ko-KR" altLang="en-US" sz="2600" dirty="0" err="1" smtClean="0">
                  <a:latin typeface="HY헤드라인M" pitchFamily="18" charset="-127"/>
                  <a:ea typeface="HY헤드라인M" pitchFamily="18" charset="-127"/>
                </a:rPr>
                <a:t>타병원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 전원시 아래 표에 있는 전원 및</a:t>
              </a:r>
              <a:endParaRPr lang="en-US" altLang="ko-KR" sz="2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          </a:t>
              </a:r>
              <a:r>
                <a:rPr lang="ko-KR" altLang="en-US" sz="2600" dirty="0" err="1" smtClean="0">
                  <a:latin typeface="HY헤드라인M" pitchFamily="18" charset="-127"/>
                  <a:ea typeface="HY헤드라인M" pitchFamily="18" charset="-127"/>
                </a:rPr>
                <a:t>의뢰절차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 순서대로 진행해야 하며 전원병원에서 수용가능</a:t>
              </a:r>
              <a:endParaRPr lang="en-US" altLang="ko-KR" sz="2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          하다고 할 경우에만 전원 가능하며 수용불가하다고 하면</a:t>
              </a:r>
              <a:endParaRPr lang="en-US" altLang="ko-KR" sz="2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          </a:t>
              </a:r>
              <a:r>
                <a:rPr lang="ko-KR" altLang="en-US" sz="2600" dirty="0" err="1" smtClean="0">
                  <a:latin typeface="HY헤드라인M" pitchFamily="18" charset="-127"/>
                  <a:ea typeface="HY헤드라인M" pitchFamily="18" charset="-127"/>
                </a:rPr>
                <a:t>수용가능한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 병원을 조회 하여 수용 가능하다고 할 경우 전원</a:t>
              </a:r>
              <a:endParaRPr lang="en-US" altLang="ko-KR" sz="26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2600" dirty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         </a:t>
              </a:r>
              <a:r>
                <a:rPr lang="ko-KR" altLang="en-US" sz="2600" dirty="0" smtClean="0">
                  <a:latin typeface="HY헤드라인M" pitchFamily="18" charset="-127"/>
                  <a:ea typeface="HY헤드라인M" pitchFamily="18" charset="-127"/>
                </a:rPr>
                <a:t>이 가능 합니다</a:t>
              </a:r>
              <a:r>
                <a:rPr lang="en-US" altLang="ko-KR" sz="2600" dirty="0" smtClean="0">
                  <a:latin typeface="HY헤드라인M" pitchFamily="18" charset="-127"/>
                  <a:ea typeface="HY헤드라인M" pitchFamily="18" charset="-127"/>
                </a:rPr>
                <a:t>.</a:t>
              </a:r>
              <a:endParaRPr lang="ko-KR" altLang="en-US" sz="26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24BE716-21DA-47D3-84F9-025BAE32AB44}"/>
                </a:ext>
              </a:extLst>
            </p:cNvPr>
            <p:cNvSpPr txBox="1"/>
            <p:nvPr/>
          </p:nvSpPr>
          <p:spPr>
            <a:xfrm>
              <a:off x="5687258" y="1209964"/>
              <a:ext cx="41998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600" b="1" dirty="0" smtClean="0">
                  <a:solidFill>
                    <a:schemeClr val="bg2">
                      <a:lumMod val="25000"/>
                    </a:schemeClr>
                  </a:solidFill>
                  <a:latin typeface="굴림"/>
                  <a:ea typeface="굴림"/>
                </a:rPr>
                <a:t>▶전원 </a:t>
              </a:r>
              <a:r>
                <a:rPr lang="ko-KR" altLang="en-US" sz="3600" b="1" dirty="0" err="1" smtClean="0">
                  <a:solidFill>
                    <a:schemeClr val="bg2">
                      <a:lumMod val="25000"/>
                    </a:schemeClr>
                  </a:solidFill>
                  <a:latin typeface="굴림"/>
                  <a:ea typeface="굴림"/>
                </a:rPr>
                <a:t>핫</a:t>
              </a:r>
              <a:r>
                <a:rPr lang="ko-KR" altLang="en-US" sz="3600" b="1" dirty="0" smtClean="0">
                  <a:solidFill>
                    <a:schemeClr val="bg2">
                      <a:lumMod val="25000"/>
                    </a:schemeClr>
                  </a:solidFill>
                  <a:latin typeface="굴림"/>
                  <a:ea typeface="굴림"/>
                </a:rPr>
                <a:t> 라인 목적 및 절차</a:t>
              </a:r>
              <a:endParaRPr lang="ko-KR" altLang="en-US" sz="3600" b="1" dirty="0">
                <a:solidFill>
                  <a:schemeClr val="bg2">
                    <a:lumMod val="25000"/>
                  </a:schemeClr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B325F5D-7B2F-4A4D-A205-7DB0030B28D3}"/>
                </a:ext>
              </a:extLst>
            </p:cNvPr>
            <p:cNvCxnSpPr/>
            <p:nvPr/>
          </p:nvCxnSpPr>
          <p:spPr>
            <a:xfrm>
              <a:off x="5781852" y="2035693"/>
              <a:ext cx="5687737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260967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811411" y="350594"/>
            <a:ext cx="4185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▶전원 및 </a:t>
            </a:r>
            <a:r>
              <a:rPr lang="ko-KR" altLang="en-US" sz="3600" dirty="0" err="1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의뢰절차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2C96F192-B464-4F15-9A32-37041458C83B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1143000"/>
            <a:ext cx="10215177" cy="537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909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482081" y="709646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774181" y="28353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▶응급환자진료의뢰서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7AF507F0-47FB-4476-9091-364A69DB5BFC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81" y="674684"/>
            <a:ext cx="10350870" cy="5946833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3850105" y="5702969"/>
            <a:ext cx="2081463" cy="120316"/>
          </a:xfrm>
          <a:prstGeom prst="rect">
            <a:avLst/>
          </a:prstGeom>
          <a:solidFill>
            <a:srgbClr val="EE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868653" y="6063916"/>
            <a:ext cx="2069431" cy="421105"/>
          </a:xfrm>
          <a:prstGeom prst="rect">
            <a:avLst/>
          </a:prstGeom>
          <a:solidFill>
            <a:srgbClr val="EE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9145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929114" y="408076"/>
            <a:ext cx="41488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▶전원</a:t>
            </a:r>
            <a:r>
              <a:rPr lang="en-US" altLang="ko-KR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후송</a:t>
            </a:r>
            <a:r>
              <a:rPr lang="en-US" altLang="ko-KR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동의서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2C96F192-B464-4F15-9A32-37041458C83B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78" y="1143000"/>
            <a:ext cx="9789457" cy="545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909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929114" y="408076"/>
            <a:ext cx="77251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</a:t>
            </a:r>
            <a:r>
              <a:rPr lang="ko-KR" altLang="en-US" sz="3600" dirty="0" err="1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전출환자</a:t>
            </a:r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 구급차 등 호출 연락체계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2C96F192-B464-4F15-9A32-37041458C83B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99" y="1143000"/>
            <a:ext cx="10736132" cy="547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2500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929114" y="408076"/>
            <a:ext cx="4493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▶전원 전북 </a:t>
            </a:r>
            <a:r>
              <a:rPr lang="ko-KR" altLang="en-US" sz="3600" dirty="0" err="1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핫</a:t>
            </a:r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 라인 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2C96F192-B464-4F15-9A32-37041458C83B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97" y="1550214"/>
            <a:ext cx="10437779" cy="448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319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C2A5CB6-509E-4BDD-AF92-C1B2290457EE}"/>
              </a:ext>
            </a:extLst>
          </p:cNvPr>
          <p:cNvCxnSpPr>
            <a:cxnSpLocks/>
          </p:cNvCxnSpPr>
          <p:nvPr/>
        </p:nvCxnSpPr>
        <p:spPr>
          <a:xfrm>
            <a:off x="622300" y="1143000"/>
            <a:ext cx="115697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5A5B82-5CCC-4A00-B9DD-C58D174766AA}"/>
              </a:ext>
            </a:extLst>
          </p:cNvPr>
          <p:cNvSpPr txBox="1"/>
          <p:nvPr/>
        </p:nvSpPr>
        <p:spPr>
          <a:xfrm>
            <a:off x="929114" y="408076"/>
            <a:ext cx="44935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▶전원 전국 </a:t>
            </a:r>
            <a:r>
              <a:rPr lang="ko-KR" altLang="en-US" sz="3600" dirty="0" err="1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핫</a:t>
            </a:r>
            <a:r>
              <a:rPr lang="ko-KR" altLang="en-US" sz="3600" dirty="0" smtClean="0">
                <a:solidFill>
                  <a:srgbClr val="554F4D"/>
                </a:solidFill>
                <a:latin typeface="HY헤드라인M" pitchFamily="18" charset="-127"/>
                <a:ea typeface="HY헤드라인M" pitchFamily="18" charset="-127"/>
              </a:rPr>
              <a:t> 라인 </a:t>
            </a:r>
            <a:endParaRPr lang="ko-KR" altLang="en-US" sz="3600" dirty="0">
              <a:solidFill>
                <a:srgbClr val="554F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2C96F192-B464-4F15-9A32-37041458C83B}"/>
              </a:ext>
            </a:extLst>
          </p:cNvPr>
          <p:cNvSpPr/>
          <p:nvPr/>
        </p:nvSpPr>
        <p:spPr>
          <a:xfrm>
            <a:off x="-5" y="-1"/>
            <a:ext cx="86586" cy="68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35" y="1231594"/>
            <a:ext cx="5410955" cy="504011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28801"/>
            <a:ext cx="5344271" cy="434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8050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3374699-A43F-4CA9-B1DD-4381505F223C}"/>
              </a:ext>
            </a:extLst>
          </p:cNvPr>
          <p:cNvSpPr txBox="1"/>
          <p:nvPr/>
        </p:nvSpPr>
        <p:spPr>
          <a:xfrm>
            <a:off x="2333059" y="448835"/>
            <a:ext cx="70807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b="1" i="1" dirty="0" smtClean="0">
                <a:solidFill>
                  <a:srgbClr val="00B050"/>
                </a:solidFill>
                <a:latin typeface="HY헤드라인M" pitchFamily="18" charset="-127"/>
                <a:ea typeface="HY헤드라인M" pitchFamily="18" charset="-127"/>
              </a:rPr>
              <a:t>감사합니다</a:t>
            </a:r>
            <a:r>
              <a:rPr lang="en-US" altLang="ko-KR" sz="8000" b="1" i="1" dirty="0" smtClean="0">
                <a:solidFill>
                  <a:srgbClr val="00B050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endParaRPr lang="ko-KR" altLang="en-US" sz="8000" b="1" i="1" dirty="0">
              <a:solidFill>
                <a:srgbClr val="00B05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6F89BFC-DF28-4929-87FF-B6092AFAAEA1}"/>
              </a:ext>
            </a:extLst>
          </p:cNvPr>
          <p:cNvSpPr/>
          <p:nvPr/>
        </p:nvSpPr>
        <p:spPr>
          <a:xfrm>
            <a:off x="0" y="6621517"/>
            <a:ext cx="12192000" cy="2364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45"/>
          <a:stretch/>
        </p:blipFill>
        <p:spPr>
          <a:xfrm>
            <a:off x="2638028" y="1639961"/>
            <a:ext cx="6470825" cy="467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190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2380</TotalTime>
  <Words>1552</Words>
  <Application>Microsoft Office PowerPoint</Application>
  <PresentationFormat>와이드스크린</PresentationFormat>
  <Paragraphs>430</Paragraphs>
  <Slides>38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8" baseType="lpstr">
      <vt:lpstr>HY견고딕</vt:lpstr>
      <vt:lpstr>HY헤드라인M</vt:lpstr>
      <vt:lpstr>游ゴシック</vt:lpstr>
      <vt:lpstr>굴림</vt:lpstr>
      <vt:lpstr>맑은 고딕</vt:lpstr>
      <vt:lpstr>Arial</vt:lpstr>
      <vt:lpstr>Calibri</vt:lpstr>
      <vt:lpstr>Calibri Light</vt:lpstr>
      <vt:lpstr>Wingdings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Yu Saebyeol</dc:creator>
  <cp:lastModifiedBy>NWMC</cp:lastModifiedBy>
  <cp:revision>327</cp:revision>
  <cp:lastPrinted>2021-09-03T05:09:07Z</cp:lastPrinted>
  <dcterms:created xsi:type="dcterms:W3CDTF">2020-05-03T01:37:17Z</dcterms:created>
  <dcterms:modified xsi:type="dcterms:W3CDTF">2021-09-03T05:43:41Z</dcterms:modified>
</cp:coreProperties>
</file>