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341" r:id="rId3"/>
    <p:sldId id="329" r:id="rId4"/>
    <p:sldId id="331" r:id="rId5"/>
    <p:sldId id="317" r:id="rId6"/>
    <p:sldId id="330" r:id="rId7"/>
    <p:sldId id="259" r:id="rId8"/>
    <p:sldId id="260" r:id="rId9"/>
    <p:sldId id="319" r:id="rId10"/>
    <p:sldId id="333" r:id="rId11"/>
    <p:sldId id="327" r:id="rId12"/>
    <p:sldId id="334" r:id="rId13"/>
    <p:sldId id="336" r:id="rId14"/>
    <p:sldId id="335" r:id="rId15"/>
    <p:sldId id="337" r:id="rId16"/>
    <p:sldId id="338" r:id="rId17"/>
    <p:sldId id="339" r:id="rId18"/>
    <p:sldId id="332" r:id="rId19"/>
    <p:sldId id="340" r:id="rId2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7AA57-046B-401E-9E0D-958E90D1CA83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94363-842A-4530-B34A-BB437D12A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1801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3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4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121E08-E315-4665-97C7-1D626F1DC1E5}" type="slidenum">
              <a:rPr lang="en-US" altLang="ko-KR"/>
              <a:pPr/>
              <a:t>6</a:t>
            </a:fld>
            <a:endParaRPr lang="en-US" altLang="ko-KR" dirty="0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5527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1832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3273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804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7984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0798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5122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439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886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32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2868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626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10401-1501-46E4-9002-28B2817EC831}" type="datetimeFigureOut">
              <a:rPr lang="ko-KR" altLang="en-US" smtClean="0"/>
              <a:pPr/>
              <a:t>2021-09-27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B4E71-44FF-49B6-8CEE-7BB6B19546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2745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0" name="TextBox 42"/>
          <p:cNvSpPr txBox="1">
            <a:spLocks noChangeArrowheads="1"/>
          </p:cNvSpPr>
          <p:nvPr/>
        </p:nvSpPr>
        <p:spPr bwMode="auto">
          <a:xfrm>
            <a:off x="4786314" y="3464619"/>
            <a:ext cx="3985373" cy="461665"/>
          </a:xfrm>
          <a:prstGeom prst="rect">
            <a:avLst/>
          </a:prstGeom>
          <a:solidFill>
            <a:srgbClr val="01B3C4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관립 전주자혜의원 남원출장소</a:t>
            </a:r>
            <a:endParaRPr lang="en-US" altLang="ko-KR" sz="12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- since1921</a:t>
            </a:r>
            <a:r>
              <a:rPr lang="ko-KR" altLang="en-US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2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1720" y="1700808"/>
            <a:ext cx="5734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 및 병리과 자동화 시스템에 대하여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4786315" y="3926284"/>
            <a:ext cx="3969532" cy="2358768"/>
            <a:chOff x="5286760" y="3836196"/>
            <a:chExt cx="3257568" cy="2358768"/>
          </a:xfrm>
        </p:grpSpPr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5579885" y="5696366"/>
              <a:ext cx="2914844" cy="498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pic>
          <p:nvPicPr>
            <p:cNvPr id="30" name="그림 29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pic>
        <p:nvPicPr>
          <p:cNvPr id="31" name="Picture 2" descr="D:\★기획총무팀\기타\양식\신 로고\남원의료원 mI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4876" y="5786454"/>
            <a:ext cx="393551" cy="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2844" y="4643446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/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진단검사실장 배종섭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57158" y="428604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b="1" dirty="0" smtClean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불필요한 검사나 수술은 하지 않는 병원</a:t>
            </a:r>
            <a:r>
              <a:rPr lang="en-US" altLang="ko-KR" sz="1400" b="1" dirty="0" smtClean="0">
                <a:solidFill>
                  <a:srgbClr val="FF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</a:p>
          <a:p>
            <a:pPr algn="r"/>
            <a:r>
              <a:rPr lang="ko-KR" altLang="en-US" sz="1400" b="1" dirty="0" smtClean="0">
                <a:solidFill>
                  <a:schemeClr val="accent4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친절하고 설명 잘해주는 병원</a:t>
            </a:r>
            <a:endParaRPr lang="ko-KR" altLang="en-US" sz="1400" b="1" dirty="0">
              <a:solidFill>
                <a:schemeClr val="accent4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6011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"/>
          <p:cNvGrpSpPr/>
          <p:nvPr/>
        </p:nvGrpSpPr>
        <p:grpSpPr>
          <a:xfrm>
            <a:off x="433388" y="1052736"/>
            <a:ext cx="576262" cy="244166"/>
            <a:chOff x="433388" y="1176914"/>
            <a:chExt cx="576262" cy="360363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176914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5122417" y="2276872"/>
            <a:ext cx="3572419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3212" y="5835423"/>
            <a:ext cx="306487" cy="5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직사각형 4"/>
          <p:cNvSpPr/>
          <p:nvPr/>
        </p:nvSpPr>
        <p:spPr>
          <a:xfrm>
            <a:off x="5143504" y="857232"/>
            <a:ext cx="3429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1000100" y="2253858"/>
            <a:ext cx="3283868" cy="3178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765001" y="3626568"/>
            <a:ext cx="3446959" cy="30249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그룹 36"/>
          <p:cNvGrpSpPr/>
          <p:nvPr/>
        </p:nvGrpSpPr>
        <p:grpSpPr>
          <a:xfrm>
            <a:off x="425984" y="2276872"/>
            <a:ext cx="576262" cy="263468"/>
            <a:chOff x="433388" y="1112412"/>
            <a:chExt cx="576262" cy="388851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7" name="그룹 43"/>
          <p:cNvGrpSpPr/>
          <p:nvPr/>
        </p:nvGrpSpPr>
        <p:grpSpPr>
          <a:xfrm>
            <a:off x="395536" y="3645024"/>
            <a:ext cx="576262" cy="263468"/>
            <a:chOff x="433388" y="1112412"/>
            <a:chExt cx="576262" cy="388851"/>
          </a:xfrm>
        </p:grpSpPr>
        <p:sp>
          <p:nvSpPr>
            <p:cNvPr id="4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6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8" name="그룹 52"/>
          <p:cNvGrpSpPr/>
          <p:nvPr/>
        </p:nvGrpSpPr>
        <p:grpSpPr>
          <a:xfrm>
            <a:off x="395536" y="5037740"/>
            <a:ext cx="576262" cy="263468"/>
            <a:chOff x="433388" y="1112412"/>
            <a:chExt cx="576262" cy="388851"/>
          </a:xfrm>
        </p:grpSpPr>
        <p:sp>
          <p:nvSpPr>
            <p:cNvPr id="54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5" name="AutoShape 8"/>
            <p:cNvSpPr>
              <a:spLocks noChangeArrowheads="1"/>
            </p:cNvSpPr>
            <p:nvPr/>
          </p:nvSpPr>
          <p:spPr bwMode="auto">
            <a:xfrm>
              <a:off x="441325" y="1112412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56" name="Text Box 4"/>
          <p:cNvSpPr txBox="1">
            <a:spLocks noChangeArrowheads="1"/>
          </p:cNvSpPr>
          <p:nvPr/>
        </p:nvSpPr>
        <p:spPr bwMode="auto">
          <a:xfrm>
            <a:off x="755576" y="4941168"/>
            <a:ext cx="3446959" cy="30249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9" name="그룹 59"/>
          <p:cNvGrpSpPr/>
          <p:nvPr/>
        </p:nvGrpSpPr>
        <p:grpSpPr>
          <a:xfrm>
            <a:off x="4716016" y="2285992"/>
            <a:ext cx="576262" cy="244166"/>
            <a:chOff x="433388" y="1176912"/>
            <a:chExt cx="576262" cy="360362"/>
          </a:xfrm>
        </p:grpSpPr>
        <p:sp>
          <p:nvSpPr>
            <p:cNvPr id="6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2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6.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0" name="그룹 62"/>
          <p:cNvGrpSpPr/>
          <p:nvPr/>
        </p:nvGrpSpPr>
        <p:grpSpPr>
          <a:xfrm>
            <a:off x="4716016" y="3643314"/>
            <a:ext cx="576262" cy="244166"/>
            <a:chOff x="433388" y="1176912"/>
            <a:chExt cx="576262" cy="360362"/>
          </a:xfrm>
        </p:grpSpPr>
        <p:sp>
          <p:nvSpPr>
            <p:cNvPr id="64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5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7.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66" name="Text Box 17"/>
          <p:cNvSpPr txBox="1">
            <a:spLocks noChangeArrowheads="1"/>
          </p:cNvSpPr>
          <p:nvPr/>
        </p:nvSpPr>
        <p:spPr bwMode="auto">
          <a:xfrm>
            <a:off x="5104037" y="3500438"/>
            <a:ext cx="3572419" cy="6256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400" dirty="0" smtClean="0">
              <a:latin typeface="HY헤드라인M" pitchFamily="18" charset="-127"/>
              <a:ea typeface="HY헤드라인M" pitchFamily="18" charset="-127"/>
            </a:endParaRPr>
          </a:p>
          <a:p>
            <a:pPr marL="176213" indent="-176213">
              <a:spcBef>
                <a:spcPct val="50000"/>
              </a:spcBef>
            </a:pP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sp>
        <p:nvSpPr>
          <p:cNvPr id="67" name="Text Box 17"/>
          <p:cNvSpPr txBox="1">
            <a:spLocks noChangeArrowheads="1"/>
          </p:cNvSpPr>
          <p:nvPr/>
        </p:nvSpPr>
        <p:spPr bwMode="auto">
          <a:xfrm>
            <a:off x="5104037" y="4572008"/>
            <a:ext cx="3572419" cy="28710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endParaRPr lang="en-US" altLang="ko-KR" sz="12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1" name="그룹 67"/>
          <p:cNvGrpSpPr/>
          <p:nvPr/>
        </p:nvGrpSpPr>
        <p:grpSpPr>
          <a:xfrm>
            <a:off x="4716016" y="5042222"/>
            <a:ext cx="576262" cy="244166"/>
            <a:chOff x="433388" y="1176912"/>
            <a:chExt cx="576262" cy="360362"/>
          </a:xfrm>
        </p:grpSpPr>
        <p:sp>
          <p:nvSpPr>
            <p:cNvPr id="69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8</a:t>
              </a: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1000100" y="5000636"/>
            <a:ext cx="2643206" cy="3178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4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714348" y="3643314"/>
            <a:ext cx="3446959" cy="30249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300" dirty="0" smtClean="0">
                <a:latin typeface="HY울릉도M" pitchFamily="18" charset="-127"/>
                <a:ea typeface="HY울릉도M" pitchFamily="18" charset="-127"/>
              </a:rPr>
              <a:t>    </a:t>
            </a:r>
            <a:endParaRPr lang="en-US" altLang="ko-KR" sz="1200" dirty="0" smtClean="0">
              <a:latin typeface="HY울릉도M" pitchFamily="18" charset="-127"/>
              <a:ea typeface="HY울릉도M" pitchFamily="18" charset="-127"/>
            </a:endParaRPr>
          </a:p>
        </p:txBody>
      </p:sp>
      <p:grpSp>
        <p:nvGrpSpPr>
          <p:cNvPr id="12" name="그룹 48"/>
          <p:cNvGrpSpPr/>
          <p:nvPr/>
        </p:nvGrpSpPr>
        <p:grpSpPr>
          <a:xfrm>
            <a:off x="4714876" y="1113132"/>
            <a:ext cx="576262" cy="244166"/>
            <a:chOff x="433388" y="1176912"/>
            <a:chExt cx="576262" cy="360362"/>
          </a:xfrm>
        </p:grpSpPr>
        <p:sp>
          <p:nvSpPr>
            <p:cNvPr id="5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1" name="AutoShape 8"/>
            <p:cNvSpPr>
              <a:spLocks noChangeArrowheads="1"/>
            </p:cNvSpPr>
            <p:nvPr/>
          </p:nvSpPr>
          <p:spPr bwMode="auto">
            <a:xfrm>
              <a:off x="441325" y="1176912"/>
              <a:ext cx="568325" cy="360362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43" name="모서리가 둥근 직사각형 42"/>
          <p:cNvSpPr/>
          <p:nvPr/>
        </p:nvSpPr>
        <p:spPr>
          <a:xfrm>
            <a:off x="1071538" y="2143116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진단검사의학과 </a:t>
            </a:r>
            <a:r>
              <a:rPr lang="ko-KR" altLang="en-US" sz="14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 사업내용</a:t>
            </a: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071538" y="1000108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진단검사실 및 병리과 조직도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1071538" y="3571876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자동화 시스템 추진개요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142976" y="5000636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자동화 시스템 추진 현황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5357818" y="1000108"/>
            <a:ext cx="321471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생화학</a:t>
            </a:r>
            <a:r>
              <a:rPr lang="en-US" altLang="ko-KR" sz="12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면역학</a:t>
            </a:r>
            <a:r>
              <a:rPr lang="en-US" altLang="ko-KR" sz="1200" dirty="0" smtClean="0"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1200" dirty="0" smtClean="0">
                <a:latin typeface="HY헤드라인M" pitchFamily="18" charset="-127"/>
                <a:ea typeface="HY헤드라인M" pitchFamily="18" charset="-127"/>
              </a:rPr>
              <a:t>지혈검사 자동화 시스템전경</a:t>
            </a:r>
            <a:endParaRPr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357818" y="2143116"/>
            <a:ext cx="307183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kumimoji="1" lang="ko-KR" altLang="en-US" sz="12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검체</a:t>
            </a:r>
            <a:r>
              <a:rPr kumimoji="1" lang="ko-KR" altLang="en-US" sz="12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1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전처리 자동화 시스템 </a:t>
            </a:r>
            <a:endParaRPr kumimoji="1" lang="en-US" altLang="ko-KR" sz="12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spcBef>
                <a:spcPct val="50000"/>
              </a:spcBef>
            </a:pPr>
            <a:r>
              <a:rPr kumimoji="1" lang="en-US" altLang="ko-KR" sz="1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Automatic Pre analysis</a:t>
            </a:r>
            <a:endParaRPr lang="en-US" altLang="ko-KR" sz="12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57818" y="3571876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헤드라인M" pitchFamily="18" charset="-127"/>
                <a:ea typeface="HY헤드라인M" pitchFamily="18" charset="-127"/>
              </a:rPr>
              <a:t>병리과 후드장치 세부내용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5357818" y="4929198"/>
            <a:ext cx="307183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기대효과</a:t>
            </a:r>
            <a:endParaRPr lang="en-US" altLang="ko-KR" sz="140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6033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pic>
        <p:nvPicPr>
          <p:cNvPr id="42" name="Picture 18" descr="bar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1955" y="1163906"/>
            <a:ext cx="6738956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AutoShape 16"/>
          <p:cNvSpPr>
            <a:spLocks noChangeArrowheads="1"/>
          </p:cNvSpPr>
          <p:nvPr/>
        </p:nvSpPr>
        <p:spPr bwMode="auto">
          <a:xfrm>
            <a:off x="357158" y="3644032"/>
            <a:ext cx="576262" cy="2881312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요</a:t>
            </a:r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/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•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기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생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충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en-US" altLang="ko-KR" b="1" dirty="0" smtClean="0">
                <a:latin typeface="Bauhaus 93" panose="04030905020B02020C02" pitchFamily="82" charset="0"/>
                <a:ea typeface="나눔고딕" pitchFamily="50" charset="-127"/>
              </a:rPr>
              <a:t>•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탁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algn="ctr"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ko-KR" altLang="en-US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4" name="AutoShape 16"/>
          <p:cNvSpPr>
            <a:spLocks noChangeArrowheads="1"/>
          </p:cNvSpPr>
          <p:nvPr/>
        </p:nvSpPr>
        <p:spPr bwMode="auto">
          <a:xfrm>
            <a:off x="2347732" y="4246178"/>
            <a:ext cx="1000132" cy="2063142"/>
          </a:xfrm>
          <a:prstGeom prst="roundRect">
            <a:avLst>
              <a:gd name="adj" fmla="val 20468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en-US" altLang="ko-KR" b="1" dirty="0" err="1" smtClean="0">
                <a:latin typeface="나눔고딕" pitchFamily="50" charset="-127"/>
                <a:ea typeface="나눔고딕" pitchFamily="50" charset="-127"/>
              </a:rPr>
              <a:t>Cobas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   -</a:t>
            </a:r>
          </a:p>
          <a:p>
            <a:pPr latinLnBrk="0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 Pro</a:t>
            </a:r>
          </a:p>
          <a:p>
            <a:pPr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면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 역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   </a:t>
            </a:r>
            <a:r>
              <a:rPr lang="ko-KR" altLang="ko-KR" b="1" dirty="0" smtClean="0">
                <a:latin typeface="나눔고딕" pitchFamily="50" charset="-127"/>
                <a:ea typeface="나눔고딕" pitchFamily="50" charset="-127"/>
              </a:rPr>
              <a:t>•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혈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 청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 업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3639699" y="3190151"/>
            <a:ext cx="500063" cy="2592388"/>
          </a:xfrm>
          <a:prstGeom prst="roundRect">
            <a:avLst>
              <a:gd name="adj" fmla="val 7773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생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화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학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6" name="AutoShape 16"/>
          <p:cNvSpPr>
            <a:spLocks noChangeArrowheads="1"/>
          </p:cNvSpPr>
          <p:nvPr/>
        </p:nvSpPr>
        <p:spPr bwMode="auto">
          <a:xfrm>
            <a:off x="7042949" y="3305561"/>
            <a:ext cx="500063" cy="2232025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미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생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물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업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7914396" y="2305488"/>
            <a:ext cx="857256" cy="928694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0" name="타원 49"/>
          <p:cNvSpPr/>
          <p:nvPr/>
        </p:nvSpPr>
        <p:spPr>
          <a:xfrm>
            <a:off x="3419872" y="2305488"/>
            <a:ext cx="906597" cy="914980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1" name="타원 50"/>
          <p:cNvSpPr/>
          <p:nvPr/>
        </p:nvSpPr>
        <p:spPr>
          <a:xfrm>
            <a:off x="2339751" y="2314122"/>
            <a:ext cx="879203" cy="952844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2" name="타원 7"/>
          <p:cNvSpPr/>
          <p:nvPr/>
        </p:nvSpPr>
        <p:spPr>
          <a:xfrm>
            <a:off x="282937" y="2324825"/>
            <a:ext cx="892671" cy="928694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7900911" y="1230576"/>
            <a:ext cx="870741" cy="925406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5" name="Rectangle 46"/>
          <p:cNvSpPr>
            <a:spLocks noChangeArrowheads="1"/>
          </p:cNvSpPr>
          <p:nvPr/>
        </p:nvSpPr>
        <p:spPr bwMode="auto">
          <a:xfrm>
            <a:off x="1116013" y="1052513"/>
            <a:ext cx="698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ko-KR" altLang="en-US" sz="2800" b="1" dirty="0">
              <a:solidFill>
                <a:schemeClr val="bg1"/>
              </a:solidFill>
            </a:endParaRPr>
          </a:p>
          <a:p>
            <a:r>
              <a:rPr kumimoji="0" lang="ko-KR" altLang="en-US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kumimoji="0" lang="ko-KR" altLang="en-US" sz="20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병리과장</a:t>
            </a:r>
            <a:r>
              <a:rPr kumimoji="0"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오소영</a:t>
            </a:r>
            <a:r>
              <a:rPr kumimoji="0"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 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    </a:t>
            </a:r>
            <a:r>
              <a:rPr kumimoji="0"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 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진단검사실장</a:t>
            </a:r>
            <a:r>
              <a:rPr kumimoji="0" lang="en-US" altLang="ko-KR" sz="20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배종섭</a:t>
            </a:r>
            <a:endParaRPr kumimoji="0"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AutoShape 16"/>
          <p:cNvSpPr>
            <a:spLocks noChangeArrowheads="1"/>
          </p:cNvSpPr>
          <p:nvPr/>
        </p:nvSpPr>
        <p:spPr bwMode="auto">
          <a:xfrm>
            <a:off x="4763288" y="3394890"/>
            <a:ext cx="500062" cy="1593850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혈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액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학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57" name="제목 29"/>
          <p:cNvSpPr txBox="1">
            <a:spLocks/>
          </p:cNvSpPr>
          <p:nvPr/>
        </p:nvSpPr>
        <p:spPr>
          <a:xfrm>
            <a:off x="1320809" y="3284538"/>
            <a:ext cx="647700" cy="3603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황기석</a:t>
            </a:r>
          </a:p>
        </p:txBody>
      </p:sp>
      <p:sp>
        <p:nvSpPr>
          <p:cNvPr id="58" name="제목 29"/>
          <p:cNvSpPr txBox="1">
            <a:spLocks/>
          </p:cNvSpPr>
          <p:nvPr/>
        </p:nvSpPr>
        <p:spPr>
          <a:xfrm>
            <a:off x="2473334" y="3284538"/>
            <a:ext cx="647700" cy="3603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임향용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9" name="제목 29"/>
          <p:cNvSpPr txBox="1">
            <a:spLocks/>
          </p:cNvSpPr>
          <p:nvPr/>
        </p:nvSpPr>
        <p:spPr>
          <a:xfrm>
            <a:off x="3339687" y="3294055"/>
            <a:ext cx="1072058" cy="325838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최정미</a:t>
            </a:r>
          </a:p>
        </p:txBody>
      </p:sp>
      <p:sp>
        <p:nvSpPr>
          <p:cNvPr id="60" name="제목 29"/>
          <p:cNvSpPr txBox="1">
            <a:spLocks/>
          </p:cNvSpPr>
          <p:nvPr/>
        </p:nvSpPr>
        <p:spPr>
          <a:xfrm>
            <a:off x="4326469" y="3284538"/>
            <a:ext cx="1315515" cy="36036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임선미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2" name="제목 29"/>
          <p:cNvSpPr txBox="1">
            <a:spLocks/>
          </p:cNvSpPr>
          <p:nvPr/>
        </p:nvSpPr>
        <p:spPr>
          <a:xfrm>
            <a:off x="6632993" y="3284538"/>
            <a:ext cx="1368032" cy="2889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김종훈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4" name="Picture 14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14480" y="14285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65" name="직사각형 64"/>
          <p:cNvSpPr/>
          <p:nvPr/>
        </p:nvSpPr>
        <p:spPr>
          <a:xfrm>
            <a:off x="2928926" y="357166"/>
            <a:ext cx="3786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진단검사실 및 병리과 조직도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6" name="타원 65"/>
          <p:cNvSpPr/>
          <p:nvPr/>
        </p:nvSpPr>
        <p:spPr>
          <a:xfrm>
            <a:off x="6804248" y="2318879"/>
            <a:ext cx="927870" cy="919179"/>
          </a:xfrm>
          <a:prstGeom prst="ellipse">
            <a:avLst/>
          </a:prstGeom>
          <a:blipFill>
            <a:blip r:embed="rId10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7" name="AutoShape 16"/>
          <p:cNvSpPr>
            <a:spLocks noChangeArrowheads="1"/>
          </p:cNvSpPr>
          <p:nvPr/>
        </p:nvSpPr>
        <p:spPr bwMode="auto">
          <a:xfrm>
            <a:off x="1380848" y="3701634"/>
            <a:ext cx="454848" cy="1887606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혈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액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은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행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업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 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69" name="타원 68"/>
          <p:cNvSpPr/>
          <p:nvPr/>
        </p:nvSpPr>
        <p:spPr>
          <a:xfrm>
            <a:off x="4499992" y="2320918"/>
            <a:ext cx="936625" cy="936625"/>
          </a:xfrm>
          <a:prstGeom prst="ellipse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0" name="타원 69"/>
          <p:cNvSpPr/>
          <p:nvPr/>
        </p:nvSpPr>
        <p:spPr>
          <a:xfrm>
            <a:off x="285720" y="1214422"/>
            <a:ext cx="865218" cy="892190"/>
          </a:xfrm>
          <a:prstGeom prst="ellipse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1" name="제목 29"/>
          <p:cNvSpPr txBox="1">
            <a:spLocks/>
          </p:cNvSpPr>
          <p:nvPr/>
        </p:nvSpPr>
        <p:spPr>
          <a:xfrm>
            <a:off x="285720" y="3286124"/>
            <a:ext cx="647700" cy="2889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최인영</a:t>
            </a:r>
          </a:p>
        </p:txBody>
      </p:sp>
      <p:sp>
        <p:nvSpPr>
          <p:cNvPr id="80" name="제목 29"/>
          <p:cNvSpPr txBox="1">
            <a:spLocks/>
          </p:cNvSpPr>
          <p:nvPr/>
        </p:nvSpPr>
        <p:spPr bwMode="auto">
          <a:xfrm>
            <a:off x="7812360" y="3212976"/>
            <a:ext cx="1160209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방진희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1" name="AutoShape 16"/>
          <p:cNvSpPr>
            <a:spLocks noChangeArrowheads="1"/>
          </p:cNvSpPr>
          <p:nvPr/>
        </p:nvSpPr>
        <p:spPr bwMode="auto">
          <a:xfrm>
            <a:off x="5853922" y="3644900"/>
            <a:ext cx="498475" cy="2420938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병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과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사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5652120" y="2310459"/>
            <a:ext cx="936625" cy="936625"/>
          </a:xfrm>
          <a:prstGeom prst="ellipse">
            <a:avLst/>
          </a:prstGeom>
          <a:blipFill>
            <a:blip r:embed="rId1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3" name="제목 29"/>
          <p:cNvSpPr txBox="1">
            <a:spLocks/>
          </p:cNvSpPr>
          <p:nvPr/>
        </p:nvSpPr>
        <p:spPr>
          <a:xfrm>
            <a:off x="5472459" y="3286124"/>
            <a:ext cx="1314119" cy="3603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오세은</a:t>
            </a:r>
          </a:p>
        </p:txBody>
      </p:sp>
      <p:sp>
        <p:nvSpPr>
          <p:cNvPr id="84" name="타원 83"/>
          <p:cNvSpPr/>
          <p:nvPr/>
        </p:nvSpPr>
        <p:spPr>
          <a:xfrm>
            <a:off x="1340481" y="2333514"/>
            <a:ext cx="863601" cy="933452"/>
          </a:xfrm>
          <a:prstGeom prst="ellipse">
            <a:avLst/>
          </a:prstGeom>
          <a:blipFill>
            <a:blip r:embed="rId1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5" name="AutoShape 16"/>
          <p:cNvSpPr>
            <a:spLocks noChangeArrowheads="1"/>
          </p:cNvSpPr>
          <p:nvPr/>
        </p:nvSpPr>
        <p:spPr bwMode="auto">
          <a:xfrm>
            <a:off x="8186721" y="3282293"/>
            <a:ext cx="642942" cy="2776560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P</a:t>
            </a:r>
          </a:p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R</a:t>
            </a:r>
          </a:p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N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사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20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pic>
        <p:nvPicPr>
          <p:cNvPr id="13" name="Picture 18" descr="bar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857232"/>
            <a:ext cx="7943850" cy="93503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1671835" y="3360735"/>
            <a:ext cx="500063" cy="2520950"/>
          </a:xfrm>
          <a:prstGeom prst="roundRect">
            <a:avLst>
              <a:gd name="adj" fmla="val 38245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외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err="1">
                <a:latin typeface="나눔고딕" pitchFamily="50" charset="-127"/>
                <a:ea typeface="나눔고딕" pitchFamily="50" charset="-127"/>
              </a:rPr>
              <a:t>래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채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혈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실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357158" y="3248817"/>
            <a:ext cx="642942" cy="2484439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PRN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en-US" altLang="ko-KR" b="1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업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5286380" y="3857629"/>
            <a:ext cx="427038" cy="1587596"/>
          </a:xfrm>
          <a:prstGeom prst="roundRect">
            <a:avLst>
              <a:gd name="adj" fmla="val 22583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ko-KR" altLang="en-US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실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2730065" y="2138399"/>
            <a:ext cx="935037" cy="936625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타원 30"/>
          <p:cNvSpPr/>
          <p:nvPr/>
        </p:nvSpPr>
        <p:spPr>
          <a:xfrm>
            <a:off x="4956157" y="2072822"/>
            <a:ext cx="935037" cy="936625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2" name="직사각형 27"/>
          <p:cNvSpPr>
            <a:spLocks noChangeArrowheads="1"/>
          </p:cNvSpPr>
          <p:nvPr/>
        </p:nvSpPr>
        <p:spPr bwMode="auto">
          <a:xfrm>
            <a:off x="1071538" y="1071546"/>
            <a:ext cx="7358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병리과장</a:t>
            </a:r>
            <a:r>
              <a:rPr kumimoji="0" lang="en-US" altLang="ko-KR" sz="2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2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오소영</a:t>
            </a:r>
            <a:r>
              <a:rPr kumimoji="0" lang="en-US" altLang="ko-KR" sz="2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</a:t>
            </a:r>
            <a:r>
              <a:rPr kumimoji="0" lang="en-US" altLang="ko-KR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   </a:t>
            </a:r>
            <a:r>
              <a:rPr kumimoji="0" lang="en-US" altLang="ko-KR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        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진단검사실장</a:t>
            </a:r>
            <a:r>
              <a:rPr kumimoji="0" lang="en-US" altLang="ko-KR" sz="2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: </a:t>
            </a:r>
            <a:r>
              <a:rPr kumimoji="0" lang="ko-KR" altLang="en-US" sz="2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배종섭</a:t>
            </a:r>
            <a:endParaRPr kumimoji="0" lang="ko-KR" altLang="en-US" sz="2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3" name="제목 29"/>
          <p:cNvSpPr txBox="1">
            <a:spLocks/>
          </p:cNvSpPr>
          <p:nvPr/>
        </p:nvSpPr>
        <p:spPr>
          <a:xfrm>
            <a:off x="357158" y="3143248"/>
            <a:ext cx="647700" cy="3603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이승현</a:t>
            </a:r>
          </a:p>
        </p:txBody>
      </p:sp>
      <p:sp>
        <p:nvSpPr>
          <p:cNvPr id="36" name="제목 29"/>
          <p:cNvSpPr txBox="1">
            <a:spLocks/>
          </p:cNvSpPr>
          <p:nvPr/>
        </p:nvSpPr>
        <p:spPr bwMode="auto">
          <a:xfrm>
            <a:off x="1571604" y="3071810"/>
            <a:ext cx="71913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박종민</a:t>
            </a:r>
            <a:r>
              <a:rPr lang="en-US" altLang="ko-KR" sz="1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</a:t>
            </a:r>
            <a:endParaRPr lang="ko-KR" altLang="en-US" sz="1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7" name="제목 29"/>
          <p:cNvSpPr txBox="1">
            <a:spLocks/>
          </p:cNvSpPr>
          <p:nvPr/>
        </p:nvSpPr>
        <p:spPr bwMode="auto">
          <a:xfrm>
            <a:off x="4067175" y="3071810"/>
            <a:ext cx="6477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양세나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8" name="제목 29"/>
          <p:cNvSpPr txBox="1">
            <a:spLocks/>
          </p:cNvSpPr>
          <p:nvPr/>
        </p:nvSpPr>
        <p:spPr bwMode="auto">
          <a:xfrm>
            <a:off x="5143504" y="3143248"/>
            <a:ext cx="6477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설희경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제목 29"/>
          <p:cNvSpPr txBox="1">
            <a:spLocks/>
          </p:cNvSpPr>
          <p:nvPr/>
        </p:nvSpPr>
        <p:spPr bwMode="auto">
          <a:xfrm>
            <a:off x="5935668" y="3071811"/>
            <a:ext cx="127953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심소영</a:t>
            </a:r>
            <a:endParaRPr lang="ko-KR" altLang="en-US" sz="1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제목 29"/>
          <p:cNvSpPr txBox="1">
            <a:spLocks/>
          </p:cNvSpPr>
          <p:nvPr/>
        </p:nvSpPr>
        <p:spPr bwMode="auto">
          <a:xfrm>
            <a:off x="2857488" y="3071810"/>
            <a:ext cx="7207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1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조준형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5" name="Picture 2" descr="C:\Users\lab\Desktop\전체사진모음-배\Camera\20160415_090941.jpg"/>
          <p:cNvPicPr>
            <a:picLocks noChangeAspect="1" noChangeArrowheads="1"/>
          </p:cNvPicPr>
          <p:nvPr/>
        </p:nvPicPr>
        <p:blipFill>
          <a:blip r:embed="rId6" cstate="print">
            <a:lum bright="4000" contrast="12000"/>
          </a:blip>
          <a:srcRect/>
          <a:stretch>
            <a:fillRect/>
          </a:stretch>
        </p:blipFill>
        <p:spPr bwMode="auto">
          <a:xfrm>
            <a:off x="285720" y="2143116"/>
            <a:ext cx="933986" cy="919652"/>
          </a:xfrm>
          <a:prstGeom prst="ellipse">
            <a:avLst/>
          </a:prstGeom>
          <a:noFill/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1522552" y="2162401"/>
            <a:ext cx="933354" cy="875826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  <a:ln w="25400" cap="rnd">
            <a:solidFill>
              <a:schemeClr val="accent1">
                <a:shade val="50000"/>
              </a:schemeClr>
            </a:solidFill>
          </a:ln>
          <a:effectLst>
            <a:outerShdw blurRad="381000" dist="292100" dir="5400000" sx="-80000" sy="-18000" rotWithShape="0">
              <a:schemeClr val="accent1">
                <a:alpha val="22000"/>
              </a:scheme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4" name="제목 29"/>
          <p:cNvSpPr txBox="1">
            <a:spLocks/>
          </p:cNvSpPr>
          <p:nvPr/>
        </p:nvSpPr>
        <p:spPr>
          <a:xfrm>
            <a:off x="8288366" y="3120964"/>
            <a:ext cx="647700" cy="217487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ko-KR" altLang="en-US" sz="1100" b="1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윤정운</a:t>
            </a:r>
            <a:endParaRPr lang="ko-KR" altLang="en-US" sz="11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AutoShape 16"/>
          <p:cNvSpPr>
            <a:spLocks noChangeArrowheads="1"/>
          </p:cNvSpPr>
          <p:nvPr/>
        </p:nvSpPr>
        <p:spPr bwMode="auto">
          <a:xfrm>
            <a:off x="3000364" y="3643313"/>
            <a:ext cx="500063" cy="2238371"/>
          </a:xfrm>
          <a:prstGeom prst="roundRect">
            <a:avLst>
              <a:gd name="adj" fmla="val 38245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응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급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사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업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4143375" y="3714752"/>
            <a:ext cx="500063" cy="1874488"/>
          </a:xfrm>
          <a:prstGeom prst="roundRect">
            <a:avLst>
              <a:gd name="adj" fmla="val 38245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외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err="1">
                <a:latin typeface="나눔고딕" pitchFamily="50" charset="-127"/>
                <a:ea typeface="나눔고딕" pitchFamily="50" charset="-127"/>
              </a:rPr>
              <a:t>래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채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혈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실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2" name="제목 29"/>
          <p:cNvSpPr txBox="1">
            <a:spLocks/>
          </p:cNvSpPr>
          <p:nvPr/>
        </p:nvSpPr>
        <p:spPr bwMode="auto">
          <a:xfrm>
            <a:off x="7072330" y="3068637"/>
            <a:ext cx="928694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o-KR" altLang="en-US" sz="12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진주희</a:t>
            </a:r>
            <a:endParaRPr lang="ko-KR" altLang="en-US" sz="1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AutoShape 16"/>
          <p:cNvSpPr>
            <a:spLocks noChangeArrowheads="1"/>
          </p:cNvSpPr>
          <p:nvPr/>
        </p:nvSpPr>
        <p:spPr bwMode="auto">
          <a:xfrm>
            <a:off x="6300192" y="3786191"/>
            <a:ext cx="629262" cy="1803050"/>
          </a:xfrm>
          <a:prstGeom prst="roundRect">
            <a:avLst>
              <a:gd name="adj" fmla="val 22583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내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과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도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실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sp>
        <p:nvSpPr>
          <p:cNvPr id="46" name="AutoShape 16"/>
          <p:cNvSpPr>
            <a:spLocks noChangeArrowheads="1"/>
          </p:cNvSpPr>
          <p:nvPr/>
        </p:nvSpPr>
        <p:spPr bwMode="auto">
          <a:xfrm>
            <a:off x="7215206" y="3500438"/>
            <a:ext cx="642942" cy="2088802"/>
          </a:xfrm>
          <a:prstGeom prst="roundRect">
            <a:avLst>
              <a:gd name="adj" fmla="val 23009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r>
              <a:rPr kumimoji="0" lang="en-US" altLang="ko-KR" b="1" dirty="0" smtClean="0">
                <a:latin typeface="나눔고딕" pitchFamily="50" charset="-127"/>
                <a:ea typeface="나눔고딕" pitchFamily="50" charset="-127"/>
              </a:rPr>
              <a:t>PRN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검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업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 무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7" name="AutoShape 16"/>
          <p:cNvSpPr>
            <a:spLocks noChangeArrowheads="1"/>
          </p:cNvSpPr>
          <p:nvPr/>
        </p:nvSpPr>
        <p:spPr bwMode="auto">
          <a:xfrm>
            <a:off x="8288366" y="3714753"/>
            <a:ext cx="1036162" cy="1874488"/>
          </a:xfrm>
          <a:prstGeom prst="roundRect">
            <a:avLst>
              <a:gd name="adj" fmla="val 22583"/>
            </a:avLst>
          </a:prstGeom>
          <a:solidFill>
            <a:srgbClr val="FFFFFF">
              <a:alpha val="30196"/>
            </a:srgb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신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경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기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능</a:t>
            </a:r>
            <a:endParaRPr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 smtClean="0">
                <a:latin typeface="나눔고딕" pitchFamily="50" charset="-127"/>
                <a:ea typeface="나눔고딕" pitchFamily="50" charset="-127"/>
              </a:rPr>
              <a:t>검</a:t>
            </a:r>
            <a:endParaRPr kumimoji="0" lang="en-US" altLang="ko-KR" b="1" dirty="0" smtClean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lang="ko-KR" altLang="en-US" b="1" dirty="0" smtClean="0">
                <a:latin typeface="나눔고딕" pitchFamily="50" charset="-127"/>
                <a:ea typeface="나눔고딕" pitchFamily="50" charset="-127"/>
              </a:rPr>
              <a:t>사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r>
              <a:rPr kumimoji="0" lang="ko-KR" altLang="en-US" b="1" dirty="0">
                <a:latin typeface="나눔고딕" pitchFamily="50" charset="-127"/>
                <a:ea typeface="나눔고딕" pitchFamily="50" charset="-127"/>
              </a:rPr>
              <a:t>실</a:t>
            </a:r>
            <a:endParaRPr kumimoji="0" lang="en-US" altLang="ko-KR" b="1" dirty="0">
              <a:latin typeface="나눔고딕" pitchFamily="50" charset="-127"/>
              <a:ea typeface="나눔고딕" pitchFamily="50" charset="-127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en-US" altLang="ko-KR" b="1" dirty="0">
              <a:latin typeface="Arial" charset="0"/>
            </a:endParaRPr>
          </a:p>
          <a:p>
            <a:pPr latinLnBrk="0"/>
            <a:endParaRPr kumimoji="0" lang="ko-KR" altLang="en-US" dirty="0">
              <a:latin typeface="Arial" charset="0"/>
            </a:endParaRPr>
          </a:p>
        </p:txBody>
      </p:sp>
      <p:pic>
        <p:nvPicPr>
          <p:cNvPr id="50" name="그림 49" descr="KakaoTalk_20210923_13020934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04460" y="2056916"/>
            <a:ext cx="928694" cy="952531"/>
          </a:xfrm>
          <a:prstGeom prst="ellipse">
            <a:avLst/>
          </a:prstGeom>
        </p:spPr>
      </p:pic>
      <p:pic>
        <p:nvPicPr>
          <p:cNvPr id="51" name="그림 50" descr="KakaoTalk_20210923_13080013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56798" y="2056916"/>
            <a:ext cx="910835" cy="1000132"/>
          </a:xfrm>
          <a:prstGeom prst="ellipse">
            <a:avLst/>
          </a:prstGeom>
        </p:spPr>
      </p:pic>
      <p:pic>
        <p:nvPicPr>
          <p:cNvPr id="29" name="그림 28" descr="KakaoTalk_20210923_144306877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05344" y="2086552"/>
            <a:ext cx="928662" cy="1000132"/>
          </a:xfrm>
          <a:prstGeom prst="ellipse">
            <a:avLst/>
          </a:prstGeom>
        </p:spPr>
      </p:pic>
      <p:pic>
        <p:nvPicPr>
          <p:cNvPr id="43" name="그림 42" descr="KakaoTalk_20210927_12133531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57620" y="2143116"/>
            <a:ext cx="928676" cy="95248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420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99246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진단검사의학과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리모델링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사업내용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3959" y="820943"/>
            <a:ext cx="87484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dirty="0"/>
              <a:t>□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개 요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위 치 </a:t>
            </a:r>
            <a:r>
              <a:rPr lang="en-US" altLang="ko-KR" sz="1600" dirty="0"/>
              <a:t>: </a:t>
            </a:r>
            <a:r>
              <a:rPr lang="ko-KR" altLang="en-US" sz="1600" dirty="0"/>
              <a:t>본관 </a:t>
            </a:r>
            <a:r>
              <a:rPr lang="ko-KR" altLang="en-US" sz="1600" dirty="0" smtClean="0"/>
              <a:t>지상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층</a:t>
            </a:r>
            <a:endParaRPr lang="ko-KR" altLang="en-US" sz="1600" dirty="0"/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  ○ </a:t>
            </a:r>
            <a:r>
              <a:rPr lang="ko-KR" altLang="en-US" sz="1600" dirty="0"/>
              <a:t>면 적 </a:t>
            </a:r>
            <a:r>
              <a:rPr lang="en-US" altLang="ko-KR" sz="1600" dirty="0" smtClean="0"/>
              <a:t>: 580.62㎡</a:t>
            </a:r>
            <a:endParaRPr lang="en-US" altLang="ko-KR" sz="1600" dirty="0"/>
          </a:p>
          <a:p>
            <a:pPr fontAlgn="base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0000FF"/>
                </a:solidFill>
              </a:rPr>
              <a:t>    -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주요시설 </a:t>
            </a:r>
            <a:r>
              <a:rPr lang="en-US" altLang="ko-KR" sz="1600" b="1" dirty="0">
                <a:solidFill>
                  <a:srgbClr val="0000FF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진단검사의학과</a:t>
            </a:r>
            <a:r>
              <a:rPr lang="en-US" altLang="ko-KR" sz="1600" b="1" dirty="0" smtClean="0">
                <a:solidFill>
                  <a:srgbClr val="0000FF"/>
                </a:solidFill>
              </a:rPr>
              <a:t>, 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병리과</a:t>
            </a:r>
            <a:endParaRPr lang="ko-KR" altLang="en-US" sz="1600" dirty="0">
              <a:solidFill>
                <a:srgbClr val="0000FF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28596" y="2442374"/>
            <a:ext cx="8748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1600" dirty="0" smtClean="0"/>
              <a:t>□ 사업범위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공사계획도면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lum brigh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30014"/>
            <a:ext cx="9144000" cy="367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214942" y="3429000"/>
            <a:ext cx="135732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□ </a:t>
            </a:r>
            <a:r>
              <a:rPr lang="ko-KR" altLang="en-US" sz="900" dirty="0" err="1" smtClean="0"/>
              <a:t>자동화시스템</a:t>
            </a:r>
            <a:r>
              <a:rPr lang="ko-KR" altLang="en-US" sz="900" dirty="0" smtClean="0"/>
              <a:t> 공간</a:t>
            </a:r>
            <a:endParaRPr lang="ko-KR" altLang="en-US" sz="900" dirty="0"/>
          </a:p>
        </p:txBody>
      </p:sp>
      <p:sp>
        <p:nvSpPr>
          <p:cNvPr id="18" name="직사각형 17"/>
          <p:cNvSpPr/>
          <p:nvPr/>
        </p:nvSpPr>
        <p:spPr>
          <a:xfrm>
            <a:off x="5786446" y="4429132"/>
            <a:ext cx="6429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혈액은행</a:t>
            </a:r>
            <a:endParaRPr lang="ko-KR" altLang="en-US" sz="900" dirty="0"/>
          </a:p>
        </p:txBody>
      </p:sp>
      <p:sp>
        <p:nvSpPr>
          <p:cNvPr id="19" name="직사각형 18"/>
          <p:cNvSpPr/>
          <p:nvPr/>
        </p:nvSpPr>
        <p:spPr>
          <a:xfrm>
            <a:off x="6429388" y="4429132"/>
            <a:ext cx="92869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요</a:t>
            </a:r>
            <a:r>
              <a:rPr lang="en-US" altLang="ko-KR" sz="900" dirty="0" smtClean="0"/>
              <a:t>.</a:t>
            </a:r>
            <a:r>
              <a:rPr lang="ko-KR" altLang="en-US" sz="900" dirty="0" smtClean="0"/>
              <a:t>기생충검사</a:t>
            </a:r>
            <a:endParaRPr lang="ko-KR" altLang="en-US" sz="900" dirty="0"/>
          </a:p>
        </p:txBody>
      </p:sp>
      <p:sp>
        <p:nvSpPr>
          <p:cNvPr id="20" name="직사각형 19"/>
          <p:cNvSpPr/>
          <p:nvPr/>
        </p:nvSpPr>
        <p:spPr>
          <a:xfrm>
            <a:off x="4500562" y="4429132"/>
            <a:ext cx="6429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응급검사</a:t>
            </a:r>
            <a:endParaRPr lang="ko-KR" altLang="en-US" sz="900" dirty="0"/>
          </a:p>
        </p:txBody>
      </p:sp>
      <p:sp>
        <p:nvSpPr>
          <p:cNvPr id="21" name="직사각형 20"/>
          <p:cNvSpPr/>
          <p:nvPr/>
        </p:nvSpPr>
        <p:spPr>
          <a:xfrm>
            <a:off x="5143504" y="4429132"/>
            <a:ext cx="6429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혈액검사</a:t>
            </a:r>
            <a:endParaRPr lang="ko-KR" altLang="en-US" sz="900" dirty="0"/>
          </a:p>
        </p:txBody>
      </p:sp>
      <p:sp>
        <p:nvSpPr>
          <p:cNvPr id="22" name="직사각형 21"/>
          <p:cNvSpPr/>
          <p:nvPr/>
        </p:nvSpPr>
        <p:spPr>
          <a:xfrm>
            <a:off x="3428992" y="4214818"/>
            <a:ext cx="6429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err="1" smtClean="0"/>
              <a:t>검체접수</a:t>
            </a:r>
            <a:endParaRPr lang="ko-KR" altLang="en-US" sz="900" dirty="0"/>
          </a:p>
        </p:txBody>
      </p:sp>
      <p:sp>
        <p:nvSpPr>
          <p:cNvPr id="23" name="직사각형 22"/>
          <p:cNvSpPr/>
          <p:nvPr/>
        </p:nvSpPr>
        <p:spPr>
          <a:xfrm>
            <a:off x="5214942" y="3786190"/>
            <a:ext cx="135732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900" dirty="0" smtClean="0"/>
              <a:t>            진단검사실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xmlns="" val="207184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857232"/>
            <a:ext cx="5658330" cy="81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1" name="Oval 75"/>
          <p:cNvSpPr>
            <a:spLocks noChangeArrowheads="1"/>
          </p:cNvSpPr>
          <p:nvPr/>
        </p:nvSpPr>
        <p:spPr bwMode="auto">
          <a:xfrm>
            <a:off x="1937677" y="2259319"/>
            <a:ext cx="474089" cy="588944"/>
          </a:xfrm>
          <a:prstGeom prst="ellipse">
            <a:avLst/>
          </a:prstGeom>
          <a:noFill/>
          <a:ln w="12700" algn="ctr">
            <a:noFill/>
            <a:round/>
            <a:headEnd/>
            <a:tailEnd/>
          </a:ln>
          <a:effectLst>
            <a:outerShdw dist="17961" dir="2700000" algn="ctr" rotWithShape="0">
              <a:schemeClr val="tx2"/>
            </a:outerShdw>
          </a:effectLst>
        </p:spPr>
        <p:txBody>
          <a:bodyPr wrap="none" anchor="ctr"/>
          <a:lstStyle/>
          <a:p>
            <a:pPr algn="ctr"/>
            <a:endParaRPr lang="en-US" altLang="ko-KR" sz="24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AutoShape 45"/>
          <p:cNvSpPr>
            <a:spLocks noChangeArrowheads="1"/>
          </p:cNvSpPr>
          <p:nvPr/>
        </p:nvSpPr>
        <p:spPr bwMode="auto">
          <a:xfrm>
            <a:off x="971600" y="1902030"/>
            <a:ext cx="7429552" cy="4476305"/>
          </a:xfrm>
          <a:prstGeom prst="roundRect">
            <a:avLst>
              <a:gd name="adj" fmla="val 365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r>
              <a:rPr lang="en-US" altLang="ko-KR" dirty="0" smtClean="0"/>
              <a:t>. </a:t>
            </a:r>
            <a:r>
              <a:rPr lang="ko-KR" altLang="en-US" dirty="0" smtClean="0"/>
              <a:t>남원시에 공공 국립의과대학 설립 시 그 규모에 맞는 의료시스템</a:t>
            </a:r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endParaRPr lang="en-US" altLang="ko-KR" dirty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구축이 필요하다고 판단함</a:t>
            </a:r>
            <a:endParaRPr lang="en-US" altLang="ko-KR" dirty="0" smtClean="0"/>
          </a:p>
          <a:p>
            <a:r>
              <a:rPr lang="ko-KR" altLang="en-US" dirty="0"/>
              <a:t> </a:t>
            </a:r>
            <a:r>
              <a:rPr lang="ko-KR" altLang="en-US" dirty="0" smtClean="0"/>
              <a:t>   </a:t>
            </a:r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r>
              <a:rPr lang="en-US" altLang="ko-KR" dirty="0" smtClean="0"/>
              <a:t>. </a:t>
            </a:r>
            <a:r>
              <a:rPr lang="ko-KR" altLang="en-US" dirty="0"/>
              <a:t>자동화 시스템이 대형병원 </a:t>
            </a:r>
            <a:r>
              <a:rPr lang="ko-KR" altLang="en-US" dirty="0" smtClean="0"/>
              <a:t>위주였으나</a:t>
            </a:r>
            <a:r>
              <a:rPr lang="en-US" altLang="ko-KR" dirty="0" smtClean="0"/>
              <a:t>,</a:t>
            </a:r>
            <a:r>
              <a:rPr lang="ko-KR" altLang="en-US" dirty="0" smtClean="0"/>
              <a:t> 다양한 고품질의 의료서비스</a:t>
            </a:r>
            <a:endParaRPr lang="en-US" altLang="ko-KR" dirty="0" smtClean="0"/>
          </a:p>
          <a:p>
            <a:r>
              <a:rPr lang="ko-KR" altLang="en-US" dirty="0"/>
              <a:t> </a:t>
            </a:r>
            <a:r>
              <a:rPr lang="ko-KR" altLang="en-US" dirty="0" smtClean="0"/>
              <a:t>  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가 요구됨에 따라 점차 중소병원에서도 자동화 시스템을 구축하고 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있는 추세임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r>
              <a:rPr lang="en-US" altLang="ko-KR" dirty="0" smtClean="0"/>
              <a:t> </a:t>
            </a:r>
            <a:r>
              <a:rPr lang="ko-KR" altLang="en-US" dirty="0" smtClean="0"/>
              <a:t>향후 </a:t>
            </a:r>
            <a:r>
              <a:rPr lang="ko-KR" altLang="en-US" dirty="0" err="1" smtClean="0"/>
              <a:t>의료발전을</a:t>
            </a:r>
            <a:r>
              <a:rPr lang="ko-KR" altLang="en-US" dirty="0" smtClean="0"/>
              <a:t> 도모하고 공공 국립의과대학 설립이 현실화 되었을</a:t>
            </a:r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endParaRPr lang="en-US" altLang="ko-KR" dirty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때를 대비해 검사실 자동화 시스템</a:t>
            </a:r>
            <a:r>
              <a:rPr lang="en-US" altLang="ko-KR" dirty="0"/>
              <a:t> </a:t>
            </a:r>
            <a:r>
              <a:rPr lang="ko-KR" altLang="en-US" dirty="0" smtClean="0"/>
              <a:t>구축은 바람직하다고 </a:t>
            </a:r>
            <a:r>
              <a:rPr lang="ko-KR" altLang="en-US" dirty="0" err="1" smtClean="0"/>
              <a:t>사려됨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18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</a:t>
            </a:r>
            <a:endParaRPr lang="ko-KR" altLang="en-US" b="1" dirty="0"/>
          </a:p>
        </p:txBody>
      </p:sp>
      <p:sp>
        <p:nvSpPr>
          <p:cNvPr id="12" name="직사각형 11"/>
          <p:cNvSpPr/>
          <p:nvPr/>
        </p:nvSpPr>
        <p:spPr>
          <a:xfrm>
            <a:off x="2928926" y="1071546"/>
            <a:ext cx="3786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자동화 시스템의 추진 개요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207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676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자동화 시스템 추진 현황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/>
              <a:t>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357158" y="911225"/>
            <a:ext cx="84296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/>
              <a:t>□ 추진현황</a:t>
            </a:r>
            <a:endParaRPr lang="en-US" altLang="ko-KR" sz="1600" dirty="0" smtClean="0"/>
          </a:p>
          <a:p>
            <a:pPr fontAlgn="base">
              <a:lnSpc>
                <a:spcPct val="150000"/>
              </a:lnSpc>
            </a:pPr>
            <a:endParaRPr lang="ko-KR" altLang="en-US" sz="1600" dirty="0"/>
          </a:p>
          <a:p>
            <a:pPr marL="342900" indent="-342900">
              <a:buAutoNum type="arabicPeriod"/>
            </a:pPr>
            <a:r>
              <a:rPr lang="en-US" altLang="ko-KR" sz="1600" dirty="0" smtClean="0"/>
              <a:t>2018. 9.14 </a:t>
            </a:r>
            <a:r>
              <a:rPr lang="ko-KR" altLang="en-US" sz="1600" dirty="0" smtClean="0"/>
              <a:t>광주 </a:t>
            </a:r>
            <a:r>
              <a:rPr lang="ko-KR" altLang="en-US" sz="1600" dirty="0" err="1" smtClean="0"/>
              <a:t>첨단병원</a:t>
            </a:r>
            <a:r>
              <a:rPr lang="ko-KR" altLang="en-US" sz="1600" dirty="0" smtClean="0"/>
              <a:t> 벤치마킹</a:t>
            </a:r>
            <a:endParaRPr lang="en-US" altLang="ko-KR" sz="1600" dirty="0" smtClean="0"/>
          </a:p>
          <a:p>
            <a:pPr marL="342900" indent="-342900">
              <a:buAutoNum type="arabicPeriod"/>
            </a:pPr>
            <a:endParaRPr lang="ko-KR" altLang="en-US" sz="1600" dirty="0" smtClean="0"/>
          </a:p>
          <a:p>
            <a:r>
              <a:rPr lang="en-US" altLang="ko-KR" sz="1600" dirty="0" smtClean="0"/>
              <a:t>2. 2018. 9. 20 </a:t>
            </a:r>
            <a:r>
              <a:rPr lang="ko-KR" altLang="en-US" sz="1600" dirty="0" smtClean="0"/>
              <a:t>서울 </a:t>
            </a:r>
            <a:r>
              <a:rPr lang="ko-KR" altLang="en-US" sz="1600" dirty="0" err="1" smtClean="0"/>
              <a:t>씨젠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의료제단</a:t>
            </a:r>
            <a:r>
              <a:rPr lang="ko-KR" altLang="en-US" sz="1600" dirty="0" smtClean="0"/>
              <a:t> 벤치마킹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3. 2019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일 </a:t>
            </a:r>
            <a:r>
              <a:rPr lang="ko-KR" altLang="en-US" sz="1600" dirty="0" err="1" smtClean="0"/>
              <a:t>마산의료원</a:t>
            </a:r>
            <a:r>
              <a:rPr lang="ko-KR" altLang="en-US" sz="1600" dirty="0" smtClean="0"/>
              <a:t> 벤치마킹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4. 2019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일 한랩에서 컨설팅 작업실시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5. 2019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15</a:t>
            </a:r>
            <a:r>
              <a:rPr lang="ko-KR" altLang="en-US" sz="1600" dirty="0" smtClean="0"/>
              <a:t>일 </a:t>
            </a:r>
            <a:r>
              <a:rPr lang="en-US" altLang="ko-KR" sz="1600" dirty="0" smtClean="0"/>
              <a:t>SG </a:t>
            </a:r>
            <a:r>
              <a:rPr lang="ko-KR" altLang="en-US" sz="1600" dirty="0" err="1" smtClean="0"/>
              <a:t>메디칼</a:t>
            </a:r>
            <a:r>
              <a:rPr lang="ko-KR" altLang="en-US" sz="1600" dirty="0" smtClean="0"/>
              <a:t> 컨설팅 작업실시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6. 2019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23</a:t>
            </a:r>
            <a:r>
              <a:rPr lang="ko-KR" altLang="en-US" sz="1600" dirty="0" smtClean="0"/>
              <a:t>일 </a:t>
            </a:r>
            <a:r>
              <a:rPr lang="en-US" altLang="ko-KR" sz="1600" dirty="0" smtClean="0"/>
              <a:t>Roche</a:t>
            </a:r>
            <a:r>
              <a:rPr lang="ko-KR" altLang="en-US" sz="1600" dirty="0" smtClean="0"/>
              <a:t>에서 컨설팅 작업실시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7. 2019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14</a:t>
            </a:r>
            <a:r>
              <a:rPr lang="ko-KR" altLang="en-US" sz="1600" dirty="0" smtClean="0"/>
              <a:t>일 </a:t>
            </a:r>
            <a:r>
              <a:rPr lang="en-US" altLang="ko-KR" sz="1600" dirty="0" smtClean="0"/>
              <a:t>SG </a:t>
            </a:r>
            <a:r>
              <a:rPr lang="ko-KR" altLang="en-US" sz="1600" dirty="0" err="1" smtClean="0"/>
              <a:t>메디칼에서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TLA</a:t>
            </a:r>
            <a:r>
              <a:rPr lang="ko-KR" altLang="en-US" sz="1600" dirty="0" smtClean="0"/>
              <a:t>에 대하여 </a:t>
            </a:r>
            <a:r>
              <a:rPr lang="en-US" altLang="ko-KR" sz="1600" dirty="0" smtClean="0"/>
              <a:t>PT</a:t>
            </a:r>
            <a:r>
              <a:rPr lang="ko-KR" altLang="en-US" sz="1600" dirty="0" smtClean="0"/>
              <a:t>실시</a:t>
            </a:r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8. 2019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5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23</a:t>
            </a:r>
            <a:r>
              <a:rPr lang="ko-KR" altLang="en-US" sz="1600" dirty="0" smtClean="0"/>
              <a:t>일 경기도 </a:t>
            </a:r>
            <a:r>
              <a:rPr lang="ko-KR" altLang="en-US" sz="1600" dirty="0" err="1" smtClean="0"/>
              <a:t>이천병원</a:t>
            </a:r>
            <a:r>
              <a:rPr lang="ko-KR" altLang="en-US" sz="1600" dirty="0" smtClean="0"/>
              <a:t> 벤치마킹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9. 2019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7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일 로쉬에서 </a:t>
            </a:r>
            <a:r>
              <a:rPr lang="en-US" altLang="ko-KR" sz="1600" dirty="0" smtClean="0"/>
              <a:t>TLA</a:t>
            </a:r>
            <a:r>
              <a:rPr lang="ko-KR" altLang="en-US" sz="1600" dirty="0" smtClean="0"/>
              <a:t>에 대하여 </a:t>
            </a:r>
            <a:r>
              <a:rPr lang="en-US" altLang="ko-KR" sz="1600" dirty="0" smtClean="0"/>
              <a:t>PT</a:t>
            </a:r>
            <a:r>
              <a:rPr lang="ko-KR" altLang="en-US" sz="1600" dirty="0" smtClean="0"/>
              <a:t>실시</a:t>
            </a:r>
            <a:endParaRPr lang="en-US" altLang="ko-KR" sz="1600" dirty="0" smtClean="0"/>
          </a:p>
          <a:p>
            <a:endParaRPr lang="ko-KR" altLang="en-US" sz="1600" dirty="0" smtClean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05138" y="45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(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단위 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: </a:t>
            </a:r>
            <a:r>
              <a:rPr kumimoji="1" lang="ko-KR" altLang="en-US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휴먼명조" pitchFamily="2" charset="-127"/>
                <a:cs typeface="굴림" pitchFamily="50" charset="-127"/>
              </a:rPr>
              <a:t>백만원</a:t>
            </a:r>
            <a:r>
              <a:rPr kumimoji="1" lang="en-US" altLang="ko-KR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 pitchFamily="2" charset="-127"/>
                <a:cs typeface="굴림" pitchFamily="50" charset="-127"/>
              </a:rPr>
              <a:t>)</a:t>
            </a:r>
            <a:endParaRPr kumimoji="1" lang="en-US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3903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57158" y="6643710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676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자동화 시스템 추진 현황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0789" y="785795"/>
            <a:ext cx="853892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/>
              <a:t>□ </a:t>
            </a:r>
            <a:r>
              <a:rPr lang="ko-KR" altLang="en-US" sz="1600" dirty="0" smtClean="0"/>
              <a:t>추진현황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10. 2019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8</a:t>
            </a:r>
            <a:r>
              <a:rPr lang="ko-KR" altLang="en-US" sz="1600" dirty="0" smtClean="0"/>
              <a:t>일 면역장비에 대하여 동일약품에서 </a:t>
            </a:r>
            <a:r>
              <a:rPr lang="en-US" altLang="ko-KR" sz="1600" dirty="0" smtClean="0"/>
              <a:t>PT </a:t>
            </a:r>
            <a:r>
              <a:rPr lang="ko-KR" altLang="en-US" sz="1600" dirty="0" smtClean="0"/>
              <a:t>실시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11. 2020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21</a:t>
            </a:r>
            <a:r>
              <a:rPr lang="ko-KR" altLang="en-US" sz="1600" dirty="0" smtClean="0"/>
              <a:t>일 전남순천 성가를로 병원 벤치마킹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12. 2020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월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일 에보트 </a:t>
            </a:r>
            <a:r>
              <a:rPr lang="ko-KR" altLang="en-US" sz="1600" dirty="0" err="1" smtClean="0"/>
              <a:t>프리젠테이션</a:t>
            </a:r>
            <a:r>
              <a:rPr lang="ko-KR" altLang="en-US" sz="1600" dirty="0" smtClean="0"/>
              <a:t> 실시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13. 2020</a:t>
            </a:r>
            <a:r>
              <a:rPr lang="ko-KR" altLang="en-US" sz="1600" dirty="0" smtClean="0"/>
              <a:t>년</a:t>
            </a:r>
            <a:r>
              <a:rPr lang="en-US" altLang="ko-KR" sz="1600" dirty="0" smtClean="0"/>
              <a:t>2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12</a:t>
            </a:r>
            <a:r>
              <a:rPr lang="ko-KR" altLang="en-US" sz="1600" dirty="0" smtClean="0"/>
              <a:t>일 한랩 </a:t>
            </a:r>
            <a:r>
              <a:rPr lang="ko-KR" altLang="en-US" sz="1600" dirty="0" err="1" smtClean="0"/>
              <a:t>프리젠테이션</a:t>
            </a:r>
            <a:r>
              <a:rPr lang="ko-KR" altLang="en-US" sz="1600" dirty="0" smtClean="0"/>
              <a:t> 실시</a:t>
            </a:r>
            <a:r>
              <a:rPr lang="en-US" altLang="ko-KR" sz="1600" dirty="0" smtClean="0"/>
              <a:t> </a:t>
            </a:r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14. </a:t>
            </a:r>
            <a:r>
              <a:rPr lang="ko-KR" altLang="en-US" sz="1600" dirty="0" err="1" smtClean="0"/>
              <a:t>에보트에서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2/11 </a:t>
            </a:r>
            <a:r>
              <a:rPr lang="ko-KR" altLang="en-US" sz="1600" dirty="0" smtClean="0"/>
              <a:t>평택 </a:t>
            </a:r>
            <a:r>
              <a:rPr lang="ko-KR" altLang="en-US" sz="1600" dirty="0" err="1" smtClean="0"/>
              <a:t>굿모닝</a:t>
            </a:r>
            <a:r>
              <a:rPr lang="ko-KR" altLang="en-US" sz="1600" dirty="0" smtClean="0"/>
              <a:t> 병원 방문하기로 하였으나 코로나</a:t>
            </a:r>
            <a:r>
              <a:rPr lang="en-US" altLang="ko-KR" sz="1600" dirty="0" smtClean="0"/>
              <a:t>19</a:t>
            </a:r>
            <a:r>
              <a:rPr lang="ko-KR" altLang="en-US" sz="1600" dirty="0" smtClean="0"/>
              <a:t>로 인하여 취소하였음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15. </a:t>
            </a:r>
            <a:r>
              <a:rPr lang="ko-KR" altLang="en-US" sz="1600" dirty="0" err="1" smtClean="0"/>
              <a:t>한랩에서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2/25 </a:t>
            </a:r>
            <a:r>
              <a:rPr lang="ko-KR" altLang="en-US" sz="1600" dirty="0" err="1" smtClean="0"/>
              <a:t>충남대병원</a:t>
            </a:r>
            <a:r>
              <a:rPr lang="ko-KR" altLang="en-US" sz="1600" dirty="0" smtClean="0"/>
              <a:t> 방문하기로 하였으나 코로나</a:t>
            </a:r>
            <a:r>
              <a:rPr lang="en-US" altLang="ko-KR" sz="1600" dirty="0" smtClean="0"/>
              <a:t>19</a:t>
            </a:r>
            <a:r>
              <a:rPr lang="ko-KR" altLang="en-US" sz="1600" dirty="0" smtClean="0"/>
              <a:t>로 인하여 취소하였음</a:t>
            </a:r>
            <a:endParaRPr lang="en-US" altLang="ko-KR" sz="1600" dirty="0" smtClean="0"/>
          </a:p>
          <a:p>
            <a:endParaRPr lang="ko-KR" altLang="en-US" sz="1600" dirty="0" smtClean="0"/>
          </a:p>
          <a:p>
            <a:r>
              <a:rPr lang="en-US" altLang="ko-KR" sz="1600" dirty="0" smtClean="0"/>
              <a:t>16. 2020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일 오후 </a:t>
            </a:r>
            <a:r>
              <a:rPr lang="en-US" altLang="ko-KR" sz="1600" dirty="0" smtClean="0"/>
              <a:t>3</a:t>
            </a:r>
            <a:r>
              <a:rPr lang="ko-KR" altLang="en-US" sz="1600" dirty="0" smtClean="0"/>
              <a:t>시 </a:t>
            </a:r>
            <a:r>
              <a:rPr lang="en-US" altLang="ko-KR" sz="1600" dirty="0" smtClean="0"/>
              <a:t>Roche </a:t>
            </a:r>
            <a:r>
              <a:rPr lang="ko-KR" altLang="en-US" sz="1600" dirty="0" smtClean="0"/>
              <a:t>와 </a:t>
            </a:r>
            <a:r>
              <a:rPr lang="en-US" altLang="ko-KR" sz="1600" dirty="0" smtClean="0"/>
              <a:t>SG</a:t>
            </a:r>
            <a:r>
              <a:rPr lang="ko-KR" altLang="en-US" sz="1600" dirty="0" err="1" smtClean="0"/>
              <a:t>메디칼에서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프리젠테이션</a:t>
            </a:r>
            <a:r>
              <a:rPr lang="ko-KR" altLang="en-US" sz="1600" dirty="0" smtClean="0"/>
              <a:t> 실시함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17. 2020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10</a:t>
            </a:r>
            <a:r>
              <a:rPr lang="ko-KR" altLang="en-US" sz="1600" dirty="0" smtClean="0"/>
              <a:t>월 입찰공고</a:t>
            </a:r>
            <a:endParaRPr lang="en-US" altLang="ko-KR" sz="1600" dirty="0" smtClean="0"/>
          </a:p>
          <a:p>
            <a:endParaRPr lang="en-US" altLang="ko-KR" sz="1600" dirty="0" smtClean="0"/>
          </a:p>
          <a:p>
            <a:r>
              <a:rPr lang="en-US" altLang="ko-KR" sz="1600" dirty="0" smtClean="0"/>
              <a:t>18. 2020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11</a:t>
            </a:r>
            <a:r>
              <a:rPr lang="ko-KR" altLang="en-US" sz="1600" dirty="0" smtClean="0"/>
              <a:t>월 입찰완료</a:t>
            </a:r>
            <a:endParaRPr lang="en-US" altLang="ko-KR" sz="1600" dirty="0" smtClean="0"/>
          </a:p>
          <a:p>
            <a:r>
              <a:rPr lang="en-US" altLang="ko-KR" sz="1600" dirty="0" smtClean="0">
                <a:solidFill>
                  <a:srgbClr val="FF0000"/>
                </a:solidFill>
              </a:rPr>
              <a:t>    </a:t>
            </a:r>
          </a:p>
          <a:p>
            <a:r>
              <a:rPr lang="en-US" altLang="ko-KR" sz="1600" dirty="0" smtClean="0"/>
              <a:t>19. 2021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6</a:t>
            </a:r>
            <a:r>
              <a:rPr lang="ko-KR" altLang="en-US" sz="1600" dirty="0" smtClean="0"/>
              <a:t>월 자동화 시스템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장비도입 </a:t>
            </a:r>
          </a:p>
          <a:p>
            <a:r>
              <a:rPr lang="en-US" altLang="ko-KR" sz="1600" dirty="0" smtClean="0"/>
              <a:t> </a:t>
            </a:r>
            <a:endParaRPr lang="ko-KR" altLang="en-US" sz="1600" dirty="0" smtClean="0"/>
          </a:p>
          <a:p>
            <a:pPr fontAlgn="base">
              <a:lnSpc>
                <a:spcPct val="150000"/>
              </a:lnSpc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217160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7863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생화학</a:t>
            </a:r>
            <a:r>
              <a:rPr lang="en-US" altLang="ko-KR" sz="1600" dirty="0" smtClean="0">
                <a:latin typeface="Bauhaus 93" panose="04030905020B02020C02" pitchFamily="82" charset="0"/>
                <a:ea typeface="HY헤드라인M" pitchFamily="18" charset="-127"/>
              </a:rPr>
              <a:t>•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면역학</a:t>
            </a:r>
            <a:r>
              <a:rPr lang="en-US" altLang="ko-KR" sz="1600" dirty="0">
                <a:latin typeface="Bauhaus 93" panose="04030905020B02020C02" pitchFamily="82" charset="0"/>
                <a:ea typeface="HY헤드라인M" pitchFamily="18" charset="-127"/>
              </a:rPr>
              <a:t>•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지혈검사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자동화 시스템 전경 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1" name="그림 20" descr="KakaoTalk_20210923_13153078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785794"/>
            <a:ext cx="8715404" cy="564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kumimoji="1"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kumimoji="1" lang="ko-KR" altLang="en-US" sz="1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검체</a:t>
            </a:r>
            <a:r>
              <a:rPr kumimoji="1" lang="ko-KR" altLang="en-US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전처리 자동화 시스템 </a:t>
            </a:r>
            <a:r>
              <a:rPr kumimoji="1" lang="en-US" altLang="ko-KR" sz="1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Automatic Pre analysis</a:t>
            </a:r>
            <a:endParaRPr kumimoji="1" lang="ja-JP" altLang="en-US" sz="1800" dirty="0">
              <a:latin typeface="HY헤드라인M" panose="02030600000101010101" pitchFamily="18" charset="-127"/>
            </a:endParaRPr>
          </a:p>
        </p:txBody>
      </p:sp>
      <p:pic>
        <p:nvPicPr>
          <p:cNvPr id="9" name="내용 개체 틀 8" descr="KakaoTalk_20210923_131530789_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28670"/>
            <a:ext cx="9144000" cy="592933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자동화 시스템 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1285860"/>
          <a:ext cx="9144000" cy="4978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407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baseline="0" dirty="0" smtClean="0"/>
                        <a:t> 투입구 및 원심분리기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전처리 후 </a:t>
                      </a:r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dirty="0" smtClean="0"/>
                        <a:t> 이동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374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2" name="그림 21" descr="KakaoTalk_20210923_131530789_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71678"/>
            <a:ext cx="4572000" cy="4357718"/>
          </a:xfrm>
          <a:prstGeom prst="rect">
            <a:avLst/>
          </a:prstGeom>
        </p:spPr>
      </p:pic>
      <p:pic>
        <p:nvPicPr>
          <p:cNvPr id="23" name="그림 22" descr="KakaoTalk_20210923_131530789_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2071678"/>
            <a:ext cx="4643438" cy="437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6-2.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자동화 시스템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전처리 </a:t>
                      </a:r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dirty="0" smtClean="0"/>
                        <a:t> 투입구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143116"/>
            <a:ext cx="3024336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143116"/>
            <a:ext cx="2987824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2143116"/>
            <a:ext cx="2952328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6-3.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자동화 시스템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접수후</a:t>
                      </a:r>
                      <a:r>
                        <a:rPr lang="ko-KR" altLang="en-US" sz="1400" dirty="0" smtClean="0"/>
                        <a:t> 해당 </a:t>
                      </a:r>
                      <a:r>
                        <a:rPr lang="ko-KR" altLang="en-US" sz="1400" dirty="0" err="1" smtClean="0"/>
                        <a:t>검사파트별로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검체분류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017937"/>
            <a:ext cx="2880320" cy="4790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그림 19" descr="KakaoTalk_20210923_170838865_0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0382" y="1928802"/>
            <a:ext cx="3357568" cy="4929198"/>
          </a:xfrm>
          <a:prstGeom prst="rect">
            <a:avLst/>
          </a:prstGeom>
        </p:spPr>
      </p:pic>
      <p:pic>
        <p:nvPicPr>
          <p:cNvPr id="21" name="그림 20" descr="KakaoTalk_20210923_1708388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1928802"/>
            <a:ext cx="3143272" cy="492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6-4.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자동화 시스템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dirty="0" smtClean="0"/>
                        <a:t> 이동하여 응고인자 검사기기와 연결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8" name="그림 17" descr="KakaoTalk_20210923_131530789_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143012" y="3071814"/>
            <a:ext cx="4929198" cy="2643174"/>
          </a:xfrm>
          <a:prstGeom prst="rect">
            <a:avLst/>
          </a:prstGeom>
        </p:spPr>
      </p:pic>
      <p:pic>
        <p:nvPicPr>
          <p:cNvPr id="19" name="그림 18" descr="KakaoTalk_20210923_131530789_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066" y="1928802"/>
            <a:ext cx="4071934" cy="4929198"/>
          </a:xfrm>
          <a:prstGeom prst="rect">
            <a:avLst/>
          </a:prstGeom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1428740" y="3214674"/>
            <a:ext cx="492919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6-5.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자동화 시스템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/>
                        <a:t>검체</a:t>
                      </a:r>
                      <a:r>
                        <a:rPr lang="ko-KR" altLang="en-US" sz="1400" dirty="0" smtClean="0"/>
                        <a:t> 이동하여 생화학 및 면역학 검사기기에 연결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20" name="그림 19" descr="KakaoTalk_20210923_131530789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64" y="1928802"/>
            <a:ext cx="6143636" cy="4929198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28802"/>
            <a:ext cx="3018408" cy="50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병리과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후드장치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세부내용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병리과 후드장치 완료로 유해화학물질 차단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7" name="그림 16" descr="KakaoTalk_20210923_1350244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28802"/>
            <a:ext cx="3333750" cy="4929198"/>
          </a:xfrm>
          <a:prstGeom prst="rect">
            <a:avLst/>
          </a:prstGeom>
        </p:spPr>
      </p:pic>
      <p:pic>
        <p:nvPicPr>
          <p:cNvPr id="18" name="그림 17" descr="KakaoTalk_20210923_135024423_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7076" y="1928802"/>
            <a:ext cx="3333750" cy="4929198"/>
          </a:xfrm>
          <a:prstGeom prst="rect">
            <a:avLst/>
          </a:prstGeom>
        </p:spPr>
      </p:pic>
      <p:pic>
        <p:nvPicPr>
          <p:cNvPr id="19" name="그림 18" descr="KakaoTalk_20210923_135024423_0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34" y="1928802"/>
            <a:ext cx="3047998" cy="492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3411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7-1.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병리과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후드장치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>
                <a:latin typeface="HY헤드라인M" pitchFamily="18" charset="-127"/>
                <a:ea typeface="HY헤드라인M" pitchFamily="18" charset="-127"/>
              </a:rPr>
              <a:t>세부내용</a:t>
            </a:r>
          </a:p>
          <a:p>
            <a:pPr algn="l">
              <a:spcBef>
                <a:spcPct val="50000"/>
              </a:spcBef>
            </a:pP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47813" y="1822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한컴바탕" pitchFamily="18" charset="2"/>
                <a:cs typeface="한컴바탕" pitchFamily="18" charset="2"/>
              </a:rPr>
              <a:t> </a:t>
            </a:r>
            <a:endParaRPr kumimoji="1" lang="ko-KR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0144487"/>
              </p:ext>
            </p:extLst>
          </p:nvPr>
        </p:nvGraphicFramePr>
        <p:xfrm>
          <a:off x="0" y="928670"/>
          <a:ext cx="9144000" cy="592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01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병리과 후드장치 완료로 유해화학물질 차단</a:t>
                      </a:r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27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9" name="그림 18" descr="KakaoTalk_20210923_135024423_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" y="1928802"/>
            <a:ext cx="3333750" cy="4929198"/>
          </a:xfrm>
          <a:prstGeom prst="rect">
            <a:avLst/>
          </a:prstGeom>
        </p:spPr>
      </p:pic>
      <p:pic>
        <p:nvPicPr>
          <p:cNvPr id="23" name="그림 22" descr="KakaoTalk_20210923_135024423_01.jpg"/>
          <p:cNvPicPr>
            <a:picLocks noChangeAspect="1"/>
          </p:cNvPicPr>
          <p:nvPr/>
        </p:nvPicPr>
        <p:blipFill>
          <a:blip r:embed="rId5"/>
          <a:srcRect t="2429" r="15312"/>
          <a:stretch>
            <a:fillRect/>
          </a:stretch>
        </p:blipFill>
        <p:spPr>
          <a:xfrm>
            <a:off x="3357554" y="1928802"/>
            <a:ext cx="5786446" cy="492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95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2005.  </a:t>
            </a:r>
            <a:r>
              <a:rPr kumimoji="0" lang="en-US" altLang="ko-K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9.</a:t>
            </a:r>
            <a:endParaRPr kumimoji="0" lang="ko-KR" altLang="ko-KR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  <a:endParaRPr lang="ko-KR" altLang="en-US" sz="1400" b="1" dirty="0">
              <a:solidFill>
                <a:srgbClr val="FFFFF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5871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b="1" dirty="0" smtClean="0"/>
              <a:t>8.</a:t>
            </a:r>
            <a:r>
              <a:rPr lang="ko-KR" altLang="en-US" sz="1600" b="1" dirty="0" smtClean="0"/>
              <a:t> 기대효과</a:t>
            </a:r>
            <a:endParaRPr lang="ko-KR" altLang="en-US" sz="16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85720" y="857232"/>
            <a:ext cx="84725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200000"/>
              </a:lnSpc>
              <a:buAutoNum type="arabicPeriod"/>
            </a:pPr>
            <a:r>
              <a:rPr lang="ko-KR" altLang="en-US" sz="1600" dirty="0" smtClean="0"/>
              <a:t>진단검사실 자동화 시스템을 추진함으로써 업무 효율성 기대</a:t>
            </a: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/>
              <a:t>. TAT(</a:t>
            </a:r>
            <a:r>
              <a:rPr lang="ko-KR" altLang="en-US" sz="1600" dirty="0" smtClean="0"/>
              <a:t>검사소요시간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에 대한 시간단축 기여</a:t>
            </a:r>
          </a:p>
          <a:p>
            <a:pPr>
              <a:buFont typeface="Wingdings" pitchFamily="2" charset="2"/>
              <a:buChar char="v"/>
            </a:pP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/>
              <a:t>. </a:t>
            </a:r>
            <a:r>
              <a:rPr lang="ko-KR" altLang="en-US" sz="1600" dirty="0" smtClean="0"/>
              <a:t>생화학 및 면역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•</a:t>
            </a:r>
            <a:r>
              <a:rPr lang="ko-KR" altLang="en-US" sz="1600" dirty="0" smtClean="0"/>
              <a:t>지혈검사에 대하여 신속한 결과보고로 연속검사 가능</a:t>
            </a: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endParaRPr lang="ko-KR" altLang="en-US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/>
              <a:t>. </a:t>
            </a:r>
            <a:r>
              <a:rPr lang="ko-KR" altLang="en-US" sz="1600" dirty="0" smtClean="0"/>
              <a:t>의료진에게 신속한 결과제공으로 환자들의 대기시간 단축 기여</a:t>
            </a: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endParaRPr lang="ko-KR" altLang="en-US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/>
              <a:t>. </a:t>
            </a:r>
            <a:r>
              <a:rPr lang="ko-KR" altLang="en-US" sz="1600" dirty="0" smtClean="0"/>
              <a:t>인위적인 오류를 </a:t>
            </a:r>
            <a:r>
              <a:rPr lang="ko-KR" altLang="en-US" sz="1600" dirty="0" err="1" smtClean="0"/>
              <a:t>줄일수가</a:t>
            </a:r>
            <a:r>
              <a:rPr lang="ko-KR" altLang="en-US" sz="1600" dirty="0" smtClean="0"/>
              <a:t> 있고 </a:t>
            </a:r>
            <a:r>
              <a:rPr lang="ko-KR" altLang="en-US" sz="1600" dirty="0" err="1" smtClean="0"/>
              <a:t>검체취급에</a:t>
            </a:r>
            <a:r>
              <a:rPr lang="ko-KR" altLang="en-US" sz="1600" dirty="0" smtClean="0"/>
              <a:t> 따른 감염으로부터</a:t>
            </a:r>
            <a:r>
              <a:rPr lang="en-US" altLang="ko-KR" sz="1600" dirty="0" smtClean="0"/>
              <a:t>  </a:t>
            </a:r>
            <a:r>
              <a:rPr lang="ko-KR" altLang="en-US" sz="1600" dirty="0" smtClean="0"/>
              <a:t>노출 최소화</a:t>
            </a: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/>
              <a:t>. </a:t>
            </a:r>
            <a:r>
              <a:rPr lang="ko-KR" altLang="en-US" sz="1600" dirty="0" smtClean="0"/>
              <a:t>생화학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면역 추가 검사 가능</a:t>
            </a: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endParaRPr lang="en-US" altLang="ko-KR" sz="1600" dirty="0" smtClean="0"/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>
                <a:latin typeface="+mj-lt"/>
              </a:rPr>
              <a:t>. </a:t>
            </a:r>
            <a:r>
              <a:rPr lang="ko-KR" altLang="en-US" sz="1600" dirty="0" smtClean="0">
                <a:latin typeface="+mj-lt"/>
              </a:rPr>
              <a:t>신속 정확한 검사로 환자에게 최상의 의료서비스 제공</a:t>
            </a:r>
            <a:endParaRPr lang="en-US" altLang="ko-KR" sz="1600" dirty="0" smtClean="0">
              <a:latin typeface="+mj-lt"/>
            </a:endParaRPr>
          </a:p>
          <a:p>
            <a:pPr>
              <a:buFont typeface="Wingdings" pitchFamily="2" charset="2"/>
              <a:buChar char="v"/>
            </a:pPr>
            <a:endParaRPr lang="en-US" altLang="ko-KR" sz="1600" dirty="0" smtClean="0"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en-US" altLang="ko-KR" sz="1600" dirty="0" smtClean="0">
                <a:latin typeface="+mj-lt"/>
              </a:rPr>
              <a:t>. </a:t>
            </a:r>
            <a:r>
              <a:rPr lang="ko-KR" altLang="en-US" sz="1600" dirty="0" smtClean="0">
                <a:latin typeface="+mj-lt"/>
              </a:rPr>
              <a:t>응급실 및 병동 </a:t>
            </a:r>
            <a:r>
              <a:rPr lang="en-US" altLang="ko-KR" sz="1600" dirty="0" smtClean="0">
                <a:latin typeface="+mj-lt"/>
              </a:rPr>
              <a:t>,</a:t>
            </a:r>
            <a:r>
              <a:rPr lang="ko-KR" altLang="en-US" sz="1600" dirty="0" err="1" smtClean="0">
                <a:latin typeface="+mj-lt"/>
              </a:rPr>
              <a:t>외래채혈실에</a:t>
            </a:r>
            <a:r>
              <a:rPr lang="ko-KR" altLang="en-US" sz="1600" dirty="0" smtClean="0">
                <a:latin typeface="+mj-lt"/>
              </a:rPr>
              <a:t> 기송관 </a:t>
            </a:r>
            <a:r>
              <a:rPr lang="ko-KR" altLang="en-US" sz="1600" dirty="0" err="1" smtClean="0">
                <a:latin typeface="+mj-lt"/>
              </a:rPr>
              <a:t>재설치로</a:t>
            </a:r>
            <a:r>
              <a:rPr lang="ko-KR" altLang="en-US" sz="1600" dirty="0" smtClean="0">
                <a:latin typeface="+mj-lt"/>
              </a:rPr>
              <a:t> 빠른 </a:t>
            </a:r>
            <a:r>
              <a:rPr lang="ko-KR" altLang="en-US" sz="1600" dirty="0" err="1" smtClean="0">
                <a:latin typeface="+mj-lt"/>
              </a:rPr>
              <a:t>검체운반</a:t>
            </a:r>
            <a:r>
              <a:rPr lang="ko-KR" altLang="en-US" sz="1600" dirty="0" smtClean="0">
                <a:latin typeface="+mj-lt"/>
              </a:rPr>
              <a:t> 시스템 구축</a:t>
            </a:r>
            <a:endParaRPr lang="en-US" altLang="ko-KR" sz="1600" dirty="0" smtClean="0">
              <a:latin typeface="+mj-lt"/>
            </a:endParaRPr>
          </a:p>
          <a:p>
            <a:endParaRPr lang="en-US" altLang="ko-KR" sz="1600" dirty="0" smtClean="0">
              <a:latin typeface="+mj-lt"/>
            </a:endParaRPr>
          </a:p>
          <a:p>
            <a:r>
              <a:rPr lang="en-US" altLang="ko-KR" sz="1600" dirty="0" smtClean="0">
                <a:latin typeface="+mj-lt"/>
              </a:rPr>
              <a:t>2. </a:t>
            </a:r>
            <a:r>
              <a:rPr lang="ko-KR" altLang="en-US" sz="1600" dirty="0" smtClean="0">
                <a:latin typeface="+mj-lt"/>
              </a:rPr>
              <a:t>병리과 후드장치 완료로 산업안전 보건법에 의거 유해인자</a:t>
            </a:r>
            <a:r>
              <a:rPr lang="en-US" altLang="ko-KR" sz="1600" dirty="0" smtClean="0">
                <a:latin typeface="+mj-lt"/>
              </a:rPr>
              <a:t>(</a:t>
            </a:r>
            <a:r>
              <a:rPr lang="ko-KR" altLang="en-US" sz="1600" dirty="0" err="1" smtClean="0">
                <a:latin typeface="+mj-lt"/>
              </a:rPr>
              <a:t>크실렌</a:t>
            </a:r>
            <a:r>
              <a:rPr lang="en-US" altLang="ko-KR" sz="1600" dirty="0" smtClean="0">
                <a:latin typeface="+mj-lt"/>
              </a:rPr>
              <a:t>, </a:t>
            </a:r>
            <a:r>
              <a:rPr lang="ko-KR" altLang="en-US" sz="1600" dirty="0" smtClean="0">
                <a:latin typeface="+mj-lt"/>
              </a:rPr>
              <a:t>포름알데히드</a:t>
            </a:r>
            <a:r>
              <a:rPr lang="en-US" altLang="ko-KR" sz="1600" dirty="0" smtClean="0">
                <a:latin typeface="+mj-lt"/>
              </a:rPr>
              <a:t>, </a:t>
            </a:r>
          </a:p>
          <a:p>
            <a:endParaRPr lang="en-US" altLang="ko-KR" sz="1600" dirty="0" smtClean="0">
              <a:latin typeface="+mj-lt"/>
            </a:endParaRPr>
          </a:p>
          <a:p>
            <a:r>
              <a:rPr lang="ko-KR" altLang="en-US" sz="1600" dirty="0" smtClean="0">
                <a:latin typeface="+mj-lt"/>
              </a:rPr>
              <a:t>   </a:t>
            </a:r>
            <a:r>
              <a:rPr lang="ko-KR" altLang="en-US" sz="1600" dirty="0" err="1" smtClean="0">
                <a:latin typeface="+mj-lt"/>
              </a:rPr>
              <a:t>메틸알콜등</a:t>
            </a:r>
            <a:r>
              <a:rPr lang="en-US" altLang="ko-KR" sz="1600" dirty="0" smtClean="0">
                <a:latin typeface="+mj-lt"/>
              </a:rPr>
              <a:t>)</a:t>
            </a:r>
            <a:r>
              <a:rPr lang="ko-KR" altLang="en-US" sz="1600" dirty="0" smtClean="0">
                <a:latin typeface="+mj-lt"/>
              </a:rPr>
              <a:t>에 노출될 수 있는 작업장에서 직원들의 건강과 안전을 도모하고 예방</a:t>
            </a:r>
            <a:endParaRPr lang="en-US" altLang="ko-KR" sz="1600" dirty="0" smtClean="0">
              <a:latin typeface="+mj-lt"/>
            </a:endParaRPr>
          </a:p>
          <a:p>
            <a:endParaRPr lang="en-US" altLang="ko-KR" sz="1600" dirty="0" smtClean="0">
              <a:latin typeface="+mj-lt"/>
            </a:endParaRPr>
          </a:p>
          <a:p>
            <a:r>
              <a:rPr lang="ko-KR" altLang="en-US" sz="1600" dirty="0" smtClean="0">
                <a:latin typeface="+mj-lt"/>
              </a:rPr>
              <a:t>  하기 위하여 설치함</a:t>
            </a:r>
            <a:endParaRPr lang="ko-KR" alt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172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*** </a:t>
            </a:r>
            <a:r>
              <a:rPr lang="ko-KR" altLang="en-US" sz="3200" b="1" dirty="0" smtClean="0"/>
              <a:t>감사합니다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***</a:t>
            </a:r>
            <a:endParaRPr lang="ko-KR" altLang="en-US" b="1" dirty="0"/>
          </a:p>
        </p:txBody>
      </p:sp>
      <p:pic>
        <p:nvPicPr>
          <p:cNvPr id="4" name="내용 개체 틀 3" descr="KakaoTalk_20210923_144306877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71612"/>
            <a:ext cx="9144000" cy="528638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842</Words>
  <Application>Microsoft Office PowerPoint</Application>
  <PresentationFormat>화면 슬라이드 쇼(4:3)</PresentationFormat>
  <Paragraphs>339</Paragraphs>
  <Slides>19</Slides>
  <Notes>16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6. 검체 전처리 자동화 시스템 Automatic Pre analysis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*** 감사합니다 ***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lab</cp:lastModifiedBy>
  <cp:revision>144</cp:revision>
  <dcterms:created xsi:type="dcterms:W3CDTF">2019-04-12T00:32:37Z</dcterms:created>
  <dcterms:modified xsi:type="dcterms:W3CDTF">2021-09-27T03:19:10Z</dcterms:modified>
</cp:coreProperties>
</file>