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embedTrueTypeFonts="1" saveSubsetFonts="1">
  <p:sldMasterIdLst>
    <p:sldMasterId id="2147484343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/>
        <a:ea typeface="굴림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/>
        <a:ea typeface="굴림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/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DE67981-C926-4AC7-AA08-ACFD1CD1FBA1}" styleName="Normal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40000" cmpd="sng">
              <a:solidFill>
                <a:schemeClr val="accent1"/>
              </a:solidFill>
            </a:ln>
          </a:left>
          <a:right>
            <a:ln w="40000" cmpd="sng">
              <a:solidFill>
                <a:schemeClr val="accent1"/>
              </a:solidFill>
            </a:ln>
          </a:right>
          <a:top>
            <a:ln w="40000" cmpd="sng">
              <a:solidFill>
                <a:schemeClr val="accent1"/>
              </a:solidFill>
            </a:ln>
          </a:top>
          <a:bottom>
            <a:ln w="400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5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5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>
          <a:shade val="80000"/>
        </a:schemeClr>
      </a:tcTxStyle>
      <a:tcStyle>
        <a:tcBdr>
          <a:bottom>
            <a:ln w="35400" cmpd="sng">
              <a:solidFill>
                <a:schemeClr val="accent1">
                  <a:shade val="80000"/>
                </a:schemeClr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23881" autoAdjust="0"/>
    <p:restoredTop sz="94554" autoAdjust="0"/>
  </p:normalViewPr>
  <p:slideViewPr>
    <p:cSldViewPr>
      <p:cViewPr varScale="1">
        <p:scale>
          <a:sx n="100" d="100"/>
          <a:sy n="100" d="100"/>
        </p:scale>
        <p:origin x="-180" y="-270"/>
      </p:cViewPr>
      <p:guideLst>
        <p:guide orient="horz" pos="2152"/>
        <p:guide pos="2874"/>
      </p:guideLst>
    </p:cSldViewPr>
  </p:slideViewPr>
  <p:outlineViewPr>
    <p:cViewPr>
      <p:scale>
        <a:sx n="33" d="100"/>
        <a:sy n="33" d="100"/>
      </p:scale>
      <p:origin x="54" y="140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7" d="100"/>
        <a:sy n="97" d="100"/>
      </p:scale>
      <p:origin x="0" y="0"/>
    </p:cViewPr>
  </p:sorterViewPr>
  <p:notesViewPr>
    <p:cSldViewPr snapToObjects="1">
      <p:cViewPr varScale="1">
        <p:scale>
          <a:sx n="100" d="100"/>
          <a:sy n="100" d="100"/>
        </p:scale>
        <p:origin x="0" y="0"/>
      </p:cViewPr>
      <p:guideLst>
        <p:guide orient="horz" pos="2874"/>
        <p:guide pos="2154"/>
      </p:guideLst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presProps" Target="presProps.xml"  /><Relationship Id="rId23" Type="http://schemas.openxmlformats.org/officeDocument/2006/relationships/viewProps" Target="viewProps.xml"  /><Relationship Id="rId24" Type="http://schemas.openxmlformats.org/officeDocument/2006/relationships/theme" Target="theme/theme1.xml"  /><Relationship Id="rId25" Type="http://schemas.openxmlformats.org/officeDocument/2006/relationships/tableStyles" Target="tableStyles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D8D7A7C4-C82A-4D21-9AB0-F0C5A1D3EF09}" type="datetime1">
              <a:rPr lang="ko-KR" altLang="en-US"/>
              <a:pPr lvl="0">
                <a:defRPr/>
              </a:pPr>
              <a:t>2021-10-17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450E784-2449-4FFD-AA69-3F5CFAA75BCB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984DA62-AFD6-4365-BC30-366D57E5992E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60906D5-9B76-4519-8B59-8EE5E4FDCAB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9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12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noFill/>
          <a:ln>
            <a:solidFill>
              <a:srgbClr val="000000"/>
            </a:solidFill>
            <a:miter/>
          </a:ln>
        </p:spPr>
      </p:sp>
      <p:sp>
        <p:nvSpPr>
          <p:cNvPr id="5427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wrap="square" anchor="t" anchorCtr="0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171E4B-CECF-4D11-8668-A77CE57AB667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초음파 검사시</a:t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0906D5-9B76-4519-8B59-8EE5E4FDCAB1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noFill/>
          <a:ln>
            <a:solidFill>
              <a:srgbClr val="000000"/>
            </a:solidFill>
            <a:miter/>
          </a:ln>
        </p:spPr>
      </p:sp>
      <p:sp>
        <p:nvSpPr>
          <p:cNvPr id="55299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wrap="square" anchor="t" anchorCtr="0">
            <a:prstTxWarp prst="textNoShape">
              <a:avLst/>
            </a:prstTxWarp>
          </a:bodyPr>
          <a:lstStyle/>
          <a:p>
            <a:pPr marL="342900" indent="-342900" algn="l" rtl="0" eaLnBrk="0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n-ea"/>
              <a:buChar char="•"/>
              <a:defRPr/>
            </a:pPr>
            <a:r>
              <a:rPr lang="ko-KR" altLang="en-US"/>
              <a:t>중재적 시술</a:t>
            </a:r>
            <a:r>
              <a: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  <a:solidFill>
                  <a:srgbClr val="404040"/>
                </a:solidFill>
              </a:rPr>
              <a:t>을 확장 시켜 좁아진 부위를 넓히는 기능을 수행합니다.</a:t>
            </a:r>
            <a:endPara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<a:solidFill>
                <a:srgbClr val="404040"/>
              </a:solidFill>
            </a:endParaRPr>
          </a:p>
          <a:p>
            <a:pPr marL="342900" indent="-342900" algn="l" rtl="0" eaLnBrk="0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n-ea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  <a:solidFill>
                  <a:srgbClr val="404040"/>
                </a:solidFill>
              </a:rPr>
              <a:t>근래에 심장에 영양분을 공급하는 혈관인 관상동맥의 협착치료에 기본적으로 사용되어 심근경색 등 허혈성 심장질환 치료에 많은 도움을 주고 있습니다.</a:t>
            </a:r>
            <a:endPara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<a:solidFill>
                <a:srgbClr val="404040"/>
              </a:solidFill>
            </a:endParaRPr>
          </a:p>
          <a:p>
            <a:pPr marL="342900" indent="-342900" algn="l" rtl="0" eaLnBrk="0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n-ea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  <a:solidFill>
                  <a:srgbClr val="404040"/>
                </a:solidFill>
              </a:rPr>
              <a:t>가이드 와이어 (GUIDE WIRE)</a:t>
            </a:r>
            <a:endPara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<a:solidFill>
                <a:srgbClr val="404040"/>
              </a:solidFill>
            </a:endParaRPr>
          </a:p>
          <a:p>
            <a:pPr marL="342900" indent="-342900" algn="l" rtl="0" eaLnBrk="0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n-ea"/>
              <a:buChar char="•"/>
              <a:defRPr/>
            </a:pPr>
            <a:endPara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<a:solidFill>
                <a:srgbClr val="404040"/>
              </a:solidFill>
            </a:endParaRPr>
          </a:p>
          <a:p>
            <a:pPr marL="342900" indent="-342900" algn="l" rtl="0" eaLnBrk="0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n-ea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  <a:solidFill>
                  <a:srgbClr val="404040"/>
                </a:solidFill>
              </a:rPr>
              <a:t>　</a:t>
            </a:r>
            <a:endPara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<a:solidFill>
                <a:srgbClr val="404040"/>
              </a:solidFill>
            </a:endParaRPr>
          </a:p>
          <a:p>
            <a:pPr marL="342900" indent="-342900" algn="l" rtl="0" eaLnBrk="0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n-ea"/>
              <a:buChar char="•"/>
              <a:defRPr/>
            </a:pPr>
            <a:endPara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<a:solidFill>
                <a:srgbClr val="404040"/>
              </a:solidFill>
            </a:endParaRPr>
          </a:p>
          <a:p>
            <a:pPr marL="342900" indent="-342900" algn="l" rtl="0" eaLnBrk="0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n-ea"/>
              <a:buChar char="•"/>
              <a:defRPr/>
            </a:pPr>
            <a:r>
              <a: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  <a:solidFill>
                  <a:srgbClr val="404040"/>
                </a:solidFill>
              </a:rPr>
              <a:t>		   상기 언급한 바와 같이 중재적 시술에 사용되는 거의 모든 의료기구는 가늘고 긴 원통형상입니다.  이러한 기구들이 체외에서 병변 부위 까지 접근하기 위해서는 안내 역할을 할 수 있는 기구가 필요합니다.</a:t>
            </a:r>
            <a:endPara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<a:solidFill>
                <a:srgbClr val="404040"/>
              </a:solidFill>
            </a:endParaRPr>
          </a:p>
          <a:p>
            <a:pPr marL="342900" indent="-342900" algn="l" rtl="0" eaLnBrk="0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mn-ea"/>
              <a:buChar char="•"/>
              <a:defRPr/>
            </a:pPr>
            <a:endParaRPr xmlns:mc="http://schemas.openxmlformats.org/markup-compatibility/2006" xmlns:hp="http://schemas.haansoft.com/office/presentation/8.0" kumimoji="0" lang="ko-KR" altLang="en-US" sz="2000" b="0" i="0" u="none" strike="noStrike" kern="1200" cap="none" spc="0" normalizeH="0" baseline="0" mc:Ignorable="hp" hp:hslEmbossed="0">
              <a:solidFill>
                <a:srgbClr val="40404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F29D4A-4549-4A85-B226-FA8287574955}" type="slidenum">
              <a:rPr lang="en-US" altLang="en-US"/>
              <a:pPr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>
          <a:noFill/>
          <a:ln>
            <a:solidFill>
              <a:srgbClr val="000000"/>
            </a:solidFill>
            <a:miter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wrap="square" anchor="t" anchorCtr="0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altLang="ko-KR"/>
              <a:t>CT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2790C5-DC37-4629-AB9C-586A43A96F3B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43090-6683-48D4-A57E-AEE3EAC3A58E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40E8E-2657-4074-A752-B74F0ADB63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</a:defRPr>
            </a:lvl1pPr>
            <a:lvl2pPr>
              <a:defRPr sz="19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7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2F374-B9D7-48AE-94A3-49EC78ED83C6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ACD3B-5AE1-4A6E-B1BF-C87F4F24C6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6CCE5-0399-40D5-81A3-277C798CBB8F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44C65-ABC1-40FF-B99A-9B57266A7A0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콘텐츠 2개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AE526-F75F-41DF-8B0E-9815A4E52CF4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C5CD5-74C2-4471-A6B7-255E33EE753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D60F9-8AF5-4F06-96C2-AD27E90BB8ED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6A518-8E9E-45D4-AEF9-E4023411AD3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47A12-6A69-45F9-9B50-75208EA8ACD9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6BF1E-2D46-4826-A19A-EC24615E83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42E8E-5C01-4C84-B8EE-0B5DA6F23A61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44475-7802-46A5-9BB3-1BAAD3513BC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콘텐츠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375AB-C77E-407E-A8FB-1AD603D19DC9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823DE-8684-461D-96EF-6C1830C2613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캡션 있는 그림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62F74-9226-4BDC-B84F-8EC4F4554700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4B048-26E8-4B15-92C3-4FA800E8D5A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세로 텍스트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1AB9A-9735-404D-A4CA-BB067A605DAE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A292-B1E5-4C46-A4E3-4F3E047BFA2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세로 제목 및 텍스트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A2580-125A-4EE8-8505-711B259F983F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E1F72-9CAE-4F4D-A9DC-B1C8214EFC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내용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0"/>
          </p:nvPr>
        </p:nvSpPr>
        <p:spPr>
          <a:xfrm>
            <a:off x="457200" y="274642"/>
            <a:ext cx="8229600" cy="585152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3EDA4-C8A6-4A68-BEAF-E61F8F76B6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fld id="{CA348888-F454-4AD2-BA62-3AF29D9807C0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D22CD3B-FDDF-4998-970C-76E6E0BEC6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 idx="0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C6B71DE-295B-405B-AD2C-CCABABB7225F}" type="datetime1">
              <a:rPr lang="ko-KR" altLang="en-US"/>
              <a:pPr>
                <a:defRPr/>
              </a:pPr>
              <a:t>2021-10-17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3EA5BDB-FEF9-4F00-83AB-590A9BE684C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7" r:id="rId1"/>
    <p:sldLayoutId id="2147484328" r:id="rId2"/>
    <p:sldLayoutId id="2147484329" r:id="rId3"/>
    <p:sldLayoutId id="2147484330" r:id="rId4"/>
    <p:sldLayoutId id="2147484331" r:id="rId5"/>
    <p:sldLayoutId id="2147484332" r:id="rId6"/>
    <p:sldLayoutId id="2147484333" r:id="rId7"/>
    <p:sldLayoutId id="2147484334" r:id="rId8"/>
    <p:sldLayoutId id="2147484335" r:id="rId9"/>
    <p:sldLayoutId id="2147484336" r:id="rId10"/>
    <p:sldLayoutId id="2147484337" r:id="rId11"/>
    <p:sldLayoutId id="2147484338" r:id="rId12"/>
    <p:sldLayoutId id="2147484339" r:id="rId13"/>
  </p:sldLayoutIdLst>
  <p:transition xmlns:mc="http://schemas.openxmlformats.org/markup-compatibility/2006" xmlns:hp="http://schemas.haansoft.com/office/presentation/8.0" mc:Ignorable="hp" hp:hslDur="50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jpeg"  /><Relationship Id="rId5" Type="http://schemas.openxmlformats.org/officeDocument/2006/relationships/image" Target="../media/image3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2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2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5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image" Target="../media/image4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215063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75" name="내용 개체 틀 2"/>
          <p:cNvSpPr txBox="1"/>
          <p:nvPr/>
        </p:nvSpPr>
        <p:spPr>
          <a:xfrm>
            <a:off x="539750" y="854075"/>
            <a:ext cx="8228013" cy="4786313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kumimoji="0" lang="ko-KR" altLang="en-US" sz="2000" b="1">
                <a:solidFill>
                  <a:schemeClr val="tx2"/>
                </a:solidFill>
                <a:latin typeface="맑은 고딕"/>
                <a:ea typeface="맑은 고딕"/>
              </a:rPr>
              <a:t>         </a:t>
            </a:r>
            <a:r>
              <a:rPr kumimoji="0" lang="ko-KR" altLang="en-US" sz="2400" b="1">
                <a:solidFill>
                  <a:schemeClr val="tx2"/>
                </a:solidFill>
                <a:latin typeface="맑은 고딕"/>
                <a:ea typeface="맑은 고딕"/>
              </a:rPr>
              <a:t>전라북도 남원의료원</a:t>
            </a:r>
            <a:endParaRPr kumimoji="0" lang="ko-KR" altLang="en-US" sz="2000" b="1">
              <a:solidFill>
                <a:schemeClr val="tx2"/>
              </a:solidFill>
              <a:latin typeface="맑은 고딕"/>
              <a:ea typeface="맑은 고딕"/>
            </a:endParaRPr>
          </a:p>
          <a:p>
            <a:pPr>
              <a:spcBef>
                <a:spcPct val="20000"/>
              </a:spcBef>
              <a:defRPr/>
            </a:pPr>
            <a:r>
              <a:rPr kumimoji="0" lang="ko-KR" altLang="en-US" sz="5000" b="1">
                <a:solidFill>
                  <a:schemeClr val="tx2"/>
                </a:solidFill>
                <a:latin typeface="맑은 고딕"/>
                <a:ea typeface="맑은 고딕"/>
              </a:rPr>
              <a:t>영상의학실 검사 전처치</a:t>
            </a:r>
            <a:endParaRPr kumimoji="0" lang="ko-KR" altLang="en-US" sz="5000" b="1">
              <a:solidFill>
                <a:schemeClr val="tx2"/>
              </a:solidFill>
              <a:latin typeface="맑은 고딕"/>
              <a:ea typeface="맑은 고딕"/>
            </a:endParaRPr>
          </a:p>
        </p:txBody>
      </p:sp>
      <p:pic>
        <p:nvPicPr>
          <p:cNvPr id="3079" name="Picture 2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4352925"/>
            <a:ext cx="9144000" cy="186213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3084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4365104"/>
            <a:ext cx="1691680" cy="1872208"/>
          </a:xfrm>
          <a:prstGeom prst="rect">
            <a:avLst/>
          </a:prstGeom>
        </p:spPr>
      </p:pic>
      <p:pic>
        <p:nvPicPr>
          <p:cNvPr id="3086" name="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683568" y="764704"/>
            <a:ext cx="576063" cy="5760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 b="1">
                <a:solidFill>
                  <a:srgbClr val="3a3c84"/>
                </a:solidFill>
              </a:rPr>
              <a:t>목   차</a:t>
            </a:r>
            <a:endParaRPr lang="ko-KR" altLang="en-US" b="1">
              <a:solidFill>
                <a:srgbClr val="3a3c84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199" y="1351308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ko-KR" altLang="en-US" b="1">
                <a:solidFill>
                  <a:schemeClr val="dk2"/>
                </a:solidFill>
              </a:rPr>
              <a:t>단순방사선촬영</a:t>
            </a:r>
            <a:r>
              <a:rPr lang="en-US" altLang="ko-KR" b="1">
                <a:solidFill>
                  <a:schemeClr val="dk2"/>
                </a:solidFill>
              </a:rPr>
              <a:t>(Simple X-Ray)</a:t>
            </a:r>
            <a:r>
              <a:rPr lang="ko-KR" altLang="en-US" b="1">
                <a:solidFill>
                  <a:schemeClr val="dk2"/>
                </a:solidFill>
              </a:rPr>
              <a:t>이란</a:t>
            </a:r>
            <a:r>
              <a:rPr lang="en-US" altLang="ko-KR">
                <a:solidFill>
                  <a:schemeClr val="dk2"/>
                </a:solidFill>
              </a:rPr>
              <a:t>?</a:t>
            </a:r>
            <a:endParaRPr lang="en-US" altLang="ko-KR">
              <a:solidFill>
                <a:schemeClr val="dk2"/>
              </a:solidFill>
            </a:endParaRPr>
          </a:p>
          <a:p>
            <a:pPr marL="0" indent="0">
              <a:buNone/>
              <a:defRPr/>
            </a:pPr>
            <a:r>
              <a:rPr lang="ko-KR" altLang="en-US" b="1">
                <a:solidFill>
                  <a:schemeClr val="dk2"/>
                </a:solidFill>
              </a:rPr>
              <a:t>    </a:t>
            </a:r>
            <a:r>
              <a:rPr lang="en-US" altLang="ko-KR" b="1">
                <a:solidFill>
                  <a:schemeClr val="dk2"/>
                </a:solidFill>
              </a:rPr>
              <a:t>-</a:t>
            </a:r>
            <a:r>
              <a:rPr lang="ko-KR" altLang="en-US" b="1">
                <a:solidFill>
                  <a:schemeClr val="dk2"/>
                </a:solidFill>
              </a:rPr>
              <a:t>단순방사선촬영 전 준비사항</a:t>
            </a:r>
            <a:endParaRPr lang="ko-KR" altLang="en-US" b="1">
              <a:solidFill>
                <a:schemeClr val="dk2"/>
              </a:solidFill>
            </a:endParaRPr>
          </a:p>
          <a:p>
            <a:pPr>
              <a:defRPr/>
            </a:pPr>
            <a:r>
              <a:rPr lang="ko-KR" altLang="en-US" b="1">
                <a:solidFill>
                  <a:schemeClr val="dk2"/>
                </a:solidFill>
              </a:rPr>
              <a:t>투시조영촬영</a:t>
            </a:r>
            <a:r>
              <a:rPr lang="en-US" altLang="ko-KR" b="1">
                <a:solidFill>
                  <a:schemeClr val="dk2"/>
                </a:solidFill>
              </a:rPr>
              <a:t>(</a:t>
            </a:r>
            <a:r>
              <a:rPr lang="ko-KR" altLang="en-US" b="1">
                <a:solidFill>
                  <a:schemeClr val="dk2"/>
                </a:solidFill>
              </a:rPr>
              <a:t>Fluoroscopy</a:t>
            </a:r>
            <a:r>
              <a:rPr lang="en-US" altLang="ko-KR" b="1">
                <a:solidFill>
                  <a:schemeClr val="dk2"/>
                </a:solidFill>
              </a:rPr>
              <a:t>)</a:t>
            </a:r>
            <a:r>
              <a:rPr lang="ko-KR" altLang="en-US" b="1">
                <a:solidFill>
                  <a:schemeClr val="dk2"/>
                </a:solidFill>
              </a:rPr>
              <a:t>이란</a:t>
            </a:r>
            <a:r>
              <a:rPr lang="en-US" altLang="ko-KR" b="1">
                <a:solidFill>
                  <a:schemeClr val="dk2"/>
                </a:solidFill>
              </a:rPr>
              <a:t>?</a:t>
            </a:r>
            <a:endParaRPr lang="en-US" altLang="ko-KR" b="1">
              <a:solidFill>
                <a:schemeClr val="dk2"/>
              </a:solidFill>
            </a:endParaRPr>
          </a:p>
          <a:p>
            <a:pPr marL="0" indent="0">
              <a:buNone/>
              <a:defRPr/>
            </a:pPr>
            <a:r>
              <a:rPr lang="ko-KR" altLang="en-US" b="1">
                <a:solidFill>
                  <a:schemeClr val="dk2"/>
                </a:solidFill>
              </a:rPr>
              <a:t>    </a:t>
            </a:r>
            <a:r>
              <a:rPr lang="en-US" altLang="ko-KR" b="1">
                <a:solidFill>
                  <a:schemeClr val="dk2"/>
                </a:solidFill>
              </a:rPr>
              <a:t>-</a:t>
            </a:r>
            <a:r>
              <a:rPr lang="ko-KR" altLang="en-US" b="1">
                <a:solidFill>
                  <a:schemeClr val="dk2"/>
                </a:solidFill>
              </a:rPr>
              <a:t>투시조영촬영 검사 전 준비사항</a:t>
            </a:r>
            <a:endParaRPr lang="ko-KR" altLang="en-US" b="1">
              <a:solidFill>
                <a:schemeClr val="dk2"/>
              </a:solidFill>
            </a:endParaRPr>
          </a:p>
          <a:p>
            <a:pPr lvl="0">
              <a:defRPr/>
            </a:pPr>
            <a:r>
              <a:rPr lang="ko-KR" altLang="en-US" b="1">
                <a:solidFill>
                  <a:schemeClr val="dk2"/>
                </a:solidFill>
              </a:rPr>
              <a:t>초음파검사</a:t>
            </a:r>
            <a:r>
              <a:rPr lang="en-US" altLang="ko-KR" b="1">
                <a:solidFill>
                  <a:schemeClr val="dk2"/>
                </a:solidFill>
              </a:rPr>
              <a:t>(ultrasound examination)</a:t>
            </a:r>
            <a:r>
              <a:rPr lang="ko-KR" altLang="en-US" b="1">
                <a:solidFill>
                  <a:schemeClr val="dk2"/>
                </a:solidFill>
              </a:rPr>
              <a:t>란</a:t>
            </a:r>
            <a:r>
              <a:rPr lang="en-US" altLang="ko-KR" b="1">
                <a:solidFill>
                  <a:schemeClr val="dk2"/>
                </a:solidFill>
              </a:rPr>
              <a:t>?</a:t>
            </a:r>
            <a:endParaRPr lang="en-US" altLang="ko-KR" b="1">
              <a:solidFill>
                <a:schemeClr val="dk2"/>
              </a:solidFill>
            </a:endParaRPr>
          </a:p>
          <a:p>
            <a:pPr marL="0" lvl="0" indent="0">
              <a:buNone/>
              <a:defRPr/>
            </a:pPr>
            <a:r>
              <a:rPr lang="ko-KR" altLang="en-US" b="1">
                <a:solidFill>
                  <a:schemeClr val="dk2"/>
                </a:solidFill>
              </a:rPr>
              <a:t>    </a:t>
            </a:r>
            <a:r>
              <a:rPr lang="en-US" altLang="ko-KR" b="1">
                <a:solidFill>
                  <a:schemeClr val="dk2"/>
                </a:solidFill>
              </a:rPr>
              <a:t>-</a:t>
            </a:r>
            <a:r>
              <a:rPr lang="ko-KR" altLang="en-US" b="1">
                <a:solidFill>
                  <a:schemeClr val="dk2"/>
                </a:solidFill>
              </a:rPr>
              <a:t>초음파검사 전 준비사항</a:t>
            </a:r>
            <a:endParaRPr lang="ko-KR" altLang="en-US" b="1">
              <a:solidFill>
                <a:schemeClr val="dk2"/>
              </a:solidFill>
            </a:endParaRPr>
          </a:p>
          <a:p>
            <a:pPr>
              <a:defRPr/>
            </a:pPr>
            <a:r>
              <a:rPr lang="ko-KR" altLang="en-US" b="1">
                <a:solidFill>
                  <a:schemeClr val="dk2"/>
                </a:solidFill>
              </a:rPr>
              <a:t>중재적시술</a:t>
            </a:r>
            <a:r>
              <a:rPr lang="en-US" altLang="ko-KR" b="1">
                <a:solidFill>
                  <a:schemeClr val="dk2"/>
                </a:solidFill>
              </a:rPr>
              <a:t>(Interventional Procedure)</a:t>
            </a:r>
            <a:r>
              <a:rPr lang="ko-KR" altLang="en-US" b="1">
                <a:solidFill>
                  <a:schemeClr val="dk2"/>
                </a:solidFill>
              </a:rPr>
              <a:t>이란</a:t>
            </a:r>
            <a:r>
              <a:rPr lang="en-US" altLang="ko-KR">
                <a:solidFill>
                  <a:schemeClr val="dk2"/>
                </a:solidFill>
              </a:rPr>
              <a:t>?</a:t>
            </a:r>
            <a:endParaRPr lang="en-US" altLang="ko-KR">
              <a:solidFill>
                <a:schemeClr val="dk2"/>
              </a:solidFill>
            </a:endParaRPr>
          </a:p>
          <a:p>
            <a:pPr marL="0" indent="0">
              <a:buNone/>
              <a:defRPr/>
            </a:pPr>
            <a:r>
              <a:rPr lang="ko-KR" altLang="en-US" b="1">
                <a:solidFill>
                  <a:schemeClr val="dk2"/>
                </a:solidFill>
              </a:rPr>
              <a:t>    </a:t>
            </a:r>
            <a:r>
              <a:rPr lang="en-US" altLang="ko-KR" b="1">
                <a:solidFill>
                  <a:schemeClr val="dk2"/>
                </a:solidFill>
              </a:rPr>
              <a:t>-</a:t>
            </a:r>
            <a:r>
              <a:rPr lang="ko-KR" altLang="en-US" b="1">
                <a:solidFill>
                  <a:schemeClr val="dk2"/>
                </a:solidFill>
              </a:rPr>
              <a:t>중재적시술 전 준비사항</a:t>
            </a:r>
            <a:endParaRPr lang="ko-KR" altLang="en-US" b="1">
              <a:solidFill>
                <a:schemeClr val="dk2"/>
              </a:solidFill>
            </a:endParaRPr>
          </a:p>
          <a:p>
            <a:pPr>
              <a:defRPr/>
            </a:pPr>
            <a:r>
              <a:rPr lang="en-US" altLang="ko-KR" b="1">
                <a:solidFill>
                  <a:schemeClr val="dk2"/>
                </a:solidFill>
              </a:rPr>
              <a:t>CT(Computed Tomography)</a:t>
            </a:r>
            <a:r>
              <a:rPr lang="ko-KR" altLang="en-US" b="1">
                <a:solidFill>
                  <a:schemeClr val="dk2"/>
                </a:solidFill>
              </a:rPr>
              <a:t>란</a:t>
            </a:r>
            <a:r>
              <a:rPr lang="en-US" altLang="ko-KR" b="1">
                <a:solidFill>
                  <a:schemeClr val="dk2"/>
                </a:solidFill>
              </a:rPr>
              <a:t>?</a:t>
            </a:r>
            <a:endParaRPr lang="en-US" altLang="ko-KR" b="1">
              <a:solidFill>
                <a:schemeClr val="dk2"/>
              </a:solidFill>
            </a:endParaRPr>
          </a:p>
          <a:p>
            <a:pPr marL="0" indent="0">
              <a:buNone/>
              <a:defRPr/>
            </a:pPr>
            <a:r>
              <a:rPr lang="ko-KR" altLang="en-US" b="1">
                <a:solidFill>
                  <a:schemeClr val="dk2"/>
                </a:solidFill>
              </a:rPr>
              <a:t>    </a:t>
            </a:r>
            <a:r>
              <a:rPr lang="en-US" altLang="ko-KR" b="1">
                <a:solidFill>
                  <a:schemeClr val="dk2"/>
                </a:solidFill>
              </a:rPr>
              <a:t>-CT</a:t>
            </a:r>
            <a:r>
              <a:rPr lang="ko-KR" altLang="en-US" b="1">
                <a:solidFill>
                  <a:schemeClr val="dk2"/>
                </a:solidFill>
              </a:rPr>
              <a:t>검사 전 준비사항</a:t>
            </a:r>
            <a:endParaRPr lang="ko-KR" altLang="en-US" b="1">
              <a:solidFill>
                <a:schemeClr val="dk2"/>
              </a:solidFill>
            </a:endParaRPr>
          </a:p>
          <a:p>
            <a:pPr marL="0" indent="0">
              <a:buNone/>
              <a:defRPr/>
            </a:pPr>
            <a:r>
              <a:rPr lang="ko-KR" altLang="en-US" b="1">
                <a:solidFill>
                  <a:schemeClr val="dk2"/>
                </a:solidFill>
              </a:rPr>
              <a:t>    </a:t>
            </a:r>
            <a:r>
              <a:rPr lang="en-US" altLang="ko-KR" b="1">
                <a:solidFill>
                  <a:schemeClr val="dk2"/>
                </a:solidFill>
              </a:rPr>
              <a:t>-</a:t>
            </a:r>
            <a:r>
              <a:rPr lang="ko-KR" altLang="en-US" b="1">
                <a:solidFill>
                  <a:schemeClr val="dk2"/>
                </a:solidFill>
              </a:rPr>
              <a:t>복부 </a:t>
            </a:r>
            <a:r>
              <a:rPr lang="en-US" altLang="ko-KR" b="1">
                <a:solidFill>
                  <a:schemeClr val="dk2"/>
                </a:solidFill>
              </a:rPr>
              <a:t>CT(</a:t>
            </a:r>
            <a:r>
              <a:rPr lang="ko-KR" altLang="en-US" b="1">
                <a:solidFill>
                  <a:schemeClr val="dk2"/>
                </a:solidFill>
              </a:rPr>
              <a:t>조영제사용</a:t>
            </a:r>
            <a:r>
              <a:rPr lang="en-US" altLang="ko-KR" b="1">
                <a:solidFill>
                  <a:schemeClr val="dk2"/>
                </a:solidFill>
              </a:rPr>
              <a:t>)-Oral</a:t>
            </a:r>
            <a:endParaRPr lang="en-US" altLang="ko-KR" b="1">
              <a:solidFill>
                <a:schemeClr val="dk2"/>
              </a:solidFill>
            </a:endParaRPr>
          </a:p>
          <a:p>
            <a:pPr marL="0" indent="0">
              <a:buNone/>
              <a:defRPr/>
            </a:pPr>
            <a:r>
              <a:rPr lang="ko-KR" altLang="en-US" b="1">
                <a:solidFill>
                  <a:schemeClr val="dk2"/>
                </a:solidFill>
              </a:rPr>
              <a:t>    </a:t>
            </a:r>
            <a:r>
              <a:rPr lang="en-US" altLang="ko-KR" b="1">
                <a:solidFill>
                  <a:schemeClr val="dk2"/>
                </a:solidFill>
              </a:rPr>
              <a:t>-Coronary CT(</a:t>
            </a:r>
            <a:r>
              <a:rPr lang="ko-KR" altLang="en-US" b="1">
                <a:solidFill>
                  <a:schemeClr val="dk2"/>
                </a:solidFill>
              </a:rPr>
              <a:t>조영제사용</a:t>
            </a:r>
            <a:r>
              <a:rPr lang="en-US" altLang="ko-KR" b="1">
                <a:solidFill>
                  <a:schemeClr val="dk2"/>
                </a:solidFill>
              </a:rPr>
              <a:t>)</a:t>
            </a:r>
            <a:endParaRPr lang="en-US" altLang="ko-KR" b="1">
              <a:solidFill>
                <a:schemeClr val="dk2"/>
              </a:solidFill>
            </a:endParaRPr>
          </a:p>
          <a:p>
            <a:pPr>
              <a:defRPr/>
            </a:pPr>
            <a:r>
              <a:rPr lang="en-US" altLang="ko-KR" b="1">
                <a:solidFill>
                  <a:schemeClr val="dk2"/>
                </a:solidFill>
              </a:rPr>
              <a:t>MRI(Magnetic Resonance Imaging)</a:t>
            </a:r>
            <a:r>
              <a:rPr lang="ko-KR" altLang="en-US" b="1">
                <a:solidFill>
                  <a:schemeClr val="dk2"/>
                </a:solidFill>
              </a:rPr>
              <a:t>란</a:t>
            </a:r>
            <a:r>
              <a:rPr lang="en-US" altLang="ko-KR" b="1">
                <a:solidFill>
                  <a:schemeClr val="dk2"/>
                </a:solidFill>
              </a:rPr>
              <a:t>?</a:t>
            </a:r>
            <a:endParaRPr lang="en-US" altLang="ko-KR" b="1">
              <a:solidFill>
                <a:schemeClr val="dk2"/>
              </a:solidFill>
            </a:endParaRPr>
          </a:p>
          <a:p>
            <a:pPr marL="0" indent="0">
              <a:buNone/>
              <a:defRPr/>
            </a:pPr>
            <a:r>
              <a:rPr lang="ko-KR" altLang="en-US" b="1">
                <a:solidFill>
                  <a:schemeClr val="dk2"/>
                </a:solidFill>
              </a:rPr>
              <a:t>    </a:t>
            </a:r>
            <a:r>
              <a:rPr lang="en-US" altLang="ko-KR" b="1">
                <a:solidFill>
                  <a:schemeClr val="dk2"/>
                </a:solidFill>
              </a:rPr>
              <a:t>-MRI</a:t>
            </a:r>
            <a:r>
              <a:rPr lang="ko-KR" altLang="en-US" b="1">
                <a:solidFill>
                  <a:schemeClr val="dk2"/>
                </a:solidFill>
              </a:rPr>
              <a:t>검사 전 준비사항</a:t>
            </a:r>
            <a:endParaRPr lang="ko-KR" altLang="en-US" b="1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z="3600" b="1">
                <a:solidFill>
                  <a:schemeClr val="dk2"/>
                </a:solidFill>
              </a:rPr>
              <a:t>단순방사선촬영</a:t>
            </a:r>
            <a:r>
              <a:rPr lang="en-US" altLang="ko-KR" sz="3600" b="1">
                <a:solidFill>
                  <a:schemeClr val="dk2"/>
                </a:solidFill>
              </a:rPr>
              <a:t>(Simple X-Ray)</a:t>
            </a:r>
            <a:r>
              <a:rPr lang="ko-KR" altLang="en-US" sz="3600" b="1">
                <a:solidFill>
                  <a:schemeClr val="dk2"/>
                </a:solidFill>
              </a:rPr>
              <a:t>이란</a:t>
            </a:r>
            <a:r>
              <a:rPr lang="en-US" altLang="ko-KR" sz="3600">
                <a:solidFill>
                  <a:schemeClr val="dk2"/>
                </a:solidFill>
              </a:rPr>
              <a:t>?</a:t>
            </a:r>
            <a:endParaRPr lang="en-US" altLang="ko-KR" sz="3600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199" y="198884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ko-KR" altLang="en-US" sz="2800"/>
              <a:t>조영제나 다른 기구를 사용하지 않고 X-선을 인체에 투과하여 내부 조직의 상태를 볼 수 있는 검사 방법</a:t>
            </a:r>
            <a:endParaRPr lang="ko-KR" altLang="en-US" sz="2800"/>
          </a:p>
          <a:p>
            <a:pPr>
              <a:defRPr/>
            </a:pPr>
            <a:endParaRPr lang="ko-KR" altLang="en-US" sz="2800"/>
          </a:p>
          <a:p>
            <a:pPr>
              <a:defRPr/>
            </a:pPr>
            <a:r>
              <a:rPr lang="ko-KR" altLang="en-US" sz="2800"/>
              <a:t>흉부, 복부, 골격, 유방, 목 등의 다양한 부위의 촬영이 가능하며 특별한 준비과정 없이 간편하게 시행할 수 있는 유용한 검사방법</a:t>
            </a:r>
            <a:endParaRPr lang="ko-KR" altLang="en-US" sz="3200"/>
          </a:p>
          <a:p>
            <a:pPr>
              <a:defRPr/>
            </a:pPr>
            <a:endParaRPr lang="ko-KR" altLang="en-US" sz="3200"/>
          </a:p>
          <a:p>
            <a:pPr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  <a:p>
            <a:pPr>
              <a:defRPr/>
            </a:pPr>
            <a:endParaRPr lang="ko-KR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 b="1">
                <a:solidFill>
                  <a:schemeClr val="dk2"/>
                </a:solidFill>
              </a:rPr>
              <a:t>단순방사선촬영 전 준비사항</a:t>
            </a:r>
            <a:endParaRPr lang="ko-KR" altLang="en-US" b="1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ko-KR" altLang="en-US" sz="1100">
              <a:latin typeface="HY중고딕"/>
              <a:ea typeface="HY중고딕"/>
            </a:endParaRPr>
          </a:p>
          <a:p>
            <a:pPr>
              <a:defRPr/>
            </a:pPr>
            <a:endParaRPr lang="ko-KR" altLang="en-US" sz="2400">
              <a:latin typeface="HY중고딕"/>
              <a:ea typeface="HY중고딕"/>
            </a:endParaRPr>
          </a:p>
          <a:p>
            <a:pPr>
              <a:defRPr/>
            </a:pPr>
            <a:r>
              <a:rPr lang="ko-KR" altLang="en-US" sz="2800">
                <a:latin typeface="HY중고딕"/>
                <a:ea typeface="HY중고딕"/>
              </a:rPr>
              <a:t> </a:t>
            </a:r>
            <a:r>
              <a:rPr lang="ko-KR" altLang="en-US" sz="2800"/>
              <a:t>검사에 알맞은 검사 가운 착의</a:t>
            </a:r>
            <a:endParaRPr lang="ko-KR" altLang="en-US" sz="2800"/>
          </a:p>
          <a:p>
            <a:pPr marL="0" indent="0">
              <a:buNone/>
              <a:defRPr/>
            </a:pPr>
            <a:endParaRPr lang="ko-KR" altLang="en-US" sz="2800"/>
          </a:p>
          <a:p>
            <a:pPr marL="342900" indent="-342900">
              <a:defRPr/>
            </a:pPr>
            <a:r>
              <a:rPr lang="ko-KR" altLang="en-US" sz="2800"/>
              <a:t> 임신 여부 및 가능성 확인</a:t>
            </a:r>
            <a:endParaRPr lang="ko-KR" altLang="en-US" sz="2800"/>
          </a:p>
          <a:p>
            <a:pPr>
              <a:defRPr/>
            </a:pPr>
            <a:endParaRPr lang="ko-KR" altLang="en-US" sz="2800"/>
          </a:p>
          <a:p>
            <a:pPr>
              <a:defRPr/>
            </a:pPr>
            <a:r>
              <a:rPr lang="ko-KR" altLang="en-US" sz="2800"/>
              <a:t>검사 부위에 따라 사진에 영향을 줄수있는 금속이나 악세사리 제거</a:t>
            </a:r>
            <a:endParaRPr lang="ko-KR" altLang="en-US" sz="2800"/>
          </a:p>
          <a:p>
            <a:pPr>
              <a:defRPr/>
            </a:pPr>
            <a:endParaRPr lang="ko-KR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z="3600" b="1">
                <a:solidFill>
                  <a:schemeClr val="dk2"/>
                </a:solidFill>
              </a:rPr>
              <a:t>투시조영촬영</a:t>
            </a:r>
            <a:r>
              <a:rPr lang="en-US" altLang="ko-KR" sz="3600" b="1">
                <a:solidFill>
                  <a:schemeClr val="dk2"/>
                </a:solidFill>
              </a:rPr>
              <a:t>(</a:t>
            </a:r>
            <a:r>
              <a:rPr lang="ko-KR" altLang="en-US" sz="3600" b="1">
                <a:solidFill>
                  <a:schemeClr val="dk2"/>
                </a:solidFill>
              </a:rPr>
              <a:t>Fluoroscopy</a:t>
            </a:r>
            <a:r>
              <a:rPr lang="en-US" altLang="ko-KR" sz="3600" b="1">
                <a:solidFill>
                  <a:schemeClr val="dk2"/>
                </a:solidFill>
              </a:rPr>
              <a:t>)</a:t>
            </a:r>
            <a:r>
              <a:rPr lang="ko-KR" altLang="en-US" sz="3600" b="1">
                <a:solidFill>
                  <a:schemeClr val="dk2"/>
                </a:solidFill>
              </a:rPr>
              <a:t>이란</a:t>
            </a:r>
            <a:r>
              <a:rPr lang="en-US" altLang="ko-KR" sz="3600" b="1">
                <a:solidFill>
                  <a:schemeClr val="dk2"/>
                </a:solidFill>
              </a:rPr>
              <a:t>?</a:t>
            </a:r>
            <a:endParaRPr lang="en-US" altLang="ko-KR" sz="3600" b="1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ko-KR" altLang="en-US" sz="3200"/>
          </a:p>
          <a:p>
            <a:pPr marL="342900" indent="-342900">
              <a:defRPr/>
            </a:pPr>
            <a:r>
              <a:rPr lang="ko-KR" altLang="en-US" sz="2400"/>
              <a:t>연속적으로 방사되는 X-선을 신체에 투과하여 그 결과를 모니터 TV를 통해 투시 하면서 병변을 찾는 검사 방법. 각 장기를 특이적으로 조영시킬 수 있는 조영제를 이용하여 장기의 기능이나 형태를 관찰하는 검사</a:t>
            </a:r>
            <a:endParaRPr lang="ko-KR" altLang="en-US" sz="2400"/>
          </a:p>
          <a:p>
            <a:pPr marL="0" indent="0">
              <a:buNone/>
              <a:defRPr/>
            </a:pPr>
            <a:endParaRPr lang="ko-KR" altLang="en-US" sz="2400"/>
          </a:p>
          <a:p>
            <a:pPr marL="342900" indent="-342900">
              <a:defRPr/>
            </a:pPr>
            <a:r>
              <a:rPr lang="ko-KR" altLang="en-US" sz="2400"/>
              <a:t>이러한 특성을 이용하여 식도 ,위, 소장, 대장 등의 위장관조영이나 비뇨기조영, 척수조영 등의 각종 방사선 조영 검사에 이용</a:t>
            </a:r>
            <a:endParaRPr lang="ko-KR" altLang="en-US" sz="2400"/>
          </a:p>
          <a:p>
            <a:pPr marL="0" indent="0">
              <a:buNone/>
              <a:defRPr/>
            </a:pPr>
            <a:endParaRPr lang="ko-KR" altLang="en-US" sz="2400"/>
          </a:p>
          <a:p>
            <a:pPr marL="0" indent="0">
              <a:buNone/>
              <a:defRPr/>
            </a:pPr>
            <a:endParaRPr lang="ko-KR" altLang="en-US" sz="2400"/>
          </a:p>
          <a:p>
            <a:pPr marL="342900" indent="-342900">
              <a:defRPr/>
            </a:pPr>
            <a:endParaRPr lang="ko-KR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 b="1">
                <a:solidFill>
                  <a:schemeClr val="dk2"/>
                </a:solidFill>
              </a:rPr>
              <a:t>투시조영촬영 검사전 준비사항</a:t>
            </a:r>
            <a:endParaRPr lang="ko-KR" altLang="en-US" b="1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199" y="1052736"/>
            <a:ext cx="8229600" cy="4525963"/>
          </a:xfrm>
        </p:spPr>
        <p:txBody>
          <a:bodyPr/>
          <a:lstStyle/>
          <a:p>
            <a:pPr>
              <a:defRPr/>
            </a:pPr>
            <a:endParaRPr lang="ko-KR" altLang="en-US" sz="2800"/>
          </a:p>
          <a:p>
            <a:pPr>
              <a:defRPr/>
            </a:pPr>
            <a:r>
              <a:rPr lang="ko-KR" altLang="en-US" sz="2800"/>
              <a:t>검사 및 시술에 알맞은 검사가운</a:t>
            </a:r>
            <a:endParaRPr lang="ko-KR" altLang="en-US" sz="2800"/>
          </a:p>
          <a:p>
            <a:pPr>
              <a:defRPr/>
            </a:pPr>
            <a:endParaRPr lang="ko-KR" altLang="en-US" sz="2800"/>
          </a:p>
          <a:p>
            <a:pPr>
              <a:defRPr/>
            </a:pPr>
            <a:r>
              <a:rPr lang="ko-KR" altLang="en-US" sz="2800"/>
              <a:t>검사 부위에 따라 사진에 영향을 줄수있는 금속이나 악세사리 제거</a:t>
            </a:r>
            <a:endParaRPr lang="ko-KR" altLang="en-US" sz="2800"/>
          </a:p>
          <a:p>
            <a:pPr>
              <a:defRPr/>
            </a:pPr>
            <a:endParaRPr lang="ko-KR" altLang="en-US" sz="2800"/>
          </a:p>
          <a:p>
            <a:pPr marL="342900" indent="-342900">
              <a:defRPr/>
            </a:pPr>
            <a:r>
              <a:rPr lang="ko-KR" altLang="en-US" sz="2800"/>
              <a:t>동의서 작성여부 확인</a:t>
            </a:r>
            <a:endParaRPr lang="ko-KR" altLang="en-US" sz="2800"/>
          </a:p>
          <a:p>
            <a:pPr marL="342900" indent="-342900">
              <a:defRPr/>
            </a:pPr>
            <a:endParaRPr lang="ko-KR" altLang="en-US" sz="2800"/>
          </a:p>
          <a:p>
            <a:pPr>
              <a:defRPr/>
            </a:pPr>
            <a:r>
              <a:rPr lang="ko-KR" altLang="en-US" sz="2800"/>
              <a:t>임신 여부 및 가능성 확인</a:t>
            </a:r>
            <a:endParaRPr lang="ko-KR" altLang="en-US" sz="2800"/>
          </a:p>
          <a:p>
            <a:pPr>
              <a:defRPr/>
            </a:pPr>
            <a:endParaRPr lang="ko-KR" altLang="en-US" sz="2800"/>
          </a:p>
          <a:p>
            <a:pPr>
              <a:defRPr/>
            </a:pPr>
            <a:r>
              <a:rPr lang="ko-KR" altLang="en-US" sz="2800"/>
              <a:t>최소한 4</a:t>
            </a:r>
            <a:r>
              <a:rPr lang="en-US" altLang="ko-KR" sz="2800"/>
              <a:t>~8</a:t>
            </a:r>
            <a:r>
              <a:rPr lang="ko-KR" altLang="en-US" sz="2800"/>
              <a:t>시간 이상 금식필요. </a:t>
            </a:r>
            <a:endParaRPr lang="ko-KR" altLang="en-US" sz="2800"/>
          </a:p>
          <a:p>
            <a:pPr>
              <a:defRPr/>
            </a:pPr>
            <a:endParaRPr lang="ko-KR" altLang="en-US" sz="2800"/>
          </a:p>
          <a:p>
            <a:pPr>
              <a:defRPr/>
            </a:pPr>
            <a:endParaRPr lang="ko-KR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sz="3200" b="1">
                <a:solidFill>
                  <a:schemeClr val="dk2"/>
                </a:solidFill>
              </a:rPr>
              <a:t>초음파검사</a:t>
            </a:r>
            <a:r>
              <a:rPr lang="en-US" altLang="ko-KR" sz="3200" b="1">
                <a:solidFill>
                  <a:schemeClr val="dk2"/>
                </a:solidFill>
              </a:rPr>
              <a:t>(ultrasound examination)</a:t>
            </a:r>
            <a:r>
              <a:rPr lang="ko-KR" altLang="en-US" sz="3200" b="1">
                <a:solidFill>
                  <a:schemeClr val="dk2"/>
                </a:solidFill>
              </a:rPr>
              <a:t>란</a:t>
            </a:r>
            <a:r>
              <a:rPr lang="en-US" altLang="ko-KR" sz="3200" b="1">
                <a:solidFill>
                  <a:schemeClr val="dk2"/>
                </a:solidFill>
              </a:rPr>
              <a:t>?</a:t>
            </a:r>
            <a:endParaRPr lang="en-US" altLang="ko-KR" sz="3200" b="1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/>
          <a:lstStyle/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r>
              <a:rPr lang="en-US" altLang="ko-KR" sz="2800"/>
              <a:t>인체에 무해한 초음파(음파의 일종)를 몸 안에 투과시킨 후 반사초음파를 이용하여 모니터에 영상을 나타내는 검사로서 간, 담낭, 췌장, 비장, 혈관계를 포함한 질병의 유무, 병소의 크기와 양상을 진단하며 인체에 해가 없</a:t>
            </a:r>
            <a:r>
              <a:rPr lang="ko-KR" altLang="en-US" sz="2800"/>
              <a:t>는 검사방법</a:t>
            </a:r>
            <a:endParaRPr lang="ko-KR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 b="1">
                <a:solidFill>
                  <a:schemeClr val="dk2"/>
                </a:solidFill>
              </a:rPr>
              <a:t>초음파검사 전 준비사항</a:t>
            </a:r>
            <a:endParaRPr lang="ko-KR" altLang="en-US" b="1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1600">
              <a:defRPr/>
            </a:pPr>
            <a:r>
              <a:rPr lang="ko-KR" altLang="en-US" sz="2800">
                <a:latin typeface="맑은 고딕"/>
                <a:cs typeface="맑은 고딕 Semilight"/>
              </a:rPr>
              <a:t>검사에 알맞은 검사가운 착의</a:t>
            </a:r>
            <a:endParaRPr lang="ko-KR" altLang="en-US" sz="2800">
              <a:latin typeface="맑은 고딕"/>
              <a:cs typeface="맑은 고딕 Semilight"/>
            </a:endParaRPr>
          </a:p>
          <a:p>
            <a:pPr marL="101600">
              <a:defRPr/>
            </a:pPr>
            <a:r>
              <a:rPr lang="en-US" altLang="ko-KR" sz="2800">
                <a:latin typeface="맑은 고딕"/>
                <a:cs typeface="맑은 고딕 Semilight"/>
              </a:rPr>
              <a:t>Thyroid,</a:t>
            </a:r>
            <a:r>
              <a:rPr lang="ko-KR" altLang="en-US" sz="2800">
                <a:latin typeface="맑은 고딕"/>
                <a:cs typeface="맑은 고딕 Semilight"/>
              </a:rPr>
              <a:t> </a:t>
            </a:r>
            <a:r>
              <a:rPr lang="en-US" altLang="ko-KR" sz="2800">
                <a:latin typeface="맑은 고딕"/>
                <a:cs typeface="맑은 고딕 Semilight"/>
              </a:rPr>
              <a:t>Neck,</a:t>
            </a:r>
            <a:r>
              <a:rPr lang="ko-KR" altLang="en-US" sz="2800">
                <a:latin typeface="맑은 고딕"/>
                <a:cs typeface="맑은 고딕 Semilight"/>
              </a:rPr>
              <a:t> </a:t>
            </a:r>
            <a:r>
              <a:rPr lang="en-US" altLang="ko-KR" sz="2800">
                <a:latin typeface="맑은 고딕"/>
                <a:cs typeface="맑은 고딕 Semilight"/>
              </a:rPr>
              <a:t>Carotid</a:t>
            </a:r>
            <a:r>
              <a:rPr lang="ko-KR" altLang="en-US" sz="2800">
                <a:latin typeface="맑은 고딕"/>
                <a:cs typeface="맑은 고딕 Semilight"/>
              </a:rPr>
              <a:t>등의 검사는 환자 목티와 목걸이를 미리 제거할 수 있게 준비</a:t>
            </a:r>
            <a:endParaRPr lang="ko-KR" altLang="en-US" sz="2800">
              <a:latin typeface="맑은 고딕"/>
              <a:cs typeface="맑은 고딕 Semilight"/>
            </a:endParaRPr>
          </a:p>
          <a:p>
            <a:pPr marL="342900" indent="-342900">
              <a:defRPr/>
            </a:pPr>
            <a:r>
              <a:rPr lang="ko-KR" altLang="en-US" sz="2800">
                <a:latin typeface="맑은 고딕"/>
                <a:cs typeface="맑은 고딕 Semilight"/>
              </a:rPr>
              <a:t>최소한 4</a:t>
            </a:r>
            <a:r>
              <a:rPr lang="en-US" altLang="ko-KR" sz="2800">
                <a:latin typeface="맑은 고딕"/>
                <a:cs typeface="맑은 고딕 Semilight"/>
              </a:rPr>
              <a:t>~6</a:t>
            </a:r>
            <a:r>
              <a:rPr lang="ko-KR" altLang="en-US" sz="2800">
                <a:latin typeface="맑은 고딕"/>
                <a:cs typeface="맑은 고딕 Semilight"/>
              </a:rPr>
              <a:t>시간 이상 금식필요</a:t>
            </a:r>
            <a:r>
              <a:rPr lang="en-US" altLang="ko-KR" sz="2800">
                <a:latin typeface="맑은 고딕"/>
                <a:cs typeface="맑은 고딕 Semilight"/>
              </a:rPr>
              <a:t>(담배나 껌도 위장 내 공기를 채우게 하므로 삼가)</a:t>
            </a:r>
            <a:endParaRPr lang="en-US" altLang="ko-KR" sz="2800">
              <a:latin typeface="맑은 고딕"/>
              <a:cs typeface="맑은 고딕 Semilight"/>
            </a:endParaRPr>
          </a:p>
          <a:p>
            <a:pPr marL="101600">
              <a:defRPr/>
            </a:pPr>
            <a:r>
              <a:rPr lang="ko-KR" altLang="en-US" sz="2800">
                <a:latin typeface="맑은 고딕"/>
                <a:cs typeface="맑은 고딕 Semilight"/>
              </a:rPr>
              <a:t>Urinary계 경우 방광에 소변 꼭 채우기, 방광 팽창시켜 검사</a:t>
            </a:r>
            <a:endParaRPr lang="ko-KR" altLang="en-US" sz="2800">
              <a:latin typeface="맑은 고딕"/>
              <a:cs typeface="맑은 고딕 Semilight"/>
            </a:endParaRPr>
          </a:p>
          <a:p>
            <a:pPr marL="342900" indent="-342900">
              <a:defRPr/>
            </a:pPr>
            <a:r>
              <a:rPr lang="ko-KR" altLang="en-US" sz="2800">
                <a:latin typeface="맑은 고딕"/>
                <a:cs typeface="맑은 고딕 Semilight"/>
              </a:rPr>
              <a:t>영아 위식도 역류성질환 확인 초음파를 할경우 검사 직전 모유나 분유를 맘껏 먹인후 검사</a:t>
            </a:r>
            <a:endParaRPr lang="ko-KR" altLang="en-US" sz="2800">
              <a:latin typeface="맑은 고딕"/>
              <a:cs typeface="맑은 고딕 Semi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내용 개체 틀 2"/>
          <p:cNvSpPr txBox="1"/>
          <p:nvPr/>
        </p:nvSpPr>
        <p:spPr>
          <a:xfrm>
            <a:off x="522288" y="136525"/>
            <a:ext cx="8229600" cy="54530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20000"/>
              </a:spcBef>
              <a:defRPr/>
            </a:pPr>
            <a:endParaRPr kumimoji="0" lang="en-US" altLang="ko-KR" sz="2000" b="1">
              <a:solidFill>
                <a:schemeClr val="tx2"/>
              </a:solidFill>
              <a:latin typeface="맑은 고딕"/>
              <a:ea typeface="맑은 고딕"/>
            </a:endParaRPr>
          </a:p>
          <a:p>
            <a:pPr algn="ctr" eaLnBrk="1" hangingPunct="1">
              <a:lnSpc>
                <a:spcPct val="150000"/>
              </a:lnSpc>
              <a:spcBef>
                <a:spcPct val="20000"/>
              </a:spcBef>
              <a:defRPr/>
            </a:pPr>
            <a:endParaRPr kumimoji="0" lang="ko-KR" altLang="en-US" sz="2500">
              <a:solidFill>
                <a:schemeClr val="bg1">
                  <a:lumMod val="75000"/>
                </a:schemeClr>
              </a:solidFill>
              <a:latin typeface="맑은 고딕"/>
              <a:ea typeface="맑은 고딕"/>
            </a:endParaRPr>
          </a:p>
        </p:txBody>
      </p:sp>
      <p:sp>
        <p:nvSpPr>
          <p:cNvPr id="40964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z="2800" b="1">
                <a:solidFill>
                  <a:schemeClr val="dk2"/>
                </a:solidFill>
              </a:rPr>
              <a:t>중재적시술</a:t>
            </a:r>
            <a:r>
              <a:rPr lang="en-US" altLang="ko-KR" sz="2800" b="1">
                <a:solidFill>
                  <a:schemeClr val="dk2"/>
                </a:solidFill>
              </a:rPr>
              <a:t>(Interventional Procedure)</a:t>
            </a:r>
            <a:r>
              <a:rPr lang="ko-KR" altLang="en-US" sz="2800" b="1">
                <a:solidFill>
                  <a:schemeClr val="dk2"/>
                </a:solidFill>
              </a:rPr>
              <a:t>이란</a:t>
            </a:r>
            <a:r>
              <a:rPr lang="en-US" altLang="ko-KR" sz="2800">
                <a:solidFill>
                  <a:schemeClr val="dk2"/>
                </a:solidFill>
              </a:rPr>
              <a:t>?</a:t>
            </a:r>
            <a:endParaRPr lang="en-US" altLang="ko-KR" sz="2800">
              <a:solidFill>
                <a:schemeClr val="dk2"/>
              </a:solidFill>
            </a:endParaRPr>
          </a:p>
        </p:txBody>
      </p:sp>
      <p:sp>
        <p:nvSpPr>
          <p:cNvPr id="40965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 sz="2400"/>
              <a:t>방사선 장비를 이용하여 진단 및 치료에 참여하는 행동적 방사선과학으로 영상장비를 통하여 인체를 관찰하면서 미세 의료 기구를 체내에 삽입하여 내과적 시술(약물 주입)과 외과적 시술(절개, 성형)을 수행하는 의학기술</a:t>
            </a:r>
            <a:r>
              <a:rPr lang="en-US" altLang="ko-KR" sz="2400"/>
              <a:t>.</a:t>
            </a:r>
            <a:r>
              <a:rPr lang="ko-KR" altLang="en-US" sz="2400"/>
              <a:t> 환자의 고통을 최소화하며 진단과 치료가 가능</a:t>
            </a:r>
            <a:endParaRPr lang="ko-KR" altLang="en-US" sz="2400"/>
          </a:p>
          <a:p>
            <a:pPr marL="342900" indent="-342900">
              <a:defRPr/>
            </a:pPr>
            <a:r>
              <a:rPr lang="ko-KR" altLang="en-US" sz="2400"/>
              <a:t>최소 침습적 시술이 가능하고</a:t>
            </a:r>
            <a:r>
              <a:rPr lang="en-US" altLang="ko-KR" sz="2400"/>
              <a:t>,</a:t>
            </a:r>
            <a:r>
              <a:rPr lang="ko-KR" altLang="en-US" sz="2400"/>
              <a:t>대부분의 전신마취가 필요 없이 국소마취만으로 의료행위가 수행되므로 이로 인한 부작용을 줄일 수 있으며</a:t>
            </a:r>
            <a:r>
              <a:rPr lang="en-US" altLang="ko-KR" sz="2400"/>
              <a:t>,</a:t>
            </a:r>
            <a:r>
              <a:rPr lang="ko-KR" altLang="en-US" sz="2400"/>
              <a:t> 또한 간단한 시술로서 원하는 임상효과를 거둘 수 있음</a:t>
            </a:r>
            <a:endParaRPr lang="ko-KR" altLang="en-US" sz="2400"/>
          </a:p>
          <a:p>
            <a:pPr marL="342900" indent="-342900">
              <a:defRPr/>
            </a:pPr>
            <a:r>
              <a:rPr lang="ko-KR" altLang="en-US" sz="2400"/>
              <a:t>시술 후 회복기간이 짧고 인체 내부를 절개하거나 해부학적인 구조를 크게 변형시키지 않으므로 합병증의 발병률을 줄이고 시술을 반복하여 시행할 수 있음  </a:t>
            </a:r>
            <a:endParaRPr lang="ko-KR" altLang="en-US" sz="2400"/>
          </a:p>
          <a:p>
            <a:pPr>
              <a:defRPr/>
            </a:pPr>
            <a:endParaRPr lang="ko-KR" altLang="en-US" sz="2400"/>
          </a:p>
          <a:p>
            <a:pPr>
              <a:defRPr/>
            </a:pPr>
            <a:endParaRPr lang="ko-KR" altLang="en-US"/>
          </a:p>
          <a:p>
            <a:pPr marL="0" indent="0">
              <a:buNone/>
              <a:defRPr/>
            </a:pPr>
            <a:r>
              <a:rPr lang="ko-KR" altLang="en-US"/>
              <a:t>　</a:t>
            </a:r>
            <a:endParaRPr lang="ko-KR" altLang="en-US"/>
          </a:p>
          <a:p>
            <a:pPr>
              <a:defRPr/>
            </a:pPr>
            <a:endParaRPr lang="ko-KR" altLang="en-US" sz="2000"/>
          </a:p>
          <a:p>
            <a:pPr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r>
              <a:rPr lang="ko-KR" altLang="en-US"/>
              <a:t>  </a:t>
            </a:r>
            <a:endParaRPr lang="ko-KR" altLang="en-US"/>
          </a:p>
          <a:p>
            <a:pPr marL="0" indent="0">
              <a:buNone/>
              <a:defRPr/>
            </a:pPr>
            <a:r>
              <a:rPr lang="ko-KR" altLang="en-US"/>
              <a:t>　</a:t>
            </a:r>
            <a:endParaRPr lang="ko-KR" altLang="en-US"/>
          </a:p>
          <a:p>
            <a:pPr>
              <a:defRPr/>
            </a:pPr>
            <a:endParaRPr lang="ko-KR" altLang="en-US"/>
          </a:p>
          <a:p>
            <a:pPr marL="0" indent="0">
              <a:buNone/>
              <a:defRPr/>
            </a:pPr>
            <a:r>
              <a:rPr lang="ko-KR" altLang="en-US"/>
              <a:t>		</a:t>
            </a:r>
            <a:endParaRPr lang="ko-KR" altLang="en-US"/>
          </a:p>
          <a:p>
            <a:pPr marL="0" indent="0">
              <a:buNone/>
              <a:defRPr/>
            </a:pPr>
            <a:r>
              <a:rPr lang="ko-KR" altLang="en-US"/>
              <a:t>		   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 b="1">
                <a:solidFill>
                  <a:schemeClr val="dk2"/>
                </a:solidFill>
              </a:rPr>
              <a:t>중재적시술 전 준비사항</a:t>
            </a:r>
            <a:endParaRPr lang="ko-KR" altLang="en-US" b="1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ko-KR" altLang="en-US" sz="2400"/>
              <a:t>검사및 시술에 알맞은 복장</a:t>
            </a:r>
            <a:r>
              <a:rPr lang="en-US" altLang="ko-KR" sz="2400"/>
              <a:t> </a:t>
            </a:r>
            <a:r>
              <a:rPr lang="ko-KR" altLang="en-US" sz="2400"/>
              <a:t>착의</a:t>
            </a:r>
            <a:endParaRPr lang="ko-KR" altLang="en-US" sz="2400"/>
          </a:p>
          <a:p>
            <a:pPr marL="342900" indent="-342900">
              <a:defRPr/>
            </a:pPr>
            <a:r>
              <a:rPr lang="ko-KR" altLang="en-US" sz="2400"/>
              <a:t>동의서 작성여부 확인</a:t>
            </a:r>
            <a:endParaRPr lang="ko-KR" altLang="en-US" sz="2400"/>
          </a:p>
          <a:p>
            <a:pPr>
              <a:defRPr/>
            </a:pPr>
            <a:r>
              <a:rPr lang="ko-KR" altLang="en-US" sz="2400"/>
              <a:t>임신 여부 및 가능성 확인</a:t>
            </a:r>
            <a:endParaRPr lang="ko-KR" altLang="en-US" sz="2400"/>
          </a:p>
          <a:p>
            <a:pPr>
              <a:defRPr/>
            </a:pPr>
            <a:r>
              <a:rPr lang="ko-KR" altLang="en-US" sz="2400"/>
              <a:t>최소한 4</a:t>
            </a:r>
            <a:r>
              <a:rPr lang="en-US" altLang="ko-KR" sz="2400"/>
              <a:t>~6</a:t>
            </a:r>
            <a:r>
              <a:rPr lang="ko-KR" altLang="en-US" sz="2400"/>
              <a:t>시간 이상 금식필요. </a:t>
            </a:r>
            <a:endParaRPr lang="ko-KR" altLang="en-US" sz="2400"/>
          </a:p>
          <a:p>
            <a:pPr>
              <a:defRPr/>
            </a:pPr>
            <a:r>
              <a:rPr lang="ko-KR" altLang="en-US" sz="2400"/>
              <a:t>당뇨로 인슐린을 투약 중인 경우</a:t>
            </a:r>
            <a:r>
              <a:rPr lang="en-US" altLang="ko-KR" sz="2400"/>
              <a:t>,</a:t>
            </a:r>
            <a:endParaRPr lang="en-US" altLang="ko-KR" sz="2400"/>
          </a:p>
          <a:p>
            <a:pPr marL="0" indent="0">
              <a:buNone/>
              <a:defRPr/>
            </a:pPr>
            <a:r>
              <a:rPr lang="ko-KR" altLang="en-US" sz="2400"/>
              <a:t>   혈압강하제나 혈전 용해제를 투약 중인 경우,</a:t>
            </a:r>
            <a:endParaRPr lang="ko-KR" altLang="en-US" sz="2400"/>
          </a:p>
          <a:p>
            <a:pPr marL="0" indent="0">
              <a:buNone/>
              <a:defRPr/>
            </a:pPr>
            <a:r>
              <a:rPr lang="ko-KR" altLang="en-US" sz="2400"/>
              <a:t>   신장질환이 있는 경우</a:t>
            </a:r>
            <a:r>
              <a:rPr lang="en-US" altLang="ko-KR" sz="2400"/>
              <a:t>,</a:t>
            </a:r>
            <a:endParaRPr lang="en-US" altLang="ko-KR" sz="2400"/>
          </a:p>
          <a:p>
            <a:pPr marL="0" indent="0">
              <a:buNone/>
              <a:defRPr/>
            </a:pPr>
            <a:r>
              <a:rPr lang="ko-KR" altLang="en-US" sz="2400"/>
              <a:t>   조영제 등의 약물 부작용 과거력이 있는 경우</a:t>
            </a:r>
            <a:r>
              <a:rPr lang="en-US" altLang="ko-KR" sz="2400"/>
              <a:t>,</a:t>
            </a:r>
            <a:r>
              <a:rPr lang="ko-KR" altLang="en-US" sz="2400"/>
              <a:t> </a:t>
            </a:r>
            <a:endParaRPr lang="ko-KR" altLang="en-US" sz="2400"/>
          </a:p>
          <a:p>
            <a:pPr marL="0" indent="0">
              <a:buNone/>
              <a:defRPr/>
            </a:pPr>
            <a:r>
              <a:rPr lang="ko-KR" altLang="en-US" sz="2400"/>
              <a:t>   심장질환이나 폐질환, 알레르기질환을 보유한 경우</a:t>
            </a:r>
            <a:r>
              <a:rPr lang="en-US" altLang="ko-KR" sz="2400"/>
              <a:t>,</a:t>
            </a:r>
            <a:r>
              <a:rPr lang="ko-KR" altLang="en-US" sz="2400"/>
              <a:t> </a:t>
            </a:r>
            <a:endParaRPr lang="ko-KR" altLang="en-US" sz="2400"/>
          </a:p>
          <a:p>
            <a:pPr marL="0" indent="0">
              <a:buNone/>
              <a:defRPr/>
            </a:pPr>
            <a:r>
              <a:rPr lang="ko-KR" altLang="en-US" sz="2400"/>
              <a:t>        시술 전 의사와 반드시 확인후 진행</a:t>
            </a:r>
            <a:endParaRPr lang="ko-KR" altLang="en-US" sz="2400"/>
          </a:p>
          <a:p>
            <a:pPr>
              <a:defRPr/>
            </a:pPr>
            <a:r>
              <a:rPr lang="ko-KR" altLang="en-US" sz="2400"/>
              <a:t>혈관검사시 정맥주사 확보</a:t>
            </a:r>
            <a:endParaRPr lang="ko-KR" altLang="en-US" sz="2400"/>
          </a:p>
          <a:p>
            <a:pPr marL="0" indent="0">
              <a:buNone/>
              <a:defRPr/>
            </a:pPr>
            <a:endParaRPr lang="ko-KR" altLang="en-US" sz="2400"/>
          </a:p>
          <a:p>
            <a:pPr>
              <a:defRPr/>
            </a:pP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endParaRPr lang="ko-KR" altLang="en-US"/>
          </a:p>
        </p:txBody>
      </p:sp>
      <p:sp>
        <p:nvSpPr>
          <p:cNvPr id="4" name=""/>
          <p:cNvSpPr/>
          <p:nvPr/>
        </p:nvSpPr>
        <p:spPr>
          <a:xfrm>
            <a:off x="857288" y="5373216"/>
            <a:ext cx="546360" cy="288031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2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z="4000" b="1">
                <a:solidFill>
                  <a:schemeClr val="dk2"/>
                </a:solidFill>
              </a:rPr>
              <a:t>CT(Computed Tomography)</a:t>
            </a:r>
            <a:r>
              <a:rPr lang="ko-KR" altLang="en-US" sz="4000" b="1">
                <a:solidFill>
                  <a:schemeClr val="dk2"/>
                </a:solidFill>
              </a:rPr>
              <a:t>란</a:t>
            </a:r>
            <a:r>
              <a:rPr lang="en-US" altLang="ko-KR" sz="4000" b="1">
                <a:solidFill>
                  <a:schemeClr val="dk2"/>
                </a:solidFill>
              </a:rPr>
              <a:t>?</a:t>
            </a:r>
            <a:endParaRPr lang="en-US" altLang="ko-KR" sz="4000" b="1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 sz="2400"/>
              <a:t>CT란 X-선을 인체에 투과해 그 흡수차이를 컴퓨터로 재구성하여 인체의 단면영상을 얻거나 3차원적인 입체영상을 얻는 영상진단법</a:t>
            </a:r>
            <a:endParaRPr lang="ko-KR" altLang="en-US" sz="2400"/>
          </a:p>
          <a:p>
            <a:pPr>
              <a:defRPr/>
            </a:pPr>
            <a:endParaRPr lang="ko-KR" altLang="en-US" sz="2400"/>
          </a:p>
          <a:p>
            <a:pPr>
              <a:defRPr/>
            </a:pPr>
            <a:r>
              <a:rPr lang="ko-KR" altLang="en-US" sz="2400"/>
              <a:t>컴퓨터를 이용하여 영상을 재구성하므로 아주 작은 조직의 밀도차이를 구별할 수 있어, 질병의 조기진단과 함께 그 구성성분까지 확인할 수 있음</a:t>
            </a:r>
            <a:endParaRPr lang="ko-KR" altLang="en-US" sz="2400"/>
          </a:p>
          <a:p>
            <a:pPr>
              <a:defRPr/>
            </a:pPr>
            <a:endParaRPr lang="ko-KR" altLang="en-US" sz="2400"/>
          </a:p>
          <a:p>
            <a:pPr>
              <a:defRPr/>
            </a:pPr>
            <a:r>
              <a:rPr lang="ko-KR" altLang="en-US" sz="2400"/>
              <a:t>대부분의 장기 및 질환에서 병변이 의심되고 정밀검사를 시행해야 할 필요가 있을 때 기본이 되는 검사법으로</a:t>
            </a:r>
            <a:r>
              <a:rPr lang="en-US" altLang="ko-KR" sz="2400"/>
              <a:t>,</a:t>
            </a:r>
            <a:r>
              <a:rPr lang="ko-KR" altLang="en-US" sz="2400"/>
              <a:t>두부, 흉부, 복부, 혈관조영 검사 및 심장 검사 등 인체의 어느 부위에나 검사 적용이 가능</a:t>
            </a:r>
            <a:endParaRPr lang="ko-KR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>
                <a:solidFill>
                  <a:schemeClr val="dk2"/>
                </a:solidFill>
              </a:rPr>
              <a:t>CT</a:t>
            </a:r>
            <a:r>
              <a:rPr lang="ko-KR" altLang="en-US" b="1">
                <a:solidFill>
                  <a:schemeClr val="dk2"/>
                </a:solidFill>
              </a:rPr>
              <a:t>검사 전 준비사항</a:t>
            </a:r>
            <a:endParaRPr lang="ko-KR" altLang="en-US" b="1">
              <a:solidFill>
                <a:schemeClr val="dk2"/>
              </a:solidFill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일반적 </a:t>
            </a:r>
            <a:r>
              <a:rPr lang="en-US" altLang="ko-KR"/>
              <a:t>CT()</a:t>
            </a:r>
            <a:endParaRPr lang="en-US" altLang="ko-KR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defRPr/>
            </a:pPr>
            <a:r>
              <a:rPr lang="ko-KR" altLang="en-US"/>
              <a:t>조영제가 필요없는 검사는 바로 검사가 가능</a:t>
            </a: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ko-KR" altLang="en-US"/>
              <a:t>방광을 보기위함이면 소변을 채우고 검사</a:t>
            </a: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ko-KR" altLang="en-US"/>
              <a:t>영상에 방해가 되는 의상 및 금속물질 등은 모두 제거</a:t>
            </a:r>
            <a:endParaRPr lang="ko-KR" altLang="en-US"/>
          </a:p>
          <a:p>
            <a:pPr>
              <a:defRPr/>
            </a:pP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조영제를 사용하는 </a:t>
            </a:r>
            <a:r>
              <a:rPr lang="en-US" altLang="ko-KR"/>
              <a:t>CT</a:t>
            </a:r>
            <a:endParaRPr lang="en-US" altLang="ko-KR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6시간 이상을 금식</a:t>
            </a:r>
            <a:r>
              <a:rPr lang="en-US" altLang="ko-KR"/>
              <a:t>(</a:t>
            </a:r>
            <a:r>
              <a:rPr lang="ko-KR" altLang="en-US"/>
              <a:t>조영제 부작용을 최소화 하고 장기의 공복상태를 유지하기 위함</a:t>
            </a:r>
            <a:r>
              <a:rPr lang="en-US" altLang="ko-KR"/>
              <a:t>)</a:t>
            </a:r>
            <a:endParaRPr lang="en-US" altLang="ko-KR"/>
          </a:p>
          <a:p>
            <a:pPr>
              <a:defRPr/>
            </a:pPr>
            <a:r>
              <a:rPr lang="ko-KR" altLang="en-US"/>
              <a:t>정맥혈관에 굵은 주사 바늘을 확보</a:t>
            </a:r>
            <a:r>
              <a:rPr lang="en-US" altLang="ko-KR"/>
              <a:t>(</a:t>
            </a:r>
            <a:r>
              <a:rPr lang="ko-KR" altLang="en-US"/>
              <a:t>원활하고 신속하게 검사를 진행</a:t>
            </a:r>
            <a:r>
              <a:rPr lang="en-US" altLang="ko-KR"/>
              <a:t>)</a:t>
            </a:r>
            <a:endParaRPr lang="en-US" altLang="ko-KR"/>
          </a:p>
          <a:p>
            <a:pPr>
              <a:defRPr/>
            </a:pPr>
            <a:r>
              <a:rPr lang="ko-KR" altLang="en-US"/>
              <a:t>영상에 방해가 되는 의상 및 금속물질 등은 모두 제거</a:t>
            </a: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</p:txBody>
      </p:sp>
      <p:graphicFrame>
        <p:nvGraphicFramePr>
          <p:cNvPr id="8" name=""/>
          <p:cNvGraphicFramePr>
            <a:graphicFrameLocks noGrp="1"/>
          </p:cNvGraphicFramePr>
          <p:nvPr/>
        </p:nvGraphicFramePr>
        <p:xfrm>
          <a:off x="433892" y="1340768"/>
          <a:ext cx="8276215" cy="4698375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4140460"/>
                <a:gridCol w="4135755"/>
              </a:tblGrid>
              <a:tr h="430202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ko-KR" altLang="en-US" sz="2800"/>
                        <a:t>일반적 </a:t>
                      </a:r>
                      <a:r>
                        <a:rPr lang="en-US" altLang="ko-KR" sz="2800"/>
                        <a:t>CT(</a:t>
                      </a:r>
                      <a:r>
                        <a:rPr lang="ko-KR" altLang="en-US" sz="2800"/>
                        <a:t>공통</a:t>
                      </a:r>
                      <a:r>
                        <a:rPr lang="en-US" altLang="ko-KR" sz="2800"/>
                        <a:t>)</a:t>
                      </a:r>
                      <a:endParaRPr lang="en-US" altLang="ko-KR" sz="2800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>
                        <a:defRPr/>
                      </a:pPr>
                      <a:r>
                        <a:rPr lang="en-US" altLang="ko-KR" sz="2800"/>
                        <a:t> </a:t>
                      </a:r>
                      <a:r>
                        <a:rPr lang="ko-KR" altLang="en-US" sz="2800"/>
                        <a:t>조영제를 사용하는 </a:t>
                      </a:r>
                      <a:r>
                        <a:rPr lang="en-US" altLang="ko-KR" sz="2800"/>
                        <a:t>CT</a:t>
                      </a:r>
                      <a:endParaRPr lang="en-US" altLang="ko-KR" sz="2800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</a:tr>
              <a:tr h="4178310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marL="342900" indent="0">
                        <a:buFont typeface="Arial"/>
                        <a:buNone/>
                        <a:defRPr/>
                      </a:pPr>
                      <a:endParaRPr lang="ko-KR" altLang="en-US" sz="2400"/>
                    </a:p>
                    <a:p>
                      <a:pPr marL="307258" indent="-337984">
                        <a:buFont typeface="Arial"/>
                        <a:buChar char="•"/>
                        <a:defRPr/>
                      </a:pPr>
                      <a:endParaRPr lang="ko-KR" altLang="en-US" sz="2000"/>
                    </a:p>
                    <a:p>
                      <a:pPr marL="307258" indent="-337984">
                        <a:buFont typeface="Arial"/>
                        <a:buChar char="•"/>
                        <a:defRPr/>
                      </a:pPr>
                      <a:r>
                        <a:rPr lang="ko-KR" altLang="en-US" sz="2000"/>
                        <a:t>조영제가 필요없는 검사는 바로 검사가 가능</a:t>
                      </a:r>
                      <a:endParaRPr lang="ko-KR" altLang="en-US" sz="2000"/>
                    </a:p>
                    <a:p>
                      <a:pPr marL="285600" indent="-285600">
                        <a:buFont typeface="Arial"/>
                        <a:buChar char="•"/>
                        <a:defRPr/>
                      </a:pPr>
                      <a:r>
                        <a:rPr lang="ko-KR" altLang="en-US" sz="2000"/>
                        <a:t>검사에 알맞은 검사 가운 착의</a:t>
                      </a:r>
                      <a:endParaRPr lang="ko-KR" altLang="en-US" sz="2000"/>
                    </a:p>
                    <a:p>
                      <a:pPr marL="285600" indent="-285600">
                        <a:buFont typeface="Arial"/>
                        <a:buChar char="•"/>
                        <a:defRPr/>
                      </a:pPr>
                      <a:r>
                        <a:rPr lang="ko-KR" altLang="en-US" sz="2000"/>
                        <a:t>임신 여부 및 가능성 확인</a:t>
                      </a:r>
                      <a:endParaRPr lang="ko-KR" altLang="en-US" sz="2000"/>
                    </a:p>
                    <a:p>
                      <a:pPr marL="285600" indent="-285600">
                        <a:buFont typeface="Arial"/>
                        <a:buChar char="•"/>
                        <a:defRPr/>
                      </a:pPr>
                      <a:r>
                        <a:rPr lang="ko-KR" altLang="en-US" sz="2000"/>
                        <a:t>비뇨기계 관련 검사는 소변을 채우고 검사</a:t>
                      </a:r>
                      <a:endParaRPr lang="ko-KR" altLang="en-US" sz="2000"/>
                    </a:p>
                    <a:p>
                      <a:pPr marL="285600" indent="-285600">
                        <a:buFont typeface="Arial"/>
                        <a:buChar char="•"/>
                        <a:defRPr/>
                      </a:pPr>
                      <a:r>
                        <a:rPr lang="ko-KR" altLang="en-US" sz="2000"/>
                        <a:t>영상에 방해가 되는 의상 및 금속물질 등은 모두 제거</a:t>
                      </a:r>
                      <a:endParaRPr lang="ko-KR" altLang="en-US" sz="2000"/>
                    </a:p>
                    <a:p>
                      <a:pPr marL="257040" indent="-257040">
                        <a:buFont typeface="Arial"/>
                        <a:buChar char="•"/>
                        <a:defRPr/>
                      </a:pPr>
                      <a:endParaRPr lang="ko-KR" altLang="en-US" sz="2000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marL="342720" indent="-342720">
                        <a:buFont typeface="Arial"/>
                        <a:buChar char="•"/>
                        <a:defRPr/>
                      </a:pPr>
                      <a:endParaRPr lang="ko-KR" altLang="en-US" sz="2400"/>
                    </a:p>
                    <a:p>
                      <a:pPr marL="342720" indent="-342720">
                        <a:buFont typeface="Arial"/>
                        <a:buChar char="•"/>
                        <a:defRPr/>
                      </a:pPr>
                      <a:endParaRPr lang="ko-KR" altLang="en-US" sz="2000"/>
                    </a:p>
                    <a:p>
                      <a:pPr marL="342720" indent="-342720">
                        <a:buFont typeface="Arial"/>
                        <a:buChar char="•"/>
                        <a:defRPr/>
                      </a:pPr>
                      <a:r>
                        <a:rPr lang="ko-KR" altLang="en-US" sz="2000"/>
                        <a:t>최소한 4</a:t>
                      </a:r>
                      <a:r>
                        <a:rPr lang="en-US" altLang="ko-KR" sz="2000"/>
                        <a:t>~6</a:t>
                      </a:r>
                      <a:r>
                        <a:rPr lang="ko-KR" altLang="en-US" sz="2000"/>
                        <a:t>시간 이상 금식</a:t>
                      </a:r>
                      <a:endParaRPr lang="ko-KR" altLang="en-US" sz="2000"/>
                    </a:p>
                    <a:p>
                      <a:pPr marL="285600" indent="-285600">
                        <a:buFont typeface="Arial"/>
                        <a:buChar char="•"/>
                        <a:defRPr/>
                      </a:pPr>
                      <a:r>
                        <a:rPr lang="en-US" altLang="ko-KR" sz="2000"/>
                        <a:t>18G IV line(Rt arm)</a:t>
                      </a:r>
                      <a:endParaRPr lang="en-US" altLang="ko-KR" sz="2000"/>
                    </a:p>
                    <a:p>
                      <a:pPr marL="285600" indent="-285600">
                        <a:buFont typeface="Arial"/>
                        <a:buChar char="•"/>
                        <a:defRPr/>
                      </a:pPr>
                      <a:r>
                        <a:rPr lang="en-US" altLang="ko-KR" sz="2000"/>
                        <a:t>특이 체질 여부, 약물 복용 여부 (항응고제, 항혈 전제, 메포민 등), 과거 조영제 부작용 여부 및 병력 사항을 확인</a:t>
                      </a:r>
                      <a:endParaRPr lang="en-US" altLang="ko-KR" sz="2000"/>
                    </a:p>
                    <a:p>
                      <a:pPr marL="285600" indent="-285600">
                        <a:buFont typeface="Arial"/>
                        <a:buChar char="•"/>
                        <a:defRPr/>
                      </a:pPr>
                      <a:r>
                        <a:rPr lang="en-US" altLang="ko-KR" sz="2000"/>
                        <a:t>Cr수치를 전산에서 확인</a:t>
                      </a:r>
                      <a:endParaRPr lang="en-US" altLang="ko-KR" sz="2000">
                        <a:latin typeface="HY중고딕"/>
                        <a:ea typeface="HY중고딕"/>
                      </a:endParaRPr>
                    </a:p>
                    <a:p>
                      <a:pPr marL="285600" indent="-285600">
                        <a:buFont typeface="Arial"/>
                        <a:buChar char="•"/>
                        <a:defRPr/>
                      </a:pPr>
                      <a:r>
                        <a:rPr lang="ko-KR" altLang="en-US" sz="2000"/>
                        <a:t>복부검사시 물을 먹고 검사할수도 있음</a:t>
                      </a:r>
                      <a:r>
                        <a:rPr lang="en-US" altLang="ko-KR" sz="2000"/>
                        <a:t>(Oral)</a:t>
                      </a:r>
                      <a:endParaRPr lang="en-US" altLang="ko-KR" sz="2000"/>
                    </a:p>
                    <a:p>
                      <a:pPr marL="342720" indent="-342720">
                        <a:buFont typeface="Arial"/>
                        <a:buChar char="•"/>
                        <a:defRPr/>
                      </a:pPr>
                      <a:endParaRPr lang="ko-KR" altLang="en-US" sz="2000"/>
                    </a:p>
                    <a:p>
                      <a:pPr>
                        <a:defRPr/>
                      </a:pPr>
                      <a:endParaRPr lang="ko-KR" altLang="en-US" sz="2400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 b="1">
                <a:solidFill>
                  <a:schemeClr val="dk2"/>
                </a:solidFill>
              </a:rPr>
              <a:t>복부 </a:t>
            </a:r>
            <a:r>
              <a:rPr lang="en-US" altLang="ko-KR" b="1">
                <a:solidFill>
                  <a:schemeClr val="dk2"/>
                </a:solidFill>
              </a:rPr>
              <a:t>CT(</a:t>
            </a:r>
            <a:r>
              <a:rPr lang="ko-KR" altLang="en-US" b="1">
                <a:solidFill>
                  <a:schemeClr val="dk2"/>
                </a:solidFill>
              </a:rPr>
              <a:t>조영제사용</a:t>
            </a:r>
            <a:r>
              <a:rPr lang="en-US" altLang="ko-KR" b="1">
                <a:solidFill>
                  <a:schemeClr val="dk2"/>
                </a:solidFill>
              </a:rPr>
              <a:t>)-Oral</a:t>
            </a:r>
            <a:endParaRPr lang="en-US" altLang="ko-KR" b="1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199" y="1916832"/>
            <a:ext cx="8229600" cy="4525963"/>
          </a:xfrm>
        </p:spPr>
        <p:txBody>
          <a:bodyPr/>
          <a:lstStyle/>
          <a:p>
            <a:pPr>
              <a:defRPr/>
            </a:pPr>
            <a:endParaRPr lang="ko-KR" altLang="en-US" sz="3200"/>
          </a:p>
          <a:p>
            <a:pPr>
              <a:defRPr/>
            </a:pPr>
            <a:r>
              <a:rPr lang="ko-KR" altLang="en-US" sz="2800">
                <a:latin typeface="맑은 고딕"/>
              </a:rPr>
              <a:t>복부</a:t>
            </a:r>
            <a:r>
              <a:rPr lang="en-US" altLang="ko-KR" sz="2800">
                <a:latin typeface="맑은 고딕"/>
              </a:rPr>
              <a:t>CT(oral)</a:t>
            </a:r>
            <a:r>
              <a:rPr lang="ko-KR" altLang="en-US" sz="2800">
                <a:latin typeface="맑은 고딕"/>
              </a:rPr>
              <a:t> 검사는 시행 </a:t>
            </a:r>
            <a:r>
              <a:rPr lang="en-US" altLang="ko-KR" sz="2800">
                <a:latin typeface="맑은 고딕"/>
              </a:rPr>
              <a:t>30</a:t>
            </a:r>
            <a:r>
              <a:rPr lang="ko-KR" altLang="en-US" sz="2800">
                <a:latin typeface="맑은 고딕"/>
              </a:rPr>
              <a:t>분전에 물 </a:t>
            </a:r>
            <a:r>
              <a:rPr lang="en-US" altLang="ko-KR" sz="2800">
                <a:latin typeface="맑은 고딕"/>
              </a:rPr>
              <a:t>500ml</a:t>
            </a:r>
            <a:endParaRPr lang="en-US" altLang="ko-KR" sz="2800">
              <a:latin typeface="맑은 고딕"/>
            </a:endParaRPr>
          </a:p>
          <a:p>
            <a:pPr>
              <a:defRPr/>
            </a:pPr>
            <a:endParaRPr lang="en-US" altLang="ko-KR" sz="2800">
              <a:latin typeface="맑은 고딕"/>
            </a:endParaRPr>
          </a:p>
          <a:p>
            <a:pPr>
              <a:defRPr/>
            </a:pPr>
            <a:r>
              <a:rPr lang="ko-KR" altLang="en-US" sz="2800">
                <a:latin typeface="맑은 고딕"/>
              </a:rPr>
              <a:t>검사</a:t>
            </a:r>
            <a:r>
              <a:rPr lang="en-US" altLang="ko-KR" sz="2800">
                <a:latin typeface="맑은 고딕"/>
              </a:rPr>
              <a:t> </a:t>
            </a:r>
            <a:r>
              <a:rPr lang="ko-KR" altLang="en-US" sz="2800">
                <a:latin typeface="맑은 고딕"/>
              </a:rPr>
              <a:t>직전 </a:t>
            </a:r>
            <a:r>
              <a:rPr lang="en-US" altLang="ko-KR" sz="2800">
                <a:latin typeface="맑은 고딕"/>
              </a:rPr>
              <a:t>500ml</a:t>
            </a:r>
            <a:r>
              <a:rPr lang="ko-KR" altLang="en-US" sz="2800">
                <a:latin typeface="맑은 고딕"/>
              </a:rPr>
              <a:t>를</a:t>
            </a:r>
            <a:r>
              <a:rPr lang="en-US" altLang="ko-KR" sz="2800">
                <a:latin typeface="맑은 고딕"/>
              </a:rPr>
              <a:t> </a:t>
            </a:r>
            <a:r>
              <a:rPr lang="ko-KR" altLang="en-US" sz="2800">
                <a:latin typeface="맑은 고딕"/>
              </a:rPr>
              <a:t>한번</a:t>
            </a:r>
            <a:r>
              <a:rPr lang="en-US" altLang="ko-KR" sz="2800">
                <a:latin typeface="맑은 고딕"/>
              </a:rPr>
              <a:t> </a:t>
            </a:r>
            <a:r>
              <a:rPr lang="ko-KR" altLang="en-US" sz="2800">
                <a:latin typeface="맑은 고딕"/>
              </a:rPr>
              <a:t>더 마시게 하고 검사</a:t>
            </a:r>
            <a:endParaRPr lang="en-US" altLang="ko-KR" sz="2800">
              <a:latin typeface="맑은 고딕"/>
            </a:endParaRPr>
          </a:p>
          <a:p>
            <a:pPr marL="0" indent="0">
              <a:buNone/>
              <a:defRPr/>
            </a:pPr>
            <a:r>
              <a:rPr lang="ko-KR" altLang="en-US" sz="2800">
                <a:latin typeface="맑은 고딕"/>
              </a:rPr>
              <a:t>   </a:t>
            </a:r>
            <a:r>
              <a:rPr lang="en-US" altLang="ko-KR" sz="2800">
                <a:latin typeface="맑은 고딕"/>
              </a:rPr>
              <a:t>(위장관 및 상부소장을 물로</a:t>
            </a:r>
            <a:r>
              <a:rPr lang="ko-KR" altLang="en-US" sz="2800">
                <a:latin typeface="맑은 고딕"/>
              </a:rPr>
              <a:t> </a:t>
            </a:r>
            <a:r>
              <a:rPr lang="en-US" altLang="ko-KR" sz="2800">
                <a:latin typeface="맑은 고딕"/>
              </a:rPr>
              <a:t>채워서 주위 </a:t>
            </a:r>
            <a:endParaRPr lang="en-US" altLang="ko-KR" sz="2800">
              <a:latin typeface="맑은 고딕"/>
            </a:endParaRPr>
          </a:p>
          <a:p>
            <a:pPr marL="0" indent="0">
              <a:buNone/>
              <a:defRPr/>
            </a:pPr>
            <a:r>
              <a:rPr lang="ko-KR" altLang="en-US" sz="2800">
                <a:latin typeface="맑은 고딕"/>
              </a:rPr>
              <a:t>    </a:t>
            </a:r>
            <a:r>
              <a:rPr lang="en-US" altLang="ko-KR" sz="2800">
                <a:latin typeface="맑은 고딕"/>
              </a:rPr>
              <a:t>장기들과 좀 더 잘 구별해서 보고자</a:t>
            </a:r>
            <a:r>
              <a:rPr lang="ko-KR" altLang="en-US" sz="2800">
                <a:latin typeface="맑은 고딕"/>
              </a:rPr>
              <a:t> 함</a:t>
            </a:r>
            <a:r>
              <a:rPr lang="en-US" altLang="ko-KR" sz="2800">
                <a:latin typeface="맑은 고딕"/>
              </a:rPr>
              <a:t>)</a:t>
            </a:r>
            <a:endParaRPr lang="en-US" altLang="ko-KR" sz="2800">
              <a:latin typeface="맑은 고딕"/>
            </a:endParaRPr>
          </a:p>
          <a:p>
            <a:pPr>
              <a:defRPr/>
            </a:pPr>
            <a:endParaRPr lang="en-US" altLang="ko-KR" sz="2800">
              <a:latin typeface="맑은 고딕"/>
              <a:ea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>
                <a:solidFill>
                  <a:schemeClr val="dk2"/>
                </a:solidFill>
              </a:rPr>
              <a:t>Coronary CT(</a:t>
            </a:r>
            <a:r>
              <a:rPr lang="ko-KR" altLang="en-US" b="1">
                <a:solidFill>
                  <a:schemeClr val="dk2"/>
                </a:solidFill>
              </a:rPr>
              <a:t>조영제사용</a:t>
            </a:r>
            <a:r>
              <a:rPr lang="en-US" altLang="ko-KR" b="1">
                <a:solidFill>
                  <a:schemeClr val="dk2"/>
                </a:solidFill>
              </a:rPr>
              <a:t>)</a:t>
            </a:r>
            <a:endParaRPr lang="en-US" altLang="ko-KR" b="1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ko-KR" sz="2400">
                <a:latin typeface="맑은 고딕"/>
              </a:rPr>
              <a:t>18G IV line(Rt arm)</a:t>
            </a:r>
            <a:endParaRPr lang="en-US" altLang="ko-KR" sz="2400">
              <a:latin typeface="맑은 고딕"/>
            </a:endParaRPr>
          </a:p>
          <a:p>
            <a:pPr>
              <a:defRPr/>
            </a:pPr>
            <a:r>
              <a:rPr lang="ko-KR" altLang="en-US" sz="2400">
                <a:latin typeface="맑은 고딕"/>
              </a:rPr>
              <a:t>느린 심박수가 관상동맥의 움직임이 적고 좋은 이미지를 얻을 수 있으므로, 심박수가 빠르다면 인위적으로 줄여 검사함 </a:t>
            </a:r>
            <a:r>
              <a:rPr lang="en-US" altLang="ko-KR" sz="2400">
                <a:latin typeface="맑은 고딕"/>
              </a:rPr>
              <a:t>(느린 심박수는 관상동맥의 움직임이 최소가 되는 심장 주기의 분리기를 길게 하여, 제한된</a:t>
            </a:r>
            <a:r>
              <a:rPr lang="ko-KR" altLang="en-US" sz="2400">
                <a:latin typeface="맑은 고딕"/>
              </a:rPr>
              <a:t> </a:t>
            </a:r>
            <a:r>
              <a:rPr lang="en-US" altLang="ko-KR" sz="2400">
                <a:latin typeface="맑은 고딕"/>
              </a:rPr>
              <a:t>시간</a:t>
            </a:r>
            <a:r>
              <a:rPr lang="ko-KR" altLang="en-US" sz="2400">
                <a:latin typeface="맑은 고딕"/>
              </a:rPr>
              <a:t> </a:t>
            </a:r>
            <a:r>
              <a:rPr lang="en-US" altLang="ko-KR" sz="2400">
                <a:latin typeface="맑은 고딕"/>
              </a:rPr>
              <a:t>해상도로 관상동맥을 촬영하기에 적절한 조건을 만들어 </a:t>
            </a:r>
            <a:r>
              <a:rPr lang="ko-KR" altLang="en-US" sz="2400">
                <a:latin typeface="맑은 고딕"/>
              </a:rPr>
              <a:t>주므로</a:t>
            </a:r>
            <a:r>
              <a:rPr lang="en-US" altLang="ko-KR" sz="2400">
                <a:latin typeface="맑은 고딕"/>
              </a:rPr>
              <a:t> 심박수가 느릴수록 관상동맥 조영술의 진단적 정확도는 올라</a:t>
            </a:r>
            <a:r>
              <a:rPr lang="ko-KR" altLang="en-US" sz="2400">
                <a:latin typeface="맑은 고딕"/>
              </a:rPr>
              <a:t>감</a:t>
            </a:r>
            <a:r>
              <a:rPr lang="en-US" altLang="ko-KR" sz="2400">
                <a:latin typeface="맑은 고딕"/>
              </a:rPr>
              <a:t>)</a:t>
            </a:r>
            <a:endParaRPr lang="en-US" altLang="ko-KR" sz="2400">
              <a:latin typeface="맑은 고딕"/>
            </a:endParaRPr>
          </a:p>
          <a:p>
            <a:pPr>
              <a:defRPr/>
            </a:pPr>
            <a:r>
              <a:rPr lang="ko-KR" altLang="en-US" sz="2400">
                <a:latin typeface="맑은 고딕"/>
              </a:rPr>
              <a:t>65~70회가 넘는다면 심박수 조절을 위해 베타차단제를 씀</a:t>
            </a:r>
            <a:endParaRPr lang="ko-KR" altLang="en-US" sz="2400">
              <a:latin typeface="맑은 고딕"/>
            </a:endParaRPr>
          </a:p>
          <a:p>
            <a:pPr marL="342900" indent="-342900">
              <a:defRPr/>
            </a:pPr>
            <a:r>
              <a:rPr lang="en-US" altLang="ko-KR" sz="2400">
                <a:latin typeface="맑은 고딕"/>
              </a:rPr>
              <a:t>베타 차단제의 금기증인 저혈압, 심부전, 방서맥, 방실차단의</a:t>
            </a:r>
            <a:r>
              <a:rPr lang="ko-KR" altLang="en-US" sz="2400">
                <a:latin typeface="맑은 고딕"/>
              </a:rPr>
              <a:t> </a:t>
            </a:r>
            <a:r>
              <a:rPr lang="en-US" altLang="ko-KR" sz="2400">
                <a:latin typeface="맑은 고딕"/>
              </a:rPr>
              <a:t>유무를 확인</a:t>
            </a:r>
            <a:endParaRPr lang="en-US" altLang="ko-KR" sz="2400">
              <a:latin typeface="맑은 고딕"/>
            </a:endParaRPr>
          </a:p>
          <a:p>
            <a:pPr marL="0" indent="0">
              <a:buNone/>
              <a:defRPr/>
            </a:pPr>
            <a:endParaRPr lang="en-US" altLang="ko-KR" sz="2400"/>
          </a:p>
          <a:p>
            <a:pPr>
              <a:defRPr/>
            </a:pPr>
            <a:endParaRPr lang="en-US" altLang="ko-KR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z="3200" b="1">
                <a:solidFill>
                  <a:schemeClr val="dk2"/>
                </a:solidFill>
              </a:rPr>
              <a:t>MRI(Magnetic Resonance Imaging)</a:t>
            </a:r>
            <a:r>
              <a:rPr lang="ko-KR" altLang="en-US" sz="3200" b="1">
                <a:solidFill>
                  <a:schemeClr val="dk2"/>
                </a:solidFill>
              </a:rPr>
              <a:t>란</a:t>
            </a:r>
            <a:r>
              <a:rPr lang="en-US" altLang="ko-KR" sz="3200" b="1">
                <a:solidFill>
                  <a:schemeClr val="dk2"/>
                </a:solidFill>
              </a:rPr>
              <a:t>?</a:t>
            </a:r>
            <a:endParaRPr lang="en-US" altLang="ko-KR" sz="3200" b="1">
              <a:solidFill>
                <a:schemeClr val="dk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ko-KR" altLang="en-US" sz="2400"/>
              <a:t>자석으로 구성된 장치에서 인체에 고주파를 쏘아 신체부위에 있는 수소원자핵을 공명시켜 각 조직에서 나오는 신호의 차이를 디지털 정보로 변환하여 영상화하는 것</a:t>
            </a:r>
            <a:endParaRPr lang="ko-KR" altLang="en-US" sz="2400"/>
          </a:p>
          <a:p>
            <a:pPr marL="342900" indent="-342900">
              <a:defRPr/>
            </a:pPr>
            <a:r>
              <a:rPr lang="ko-KR" altLang="en-US" sz="2400"/>
              <a:t>근육이나 인대와 같은 연부조직의 해상도와 대조도가 좋으며, 조영제와 같은 특별한 약물 없이도 고해상도의 혈관 영상 획득</a:t>
            </a:r>
            <a:endParaRPr lang="ko-KR" altLang="en-US" sz="2400"/>
          </a:p>
          <a:p>
            <a:pPr marL="342900" indent="-342900">
              <a:defRPr/>
            </a:pPr>
            <a:r>
              <a:rPr lang="ko-KR" altLang="en-US" sz="2400"/>
              <a:t>특히 뇌신경계 영상에서 뇌경색 같은 질환을 진단하고 경과를 관찰하기에 좋은 검사</a:t>
            </a:r>
            <a:endParaRPr lang="ko-KR" altLang="en-US" sz="2400"/>
          </a:p>
          <a:p>
            <a:pPr marL="342900" indent="-342900">
              <a:defRPr/>
            </a:pPr>
            <a:r>
              <a:rPr lang="ko-KR" altLang="en-US" sz="2400"/>
              <a:t>MRI는 X-ray처럼 이온화(전리) 방사선이 아니므로 인체에 무해하며, 환자의 자세변화 없이 원하는 방향에 따라 인체에 대해 횡축 방향, 종축 방향, 사선 방향 등의 영상을 자유롭게 획득</a:t>
            </a:r>
            <a:endParaRPr lang="ko-KR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en-US" altLang="ko-KR" b="1">
                <a:solidFill>
                  <a:schemeClr val="dk2"/>
                </a:solidFill>
              </a:rPr>
              <a:t>MRI</a:t>
            </a:r>
            <a:r>
              <a:rPr lang="ko-KR" altLang="en-US" b="1">
                <a:solidFill>
                  <a:schemeClr val="dk2"/>
                </a:solidFill>
              </a:rPr>
              <a:t>검사 전 준비사항</a:t>
            </a:r>
            <a:endParaRPr lang="ko-KR" altLang="en-US" b="1">
              <a:solidFill>
                <a:schemeClr val="dk2"/>
              </a:solidFill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639340"/>
            <a:ext cx="8229600" cy="4525963"/>
          </a:xfrm>
        </p:spPr>
        <p:txBody>
          <a:bodyPr/>
          <a:lstStyle/>
          <a:p>
            <a:pPr marL="342900" indent="-342900">
              <a:defRPr/>
            </a:pPr>
            <a:r>
              <a:rPr lang="ko-KR" altLang="en-US" sz="2400">
                <a:latin typeface="맑은 고딕"/>
              </a:rPr>
              <a:t>수술병력(금속물질 삽입)이 있는지 확인</a:t>
            </a:r>
            <a:endParaRPr lang="ko-KR" altLang="en-US" sz="2400">
              <a:latin typeface="맑은 고딕"/>
            </a:endParaRPr>
          </a:p>
          <a:p>
            <a:pPr>
              <a:defRPr/>
            </a:pPr>
            <a:r>
              <a:rPr lang="ko-KR" altLang="en-US" sz="2400">
                <a:latin typeface="맑은 고딕"/>
              </a:rPr>
              <a:t>몸에 있는 금속물질은 모두 제거</a:t>
            </a:r>
            <a:endParaRPr lang="ko-KR" altLang="en-US" sz="2400">
              <a:latin typeface="맑은 고딕"/>
            </a:endParaRPr>
          </a:p>
          <a:p>
            <a:pPr>
              <a:defRPr/>
            </a:pPr>
            <a:r>
              <a:rPr lang="ko-KR" altLang="en-US" sz="2400">
                <a:latin typeface="맑은 고딕"/>
              </a:rPr>
              <a:t>임신여부확인</a:t>
            </a:r>
            <a:endParaRPr lang="ko-KR" altLang="en-US" sz="2400">
              <a:latin typeface="맑은 고딕"/>
            </a:endParaRPr>
          </a:p>
          <a:p>
            <a:pPr>
              <a:defRPr/>
            </a:pPr>
            <a:r>
              <a:rPr lang="ko-KR" altLang="en-US" sz="2400">
                <a:latin typeface="맑은 고딕"/>
              </a:rPr>
              <a:t>복부 및 부인과적 검사는 4~6시간의 금식이 필요</a:t>
            </a:r>
            <a:endParaRPr lang="en-US" altLang="ko-KR" sz="2400">
              <a:latin typeface="맑은 고딕"/>
            </a:endParaRPr>
          </a:p>
          <a:p>
            <a:pPr marL="0" indent="0">
              <a:buNone/>
              <a:defRPr/>
            </a:pPr>
            <a:r>
              <a:rPr lang="ko-KR" altLang="en-US" sz="2400">
                <a:latin typeface="맑은 고딕"/>
              </a:rPr>
              <a:t>   </a:t>
            </a:r>
            <a:r>
              <a:rPr lang="en-US" altLang="ko-KR" sz="2400">
                <a:latin typeface="맑은 고딕"/>
              </a:rPr>
              <a:t>(Brain</a:t>
            </a:r>
            <a:r>
              <a:rPr lang="ko-KR" altLang="en-US" sz="2400">
                <a:latin typeface="맑은 고딕"/>
              </a:rPr>
              <a:t>검사는 </a:t>
            </a:r>
            <a:r>
              <a:rPr lang="en-US" altLang="ko-KR" sz="2400">
                <a:latin typeface="맑은 고딕"/>
              </a:rPr>
              <a:t>3hr)</a:t>
            </a:r>
            <a:endParaRPr lang="en-US" altLang="ko-KR" sz="2400">
              <a:latin typeface="맑은 고딕"/>
            </a:endParaRPr>
          </a:p>
          <a:p>
            <a:pPr marL="0" indent="0">
              <a:buNone/>
              <a:defRPr/>
            </a:pPr>
            <a:r>
              <a:rPr lang="ko-KR" altLang="en-US" sz="2400">
                <a:latin typeface="맑은 고딕"/>
              </a:rPr>
              <a:t>    ㉠6시간 전부터 금식(복부검사), </a:t>
            </a:r>
            <a:endParaRPr lang="ko-KR" altLang="en-US" sz="2400">
              <a:latin typeface="맑은 고딕"/>
            </a:endParaRPr>
          </a:p>
          <a:p>
            <a:pPr marL="0" indent="0">
              <a:buNone/>
              <a:defRPr/>
            </a:pPr>
            <a:r>
              <a:rPr lang="ko-KR" altLang="en-US" sz="2400">
                <a:latin typeface="맑은 고딕"/>
              </a:rPr>
              <a:t>    ㉡4시간 전부터 금식(비뇨기계, 부인과검사)</a:t>
            </a:r>
            <a:endParaRPr lang="ko-KR" altLang="en-US" sz="2400">
              <a:latin typeface="맑은 고딕"/>
            </a:endParaRPr>
          </a:p>
          <a:p>
            <a:pPr marL="342720" indent="-342720">
              <a:buFont typeface="Arial"/>
              <a:buChar char="•"/>
              <a:defRPr/>
            </a:pPr>
            <a:r>
              <a:rPr lang="ko-KR" altLang="en-US" sz="2400">
                <a:latin typeface="맑은 고딕"/>
              </a:rPr>
              <a:t>조영제를 사용하는경우 </a:t>
            </a:r>
            <a:r>
              <a:rPr lang="en-US" altLang="ko-KR" sz="2400">
                <a:latin typeface="맑은 고딕"/>
              </a:rPr>
              <a:t>18G IV line(Rt arm)</a:t>
            </a:r>
            <a:endParaRPr lang="en-US" altLang="ko-KR" sz="2400">
              <a:latin typeface="맑은 고딕"/>
            </a:endParaRPr>
          </a:p>
          <a:p>
            <a:pPr marL="342720" indent="-342720">
              <a:buFont typeface="Arial"/>
              <a:buChar char="•"/>
              <a:defRPr/>
            </a:pPr>
            <a:r>
              <a:rPr lang="ko-KR" altLang="en-US" sz="2400">
                <a:latin typeface="맑은 고딕"/>
              </a:rPr>
              <a:t>동의서 확인</a:t>
            </a:r>
            <a:endParaRPr lang="ko-KR" altLang="en-US" sz="2400">
              <a:latin typeface="맑은 고딕"/>
            </a:endParaRPr>
          </a:p>
          <a:p>
            <a:pPr marL="0" indent="0">
              <a:buNone/>
              <a:defRPr/>
            </a:pPr>
            <a:r>
              <a:rPr lang="ko-KR" altLang="en-US" sz="2400">
                <a:latin typeface="맑은 고딕"/>
              </a:rPr>
              <a:t>   </a:t>
            </a:r>
            <a:endParaRPr lang="ko-KR" altLang="en-US" sz="2400" b="1">
              <a:solidFill>
                <a:schemeClr val="accent2"/>
              </a:solidFill>
            </a:endParaRPr>
          </a:p>
          <a:p>
            <a:pPr marL="0" indent="0">
              <a:buNone/>
              <a:defRPr/>
            </a:pPr>
            <a:endParaRPr lang="ko-KR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ko-KR" altLang="en-US"/>
              <a:t> </a:t>
            </a:r>
            <a:r>
              <a:rPr lang="ko-KR" altLang="en-US" b="1">
                <a:solidFill>
                  <a:schemeClr val="accent2"/>
                </a:solidFill>
              </a:rPr>
              <a:t>* MRI 검사를 받을 수 없는분!!</a:t>
            </a:r>
            <a:endParaRPr lang="ko-KR" altLang="en-US" b="1">
              <a:solidFill>
                <a:schemeClr val="accent2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pPr marL="342900" indent="-342900">
              <a:defRPr/>
            </a:pPr>
            <a:r>
              <a:rPr lang="ko-KR" altLang="en-US" sz="2800"/>
              <a:t>심장 박동기를 부착하신분</a:t>
            </a:r>
            <a:endParaRPr lang="ko-KR" altLang="en-US" sz="2800"/>
          </a:p>
          <a:p>
            <a:pPr marL="342900" indent="-342900">
              <a:defRPr/>
            </a:pPr>
            <a:r>
              <a:rPr lang="ko-KR" altLang="en-US" sz="2800"/>
              <a:t>뇌동맥류 수술을 받아 금속성 수술 클립을 체내에 갖고 계신 분</a:t>
            </a:r>
            <a:endParaRPr lang="ko-KR" altLang="en-US" sz="2800"/>
          </a:p>
          <a:p>
            <a:pPr marL="342900" indent="-342900">
              <a:defRPr/>
            </a:pPr>
            <a:r>
              <a:rPr lang="ko-KR" altLang="en-US" sz="2800"/>
              <a:t>심장 수술을 받으신 분</a:t>
            </a:r>
            <a:endParaRPr lang="ko-KR" altLang="en-US" sz="2800"/>
          </a:p>
          <a:p>
            <a:pPr marL="342900" indent="-342900">
              <a:defRPr/>
            </a:pPr>
            <a:r>
              <a:rPr lang="ko-KR" altLang="en-US" sz="2800"/>
              <a:t>보청 수술을 받아 내이에 달팽이관 이식기를 하고 계신 분</a:t>
            </a:r>
            <a:endParaRPr lang="ko-KR" altLang="en-US" sz="2800"/>
          </a:p>
          <a:p>
            <a:pPr marL="342900" indent="-342900">
              <a:defRPr/>
            </a:pPr>
            <a:r>
              <a:rPr lang="ko-KR" altLang="en-US" sz="2800"/>
              <a:t>안구에 금속성 이 물질[파편조각등]이 들어 있는 분</a:t>
            </a:r>
            <a:endParaRPr lang="ko-KR" altLang="en-US" sz="2800"/>
          </a:p>
          <a:p>
            <a:pPr marL="342900" indent="-342900">
              <a:defRPr/>
            </a:pPr>
            <a:r>
              <a:rPr lang="ko-KR" altLang="en-US" sz="2800"/>
              <a:t>협소 공포증이 있으신 분</a:t>
            </a:r>
            <a:endParaRPr lang="ko-KR" altLang="en-US" sz="2800"/>
          </a:p>
          <a:p>
            <a:pPr marL="342900" indent="-342900">
              <a:defRPr/>
            </a:pPr>
            <a:r>
              <a:rPr lang="ko-KR" altLang="en-US" sz="2800"/>
              <a:t>인슐린 펌프를 부착하신 분 </a:t>
            </a:r>
            <a:endParaRPr lang="ko-KR" altLang="en-US"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 idx="0"/>
          </p:nvPr>
        </p:nvSpPr>
        <p:spPr/>
        <p:txBody>
          <a:bodyPr>
            <a:normAutofit fontScale="9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2"/>
                </a:solidFill>
              </a:rPr>
              <a:t> </a:t>
            </a:r>
            <a:endParaRPr lang="ko-KR" altLang="en-US">
              <a:solidFill>
                <a:schemeClr val="dk2"/>
              </a:solidFill>
            </a:endParaRPr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endParaRPr lang="ko-KR" altLang="en-US"/>
          </a:p>
          <a:p>
            <a:pPr lvl="0">
              <a:defRPr/>
            </a:pPr>
            <a:r>
              <a:rPr lang="ko-KR" altLang="en-US"/>
              <a:t>열정과 긍지의 영상의학실</a:t>
            </a:r>
            <a:r>
              <a:rPr lang="en-US" altLang="ko-KR"/>
              <a:t>!</a:t>
            </a:r>
            <a:endParaRPr lang="en-US" altLang="ko-KR"/>
          </a:p>
          <a:p>
            <a:pPr lvl="0">
              <a:defRPr/>
            </a:pPr>
            <a:endParaRPr lang="en-US" altLang="ko-KR"/>
          </a:p>
          <a:p>
            <a:pPr lvl="0">
              <a:defRPr/>
            </a:pPr>
            <a:r>
              <a:rPr lang="ko-KR" altLang="en-US"/>
              <a:t>사랑합니다</a:t>
            </a:r>
            <a:endParaRPr lang="ko-KR" altLang="en-US"/>
          </a:p>
          <a:p>
            <a:pPr lvl="0">
              <a:defRPr/>
            </a:pPr>
            <a:endParaRPr lang="ko-KR" altLang="en-US"/>
          </a:p>
        </p:txBody>
      </p:sp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603044" y="4693799"/>
            <a:ext cx="1937910" cy="11834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Times New Roman"/>
      </a:majorFont>
      <a:minorFont>
        <a:latin typeface="함초롬돋움"/>
        <a:ea typeface="함초롬돋움"/>
        <a:cs typeface="Times New Roman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2162</ep:Words>
  <ep:PresentationFormat>화면 슬라이드 쇼(4:3)</ep:PresentationFormat>
  <ep:Paragraphs>572</ep:Paragraphs>
  <ep:Slides>18</ep:Slides>
  <ep:Notes>40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ep:HeadingPairs>
  <ep:TitlesOfParts>
    <vt:vector size="19" baseType="lpstr">
      <vt:lpstr>Office 테마</vt:lpstr>
      <vt:lpstr>슬라이드 1</vt:lpstr>
      <vt:lpstr>목   차</vt:lpstr>
      <vt:lpstr>단순방사선촬영(Simple X-Ray)이란?</vt:lpstr>
      <vt:lpstr>투시조영촬영(Fluoroscopy)이란?</vt:lpstr>
      <vt:lpstr>투시조영촬영(Fluoroscopy)이란?</vt:lpstr>
      <vt:lpstr>투시조영촬영 검사전 준비사항</vt:lpstr>
      <vt:lpstr>초음파검사(ultrasound examination)란?</vt:lpstr>
      <vt:lpstr>초음파검사 전 준비사항</vt:lpstr>
      <vt:lpstr>중재적시술(Interventional Procedure)이란?</vt:lpstr>
      <vt:lpstr>중재적시술 전 준비사항</vt:lpstr>
      <vt:lpstr>복부 CT(조영제사용)-Oral</vt:lpstr>
      <vt:lpstr>Coronary CT(조영제사용)</vt:lpstr>
      <vt:lpstr>복부 CT(조영제사용)-Oral</vt:lpstr>
      <vt:lpstr>Coronary CT(조영제사용)</vt:lpstr>
      <vt:lpstr>MRI(Magnetic Resonance Imaging)란?</vt:lpstr>
      <vt:lpstr>MRI검사 전 준비사항</vt:lpstr>
      <vt:lpstr>* MRI 검사를 받을 수 없는분!!</vt:lpstr>
      <vt:lpstr>슬라이드 18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2009-09-21T12:46:45.000</dcterms:created>
  <dc:creator>HJ Rhee</dc:creator>
  <cp:lastModifiedBy>USER</cp:lastModifiedBy>
  <dcterms:modified xsi:type="dcterms:W3CDTF">2021-10-17T12:18:43.822</dcterms:modified>
  <cp:revision>1292</cp:revision>
  <dc:title>슬라이드 1</dc:title>
  <cp:version>1000.0000.01</cp:version>
</cp:coreProperties>
</file>