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313" r:id="rId3"/>
    <p:sldId id="310" r:id="rId4"/>
    <p:sldId id="312" r:id="rId5"/>
    <p:sldId id="286" r:id="rId6"/>
    <p:sldId id="277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4" r:id="rId24"/>
    <p:sldId id="305" r:id="rId25"/>
    <p:sldId id="306" r:id="rId26"/>
    <p:sldId id="307" r:id="rId27"/>
    <p:sldId id="308" r:id="rId28"/>
    <p:sldId id="309" r:id="rId29"/>
    <p:sldId id="262" r:id="rId30"/>
  </p:sldIdLst>
  <p:sldSz cx="12192000" cy="6858000"/>
  <p:notesSz cx="6797675" cy="9926638"/>
  <p:embeddedFontLst>
    <p:embeddedFont>
      <p:font typeface="KoPubWorld돋움체 Bold" panose="00000800000000000000" pitchFamily="2" charset="-127"/>
      <p:bold r:id="rId33"/>
    </p:embeddedFont>
    <p:embeddedFont>
      <p:font typeface="AppleSDGothicNeoL00" panose="020B0600000101010101" charset="-127"/>
      <p:regular r:id="rId34"/>
    </p:embeddedFont>
    <p:embeddedFont>
      <p:font typeface="맑은 고딕" panose="020B0503020000020004" pitchFamily="50" charset="-127"/>
      <p:regular r:id="rId35"/>
      <p:bold r:id="rId36"/>
    </p:embeddedFont>
    <p:embeddedFont>
      <p:font typeface="AppleSDGothicNeoM00" panose="020B0600000101010101" charset="-127"/>
      <p:regular r:id="rId37"/>
    </p:embeddedFont>
    <p:embeddedFont>
      <p:font typeface="KoPubWorld돋움체 Medium" panose="00000600000000000000" pitchFamily="2" charset="-127"/>
      <p:regular r:id="rId38"/>
    </p:embeddedFont>
    <p:embeddedFont>
      <p:font typeface="AppleSDGothicNeoR00" panose="020B0600000101010101" charset="-127"/>
      <p:regular r:id="rId39"/>
    </p:embeddedFont>
    <p:embeddedFont>
      <p:font typeface="KoPubWorld돋움체 Light" panose="00000300000000000000" pitchFamily="2" charset="-127"/>
      <p:regular r:id="rId40"/>
    </p:embeddedFont>
    <p:embeddedFont>
      <p:font typeface="AppleSDGothicNeoB00" panose="020B0600000101010101" charset="-127"/>
      <p:regular r:id="rId4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B3C4"/>
    <a:srgbClr val="E6E6E6"/>
    <a:srgbClr val="EBFDFF"/>
    <a:srgbClr val="CAF9FE"/>
    <a:srgbClr val="53C9D9"/>
    <a:srgbClr val="6FD2DF"/>
    <a:srgbClr val="8EDCE6"/>
    <a:srgbClr val="9FDCEF"/>
    <a:srgbClr val="02B0C2"/>
    <a:srgbClr val="0144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5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120" y="726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95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font" Target="fonts/font9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A0E22A-41AA-42B9-A30D-7F72C12C91D2}" type="datetimeFigureOut">
              <a:rPr lang="ko-KR" altLang="en-US" smtClean="0">
                <a:latin typeface="AppleSDGothicNeoM00" panose="02000503000000000000" pitchFamily="2" charset="-127"/>
                <a:ea typeface="AppleSDGothicNeoM00" panose="02000503000000000000" pitchFamily="2" charset="-127"/>
              </a:rPr>
              <a:t>2021-12-08</a:t>
            </a:fld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8B18D9-5D94-4EBC-AAA8-5A9EBED595DA}" type="slidenum">
              <a:rPr lang="ko-KR" altLang="en-US" smtClean="0">
                <a:latin typeface="AppleSDGothicNeoM00" panose="02000503000000000000" pitchFamily="2" charset="-127"/>
                <a:ea typeface="AppleSDGothicNeoM00" panose="02000503000000000000" pitchFamily="2" charset="-127"/>
              </a:rPr>
              <a:t>‹#›</a:t>
            </a:fld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565582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ppleSDGothicNeoM00" panose="02000503000000000000" pitchFamily="2" charset="-127"/>
                <a:ea typeface="AppleSDGothicNeoM00" panose="02000503000000000000" pitchFamily="2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ppleSDGothicNeoM00" panose="02000503000000000000" pitchFamily="2" charset="-127"/>
                <a:ea typeface="AppleSDGothicNeoM00" panose="02000503000000000000" pitchFamily="2" charset="-127"/>
              </a:defRPr>
            </a:lvl1pPr>
          </a:lstStyle>
          <a:p>
            <a:fld id="{8D5DC49B-4F77-4C67-BF33-FB1CEC49DC31}" type="datetimeFigureOut">
              <a:rPr lang="ko-KR" altLang="en-US" smtClean="0"/>
              <a:pPr/>
              <a:t>2021-12-08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ppleSDGothicNeoM00" panose="02000503000000000000" pitchFamily="2" charset="-127"/>
                <a:ea typeface="AppleSDGothicNeoM00" panose="02000503000000000000" pitchFamily="2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ppleSDGothicNeoM00" panose="02000503000000000000" pitchFamily="2" charset="-127"/>
                <a:ea typeface="AppleSDGothicNeoM00" panose="02000503000000000000" pitchFamily="2" charset="-127"/>
              </a:defRPr>
            </a:lvl1pPr>
          </a:lstStyle>
          <a:p>
            <a:fld id="{6B608DD1-55E6-4391-A159-FBD5EDED085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99470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AppleSDGothicNeoM00" panose="02000503000000000000" pitchFamily="2" charset="-127"/>
        <a:ea typeface="AppleSDGothicNeoM00" panose="02000503000000000000" pitchFamily="2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AppleSDGothicNeoM00" panose="02000503000000000000" pitchFamily="2" charset="-127"/>
        <a:ea typeface="AppleSDGothicNeoM00" panose="02000503000000000000" pitchFamily="2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AppleSDGothicNeoM00" panose="02000503000000000000" pitchFamily="2" charset="-127"/>
        <a:ea typeface="AppleSDGothicNeoM00" panose="02000503000000000000" pitchFamily="2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AppleSDGothicNeoM00" panose="02000503000000000000" pitchFamily="2" charset="-127"/>
        <a:ea typeface="AppleSDGothicNeoM00" panose="02000503000000000000" pitchFamily="2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AppleSDGothicNeoM00" panose="02000503000000000000" pitchFamily="2" charset="-127"/>
        <a:ea typeface="AppleSDGothicNeoM00" panose="02000503000000000000" pitchFamily="2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2D24-7A90-4478-B4B8-BB70B8F56AD9}" type="datetime1">
              <a:rPr lang="ko-KR" altLang="en-US" smtClean="0"/>
              <a:t>2021-12-08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9296400" y="380093"/>
            <a:ext cx="2743200" cy="365125"/>
          </a:xfrm>
        </p:spPr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6849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34412-4478-436E-9551-FD7525EFFA51}" type="datetime1">
              <a:rPr lang="ko-KR" altLang="en-US" smtClean="0"/>
              <a:t>2021-12-08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0904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876F0-7FDB-4E30-935F-0BB04C931E44}" type="datetime1">
              <a:rPr lang="ko-KR" altLang="en-US" smtClean="0"/>
              <a:t>2021-12-08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8498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C82F4-A81B-4E97-8153-B23021BE7FD0}" type="datetime1">
              <a:rPr lang="ko-KR" altLang="en-US" smtClean="0"/>
              <a:t>2021-12-08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4783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0911E-F6AF-4CDD-9957-DC9B6F91B6D1}" type="datetime1">
              <a:rPr lang="ko-KR" altLang="en-US" smtClean="0"/>
              <a:t>2021-12-08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4135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4FC14-FC7A-4CB6-8454-7DFEED8D8BA0}" type="datetime1">
              <a:rPr lang="ko-KR" altLang="en-US" smtClean="0"/>
              <a:t>2021-12-08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2325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DFE47-09B2-44D3-9A46-C5413B8CDCF0}" type="datetime1">
              <a:rPr lang="ko-KR" altLang="en-US" smtClean="0"/>
              <a:t>2021-12-08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1353800" y="360522"/>
            <a:ext cx="60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21F3CC0-889F-4E62-9509-54E62CF6C6CA}" type="slidenum">
              <a:rPr lang="ko-KR" altLang="en-US" smtClean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‹#›</a:t>
            </a:fld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09493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2CAB8-B54A-41E0-9ABC-902A296F9A27}" type="datetime1">
              <a:rPr lang="ko-KR" altLang="en-US" smtClean="0"/>
              <a:t>2021-12-08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4227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A22C3-044E-40F3-A162-4AFBD83D2590}" type="datetime1">
              <a:rPr lang="ko-KR" altLang="en-US" smtClean="0"/>
              <a:t>2021-12-08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9943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7ED35-DE3C-4B4D-A4BD-33BEAAA40E87}" type="datetime1">
              <a:rPr lang="ko-KR" altLang="en-US" smtClean="0"/>
              <a:t>2021-12-08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3321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3FE23-EA51-4C5F-8B79-A3F1AE4C5249}" type="datetime1">
              <a:rPr lang="ko-KR" altLang="en-US" smtClean="0"/>
              <a:t>2021-12-08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5411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ppleSDGothicNeoM00" panose="02000503000000000000" pitchFamily="2" charset="-127"/>
                <a:ea typeface="AppleSDGothicNeoM00" panose="02000503000000000000" pitchFamily="2" charset="-127"/>
              </a:defRPr>
            </a:lvl1pPr>
          </a:lstStyle>
          <a:p>
            <a:fld id="{93B901F4-E7D7-429C-A18E-64430034A390}" type="datetime1">
              <a:rPr lang="ko-KR" altLang="en-US" smtClean="0"/>
              <a:pPr/>
              <a:t>2021-12-08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ppleSDGothicNeoM00" panose="02000503000000000000" pitchFamily="2" charset="-127"/>
                <a:ea typeface="AppleSDGothicNeoM00" panose="02000503000000000000" pitchFamily="2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ppleSDGothicNeoM00" panose="02000503000000000000" pitchFamily="2" charset="-127"/>
                <a:ea typeface="AppleSDGothicNeoM00" panose="02000503000000000000" pitchFamily="2" charset="-127"/>
              </a:defRPr>
            </a:lvl1pPr>
          </a:lstStyle>
          <a:p>
            <a:fld id="{9B9D6CF5-C111-42BD-9257-AC537610FB12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8940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ppleSDGothicNeoM00" panose="02000503000000000000" pitchFamily="2" charset="-127"/>
          <a:ea typeface="AppleSDGothicNeoM00" panose="02000503000000000000" pitchFamily="2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ppleSDGothicNeoM00" panose="02000503000000000000" pitchFamily="2" charset="-127"/>
          <a:ea typeface="AppleSDGothicNeoM00" panose="02000503000000000000" pitchFamily="2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pleSDGothicNeoM00" panose="02000503000000000000" pitchFamily="2" charset="-127"/>
          <a:ea typeface="AppleSDGothicNeoM00" panose="02000503000000000000" pitchFamily="2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ppleSDGothicNeoM00" panose="02000503000000000000" pitchFamily="2" charset="-127"/>
          <a:ea typeface="AppleSDGothicNeoM00" panose="02000503000000000000" pitchFamily="2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pleSDGothicNeoM00" panose="02000503000000000000" pitchFamily="2" charset="-127"/>
          <a:ea typeface="AppleSDGothicNeoM00" panose="02000503000000000000" pitchFamily="2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pleSDGothicNeoM00" panose="02000503000000000000" pitchFamily="2" charset="-127"/>
          <a:ea typeface="AppleSDGothicNeoM00" panose="02000503000000000000" pitchFamily="2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2181726" cy="68580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329" y="2420090"/>
            <a:ext cx="1944793" cy="1944793"/>
          </a:xfrm>
          <a:prstGeom prst="rect">
            <a:avLst/>
          </a:prstGeom>
        </p:spPr>
      </p:pic>
      <p:pic>
        <p:nvPicPr>
          <p:cNvPr id="17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620520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666826" y="2551837"/>
            <a:ext cx="76298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400" dirty="0" err="1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보건의료복지통합지원실</a:t>
            </a:r>
            <a:endParaRPr lang="en-US" altLang="ko-KR" sz="54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Bold" panose="00000800000000000000" pitchFamily="2" charset="-127"/>
            </a:endParaRPr>
          </a:p>
          <a:p>
            <a:r>
              <a:rPr lang="ko-KR" altLang="en-US" sz="54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사업 추진 계획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79520" y="1835315"/>
            <a:ext cx="2609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dirty="0" smtClean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2022</a:t>
            </a:r>
            <a:r>
              <a:rPr lang="ko-KR" altLang="en-US" sz="3600" dirty="0" smtClean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년</a:t>
            </a:r>
            <a:endParaRPr lang="ko-KR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22362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76302" y="1164082"/>
            <a:ext cx="27241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dirty="0" smtClean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Contents</a:t>
            </a:r>
            <a:endParaRPr lang="ko-KR" altLang="en-US" sz="48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95351" y="2218923"/>
            <a:ext cx="520064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 smtClean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1. </a:t>
            </a:r>
            <a:r>
              <a:rPr lang="ko-KR" altLang="en-US" sz="2400" dirty="0" smtClean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조직도</a:t>
            </a:r>
            <a:endParaRPr lang="en-US" altLang="ko-KR" sz="2400" dirty="0" smtClean="0"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400" dirty="0" smtClean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2. </a:t>
            </a:r>
            <a:r>
              <a:rPr lang="ko-KR" altLang="en-US" sz="2400" dirty="0" err="1" smtClean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보건의료복지통합지원실</a:t>
            </a:r>
            <a:r>
              <a:rPr lang="ko-KR" altLang="en-US" sz="2400" dirty="0" smtClean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인력</a:t>
            </a:r>
            <a:endParaRPr lang="en-US" altLang="ko-KR" sz="2400" dirty="0" smtClean="0"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400" dirty="0" smtClean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3. </a:t>
            </a:r>
            <a:r>
              <a:rPr lang="ko-KR" altLang="en-US" sz="2400" dirty="0" smtClean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공공보건의료사업 소개</a:t>
            </a:r>
            <a:endParaRPr lang="en-US" altLang="ko-KR" sz="2400" dirty="0" smtClean="0"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400" dirty="0" smtClean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4. </a:t>
            </a:r>
            <a:r>
              <a:rPr lang="ko-KR" altLang="en-US" sz="2400" dirty="0" smtClean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세부사업 개요</a:t>
            </a:r>
            <a:endParaRPr lang="en-US" altLang="ko-KR" sz="2400" dirty="0" smtClean="0"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81516" y="2218923"/>
            <a:ext cx="50723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24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5. </a:t>
            </a:r>
            <a:r>
              <a:rPr lang="ko-KR" altLang="en-US" sz="2400" dirty="0" err="1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공공성강화</a:t>
            </a:r>
            <a:endParaRPr lang="en-US" altLang="ko-KR" sz="2400" dirty="0"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4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6. </a:t>
            </a:r>
            <a:r>
              <a:rPr lang="ko-KR" altLang="en-US" sz="2400" dirty="0" err="1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건강안전망</a:t>
            </a:r>
            <a:r>
              <a:rPr lang="ko-KR" altLang="en-US" sz="24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기능 </a:t>
            </a:r>
            <a:r>
              <a:rPr lang="ko-KR" altLang="en-US" sz="2400" dirty="0" smtClean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수행</a:t>
            </a:r>
            <a:endParaRPr lang="en-US" altLang="ko-KR" sz="2400" dirty="0" smtClean="0"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400" dirty="0" smtClean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7</a:t>
            </a:r>
            <a:r>
              <a:rPr lang="en-US" altLang="ko-KR" sz="2400" dirty="0" smtClean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. </a:t>
            </a:r>
            <a:r>
              <a:rPr lang="ko-KR" altLang="en-US" sz="2400" dirty="0" smtClean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미충족보건의료서비스 제공</a:t>
            </a:r>
            <a:endParaRPr lang="en-US" altLang="ko-KR" sz="2400" dirty="0" smtClean="0"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836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그림 82"/>
          <p:cNvPicPr>
            <a:picLocks noChangeAspect="1"/>
          </p:cNvPicPr>
          <p:nvPr/>
        </p:nvPicPr>
        <p:blipFill rotWithShape="1">
          <a:blip r:embed="rId2"/>
          <a:srcRect r="19442" b="24176"/>
          <a:stretch/>
        </p:blipFill>
        <p:spPr>
          <a:xfrm>
            <a:off x="7277321" y="2976563"/>
            <a:ext cx="4914679" cy="3881437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38125" y="360522"/>
            <a:ext cx="4467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조직도</a:t>
            </a:r>
            <a:endParaRPr lang="ko-KR" altLang="en-US" sz="3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4297" y="583964"/>
            <a:ext cx="8463406" cy="5940182"/>
          </a:xfrm>
          <a:prstGeom prst="rect">
            <a:avLst/>
          </a:prstGeom>
        </p:spPr>
      </p:pic>
      <p:pic>
        <p:nvPicPr>
          <p:cNvPr id="84" name="Picture 6" descr="전라북도남원의료원 로고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49" b="89764" l="5556" r="95513">
                        <a14:foregroundMark x1="10256" y1="27559" x2="8761" y2="67717"/>
                        <a14:foregroundMark x1="7479" y1="34646" x2="5556" y2="50394"/>
                        <a14:foregroundMark x1="27991" y1="38583" x2="27991" y2="38583"/>
                        <a14:foregroundMark x1="31410" y1="37795" x2="31410" y2="37795"/>
                        <a14:foregroundMark x1="27564" y1="30709" x2="27564" y2="30709"/>
                        <a14:foregroundMark x1="36111" y1="32283" x2="36111" y2="32283"/>
                        <a14:foregroundMark x1="38675" y1="33858" x2="38675" y2="33858"/>
                        <a14:foregroundMark x1="38889" y1="44882" x2="38889" y2="44882"/>
                        <a14:foregroundMark x1="29060" y1="55118" x2="29060" y2="55118"/>
                        <a14:foregroundMark x1="33974" y1="47244" x2="33974" y2="47244"/>
                        <a14:foregroundMark x1="35897" y1="48031" x2="35897" y2="48031"/>
                        <a14:foregroundMark x1="34615" y1="31496" x2="34615" y2="31496"/>
                        <a14:foregroundMark x1="45940" y1="33071" x2="45940" y2="33071"/>
                        <a14:foregroundMark x1="44017" y1="43307" x2="44017" y2="43307"/>
                        <a14:foregroundMark x1="51923" y1="43307" x2="51923" y2="43307"/>
                        <a14:foregroundMark x1="51923" y1="30709" x2="51923" y2="30709"/>
                        <a14:foregroundMark x1="60897" y1="40157" x2="60897" y2="40157"/>
                        <a14:foregroundMark x1="63675" y1="36220" x2="63675" y2="36220"/>
                        <a14:foregroundMark x1="63675" y1="49606" x2="63675" y2="49606"/>
                        <a14:foregroundMark x1="68590" y1="33858" x2="68590" y2="33858"/>
                        <a14:foregroundMark x1="70726" y1="37795" x2="70726" y2="37795"/>
                        <a14:foregroundMark x1="67094" y1="44882" x2="67094" y2="44882"/>
                        <a14:foregroundMark x1="67308" y1="53543" x2="67308" y2="53543"/>
                        <a14:foregroundMark x1="68376" y1="42520" x2="68376" y2="42520"/>
                        <a14:foregroundMark x1="76709" y1="35433" x2="76709" y2="35433"/>
                        <a14:foregroundMark x1="78846" y1="40157" x2="78632" y2="42520"/>
                        <a14:foregroundMark x1="76068" y1="48819" x2="76068" y2="48819"/>
                        <a14:foregroundMark x1="82906" y1="32283" x2="82906" y2="32283"/>
                        <a14:foregroundMark x1="91239" y1="32283" x2="91239" y2="32283"/>
                        <a14:foregroundMark x1="93376" y1="35433" x2="93376" y2="35433"/>
                        <a14:foregroundMark x1="90812" y1="45669" x2="90812" y2="45669"/>
                        <a14:foregroundMark x1="93376" y1="44882" x2="93376" y2="44882"/>
                        <a14:foregroundMark x1="89530" y1="37795" x2="89530" y2="37795"/>
                        <a14:foregroundMark x1="89957" y1="41732" x2="89957" y2="41732"/>
                        <a14:foregroundMark x1="89957" y1="55906" x2="89957" y2="55906"/>
                        <a14:foregroundMark x1="91239" y1="53543" x2="91239" y2="53543"/>
                        <a14:foregroundMark x1="83120" y1="38583" x2="83120" y2="38583"/>
                        <a14:foregroundMark x1="81624" y1="31496" x2="81624" y2="31496"/>
                        <a14:foregroundMark x1="82265" y1="44882" x2="82265" y2="44882"/>
                        <a14:foregroundMark x1="85256" y1="45669" x2="85256" y2="45669"/>
                        <a14:foregroundMark x1="74359" y1="42520" x2="74359" y2="42520"/>
                        <a14:foregroundMark x1="73932" y1="49606" x2="73932" y2="49606"/>
                        <a14:foregroundMark x1="71581" y1="44882" x2="71581" y2="44882"/>
                        <a14:foregroundMark x1="69231" y1="55118" x2="69231" y2="55118"/>
                        <a14:foregroundMark x1="59402" y1="52756" x2="59402" y2="52756"/>
                        <a14:foregroundMark x1="58761" y1="38583" x2="58761" y2="38583"/>
                        <a14:foregroundMark x1="51923" y1="52756" x2="51923" y2="52756"/>
                        <a14:foregroundMark x1="45940" y1="43307" x2="45940" y2="43307"/>
                        <a14:foregroundMark x1="44231" y1="40157" x2="44231" y2="40157"/>
                        <a14:foregroundMark x1="42094" y1="36220" x2="42094" y2="36220"/>
                        <a14:foregroundMark x1="43803" y1="48819" x2="43803" y2="48819"/>
                        <a14:foregroundMark x1="27564" y1="68504" x2="93590" y2="65354"/>
                        <a14:foregroundMark x1="27137" y1="66142" x2="93590" y2="70866"/>
                        <a14:backgroundMark x1="91453" y1="49606" x2="91453" y2="49606"/>
                        <a14:backgroundMark x1="84402" y1="40945" x2="84402" y2="40945"/>
                        <a14:backgroundMark x1="83761" y1="48031" x2="83761" y2="48031"/>
                        <a14:backgroundMark x1="89957" y1="33858" x2="89957" y2="33858"/>
                        <a14:backgroundMark x1="82906" y1="41732" x2="82906" y2="41732"/>
                        <a14:backgroundMark x1="67521" y1="33071" x2="67521" y2="33071"/>
                        <a14:backgroundMark x1="69658" y1="37008" x2="69658" y2="37008"/>
                        <a14:backgroundMark x1="44231" y1="36220" x2="44231" y2="362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11524343" y="360522"/>
            <a:ext cx="429532" cy="3797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71148" y="436777"/>
            <a:ext cx="1182727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68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그림 82"/>
          <p:cNvPicPr>
            <a:picLocks noChangeAspect="1"/>
          </p:cNvPicPr>
          <p:nvPr/>
        </p:nvPicPr>
        <p:blipFill rotWithShape="1">
          <a:blip r:embed="rId2"/>
          <a:srcRect r="19442" b="24176"/>
          <a:stretch/>
        </p:blipFill>
        <p:spPr>
          <a:xfrm>
            <a:off x="7277321" y="2976563"/>
            <a:ext cx="4914679" cy="3881437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38125" y="360522"/>
            <a:ext cx="653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err="1" smtClean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보건의료복지통합지원실</a:t>
            </a:r>
            <a:r>
              <a:rPr lang="ko-KR" altLang="en-US" sz="3600" dirty="0" smtClean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</a:t>
            </a:r>
            <a:r>
              <a:rPr lang="en-US" altLang="ko-KR" sz="3600" dirty="0" smtClean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| </a:t>
            </a:r>
            <a:r>
              <a:rPr lang="ko-KR" altLang="en-US" sz="3600" dirty="0" smtClean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인력</a:t>
            </a:r>
            <a:endParaRPr lang="ko-KR" altLang="en-US" sz="36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84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49" b="89764" l="5556" r="95513">
                        <a14:foregroundMark x1="10256" y1="27559" x2="8761" y2="67717"/>
                        <a14:foregroundMark x1="7479" y1="34646" x2="5556" y2="50394"/>
                        <a14:foregroundMark x1="27991" y1="38583" x2="27991" y2="38583"/>
                        <a14:foregroundMark x1="31410" y1="37795" x2="31410" y2="37795"/>
                        <a14:foregroundMark x1="27564" y1="30709" x2="27564" y2="30709"/>
                        <a14:foregroundMark x1="36111" y1="32283" x2="36111" y2="32283"/>
                        <a14:foregroundMark x1="38675" y1="33858" x2="38675" y2="33858"/>
                        <a14:foregroundMark x1="38889" y1="44882" x2="38889" y2="44882"/>
                        <a14:foregroundMark x1="29060" y1="55118" x2="29060" y2="55118"/>
                        <a14:foregroundMark x1="33974" y1="47244" x2="33974" y2="47244"/>
                        <a14:foregroundMark x1="35897" y1="48031" x2="35897" y2="48031"/>
                        <a14:foregroundMark x1="34615" y1="31496" x2="34615" y2="31496"/>
                        <a14:foregroundMark x1="45940" y1="33071" x2="45940" y2="33071"/>
                        <a14:foregroundMark x1="44017" y1="43307" x2="44017" y2="43307"/>
                        <a14:foregroundMark x1="51923" y1="43307" x2="51923" y2="43307"/>
                        <a14:foregroundMark x1="51923" y1="30709" x2="51923" y2="30709"/>
                        <a14:foregroundMark x1="60897" y1="40157" x2="60897" y2="40157"/>
                        <a14:foregroundMark x1="63675" y1="36220" x2="63675" y2="36220"/>
                        <a14:foregroundMark x1="63675" y1="49606" x2="63675" y2="49606"/>
                        <a14:foregroundMark x1="68590" y1="33858" x2="68590" y2="33858"/>
                        <a14:foregroundMark x1="70726" y1="37795" x2="70726" y2="37795"/>
                        <a14:foregroundMark x1="67094" y1="44882" x2="67094" y2="44882"/>
                        <a14:foregroundMark x1="67308" y1="53543" x2="67308" y2="53543"/>
                        <a14:foregroundMark x1="68376" y1="42520" x2="68376" y2="42520"/>
                        <a14:foregroundMark x1="76709" y1="35433" x2="76709" y2="35433"/>
                        <a14:foregroundMark x1="78846" y1="40157" x2="78632" y2="42520"/>
                        <a14:foregroundMark x1="76068" y1="48819" x2="76068" y2="48819"/>
                        <a14:foregroundMark x1="82906" y1="32283" x2="82906" y2="32283"/>
                        <a14:foregroundMark x1="91239" y1="32283" x2="91239" y2="32283"/>
                        <a14:foregroundMark x1="93376" y1="35433" x2="93376" y2="35433"/>
                        <a14:foregroundMark x1="90812" y1="45669" x2="90812" y2="45669"/>
                        <a14:foregroundMark x1="93376" y1="44882" x2="93376" y2="44882"/>
                        <a14:foregroundMark x1="89530" y1="37795" x2="89530" y2="37795"/>
                        <a14:foregroundMark x1="89957" y1="41732" x2="89957" y2="41732"/>
                        <a14:foregroundMark x1="89957" y1="55906" x2="89957" y2="55906"/>
                        <a14:foregroundMark x1="91239" y1="53543" x2="91239" y2="53543"/>
                        <a14:foregroundMark x1="83120" y1="38583" x2="83120" y2="38583"/>
                        <a14:foregroundMark x1="81624" y1="31496" x2="81624" y2="31496"/>
                        <a14:foregroundMark x1="82265" y1="44882" x2="82265" y2="44882"/>
                        <a14:foregroundMark x1="85256" y1="45669" x2="85256" y2="45669"/>
                        <a14:foregroundMark x1="74359" y1="42520" x2="74359" y2="42520"/>
                        <a14:foregroundMark x1="73932" y1="49606" x2="73932" y2="49606"/>
                        <a14:foregroundMark x1="71581" y1="44882" x2="71581" y2="44882"/>
                        <a14:foregroundMark x1="69231" y1="55118" x2="69231" y2="55118"/>
                        <a14:foregroundMark x1="59402" y1="52756" x2="59402" y2="52756"/>
                        <a14:foregroundMark x1="58761" y1="38583" x2="58761" y2="38583"/>
                        <a14:foregroundMark x1="51923" y1="52756" x2="51923" y2="52756"/>
                        <a14:foregroundMark x1="45940" y1="43307" x2="45940" y2="43307"/>
                        <a14:foregroundMark x1="44231" y1="40157" x2="44231" y2="40157"/>
                        <a14:foregroundMark x1="42094" y1="36220" x2="42094" y2="36220"/>
                        <a14:foregroundMark x1="43803" y1="48819" x2="43803" y2="48819"/>
                        <a14:foregroundMark x1="27564" y1="68504" x2="93590" y2="65354"/>
                        <a14:foregroundMark x1="27137" y1="66142" x2="93590" y2="70866"/>
                        <a14:backgroundMark x1="91453" y1="49606" x2="91453" y2="49606"/>
                        <a14:backgroundMark x1="84402" y1="40945" x2="84402" y2="40945"/>
                        <a14:backgroundMark x1="83761" y1="48031" x2="83761" y2="48031"/>
                        <a14:backgroundMark x1="89957" y1="33858" x2="89957" y2="33858"/>
                        <a14:backgroundMark x1="82906" y1="41732" x2="82906" y2="41732"/>
                        <a14:backgroundMark x1="67521" y1="33071" x2="67521" y2="33071"/>
                        <a14:backgroundMark x1="69658" y1="37008" x2="69658" y2="37008"/>
                        <a14:backgroundMark x1="44231" y1="36220" x2="44231" y2="362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38125" y="863075"/>
            <a:ext cx="725260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- </a:t>
            </a:r>
            <a:r>
              <a:rPr lang="ko-KR" altLang="en-US" sz="2000" dirty="0" smtClean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총 </a:t>
            </a:r>
            <a:r>
              <a:rPr lang="en-US" altLang="ko-KR" sz="2000" dirty="0" smtClean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8</a:t>
            </a:r>
            <a:r>
              <a:rPr lang="ko-KR" altLang="en-US" sz="2000" dirty="0" smtClean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명</a:t>
            </a:r>
            <a:r>
              <a:rPr lang="en-US" altLang="ko-KR" sz="2000" dirty="0" smtClean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2000" dirty="0" smtClean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본부장 </a:t>
            </a:r>
            <a:r>
              <a:rPr lang="en-US" altLang="ko-KR" sz="2000" dirty="0" smtClean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1, </a:t>
            </a:r>
            <a:r>
              <a:rPr lang="ko-KR" altLang="en-US" sz="2000" dirty="0" smtClean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실장 </a:t>
            </a:r>
            <a:r>
              <a:rPr lang="en-US" altLang="ko-KR" sz="2000" dirty="0" smtClean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1, </a:t>
            </a:r>
            <a:r>
              <a:rPr lang="ko-KR" altLang="en-US" sz="2000" dirty="0" smtClean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계장 </a:t>
            </a:r>
            <a:r>
              <a:rPr lang="en-US" altLang="ko-KR" sz="2000" dirty="0" smtClean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1, </a:t>
            </a:r>
            <a:r>
              <a:rPr lang="ko-KR" altLang="en-US" sz="2000" dirty="0" smtClean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간호사 </a:t>
            </a:r>
            <a:r>
              <a:rPr lang="en-US" altLang="ko-KR" sz="2000" dirty="0" smtClean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2, </a:t>
            </a:r>
            <a:r>
              <a:rPr lang="ko-KR" altLang="en-US" sz="2000" dirty="0" err="1" smtClean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사회복지사</a:t>
            </a:r>
            <a:r>
              <a:rPr lang="ko-KR" altLang="en-US" sz="2000" dirty="0" smtClean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sz="2000" dirty="0" smtClean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3)</a:t>
            </a:r>
          </a:p>
        </p:txBody>
      </p:sp>
      <p:pic>
        <p:nvPicPr>
          <p:cNvPr id="43" name="그림 42"/>
          <p:cNvPicPr>
            <a:picLocks noChangeAspect="1"/>
          </p:cNvPicPr>
          <p:nvPr/>
        </p:nvPicPr>
        <p:blipFill rotWithShape="1">
          <a:blip r:embed="rId5"/>
          <a:srcRect l="60623" t="32284" r="2882" b="35429"/>
          <a:stretch/>
        </p:blipFill>
        <p:spPr>
          <a:xfrm>
            <a:off x="678019" y="2395362"/>
            <a:ext cx="4380086" cy="2719823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4365666" y="3248336"/>
            <a:ext cx="674429" cy="1772941"/>
          </a:xfrm>
          <a:prstGeom prst="rect">
            <a:avLst/>
          </a:prstGeom>
          <a:noFill/>
          <a:ln w="57150">
            <a:solidFill>
              <a:srgbClr val="02B3C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갈매기형 수장 5"/>
          <p:cNvSpPr/>
          <p:nvPr/>
        </p:nvSpPr>
        <p:spPr>
          <a:xfrm flipH="1">
            <a:off x="5395714" y="2827394"/>
            <a:ext cx="312795" cy="1855758"/>
          </a:xfrm>
          <a:prstGeom prst="chevron">
            <a:avLst>
              <a:gd name="adj" fmla="val 74878"/>
            </a:avLst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51" name="그림 5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5869" y="1466068"/>
            <a:ext cx="3052109" cy="4820433"/>
          </a:xfrm>
          <a:prstGeom prst="rect">
            <a:avLst/>
          </a:prstGeom>
        </p:spPr>
      </p:pic>
      <p:sp>
        <p:nvSpPr>
          <p:cNvPr id="55" name="갈매기형 수장 54"/>
          <p:cNvSpPr/>
          <p:nvPr/>
        </p:nvSpPr>
        <p:spPr>
          <a:xfrm flipH="1">
            <a:off x="5536095" y="2827394"/>
            <a:ext cx="312795" cy="1855758"/>
          </a:xfrm>
          <a:prstGeom prst="chevron">
            <a:avLst>
              <a:gd name="adj" fmla="val 74878"/>
            </a:avLst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6" name="갈매기형 수장 55"/>
          <p:cNvSpPr/>
          <p:nvPr/>
        </p:nvSpPr>
        <p:spPr>
          <a:xfrm flipH="1">
            <a:off x="5676476" y="2827394"/>
            <a:ext cx="312795" cy="1855758"/>
          </a:xfrm>
          <a:prstGeom prst="chevron">
            <a:avLst>
              <a:gd name="adj" fmla="val 74878"/>
            </a:avLst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7" name="갈매기형 수장 56"/>
          <p:cNvSpPr/>
          <p:nvPr/>
        </p:nvSpPr>
        <p:spPr>
          <a:xfrm flipH="1">
            <a:off x="5816857" y="2827394"/>
            <a:ext cx="312795" cy="1855758"/>
          </a:xfrm>
          <a:prstGeom prst="chevron">
            <a:avLst>
              <a:gd name="adj" fmla="val 74878"/>
            </a:avLst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8" name="갈매기형 수장 57"/>
          <p:cNvSpPr/>
          <p:nvPr/>
        </p:nvSpPr>
        <p:spPr>
          <a:xfrm flipH="1">
            <a:off x="5957238" y="2827394"/>
            <a:ext cx="312795" cy="1855758"/>
          </a:xfrm>
          <a:prstGeom prst="chevron">
            <a:avLst>
              <a:gd name="adj" fmla="val 74878"/>
            </a:avLst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1524343" y="360522"/>
            <a:ext cx="429532" cy="3797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B30AAF-0912-43D2-97DF-551B9280D471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2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8619744" y="2146906"/>
            <a:ext cx="829056" cy="3402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사무직</a:t>
            </a:r>
            <a:endParaRPr lang="ko-KR" altLang="en-US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19744" y="2179391"/>
            <a:ext cx="926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사 무 직</a:t>
            </a:r>
            <a:endParaRPr lang="ko-KR" altLang="en-US" sz="1400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8619744" y="2827394"/>
            <a:ext cx="829056" cy="2571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619744" y="2827394"/>
            <a:ext cx="829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사무직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673630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공공보건의료사업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E036B61F-0B2E-457B-B9FF-DEF949C3E9EE}"/>
              </a:ext>
            </a:extLst>
          </p:cNvPr>
          <p:cNvSpPr/>
          <p:nvPr/>
        </p:nvSpPr>
        <p:spPr>
          <a:xfrm flipV="1">
            <a:off x="662780" y="1534936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EA57007-18C7-4D71-9757-62E202B9AD54}"/>
              </a:ext>
            </a:extLst>
          </p:cNvPr>
          <p:cNvSpPr txBox="1"/>
          <p:nvPr/>
        </p:nvSpPr>
        <p:spPr>
          <a:xfrm>
            <a:off x="872443" y="1478434"/>
            <a:ext cx="37154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공공보건의료기관</a:t>
            </a:r>
            <a:endParaRPr lang="en-US" altLang="ko-KR" sz="24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8158F64-7742-4151-B22D-607434FF657D}"/>
              </a:ext>
            </a:extLst>
          </p:cNvPr>
          <p:cNvSpPr txBox="1"/>
          <p:nvPr/>
        </p:nvSpPr>
        <p:spPr>
          <a:xfrm>
            <a:off x="662780" y="2190134"/>
            <a:ext cx="107822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공공보건의료에 관한 법률 제</a:t>
            </a:r>
            <a:r>
              <a:rPr lang="en-US" altLang="ko-KR" sz="24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2</a:t>
            </a:r>
            <a:r>
              <a:rPr lang="ko-KR" altLang="en-US" sz="24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조제</a:t>
            </a:r>
            <a:r>
              <a:rPr lang="en-US" altLang="ko-KR" sz="24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3</a:t>
            </a:r>
            <a:r>
              <a:rPr lang="ko-KR" altLang="en-US" sz="24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호</a:t>
            </a:r>
            <a:endParaRPr lang="en-US" altLang="ko-KR" sz="24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4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국가나 지방자치단체 또는 대통령이 정하는 공공단체가 공공보건의료의 제공을 주요한 </a:t>
            </a:r>
            <a:r>
              <a:rPr lang="en-US" altLang="ko-KR" sz="24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/>
            </a:r>
            <a:br>
              <a:rPr lang="en-US" altLang="ko-KR" sz="24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</a:br>
            <a:r>
              <a:rPr lang="ko-KR" altLang="en-US" sz="24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목적으로 하여 설립</a:t>
            </a:r>
            <a:r>
              <a:rPr lang="en-US" altLang="ko-KR" sz="24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4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운영하는 보건의료기관 </a:t>
            </a:r>
            <a:endParaRPr lang="en-US" altLang="ko-KR" sz="24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662780" y="4112498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872443" y="4055996"/>
            <a:ext cx="37154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공공보건의료사업</a:t>
            </a:r>
            <a:endParaRPr lang="en-US" altLang="ko-KR" sz="24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D057530-02A3-4318-9721-F234136B8B34}"/>
              </a:ext>
            </a:extLst>
          </p:cNvPr>
          <p:cNvSpPr txBox="1"/>
          <p:nvPr/>
        </p:nvSpPr>
        <p:spPr>
          <a:xfrm>
            <a:off x="662780" y="4767696"/>
            <a:ext cx="107822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국가</a:t>
            </a:r>
            <a:r>
              <a:rPr lang="en-US" altLang="ko-KR" sz="24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4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지방자치단체 및 보건의료기관이 </a:t>
            </a:r>
            <a:r>
              <a:rPr lang="ko-KR" altLang="en-US" sz="2400" dirty="0" smtClean="0">
                <a:solidFill>
                  <a:srgbClr val="00B0F0"/>
                </a:solidFill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지역</a:t>
            </a:r>
            <a:r>
              <a:rPr lang="en-US" altLang="ko-KR" sz="2400" dirty="0" smtClean="0">
                <a:solidFill>
                  <a:srgbClr val="00B0F0"/>
                </a:solidFill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400" dirty="0" smtClean="0">
                <a:solidFill>
                  <a:srgbClr val="00B0F0"/>
                </a:solidFill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계층 분야에  관계없이 국민의 보편적인 의료이용을 보장</a:t>
            </a:r>
            <a:r>
              <a:rPr lang="ko-KR" altLang="en-US" sz="2400" dirty="0" smtClean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하고 건강을 보호</a:t>
            </a:r>
            <a:r>
              <a:rPr lang="en-US" altLang="ko-KR" sz="2400" dirty="0" smtClean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400" dirty="0" smtClean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증진하는 모든 활동</a:t>
            </a:r>
            <a:endParaRPr lang="en-US" altLang="ko-KR" sz="24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pic>
        <p:nvPicPr>
          <p:cNvPr id="56" name="그림 55">
            <a:extLst>
              <a:ext uri="{FF2B5EF4-FFF2-40B4-BE49-F238E27FC236}">
                <a16:creationId xmlns:a16="http://schemas.microsoft.com/office/drawing/2014/main" id="{0A595DA7-7E0E-46CB-AC68-40F863762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8784289" y="312417"/>
            <a:ext cx="2031771" cy="2031771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499C27A9-13D2-43E7-8278-7145CF22E78E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3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3632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B4105618-A876-4A57-9E64-B47EE40E3F89}"/>
              </a:ext>
            </a:extLst>
          </p:cNvPr>
          <p:cNvSpPr/>
          <p:nvPr/>
        </p:nvSpPr>
        <p:spPr>
          <a:xfrm>
            <a:off x="238126" y="1463235"/>
            <a:ext cx="3715474" cy="744071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ppleSDGothicNeoB00" panose="02000503000000000000" pitchFamily="2" charset="-127"/>
              <a:ea typeface="AppleSDGothicNeoB00" panose="0200050300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8127" y="1464140"/>
            <a:ext cx="37154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400" dirty="0">
                <a:solidFill>
                  <a:schemeClr val="bg1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공공성강화</a:t>
            </a:r>
            <a:endParaRPr lang="en-US" altLang="ko-KR" sz="2400" dirty="0">
              <a:solidFill>
                <a:schemeClr val="bg1"/>
              </a:solidFill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5146FFC-A542-440C-8AFA-9D830070C89A}"/>
              </a:ext>
            </a:extLst>
          </p:cNvPr>
          <p:cNvSpPr/>
          <p:nvPr/>
        </p:nvSpPr>
        <p:spPr>
          <a:xfrm>
            <a:off x="4238263" y="1462330"/>
            <a:ext cx="3715474" cy="744071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ppleSDGothicNeoB00" panose="02000503000000000000" pitchFamily="2" charset="-127"/>
              <a:ea typeface="AppleSDGothicNeoB00" panose="02000503000000000000" pitchFamily="2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2072D7-6B75-4CF6-965D-FE0BEA093FEB}"/>
              </a:ext>
            </a:extLst>
          </p:cNvPr>
          <p:cNvSpPr txBox="1"/>
          <p:nvPr/>
        </p:nvSpPr>
        <p:spPr>
          <a:xfrm>
            <a:off x="4238264" y="1463235"/>
            <a:ext cx="37154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400" dirty="0" err="1">
                <a:solidFill>
                  <a:schemeClr val="bg1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건강안전망기능</a:t>
            </a:r>
            <a:r>
              <a:rPr lang="ko-KR" altLang="en-US" sz="2400" dirty="0">
                <a:solidFill>
                  <a:schemeClr val="bg1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 수행</a:t>
            </a:r>
            <a:endParaRPr lang="en-US" altLang="ko-KR" sz="2400" dirty="0">
              <a:solidFill>
                <a:schemeClr val="bg1"/>
              </a:solidFill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BA33AC6-C37C-42E1-8E68-A4C1A4EBBBA2}"/>
              </a:ext>
            </a:extLst>
          </p:cNvPr>
          <p:cNvSpPr/>
          <p:nvPr/>
        </p:nvSpPr>
        <p:spPr>
          <a:xfrm>
            <a:off x="8238400" y="1462330"/>
            <a:ext cx="3715474" cy="744071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ppleSDGothicNeoB00" panose="02000503000000000000" pitchFamily="2" charset="-127"/>
              <a:ea typeface="AppleSDGothicNeoB00" panose="02000503000000000000" pitchFamily="2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F779BE-ECE8-4689-A231-01706206598E}"/>
              </a:ext>
            </a:extLst>
          </p:cNvPr>
          <p:cNvSpPr txBox="1"/>
          <p:nvPr/>
        </p:nvSpPr>
        <p:spPr>
          <a:xfrm>
            <a:off x="8238401" y="1463235"/>
            <a:ext cx="37154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400" dirty="0" err="1">
                <a:solidFill>
                  <a:schemeClr val="bg1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미충족</a:t>
            </a:r>
            <a:r>
              <a:rPr lang="ko-KR" altLang="en-US" sz="2400" dirty="0">
                <a:solidFill>
                  <a:schemeClr val="bg1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 보건의료서비스 제공</a:t>
            </a:r>
            <a:endParaRPr lang="en-US" altLang="ko-KR" sz="2400" dirty="0">
              <a:solidFill>
                <a:schemeClr val="bg1"/>
              </a:solidFill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D02F2DC-BE90-4357-8063-427BFCE4954A}"/>
              </a:ext>
            </a:extLst>
          </p:cNvPr>
          <p:cNvGrpSpPr/>
          <p:nvPr/>
        </p:nvGrpSpPr>
        <p:grpSpPr>
          <a:xfrm>
            <a:off x="238126" y="2387995"/>
            <a:ext cx="3715474" cy="612060"/>
            <a:chOff x="238125" y="2672204"/>
            <a:chExt cx="3715474" cy="612060"/>
          </a:xfrm>
        </p:grpSpPr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3F7A619-8C55-45F5-8608-6FDBEEF826B0}"/>
                </a:ext>
              </a:extLst>
            </p:cNvPr>
            <p:cNvSpPr/>
            <p:nvPr/>
          </p:nvSpPr>
          <p:spPr>
            <a:xfrm>
              <a:off x="238125" y="2672204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54315AD-2C39-4770-ADBE-518375132808}"/>
                </a:ext>
              </a:extLst>
            </p:cNvPr>
            <p:cNvSpPr txBox="1"/>
            <p:nvPr/>
          </p:nvSpPr>
          <p:spPr>
            <a:xfrm>
              <a:off x="238125" y="2689945"/>
              <a:ext cx="3715474" cy="51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 err="1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나누리봉사단</a:t>
              </a: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 사회공헌활동 강화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27241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세부사업 개요</a:t>
            </a:r>
            <a:endParaRPr lang="ko-KR" altLang="en-US" sz="3200" dirty="0">
              <a:solidFill>
                <a:srgbClr val="02B3C4"/>
              </a:solidFill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Bold" panose="00000800000000000000" pitchFamily="2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CE5E861A-D12E-4F97-B5DA-14D4518D5191}"/>
              </a:ext>
            </a:extLst>
          </p:cNvPr>
          <p:cNvGrpSpPr/>
          <p:nvPr/>
        </p:nvGrpSpPr>
        <p:grpSpPr>
          <a:xfrm>
            <a:off x="238126" y="3139936"/>
            <a:ext cx="3715475" cy="612060"/>
            <a:chOff x="238125" y="3426780"/>
            <a:chExt cx="3715475" cy="612060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F6471AB-32C3-42E8-8241-89C1B4A32BFA}"/>
                </a:ext>
              </a:extLst>
            </p:cNvPr>
            <p:cNvSpPr/>
            <p:nvPr/>
          </p:nvSpPr>
          <p:spPr>
            <a:xfrm>
              <a:off x="238125" y="3426780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C094148-9890-4472-8DAC-2590EA7A7BA0}"/>
                </a:ext>
              </a:extLst>
            </p:cNvPr>
            <p:cNvSpPr txBox="1"/>
            <p:nvPr/>
          </p:nvSpPr>
          <p:spPr>
            <a:xfrm>
              <a:off x="238126" y="3444521"/>
              <a:ext cx="3715474" cy="51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지역책임의료기관 역할 강화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9E56FAEE-C0ED-4A94-AB39-9C16870D787B}"/>
              </a:ext>
            </a:extLst>
          </p:cNvPr>
          <p:cNvGrpSpPr/>
          <p:nvPr/>
        </p:nvGrpSpPr>
        <p:grpSpPr>
          <a:xfrm>
            <a:off x="4238262" y="2387995"/>
            <a:ext cx="3715475" cy="612060"/>
            <a:chOff x="4238261" y="2672204"/>
            <a:chExt cx="3715475" cy="612060"/>
          </a:xfrm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C1E4B50-69CB-4223-9665-9C6AFEB98A46}"/>
                </a:ext>
              </a:extLst>
            </p:cNvPr>
            <p:cNvSpPr/>
            <p:nvPr/>
          </p:nvSpPr>
          <p:spPr>
            <a:xfrm>
              <a:off x="4238261" y="2672204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C01392E-72CF-4E03-A259-55B225A6BEFF}"/>
                </a:ext>
              </a:extLst>
            </p:cNvPr>
            <p:cNvSpPr txBox="1"/>
            <p:nvPr/>
          </p:nvSpPr>
          <p:spPr>
            <a:xfrm>
              <a:off x="4238262" y="2689945"/>
              <a:ext cx="3715474" cy="51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 err="1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취약가정</a:t>
              </a: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 </a:t>
              </a:r>
              <a:r>
                <a:rPr lang="ko-KR" altLang="en-US" sz="2000" dirty="0" err="1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건강지원</a:t>
              </a: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 서비스 제공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67EBE911-8322-4A42-81CD-12D911AA1ECE}"/>
              </a:ext>
            </a:extLst>
          </p:cNvPr>
          <p:cNvGrpSpPr/>
          <p:nvPr/>
        </p:nvGrpSpPr>
        <p:grpSpPr>
          <a:xfrm>
            <a:off x="4238262" y="3139936"/>
            <a:ext cx="3715475" cy="612060"/>
            <a:chOff x="4238261" y="3426780"/>
            <a:chExt cx="3715475" cy="612060"/>
          </a:xfrm>
        </p:grpSpPr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74E3FD57-E189-44A5-8572-39BA0D390620}"/>
                </a:ext>
              </a:extLst>
            </p:cNvPr>
            <p:cNvSpPr/>
            <p:nvPr/>
          </p:nvSpPr>
          <p:spPr>
            <a:xfrm>
              <a:off x="4238261" y="3426780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ED3C7AA-DBE4-47C5-93D4-7EAA4DF6258E}"/>
                </a:ext>
              </a:extLst>
            </p:cNvPr>
            <p:cNvSpPr txBox="1"/>
            <p:nvPr/>
          </p:nvSpPr>
          <p:spPr>
            <a:xfrm>
              <a:off x="4238262" y="3444521"/>
              <a:ext cx="3715474" cy="51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재가장애인 재활서비스 지원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DDF296E7-A267-4EC5-B97C-5E6E9B09A198}"/>
              </a:ext>
            </a:extLst>
          </p:cNvPr>
          <p:cNvGrpSpPr/>
          <p:nvPr/>
        </p:nvGrpSpPr>
        <p:grpSpPr>
          <a:xfrm>
            <a:off x="8238398" y="2387995"/>
            <a:ext cx="3715475" cy="612060"/>
            <a:chOff x="8238397" y="2672204"/>
            <a:chExt cx="3715475" cy="612060"/>
          </a:xfrm>
        </p:grpSpPr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CC15916C-A80C-4C18-AC91-AA52BDC73B68}"/>
                </a:ext>
              </a:extLst>
            </p:cNvPr>
            <p:cNvSpPr/>
            <p:nvPr/>
          </p:nvSpPr>
          <p:spPr>
            <a:xfrm>
              <a:off x="8238397" y="2672204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C159EFC-8E83-4E6C-8CA7-6C1FDEA0CFB6}"/>
                </a:ext>
              </a:extLst>
            </p:cNvPr>
            <p:cNvSpPr txBox="1"/>
            <p:nvPr/>
          </p:nvSpPr>
          <p:spPr>
            <a:xfrm>
              <a:off x="8238398" y="2689945"/>
              <a:ext cx="3715474" cy="51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호스피스 완화의료병동 운영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B373F3B-3746-42A2-B8C4-83F8AE7D60D9}"/>
              </a:ext>
            </a:extLst>
          </p:cNvPr>
          <p:cNvGrpSpPr/>
          <p:nvPr/>
        </p:nvGrpSpPr>
        <p:grpSpPr>
          <a:xfrm>
            <a:off x="8238398" y="3139936"/>
            <a:ext cx="3715475" cy="612060"/>
            <a:chOff x="8238397" y="3426780"/>
            <a:chExt cx="3715475" cy="612060"/>
          </a:xfrm>
        </p:grpSpPr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A64FE1F9-9D1E-4710-9B77-EE338C02C377}"/>
                </a:ext>
              </a:extLst>
            </p:cNvPr>
            <p:cNvSpPr/>
            <p:nvPr/>
          </p:nvSpPr>
          <p:spPr>
            <a:xfrm>
              <a:off x="8238397" y="3426780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BEBE525-596E-432D-946A-17F073DD686C}"/>
                </a:ext>
              </a:extLst>
            </p:cNvPr>
            <p:cNvSpPr txBox="1"/>
            <p:nvPr/>
          </p:nvSpPr>
          <p:spPr>
            <a:xfrm>
              <a:off x="8238398" y="3444521"/>
              <a:ext cx="3715474" cy="51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 err="1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농촌기반</a:t>
              </a: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 </a:t>
              </a:r>
              <a:r>
                <a:rPr lang="ko-KR" altLang="en-US" sz="2000" dirty="0" err="1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코호트</a:t>
              </a: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 노화연구 </a:t>
              </a:r>
              <a:r>
                <a:rPr lang="ko-KR" altLang="en-US" sz="2000" dirty="0" err="1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참여사업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9A59603-94CD-46C2-A7F9-63A2EBE7C760}"/>
              </a:ext>
            </a:extLst>
          </p:cNvPr>
          <p:cNvGrpSpPr/>
          <p:nvPr/>
        </p:nvGrpSpPr>
        <p:grpSpPr>
          <a:xfrm>
            <a:off x="4238260" y="3887972"/>
            <a:ext cx="3715475" cy="612060"/>
            <a:chOff x="4238260" y="4174126"/>
            <a:chExt cx="3715475" cy="612060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B853D836-8A9D-40E2-8513-E6906E19C79D}"/>
                </a:ext>
              </a:extLst>
            </p:cNvPr>
            <p:cNvSpPr/>
            <p:nvPr/>
          </p:nvSpPr>
          <p:spPr>
            <a:xfrm>
              <a:off x="4238260" y="4174126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A2E2E06-3F15-4B6E-9344-678633E06D75}"/>
                </a:ext>
              </a:extLst>
            </p:cNvPr>
            <p:cNvSpPr txBox="1"/>
            <p:nvPr/>
          </p:nvSpPr>
          <p:spPr>
            <a:xfrm>
              <a:off x="4238261" y="4191867"/>
              <a:ext cx="3715474" cy="51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취약계층 아동 건강관리서비스 지원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3770C717-543B-45DC-B71A-3149DFB69287}"/>
              </a:ext>
            </a:extLst>
          </p:cNvPr>
          <p:cNvGrpSpPr/>
          <p:nvPr/>
        </p:nvGrpSpPr>
        <p:grpSpPr>
          <a:xfrm>
            <a:off x="4238261" y="4635913"/>
            <a:ext cx="3715475" cy="612060"/>
            <a:chOff x="4238260" y="4928702"/>
            <a:chExt cx="3715475" cy="612060"/>
          </a:xfrm>
        </p:grpSpPr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F71F0228-DAF0-4B24-8E5D-0CC78981E4BD}"/>
                </a:ext>
              </a:extLst>
            </p:cNvPr>
            <p:cNvSpPr/>
            <p:nvPr/>
          </p:nvSpPr>
          <p:spPr>
            <a:xfrm>
              <a:off x="4238260" y="4928702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CB29951-FCDF-4A20-B3DD-0753687D8F6D}"/>
                </a:ext>
              </a:extLst>
            </p:cNvPr>
            <p:cNvSpPr txBox="1"/>
            <p:nvPr/>
          </p:nvSpPr>
          <p:spPr>
            <a:xfrm>
              <a:off x="4238261" y="4946443"/>
              <a:ext cx="3715474" cy="51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 err="1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분만취약지</a:t>
              </a: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 운영 지원 활성화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BFFBA4DA-C050-4C49-96F1-E56EE618F7F4}"/>
              </a:ext>
            </a:extLst>
          </p:cNvPr>
          <p:cNvGrpSpPr/>
          <p:nvPr/>
        </p:nvGrpSpPr>
        <p:grpSpPr>
          <a:xfrm>
            <a:off x="4238263" y="5385221"/>
            <a:ext cx="3715475" cy="612060"/>
            <a:chOff x="4238262" y="5669430"/>
            <a:chExt cx="3715475" cy="612060"/>
          </a:xfrm>
        </p:grpSpPr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BFE2ECF2-B275-43A1-88E8-B06BEC9627B9}"/>
                </a:ext>
              </a:extLst>
            </p:cNvPr>
            <p:cNvSpPr/>
            <p:nvPr/>
          </p:nvSpPr>
          <p:spPr>
            <a:xfrm>
              <a:off x="4238262" y="5669430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E3589D7-89C2-4DB0-A658-350AE5E8DB53}"/>
                </a:ext>
              </a:extLst>
            </p:cNvPr>
            <p:cNvSpPr txBox="1"/>
            <p:nvPr/>
          </p:nvSpPr>
          <p:spPr>
            <a:xfrm>
              <a:off x="4238263" y="5687171"/>
              <a:ext cx="3715474" cy="473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치매노인 맞춤형건강관리 서비스 지원</a:t>
              </a:r>
              <a:endParaRPr lang="en-US" altLang="ko-KR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D91FE30C-4ABD-4F33-BA72-EC1AB1482ECE}"/>
              </a:ext>
            </a:extLst>
          </p:cNvPr>
          <p:cNvGrpSpPr/>
          <p:nvPr/>
        </p:nvGrpSpPr>
        <p:grpSpPr>
          <a:xfrm>
            <a:off x="8238398" y="3887972"/>
            <a:ext cx="3715475" cy="612060"/>
            <a:chOff x="8238397" y="4173547"/>
            <a:chExt cx="3715475" cy="612060"/>
          </a:xfrm>
        </p:grpSpPr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3E1CABB4-2A2A-4EF2-8488-2284534C2296}"/>
                </a:ext>
              </a:extLst>
            </p:cNvPr>
            <p:cNvSpPr/>
            <p:nvPr/>
          </p:nvSpPr>
          <p:spPr>
            <a:xfrm>
              <a:off x="8238397" y="4173547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9EA64EF-8E53-45F1-921A-F468A6EE126B}"/>
                </a:ext>
              </a:extLst>
            </p:cNvPr>
            <p:cNvSpPr txBox="1"/>
            <p:nvPr/>
          </p:nvSpPr>
          <p:spPr>
            <a:xfrm>
              <a:off x="8238398" y="4191288"/>
              <a:ext cx="3715474" cy="51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지역사회 의료서비스 지원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25B30AAF-0912-43D2-97DF-551B9280D471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4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4286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>
            <a:extLst>
              <a:ext uri="{FF2B5EF4-FFF2-40B4-BE49-F238E27FC236}">
                <a16:creationId xmlns:a16="http://schemas.microsoft.com/office/drawing/2014/main" id="{F754E0E4-C7D0-48D7-9773-5FCD27BDD8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9442" b="24176"/>
          <a:stretch/>
        </p:blipFill>
        <p:spPr>
          <a:xfrm>
            <a:off x="7277321" y="2976563"/>
            <a:ext cx="4914679" cy="3881437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공공성 강화</a:t>
            </a:r>
            <a:endParaRPr lang="ko-KR" altLang="en-US" sz="3200" dirty="0">
              <a:solidFill>
                <a:srgbClr val="02B3C4"/>
              </a:solidFill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8158F64-7742-4151-B22D-607434FF657D}"/>
              </a:ext>
            </a:extLst>
          </p:cNvPr>
          <p:cNvSpPr txBox="1"/>
          <p:nvPr/>
        </p:nvSpPr>
        <p:spPr>
          <a:xfrm>
            <a:off x="238125" y="1012304"/>
            <a:ext cx="10782299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민간 공급이 부족한 필수의료 제공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취약계층 진료 등 지역 내 공공보건의료 거점 역할 수행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pic>
        <p:nvPicPr>
          <p:cNvPr id="27" name="그림 26" descr="텍스트이(가) 표시된 사진&#10;&#10;자동 생성된 설명">
            <a:extLst>
              <a:ext uri="{FF2B5EF4-FFF2-40B4-BE49-F238E27FC236}">
                <a16:creationId xmlns:a16="http://schemas.microsoft.com/office/drawing/2014/main" id="{1017D6B8-5DE4-404F-BB29-5D555253E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9414" y="5996262"/>
            <a:ext cx="1945272" cy="527884"/>
          </a:xfrm>
          <a:prstGeom prst="rect">
            <a:avLst/>
          </a:prstGeom>
        </p:spPr>
      </p:pic>
      <p:grpSp>
        <p:nvGrpSpPr>
          <p:cNvPr id="28" name="그룹 27">
            <a:extLst>
              <a:ext uri="{FF2B5EF4-FFF2-40B4-BE49-F238E27FC236}">
                <a16:creationId xmlns:a16="http://schemas.microsoft.com/office/drawing/2014/main" id="{D8B7ED01-C593-4EC2-953E-C51179B39348}"/>
              </a:ext>
            </a:extLst>
          </p:cNvPr>
          <p:cNvGrpSpPr/>
          <p:nvPr/>
        </p:nvGrpSpPr>
        <p:grpSpPr>
          <a:xfrm>
            <a:off x="1356360" y="2101852"/>
            <a:ext cx="9479279" cy="653768"/>
            <a:chOff x="1356360" y="2186143"/>
            <a:chExt cx="9479279" cy="653768"/>
          </a:xfrm>
        </p:grpSpPr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483A9643-465A-4DDD-8D44-890E642D9CD4}"/>
                </a:ext>
              </a:extLst>
            </p:cNvPr>
            <p:cNvSpPr/>
            <p:nvPr/>
          </p:nvSpPr>
          <p:spPr>
            <a:xfrm>
              <a:off x="1356360" y="2186143"/>
              <a:ext cx="9479278" cy="653768"/>
            </a:xfrm>
            <a:prstGeom prst="rect">
              <a:avLst/>
            </a:prstGeom>
            <a:solidFill>
              <a:srgbClr val="02B3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A3E70D1-7A85-449F-BDCD-8E1FB9100F45}"/>
                </a:ext>
              </a:extLst>
            </p:cNvPr>
            <p:cNvSpPr txBox="1"/>
            <p:nvPr/>
          </p:nvSpPr>
          <p:spPr>
            <a:xfrm>
              <a:off x="1356361" y="2212945"/>
              <a:ext cx="947927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400" dirty="0">
                  <a:solidFill>
                    <a:schemeClr val="bg1"/>
                  </a:solidFill>
                  <a:latin typeface="AppleSDGothicNeoB00" panose="02000503000000000000" pitchFamily="2" charset="-127"/>
                  <a:ea typeface="AppleSDGothicNeoB00" panose="02000503000000000000" pitchFamily="2" charset="-127"/>
                  <a:cs typeface="KoPubWorld돋움체 Medium" panose="00000600000000000000" pitchFamily="2" charset="-127"/>
                </a:rPr>
                <a:t>공공성강화</a:t>
              </a:r>
              <a:endParaRPr lang="en-US" altLang="ko-KR" sz="2400" dirty="0">
                <a:solidFill>
                  <a:schemeClr val="bg1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1F5A6E57-5D9B-47D1-8B92-2FE3F738C38F}"/>
              </a:ext>
            </a:extLst>
          </p:cNvPr>
          <p:cNvGrpSpPr/>
          <p:nvPr/>
        </p:nvGrpSpPr>
        <p:grpSpPr>
          <a:xfrm>
            <a:off x="1356360" y="2850516"/>
            <a:ext cx="9479278" cy="537778"/>
            <a:chOff x="238125" y="2672204"/>
            <a:chExt cx="3715474" cy="612060"/>
          </a:xfrm>
        </p:grpSpPr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BF393CCB-62C1-4162-A2D7-8877EF15532A}"/>
                </a:ext>
              </a:extLst>
            </p:cNvPr>
            <p:cNvSpPr/>
            <p:nvPr/>
          </p:nvSpPr>
          <p:spPr>
            <a:xfrm>
              <a:off x="238125" y="2672204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EC69FF4-B74D-4C3F-B4C8-ED8EEF4EC0F8}"/>
                </a:ext>
              </a:extLst>
            </p:cNvPr>
            <p:cNvSpPr txBox="1"/>
            <p:nvPr/>
          </p:nvSpPr>
          <p:spPr>
            <a:xfrm>
              <a:off x="238125" y="2689945"/>
              <a:ext cx="3715474" cy="586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 err="1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나누리봉사단</a:t>
              </a: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 사회공헌활동 강화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F790F2F0-42BE-410E-8795-8976E239E230}"/>
              </a:ext>
            </a:extLst>
          </p:cNvPr>
          <p:cNvGrpSpPr/>
          <p:nvPr/>
        </p:nvGrpSpPr>
        <p:grpSpPr>
          <a:xfrm>
            <a:off x="1356359" y="3483190"/>
            <a:ext cx="9479281" cy="537778"/>
            <a:chOff x="238125" y="3426780"/>
            <a:chExt cx="3715475" cy="612060"/>
          </a:xfrm>
        </p:grpSpPr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3C58FDF7-93EB-4291-9EF0-123329CA087A}"/>
                </a:ext>
              </a:extLst>
            </p:cNvPr>
            <p:cNvSpPr/>
            <p:nvPr/>
          </p:nvSpPr>
          <p:spPr>
            <a:xfrm>
              <a:off x="238125" y="3426780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63BC30F-70CB-4BF0-908D-58B25070C124}"/>
                </a:ext>
              </a:extLst>
            </p:cNvPr>
            <p:cNvSpPr txBox="1"/>
            <p:nvPr/>
          </p:nvSpPr>
          <p:spPr>
            <a:xfrm>
              <a:off x="238126" y="3444521"/>
              <a:ext cx="3715474" cy="586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지역책임의료기관 역할 강화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0A03551C-4290-4AAC-A6EE-672AE7304AAB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5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7849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공공성 강화</a:t>
            </a:r>
            <a:endParaRPr lang="ko-KR" altLang="en-US" sz="3200" dirty="0">
              <a:solidFill>
                <a:srgbClr val="02B3C4"/>
              </a:solidFill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1-1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나누리 봉사단 등 사회공헌 활동 강화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CA9056-C357-4163-A637-9E7B1CC6B2F9}"/>
              </a:ext>
            </a:extLst>
          </p:cNvPr>
          <p:cNvSpPr txBox="1"/>
          <p:nvPr/>
        </p:nvSpPr>
        <p:spPr>
          <a:xfrm>
            <a:off x="238125" y="1685694"/>
            <a:ext cx="11715750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남원의료원 임직원으로 구성된 “</a:t>
            </a:r>
            <a:r>
              <a:rPr lang="ko-KR" altLang="en-US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나누리봉사단”의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봉사활동을 활성화하여 지역 책임의료기관으로서 지역주민과 더불어 함께하는 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/>
            </a:r>
            <a:b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</a:b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따뜻한 공동체 건설에 이바지</a:t>
            </a:r>
            <a:endParaRPr lang="en-US" altLang="ko-KR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238125" y="2752961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501969" y="2574398"/>
            <a:ext cx="265557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나누리 봉사단 활동 강화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CA334CC-A56A-4BAC-9258-207D1C5B989D}"/>
              </a:ext>
            </a:extLst>
          </p:cNvPr>
          <p:cNvSpPr/>
          <p:nvPr/>
        </p:nvSpPr>
        <p:spPr>
          <a:xfrm flipV="1">
            <a:off x="501969" y="3188293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750AB7-0AAC-4595-9B03-5658B19EB308}"/>
              </a:ext>
            </a:extLst>
          </p:cNvPr>
          <p:cNvSpPr txBox="1"/>
          <p:nvPr/>
        </p:nvSpPr>
        <p:spPr>
          <a:xfrm>
            <a:off x="765813" y="3009730"/>
            <a:ext cx="265557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대외봉사</a:t>
            </a:r>
            <a:endParaRPr lang="en-US" altLang="ko-KR" sz="20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6302052-A579-4908-A2D9-D1C52487E1ED}"/>
              </a:ext>
            </a:extLst>
          </p:cNvPr>
          <p:cNvSpPr txBox="1"/>
          <p:nvPr/>
        </p:nvSpPr>
        <p:spPr>
          <a:xfrm>
            <a:off x="501968" y="3445061"/>
            <a:ext cx="559403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지역 내 재난 발생시 전문적인 의료봉사활동 및 물품지원</a:t>
            </a:r>
            <a:endParaRPr lang="en-US" altLang="ko-KR" sz="16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소규모 자원봉사</a:t>
            </a:r>
            <a:endParaRPr lang="en-US" altLang="ko-KR" sz="16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지역 내 사회복지 기관</a:t>
            </a:r>
            <a:r>
              <a:rPr lang="en-US" altLang="ko-KR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시설</a:t>
            </a:r>
            <a:r>
              <a:rPr lang="en-US" altLang="ko-KR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), </a:t>
            </a:r>
            <a:r>
              <a:rPr lang="ko-KR" altLang="en-US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취약계층 등 물품지원 및 봉사활동</a:t>
            </a:r>
            <a:endParaRPr lang="en-US" altLang="ko-KR" sz="16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428FFF67-254F-4B09-9A40-7299EA2ADF2E}"/>
              </a:ext>
            </a:extLst>
          </p:cNvPr>
          <p:cNvSpPr/>
          <p:nvPr/>
        </p:nvSpPr>
        <p:spPr>
          <a:xfrm flipV="1">
            <a:off x="501970" y="4792762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0E5ABC6-45C0-4B1D-9332-7EBBAF8054BB}"/>
              </a:ext>
            </a:extLst>
          </p:cNvPr>
          <p:cNvSpPr txBox="1"/>
          <p:nvPr/>
        </p:nvSpPr>
        <p:spPr>
          <a:xfrm>
            <a:off x="765814" y="4614199"/>
            <a:ext cx="265557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원내봉사</a:t>
            </a:r>
            <a:endParaRPr lang="en-US" altLang="ko-KR" sz="20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C4E7F64-96F4-4875-894C-D7F95B67B930}"/>
              </a:ext>
            </a:extLst>
          </p:cNvPr>
          <p:cNvSpPr txBox="1"/>
          <p:nvPr/>
        </p:nvSpPr>
        <p:spPr>
          <a:xfrm>
            <a:off x="501969" y="5049530"/>
            <a:ext cx="559403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전라북도 남원의료원 </a:t>
            </a:r>
            <a:r>
              <a:rPr lang="en-US" altLang="ko-KR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Event-Day : </a:t>
            </a:r>
            <a:r>
              <a:rPr lang="ko-KR" altLang="en-US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어린이날</a:t>
            </a:r>
            <a:r>
              <a:rPr lang="en-US" altLang="ko-KR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어버이날</a:t>
            </a:r>
            <a:r>
              <a:rPr lang="en-US" altLang="ko-KR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br>
              <a:rPr lang="en-US" altLang="ko-KR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</a:br>
            <a:r>
              <a:rPr lang="ko-KR" altLang="en-US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개원기념일</a:t>
            </a:r>
            <a:r>
              <a:rPr lang="en-US" altLang="ko-KR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노인의 날에 환자들에게 소정의 선물 증정</a:t>
            </a:r>
            <a:endParaRPr lang="en-US" altLang="ko-KR" sz="16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F967A7D0-22A7-47BC-87AD-CA428C21F1F0}"/>
              </a:ext>
            </a:extLst>
          </p:cNvPr>
          <p:cNvSpPr/>
          <p:nvPr/>
        </p:nvSpPr>
        <p:spPr>
          <a:xfrm flipV="1">
            <a:off x="6302716" y="2752961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C5841AC-1D89-4834-98E7-1A086948699F}"/>
              </a:ext>
            </a:extLst>
          </p:cNvPr>
          <p:cNvSpPr txBox="1"/>
          <p:nvPr/>
        </p:nvSpPr>
        <p:spPr>
          <a:xfrm>
            <a:off x="6566560" y="2574398"/>
            <a:ext cx="265557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자원봉사자 활동 활성화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FCA6E5DF-CBFE-4E26-8046-5153727CE0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043426"/>
              </p:ext>
            </p:extLst>
          </p:nvPr>
        </p:nvGraphicFramePr>
        <p:xfrm>
          <a:off x="6096000" y="3188293"/>
          <a:ext cx="5908675" cy="2208459"/>
        </p:xfrm>
        <a:graphic>
          <a:graphicData uri="http://schemas.openxmlformats.org/drawingml/2006/table">
            <a:tbl>
              <a:tblPr/>
              <a:tblGrid>
                <a:gridCol w="500761">
                  <a:extLst>
                    <a:ext uri="{9D8B030D-6E8A-4147-A177-3AD203B41FA5}">
                      <a16:colId xmlns:a16="http://schemas.microsoft.com/office/drawing/2014/main" val="3322436810"/>
                    </a:ext>
                  </a:extLst>
                </a:gridCol>
                <a:gridCol w="566039">
                  <a:extLst>
                    <a:ext uri="{9D8B030D-6E8A-4147-A177-3AD203B41FA5}">
                      <a16:colId xmlns:a16="http://schemas.microsoft.com/office/drawing/2014/main" val="475234324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693250461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1841524957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1608629777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765646496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1844643321"/>
                    </a:ext>
                  </a:extLst>
                </a:gridCol>
              </a:tblGrid>
              <a:tr h="337906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AppleSDGothicNeoM00" panose="02000503000000000000" pitchFamily="2" charset="-127"/>
                          <a:ea typeface="AppleSDGothicNeoM00" panose="02000503000000000000" pitchFamily="2" charset="-127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AppleSDGothicNeoM00" panose="02000503000000000000" pitchFamily="2" charset="-127"/>
                          <a:ea typeface="AppleSDGothicNeoM00" panose="02000503000000000000" pitchFamily="2" charset="-127"/>
                        </a:rPr>
                        <a:t>월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AppleSDGothicNeoM00" panose="02000503000000000000" pitchFamily="2" charset="-127"/>
                          <a:ea typeface="AppleSDGothicNeoM00" panose="02000503000000000000" pitchFamily="2" charset="-127"/>
                        </a:rPr>
                        <a:t>화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AppleSDGothicNeoM00" panose="02000503000000000000" pitchFamily="2" charset="-127"/>
                          <a:ea typeface="AppleSDGothicNeoM00" panose="02000503000000000000" pitchFamily="2" charset="-127"/>
                        </a:rPr>
                        <a:t>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AppleSDGothicNeoM00" panose="02000503000000000000" pitchFamily="2" charset="-127"/>
                          <a:ea typeface="AppleSDGothicNeoM00" panose="02000503000000000000" pitchFamily="2" charset="-127"/>
                        </a:rPr>
                        <a:t>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AppleSDGothicNeoM00" panose="02000503000000000000" pitchFamily="2" charset="-127"/>
                          <a:ea typeface="AppleSDGothicNeoM00" panose="02000503000000000000" pitchFamily="2" charset="-127"/>
                        </a:rPr>
                        <a:t>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4360619"/>
                  </a:ext>
                </a:extLst>
              </a:tr>
              <a:tr h="806916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AppleSDGothicNeoM00" panose="02000503000000000000" pitchFamily="2" charset="-127"/>
                          <a:ea typeface="AppleSDGothicNeoM00" panose="02000503000000000000" pitchFamily="2" charset="-127"/>
                        </a:rPr>
                        <a:t>오전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AppleSDGothicNeoM00" panose="02000503000000000000" pitchFamily="2" charset="-127"/>
                          <a:ea typeface="AppleSDGothicNeoM00" panose="02000503000000000000" pitchFamily="2" charset="-127"/>
                        </a:rPr>
                        <a:t>가톨릭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신문나눔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세족봉사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정서지원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정서지원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세족봉사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이미용봉사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세족봉사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목욕봉사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정서지원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세족봉사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세족봉사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lvl="0" indent="-17145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신문나눔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9763918"/>
                  </a:ext>
                </a:extLst>
              </a:tr>
              <a:tr h="10636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AppleSDGothicNeoM00" panose="02000503000000000000" pitchFamily="2" charset="-127"/>
                          <a:ea typeface="AppleSDGothicNeoM00" panose="02000503000000000000" pitchFamily="2" charset="-127"/>
                        </a:rPr>
                        <a:t>기독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누룽지봉사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안내봉사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정서지원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누룽지봉사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안내봉사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정서지원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누룽지봉사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안내봉사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정서지원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이미용봉사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누룽지봉사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안내봉사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목욕봉사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환자돌봄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누룽지봉사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안내봉사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925822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066919BF-6B29-4D1C-91BD-F7698FF8AC8D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6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3713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공공성 강화</a:t>
            </a:r>
            <a:endParaRPr lang="ko-KR" altLang="en-US" sz="3200" dirty="0">
              <a:solidFill>
                <a:srgbClr val="02B3C4"/>
              </a:solidFill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1-2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지역책임의료기관 역할 강화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CA9056-C357-4163-A637-9E7B1CC6B2F9}"/>
              </a:ext>
            </a:extLst>
          </p:cNvPr>
          <p:cNvSpPr txBox="1"/>
          <p:nvPr/>
        </p:nvSpPr>
        <p:spPr>
          <a:xfrm>
            <a:off x="238125" y="1685694"/>
            <a:ext cx="11715750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지역 간 의료격차 해소 및 의료이용의 수도권 집중 완화 등 필수의료분야 지역 균형발전에 기여하고자 함</a:t>
            </a:r>
            <a:endParaRPr lang="en-US" altLang="ko-KR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238125" y="2385567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501969" y="2207004"/>
            <a:ext cx="265557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사업성과지표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CA334CC-A56A-4BAC-9258-207D1C5B989D}"/>
              </a:ext>
            </a:extLst>
          </p:cNvPr>
          <p:cNvSpPr/>
          <p:nvPr/>
        </p:nvSpPr>
        <p:spPr>
          <a:xfrm flipV="1">
            <a:off x="501969" y="2881859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750AB7-0AAC-4595-9B03-5658B19EB308}"/>
              </a:ext>
            </a:extLst>
          </p:cNvPr>
          <p:cNvSpPr txBox="1"/>
          <p:nvPr/>
        </p:nvSpPr>
        <p:spPr>
          <a:xfrm>
            <a:off x="765813" y="2703296"/>
            <a:ext cx="6451416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err="1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남원권</a:t>
            </a:r>
            <a:r>
              <a:rPr lang="ko-KR" altLang="en-US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 퇴원환자 지역사회연계 활성화</a:t>
            </a:r>
            <a:endParaRPr lang="en-US" altLang="ko-KR" sz="20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336AD665-C36D-448C-AD63-3E32EE3565FA}"/>
              </a:ext>
            </a:extLst>
          </p:cNvPr>
          <p:cNvSpPr/>
          <p:nvPr/>
        </p:nvSpPr>
        <p:spPr>
          <a:xfrm flipV="1">
            <a:off x="501969" y="3397385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CDB6348-B900-40BE-A857-BD859E64E05C}"/>
              </a:ext>
            </a:extLst>
          </p:cNvPr>
          <p:cNvSpPr txBox="1"/>
          <p:nvPr/>
        </p:nvSpPr>
        <p:spPr>
          <a:xfrm>
            <a:off x="765813" y="3218822"/>
            <a:ext cx="6451416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err="1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남원권</a:t>
            </a:r>
            <a:r>
              <a:rPr lang="ko-KR" altLang="en-US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2000" dirty="0" err="1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중증응급이송</a:t>
            </a:r>
            <a:r>
              <a:rPr lang="ko-KR" altLang="en-US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 전원 프로세스 구축</a:t>
            </a:r>
            <a:endParaRPr lang="en-US" altLang="ko-KR" sz="20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E68F0BB0-070A-4646-BFA7-6FB240FB3A7E}"/>
              </a:ext>
            </a:extLst>
          </p:cNvPr>
          <p:cNvSpPr/>
          <p:nvPr/>
        </p:nvSpPr>
        <p:spPr>
          <a:xfrm flipV="1">
            <a:off x="501969" y="3912911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49A1426-2C0C-484C-93B4-F7B830AC36FD}"/>
              </a:ext>
            </a:extLst>
          </p:cNvPr>
          <p:cNvSpPr txBox="1"/>
          <p:nvPr/>
        </p:nvSpPr>
        <p:spPr>
          <a:xfrm>
            <a:off x="765813" y="3734348"/>
            <a:ext cx="6451416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err="1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남원권</a:t>
            </a:r>
            <a:r>
              <a:rPr lang="ko-KR" altLang="en-US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 감염관리 및 네트워크 구축 사업 강화</a:t>
            </a:r>
            <a:endParaRPr lang="en-US" altLang="ko-KR" sz="20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EAD2F641-69E6-41F2-8EBD-F64F15FBEF93}"/>
              </a:ext>
            </a:extLst>
          </p:cNvPr>
          <p:cNvSpPr/>
          <p:nvPr/>
        </p:nvSpPr>
        <p:spPr>
          <a:xfrm flipV="1">
            <a:off x="501969" y="4428437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905D55D-FA28-47FB-9B5A-745F0F82FDD6}"/>
              </a:ext>
            </a:extLst>
          </p:cNvPr>
          <p:cNvSpPr txBox="1"/>
          <p:nvPr/>
        </p:nvSpPr>
        <p:spPr>
          <a:xfrm>
            <a:off x="765813" y="4249874"/>
            <a:ext cx="6451416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err="1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남원권</a:t>
            </a:r>
            <a:r>
              <a:rPr lang="ko-KR" altLang="en-US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 정신건강 네트워크 구축</a:t>
            </a:r>
            <a:endParaRPr lang="en-US" altLang="ko-KR" sz="20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79E3D1E6-A394-4E48-822E-6C6D899E7AEB}"/>
              </a:ext>
            </a:extLst>
          </p:cNvPr>
          <p:cNvSpPr/>
          <p:nvPr/>
        </p:nvSpPr>
        <p:spPr>
          <a:xfrm flipV="1">
            <a:off x="501969" y="4943963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8941614-1AAC-4A6D-A960-8B0517C80A0D}"/>
              </a:ext>
            </a:extLst>
          </p:cNvPr>
          <p:cNvSpPr txBox="1"/>
          <p:nvPr/>
        </p:nvSpPr>
        <p:spPr>
          <a:xfrm>
            <a:off x="765813" y="4765400"/>
            <a:ext cx="6451416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err="1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남원권</a:t>
            </a:r>
            <a:r>
              <a:rPr lang="ko-KR" altLang="en-US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 재가장애인 맞춤형 재활서비스 제공</a:t>
            </a:r>
            <a:endParaRPr lang="en-US" altLang="ko-KR" sz="20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4CFAC286-E981-4603-B222-74EA9B29A640}"/>
              </a:ext>
            </a:extLst>
          </p:cNvPr>
          <p:cNvSpPr/>
          <p:nvPr/>
        </p:nvSpPr>
        <p:spPr>
          <a:xfrm flipV="1">
            <a:off x="6038872" y="2881859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277EE12-D010-4DB5-AD11-6208B135FD53}"/>
              </a:ext>
            </a:extLst>
          </p:cNvPr>
          <p:cNvSpPr txBox="1"/>
          <p:nvPr/>
        </p:nvSpPr>
        <p:spPr>
          <a:xfrm>
            <a:off x="6302716" y="2703296"/>
            <a:ext cx="6451416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err="1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남원권</a:t>
            </a:r>
            <a:r>
              <a:rPr lang="ko-KR" altLang="en-US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 보건의료인력 등 역량강화 교육 활성화</a:t>
            </a:r>
            <a:endParaRPr lang="en-US" altLang="ko-KR" sz="20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B8E35D9D-DC60-473D-B9B7-7ADDDA0893B1}"/>
              </a:ext>
            </a:extLst>
          </p:cNvPr>
          <p:cNvSpPr/>
          <p:nvPr/>
        </p:nvSpPr>
        <p:spPr>
          <a:xfrm flipV="1">
            <a:off x="6038872" y="3394889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435EFC5-27F0-4627-AAEA-0132D245C304}"/>
              </a:ext>
            </a:extLst>
          </p:cNvPr>
          <p:cNvSpPr txBox="1"/>
          <p:nvPr/>
        </p:nvSpPr>
        <p:spPr>
          <a:xfrm>
            <a:off x="6302716" y="3216326"/>
            <a:ext cx="6451416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err="1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남원권</a:t>
            </a:r>
            <a:r>
              <a:rPr lang="ko-KR" altLang="en-US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 취약계층 의료 안전망 구축</a:t>
            </a:r>
            <a:endParaRPr lang="en-US" altLang="ko-KR" sz="20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428F50E-A316-46EF-86D4-189A41617AEB}"/>
              </a:ext>
            </a:extLst>
          </p:cNvPr>
          <p:cNvSpPr/>
          <p:nvPr/>
        </p:nvSpPr>
        <p:spPr>
          <a:xfrm flipV="1">
            <a:off x="6038872" y="3907919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7CF58A9-F84E-430B-8A84-FFD0EB799FC6}"/>
              </a:ext>
            </a:extLst>
          </p:cNvPr>
          <p:cNvSpPr txBox="1"/>
          <p:nvPr/>
        </p:nvSpPr>
        <p:spPr>
          <a:xfrm>
            <a:off x="6302716" y="3729356"/>
            <a:ext cx="6451416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지역주민 만성질환 예방 관리 서비스 지원</a:t>
            </a:r>
            <a:endParaRPr lang="en-US" altLang="ko-KR" sz="20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94B99C8C-3256-440E-AF5E-3988374F0368}"/>
              </a:ext>
            </a:extLst>
          </p:cNvPr>
          <p:cNvSpPr/>
          <p:nvPr/>
        </p:nvSpPr>
        <p:spPr>
          <a:xfrm flipV="1">
            <a:off x="6038872" y="4420949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B8ABED3-EA83-4AD8-9787-EC6391FD9A9D}"/>
              </a:ext>
            </a:extLst>
          </p:cNvPr>
          <p:cNvSpPr txBox="1"/>
          <p:nvPr/>
        </p:nvSpPr>
        <p:spPr>
          <a:xfrm>
            <a:off x="6302716" y="4242386"/>
            <a:ext cx="6451416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심혈관질환 예방 심방세동 관리 시스템 구축</a:t>
            </a:r>
            <a:endParaRPr lang="en-US" altLang="ko-KR" sz="20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4D32D10-2B09-4E2D-8349-866701E59852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7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4285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1-2-1 </a:t>
            </a:r>
            <a:r>
              <a:rPr lang="ko-KR" altLang="en-US" sz="2000" dirty="0" err="1" smtClean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퇴원환자</a:t>
            </a:r>
            <a:r>
              <a:rPr lang="ko-KR" altLang="en-US" sz="2000" dirty="0" smtClean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지역사회연계 활성화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447788" y="1870430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대상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E089CBF-A1B6-4E4B-8E30-FB55B01BB7C1}"/>
              </a:ext>
            </a:extLst>
          </p:cNvPr>
          <p:cNvSpPr txBox="1"/>
          <p:nvPr/>
        </p:nvSpPr>
        <p:spPr>
          <a:xfrm>
            <a:off x="1483190" y="1870430"/>
            <a:ext cx="9639052" cy="937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고관절골절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(s72)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로 정형외과에 입원한 환자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뇌졸중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주상병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(I60.0~I69.9)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로 신경과에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입원환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환자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7080A3A-5DD4-4B65-A025-F4170D22D0E8}"/>
              </a:ext>
            </a:extLst>
          </p:cNvPr>
          <p:cNvSpPr txBox="1"/>
          <p:nvPr/>
        </p:nvSpPr>
        <p:spPr>
          <a:xfrm>
            <a:off x="447788" y="2913474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내용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pic>
        <p:nvPicPr>
          <p:cNvPr id="37" name="_x474713480" descr="EMB000036542258">
            <a:extLst>
              <a:ext uri="{FF2B5EF4-FFF2-40B4-BE49-F238E27FC236}">
                <a16:creationId xmlns:a16="http://schemas.microsoft.com/office/drawing/2014/main" id="{E6359265-6D10-47A6-91A7-F39F624C5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190" y="2913474"/>
            <a:ext cx="6567488" cy="156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529544F8-3495-4BBA-B7E4-DC2BD749C129}"/>
              </a:ext>
            </a:extLst>
          </p:cNvPr>
          <p:cNvSpPr txBox="1"/>
          <p:nvPr/>
        </p:nvSpPr>
        <p:spPr>
          <a:xfrm>
            <a:off x="447788" y="4763886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방법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CF9FAF22-4B04-4541-9C76-E1292CAFB215}"/>
              </a:ext>
            </a:extLst>
          </p:cNvPr>
          <p:cNvSpPr/>
          <p:nvPr/>
        </p:nvSpPr>
        <p:spPr>
          <a:xfrm>
            <a:off x="1492656" y="4909031"/>
            <a:ext cx="1426881" cy="908385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ppleSDGothicNeoB00" panose="02000503000000000000" pitchFamily="2" charset="-127"/>
              <a:ea typeface="AppleSDGothicNeoB00" panose="02000503000000000000" pitchFamily="2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959448F-35AE-4FDC-BE44-6CDFE1E91A1C}"/>
              </a:ext>
            </a:extLst>
          </p:cNvPr>
          <p:cNvSpPr txBox="1"/>
          <p:nvPr/>
        </p:nvSpPr>
        <p:spPr>
          <a:xfrm>
            <a:off x="1492656" y="5147780"/>
            <a:ext cx="14268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6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1. </a:t>
            </a:r>
            <a:r>
              <a:rPr lang="ko-KR" altLang="en-US" sz="16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대상자선정</a:t>
            </a:r>
            <a:endParaRPr lang="en-US" altLang="ko-KR" sz="16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03ECDA72-FF22-438E-92F8-E6CDB9CBE753}"/>
              </a:ext>
            </a:extLst>
          </p:cNvPr>
          <p:cNvSpPr/>
          <p:nvPr/>
        </p:nvSpPr>
        <p:spPr>
          <a:xfrm>
            <a:off x="3133197" y="4909031"/>
            <a:ext cx="1426881" cy="908385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ppleSDGothicNeoB00" panose="02000503000000000000" pitchFamily="2" charset="-127"/>
              <a:ea typeface="AppleSDGothicNeoB00" panose="02000503000000000000" pitchFamily="2" charset="-127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2FD80F5-C3AA-4835-B3C9-58B0EC77429C}"/>
              </a:ext>
            </a:extLst>
          </p:cNvPr>
          <p:cNvSpPr txBox="1"/>
          <p:nvPr/>
        </p:nvSpPr>
        <p:spPr>
          <a:xfrm>
            <a:off x="3133197" y="5147780"/>
            <a:ext cx="14268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6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2. </a:t>
            </a:r>
            <a:r>
              <a:rPr lang="ko-KR" altLang="en-US" sz="16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대상자동의</a:t>
            </a:r>
            <a:endParaRPr lang="en-US" altLang="ko-KR" sz="16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1CA90CD3-A95B-4AD4-9076-8DE9765331D1}"/>
              </a:ext>
            </a:extLst>
          </p:cNvPr>
          <p:cNvSpPr/>
          <p:nvPr/>
        </p:nvSpPr>
        <p:spPr>
          <a:xfrm>
            <a:off x="4773738" y="4909031"/>
            <a:ext cx="1426881" cy="908385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ppleSDGothicNeoB00" panose="02000503000000000000" pitchFamily="2" charset="-127"/>
              <a:ea typeface="AppleSDGothicNeoB00" panose="02000503000000000000" pitchFamily="2" charset="-127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C842C94-DDB5-470B-857F-1FF52134EA70}"/>
              </a:ext>
            </a:extLst>
          </p:cNvPr>
          <p:cNvSpPr txBox="1"/>
          <p:nvPr/>
        </p:nvSpPr>
        <p:spPr>
          <a:xfrm>
            <a:off x="4773738" y="5147780"/>
            <a:ext cx="14268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6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3. </a:t>
            </a:r>
            <a:r>
              <a:rPr lang="ko-KR" altLang="en-US" sz="16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사례회의</a:t>
            </a:r>
            <a:endParaRPr lang="en-US" altLang="ko-KR" sz="16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A24D4CF7-1F78-410D-8D06-61A38829552C}"/>
              </a:ext>
            </a:extLst>
          </p:cNvPr>
          <p:cNvSpPr/>
          <p:nvPr/>
        </p:nvSpPr>
        <p:spPr>
          <a:xfrm>
            <a:off x="6414279" y="4909031"/>
            <a:ext cx="1426881" cy="908385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ppleSDGothicNeoB00" panose="02000503000000000000" pitchFamily="2" charset="-127"/>
              <a:ea typeface="AppleSDGothicNeoB00" panose="02000503000000000000" pitchFamily="2" charset="-127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8A03894-1B21-48DE-AA6E-8FC70B464239}"/>
              </a:ext>
            </a:extLst>
          </p:cNvPr>
          <p:cNvSpPr txBox="1"/>
          <p:nvPr/>
        </p:nvSpPr>
        <p:spPr>
          <a:xfrm>
            <a:off x="6414279" y="5147780"/>
            <a:ext cx="14268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6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4. </a:t>
            </a:r>
            <a:r>
              <a:rPr lang="ko-KR" altLang="en-US" sz="16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퇴원계획</a:t>
            </a:r>
            <a:endParaRPr lang="en-US" altLang="ko-KR" sz="16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E55E1D94-0476-44FA-9766-1D92CD0275F7}"/>
              </a:ext>
            </a:extLst>
          </p:cNvPr>
          <p:cNvSpPr/>
          <p:nvPr/>
        </p:nvSpPr>
        <p:spPr>
          <a:xfrm>
            <a:off x="8054820" y="4909031"/>
            <a:ext cx="1426881" cy="908385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ppleSDGothicNeoB00" panose="02000503000000000000" pitchFamily="2" charset="-127"/>
              <a:ea typeface="AppleSDGothicNeoB00" panose="02000503000000000000" pitchFamily="2" charset="-127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4DE5B79-1182-4C8C-88E0-A81D06D46978}"/>
              </a:ext>
            </a:extLst>
          </p:cNvPr>
          <p:cNvSpPr txBox="1"/>
          <p:nvPr/>
        </p:nvSpPr>
        <p:spPr>
          <a:xfrm>
            <a:off x="8054820" y="4963114"/>
            <a:ext cx="142688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6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5. </a:t>
            </a:r>
            <a:r>
              <a:rPr lang="ko-KR" altLang="en-US" sz="16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지역사회</a:t>
            </a:r>
            <a:endParaRPr lang="en-US" altLang="ko-KR" sz="16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자원연계</a:t>
            </a:r>
            <a:endParaRPr lang="en-US" altLang="ko-KR" sz="16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A69DB46A-9AF2-4F3F-8A97-6299DB385CBF}"/>
              </a:ext>
            </a:extLst>
          </p:cNvPr>
          <p:cNvSpPr/>
          <p:nvPr/>
        </p:nvSpPr>
        <p:spPr>
          <a:xfrm>
            <a:off x="9695361" y="4910445"/>
            <a:ext cx="1426881" cy="908385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ppleSDGothicNeoB00" panose="02000503000000000000" pitchFamily="2" charset="-127"/>
              <a:ea typeface="AppleSDGothicNeoB00" panose="02000503000000000000" pitchFamily="2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8D8A5DF-8601-4588-AB63-E2DBFED3E9CF}"/>
              </a:ext>
            </a:extLst>
          </p:cNvPr>
          <p:cNvSpPr txBox="1"/>
          <p:nvPr/>
        </p:nvSpPr>
        <p:spPr>
          <a:xfrm>
            <a:off x="9695361" y="4964528"/>
            <a:ext cx="142688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6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6. </a:t>
            </a:r>
            <a:r>
              <a:rPr lang="ko-KR" altLang="en-US" sz="16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모니터링 </a:t>
            </a:r>
            <a:endParaRPr lang="en-US" altLang="ko-KR" sz="16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및 사례관리</a:t>
            </a:r>
            <a:endParaRPr lang="en-US" altLang="ko-KR" sz="16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4" name="이등변 삼각형 3">
            <a:extLst>
              <a:ext uri="{FF2B5EF4-FFF2-40B4-BE49-F238E27FC236}">
                <a16:creationId xmlns:a16="http://schemas.microsoft.com/office/drawing/2014/main" id="{43DF900F-6BD7-4A89-BB4C-39B79A3F2691}"/>
              </a:ext>
            </a:extLst>
          </p:cNvPr>
          <p:cNvSpPr/>
          <p:nvPr/>
        </p:nvSpPr>
        <p:spPr>
          <a:xfrm rot="5400000">
            <a:off x="2919537" y="5296259"/>
            <a:ext cx="213660" cy="131102"/>
          </a:xfrm>
          <a:prstGeom prst="triangle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82" name="이등변 삼각형 81">
            <a:extLst>
              <a:ext uri="{FF2B5EF4-FFF2-40B4-BE49-F238E27FC236}">
                <a16:creationId xmlns:a16="http://schemas.microsoft.com/office/drawing/2014/main" id="{77BA51FF-7C94-467E-A7F9-905C8591FE3E}"/>
              </a:ext>
            </a:extLst>
          </p:cNvPr>
          <p:cNvSpPr/>
          <p:nvPr/>
        </p:nvSpPr>
        <p:spPr>
          <a:xfrm rot="5400000">
            <a:off x="4560078" y="5294443"/>
            <a:ext cx="213660" cy="131102"/>
          </a:xfrm>
          <a:prstGeom prst="triangle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83" name="이등변 삼각형 82">
            <a:extLst>
              <a:ext uri="{FF2B5EF4-FFF2-40B4-BE49-F238E27FC236}">
                <a16:creationId xmlns:a16="http://schemas.microsoft.com/office/drawing/2014/main" id="{62F7A97B-2E44-48AD-BAAD-3F0F65BCC123}"/>
              </a:ext>
            </a:extLst>
          </p:cNvPr>
          <p:cNvSpPr/>
          <p:nvPr/>
        </p:nvSpPr>
        <p:spPr>
          <a:xfrm rot="5400000">
            <a:off x="6200619" y="5292627"/>
            <a:ext cx="213660" cy="131102"/>
          </a:xfrm>
          <a:prstGeom prst="triangle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84" name="이등변 삼각형 83">
            <a:extLst>
              <a:ext uri="{FF2B5EF4-FFF2-40B4-BE49-F238E27FC236}">
                <a16:creationId xmlns:a16="http://schemas.microsoft.com/office/drawing/2014/main" id="{2576046A-F778-4BFF-B6BD-67E7EEE716D2}"/>
              </a:ext>
            </a:extLst>
          </p:cNvPr>
          <p:cNvSpPr/>
          <p:nvPr/>
        </p:nvSpPr>
        <p:spPr>
          <a:xfrm rot="5400000">
            <a:off x="7841160" y="5290811"/>
            <a:ext cx="213660" cy="131102"/>
          </a:xfrm>
          <a:prstGeom prst="triangle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85" name="이등변 삼각형 84">
            <a:extLst>
              <a:ext uri="{FF2B5EF4-FFF2-40B4-BE49-F238E27FC236}">
                <a16:creationId xmlns:a16="http://schemas.microsoft.com/office/drawing/2014/main" id="{0334A6DA-6F47-4091-97D5-EF316FCABD38}"/>
              </a:ext>
            </a:extLst>
          </p:cNvPr>
          <p:cNvSpPr/>
          <p:nvPr/>
        </p:nvSpPr>
        <p:spPr>
          <a:xfrm rot="5400000">
            <a:off x="9481701" y="5288995"/>
            <a:ext cx="213660" cy="131102"/>
          </a:xfrm>
          <a:prstGeom prst="triangle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86" name="그림 85">
            <a:extLst>
              <a:ext uri="{FF2B5EF4-FFF2-40B4-BE49-F238E27FC236}">
                <a16:creationId xmlns:a16="http://schemas.microsoft.com/office/drawing/2014/main" id="{35C296F7-B6F1-4525-AD14-7E68BE00E3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689570" y="1008830"/>
            <a:ext cx="3016883" cy="2972354"/>
          </a:xfrm>
          <a:prstGeom prst="rect">
            <a:avLst/>
          </a:prstGeom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15AECA65-F6D2-497F-B681-4F5752F0C336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8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공공성 강화</a:t>
            </a:r>
            <a:endParaRPr lang="ko-KR" altLang="en-US" sz="3200" dirty="0">
              <a:solidFill>
                <a:srgbClr val="02B3C4"/>
              </a:solidFill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1625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그림 32">
            <a:extLst>
              <a:ext uri="{FF2B5EF4-FFF2-40B4-BE49-F238E27FC236}">
                <a16:creationId xmlns:a16="http://schemas.microsoft.com/office/drawing/2014/main" id="{BF048948-3CE0-417B-B9F0-ACE26B8D19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65"/>
          <a:stretch/>
        </p:blipFill>
        <p:spPr>
          <a:xfrm>
            <a:off x="8474317" y="2330755"/>
            <a:ext cx="3070194" cy="2565112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1-2-2 </a:t>
            </a:r>
            <a:r>
              <a:rPr lang="ko-KR" altLang="en-US" sz="2000" dirty="0" smtClean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중증응급이송전원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프로세스 구축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447788" y="1870430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대상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E089CBF-A1B6-4E4B-8E30-FB55B01BB7C1}"/>
              </a:ext>
            </a:extLst>
          </p:cNvPr>
          <p:cNvSpPr txBox="1"/>
          <p:nvPr/>
        </p:nvSpPr>
        <p:spPr>
          <a:xfrm>
            <a:off x="1483190" y="1870430"/>
            <a:ext cx="963905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응급실에 내원한 뇌졸중 소견을 가진 환자 중 권역책임의료기관으로 이송이 필요한 자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7080A3A-5DD4-4B65-A025-F4170D22D0E8}"/>
              </a:ext>
            </a:extLst>
          </p:cNvPr>
          <p:cNvSpPr txBox="1"/>
          <p:nvPr/>
        </p:nvSpPr>
        <p:spPr>
          <a:xfrm>
            <a:off x="447788" y="2670939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내용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29544F8-3495-4BBA-B7E4-DC2BD749C129}"/>
              </a:ext>
            </a:extLst>
          </p:cNvPr>
          <p:cNvSpPr txBox="1"/>
          <p:nvPr/>
        </p:nvSpPr>
        <p:spPr>
          <a:xfrm>
            <a:off x="447788" y="4806752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방법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pic>
        <p:nvPicPr>
          <p:cNvPr id="32" name="_x474712440" descr="EMB000036542265">
            <a:extLst>
              <a:ext uri="{FF2B5EF4-FFF2-40B4-BE49-F238E27FC236}">
                <a16:creationId xmlns:a16="http://schemas.microsoft.com/office/drawing/2014/main" id="{F5742D44-3972-41E5-9357-2FA847D0BC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3" b="14500"/>
          <a:stretch/>
        </p:blipFill>
        <p:spPr bwMode="auto">
          <a:xfrm>
            <a:off x="1483190" y="2670939"/>
            <a:ext cx="5731327" cy="1771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D4B91E0A-8F27-4212-9A7C-BDD45FF8A0BA}"/>
              </a:ext>
            </a:extLst>
          </p:cNvPr>
          <p:cNvSpPr txBox="1"/>
          <p:nvPr/>
        </p:nvSpPr>
        <p:spPr>
          <a:xfrm>
            <a:off x="1483190" y="4806752"/>
            <a:ext cx="9639052" cy="930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뇌졸중 환자 권역책임의료기관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(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전북대학교병원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)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응급이송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․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전원 시 전용 핫라인 이용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뇌졸중 환자 권역책임의료기관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응급이송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․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전원 시 체크리스트 전달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139EE5A-346B-4BC3-9FBB-476D96AB2548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9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공공성 강화</a:t>
            </a:r>
            <a:endParaRPr lang="ko-KR" altLang="en-US" sz="3200" dirty="0">
              <a:solidFill>
                <a:srgbClr val="02B3C4"/>
              </a:solidFill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9151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B37E0844-85D4-43BF-8D99-2D8FAAD92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5803" y="1789612"/>
            <a:ext cx="3981450" cy="3857625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1-2-3 </a:t>
            </a:r>
            <a:r>
              <a:rPr lang="ko-KR" altLang="en-US" sz="2000" dirty="0" smtClean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감염관리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네트워크 구축사업강화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447788" y="1870430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대상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E089CBF-A1B6-4E4B-8E30-FB55B01BB7C1}"/>
              </a:ext>
            </a:extLst>
          </p:cNvPr>
          <p:cNvSpPr txBox="1"/>
          <p:nvPr/>
        </p:nvSpPr>
        <p:spPr>
          <a:xfrm>
            <a:off x="1483190" y="1870430"/>
            <a:ext cx="963905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전북도청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전북대학교병원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남원권보건소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남원권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요양병원 등 협력체계 구축을 위한 실무자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7080A3A-5DD4-4B65-A025-F4170D22D0E8}"/>
              </a:ext>
            </a:extLst>
          </p:cNvPr>
          <p:cNvSpPr txBox="1"/>
          <p:nvPr/>
        </p:nvSpPr>
        <p:spPr>
          <a:xfrm>
            <a:off x="447788" y="2555357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내용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29544F8-3495-4BBA-B7E4-DC2BD749C129}"/>
              </a:ext>
            </a:extLst>
          </p:cNvPr>
          <p:cNvSpPr txBox="1"/>
          <p:nvPr/>
        </p:nvSpPr>
        <p:spPr>
          <a:xfrm>
            <a:off x="447788" y="4047761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방법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4B91E0A-8F27-4212-9A7C-BDD45FF8A0BA}"/>
              </a:ext>
            </a:extLst>
          </p:cNvPr>
          <p:cNvSpPr txBox="1"/>
          <p:nvPr/>
        </p:nvSpPr>
        <p:spPr>
          <a:xfrm>
            <a:off x="1483190" y="2555357"/>
            <a:ext cx="9639052" cy="1373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남원권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내 감염병 위기대응을 위한 협력체계 구축확대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협의체 구축으로 감염병 위기 상황 발생 시 신속 대응 운영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남원권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내 공공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․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민간 의료기관 및 유관기관의 폭 넓은 네트워크 구축으로 책임의료기관의 역할 확대</a:t>
            </a:r>
          </a:p>
        </p:txBody>
      </p:sp>
      <p:pic>
        <p:nvPicPr>
          <p:cNvPr id="17" name="Picture 1">
            <a:extLst>
              <a:ext uri="{FF2B5EF4-FFF2-40B4-BE49-F238E27FC236}">
                <a16:creationId xmlns:a16="http://schemas.microsoft.com/office/drawing/2014/main" id="{0600108C-88F1-4C1A-ABF7-EEF1EB02F8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3190" y="4251052"/>
            <a:ext cx="5243957" cy="1424051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634FE0B-6379-4C4D-A621-C76A4FC0F65C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10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공공성 강화</a:t>
            </a:r>
            <a:endParaRPr lang="ko-KR" altLang="en-US" sz="3200" dirty="0">
              <a:solidFill>
                <a:srgbClr val="02B3C4"/>
              </a:solidFill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8679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D5FDEC2B-4142-4036-89D1-42E2844F5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9932" y="2010112"/>
            <a:ext cx="3574280" cy="3574280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1-2-4 </a:t>
            </a:r>
            <a:r>
              <a:rPr lang="ko-KR" altLang="en-US" sz="2000" dirty="0" err="1" smtClean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남원권</a:t>
            </a:r>
            <a:r>
              <a:rPr lang="ko-KR" altLang="en-US" sz="2000" dirty="0" smtClean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정신건강 네트워크 구축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447788" y="1870430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대상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E089CBF-A1B6-4E4B-8E30-FB55B01BB7C1}"/>
              </a:ext>
            </a:extLst>
          </p:cNvPr>
          <p:cNvSpPr txBox="1"/>
          <p:nvPr/>
        </p:nvSpPr>
        <p:spPr>
          <a:xfrm>
            <a:off x="1483190" y="1870430"/>
            <a:ext cx="963905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우리 의료원에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노인골절상병으로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입원한 환자 및 보호자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7080A3A-5DD4-4B65-A025-F4170D22D0E8}"/>
              </a:ext>
            </a:extLst>
          </p:cNvPr>
          <p:cNvSpPr txBox="1"/>
          <p:nvPr/>
        </p:nvSpPr>
        <p:spPr>
          <a:xfrm>
            <a:off x="447788" y="2555357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내용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29544F8-3495-4BBA-B7E4-DC2BD749C129}"/>
              </a:ext>
            </a:extLst>
          </p:cNvPr>
          <p:cNvSpPr txBox="1"/>
          <p:nvPr/>
        </p:nvSpPr>
        <p:spPr>
          <a:xfrm>
            <a:off x="447788" y="5750290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방법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4B91E0A-8F27-4212-9A7C-BDD45FF8A0BA}"/>
              </a:ext>
            </a:extLst>
          </p:cNvPr>
          <p:cNvSpPr txBox="1"/>
          <p:nvPr/>
        </p:nvSpPr>
        <p:spPr>
          <a:xfrm>
            <a:off x="1483190" y="2555357"/>
            <a:ext cx="9639052" cy="2266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노인골절 환자 우울척도 및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불안척도검사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및 사후관리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-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대상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노인골절로 내원한 입원 환자 및 외래 환자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-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노인우울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측정 및 상담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고위험군 발굴 후 지역사회 연계를 통한 사후관리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정신건강 자가검진 키오스크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(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무인검진기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)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운영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-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대상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: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외래내원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환자 및 보호자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D53373-1881-4099-AD38-B67E9DD4052A}"/>
              </a:ext>
            </a:extLst>
          </p:cNvPr>
          <p:cNvSpPr txBox="1"/>
          <p:nvPr/>
        </p:nvSpPr>
        <p:spPr>
          <a:xfrm>
            <a:off x="1483190" y="5750290"/>
            <a:ext cx="963905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노인우울척도검사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(GDS-K),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우울증 평가도구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(PHQ-9),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범불안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장애척도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(GAD-7)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측정 </a:t>
            </a:r>
          </a:p>
        </p:txBody>
      </p:sp>
      <p:pic>
        <p:nvPicPr>
          <p:cNvPr id="18" name="Picture 3">
            <a:extLst>
              <a:ext uri="{FF2B5EF4-FFF2-40B4-BE49-F238E27FC236}">
                <a16:creationId xmlns:a16="http://schemas.microsoft.com/office/drawing/2014/main" id="{3E50FE21-F38E-4DF9-9DA3-CB907B3CF1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3190" y="4870235"/>
            <a:ext cx="5134991" cy="54825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D17B2EA-CFC1-462C-8E75-CBCBE519D74F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11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공공성 강화</a:t>
            </a:r>
            <a:endParaRPr lang="ko-KR" altLang="en-US" sz="3200" dirty="0">
              <a:solidFill>
                <a:srgbClr val="02B3C4"/>
              </a:solidFill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0369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8A960D41-CB16-4E82-8AE5-52627C395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6407" y="2563776"/>
            <a:ext cx="3266014" cy="3315127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1-2-5 </a:t>
            </a:r>
            <a:r>
              <a:rPr lang="ko-KR" altLang="en-US" sz="2000" dirty="0" err="1" smtClean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남원권</a:t>
            </a:r>
            <a:r>
              <a:rPr lang="ko-KR" altLang="en-US" sz="2000" dirty="0" smtClean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재가장애인 맞춤형 재활서비스 제공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447788" y="1870430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대상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E089CBF-A1B6-4E4B-8E30-FB55B01BB7C1}"/>
              </a:ext>
            </a:extLst>
          </p:cNvPr>
          <p:cNvSpPr txBox="1"/>
          <p:nvPr/>
        </p:nvSpPr>
        <p:spPr>
          <a:xfrm>
            <a:off x="1483190" y="1870430"/>
            <a:ext cx="963905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남원시 보건소 및 남원시장애인종합복지관 재활센터 이용 장애인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7080A3A-5DD4-4B65-A025-F4170D22D0E8}"/>
              </a:ext>
            </a:extLst>
          </p:cNvPr>
          <p:cNvSpPr txBox="1"/>
          <p:nvPr/>
        </p:nvSpPr>
        <p:spPr>
          <a:xfrm>
            <a:off x="447788" y="2555357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내용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29544F8-3495-4BBA-B7E4-DC2BD749C129}"/>
              </a:ext>
            </a:extLst>
          </p:cNvPr>
          <p:cNvSpPr txBox="1"/>
          <p:nvPr/>
        </p:nvSpPr>
        <p:spPr>
          <a:xfrm>
            <a:off x="447788" y="3646371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방법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4B91E0A-8F27-4212-9A7C-BDD45FF8A0BA}"/>
              </a:ext>
            </a:extLst>
          </p:cNvPr>
          <p:cNvSpPr txBox="1"/>
          <p:nvPr/>
        </p:nvSpPr>
        <p:spPr>
          <a:xfrm>
            <a:off x="1483190" y="2555357"/>
            <a:ext cx="9639052" cy="937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재가장애인의 지속적인 재활서비스를 이용할 수 있도록 재활의학전문의가 방문 재활의학진료와 상담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대상자 중 보조기 지원이 및 합병증 검사가 필요한 장애인의 사후관리 지원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D53373-1881-4099-AD38-B67E9DD4052A}"/>
              </a:ext>
            </a:extLst>
          </p:cNvPr>
          <p:cNvSpPr txBox="1"/>
          <p:nvPr/>
        </p:nvSpPr>
        <p:spPr>
          <a:xfrm>
            <a:off x="1483190" y="3646371"/>
            <a:ext cx="963905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방문진료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B6E6DEE-0B1D-4DE6-B06B-849EC959DDF7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12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공공성 강화</a:t>
            </a:r>
            <a:endParaRPr lang="ko-KR" altLang="en-US" sz="3200" dirty="0">
              <a:solidFill>
                <a:srgbClr val="02B3C4"/>
              </a:solidFill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813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1-2-6 </a:t>
            </a:r>
            <a:r>
              <a:rPr lang="ko-KR" altLang="en-US" sz="2000" dirty="0" err="1" smtClean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남원권</a:t>
            </a:r>
            <a:r>
              <a:rPr lang="ko-KR" altLang="en-US" sz="2000" dirty="0" smtClean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보건의료인력 등 역량강화 교육 활성화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447788" y="1870430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대상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E089CBF-A1B6-4E4B-8E30-FB55B01BB7C1}"/>
              </a:ext>
            </a:extLst>
          </p:cNvPr>
          <p:cNvSpPr txBox="1"/>
          <p:nvPr/>
        </p:nvSpPr>
        <p:spPr>
          <a:xfrm>
            <a:off x="1483190" y="1870430"/>
            <a:ext cx="963905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남원권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보건의료기관 전문가 및 지역주민 중 교육이 필요한 자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7080A3A-5DD4-4B65-A025-F4170D22D0E8}"/>
              </a:ext>
            </a:extLst>
          </p:cNvPr>
          <p:cNvSpPr txBox="1"/>
          <p:nvPr/>
        </p:nvSpPr>
        <p:spPr>
          <a:xfrm>
            <a:off x="447788" y="2555357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내용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29544F8-3495-4BBA-B7E4-DC2BD749C129}"/>
              </a:ext>
            </a:extLst>
          </p:cNvPr>
          <p:cNvSpPr txBox="1"/>
          <p:nvPr/>
        </p:nvSpPr>
        <p:spPr>
          <a:xfrm>
            <a:off x="447788" y="3646371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방법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4B91E0A-8F27-4212-9A7C-BDD45FF8A0BA}"/>
              </a:ext>
            </a:extLst>
          </p:cNvPr>
          <p:cNvSpPr txBox="1"/>
          <p:nvPr/>
        </p:nvSpPr>
        <p:spPr>
          <a:xfrm>
            <a:off x="1483190" y="2555357"/>
            <a:ext cx="9639052" cy="937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변화하는 보건정책 및 담당업무와 연관되는 임상교육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필수보건의료분야 등 최신 의학정보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D53373-1881-4099-AD38-B67E9DD4052A}"/>
              </a:ext>
            </a:extLst>
          </p:cNvPr>
          <p:cNvSpPr txBox="1"/>
          <p:nvPr/>
        </p:nvSpPr>
        <p:spPr>
          <a:xfrm>
            <a:off x="1483190" y="3646371"/>
            <a:ext cx="963905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방문교육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7C1E6546-FCB2-4533-8C12-7857B10AC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5927" y="2571792"/>
            <a:ext cx="3402908" cy="337512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4D17344-E53F-48D9-A792-3A64F1ADDD5A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13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공공성 강화</a:t>
            </a:r>
            <a:endParaRPr lang="ko-KR" altLang="en-US" sz="3200" dirty="0">
              <a:solidFill>
                <a:srgbClr val="02B3C4"/>
              </a:solidFill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4547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96636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621236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6046267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141779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69915"/>
            <a:ext cx="58549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1-2-7 </a:t>
            </a:r>
            <a:r>
              <a:rPr lang="ko-KR" altLang="en-US" sz="2000" dirty="0" err="1" smtClean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남원권</a:t>
            </a:r>
            <a:r>
              <a:rPr lang="ko-KR" altLang="en-US" sz="2000" dirty="0" smtClean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취약계층 의료안전망 구축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447788" y="1919416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내용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E089CBF-A1B6-4E4B-8E30-FB55B01BB7C1}"/>
              </a:ext>
            </a:extLst>
          </p:cNvPr>
          <p:cNvSpPr txBox="1"/>
          <p:nvPr/>
        </p:nvSpPr>
        <p:spPr>
          <a:xfrm>
            <a:off x="1483190" y="1919416"/>
            <a:ext cx="963905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진료비지원</a:t>
            </a:r>
          </a:p>
        </p:txBody>
      </p:sp>
      <p:pic>
        <p:nvPicPr>
          <p:cNvPr id="17" name="Picture 5">
            <a:extLst>
              <a:ext uri="{FF2B5EF4-FFF2-40B4-BE49-F238E27FC236}">
                <a16:creationId xmlns:a16="http://schemas.microsoft.com/office/drawing/2014/main" id="{DBDD8764-551F-42DA-A507-05C4FFCED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3190" y="2468236"/>
            <a:ext cx="5205857" cy="150317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4503703-6203-426A-B78E-FE1706654954}"/>
              </a:ext>
            </a:extLst>
          </p:cNvPr>
          <p:cNvSpPr txBox="1"/>
          <p:nvPr/>
        </p:nvSpPr>
        <p:spPr>
          <a:xfrm>
            <a:off x="1483190" y="3906348"/>
            <a:ext cx="963905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간병지원</a:t>
            </a: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E64F2514-CA20-461E-B653-924EDE0327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6266300"/>
              </p:ext>
            </p:extLst>
          </p:nvPr>
        </p:nvGraphicFramePr>
        <p:xfrm>
          <a:off x="1498049" y="4545777"/>
          <a:ext cx="5190998" cy="1680972"/>
        </p:xfrm>
        <a:graphic>
          <a:graphicData uri="http://schemas.openxmlformats.org/drawingml/2006/table">
            <a:tbl>
              <a:tblPr/>
              <a:tblGrid>
                <a:gridCol w="879983">
                  <a:extLst>
                    <a:ext uri="{9D8B030D-6E8A-4147-A177-3AD203B41FA5}">
                      <a16:colId xmlns:a16="http://schemas.microsoft.com/office/drawing/2014/main" val="1998864695"/>
                    </a:ext>
                  </a:extLst>
                </a:gridCol>
                <a:gridCol w="276860">
                  <a:extLst>
                    <a:ext uri="{9D8B030D-6E8A-4147-A177-3AD203B41FA5}">
                      <a16:colId xmlns:a16="http://schemas.microsoft.com/office/drawing/2014/main" val="700855160"/>
                    </a:ext>
                  </a:extLst>
                </a:gridCol>
                <a:gridCol w="1245489">
                  <a:extLst>
                    <a:ext uri="{9D8B030D-6E8A-4147-A177-3AD203B41FA5}">
                      <a16:colId xmlns:a16="http://schemas.microsoft.com/office/drawing/2014/main" val="2322267585"/>
                    </a:ext>
                  </a:extLst>
                </a:gridCol>
                <a:gridCol w="276860">
                  <a:extLst>
                    <a:ext uri="{9D8B030D-6E8A-4147-A177-3AD203B41FA5}">
                      <a16:colId xmlns:a16="http://schemas.microsoft.com/office/drawing/2014/main" val="2133204534"/>
                    </a:ext>
                  </a:extLst>
                </a:gridCol>
                <a:gridCol w="1135888">
                  <a:extLst>
                    <a:ext uri="{9D8B030D-6E8A-4147-A177-3AD203B41FA5}">
                      <a16:colId xmlns:a16="http://schemas.microsoft.com/office/drawing/2014/main" val="976527152"/>
                    </a:ext>
                  </a:extLst>
                </a:gridCol>
                <a:gridCol w="276860">
                  <a:extLst>
                    <a:ext uri="{9D8B030D-6E8A-4147-A177-3AD203B41FA5}">
                      <a16:colId xmlns:a16="http://schemas.microsoft.com/office/drawing/2014/main" val="1321049105"/>
                    </a:ext>
                  </a:extLst>
                </a:gridCol>
                <a:gridCol w="1099058">
                  <a:extLst>
                    <a:ext uri="{9D8B030D-6E8A-4147-A177-3AD203B41FA5}">
                      <a16:colId xmlns:a16="http://schemas.microsoft.com/office/drawing/2014/main" val="4027227423"/>
                    </a:ext>
                  </a:extLst>
                </a:gridCol>
              </a:tblGrid>
              <a:tr h="3329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effectLst/>
                          <a:latin typeface="AppleSDGothicNeoM00" panose="02000503000000000000" pitchFamily="2" charset="-127"/>
                          <a:ea typeface="AppleSDGothicNeoM00" panose="02000503000000000000" pitchFamily="2" charset="-127"/>
                        </a:rPr>
                        <a:t>남원의료원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AppleSDGothicNeoM00" panose="02000503000000000000" pitchFamily="2" charset="-127"/>
                        <a:ea typeface="AppleSDGothicNeoM00" panose="02000503000000000000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effectLst/>
                          <a:latin typeface="AppleSDGothicNeoM00" panose="02000503000000000000" pitchFamily="2" charset="-127"/>
                          <a:ea typeface="AppleSDGothicNeoM00" panose="02000503000000000000" pitchFamily="2" charset="-127"/>
                        </a:rPr>
                        <a:t>남원의료원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AppleSDGothicNeoM00" panose="02000503000000000000" pitchFamily="2" charset="-127"/>
                        <a:ea typeface="AppleSDGothicNeoM00" panose="02000503000000000000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effectLst/>
                          <a:latin typeface="AppleSDGothicNeoM00" panose="02000503000000000000" pitchFamily="2" charset="-127"/>
                          <a:ea typeface="AppleSDGothicNeoM00" panose="02000503000000000000" pitchFamily="2" charset="-127"/>
                        </a:rPr>
                        <a:t>남원시청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>
                        <a:solidFill>
                          <a:srgbClr val="000000"/>
                        </a:solidFill>
                        <a:effectLst/>
                        <a:latin typeface="AppleSDGothicNeoM00" panose="02000503000000000000" pitchFamily="2" charset="-127"/>
                        <a:ea typeface="AppleSDGothicNeoM00" panose="02000503000000000000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effectLst/>
                          <a:latin typeface="AppleSDGothicNeoM00" panose="02000503000000000000" pitchFamily="2" charset="-127"/>
                          <a:ea typeface="AppleSDGothicNeoM00" panose="02000503000000000000" pitchFamily="2" charset="-127"/>
                        </a:rPr>
                        <a:t>남원지역자활센터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effectLst/>
                          <a:latin typeface="AppleSDGothicNeoM00" panose="02000503000000000000" pitchFamily="2" charset="-127"/>
                          <a:ea typeface="AppleSDGothicNeoM00" panose="02000503000000000000" pitchFamily="2" charset="-127"/>
                        </a:rPr>
                        <a:t>또는 간병업체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8048422"/>
                  </a:ext>
                </a:extLst>
              </a:tr>
              <a:tr h="51587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환자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서비스 신청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&gt;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간병서비스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신청 공문 의뢰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낮 또는 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24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시간 간병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&gt;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대상자 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적격여부 판단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&gt;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간병인 파견 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환자 서비스 제공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2434301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E3BB1858-E053-422C-B162-4A3A31049E6F}"/>
              </a:ext>
            </a:extLst>
          </p:cNvPr>
          <p:cNvSpPr txBox="1"/>
          <p:nvPr/>
        </p:nvSpPr>
        <p:spPr>
          <a:xfrm>
            <a:off x="7049452" y="1920896"/>
            <a:ext cx="4072790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외국인근로자 등 취약계층 건강지원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9B0097-3461-4EF7-B557-8A66ED400F10}"/>
              </a:ext>
            </a:extLst>
          </p:cNvPr>
          <p:cNvSpPr txBox="1"/>
          <p:nvPr/>
        </p:nvSpPr>
        <p:spPr>
          <a:xfrm>
            <a:off x="7049451" y="2400381"/>
            <a:ext cx="4904423" cy="3019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indent="-17145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외국인근로자 등 의료지원 사업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(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보건복지부 외국인근로자 등 의료지원사업</a:t>
            </a:r>
            <a:r>
              <a:rPr lang="en-US" altLang="ko-KR" sz="1200" kern="0" dirty="0">
                <a:solidFill>
                  <a:srgbClr val="000000"/>
                </a:solidFill>
                <a:latin typeface="AppleSDGothicNeoL00" panose="02000503000000000000" pitchFamily="2" charset="-127"/>
                <a:ea typeface="AppleSDGothicNeoL00" panose="02000503000000000000" pitchFamily="2" charset="-127"/>
              </a:rPr>
              <a:t>)</a:t>
            </a:r>
          </a:p>
          <a:p>
            <a:pPr lvl="1" fontAlgn="base">
              <a:lnSpc>
                <a:spcPct val="160000"/>
              </a:lnSpc>
            </a:pPr>
            <a:r>
              <a:rPr lang="en-US" altLang="ko-KR" sz="1200" kern="0" spc="0" dirty="0" smtClean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-  </a:t>
            </a:r>
            <a:r>
              <a:rPr lang="ko-KR" altLang="en-US" sz="1200" kern="0" spc="0" dirty="0" smtClean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국내에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거주하는 노숙인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외국인근로자 및 자녀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국적취득전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/>
            </a:r>
            <a:br>
              <a:rPr lang="en-US" altLang="ko-KR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</a:br>
            <a:r>
              <a:rPr lang="en-US" altLang="ko-KR" sz="1200" kern="0" spc="0" dirty="0" smtClean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</a:t>
            </a:r>
            <a:r>
              <a:rPr lang="ko-KR" altLang="en-US" sz="1200" kern="0" spc="0" dirty="0" smtClean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결혼이민자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및 자녀 난민 등 의료혜택의 사각지대에 있는 사람들에게 </a:t>
            </a:r>
            <a:r>
              <a:rPr lang="ko-KR" altLang="en-US" sz="1200" kern="0" spc="0" dirty="0" smtClean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          의료서비스를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제공</a:t>
            </a:r>
            <a:endParaRPr lang="en-US" altLang="ko-KR" sz="1200" kern="0" spc="0" dirty="0">
              <a:solidFill>
                <a:srgbClr val="000000"/>
              </a:solidFill>
              <a:effectLst/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  <a:p>
            <a:pPr marL="171450" indent="-171450" fontAlgn="base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외국인근로자 등 취약계층 건강지원</a:t>
            </a:r>
            <a:endParaRPr lang="en-US" altLang="ko-KR" sz="1200" kern="0" spc="0" dirty="0">
              <a:solidFill>
                <a:srgbClr val="000000"/>
              </a:solidFill>
              <a:effectLst/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  <a:p>
            <a:pPr lvl="1" fontAlgn="base">
              <a:lnSpc>
                <a:spcPct val="160000"/>
              </a:lnSpc>
            </a:pPr>
            <a:r>
              <a:rPr lang="en-US" altLang="ko-KR" sz="1200" kern="0" spc="0" dirty="0" smtClean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-  </a:t>
            </a:r>
            <a:r>
              <a:rPr lang="ko-KR" altLang="en-US" sz="1200" kern="0" spc="0" dirty="0" smtClean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외래진료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중 의료비를 감당하기 어려운 취약계층을 대상으로 상담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br>
              <a:rPr lang="en-US" altLang="ko-KR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</a:b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평가 진행하여 의료비 지원</a:t>
            </a:r>
            <a:endParaRPr lang="en-US" altLang="ko-KR" sz="1200" kern="0" spc="0" dirty="0">
              <a:solidFill>
                <a:srgbClr val="000000"/>
              </a:solidFill>
              <a:effectLst/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  <a:p>
            <a:pPr marL="171450" indent="-171450" fontAlgn="base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외국인환자 통역서비스</a:t>
            </a:r>
            <a:endParaRPr lang="en-US" altLang="ko-KR" sz="1200" kern="0" spc="0" dirty="0">
              <a:solidFill>
                <a:srgbClr val="000000"/>
              </a:solidFill>
              <a:effectLst/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  <a:p>
            <a:pPr lvl="1" fontAlgn="base">
              <a:lnSpc>
                <a:spcPct val="160000"/>
              </a:lnSpc>
            </a:pPr>
            <a:r>
              <a:rPr lang="en-US" altLang="ko-KR" sz="1200" kern="0" spc="0" dirty="0" smtClean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- </a:t>
            </a:r>
            <a:r>
              <a:rPr lang="ko-KR" altLang="en-US" sz="1200" kern="0" spc="0" dirty="0" smtClean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남원의료원을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이용하는 외국인환자들의 원활한 의사소통을 위해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/>
            </a:r>
            <a:br>
              <a:rPr lang="en-US" altLang="ko-KR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</a:b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다문화가족지원센터와 연계하여 통역지원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DD9BB22-41E6-4152-B220-43281296A4E3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14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공공성 강화</a:t>
            </a:r>
            <a:endParaRPr lang="ko-KR" altLang="en-US" sz="3200" dirty="0">
              <a:solidFill>
                <a:srgbClr val="02B3C4"/>
              </a:solidFill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129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01EA1399-4FA7-417E-B168-5B52E1EE8B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5175" y="1894482"/>
            <a:ext cx="3353732" cy="3353732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1-2-8 </a:t>
            </a:r>
            <a:r>
              <a:rPr lang="ko-KR" altLang="en-US" sz="2000" dirty="0" err="1" smtClean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남원권</a:t>
            </a:r>
            <a:r>
              <a:rPr lang="ko-KR" altLang="en-US" sz="2000" dirty="0" smtClean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만성질환 예방 관리 서비스 지원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447788" y="1870430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대상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E089CBF-A1B6-4E4B-8E30-FB55B01BB7C1}"/>
              </a:ext>
            </a:extLst>
          </p:cNvPr>
          <p:cNvSpPr txBox="1"/>
          <p:nvPr/>
        </p:nvSpPr>
        <p:spPr>
          <a:xfrm>
            <a:off x="1483190" y="1870430"/>
            <a:ext cx="963905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지역 내 만성질환자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7080A3A-5DD4-4B65-A025-F4170D22D0E8}"/>
              </a:ext>
            </a:extLst>
          </p:cNvPr>
          <p:cNvSpPr txBox="1"/>
          <p:nvPr/>
        </p:nvSpPr>
        <p:spPr>
          <a:xfrm>
            <a:off x="447788" y="2395025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내용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29544F8-3495-4BBA-B7E4-DC2BD749C129}"/>
              </a:ext>
            </a:extLst>
          </p:cNvPr>
          <p:cNvSpPr txBox="1"/>
          <p:nvPr/>
        </p:nvSpPr>
        <p:spPr>
          <a:xfrm>
            <a:off x="447788" y="5997281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방법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4B91E0A-8F27-4212-9A7C-BDD45FF8A0BA}"/>
              </a:ext>
            </a:extLst>
          </p:cNvPr>
          <p:cNvSpPr txBox="1"/>
          <p:nvPr/>
        </p:nvSpPr>
        <p:spPr>
          <a:xfrm>
            <a:off x="1483189" y="2395025"/>
            <a:ext cx="10470685" cy="3596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만성질환 등록지원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-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당뇨 고혈압 등 만성질환자를 발굴하여 등록하고 체계적인 교육을 통하여 지속적으로 관리를 하도록 함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합병증검사 및 정기적인 관리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-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당뇨가 있는 대상자들에게 정기적인 교육 후 합병증검사와 결과에 대한 분석 및 상담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지역주민을 위한 고혈압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․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당뇨교실 운영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-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만성질환센터 등록자를 대상으로 고혈압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당뇨관리를 위한 고혈압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당뇨교실 운영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만성질환알기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캠페인 및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이동금연클리닉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운영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-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내원객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및 금연을 희망하는 지역주민을 대상으로 혈당과 혈압을 스스로 관리할 수 있도록 교육 및 상담제공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D53373-1881-4099-AD38-B67E9DD4052A}"/>
              </a:ext>
            </a:extLst>
          </p:cNvPr>
          <p:cNvSpPr txBox="1"/>
          <p:nvPr/>
        </p:nvSpPr>
        <p:spPr>
          <a:xfrm>
            <a:off x="1483190" y="5997281"/>
            <a:ext cx="963905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원내교육 및 기관방문 교육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1AC911-5458-4404-9947-D2F9089E4BDF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15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공공성 강화</a:t>
            </a:r>
            <a:endParaRPr lang="ko-KR" altLang="en-US" sz="3200" dirty="0">
              <a:solidFill>
                <a:srgbClr val="02B3C4"/>
              </a:solidFill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5946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69491875-D492-40BA-9AD2-EFA648A33F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8231902" y="2610661"/>
            <a:ext cx="3402636" cy="3293904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1-2-9 </a:t>
            </a:r>
            <a:r>
              <a:rPr lang="ko-KR" altLang="en-US" sz="2000" dirty="0" err="1" smtClean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심혈관질환</a:t>
            </a:r>
            <a:r>
              <a:rPr lang="ko-KR" altLang="en-US" sz="2000" dirty="0" smtClean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예방 심방세동 관리 시스템 구축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447788" y="1870430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대상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E089CBF-A1B6-4E4B-8E30-FB55B01BB7C1}"/>
              </a:ext>
            </a:extLst>
          </p:cNvPr>
          <p:cNvSpPr txBox="1"/>
          <p:nvPr/>
        </p:nvSpPr>
        <p:spPr>
          <a:xfrm>
            <a:off x="1483190" y="1870430"/>
            <a:ext cx="963905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우리 병원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내원객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7080A3A-5DD4-4B65-A025-F4170D22D0E8}"/>
              </a:ext>
            </a:extLst>
          </p:cNvPr>
          <p:cNvSpPr txBox="1"/>
          <p:nvPr/>
        </p:nvSpPr>
        <p:spPr>
          <a:xfrm>
            <a:off x="447788" y="2555357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내용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29544F8-3495-4BBA-B7E4-DC2BD749C129}"/>
              </a:ext>
            </a:extLst>
          </p:cNvPr>
          <p:cNvSpPr txBox="1"/>
          <p:nvPr/>
        </p:nvSpPr>
        <p:spPr>
          <a:xfrm>
            <a:off x="447788" y="3287873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방법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4B91E0A-8F27-4212-9A7C-BDD45FF8A0BA}"/>
              </a:ext>
            </a:extLst>
          </p:cNvPr>
          <p:cNvSpPr txBox="1"/>
          <p:nvPr/>
        </p:nvSpPr>
        <p:spPr>
          <a:xfrm>
            <a:off x="1483190" y="2555357"/>
            <a:ext cx="963905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권역책임의료기관인 전남대학교병원과 연계하여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심방세동환자의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조기발견을 위하여 심방세동 선별검진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D53373-1881-4099-AD38-B67E9DD4052A}"/>
              </a:ext>
            </a:extLst>
          </p:cNvPr>
          <p:cNvSpPr txBox="1"/>
          <p:nvPr/>
        </p:nvSpPr>
        <p:spPr>
          <a:xfrm>
            <a:off x="1483190" y="3287873"/>
            <a:ext cx="9639052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1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차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: </a:t>
            </a:r>
            <a:r>
              <a:rPr lang="en-US" altLang="ko-KR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Kardia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mobile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을 통한 심방세동 측정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2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차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심방세동 이상소견자 심전도 검사 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3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차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: </a:t>
            </a:r>
            <a:r>
              <a:rPr lang="ko-KR" altLang="en-US" sz="1800" kern="0" spc="0" dirty="0" smtClean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심방세동질환으로 확인된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자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1:1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맞춤형 교육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EE8132-07FE-4E7B-9129-AE3B4C6EF347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16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smtClean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공공성 강화</a:t>
            </a:r>
            <a:endParaRPr lang="ko-KR" altLang="en-US" sz="3200" dirty="0">
              <a:solidFill>
                <a:srgbClr val="02B3C4"/>
              </a:solidFill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5900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>
            <a:extLst>
              <a:ext uri="{FF2B5EF4-FFF2-40B4-BE49-F238E27FC236}">
                <a16:creationId xmlns:a16="http://schemas.microsoft.com/office/drawing/2014/main" id="{F754E0E4-C7D0-48D7-9773-5FCD27BDD8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9442" b="24176"/>
          <a:stretch/>
        </p:blipFill>
        <p:spPr>
          <a:xfrm>
            <a:off x="7277321" y="2976563"/>
            <a:ext cx="4914679" cy="3881437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건강안전망 기능 수행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8158F64-7742-4151-B22D-607434FF657D}"/>
              </a:ext>
            </a:extLst>
          </p:cNvPr>
          <p:cNvSpPr txBox="1"/>
          <p:nvPr/>
        </p:nvSpPr>
        <p:spPr>
          <a:xfrm>
            <a:off x="238125" y="1012304"/>
            <a:ext cx="10782299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민간병원 위주의 의료공급체계에서 소외되기 쉬운 의료취약계층 환자와 지역주민에 대한 건강안전망 기능을 충실히 수행하여 의료접근성 제고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A2BA7DFC-F5F3-40F2-80AD-3B5BD2A7A190}"/>
              </a:ext>
            </a:extLst>
          </p:cNvPr>
          <p:cNvGrpSpPr/>
          <p:nvPr/>
        </p:nvGrpSpPr>
        <p:grpSpPr>
          <a:xfrm>
            <a:off x="1356360" y="2101852"/>
            <a:ext cx="9479279" cy="653768"/>
            <a:chOff x="1356360" y="2186143"/>
            <a:chExt cx="9479279" cy="653768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8F840BE-3F76-4FD3-B6E3-06134C7AD1DF}"/>
                </a:ext>
              </a:extLst>
            </p:cNvPr>
            <p:cNvSpPr/>
            <p:nvPr/>
          </p:nvSpPr>
          <p:spPr>
            <a:xfrm>
              <a:off x="1356360" y="2186143"/>
              <a:ext cx="9479278" cy="653768"/>
            </a:xfrm>
            <a:prstGeom prst="rect">
              <a:avLst/>
            </a:prstGeom>
            <a:solidFill>
              <a:srgbClr val="02B3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90A3ECA-4A28-43D2-9742-99A21DDE3B00}"/>
                </a:ext>
              </a:extLst>
            </p:cNvPr>
            <p:cNvSpPr txBox="1"/>
            <p:nvPr/>
          </p:nvSpPr>
          <p:spPr>
            <a:xfrm>
              <a:off x="1356361" y="2212945"/>
              <a:ext cx="947927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400" dirty="0" smtClean="0">
                  <a:solidFill>
                    <a:schemeClr val="bg1"/>
                  </a:solidFill>
                  <a:latin typeface="AppleSDGothicNeoB00" panose="02000503000000000000" pitchFamily="2" charset="-127"/>
                  <a:ea typeface="AppleSDGothicNeoB00" panose="02000503000000000000" pitchFamily="2" charset="-127"/>
                  <a:cs typeface="KoPubWorld돋움체 Medium" panose="00000600000000000000" pitchFamily="2" charset="-127"/>
                </a:rPr>
                <a:t>건강안</a:t>
              </a:r>
              <a:r>
                <a:rPr lang="ko-KR" altLang="en-US" sz="2400" dirty="0">
                  <a:solidFill>
                    <a:schemeClr val="bg1"/>
                  </a:solidFill>
                  <a:latin typeface="AppleSDGothicNeoB00" panose="02000503000000000000" pitchFamily="2" charset="-127"/>
                  <a:ea typeface="AppleSDGothicNeoB00" panose="02000503000000000000" pitchFamily="2" charset="-127"/>
                  <a:cs typeface="KoPubWorld돋움체 Medium" panose="00000600000000000000" pitchFamily="2" charset="-127"/>
                </a:rPr>
                <a:t>전</a:t>
              </a:r>
              <a:r>
                <a:rPr lang="ko-KR" altLang="en-US" sz="2400" dirty="0" smtClean="0">
                  <a:solidFill>
                    <a:schemeClr val="bg1"/>
                  </a:solidFill>
                  <a:latin typeface="AppleSDGothicNeoB00" panose="02000503000000000000" pitchFamily="2" charset="-127"/>
                  <a:ea typeface="AppleSDGothicNeoB00" panose="02000503000000000000" pitchFamily="2" charset="-127"/>
                  <a:cs typeface="KoPubWorld돋움체 Medium" panose="00000600000000000000" pitchFamily="2" charset="-127"/>
                </a:rPr>
                <a:t>망기능수행</a:t>
              </a:r>
              <a:endParaRPr lang="en-US" altLang="ko-KR" sz="2400" dirty="0">
                <a:solidFill>
                  <a:schemeClr val="bg1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5A55D04-6C5E-4B43-9A86-4A42F26ED01D}"/>
              </a:ext>
            </a:extLst>
          </p:cNvPr>
          <p:cNvGrpSpPr/>
          <p:nvPr/>
        </p:nvGrpSpPr>
        <p:grpSpPr>
          <a:xfrm>
            <a:off x="1356360" y="2850516"/>
            <a:ext cx="9479278" cy="537778"/>
            <a:chOff x="238125" y="2672204"/>
            <a:chExt cx="3715474" cy="612060"/>
          </a:xfrm>
        </p:grpSpPr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526CA906-2AAA-484F-B45D-265BAF9ED20B}"/>
                </a:ext>
              </a:extLst>
            </p:cNvPr>
            <p:cNvSpPr/>
            <p:nvPr/>
          </p:nvSpPr>
          <p:spPr>
            <a:xfrm>
              <a:off x="238125" y="2672204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4E78078-2ADB-45E1-BF07-98A33A7BC859}"/>
                </a:ext>
              </a:extLst>
            </p:cNvPr>
            <p:cNvSpPr txBox="1"/>
            <p:nvPr/>
          </p:nvSpPr>
          <p:spPr>
            <a:xfrm>
              <a:off x="238125" y="2689945"/>
              <a:ext cx="3715474" cy="51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취약가정 건강지원 서비스 제공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5D9D97AE-A9E6-45D9-9BE9-682BE013A64A}"/>
              </a:ext>
            </a:extLst>
          </p:cNvPr>
          <p:cNvGrpSpPr/>
          <p:nvPr/>
        </p:nvGrpSpPr>
        <p:grpSpPr>
          <a:xfrm>
            <a:off x="1356359" y="3483190"/>
            <a:ext cx="9479281" cy="537778"/>
            <a:chOff x="238125" y="3426780"/>
            <a:chExt cx="3715475" cy="612060"/>
          </a:xfrm>
        </p:grpSpPr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4C0E3DA-CCAA-46DD-9E33-93B2123FC627}"/>
                </a:ext>
              </a:extLst>
            </p:cNvPr>
            <p:cNvSpPr/>
            <p:nvPr/>
          </p:nvSpPr>
          <p:spPr>
            <a:xfrm>
              <a:off x="238125" y="3426780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1984399-3B64-4E12-AE12-44D7FABF6296}"/>
                </a:ext>
              </a:extLst>
            </p:cNvPr>
            <p:cNvSpPr txBox="1"/>
            <p:nvPr/>
          </p:nvSpPr>
          <p:spPr>
            <a:xfrm>
              <a:off x="238126" y="3444521"/>
              <a:ext cx="3715474" cy="51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재가장애인 재활서비스 지원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pic>
        <p:nvPicPr>
          <p:cNvPr id="27" name="그림 26" descr="텍스트이(가) 표시된 사진&#10;&#10;자동 생성된 설명">
            <a:extLst>
              <a:ext uri="{FF2B5EF4-FFF2-40B4-BE49-F238E27FC236}">
                <a16:creationId xmlns:a16="http://schemas.microsoft.com/office/drawing/2014/main" id="{1017D6B8-5DE4-404F-BB29-5D555253E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9414" y="5996262"/>
            <a:ext cx="1945272" cy="527884"/>
          </a:xfrm>
          <a:prstGeom prst="rect">
            <a:avLst/>
          </a:prstGeom>
        </p:spPr>
      </p:pic>
      <p:grpSp>
        <p:nvGrpSpPr>
          <p:cNvPr id="29" name="그룹 28">
            <a:extLst>
              <a:ext uri="{FF2B5EF4-FFF2-40B4-BE49-F238E27FC236}">
                <a16:creationId xmlns:a16="http://schemas.microsoft.com/office/drawing/2014/main" id="{28EABED3-18EB-4BB3-9942-9480DC453608}"/>
              </a:ext>
            </a:extLst>
          </p:cNvPr>
          <p:cNvGrpSpPr/>
          <p:nvPr/>
        </p:nvGrpSpPr>
        <p:grpSpPr>
          <a:xfrm>
            <a:off x="1356359" y="4115864"/>
            <a:ext cx="9479281" cy="537778"/>
            <a:chOff x="238125" y="3426780"/>
            <a:chExt cx="3715475" cy="612060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88566226-3336-4D65-9AD5-BCE9DF5E5DEB}"/>
                </a:ext>
              </a:extLst>
            </p:cNvPr>
            <p:cNvSpPr/>
            <p:nvPr/>
          </p:nvSpPr>
          <p:spPr>
            <a:xfrm>
              <a:off x="238125" y="3426780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A5397C0-0F16-4862-BBE6-2959934578DB}"/>
                </a:ext>
              </a:extLst>
            </p:cNvPr>
            <p:cNvSpPr txBox="1"/>
            <p:nvPr/>
          </p:nvSpPr>
          <p:spPr>
            <a:xfrm>
              <a:off x="238126" y="3444521"/>
              <a:ext cx="3715474" cy="586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취약계층 아동 건강관리서비스 지원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158E696A-D4BC-4BE9-A336-383AD026500F}"/>
              </a:ext>
            </a:extLst>
          </p:cNvPr>
          <p:cNvGrpSpPr/>
          <p:nvPr/>
        </p:nvGrpSpPr>
        <p:grpSpPr>
          <a:xfrm>
            <a:off x="1356359" y="4748538"/>
            <a:ext cx="9479281" cy="537778"/>
            <a:chOff x="238125" y="3426780"/>
            <a:chExt cx="3715475" cy="612060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2664D7BE-BCC5-40E1-BE32-188410E5F79F}"/>
                </a:ext>
              </a:extLst>
            </p:cNvPr>
            <p:cNvSpPr/>
            <p:nvPr/>
          </p:nvSpPr>
          <p:spPr>
            <a:xfrm>
              <a:off x="238125" y="3426780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B323328-F59F-4BBA-A30B-695D13A799DA}"/>
                </a:ext>
              </a:extLst>
            </p:cNvPr>
            <p:cNvSpPr txBox="1"/>
            <p:nvPr/>
          </p:nvSpPr>
          <p:spPr>
            <a:xfrm>
              <a:off x="238126" y="3444521"/>
              <a:ext cx="3715474" cy="586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분만취약지 운영 지원 활성화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62FC77B1-D511-49D6-929B-E7B9E860337D}"/>
              </a:ext>
            </a:extLst>
          </p:cNvPr>
          <p:cNvGrpSpPr/>
          <p:nvPr/>
        </p:nvGrpSpPr>
        <p:grpSpPr>
          <a:xfrm>
            <a:off x="1356359" y="5381214"/>
            <a:ext cx="9479281" cy="537778"/>
            <a:chOff x="238125" y="3426780"/>
            <a:chExt cx="3715475" cy="612060"/>
          </a:xfrm>
        </p:grpSpPr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68E209A1-ACEA-4A16-9960-D920FA819C06}"/>
                </a:ext>
              </a:extLst>
            </p:cNvPr>
            <p:cNvSpPr/>
            <p:nvPr/>
          </p:nvSpPr>
          <p:spPr>
            <a:xfrm>
              <a:off x="238125" y="3426780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AEEA15F-9034-4B82-B2C9-DEEA3A7ABF6A}"/>
                </a:ext>
              </a:extLst>
            </p:cNvPr>
            <p:cNvSpPr txBox="1"/>
            <p:nvPr/>
          </p:nvSpPr>
          <p:spPr>
            <a:xfrm>
              <a:off x="238126" y="3444521"/>
              <a:ext cx="3715474" cy="586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치매노인 맞춤형건강관리 서비스 지원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7835C22F-0DDF-4760-94B5-070F454FBD87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17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893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건강안전망 기능 수행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2-1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취약가정 건강지원 서비스 제공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CA9056-C357-4163-A637-9E7B1CC6B2F9}"/>
              </a:ext>
            </a:extLst>
          </p:cNvPr>
          <p:cNvSpPr txBox="1"/>
          <p:nvPr/>
        </p:nvSpPr>
        <p:spPr>
          <a:xfrm>
            <a:off x="238125" y="1685694"/>
            <a:ext cx="117157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지역 내 유관기관으로부터 추천 받은 대상자들에게 </a:t>
            </a:r>
            <a:r>
              <a:rPr lang="ko-KR" altLang="en-US" sz="2000" dirty="0" smtClean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갑상선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검사를 포함한 심혈관질환 조기검진을 통하여 취약가정의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/>
            </a:r>
            <a:b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</a:b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의료 안전망 제공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238125" y="2913245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501968" y="2734682"/>
            <a:ext cx="9507445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대상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남원시에 거주하는 한부모 가정 및 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조손가정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등 취약가정 아동의 보호자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9FC7A8C-6FDA-4734-8D37-54F4A79AC01A}"/>
              </a:ext>
            </a:extLst>
          </p:cNvPr>
          <p:cNvSpPr/>
          <p:nvPr/>
        </p:nvSpPr>
        <p:spPr>
          <a:xfrm flipV="1">
            <a:off x="238125" y="3476875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D24221A-DABB-42F9-AB07-00A1876A2809}"/>
              </a:ext>
            </a:extLst>
          </p:cNvPr>
          <p:cNvSpPr txBox="1"/>
          <p:nvPr/>
        </p:nvSpPr>
        <p:spPr>
          <a:xfrm>
            <a:off x="501968" y="3298312"/>
            <a:ext cx="114519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검사항목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: WBC, RBC, Hemoglobin, PT, APTT, Urine Microscopy, Free T4, TSH, Sodium, Chest PA. </a:t>
            </a:r>
            <a:r>
              <a:rPr lang="en-US" altLang="ko-KR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Lat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(L</a:t>
            </a:r>
            <a:r>
              <a:rPr lang="en-US" altLang="ko-KR" sz="2000" dirty="0" smtClean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),</a:t>
            </a:r>
          </a:p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sz="2000" dirty="0" smtClean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            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EKG,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경흉부심장초음파 등 총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44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개 항목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                                            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2D59E154-FA91-4353-A812-D18FA8CB519D}"/>
              </a:ext>
            </a:extLst>
          </p:cNvPr>
          <p:cNvSpPr/>
          <p:nvPr/>
        </p:nvSpPr>
        <p:spPr>
          <a:xfrm flipV="1">
            <a:off x="238125" y="4498026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2B3ED4-D7D8-4D1A-97DA-6D2F88F25426}"/>
              </a:ext>
            </a:extLst>
          </p:cNvPr>
          <p:cNvSpPr txBox="1"/>
          <p:nvPr/>
        </p:nvSpPr>
        <p:spPr>
          <a:xfrm>
            <a:off x="501968" y="4319463"/>
            <a:ext cx="9507445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조기검진 및 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심혈관유소견자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진료 및 추가검사를 통한 사후관리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F6D4D6A-FC55-4246-B2B7-94069E68CF75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18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pic>
        <p:nvPicPr>
          <p:cNvPr id="6146" name="Picture 2" descr="Family free icon">
            <a:extLst>
              <a:ext uri="{FF2B5EF4-FFF2-40B4-BE49-F238E27FC236}">
                <a16:creationId xmlns:a16="http://schemas.microsoft.com/office/drawing/2014/main" id="{2DE569F1-9156-41E4-9FC5-F25703D18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136" y="2128359"/>
            <a:ext cx="3243943" cy="3243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21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건강안전망 기능 수행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2-2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재가장애인 재활서비스 지원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CA9056-C357-4163-A637-9E7B1CC6B2F9}"/>
              </a:ext>
            </a:extLst>
          </p:cNvPr>
          <p:cNvSpPr txBox="1"/>
          <p:nvPr/>
        </p:nvSpPr>
        <p:spPr>
          <a:xfrm>
            <a:off x="238125" y="1685694"/>
            <a:ext cx="1171575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재가장애인들의 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미충족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재활의료 해소 및 장애인 의료접근성을 향상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238125" y="2402775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501968" y="2224212"/>
            <a:ext cx="9507445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무료건강검진 및 사후관리 지원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05F043A5-8D0F-4047-B097-7B9BAE4B4984}"/>
              </a:ext>
            </a:extLst>
          </p:cNvPr>
          <p:cNvSpPr/>
          <p:nvPr/>
        </p:nvSpPr>
        <p:spPr>
          <a:xfrm flipV="1">
            <a:off x="501969" y="2961349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85FD55C-C968-473A-8EA7-B09B1E449854}"/>
              </a:ext>
            </a:extLst>
          </p:cNvPr>
          <p:cNvSpPr txBox="1"/>
          <p:nvPr/>
        </p:nvSpPr>
        <p:spPr>
          <a:xfrm>
            <a:off x="765813" y="2782786"/>
            <a:ext cx="11188062" cy="937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51510" marR="0" indent="-65151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대상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남원시장애인종합복지관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전북장애인부모회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남원시지회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전북지적발달장애인복지협회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남원시지부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평화의집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/>
            </a:r>
            <a:b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</a:b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이용자와 지역 내 사회복지기관 및 시설에서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추천받은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재가장애인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A16570CD-150D-46C4-8A42-433B3897C9A1}"/>
              </a:ext>
            </a:extLst>
          </p:cNvPr>
          <p:cNvSpPr/>
          <p:nvPr/>
        </p:nvSpPr>
        <p:spPr>
          <a:xfrm flipV="1">
            <a:off x="501969" y="3927743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6EBB445-5E07-4836-B554-623A5B60F9A9}"/>
              </a:ext>
            </a:extLst>
          </p:cNvPr>
          <p:cNvSpPr txBox="1"/>
          <p:nvPr/>
        </p:nvSpPr>
        <p:spPr>
          <a:xfrm>
            <a:off x="765813" y="3749180"/>
            <a:ext cx="1118806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51510" marR="0" indent="-65151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건강검진항목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문진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신체계측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뇨검사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일반혈액검사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간기능 및 생화학검사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콜레스테롤검사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혈청검사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당뇨검사 등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75EFA72C-E114-4CDE-9ABD-73496311C418}"/>
              </a:ext>
            </a:extLst>
          </p:cNvPr>
          <p:cNvSpPr/>
          <p:nvPr/>
        </p:nvSpPr>
        <p:spPr>
          <a:xfrm flipV="1">
            <a:off x="238125" y="4510253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72E4AE1-7CFB-4EBD-8E8D-9C1A2F88D2BD}"/>
              </a:ext>
            </a:extLst>
          </p:cNvPr>
          <p:cNvSpPr txBox="1"/>
          <p:nvPr/>
        </p:nvSpPr>
        <p:spPr>
          <a:xfrm>
            <a:off x="501968" y="4331690"/>
            <a:ext cx="9507445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재가장애인 나들이 지원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C64E8F4D-010E-4644-A7C1-577D3AC7330F}"/>
              </a:ext>
            </a:extLst>
          </p:cNvPr>
          <p:cNvSpPr/>
          <p:nvPr/>
        </p:nvSpPr>
        <p:spPr>
          <a:xfrm flipV="1">
            <a:off x="501969" y="5068827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BCD6F6B-83B4-419F-A453-63E5E9EB0DB1}"/>
              </a:ext>
            </a:extLst>
          </p:cNvPr>
          <p:cNvSpPr txBox="1"/>
          <p:nvPr/>
        </p:nvSpPr>
        <p:spPr>
          <a:xfrm>
            <a:off x="765813" y="4890264"/>
            <a:ext cx="1118806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51510" marR="0" indent="-65151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대상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남원시보건소 재활운동실 이용 장애인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B90A49DB-4D2D-4BB5-878A-665179422F01}"/>
              </a:ext>
            </a:extLst>
          </p:cNvPr>
          <p:cNvSpPr/>
          <p:nvPr/>
        </p:nvSpPr>
        <p:spPr>
          <a:xfrm flipV="1">
            <a:off x="501969" y="5581268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612EC49-EFA6-40B5-8755-5C73A58CF843}"/>
              </a:ext>
            </a:extLst>
          </p:cNvPr>
          <p:cNvSpPr txBox="1"/>
          <p:nvPr/>
        </p:nvSpPr>
        <p:spPr>
          <a:xfrm>
            <a:off x="765813" y="5402705"/>
            <a:ext cx="1118806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51510" marR="0" indent="-65151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내용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재가장애인들의 사회적응력 향상을 위하여 나들이 지원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05209AA-6745-4C28-84D2-CDE9A4BC14EE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19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pic>
        <p:nvPicPr>
          <p:cNvPr id="7170" name="Picture 2" descr="Disabled person free icon">
            <a:extLst>
              <a:ext uri="{FF2B5EF4-FFF2-40B4-BE49-F238E27FC236}">
                <a16:creationId xmlns:a16="http://schemas.microsoft.com/office/drawing/2014/main" id="{849158A5-96BF-44A2-82CB-A528199FB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2604" y="1987229"/>
            <a:ext cx="3555381" cy="3555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82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>
            <a:extLst>
              <a:ext uri="{FF2B5EF4-FFF2-40B4-BE49-F238E27FC236}">
                <a16:creationId xmlns:a16="http://schemas.microsoft.com/office/drawing/2014/main" id="{18F984D1-3559-48D3-9EA9-EE3752143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7233" y="2441093"/>
            <a:ext cx="3193153" cy="3115562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건강안전망 기능 수행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2-3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취약계층 아동 건강관리서비스 지원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CA9056-C357-4163-A637-9E7B1CC6B2F9}"/>
              </a:ext>
            </a:extLst>
          </p:cNvPr>
          <p:cNvSpPr txBox="1"/>
          <p:nvPr/>
        </p:nvSpPr>
        <p:spPr>
          <a:xfrm>
            <a:off x="238125" y="1685694"/>
            <a:ext cx="1171575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지역아동센터연합회와 연계하여 취약아동들의 건강관리를 위한 교육 및 비만아동 사후관리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238125" y="2402775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501968" y="2224212"/>
            <a:ext cx="9507445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건강생활실천교육 ‘튼튼한 몸 건강한 성장’ 프로그램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05F043A5-8D0F-4047-B097-7B9BAE4B4984}"/>
              </a:ext>
            </a:extLst>
          </p:cNvPr>
          <p:cNvSpPr/>
          <p:nvPr/>
        </p:nvSpPr>
        <p:spPr>
          <a:xfrm flipV="1">
            <a:off x="501969" y="2961349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85FD55C-C968-473A-8EA7-B09B1E449854}"/>
              </a:ext>
            </a:extLst>
          </p:cNvPr>
          <p:cNvSpPr txBox="1"/>
          <p:nvPr/>
        </p:nvSpPr>
        <p:spPr>
          <a:xfrm>
            <a:off x="765813" y="2782786"/>
            <a:ext cx="1118806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51510" marR="0" indent="-65151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대상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남원시 지역아동센터 소속 아동 및 직원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A16570CD-150D-46C4-8A42-433B3897C9A1}"/>
              </a:ext>
            </a:extLst>
          </p:cNvPr>
          <p:cNvSpPr/>
          <p:nvPr/>
        </p:nvSpPr>
        <p:spPr>
          <a:xfrm flipV="1">
            <a:off x="501969" y="3471624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6EBB445-5E07-4836-B554-623A5B60F9A9}"/>
              </a:ext>
            </a:extLst>
          </p:cNvPr>
          <p:cNvSpPr txBox="1"/>
          <p:nvPr/>
        </p:nvSpPr>
        <p:spPr>
          <a:xfrm>
            <a:off x="765813" y="3293061"/>
            <a:ext cx="1118806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51510" marR="0" indent="-65151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내용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건강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보건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위생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중독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공예 등 교육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75EFA72C-E114-4CDE-9ABD-73496311C418}"/>
              </a:ext>
            </a:extLst>
          </p:cNvPr>
          <p:cNvSpPr/>
          <p:nvPr/>
        </p:nvSpPr>
        <p:spPr>
          <a:xfrm flipV="1">
            <a:off x="238125" y="4036896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72E4AE1-7CFB-4EBD-8E8D-9C1A2F88D2BD}"/>
              </a:ext>
            </a:extLst>
          </p:cNvPr>
          <p:cNvSpPr txBox="1"/>
          <p:nvPr/>
        </p:nvSpPr>
        <p:spPr>
          <a:xfrm>
            <a:off x="501968" y="3858333"/>
            <a:ext cx="9507445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소아대사증후군 검사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C64E8F4D-010E-4644-A7C1-577D3AC7330F}"/>
              </a:ext>
            </a:extLst>
          </p:cNvPr>
          <p:cNvSpPr/>
          <p:nvPr/>
        </p:nvSpPr>
        <p:spPr>
          <a:xfrm flipV="1">
            <a:off x="501969" y="4595470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BCD6F6B-83B4-419F-A453-63E5E9EB0DB1}"/>
              </a:ext>
            </a:extLst>
          </p:cNvPr>
          <p:cNvSpPr txBox="1"/>
          <p:nvPr/>
        </p:nvSpPr>
        <p:spPr>
          <a:xfrm>
            <a:off x="765813" y="4416907"/>
            <a:ext cx="1118806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51510" marR="0" indent="-65151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대상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남원시보건소로부터 추천 받은 비만 아동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B90A49DB-4D2D-4BB5-878A-665179422F01}"/>
              </a:ext>
            </a:extLst>
          </p:cNvPr>
          <p:cNvSpPr/>
          <p:nvPr/>
        </p:nvSpPr>
        <p:spPr>
          <a:xfrm flipV="1">
            <a:off x="501969" y="5107911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612EC49-EFA6-40B5-8755-5C73A58CF843}"/>
              </a:ext>
            </a:extLst>
          </p:cNvPr>
          <p:cNvSpPr txBox="1"/>
          <p:nvPr/>
        </p:nvSpPr>
        <p:spPr>
          <a:xfrm>
            <a:off x="765813" y="4929348"/>
            <a:ext cx="1118806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51510" marR="0" indent="-65151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내용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소아대사증후군 관련 검사와 사후관리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DE73710-8F7B-4667-802D-0C1775CFAAB1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20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6091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BBDF6249-F1A8-497D-B7C7-40C614A68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263707" flipH="1">
            <a:off x="6231579" y="3870132"/>
            <a:ext cx="2897874" cy="1943083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70D1DA6F-2863-43AE-BCD7-5A9BB5916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7744" y="1500616"/>
            <a:ext cx="2520347" cy="4223517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건강안전망 기능 수행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2-4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분만취약지 운영 지원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CA9056-C357-4163-A637-9E7B1CC6B2F9}"/>
              </a:ext>
            </a:extLst>
          </p:cNvPr>
          <p:cNvSpPr txBox="1"/>
          <p:nvPr/>
        </p:nvSpPr>
        <p:spPr>
          <a:xfrm>
            <a:off x="238125" y="1685694"/>
            <a:ext cx="11715750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분만 가능한 산부인과가 없는 분만취약지역에 산부인과가 설치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운영될 수 있도록 시설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장비비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등을 지원하여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/>
            </a:r>
            <a:b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</a:b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안정적인 분만환경 제공 및 인프라 구축으로 산모와 신생아의 건강증진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238125" y="2913245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501968" y="2734682"/>
            <a:ext cx="9507445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대상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우리 병원 산부인과를 이용하는 산모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9FC7A8C-6FDA-4734-8D37-54F4A79AC01A}"/>
              </a:ext>
            </a:extLst>
          </p:cNvPr>
          <p:cNvSpPr/>
          <p:nvPr/>
        </p:nvSpPr>
        <p:spPr>
          <a:xfrm flipV="1">
            <a:off x="238125" y="3476875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D24221A-DABB-42F9-AB07-00A1876A2809}"/>
              </a:ext>
            </a:extLst>
          </p:cNvPr>
          <p:cNvSpPr txBox="1"/>
          <p:nvPr/>
        </p:nvSpPr>
        <p:spPr>
          <a:xfrm>
            <a:off x="501968" y="3298312"/>
            <a:ext cx="11451907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운영형태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분만산부인과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2D59E154-FA91-4353-A812-D18FA8CB519D}"/>
              </a:ext>
            </a:extLst>
          </p:cNvPr>
          <p:cNvSpPr/>
          <p:nvPr/>
        </p:nvSpPr>
        <p:spPr>
          <a:xfrm flipV="1">
            <a:off x="238125" y="4040505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2B3ED4-D7D8-4D1A-97DA-6D2F88F25426}"/>
              </a:ext>
            </a:extLst>
          </p:cNvPr>
          <p:cNvSpPr txBox="1"/>
          <p:nvPr/>
        </p:nvSpPr>
        <p:spPr>
          <a:xfrm>
            <a:off x="501968" y="3861942"/>
            <a:ext cx="9507445" cy="2354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내용 </a:t>
            </a:r>
          </a:p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- 24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시간 분만 의료서비스 제공</a:t>
            </a:r>
          </a:p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-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산부인과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소아청소년과 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협진체계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구축</a:t>
            </a:r>
          </a:p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-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지역사회 모자보건사업</a:t>
            </a:r>
          </a:p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-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분만 후 산모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․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신생아 산후관리 서비스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DE2DCDA-B59A-45D4-B54E-35C347A133EC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21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164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7B4CBF0E-DDAF-4662-BEF9-F336A45AC1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6283" y="3074202"/>
            <a:ext cx="3629025" cy="2762250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건강안전망 기능 수행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2-5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치매노인 맞춤형 건강관리서비스 지원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CA9056-C357-4163-A637-9E7B1CC6B2F9}"/>
              </a:ext>
            </a:extLst>
          </p:cNvPr>
          <p:cNvSpPr txBox="1"/>
          <p:nvPr/>
        </p:nvSpPr>
        <p:spPr>
          <a:xfrm>
            <a:off x="238125" y="1685694"/>
            <a:ext cx="11715750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남원시보건소와 연계하여 혈액 내 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올리고머화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베타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-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아밀로이드를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측정하는 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알츠하이머치매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위험도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혈액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)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검사를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/>
            </a:r>
            <a:b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</a:b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통하여 치매 위험군과 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경계군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발굴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238125" y="2913245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501968" y="2734682"/>
            <a:ext cx="9507445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대상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남원시 지역주민 만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60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세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~70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세 치매 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정상군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9FC7A8C-6FDA-4734-8D37-54F4A79AC01A}"/>
              </a:ext>
            </a:extLst>
          </p:cNvPr>
          <p:cNvSpPr/>
          <p:nvPr/>
        </p:nvSpPr>
        <p:spPr>
          <a:xfrm flipV="1">
            <a:off x="238125" y="3476875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D24221A-DABB-42F9-AB07-00A1876A2809}"/>
              </a:ext>
            </a:extLst>
          </p:cNvPr>
          <p:cNvSpPr txBox="1"/>
          <p:nvPr/>
        </p:nvSpPr>
        <p:spPr>
          <a:xfrm>
            <a:off x="501968" y="3298312"/>
            <a:ext cx="11451907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내용 </a:t>
            </a:r>
            <a:endParaRPr lang="en-US" altLang="ko-KR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- 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접수 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: 1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개월 전 보건소로부터 익월 검사 대상자 명단 수신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․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접수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- 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처방 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제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2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신경과장 입력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dirty="0" err="1" smtClean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내원검사</a:t>
            </a:r>
            <a:r>
              <a:rPr lang="ko-KR" altLang="en-US" dirty="0" smtClean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남원의료원 내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(2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층 신경과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1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층 외래 </a:t>
            </a:r>
            <a:r>
              <a:rPr lang="ko-KR" altLang="en-US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채혈실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), 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당일 검사대상자 </a:t>
            </a:r>
            <a:r>
              <a:rPr lang="ko-KR" altLang="en-US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외래채혈실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앞 게시 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개인정보 블라인드 처리</a:t>
            </a:r>
            <a:r>
              <a:rPr lang="en-US" altLang="ko-KR" dirty="0" smtClean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dirty="0" smtClean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   </a:t>
            </a:r>
            <a:r>
              <a:rPr lang="en-US" altLang="ko-KR" dirty="0" smtClean="0"/>
              <a:t>•</a:t>
            </a:r>
            <a:r>
              <a:rPr lang="ko-KR" altLang="en-US" dirty="0" smtClean="0"/>
              <a:t> </a:t>
            </a:r>
            <a:r>
              <a:rPr lang="ko-KR" altLang="en-US" dirty="0" err="1" smtClean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채혈인력</a:t>
            </a:r>
            <a:r>
              <a:rPr lang="ko-KR" altLang="en-US" dirty="0" smtClean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외래채혈실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임상병리사 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2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명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/>
              <a:t>    •</a:t>
            </a:r>
            <a:r>
              <a:rPr lang="ko-KR" altLang="en-US" dirty="0" smtClean="0"/>
              <a:t> </a:t>
            </a:r>
            <a:r>
              <a:rPr lang="ko-KR" altLang="en-US" dirty="0" err="1" smtClean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검사수행</a:t>
            </a:r>
            <a:r>
              <a:rPr lang="ko-KR" altLang="en-US" dirty="0" smtClean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매주 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80~90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명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검사 전일 </a:t>
            </a:r>
            <a:r>
              <a:rPr lang="ko-KR" altLang="en-US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문자메세지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발송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    </a:t>
            </a:r>
            <a:r>
              <a:rPr lang="en-US" altLang="ko-KR" dirty="0" smtClean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  ※ 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검사대상자 동선 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내원 → </a:t>
            </a:r>
            <a:r>
              <a:rPr lang="ko-KR" altLang="en-US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외래채혈실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채혈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) → 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귀가</a:t>
            </a:r>
            <a:endParaRPr lang="en-US" altLang="ko-KR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DC69288-82B4-49AE-AEC4-2E9DF73B324B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22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7622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>
            <a:extLst>
              <a:ext uri="{FF2B5EF4-FFF2-40B4-BE49-F238E27FC236}">
                <a16:creationId xmlns:a16="http://schemas.microsoft.com/office/drawing/2014/main" id="{F754E0E4-C7D0-48D7-9773-5FCD27BDD8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9442" b="24176"/>
          <a:stretch/>
        </p:blipFill>
        <p:spPr>
          <a:xfrm>
            <a:off x="7277321" y="2976563"/>
            <a:ext cx="4914679" cy="3881437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52809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err="1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미충족</a:t>
            </a:r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 보건의료서비스 제공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8158F64-7742-4151-B22D-607434FF657D}"/>
              </a:ext>
            </a:extLst>
          </p:cNvPr>
          <p:cNvSpPr txBox="1"/>
          <p:nvPr/>
        </p:nvSpPr>
        <p:spPr>
          <a:xfrm>
            <a:off x="238125" y="1012304"/>
            <a:ext cx="11715750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민간이 담당하기 어려운 감염병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응급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정신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결핵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재난재해의료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재활호스피스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만성질환관리교육상담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b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</a:b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간호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/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간병통합서비스 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참영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등의 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미충족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보건의료서비스 제공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A2BA7DFC-F5F3-40F2-80AD-3B5BD2A7A190}"/>
              </a:ext>
            </a:extLst>
          </p:cNvPr>
          <p:cNvGrpSpPr/>
          <p:nvPr/>
        </p:nvGrpSpPr>
        <p:grpSpPr>
          <a:xfrm>
            <a:off x="1356360" y="2101852"/>
            <a:ext cx="9479279" cy="653768"/>
            <a:chOff x="1356360" y="2186143"/>
            <a:chExt cx="9479279" cy="653768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8F840BE-3F76-4FD3-B6E3-06134C7AD1DF}"/>
                </a:ext>
              </a:extLst>
            </p:cNvPr>
            <p:cNvSpPr/>
            <p:nvPr/>
          </p:nvSpPr>
          <p:spPr>
            <a:xfrm>
              <a:off x="1356360" y="2186143"/>
              <a:ext cx="9479278" cy="653768"/>
            </a:xfrm>
            <a:prstGeom prst="rect">
              <a:avLst/>
            </a:prstGeom>
            <a:solidFill>
              <a:srgbClr val="02B3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90A3ECA-4A28-43D2-9742-99A21DDE3B00}"/>
                </a:ext>
              </a:extLst>
            </p:cNvPr>
            <p:cNvSpPr txBox="1"/>
            <p:nvPr/>
          </p:nvSpPr>
          <p:spPr>
            <a:xfrm>
              <a:off x="1356361" y="2212945"/>
              <a:ext cx="947927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400" dirty="0" err="1">
                  <a:solidFill>
                    <a:schemeClr val="bg1"/>
                  </a:solidFill>
                  <a:latin typeface="AppleSDGothicNeoB00" panose="02000503000000000000" pitchFamily="2" charset="-127"/>
                  <a:ea typeface="AppleSDGothicNeoB00" panose="02000503000000000000" pitchFamily="2" charset="-127"/>
                  <a:cs typeface="KoPubWorld돋움체 Medium" panose="00000600000000000000" pitchFamily="2" charset="-127"/>
                </a:rPr>
                <a:t>미충족</a:t>
              </a:r>
              <a:r>
                <a:rPr lang="ko-KR" altLang="en-US" sz="2400" dirty="0">
                  <a:solidFill>
                    <a:schemeClr val="bg1"/>
                  </a:solidFill>
                  <a:latin typeface="AppleSDGothicNeoB00" panose="02000503000000000000" pitchFamily="2" charset="-127"/>
                  <a:ea typeface="AppleSDGothicNeoB00" panose="02000503000000000000" pitchFamily="2" charset="-127"/>
                  <a:cs typeface="KoPubWorld돋움체 Medium" panose="00000600000000000000" pitchFamily="2" charset="-127"/>
                </a:rPr>
                <a:t> 보건의료서비스 제공</a:t>
              </a:r>
              <a:endParaRPr lang="en-US" altLang="ko-KR" sz="2400" dirty="0">
                <a:solidFill>
                  <a:schemeClr val="bg1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5A55D04-6C5E-4B43-9A86-4A42F26ED01D}"/>
              </a:ext>
            </a:extLst>
          </p:cNvPr>
          <p:cNvGrpSpPr/>
          <p:nvPr/>
        </p:nvGrpSpPr>
        <p:grpSpPr>
          <a:xfrm>
            <a:off x="1356360" y="2850516"/>
            <a:ext cx="9479278" cy="537778"/>
            <a:chOff x="238125" y="2672204"/>
            <a:chExt cx="3715474" cy="612060"/>
          </a:xfrm>
        </p:grpSpPr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526CA906-2AAA-484F-B45D-265BAF9ED20B}"/>
                </a:ext>
              </a:extLst>
            </p:cNvPr>
            <p:cNvSpPr/>
            <p:nvPr/>
          </p:nvSpPr>
          <p:spPr>
            <a:xfrm>
              <a:off x="238125" y="2672204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4E78078-2ADB-45E1-BF07-98A33A7BC859}"/>
                </a:ext>
              </a:extLst>
            </p:cNvPr>
            <p:cNvSpPr txBox="1"/>
            <p:nvPr/>
          </p:nvSpPr>
          <p:spPr>
            <a:xfrm>
              <a:off x="238125" y="2689945"/>
              <a:ext cx="3715474" cy="586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호스피스 완화의료병동 운영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5D9D97AE-A9E6-45D9-9BE9-682BE013A64A}"/>
              </a:ext>
            </a:extLst>
          </p:cNvPr>
          <p:cNvGrpSpPr/>
          <p:nvPr/>
        </p:nvGrpSpPr>
        <p:grpSpPr>
          <a:xfrm>
            <a:off x="1356359" y="3483190"/>
            <a:ext cx="9479281" cy="537778"/>
            <a:chOff x="238125" y="3426780"/>
            <a:chExt cx="3715475" cy="612060"/>
          </a:xfrm>
        </p:grpSpPr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4C0E3DA-CCAA-46DD-9E33-93B2123FC627}"/>
                </a:ext>
              </a:extLst>
            </p:cNvPr>
            <p:cNvSpPr/>
            <p:nvPr/>
          </p:nvSpPr>
          <p:spPr>
            <a:xfrm>
              <a:off x="238125" y="3426780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1984399-3B64-4E12-AE12-44D7FABF6296}"/>
                </a:ext>
              </a:extLst>
            </p:cNvPr>
            <p:cNvSpPr txBox="1"/>
            <p:nvPr/>
          </p:nvSpPr>
          <p:spPr>
            <a:xfrm>
              <a:off x="238126" y="3444521"/>
              <a:ext cx="3715474" cy="586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농촌기반 코호트 노화연구 참여사업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pic>
        <p:nvPicPr>
          <p:cNvPr id="27" name="그림 26" descr="텍스트이(가) 표시된 사진&#10;&#10;자동 생성된 설명">
            <a:extLst>
              <a:ext uri="{FF2B5EF4-FFF2-40B4-BE49-F238E27FC236}">
                <a16:creationId xmlns:a16="http://schemas.microsoft.com/office/drawing/2014/main" id="{1017D6B8-5DE4-404F-BB29-5D555253E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9414" y="5996262"/>
            <a:ext cx="1945272" cy="527884"/>
          </a:xfrm>
          <a:prstGeom prst="rect">
            <a:avLst/>
          </a:prstGeom>
        </p:spPr>
      </p:pic>
      <p:grpSp>
        <p:nvGrpSpPr>
          <p:cNvPr id="29" name="그룹 28">
            <a:extLst>
              <a:ext uri="{FF2B5EF4-FFF2-40B4-BE49-F238E27FC236}">
                <a16:creationId xmlns:a16="http://schemas.microsoft.com/office/drawing/2014/main" id="{28EABED3-18EB-4BB3-9942-9480DC453608}"/>
              </a:ext>
            </a:extLst>
          </p:cNvPr>
          <p:cNvGrpSpPr/>
          <p:nvPr/>
        </p:nvGrpSpPr>
        <p:grpSpPr>
          <a:xfrm>
            <a:off x="1356359" y="4115864"/>
            <a:ext cx="9479281" cy="537778"/>
            <a:chOff x="238125" y="3426780"/>
            <a:chExt cx="3715475" cy="612060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88566226-3336-4D65-9AD5-BCE9DF5E5DEB}"/>
                </a:ext>
              </a:extLst>
            </p:cNvPr>
            <p:cNvSpPr/>
            <p:nvPr/>
          </p:nvSpPr>
          <p:spPr>
            <a:xfrm>
              <a:off x="238125" y="3426780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A5397C0-0F16-4862-BBE6-2959934578DB}"/>
                </a:ext>
              </a:extLst>
            </p:cNvPr>
            <p:cNvSpPr txBox="1"/>
            <p:nvPr/>
          </p:nvSpPr>
          <p:spPr>
            <a:xfrm>
              <a:off x="238126" y="3444521"/>
              <a:ext cx="3715474" cy="586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지역사회 의료서비스 지원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50CCC77F-5624-4095-A3AB-DF577F5DBAF7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23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3017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그림 43">
            <a:extLst>
              <a:ext uri="{FF2B5EF4-FFF2-40B4-BE49-F238E27FC236}">
                <a16:creationId xmlns:a16="http://schemas.microsoft.com/office/drawing/2014/main" id="{948A20F7-2EFC-419A-95AD-5C275F5CA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8353" y="3876722"/>
            <a:ext cx="2599739" cy="1985434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4" y="477145"/>
            <a:ext cx="4676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err="1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미충족</a:t>
            </a:r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 보건의료서비스 제공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3-1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호스피스 완화의료병동 운영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CA9056-C357-4163-A637-9E7B1CC6B2F9}"/>
              </a:ext>
            </a:extLst>
          </p:cNvPr>
          <p:cNvSpPr txBox="1"/>
          <p:nvPr/>
        </p:nvSpPr>
        <p:spPr>
          <a:xfrm>
            <a:off x="238125" y="1685694"/>
            <a:ext cx="11715750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「호스피스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완화의료 및 임종과정에 있는 환자의 연명의료결정에 관한 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법률」를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근거로 말기환자로 진단을 받은 환자와 가족에 대한 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완치적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목적의 치료가 아닌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삶의 질 목적을 둔 총체적 치료와 돌봄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238125" y="2889552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501968" y="2710989"/>
            <a:ext cx="9507445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대상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말기 암환자로 진단을 받은 환자 또는 임종과정에 있는 환자와 그 가족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CCDAA43E-3423-4BD0-AEC5-E7A6E0046B2C}"/>
              </a:ext>
            </a:extLst>
          </p:cNvPr>
          <p:cNvSpPr/>
          <p:nvPr/>
        </p:nvSpPr>
        <p:spPr>
          <a:xfrm flipV="1">
            <a:off x="238125" y="3420056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0E19960-4547-4D96-992F-CD599D3D75D5}"/>
              </a:ext>
            </a:extLst>
          </p:cNvPr>
          <p:cNvSpPr txBox="1"/>
          <p:nvPr/>
        </p:nvSpPr>
        <p:spPr>
          <a:xfrm>
            <a:off x="501968" y="3241493"/>
            <a:ext cx="9507445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내용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CBD9FFB-883F-417A-8276-92ED270A25CD}"/>
              </a:ext>
            </a:extLst>
          </p:cNvPr>
          <p:cNvSpPr txBox="1"/>
          <p:nvPr/>
        </p:nvSpPr>
        <p:spPr>
          <a:xfrm>
            <a:off x="2814811" y="4273282"/>
            <a:ext cx="218869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사회복지서비스</a:t>
            </a: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심리</a:t>
            </a:r>
            <a:r>
              <a:rPr lang="en-US" altLang="ko-KR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, </a:t>
            </a: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사회적</a:t>
            </a:r>
            <a:r>
              <a:rPr lang="en-US" altLang="ko-KR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, </a:t>
            </a: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영적 돌봄</a:t>
            </a: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임종돌봄</a:t>
            </a: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 제공</a:t>
            </a: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환자 및 보호자 </a:t>
            </a:r>
            <a:r>
              <a:rPr lang="ko-KR" altLang="en-US" sz="12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돌봄행사</a:t>
            </a: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요법프로그램</a:t>
            </a: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사별가족</a:t>
            </a: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 프로그램</a:t>
            </a: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7483355-D51D-43A9-A772-4E9AA57F3ACC}"/>
              </a:ext>
            </a:extLst>
          </p:cNvPr>
          <p:cNvSpPr txBox="1"/>
          <p:nvPr/>
        </p:nvSpPr>
        <p:spPr>
          <a:xfrm>
            <a:off x="5138247" y="4290559"/>
            <a:ext cx="2181037" cy="1722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팀원교육</a:t>
            </a: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법정필수교육</a:t>
            </a:r>
            <a:r>
              <a:rPr lang="en-US" altLang="ko-KR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(</a:t>
            </a: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보수교육</a:t>
            </a:r>
            <a:r>
              <a:rPr lang="en-US" altLang="ko-KR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)</a:t>
            </a: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환자 및 가족 대상 집단 교육</a:t>
            </a: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자원봉사자 교육</a:t>
            </a: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호스피스 전문인력 실습교육</a:t>
            </a: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B487829-2AA9-4523-8EB1-5D5B58443B8D}"/>
              </a:ext>
            </a:extLst>
          </p:cNvPr>
          <p:cNvSpPr txBox="1"/>
          <p:nvPr/>
        </p:nvSpPr>
        <p:spPr>
          <a:xfrm>
            <a:off x="7449294" y="4273282"/>
            <a:ext cx="2185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통증캠페인</a:t>
            </a:r>
            <a:r>
              <a:rPr lang="en-US" altLang="ko-KR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, </a:t>
            </a: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호스피스의 날 행사 및 캠페인</a:t>
            </a: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B88BC3D-3F9D-424F-8FAE-E9687B0FBB2C}"/>
              </a:ext>
            </a:extLst>
          </p:cNvPr>
          <p:cNvSpPr/>
          <p:nvPr/>
        </p:nvSpPr>
        <p:spPr>
          <a:xfrm>
            <a:off x="501969" y="3884216"/>
            <a:ext cx="2185765" cy="306390"/>
          </a:xfrm>
          <a:prstGeom prst="rect">
            <a:avLst/>
          </a:prstGeom>
          <a:solidFill>
            <a:schemeClr val="bg1"/>
          </a:solidFill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26A3E29-A52E-4A70-9DE0-F1456B9E815C}"/>
              </a:ext>
            </a:extLst>
          </p:cNvPr>
          <p:cNvSpPr txBox="1"/>
          <p:nvPr/>
        </p:nvSpPr>
        <p:spPr>
          <a:xfrm>
            <a:off x="593908" y="3896286"/>
            <a:ext cx="196657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 fontAlgn="base"/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진료 및 </a:t>
            </a:r>
            <a:r>
              <a:rPr lang="ko-KR" altLang="en-US" sz="12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질향상사업</a:t>
            </a:r>
            <a:endParaRPr lang="ko-KR" altLang="en-US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D9D32FB-F13B-45AF-B404-4D01ACCC6D84}"/>
              </a:ext>
            </a:extLst>
          </p:cNvPr>
          <p:cNvSpPr/>
          <p:nvPr/>
        </p:nvSpPr>
        <p:spPr>
          <a:xfrm>
            <a:off x="2817744" y="3884216"/>
            <a:ext cx="2185765" cy="306390"/>
          </a:xfrm>
          <a:prstGeom prst="rect">
            <a:avLst/>
          </a:prstGeom>
          <a:solidFill>
            <a:schemeClr val="bg1"/>
          </a:solidFill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5C5EA30-A0FA-434B-A117-F71791D7E4E3}"/>
              </a:ext>
            </a:extLst>
          </p:cNvPr>
          <p:cNvSpPr txBox="1"/>
          <p:nvPr/>
        </p:nvSpPr>
        <p:spPr>
          <a:xfrm>
            <a:off x="2909683" y="3896286"/>
            <a:ext cx="196657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 fontAlgn="base"/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호스피스서비스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6F53F0FB-8556-415F-80EA-AC8DB1343E75}"/>
              </a:ext>
            </a:extLst>
          </p:cNvPr>
          <p:cNvSpPr/>
          <p:nvPr/>
        </p:nvSpPr>
        <p:spPr>
          <a:xfrm>
            <a:off x="5133519" y="3881964"/>
            <a:ext cx="2185765" cy="306390"/>
          </a:xfrm>
          <a:prstGeom prst="rect">
            <a:avLst/>
          </a:prstGeom>
          <a:solidFill>
            <a:schemeClr val="bg1"/>
          </a:solidFill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9D47946-BBE8-4970-8AF6-0032A19DA70F}"/>
              </a:ext>
            </a:extLst>
          </p:cNvPr>
          <p:cNvSpPr txBox="1"/>
          <p:nvPr/>
        </p:nvSpPr>
        <p:spPr>
          <a:xfrm>
            <a:off x="5225458" y="3894034"/>
            <a:ext cx="196657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 fontAlgn="base"/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교육사업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EF5D6F3-EE47-49ED-8696-63A63CDE2871}"/>
              </a:ext>
            </a:extLst>
          </p:cNvPr>
          <p:cNvSpPr/>
          <p:nvPr/>
        </p:nvSpPr>
        <p:spPr>
          <a:xfrm>
            <a:off x="7449294" y="3881964"/>
            <a:ext cx="2185765" cy="306390"/>
          </a:xfrm>
          <a:prstGeom prst="rect">
            <a:avLst/>
          </a:prstGeom>
          <a:solidFill>
            <a:schemeClr val="bg1"/>
          </a:solidFill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CC242AC-225A-4D68-B1B4-FD685AA6E045}"/>
              </a:ext>
            </a:extLst>
          </p:cNvPr>
          <p:cNvSpPr txBox="1"/>
          <p:nvPr/>
        </p:nvSpPr>
        <p:spPr>
          <a:xfrm>
            <a:off x="7541233" y="3894034"/>
            <a:ext cx="196657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 fontAlgn="base"/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홍보사업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F7AA5F8-EAC8-440E-8D5B-AF09242B7F25}"/>
              </a:ext>
            </a:extLst>
          </p:cNvPr>
          <p:cNvSpPr txBox="1"/>
          <p:nvPr/>
        </p:nvSpPr>
        <p:spPr>
          <a:xfrm>
            <a:off x="501968" y="4289891"/>
            <a:ext cx="24313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진료사업</a:t>
            </a: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환자 및 가족상담</a:t>
            </a: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호스피스팀원 </a:t>
            </a:r>
            <a:r>
              <a:rPr lang="ko-KR" altLang="en-US" sz="12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소진관리</a:t>
            </a: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돌봄팀</a:t>
            </a: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 회의</a:t>
            </a: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질향상</a:t>
            </a: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 활동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9DAE629-08CE-4704-89FD-2291BF2D58C0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24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8847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890E86AA-256C-4EC2-8F6C-E4FC3E505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5128" y="2956187"/>
            <a:ext cx="2989075" cy="2822398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3-2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농촌기반 코호트 노화 연구 지원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CA9056-C357-4163-A637-9E7B1CC6B2F9}"/>
              </a:ext>
            </a:extLst>
          </p:cNvPr>
          <p:cNvSpPr txBox="1"/>
          <p:nvPr/>
        </p:nvSpPr>
        <p:spPr>
          <a:xfrm>
            <a:off x="238125" y="1685694"/>
            <a:ext cx="11715750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급속한 고령화 사회진입에 따른 사회경제적 비용 부담 증가로 질병의 조기발견 및 치료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관리를 위한 전남대학교병원 연구사업 참여를 통해 지역주민의 삶의 질 향상 도모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238125" y="2913245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501968" y="2734682"/>
            <a:ext cx="9507445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연구분야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인지노화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노화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노인성질환 등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)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9FC7A8C-6FDA-4734-8D37-54F4A79AC01A}"/>
              </a:ext>
            </a:extLst>
          </p:cNvPr>
          <p:cNvSpPr/>
          <p:nvPr/>
        </p:nvSpPr>
        <p:spPr>
          <a:xfrm flipV="1">
            <a:off x="238125" y="3476875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D24221A-DABB-42F9-AB07-00A1876A2809}"/>
              </a:ext>
            </a:extLst>
          </p:cNvPr>
          <p:cNvSpPr txBox="1"/>
          <p:nvPr/>
        </p:nvSpPr>
        <p:spPr>
          <a:xfrm>
            <a:off x="501968" y="3298312"/>
            <a:ext cx="11451907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검진내용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설문조사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혈액검사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소변검사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신경심리검사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MRI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촬영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경동맥초음파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신체기능검사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840E078-315B-4346-8037-1AA0836F547B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25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4" y="477145"/>
            <a:ext cx="4676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err="1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미충족</a:t>
            </a:r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 보건의료서비스 제공</a:t>
            </a:r>
          </a:p>
        </p:txBody>
      </p:sp>
    </p:spTree>
    <p:extLst>
      <p:ext uri="{BB962C8B-B14F-4D97-AF65-F5344CB8AC3E}">
        <p14:creationId xmlns:p14="http://schemas.microsoft.com/office/powerpoint/2010/main" val="5426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3-3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지역사회 의료서비스 지원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CA9056-C357-4163-A637-9E7B1CC6B2F9}"/>
              </a:ext>
            </a:extLst>
          </p:cNvPr>
          <p:cNvSpPr txBox="1"/>
          <p:nvPr/>
        </p:nvSpPr>
        <p:spPr>
          <a:xfrm>
            <a:off x="238125" y="1685694"/>
            <a:ext cx="11715750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지역내 축제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문화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체육행사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훈련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재난복구 현장 등 의료지원반을 편성하여 응급상황 발생 시 신속한 대처로 지역주민의 생명보호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건강상 문제를 최소화하여 지역주민의 건강증진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238125" y="2913245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501968" y="2734682"/>
            <a:ext cx="9507445" cy="190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대상 </a:t>
            </a:r>
          </a:p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-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축제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문화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․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체육행사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훈련에 참여하는 지역주민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선수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관광객 등</a:t>
            </a:r>
          </a:p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-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지역사회 재난 등 발생 시 피해지역 피해주민 등</a:t>
            </a:r>
          </a:p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-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기타 취약지역 주민대상 의료지원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764E43A6-8BB6-4E98-B570-E2DF4B24650A}"/>
              </a:ext>
            </a:extLst>
          </p:cNvPr>
          <p:cNvSpPr/>
          <p:nvPr/>
        </p:nvSpPr>
        <p:spPr>
          <a:xfrm flipV="1">
            <a:off x="238125" y="4873381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6EE736-13AD-463E-9126-475A60A65CB2}"/>
              </a:ext>
            </a:extLst>
          </p:cNvPr>
          <p:cNvSpPr txBox="1"/>
          <p:nvPr/>
        </p:nvSpPr>
        <p:spPr>
          <a:xfrm>
            <a:off x="501968" y="4694818"/>
            <a:ext cx="9507445" cy="143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사업내용</a:t>
            </a:r>
          </a:p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-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의료지원반을 구성하여 지역주민 건강관리</a:t>
            </a:r>
          </a:p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-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응급처치 및 환자 이송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FE6CC81F-ADCD-472B-A469-AF2BDA4247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4345" y="2653893"/>
            <a:ext cx="2806041" cy="319118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BAF5E3C-DE6C-4800-BAEC-651B4FB3912E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smtClean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26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4" y="477145"/>
            <a:ext cx="4676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err="1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미충족</a:t>
            </a:r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 보건의료서비스 제공</a:t>
            </a:r>
          </a:p>
        </p:txBody>
      </p:sp>
    </p:spTree>
    <p:extLst>
      <p:ext uri="{BB962C8B-B14F-4D97-AF65-F5344CB8AC3E}">
        <p14:creationId xmlns:p14="http://schemas.microsoft.com/office/powerpoint/2010/main" val="406411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1100251"/>
            <a:ext cx="12192000" cy="4584474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1088" y="2884656"/>
            <a:ext cx="76298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0" dirty="0">
                <a:solidFill>
                  <a:schemeClr val="bg1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감사합니다</a:t>
            </a:r>
            <a:r>
              <a:rPr lang="en-US" altLang="ko-KR" sz="6000" dirty="0">
                <a:solidFill>
                  <a:schemeClr val="bg1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6000" dirty="0">
              <a:solidFill>
                <a:schemeClr val="bg1"/>
              </a:solidFill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11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620520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282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1761</TotalTime>
  <Words>1587</Words>
  <Application>Microsoft Office PowerPoint</Application>
  <PresentationFormat>와이드스크린</PresentationFormat>
  <Paragraphs>347</Paragraphs>
  <Slides>29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39" baseType="lpstr">
      <vt:lpstr>KoPubWorld돋움체 Bold</vt:lpstr>
      <vt:lpstr>AppleSDGothicNeoL00</vt:lpstr>
      <vt:lpstr>맑은 고딕</vt:lpstr>
      <vt:lpstr>AppleSDGothicNeoM00</vt:lpstr>
      <vt:lpstr>Arial</vt:lpstr>
      <vt:lpstr>KoPubWorld돋움체 Medium</vt:lpstr>
      <vt:lpstr>AppleSDGothicNeoR00</vt:lpstr>
      <vt:lpstr>KoPubWorld돋움체 Light</vt:lpstr>
      <vt:lpstr>AppleSDGothicNeoB00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NWMC</cp:lastModifiedBy>
  <cp:revision>75</cp:revision>
  <cp:lastPrinted>2021-11-29T08:14:19Z</cp:lastPrinted>
  <dcterms:created xsi:type="dcterms:W3CDTF">2021-08-13T04:19:22Z</dcterms:created>
  <dcterms:modified xsi:type="dcterms:W3CDTF">2021-12-08T02:09:41Z</dcterms:modified>
</cp:coreProperties>
</file>