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76" r:id="rId3"/>
    <p:sldId id="300" r:id="rId4"/>
    <p:sldId id="324" r:id="rId5"/>
    <p:sldId id="325" r:id="rId6"/>
    <p:sldId id="326" r:id="rId7"/>
    <p:sldId id="327" r:id="rId8"/>
    <p:sldId id="328" r:id="rId9"/>
    <p:sldId id="329" r:id="rId10"/>
    <p:sldId id="343" r:id="rId11"/>
    <p:sldId id="330" r:id="rId12"/>
    <p:sldId id="331" r:id="rId13"/>
    <p:sldId id="332" r:id="rId14"/>
    <p:sldId id="333" r:id="rId15"/>
    <p:sldId id="334" r:id="rId16"/>
    <p:sldId id="335" r:id="rId17"/>
    <p:sldId id="344" r:id="rId18"/>
    <p:sldId id="301" r:id="rId19"/>
    <p:sldId id="302" r:id="rId20"/>
    <p:sldId id="305" r:id="rId21"/>
    <p:sldId id="306" r:id="rId22"/>
    <p:sldId id="307" r:id="rId23"/>
    <p:sldId id="311" r:id="rId24"/>
    <p:sldId id="318" r:id="rId25"/>
    <p:sldId id="319" r:id="rId26"/>
    <p:sldId id="322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323" r:id="rId3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BFF"/>
    <a:srgbClr val="56B1CA"/>
    <a:srgbClr val="0000FF"/>
    <a:srgbClr val="3590A9"/>
    <a:srgbClr val="308298"/>
    <a:srgbClr val="246172"/>
    <a:srgbClr val="1A4652"/>
    <a:srgbClr val="205766"/>
    <a:srgbClr val="3288A0"/>
    <a:srgbClr val="3DA5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6" autoAdjust="0"/>
    <p:restoredTop sz="99078" autoAdjust="0"/>
  </p:normalViewPr>
  <p:slideViewPr>
    <p:cSldViewPr>
      <p:cViewPr varScale="1">
        <p:scale>
          <a:sx n="108" d="100"/>
          <a:sy n="108" d="100"/>
        </p:scale>
        <p:origin x="2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5F6EE5-599E-4F8D-954C-90BE7FB44FE8}" type="doc">
      <dgm:prSet loTypeId="urn:microsoft.com/office/officeart/2005/8/layout/chevron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D976AA06-C876-4976-A9FE-24B2160E8C8E}">
      <dgm:prSet phldrT="[텍스트]" custT="1"/>
      <dgm:spPr/>
      <dgm:t>
        <a:bodyPr/>
        <a:lstStyle/>
        <a:p>
          <a:pPr latinLnBrk="1"/>
          <a:r>
            <a:rPr lang="ko-KR" altLang="en-US" sz="1200" b="1" smtClean="0">
              <a:latin typeface="+mn-ea"/>
              <a:ea typeface="+mn-ea"/>
            </a:rPr>
            <a:t>구조</a:t>
          </a:r>
          <a:r>
            <a:rPr lang="en-US" altLang="ko-KR" sz="1200" b="1" smtClean="0">
              <a:latin typeface="+mn-ea"/>
              <a:ea typeface="+mn-ea"/>
            </a:rPr>
            <a:t>(Structure)</a:t>
          </a:r>
        </a:p>
        <a:p>
          <a:pPr latinLnBrk="1"/>
          <a:r>
            <a:rPr lang="ko-KR" altLang="en-US" sz="1200" b="1" smtClean="0">
              <a:latin typeface="+mn-ea"/>
              <a:ea typeface="+mn-ea"/>
            </a:rPr>
            <a:t>지표</a:t>
          </a:r>
          <a:endParaRPr lang="ko-KR" altLang="en-US" sz="1200" b="1">
            <a:latin typeface="+mn-ea"/>
            <a:ea typeface="+mn-ea"/>
          </a:endParaRPr>
        </a:p>
      </dgm:t>
    </dgm:pt>
    <dgm:pt modelId="{ABB2883E-AD00-4C7A-9E4F-8F627EC24C9D}" type="parTrans" cxnId="{C5E4AE98-E0AB-4B01-8AAF-F8CF90B0B5FC}">
      <dgm:prSet/>
      <dgm:spPr/>
      <dgm:t>
        <a:bodyPr/>
        <a:lstStyle/>
        <a:p>
          <a:pPr latinLnBrk="1"/>
          <a:endParaRPr lang="ko-KR" altLang="en-US"/>
        </a:p>
      </dgm:t>
    </dgm:pt>
    <dgm:pt modelId="{B82D4EE7-059F-4C4F-8278-A55E435E156F}" type="sibTrans" cxnId="{C5E4AE98-E0AB-4B01-8AAF-F8CF90B0B5FC}">
      <dgm:prSet/>
      <dgm:spPr/>
      <dgm:t>
        <a:bodyPr/>
        <a:lstStyle/>
        <a:p>
          <a:pPr latinLnBrk="1"/>
          <a:endParaRPr lang="ko-KR" altLang="en-US"/>
        </a:p>
      </dgm:t>
    </dgm:pt>
    <dgm:pt modelId="{80E15EE5-9581-4068-9EED-65DD000A09D4}">
      <dgm:prSet phldrT="[텍스트]"/>
      <dgm:spPr/>
      <dgm:t>
        <a:bodyPr/>
        <a:lstStyle/>
        <a:p>
          <a:pPr latinLnBrk="1"/>
          <a:r>
            <a:rPr lang="ko-KR" altLang="en-US" smtClean="0"/>
            <a:t>조직 체계 및 병원 규모가 클수록</a:t>
          </a:r>
          <a:r>
            <a:rPr lang="en-US" altLang="ko-KR" smtClean="0"/>
            <a:t>, </a:t>
          </a:r>
          <a:r>
            <a:rPr lang="ko-KR" altLang="en-US" smtClean="0"/>
            <a:t>인력수가 많을수록 의료 질 높음</a:t>
          </a:r>
          <a:endParaRPr lang="ko-KR" altLang="en-US"/>
        </a:p>
      </dgm:t>
    </dgm:pt>
    <dgm:pt modelId="{BE2B582B-8841-4994-98DE-5212F18981D6}" type="parTrans" cxnId="{B71DC5D8-ADB8-4354-B474-3993497AD496}">
      <dgm:prSet/>
      <dgm:spPr/>
      <dgm:t>
        <a:bodyPr/>
        <a:lstStyle/>
        <a:p>
          <a:pPr latinLnBrk="1"/>
          <a:endParaRPr lang="ko-KR" altLang="en-US"/>
        </a:p>
      </dgm:t>
    </dgm:pt>
    <dgm:pt modelId="{E9F151B8-1389-4F86-8B20-B8A5ECB8C2F7}" type="sibTrans" cxnId="{B71DC5D8-ADB8-4354-B474-3993497AD496}">
      <dgm:prSet/>
      <dgm:spPr/>
      <dgm:t>
        <a:bodyPr/>
        <a:lstStyle/>
        <a:p>
          <a:pPr latinLnBrk="1"/>
          <a:endParaRPr lang="ko-KR" altLang="en-US"/>
        </a:p>
      </dgm:t>
    </dgm:pt>
    <dgm:pt modelId="{E2A139FB-21EF-44D5-B5C2-22B69951E02E}">
      <dgm:prSet phldrT="[텍스트]"/>
      <dgm:spPr/>
      <dgm:t>
        <a:bodyPr/>
        <a:lstStyle/>
        <a:p>
          <a:pPr latinLnBrk="1"/>
          <a:r>
            <a:rPr lang="ko-KR" altLang="en-US" smtClean="0"/>
            <a:t>예 </a:t>
          </a:r>
          <a:r>
            <a:rPr lang="en-US" altLang="ko-KR" smtClean="0"/>
            <a:t>: </a:t>
          </a:r>
          <a:r>
            <a:rPr lang="ko-KR" altLang="en-US" smtClean="0"/>
            <a:t>직원 필수교육 이수율</a:t>
          </a:r>
          <a:r>
            <a:rPr lang="en-US" altLang="ko-KR" smtClean="0"/>
            <a:t>, </a:t>
          </a:r>
          <a:r>
            <a:rPr lang="ko-KR" altLang="en-US" smtClean="0"/>
            <a:t>환자 </a:t>
          </a:r>
          <a:r>
            <a:rPr lang="en-US" altLang="ko-KR" smtClean="0"/>
            <a:t>1</a:t>
          </a:r>
          <a:r>
            <a:rPr lang="ko-KR" altLang="en-US" smtClean="0"/>
            <a:t>인당 간호사의 수</a:t>
          </a:r>
          <a:r>
            <a:rPr lang="en-US" altLang="ko-KR" smtClean="0"/>
            <a:t>, </a:t>
          </a:r>
          <a:r>
            <a:rPr lang="ko-KR" altLang="en-US" smtClean="0"/>
            <a:t>음압병실 수 등</a:t>
          </a:r>
          <a:endParaRPr lang="ko-KR" altLang="en-US"/>
        </a:p>
      </dgm:t>
    </dgm:pt>
    <dgm:pt modelId="{AE470A09-036A-418D-8B4A-08A79FDB296F}" type="parTrans" cxnId="{055E4168-9D99-45EA-AF92-942335036938}">
      <dgm:prSet/>
      <dgm:spPr/>
      <dgm:t>
        <a:bodyPr/>
        <a:lstStyle/>
        <a:p>
          <a:pPr latinLnBrk="1"/>
          <a:endParaRPr lang="ko-KR" altLang="en-US"/>
        </a:p>
      </dgm:t>
    </dgm:pt>
    <dgm:pt modelId="{46019C2B-D905-48E1-8CCB-D901B3170162}" type="sibTrans" cxnId="{055E4168-9D99-45EA-AF92-942335036938}">
      <dgm:prSet/>
      <dgm:spPr/>
      <dgm:t>
        <a:bodyPr/>
        <a:lstStyle/>
        <a:p>
          <a:pPr latinLnBrk="1"/>
          <a:endParaRPr lang="ko-KR" altLang="en-US"/>
        </a:p>
      </dgm:t>
    </dgm:pt>
    <dgm:pt modelId="{AB9F1B67-94B8-4DDB-8AAF-7EB91C53B55F}">
      <dgm:prSet phldrT="[텍스트]" custT="1"/>
      <dgm:spPr/>
      <dgm:t>
        <a:bodyPr/>
        <a:lstStyle/>
        <a:p>
          <a:pPr latinLnBrk="1"/>
          <a:r>
            <a:rPr lang="ko-KR" altLang="en-US" sz="1200" b="1" smtClean="0">
              <a:latin typeface="+mn-ea"/>
              <a:ea typeface="+mn-ea"/>
            </a:rPr>
            <a:t>과정</a:t>
          </a:r>
          <a:r>
            <a:rPr lang="en-US" altLang="ko-KR" sz="1200" b="1" smtClean="0">
              <a:latin typeface="+mn-ea"/>
              <a:ea typeface="+mn-ea"/>
            </a:rPr>
            <a:t>(Process)</a:t>
          </a:r>
        </a:p>
        <a:p>
          <a:pPr latinLnBrk="1"/>
          <a:r>
            <a:rPr lang="ko-KR" altLang="en-US" sz="1200" b="1" smtClean="0">
              <a:latin typeface="+mn-ea"/>
              <a:ea typeface="+mn-ea"/>
            </a:rPr>
            <a:t>지표</a:t>
          </a:r>
          <a:endParaRPr lang="ko-KR" altLang="en-US" sz="1200" b="1">
            <a:latin typeface="+mn-ea"/>
            <a:ea typeface="+mn-ea"/>
          </a:endParaRPr>
        </a:p>
      </dgm:t>
    </dgm:pt>
    <dgm:pt modelId="{199BD491-B1E1-41BE-9638-DCAF9E6D90BD}" type="parTrans" cxnId="{D9BE898B-0906-4EC7-B1E5-8605B855317D}">
      <dgm:prSet/>
      <dgm:spPr/>
      <dgm:t>
        <a:bodyPr/>
        <a:lstStyle/>
        <a:p>
          <a:pPr latinLnBrk="1"/>
          <a:endParaRPr lang="ko-KR" altLang="en-US"/>
        </a:p>
      </dgm:t>
    </dgm:pt>
    <dgm:pt modelId="{F352E333-08FF-4951-BC79-AD1C028F0786}" type="sibTrans" cxnId="{D9BE898B-0906-4EC7-B1E5-8605B855317D}">
      <dgm:prSet/>
      <dgm:spPr/>
      <dgm:t>
        <a:bodyPr/>
        <a:lstStyle/>
        <a:p>
          <a:pPr latinLnBrk="1"/>
          <a:endParaRPr lang="ko-KR" altLang="en-US"/>
        </a:p>
      </dgm:t>
    </dgm:pt>
    <dgm:pt modelId="{FCF76AD2-B242-4571-A6B6-A0B3C2AE79DE}">
      <dgm:prSet phldrT="[텍스트]"/>
      <dgm:spPr/>
      <dgm:t>
        <a:bodyPr/>
        <a:lstStyle/>
        <a:p>
          <a:pPr latinLnBrk="1"/>
          <a:r>
            <a:rPr lang="ko-KR" altLang="en-US" smtClean="0"/>
            <a:t>환자에 대한 진단과 그에 대한 치료 과정이 적절한 지 평가</a:t>
          </a:r>
          <a:endParaRPr lang="ko-KR" altLang="en-US"/>
        </a:p>
      </dgm:t>
    </dgm:pt>
    <dgm:pt modelId="{30A9A407-4CF7-4BE4-91D9-C51D5D1F46AE}" type="parTrans" cxnId="{67F849AE-A3CE-4835-B2C0-C738D5E15A12}">
      <dgm:prSet/>
      <dgm:spPr/>
      <dgm:t>
        <a:bodyPr/>
        <a:lstStyle/>
        <a:p>
          <a:pPr latinLnBrk="1"/>
          <a:endParaRPr lang="ko-KR" altLang="en-US"/>
        </a:p>
      </dgm:t>
    </dgm:pt>
    <dgm:pt modelId="{DDA73914-A6F3-46FA-8864-1DFC2100C77D}" type="sibTrans" cxnId="{67F849AE-A3CE-4835-B2C0-C738D5E15A12}">
      <dgm:prSet/>
      <dgm:spPr/>
      <dgm:t>
        <a:bodyPr/>
        <a:lstStyle/>
        <a:p>
          <a:pPr latinLnBrk="1"/>
          <a:endParaRPr lang="ko-KR" altLang="en-US"/>
        </a:p>
      </dgm:t>
    </dgm:pt>
    <dgm:pt modelId="{2D17CD57-D656-42DF-A76D-CC85D9C7ABCF}">
      <dgm:prSet phldrT="[텍스트]"/>
      <dgm:spPr/>
      <dgm:t>
        <a:bodyPr/>
        <a:lstStyle/>
        <a:p>
          <a:pPr latinLnBrk="1"/>
          <a:r>
            <a:rPr lang="ko-KR" altLang="en-US" smtClean="0"/>
            <a:t>예 </a:t>
          </a:r>
          <a:r>
            <a:rPr lang="en-US" altLang="ko-KR" smtClean="0"/>
            <a:t>: </a:t>
          </a:r>
          <a:r>
            <a:rPr lang="ko-KR" altLang="en-US" smtClean="0"/>
            <a:t>손위생 수행률</a:t>
          </a:r>
          <a:r>
            <a:rPr lang="en-US" altLang="ko-KR" smtClean="0"/>
            <a:t>, </a:t>
          </a:r>
          <a:r>
            <a:rPr lang="ko-KR" altLang="en-US" smtClean="0"/>
            <a:t>폐렴환자 병원 도착 후 </a:t>
          </a:r>
          <a:r>
            <a:rPr lang="en-US" altLang="ko-KR" smtClean="0"/>
            <a:t>8</a:t>
          </a:r>
          <a:r>
            <a:rPr lang="ko-KR" altLang="en-US" smtClean="0"/>
            <a:t>시간 이내 항생제 투여율 </a:t>
          </a:r>
          <a:r>
            <a:rPr lang="en-US" altLang="ko-KR" smtClean="0"/>
            <a:t> </a:t>
          </a:r>
          <a:r>
            <a:rPr lang="ko-KR" altLang="en-US" smtClean="0"/>
            <a:t>등</a:t>
          </a:r>
          <a:endParaRPr lang="ko-KR" altLang="en-US"/>
        </a:p>
      </dgm:t>
    </dgm:pt>
    <dgm:pt modelId="{44E2E98F-E6C7-4193-92D4-349B323C11EE}" type="parTrans" cxnId="{77AB5BD5-9C58-4671-B080-31954E49FE34}">
      <dgm:prSet/>
      <dgm:spPr/>
      <dgm:t>
        <a:bodyPr/>
        <a:lstStyle/>
        <a:p>
          <a:pPr latinLnBrk="1"/>
          <a:endParaRPr lang="ko-KR" altLang="en-US"/>
        </a:p>
      </dgm:t>
    </dgm:pt>
    <dgm:pt modelId="{9D5C3C50-8306-40ED-A6DC-2C97B4DE664E}" type="sibTrans" cxnId="{77AB5BD5-9C58-4671-B080-31954E49FE34}">
      <dgm:prSet/>
      <dgm:spPr/>
      <dgm:t>
        <a:bodyPr/>
        <a:lstStyle/>
        <a:p>
          <a:pPr latinLnBrk="1"/>
          <a:endParaRPr lang="ko-KR" altLang="en-US"/>
        </a:p>
      </dgm:t>
    </dgm:pt>
    <dgm:pt modelId="{8DA6BE97-BB46-4943-BCFD-972A0AF33D9F}">
      <dgm:prSet phldrT="[텍스트]" custT="1"/>
      <dgm:spPr/>
      <dgm:t>
        <a:bodyPr/>
        <a:lstStyle/>
        <a:p>
          <a:pPr latinLnBrk="1"/>
          <a:r>
            <a:rPr lang="ko-KR" altLang="en-US" sz="1200" b="1" dirty="0" smtClean="0">
              <a:latin typeface="+mn-ea"/>
              <a:ea typeface="+mn-ea"/>
            </a:rPr>
            <a:t>결과</a:t>
          </a:r>
          <a:r>
            <a:rPr lang="en-US" altLang="ko-KR" sz="1200" b="1" dirty="0" smtClean="0">
              <a:latin typeface="+mn-ea"/>
              <a:ea typeface="+mn-ea"/>
            </a:rPr>
            <a:t>(Outcome)</a:t>
          </a:r>
        </a:p>
        <a:p>
          <a:pPr latinLnBrk="1"/>
          <a:r>
            <a:rPr lang="ko-KR" altLang="en-US" sz="1200" b="1" dirty="0" smtClean="0">
              <a:latin typeface="+mn-ea"/>
              <a:ea typeface="+mn-ea"/>
            </a:rPr>
            <a:t>지표</a:t>
          </a:r>
          <a:endParaRPr lang="ko-KR" altLang="en-US" sz="1200" b="1" dirty="0">
            <a:latin typeface="+mn-ea"/>
            <a:ea typeface="+mn-ea"/>
          </a:endParaRPr>
        </a:p>
      </dgm:t>
    </dgm:pt>
    <dgm:pt modelId="{32C4C494-D211-4E16-9F40-796316D24195}" type="parTrans" cxnId="{82A95FED-FACA-490B-91F9-D1C4E51271B0}">
      <dgm:prSet/>
      <dgm:spPr/>
      <dgm:t>
        <a:bodyPr/>
        <a:lstStyle/>
        <a:p>
          <a:pPr latinLnBrk="1"/>
          <a:endParaRPr lang="ko-KR" altLang="en-US"/>
        </a:p>
      </dgm:t>
    </dgm:pt>
    <dgm:pt modelId="{165130D9-60C0-4367-B71D-A1F59547DC3C}" type="sibTrans" cxnId="{82A95FED-FACA-490B-91F9-D1C4E51271B0}">
      <dgm:prSet/>
      <dgm:spPr/>
      <dgm:t>
        <a:bodyPr/>
        <a:lstStyle/>
        <a:p>
          <a:pPr latinLnBrk="1"/>
          <a:endParaRPr lang="ko-KR" altLang="en-US"/>
        </a:p>
      </dgm:t>
    </dgm:pt>
    <dgm:pt modelId="{BAE4C3AD-AC19-47DB-A001-E55C493E3850}">
      <dgm:prSet phldrT="[텍스트]"/>
      <dgm:spPr/>
      <dgm:t>
        <a:bodyPr/>
        <a:lstStyle/>
        <a:p>
          <a:pPr latinLnBrk="1"/>
          <a:r>
            <a:rPr lang="ko-KR" altLang="en-US" smtClean="0"/>
            <a:t>치료의 결과가 좋을수록 의료의 질이 높음</a:t>
          </a:r>
          <a:endParaRPr lang="ko-KR" altLang="en-US"/>
        </a:p>
      </dgm:t>
    </dgm:pt>
    <dgm:pt modelId="{01DC06A5-2DB6-4E71-B3FC-9F400CEFB53C}" type="parTrans" cxnId="{4339A987-656C-45DE-983B-F4EA7451D3B9}">
      <dgm:prSet/>
      <dgm:spPr/>
      <dgm:t>
        <a:bodyPr/>
        <a:lstStyle/>
        <a:p>
          <a:pPr latinLnBrk="1"/>
          <a:endParaRPr lang="ko-KR" altLang="en-US"/>
        </a:p>
      </dgm:t>
    </dgm:pt>
    <dgm:pt modelId="{1606A1BB-BA43-454E-A5DC-7DFE8723923E}" type="sibTrans" cxnId="{4339A987-656C-45DE-983B-F4EA7451D3B9}">
      <dgm:prSet/>
      <dgm:spPr/>
      <dgm:t>
        <a:bodyPr/>
        <a:lstStyle/>
        <a:p>
          <a:pPr latinLnBrk="1"/>
          <a:endParaRPr lang="ko-KR" altLang="en-US"/>
        </a:p>
      </dgm:t>
    </dgm:pt>
    <dgm:pt modelId="{D44C65AC-64D4-4E96-A264-BFC28499261D}">
      <dgm:prSet phldrT="[텍스트]"/>
      <dgm:spPr/>
      <dgm:t>
        <a:bodyPr/>
        <a:lstStyle/>
        <a:p>
          <a:pPr latinLnBrk="1"/>
          <a:r>
            <a:rPr lang="ko-KR" altLang="en-US" smtClean="0"/>
            <a:t>예 </a:t>
          </a:r>
          <a:r>
            <a:rPr lang="en-US" altLang="ko-KR" smtClean="0"/>
            <a:t>: </a:t>
          </a:r>
          <a:r>
            <a:rPr lang="ko-KR" altLang="en-US" smtClean="0"/>
            <a:t>감염률</a:t>
          </a:r>
          <a:r>
            <a:rPr lang="en-US" altLang="ko-KR" smtClean="0"/>
            <a:t>, </a:t>
          </a:r>
          <a:r>
            <a:rPr lang="ko-KR" altLang="en-US" smtClean="0"/>
            <a:t>사망률</a:t>
          </a:r>
          <a:r>
            <a:rPr lang="en-US" altLang="ko-KR" smtClean="0"/>
            <a:t>, </a:t>
          </a:r>
          <a:r>
            <a:rPr lang="ko-KR" altLang="en-US" smtClean="0"/>
            <a:t>환자만족도 등</a:t>
          </a:r>
          <a:endParaRPr lang="ko-KR" altLang="en-US"/>
        </a:p>
      </dgm:t>
    </dgm:pt>
    <dgm:pt modelId="{B904DD6E-CF85-44E1-91EC-0B40336FD821}" type="parTrans" cxnId="{EF2AC189-98B1-44F3-8FBC-C0070D57CF14}">
      <dgm:prSet/>
      <dgm:spPr/>
      <dgm:t>
        <a:bodyPr/>
        <a:lstStyle/>
        <a:p>
          <a:pPr latinLnBrk="1"/>
          <a:endParaRPr lang="ko-KR" altLang="en-US"/>
        </a:p>
      </dgm:t>
    </dgm:pt>
    <dgm:pt modelId="{BD7A0F92-AA83-40D8-8F8A-1EFFBF4F47DB}" type="sibTrans" cxnId="{EF2AC189-98B1-44F3-8FBC-C0070D57CF14}">
      <dgm:prSet/>
      <dgm:spPr/>
      <dgm:t>
        <a:bodyPr/>
        <a:lstStyle/>
        <a:p>
          <a:pPr latinLnBrk="1"/>
          <a:endParaRPr lang="ko-KR" altLang="en-US"/>
        </a:p>
      </dgm:t>
    </dgm:pt>
    <dgm:pt modelId="{20C11F2C-FFB6-49AA-BDE5-00D020C47E79}" type="pres">
      <dgm:prSet presAssocID="{A25F6EE5-599E-4F8D-954C-90BE7FB44FE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00440C5-847E-442E-913A-EFF64F0FC096}" type="pres">
      <dgm:prSet presAssocID="{D976AA06-C876-4976-A9FE-24B2160E8C8E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3566AF41-4961-4DB3-AD36-A36E5463E246}" type="pres">
      <dgm:prSet presAssocID="{D976AA06-C876-4976-A9FE-24B2160E8C8E}" presName="parentText" presStyleLbl="alignNode1" presStyleIdx="0" presStyleCnt="3" custLinFactNeighborX="-465" custLinFactNeighborY="15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4B22E41-5838-4F16-AF84-967653D46C60}" type="pres">
      <dgm:prSet presAssocID="{D976AA06-C876-4976-A9FE-24B2160E8C8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06D8F49-495A-43EF-97E5-5CCE6F60C5FC}" type="pres">
      <dgm:prSet presAssocID="{B82D4EE7-059F-4C4F-8278-A55E435E156F}" presName="sp" presStyleCnt="0"/>
      <dgm:spPr/>
      <dgm:t>
        <a:bodyPr/>
        <a:lstStyle/>
        <a:p>
          <a:pPr latinLnBrk="1"/>
          <a:endParaRPr lang="ko-KR" altLang="en-US"/>
        </a:p>
      </dgm:t>
    </dgm:pt>
    <dgm:pt modelId="{4C689729-9B13-472B-A6E5-F4525FA41561}" type="pres">
      <dgm:prSet presAssocID="{AB9F1B67-94B8-4DDB-8AAF-7EB91C53B55F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68DCC573-E2A0-45A6-A504-479D38A34055}" type="pres">
      <dgm:prSet presAssocID="{AB9F1B67-94B8-4DDB-8AAF-7EB91C53B55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E23FDF7-060A-4F11-B99B-1474A8985CDD}" type="pres">
      <dgm:prSet presAssocID="{AB9F1B67-94B8-4DDB-8AAF-7EB91C53B55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1B88CA-6F87-4C88-8037-12D1D840C6FD}" type="pres">
      <dgm:prSet presAssocID="{F352E333-08FF-4951-BC79-AD1C028F0786}" presName="sp" presStyleCnt="0"/>
      <dgm:spPr/>
      <dgm:t>
        <a:bodyPr/>
        <a:lstStyle/>
        <a:p>
          <a:pPr latinLnBrk="1"/>
          <a:endParaRPr lang="ko-KR" altLang="en-US"/>
        </a:p>
      </dgm:t>
    </dgm:pt>
    <dgm:pt modelId="{CED64877-0B1E-46C0-A92E-4DC29729D335}" type="pres">
      <dgm:prSet presAssocID="{8DA6BE97-BB46-4943-BCFD-972A0AF33D9F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07D93EBD-00D9-46B5-B2F2-A9D370540C8F}" type="pres">
      <dgm:prSet presAssocID="{8DA6BE97-BB46-4943-BCFD-972A0AF33D9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16D21A-DD14-4C37-843A-A2CF160F1204}" type="pres">
      <dgm:prSet presAssocID="{8DA6BE97-BB46-4943-BCFD-972A0AF33D9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5E4AE98-E0AB-4B01-8AAF-F8CF90B0B5FC}" srcId="{A25F6EE5-599E-4F8D-954C-90BE7FB44FE8}" destId="{D976AA06-C876-4976-A9FE-24B2160E8C8E}" srcOrd="0" destOrd="0" parTransId="{ABB2883E-AD00-4C7A-9E4F-8F627EC24C9D}" sibTransId="{B82D4EE7-059F-4C4F-8278-A55E435E156F}"/>
    <dgm:cxn modelId="{F2A095DE-70C1-4135-B6FA-C95E1FF47E1D}" type="presOf" srcId="{AB9F1B67-94B8-4DDB-8AAF-7EB91C53B55F}" destId="{68DCC573-E2A0-45A6-A504-479D38A34055}" srcOrd="0" destOrd="0" presId="urn:microsoft.com/office/officeart/2005/8/layout/chevron2"/>
    <dgm:cxn modelId="{B4684B3C-21BB-4E50-9925-ABC427D84BE6}" type="presOf" srcId="{80E15EE5-9581-4068-9EED-65DD000A09D4}" destId="{64B22E41-5838-4F16-AF84-967653D46C60}" srcOrd="0" destOrd="0" presId="urn:microsoft.com/office/officeart/2005/8/layout/chevron2"/>
    <dgm:cxn modelId="{4339A987-656C-45DE-983B-F4EA7451D3B9}" srcId="{8DA6BE97-BB46-4943-BCFD-972A0AF33D9F}" destId="{BAE4C3AD-AC19-47DB-A001-E55C493E3850}" srcOrd="0" destOrd="0" parTransId="{01DC06A5-2DB6-4E71-B3FC-9F400CEFB53C}" sibTransId="{1606A1BB-BA43-454E-A5DC-7DFE8723923E}"/>
    <dgm:cxn modelId="{D9BE898B-0906-4EC7-B1E5-8605B855317D}" srcId="{A25F6EE5-599E-4F8D-954C-90BE7FB44FE8}" destId="{AB9F1B67-94B8-4DDB-8AAF-7EB91C53B55F}" srcOrd="1" destOrd="0" parTransId="{199BD491-B1E1-41BE-9638-DCAF9E6D90BD}" sibTransId="{F352E333-08FF-4951-BC79-AD1C028F0786}"/>
    <dgm:cxn modelId="{93D692EA-6501-4C37-9888-612253B484BB}" type="presOf" srcId="{BAE4C3AD-AC19-47DB-A001-E55C493E3850}" destId="{FC16D21A-DD14-4C37-843A-A2CF160F1204}" srcOrd="0" destOrd="0" presId="urn:microsoft.com/office/officeart/2005/8/layout/chevron2"/>
    <dgm:cxn modelId="{055E4168-9D99-45EA-AF92-942335036938}" srcId="{D976AA06-C876-4976-A9FE-24B2160E8C8E}" destId="{E2A139FB-21EF-44D5-B5C2-22B69951E02E}" srcOrd="1" destOrd="0" parTransId="{AE470A09-036A-418D-8B4A-08A79FDB296F}" sibTransId="{46019C2B-D905-48E1-8CCB-D901B3170162}"/>
    <dgm:cxn modelId="{5F285C44-6D4B-4017-8E72-07DA7FB98DAF}" type="presOf" srcId="{A25F6EE5-599E-4F8D-954C-90BE7FB44FE8}" destId="{20C11F2C-FFB6-49AA-BDE5-00D020C47E79}" srcOrd="0" destOrd="0" presId="urn:microsoft.com/office/officeart/2005/8/layout/chevron2"/>
    <dgm:cxn modelId="{77AB5BD5-9C58-4671-B080-31954E49FE34}" srcId="{AB9F1B67-94B8-4DDB-8AAF-7EB91C53B55F}" destId="{2D17CD57-D656-42DF-A76D-CC85D9C7ABCF}" srcOrd="1" destOrd="0" parTransId="{44E2E98F-E6C7-4193-92D4-349B323C11EE}" sibTransId="{9D5C3C50-8306-40ED-A6DC-2C97B4DE664E}"/>
    <dgm:cxn modelId="{B71DC5D8-ADB8-4354-B474-3993497AD496}" srcId="{D976AA06-C876-4976-A9FE-24B2160E8C8E}" destId="{80E15EE5-9581-4068-9EED-65DD000A09D4}" srcOrd="0" destOrd="0" parTransId="{BE2B582B-8841-4994-98DE-5212F18981D6}" sibTransId="{E9F151B8-1389-4F86-8B20-B8A5ECB8C2F7}"/>
    <dgm:cxn modelId="{213672D5-48C5-4085-83C5-85499333B845}" type="presOf" srcId="{E2A139FB-21EF-44D5-B5C2-22B69951E02E}" destId="{64B22E41-5838-4F16-AF84-967653D46C60}" srcOrd="0" destOrd="1" presId="urn:microsoft.com/office/officeart/2005/8/layout/chevron2"/>
    <dgm:cxn modelId="{67F849AE-A3CE-4835-B2C0-C738D5E15A12}" srcId="{AB9F1B67-94B8-4DDB-8AAF-7EB91C53B55F}" destId="{FCF76AD2-B242-4571-A6B6-A0B3C2AE79DE}" srcOrd="0" destOrd="0" parTransId="{30A9A407-4CF7-4BE4-91D9-C51D5D1F46AE}" sibTransId="{DDA73914-A6F3-46FA-8864-1DFC2100C77D}"/>
    <dgm:cxn modelId="{7E17763C-7EA8-424F-AF52-7B7F5F8B4C3D}" type="presOf" srcId="{D44C65AC-64D4-4E96-A264-BFC28499261D}" destId="{FC16D21A-DD14-4C37-843A-A2CF160F1204}" srcOrd="0" destOrd="1" presId="urn:microsoft.com/office/officeart/2005/8/layout/chevron2"/>
    <dgm:cxn modelId="{1658156C-3937-4CED-9355-AD67A2B80A4F}" type="presOf" srcId="{D976AA06-C876-4976-A9FE-24B2160E8C8E}" destId="{3566AF41-4961-4DB3-AD36-A36E5463E246}" srcOrd="0" destOrd="0" presId="urn:microsoft.com/office/officeart/2005/8/layout/chevron2"/>
    <dgm:cxn modelId="{82A95FED-FACA-490B-91F9-D1C4E51271B0}" srcId="{A25F6EE5-599E-4F8D-954C-90BE7FB44FE8}" destId="{8DA6BE97-BB46-4943-BCFD-972A0AF33D9F}" srcOrd="2" destOrd="0" parTransId="{32C4C494-D211-4E16-9F40-796316D24195}" sibTransId="{165130D9-60C0-4367-B71D-A1F59547DC3C}"/>
    <dgm:cxn modelId="{EF2AC189-98B1-44F3-8FBC-C0070D57CF14}" srcId="{8DA6BE97-BB46-4943-BCFD-972A0AF33D9F}" destId="{D44C65AC-64D4-4E96-A264-BFC28499261D}" srcOrd="1" destOrd="0" parTransId="{B904DD6E-CF85-44E1-91EC-0B40336FD821}" sibTransId="{BD7A0F92-AA83-40D8-8F8A-1EFFBF4F47DB}"/>
    <dgm:cxn modelId="{CCE452BD-5F82-4495-84F4-E70633D8A8F8}" type="presOf" srcId="{2D17CD57-D656-42DF-A76D-CC85D9C7ABCF}" destId="{2E23FDF7-060A-4F11-B99B-1474A8985CDD}" srcOrd="0" destOrd="1" presId="urn:microsoft.com/office/officeart/2005/8/layout/chevron2"/>
    <dgm:cxn modelId="{43A40BF0-0EDD-4D3A-B178-0BC0040F2469}" type="presOf" srcId="{8DA6BE97-BB46-4943-BCFD-972A0AF33D9F}" destId="{07D93EBD-00D9-46B5-B2F2-A9D370540C8F}" srcOrd="0" destOrd="0" presId="urn:microsoft.com/office/officeart/2005/8/layout/chevron2"/>
    <dgm:cxn modelId="{B251859D-2AB5-4B15-B58F-07257CB88AC1}" type="presOf" srcId="{FCF76AD2-B242-4571-A6B6-A0B3C2AE79DE}" destId="{2E23FDF7-060A-4F11-B99B-1474A8985CDD}" srcOrd="0" destOrd="0" presId="urn:microsoft.com/office/officeart/2005/8/layout/chevron2"/>
    <dgm:cxn modelId="{A614872D-EF86-4EF3-9C5E-10F921F800A9}" type="presParOf" srcId="{20C11F2C-FFB6-49AA-BDE5-00D020C47E79}" destId="{200440C5-847E-442E-913A-EFF64F0FC096}" srcOrd="0" destOrd="0" presId="urn:microsoft.com/office/officeart/2005/8/layout/chevron2"/>
    <dgm:cxn modelId="{3A673FA7-E562-4A7C-AAD4-68B8466B6A48}" type="presParOf" srcId="{200440C5-847E-442E-913A-EFF64F0FC096}" destId="{3566AF41-4961-4DB3-AD36-A36E5463E246}" srcOrd="0" destOrd="0" presId="urn:microsoft.com/office/officeart/2005/8/layout/chevron2"/>
    <dgm:cxn modelId="{41F0C77A-9BFB-4210-8089-5D5653BA0F54}" type="presParOf" srcId="{200440C5-847E-442E-913A-EFF64F0FC096}" destId="{64B22E41-5838-4F16-AF84-967653D46C60}" srcOrd="1" destOrd="0" presId="urn:microsoft.com/office/officeart/2005/8/layout/chevron2"/>
    <dgm:cxn modelId="{F541B3EB-F93E-4274-8F09-5A162117D422}" type="presParOf" srcId="{20C11F2C-FFB6-49AA-BDE5-00D020C47E79}" destId="{406D8F49-495A-43EF-97E5-5CCE6F60C5FC}" srcOrd="1" destOrd="0" presId="urn:microsoft.com/office/officeart/2005/8/layout/chevron2"/>
    <dgm:cxn modelId="{9049029E-3C22-47A0-A658-BC11B24F40B4}" type="presParOf" srcId="{20C11F2C-FFB6-49AA-BDE5-00D020C47E79}" destId="{4C689729-9B13-472B-A6E5-F4525FA41561}" srcOrd="2" destOrd="0" presId="urn:microsoft.com/office/officeart/2005/8/layout/chevron2"/>
    <dgm:cxn modelId="{493ABFBC-C428-48B2-80D3-B98E0D5973F8}" type="presParOf" srcId="{4C689729-9B13-472B-A6E5-F4525FA41561}" destId="{68DCC573-E2A0-45A6-A504-479D38A34055}" srcOrd="0" destOrd="0" presId="urn:microsoft.com/office/officeart/2005/8/layout/chevron2"/>
    <dgm:cxn modelId="{6FF6860E-1612-428E-BB73-1A3C07B2609E}" type="presParOf" srcId="{4C689729-9B13-472B-A6E5-F4525FA41561}" destId="{2E23FDF7-060A-4F11-B99B-1474A8985CDD}" srcOrd="1" destOrd="0" presId="urn:microsoft.com/office/officeart/2005/8/layout/chevron2"/>
    <dgm:cxn modelId="{69C18E83-21BE-460E-9813-38FC11A70475}" type="presParOf" srcId="{20C11F2C-FFB6-49AA-BDE5-00D020C47E79}" destId="{631B88CA-6F87-4C88-8037-12D1D840C6FD}" srcOrd="3" destOrd="0" presId="urn:microsoft.com/office/officeart/2005/8/layout/chevron2"/>
    <dgm:cxn modelId="{50FBECB3-F6F0-48C9-906F-FA740E80BD25}" type="presParOf" srcId="{20C11F2C-FFB6-49AA-BDE5-00D020C47E79}" destId="{CED64877-0B1E-46C0-A92E-4DC29729D335}" srcOrd="4" destOrd="0" presId="urn:microsoft.com/office/officeart/2005/8/layout/chevron2"/>
    <dgm:cxn modelId="{EA278169-A15F-46EF-8196-279C12794325}" type="presParOf" srcId="{CED64877-0B1E-46C0-A92E-4DC29729D335}" destId="{07D93EBD-00D9-46B5-B2F2-A9D370540C8F}" srcOrd="0" destOrd="0" presId="urn:microsoft.com/office/officeart/2005/8/layout/chevron2"/>
    <dgm:cxn modelId="{9962CECE-D40B-4C79-B7D0-D140E97096F7}" type="presParOf" srcId="{CED64877-0B1E-46C0-A92E-4DC29729D335}" destId="{FC16D21A-DD14-4C37-843A-A2CF160F120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FBB867-4604-4B83-B973-542354783B0F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2F8617EB-6214-45FD-9C06-1A5F3D57BDD3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solidFill>
                <a:schemeClr val="tx1"/>
              </a:solidFill>
            </a:rPr>
            <a:t>2019.12</a:t>
          </a:r>
        </a:p>
        <a:p>
          <a:pPr latinLnBrk="1"/>
          <a:r>
            <a:rPr lang="en-US" altLang="ko-KR" sz="1600" dirty="0" smtClean="0">
              <a:solidFill>
                <a:schemeClr val="tx1"/>
              </a:solidFill>
            </a:rPr>
            <a:t>3</a:t>
          </a:r>
          <a:r>
            <a:rPr lang="ko-KR" altLang="en-US" sz="1600" dirty="0" smtClean="0">
              <a:solidFill>
                <a:schemeClr val="tx1"/>
              </a:solidFill>
            </a:rPr>
            <a:t>주기 인증 </a:t>
          </a:r>
          <a:r>
            <a:rPr lang="ko-KR" altLang="en-US" sz="1800" dirty="0" smtClean="0">
              <a:solidFill>
                <a:schemeClr val="tx1"/>
              </a:solidFill>
            </a:rPr>
            <a:t>획득</a:t>
          </a:r>
          <a:endParaRPr lang="ko-KR" altLang="en-US" sz="1800" dirty="0">
            <a:solidFill>
              <a:schemeClr val="tx1"/>
            </a:solidFill>
          </a:endParaRPr>
        </a:p>
      </dgm:t>
    </dgm:pt>
    <dgm:pt modelId="{FD358DC3-0036-4F30-8499-6FE1A786C7A1}" type="parTrans" cxnId="{BF759BA9-E3B3-49A5-BA22-2852FBD625E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24803885-26DD-4504-8F0A-54452BB94BC5}" type="sibTrans" cxnId="{BF759BA9-E3B3-49A5-BA22-2852FBD625E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AC70F214-52D8-4F66-81A9-261B985DB2AA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solidFill>
                <a:schemeClr val="tx1"/>
              </a:solidFill>
            </a:rPr>
            <a:t>2020. 12.</a:t>
          </a:r>
        </a:p>
        <a:p>
          <a:pPr latinLnBrk="1"/>
          <a:r>
            <a:rPr lang="en-US" altLang="ko-KR" sz="1200" dirty="0" smtClean="0">
              <a:solidFill>
                <a:schemeClr val="tx1"/>
              </a:solidFill>
            </a:rPr>
            <a:t>3</a:t>
          </a:r>
          <a:r>
            <a:rPr lang="ko-KR" altLang="en-US" sz="1200" dirty="0" smtClean="0">
              <a:solidFill>
                <a:schemeClr val="tx1"/>
              </a:solidFill>
            </a:rPr>
            <a:t>주기 자체평가 </a:t>
          </a:r>
          <a:r>
            <a:rPr lang="ko-KR" altLang="en-US" sz="1800" dirty="0" smtClean="0">
              <a:solidFill>
                <a:schemeClr val="tx1"/>
              </a:solidFill>
            </a:rPr>
            <a:t>자료제출</a:t>
          </a:r>
          <a:endParaRPr lang="ko-KR" altLang="en-US" sz="1800" dirty="0">
            <a:solidFill>
              <a:schemeClr val="tx1"/>
            </a:solidFill>
          </a:endParaRPr>
        </a:p>
      </dgm:t>
    </dgm:pt>
    <dgm:pt modelId="{DB3D4EEE-C649-44B4-8326-54CDF753910B}" type="parTrans" cxnId="{F476142E-3C6C-4260-8470-3870C614308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ACF57638-B100-4684-ADB3-93C054EC19E0}" type="sibTrans" cxnId="{F476142E-3C6C-4260-8470-3870C614308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21BBCEEB-F201-4AFE-9925-7B14561F931E}">
      <dgm:prSet phldrT="[텍스트]" custT="1"/>
      <dgm:spPr/>
      <dgm:t>
        <a:bodyPr/>
        <a:lstStyle/>
        <a:p>
          <a:pPr latinLnBrk="1"/>
          <a:r>
            <a:rPr lang="en-US" altLang="ko-KR" sz="1200" dirty="0" smtClean="0">
              <a:solidFill>
                <a:schemeClr val="tx1"/>
              </a:solidFill>
            </a:rPr>
            <a:t>2021. 12.~</a:t>
          </a:r>
          <a:r>
            <a:rPr lang="ko-KR" altLang="en-US" sz="1200" dirty="0" smtClean="0">
              <a:solidFill>
                <a:schemeClr val="tx1"/>
              </a:solidFill>
            </a:rPr>
            <a:t>현재</a:t>
          </a:r>
          <a:r>
            <a:rPr lang="en-US" altLang="ko-KR" sz="1200" dirty="0" smtClean="0">
              <a:solidFill>
                <a:schemeClr val="tx1"/>
              </a:solidFill>
            </a:rPr>
            <a:t/>
          </a:r>
          <a:br>
            <a:rPr lang="en-US" altLang="ko-KR" sz="1200" dirty="0" smtClean="0">
              <a:solidFill>
                <a:schemeClr val="tx1"/>
              </a:solidFill>
            </a:rPr>
          </a:br>
          <a:r>
            <a:rPr lang="en-US" altLang="ko-KR" sz="1200" dirty="0" smtClean="0">
              <a:solidFill>
                <a:schemeClr val="tx1"/>
              </a:solidFill>
            </a:rPr>
            <a:t>3</a:t>
          </a:r>
          <a:r>
            <a:rPr lang="ko-KR" altLang="en-US" sz="1200" dirty="0" smtClean="0">
              <a:solidFill>
                <a:schemeClr val="tx1"/>
              </a:solidFill>
            </a:rPr>
            <a:t>주기 인증지침 </a:t>
          </a:r>
          <a:r>
            <a:rPr lang="ko-KR" altLang="en-US" sz="1800" dirty="0" smtClean="0">
              <a:solidFill>
                <a:schemeClr val="tx1"/>
              </a:solidFill>
            </a:rPr>
            <a:t>수정 및  보완 중</a:t>
          </a:r>
          <a:endParaRPr lang="ko-KR" altLang="en-US" sz="1800" dirty="0">
            <a:solidFill>
              <a:schemeClr val="tx1"/>
            </a:solidFill>
          </a:endParaRPr>
        </a:p>
      </dgm:t>
    </dgm:pt>
    <dgm:pt modelId="{677FF293-2FC7-4794-AA0E-D70FE98F630F}" type="parTrans" cxnId="{5C872994-8763-4B9E-AB07-444762BB5E66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2ECD48E9-E075-4C23-924C-DE35B4E31427}" type="sibTrans" cxnId="{5C872994-8763-4B9E-AB07-444762BB5E66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A5CEA316-29F8-4117-8EF0-54EF8E962FB5}" type="pres">
      <dgm:prSet presAssocID="{76FBB867-4604-4B83-B973-542354783B0F}" presName="Name0" presStyleCnt="0">
        <dgm:presLayoutVars>
          <dgm:dir/>
          <dgm:resizeHandles val="exact"/>
        </dgm:presLayoutVars>
      </dgm:prSet>
      <dgm:spPr/>
    </dgm:pt>
    <dgm:pt modelId="{AFACB8EA-C9F5-44ED-983C-B60F005DE2F0}" type="pres">
      <dgm:prSet presAssocID="{2F8617EB-6214-45FD-9C06-1A5F3D57BDD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22EBCE-F1B6-4BAA-9C29-39BFBB92157A}" type="pres">
      <dgm:prSet presAssocID="{24803885-26DD-4504-8F0A-54452BB94BC5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C868BE83-95A8-4CF0-B96D-3FF79E109536}" type="pres">
      <dgm:prSet presAssocID="{24803885-26DD-4504-8F0A-54452BB94BC5}" presName="connectorText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4B147EDB-DAEF-422E-B6E7-2E3D6D13E4D1}" type="pres">
      <dgm:prSet presAssocID="{AC70F214-52D8-4F66-81A9-261B985DB2A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E0935D-40CC-4830-8FE3-97C5B22DB8B4}" type="pres">
      <dgm:prSet presAssocID="{ACF57638-B100-4684-ADB3-93C054EC19E0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15DF3F42-5A7E-476D-9462-803EF8B939E1}" type="pres">
      <dgm:prSet presAssocID="{ACF57638-B100-4684-ADB3-93C054EC19E0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0ACA6E7C-ED58-4785-B446-6E2AE1B7869A}" type="pres">
      <dgm:prSet presAssocID="{21BBCEEB-F201-4AFE-9925-7B14561F931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F759BA9-E3B3-49A5-BA22-2852FBD625E2}" srcId="{76FBB867-4604-4B83-B973-542354783B0F}" destId="{2F8617EB-6214-45FD-9C06-1A5F3D57BDD3}" srcOrd="0" destOrd="0" parTransId="{FD358DC3-0036-4F30-8499-6FE1A786C7A1}" sibTransId="{24803885-26DD-4504-8F0A-54452BB94BC5}"/>
    <dgm:cxn modelId="{7A6ACC93-1592-4228-A3CA-8C167CD06A16}" type="presOf" srcId="{21BBCEEB-F201-4AFE-9925-7B14561F931E}" destId="{0ACA6E7C-ED58-4785-B446-6E2AE1B7869A}" srcOrd="0" destOrd="0" presId="urn:microsoft.com/office/officeart/2005/8/layout/process1"/>
    <dgm:cxn modelId="{174924E3-0048-4F75-BB85-41D27BBD8A27}" type="presOf" srcId="{24803885-26DD-4504-8F0A-54452BB94BC5}" destId="{C868BE83-95A8-4CF0-B96D-3FF79E109536}" srcOrd="1" destOrd="0" presId="urn:microsoft.com/office/officeart/2005/8/layout/process1"/>
    <dgm:cxn modelId="{B7EE8332-906B-4BC1-B4B7-885F7E3E7011}" type="presOf" srcId="{AC70F214-52D8-4F66-81A9-261B985DB2AA}" destId="{4B147EDB-DAEF-422E-B6E7-2E3D6D13E4D1}" srcOrd="0" destOrd="0" presId="urn:microsoft.com/office/officeart/2005/8/layout/process1"/>
    <dgm:cxn modelId="{DB327DAF-AE35-4C5E-B829-BF0F4E798B2B}" type="presOf" srcId="{76FBB867-4604-4B83-B973-542354783B0F}" destId="{A5CEA316-29F8-4117-8EF0-54EF8E962FB5}" srcOrd="0" destOrd="0" presId="urn:microsoft.com/office/officeart/2005/8/layout/process1"/>
    <dgm:cxn modelId="{53BB751E-384E-4AFB-BC1A-7D863B2AD21F}" type="presOf" srcId="{ACF57638-B100-4684-ADB3-93C054EC19E0}" destId="{21E0935D-40CC-4830-8FE3-97C5B22DB8B4}" srcOrd="0" destOrd="0" presId="urn:microsoft.com/office/officeart/2005/8/layout/process1"/>
    <dgm:cxn modelId="{D50DFE1A-20A1-4A32-A623-B3BE53EEB03E}" type="presOf" srcId="{24803885-26DD-4504-8F0A-54452BB94BC5}" destId="{9322EBCE-F1B6-4BAA-9C29-39BFBB92157A}" srcOrd="0" destOrd="0" presId="urn:microsoft.com/office/officeart/2005/8/layout/process1"/>
    <dgm:cxn modelId="{1A40FC03-52B5-4BA8-A127-9D37A4E2826A}" type="presOf" srcId="{2F8617EB-6214-45FD-9C06-1A5F3D57BDD3}" destId="{AFACB8EA-C9F5-44ED-983C-B60F005DE2F0}" srcOrd="0" destOrd="0" presId="urn:microsoft.com/office/officeart/2005/8/layout/process1"/>
    <dgm:cxn modelId="{F476142E-3C6C-4260-8470-3870C6143084}" srcId="{76FBB867-4604-4B83-B973-542354783B0F}" destId="{AC70F214-52D8-4F66-81A9-261B985DB2AA}" srcOrd="1" destOrd="0" parTransId="{DB3D4EEE-C649-44B4-8326-54CDF753910B}" sibTransId="{ACF57638-B100-4684-ADB3-93C054EC19E0}"/>
    <dgm:cxn modelId="{41C70721-752D-4F52-B457-87BA49D0A3F5}" type="presOf" srcId="{ACF57638-B100-4684-ADB3-93C054EC19E0}" destId="{15DF3F42-5A7E-476D-9462-803EF8B939E1}" srcOrd="1" destOrd="0" presId="urn:microsoft.com/office/officeart/2005/8/layout/process1"/>
    <dgm:cxn modelId="{5C872994-8763-4B9E-AB07-444762BB5E66}" srcId="{76FBB867-4604-4B83-B973-542354783B0F}" destId="{21BBCEEB-F201-4AFE-9925-7B14561F931E}" srcOrd="2" destOrd="0" parTransId="{677FF293-2FC7-4794-AA0E-D70FE98F630F}" sibTransId="{2ECD48E9-E075-4C23-924C-DE35B4E31427}"/>
    <dgm:cxn modelId="{365E0EAF-1B4B-4C8C-8645-1B1539145D23}" type="presParOf" srcId="{A5CEA316-29F8-4117-8EF0-54EF8E962FB5}" destId="{AFACB8EA-C9F5-44ED-983C-B60F005DE2F0}" srcOrd="0" destOrd="0" presId="urn:microsoft.com/office/officeart/2005/8/layout/process1"/>
    <dgm:cxn modelId="{877889AE-9283-4DA6-B939-2B54F4E536A2}" type="presParOf" srcId="{A5CEA316-29F8-4117-8EF0-54EF8E962FB5}" destId="{9322EBCE-F1B6-4BAA-9C29-39BFBB92157A}" srcOrd="1" destOrd="0" presId="urn:microsoft.com/office/officeart/2005/8/layout/process1"/>
    <dgm:cxn modelId="{17B79745-F3B8-4C8B-A2C7-ECCAA6CBA030}" type="presParOf" srcId="{9322EBCE-F1B6-4BAA-9C29-39BFBB92157A}" destId="{C868BE83-95A8-4CF0-B96D-3FF79E109536}" srcOrd="0" destOrd="0" presId="urn:microsoft.com/office/officeart/2005/8/layout/process1"/>
    <dgm:cxn modelId="{6BE41A02-8F4B-4CE3-8CF2-09D9CCEF5184}" type="presParOf" srcId="{A5CEA316-29F8-4117-8EF0-54EF8E962FB5}" destId="{4B147EDB-DAEF-422E-B6E7-2E3D6D13E4D1}" srcOrd="2" destOrd="0" presId="urn:microsoft.com/office/officeart/2005/8/layout/process1"/>
    <dgm:cxn modelId="{4101CB06-234D-47FF-8E60-BA2E614BCDB8}" type="presParOf" srcId="{A5CEA316-29F8-4117-8EF0-54EF8E962FB5}" destId="{21E0935D-40CC-4830-8FE3-97C5B22DB8B4}" srcOrd="3" destOrd="0" presId="urn:microsoft.com/office/officeart/2005/8/layout/process1"/>
    <dgm:cxn modelId="{FB29D44A-C52F-4930-87ED-0CB6FE556A58}" type="presParOf" srcId="{21E0935D-40CC-4830-8FE3-97C5B22DB8B4}" destId="{15DF3F42-5A7E-476D-9462-803EF8B939E1}" srcOrd="0" destOrd="0" presId="urn:microsoft.com/office/officeart/2005/8/layout/process1"/>
    <dgm:cxn modelId="{0A845153-5ADC-4CBA-877B-1356C97D1C0F}" type="presParOf" srcId="{A5CEA316-29F8-4117-8EF0-54EF8E962FB5}" destId="{0ACA6E7C-ED58-4785-B446-6E2AE1B7869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6AF41-4961-4DB3-AD36-A36E5463E246}">
      <dsp:nvSpPr>
        <dsp:cNvPr id="0" name=""/>
        <dsp:cNvSpPr/>
      </dsp:nvSpPr>
      <dsp:spPr>
        <a:xfrm rot="5400000">
          <a:off x="-232590" y="237098"/>
          <a:ext cx="1550603" cy="1085422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smtClean="0">
              <a:latin typeface="+mn-ea"/>
              <a:ea typeface="+mn-ea"/>
            </a:rPr>
            <a:t>구조</a:t>
          </a:r>
          <a:r>
            <a:rPr lang="en-US" altLang="ko-KR" sz="1200" b="1" kern="1200" smtClean="0">
              <a:latin typeface="+mn-ea"/>
              <a:ea typeface="+mn-ea"/>
            </a:rPr>
            <a:t>(Structure)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smtClean="0">
              <a:latin typeface="+mn-ea"/>
              <a:ea typeface="+mn-ea"/>
            </a:rPr>
            <a:t>지표</a:t>
          </a:r>
          <a:endParaRPr lang="ko-KR" altLang="en-US" sz="1200" b="1" kern="1200">
            <a:latin typeface="+mn-ea"/>
            <a:ea typeface="+mn-ea"/>
          </a:endParaRPr>
        </a:p>
      </dsp:txBody>
      <dsp:txXfrm rot="-5400000">
        <a:off x="1" y="547218"/>
        <a:ext cx="1085422" cy="465181"/>
      </dsp:txXfrm>
    </dsp:sp>
    <dsp:sp modelId="{64B22E41-5838-4F16-AF84-967653D46C60}">
      <dsp:nvSpPr>
        <dsp:cNvPr id="0" name=""/>
        <dsp:cNvSpPr/>
      </dsp:nvSpPr>
      <dsp:spPr>
        <a:xfrm rot="5400000">
          <a:off x="4324247" y="-3236673"/>
          <a:ext cx="1008422" cy="74860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smtClean="0"/>
            <a:t>조직 체계 및 병원 규모가 클수록</a:t>
          </a:r>
          <a:r>
            <a:rPr lang="en-US" altLang="ko-KR" sz="1700" kern="1200" smtClean="0"/>
            <a:t>, </a:t>
          </a:r>
          <a:r>
            <a:rPr lang="ko-KR" altLang="en-US" sz="1700" kern="1200" smtClean="0"/>
            <a:t>인력수가 많을수록 의료 질 높음</a:t>
          </a:r>
          <a:endParaRPr lang="ko-KR" altLang="en-US" sz="1700" kern="120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smtClean="0"/>
            <a:t>예 </a:t>
          </a:r>
          <a:r>
            <a:rPr lang="en-US" altLang="ko-KR" sz="1700" kern="1200" smtClean="0"/>
            <a:t>: </a:t>
          </a:r>
          <a:r>
            <a:rPr lang="ko-KR" altLang="en-US" sz="1700" kern="1200" smtClean="0"/>
            <a:t>직원 필수교육 이수율</a:t>
          </a:r>
          <a:r>
            <a:rPr lang="en-US" altLang="ko-KR" sz="1700" kern="1200" smtClean="0"/>
            <a:t>, </a:t>
          </a:r>
          <a:r>
            <a:rPr lang="ko-KR" altLang="en-US" sz="1700" kern="1200" smtClean="0"/>
            <a:t>환자 </a:t>
          </a:r>
          <a:r>
            <a:rPr lang="en-US" altLang="ko-KR" sz="1700" kern="1200" smtClean="0"/>
            <a:t>1</a:t>
          </a:r>
          <a:r>
            <a:rPr lang="ko-KR" altLang="en-US" sz="1700" kern="1200" smtClean="0"/>
            <a:t>인당 간호사의 수</a:t>
          </a:r>
          <a:r>
            <a:rPr lang="en-US" altLang="ko-KR" sz="1700" kern="1200" smtClean="0"/>
            <a:t>, </a:t>
          </a:r>
          <a:r>
            <a:rPr lang="ko-KR" altLang="en-US" sz="1700" kern="1200" smtClean="0"/>
            <a:t>음압병실 수 등</a:t>
          </a:r>
          <a:endParaRPr lang="ko-KR" altLang="en-US" sz="1700" kern="1200"/>
        </a:p>
      </dsp:txBody>
      <dsp:txXfrm rot="-5400000">
        <a:off x="1085423" y="51378"/>
        <a:ext cx="7436845" cy="909968"/>
      </dsp:txXfrm>
    </dsp:sp>
    <dsp:sp modelId="{68DCC573-E2A0-45A6-A504-479D38A34055}">
      <dsp:nvSpPr>
        <dsp:cNvPr id="0" name=""/>
        <dsp:cNvSpPr/>
      </dsp:nvSpPr>
      <dsp:spPr>
        <a:xfrm rot="5400000">
          <a:off x="-232590" y="1590671"/>
          <a:ext cx="1550603" cy="1085422"/>
        </a:xfrm>
        <a:prstGeom prst="chevron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smtClean="0">
              <a:latin typeface="+mn-ea"/>
              <a:ea typeface="+mn-ea"/>
            </a:rPr>
            <a:t>과정</a:t>
          </a:r>
          <a:r>
            <a:rPr lang="en-US" altLang="ko-KR" sz="1200" b="1" kern="1200" smtClean="0">
              <a:latin typeface="+mn-ea"/>
              <a:ea typeface="+mn-ea"/>
            </a:rPr>
            <a:t>(Process)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smtClean="0">
              <a:latin typeface="+mn-ea"/>
              <a:ea typeface="+mn-ea"/>
            </a:rPr>
            <a:t>지표</a:t>
          </a:r>
          <a:endParaRPr lang="ko-KR" altLang="en-US" sz="1200" b="1" kern="1200">
            <a:latin typeface="+mn-ea"/>
            <a:ea typeface="+mn-ea"/>
          </a:endParaRPr>
        </a:p>
      </dsp:txBody>
      <dsp:txXfrm rot="-5400000">
        <a:off x="1" y="1900791"/>
        <a:ext cx="1085422" cy="465181"/>
      </dsp:txXfrm>
    </dsp:sp>
    <dsp:sp modelId="{2E23FDF7-060A-4F11-B99B-1474A8985CDD}">
      <dsp:nvSpPr>
        <dsp:cNvPr id="0" name=""/>
        <dsp:cNvSpPr/>
      </dsp:nvSpPr>
      <dsp:spPr>
        <a:xfrm rot="5400000">
          <a:off x="4324512" y="-1881008"/>
          <a:ext cx="1007892" cy="74860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smtClean="0"/>
            <a:t>환자에 대한 진단과 그에 대한 치료 과정이 적절한 지 평가</a:t>
          </a:r>
          <a:endParaRPr lang="ko-KR" altLang="en-US" sz="1700" kern="120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smtClean="0"/>
            <a:t>예 </a:t>
          </a:r>
          <a:r>
            <a:rPr lang="en-US" altLang="ko-KR" sz="1700" kern="1200" smtClean="0"/>
            <a:t>: </a:t>
          </a:r>
          <a:r>
            <a:rPr lang="ko-KR" altLang="en-US" sz="1700" kern="1200" smtClean="0"/>
            <a:t>손위생 수행률</a:t>
          </a:r>
          <a:r>
            <a:rPr lang="en-US" altLang="ko-KR" sz="1700" kern="1200" smtClean="0"/>
            <a:t>, </a:t>
          </a:r>
          <a:r>
            <a:rPr lang="ko-KR" altLang="en-US" sz="1700" kern="1200" smtClean="0"/>
            <a:t>폐렴환자 병원 도착 후 </a:t>
          </a:r>
          <a:r>
            <a:rPr lang="en-US" altLang="ko-KR" sz="1700" kern="1200" smtClean="0"/>
            <a:t>8</a:t>
          </a:r>
          <a:r>
            <a:rPr lang="ko-KR" altLang="en-US" sz="1700" kern="1200" smtClean="0"/>
            <a:t>시간 이내 항생제 투여율 </a:t>
          </a:r>
          <a:r>
            <a:rPr lang="en-US" altLang="ko-KR" sz="1700" kern="1200" smtClean="0"/>
            <a:t> </a:t>
          </a:r>
          <a:r>
            <a:rPr lang="ko-KR" altLang="en-US" sz="1700" kern="1200" smtClean="0"/>
            <a:t>등</a:t>
          </a:r>
          <a:endParaRPr lang="ko-KR" altLang="en-US" sz="1700" kern="1200"/>
        </a:p>
      </dsp:txBody>
      <dsp:txXfrm rot="-5400000">
        <a:off x="1085423" y="1407282"/>
        <a:ext cx="7436871" cy="909490"/>
      </dsp:txXfrm>
    </dsp:sp>
    <dsp:sp modelId="{07D93EBD-00D9-46B5-B2F2-A9D370540C8F}">
      <dsp:nvSpPr>
        <dsp:cNvPr id="0" name=""/>
        <dsp:cNvSpPr/>
      </dsp:nvSpPr>
      <dsp:spPr>
        <a:xfrm rot="5400000">
          <a:off x="-232590" y="2946601"/>
          <a:ext cx="1550603" cy="1085422"/>
        </a:xfrm>
        <a:prstGeom prst="chevron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latin typeface="+mn-ea"/>
              <a:ea typeface="+mn-ea"/>
            </a:rPr>
            <a:t>결과</a:t>
          </a:r>
          <a:r>
            <a:rPr lang="en-US" altLang="ko-KR" sz="1200" b="1" kern="1200" dirty="0" smtClean="0">
              <a:latin typeface="+mn-ea"/>
              <a:ea typeface="+mn-ea"/>
            </a:rPr>
            <a:t>(Outcome)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latin typeface="+mn-ea"/>
              <a:ea typeface="+mn-ea"/>
            </a:rPr>
            <a:t>지표</a:t>
          </a:r>
          <a:endParaRPr lang="ko-KR" altLang="en-US" sz="1200" b="1" kern="1200" dirty="0">
            <a:latin typeface="+mn-ea"/>
            <a:ea typeface="+mn-ea"/>
          </a:endParaRPr>
        </a:p>
      </dsp:txBody>
      <dsp:txXfrm rot="-5400000">
        <a:off x="1" y="3256721"/>
        <a:ext cx="1085422" cy="465181"/>
      </dsp:txXfrm>
    </dsp:sp>
    <dsp:sp modelId="{FC16D21A-DD14-4C37-843A-A2CF160F1204}">
      <dsp:nvSpPr>
        <dsp:cNvPr id="0" name=""/>
        <dsp:cNvSpPr/>
      </dsp:nvSpPr>
      <dsp:spPr>
        <a:xfrm rot="5400000">
          <a:off x="4324512" y="-525078"/>
          <a:ext cx="1007892" cy="74860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smtClean="0"/>
            <a:t>치료의 결과가 좋을수록 의료의 질이 높음</a:t>
          </a:r>
          <a:endParaRPr lang="ko-KR" altLang="en-US" sz="1700" kern="120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kern="1200" smtClean="0"/>
            <a:t>예 </a:t>
          </a:r>
          <a:r>
            <a:rPr lang="en-US" altLang="ko-KR" sz="1700" kern="1200" smtClean="0"/>
            <a:t>: </a:t>
          </a:r>
          <a:r>
            <a:rPr lang="ko-KR" altLang="en-US" sz="1700" kern="1200" smtClean="0"/>
            <a:t>감염률</a:t>
          </a:r>
          <a:r>
            <a:rPr lang="en-US" altLang="ko-KR" sz="1700" kern="1200" smtClean="0"/>
            <a:t>, </a:t>
          </a:r>
          <a:r>
            <a:rPr lang="ko-KR" altLang="en-US" sz="1700" kern="1200" smtClean="0"/>
            <a:t>사망률</a:t>
          </a:r>
          <a:r>
            <a:rPr lang="en-US" altLang="ko-KR" sz="1700" kern="1200" smtClean="0"/>
            <a:t>, </a:t>
          </a:r>
          <a:r>
            <a:rPr lang="ko-KR" altLang="en-US" sz="1700" kern="1200" smtClean="0"/>
            <a:t>환자만족도 등</a:t>
          </a:r>
          <a:endParaRPr lang="ko-KR" altLang="en-US" sz="1700" kern="1200"/>
        </a:p>
      </dsp:txBody>
      <dsp:txXfrm rot="-5400000">
        <a:off x="1085423" y="2763212"/>
        <a:ext cx="7436871" cy="909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CB8EA-C9F5-44ED-983C-B60F005DE2F0}">
      <dsp:nvSpPr>
        <dsp:cNvPr id="0" name=""/>
        <dsp:cNvSpPr/>
      </dsp:nvSpPr>
      <dsp:spPr>
        <a:xfrm>
          <a:off x="4430" y="1336830"/>
          <a:ext cx="1324131" cy="13903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solidFill>
                <a:schemeClr val="tx1"/>
              </a:solidFill>
            </a:rPr>
            <a:t>2019.12</a:t>
          </a: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>
              <a:solidFill>
                <a:schemeClr val="tx1"/>
              </a:solidFill>
            </a:rPr>
            <a:t>3</a:t>
          </a:r>
          <a:r>
            <a:rPr lang="ko-KR" altLang="en-US" sz="1600" kern="1200" dirty="0" smtClean="0">
              <a:solidFill>
                <a:schemeClr val="tx1"/>
              </a:solidFill>
            </a:rPr>
            <a:t>주기 인증 </a:t>
          </a:r>
          <a:r>
            <a:rPr lang="ko-KR" altLang="en-US" sz="1800" kern="1200" dirty="0" smtClean="0">
              <a:solidFill>
                <a:schemeClr val="tx1"/>
              </a:solidFill>
            </a:rPr>
            <a:t>획득</a:t>
          </a:r>
          <a:endParaRPr lang="ko-KR" altLang="en-US" sz="1800" kern="1200" dirty="0">
            <a:solidFill>
              <a:schemeClr val="tx1"/>
            </a:solidFill>
          </a:endParaRPr>
        </a:p>
      </dsp:txBody>
      <dsp:txXfrm>
        <a:off x="43212" y="1375612"/>
        <a:ext cx="1246567" cy="1312774"/>
      </dsp:txXfrm>
    </dsp:sp>
    <dsp:sp modelId="{9322EBCE-F1B6-4BAA-9C29-39BFBB92157A}">
      <dsp:nvSpPr>
        <dsp:cNvPr id="0" name=""/>
        <dsp:cNvSpPr/>
      </dsp:nvSpPr>
      <dsp:spPr>
        <a:xfrm>
          <a:off x="1460974" y="1867807"/>
          <a:ext cx="280715" cy="3283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900" kern="1200">
            <a:solidFill>
              <a:schemeClr val="tx1"/>
            </a:solidFill>
          </a:endParaRPr>
        </a:p>
      </dsp:txBody>
      <dsp:txXfrm>
        <a:off x="1460974" y="1933484"/>
        <a:ext cx="196501" cy="197030"/>
      </dsp:txXfrm>
    </dsp:sp>
    <dsp:sp modelId="{4B147EDB-DAEF-422E-B6E7-2E3D6D13E4D1}">
      <dsp:nvSpPr>
        <dsp:cNvPr id="0" name=""/>
        <dsp:cNvSpPr/>
      </dsp:nvSpPr>
      <dsp:spPr>
        <a:xfrm>
          <a:off x="1858214" y="1336830"/>
          <a:ext cx="1324131" cy="1390338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solidFill>
                <a:schemeClr val="tx1"/>
              </a:solidFill>
            </a:rPr>
            <a:t>2020. 12.</a:t>
          </a: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 smtClean="0">
              <a:solidFill>
                <a:schemeClr val="tx1"/>
              </a:solidFill>
            </a:rPr>
            <a:t>3</a:t>
          </a:r>
          <a:r>
            <a:rPr lang="ko-KR" altLang="en-US" sz="1200" kern="1200" dirty="0" smtClean="0">
              <a:solidFill>
                <a:schemeClr val="tx1"/>
              </a:solidFill>
            </a:rPr>
            <a:t>주기 자체평가 </a:t>
          </a:r>
          <a:r>
            <a:rPr lang="ko-KR" altLang="en-US" sz="1800" kern="1200" dirty="0" smtClean="0">
              <a:solidFill>
                <a:schemeClr val="tx1"/>
              </a:solidFill>
            </a:rPr>
            <a:t>자료제출</a:t>
          </a:r>
          <a:endParaRPr lang="ko-KR" altLang="en-US" sz="1800" kern="1200" dirty="0">
            <a:solidFill>
              <a:schemeClr val="tx1"/>
            </a:solidFill>
          </a:endParaRPr>
        </a:p>
      </dsp:txBody>
      <dsp:txXfrm>
        <a:off x="1896996" y="1375612"/>
        <a:ext cx="1246567" cy="1312774"/>
      </dsp:txXfrm>
    </dsp:sp>
    <dsp:sp modelId="{21E0935D-40CC-4830-8FE3-97C5B22DB8B4}">
      <dsp:nvSpPr>
        <dsp:cNvPr id="0" name=""/>
        <dsp:cNvSpPr/>
      </dsp:nvSpPr>
      <dsp:spPr>
        <a:xfrm>
          <a:off x="3314758" y="1867807"/>
          <a:ext cx="280715" cy="3283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900" kern="1200">
            <a:solidFill>
              <a:schemeClr val="tx1"/>
            </a:solidFill>
          </a:endParaRPr>
        </a:p>
      </dsp:txBody>
      <dsp:txXfrm>
        <a:off x="3314758" y="1933484"/>
        <a:ext cx="196501" cy="197030"/>
      </dsp:txXfrm>
    </dsp:sp>
    <dsp:sp modelId="{0ACA6E7C-ED58-4785-B446-6E2AE1B7869A}">
      <dsp:nvSpPr>
        <dsp:cNvPr id="0" name=""/>
        <dsp:cNvSpPr/>
      </dsp:nvSpPr>
      <dsp:spPr>
        <a:xfrm>
          <a:off x="3711998" y="1336830"/>
          <a:ext cx="1324131" cy="1390338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 smtClean="0">
              <a:solidFill>
                <a:schemeClr val="tx1"/>
              </a:solidFill>
            </a:rPr>
            <a:t>2021. 12.~</a:t>
          </a:r>
          <a:r>
            <a:rPr lang="ko-KR" altLang="en-US" sz="1200" kern="1200" dirty="0" smtClean="0">
              <a:solidFill>
                <a:schemeClr val="tx1"/>
              </a:solidFill>
            </a:rPr>
            <a:t>현재</a:t>
          </a:r>
          <a:r>
            <a:rPr lang="en-US" altLang="ko-KR" sz="1200" kern="1200" dirty="0" smtClean="0">
              <a:solidFill>
                <a:schemeClr val="tx1"/>
              </a:solidFill>
            </a:rPr>
            <a:t/>
          </a:r>
          <a:br>
            <a:rPr lang="en-US" altLang="ko-KR" sz="1200" kern="1200" dirty="0" smtClean="0">
              <a:solidFill>
                <a:schemeClr val="tx1"/>
              </a:solidFill>
            </a:rPr>
          </a:br>
          <a:r>
            <a:rPr lang="en-US" altLang="ko-KR" sz="1200" kern="1200" dirty="0" smtClean="0">
              <a:solidFill>
                <a:schemeClr val="tx1"/>
              </a:solidFill>
            </a:rPr>
            <a:t>3</a:t>
          </a:r>
          <a:r>
            <a:rPr lang="ko-KR" altLang="en-US" sz="1200" kern="1200" dirty="0" smtClean="0">
              <a:solidFill>
                <a:schemeClr val="tx1"/>
              </a:solidFill>
            </a:rPr>
            <a:t>주기 인증지침 </a:t>
          </a:r>
          <a:r>
            <a:rPr lang="ko-KR" altLang="en-US" sz="1800" kern="1200" dirty="0" smtClean="0">
              <a:solidFill>
                <a:schemeClr val="tx1"/>
              </a:solidFill>
            </a:rPr>
            <a:t>수정 및  보완 중</a:t>
          </a:r>
          <a:endParaRPr lang="ko-KR" altLang="en-US" sz="1800" kern="1200" dirty="0">
            <a:solidFill>
              <a:schemeClr val="tx1"/>
            </a:solidFill>
          </a:endParaRPr>
        </a:p>
      </dsp:txBody>
      <dsp:txXfrm>
        <a:off x="3750780" y="1375612"/>
        <a:ext cx="1246567" cy="13127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E12ACC62-9594-4443-B62D-69A7205BFD07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E538E49B-F132-4890-BBCA-EB4A3099EC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757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8E49B-F132-4890-BBCA-EB4A3099EC1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39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436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69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061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6911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5747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939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65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43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425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874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04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6400E-7B58-4532-A8BF-05A933056EE9}" type="datetimeFigureOut">
              <a:rPr lang="ko-KR" altLang="en-US" smtClean="0"/>
              <a:t>2022-02-14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5EB9-3691-4C9F-9E69-031C172A4F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4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4.png"/><Relationship Id="rId9" Type="http://schemas.microsoft.com/office/2007/relationships/diagramDrawing" Target="../diagrams/drawing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96" t="7806" r="9466" b="7403"/>
          <a:stretch/>
        </p:blipFill>
        <p:spPr>
          <a:xfrm>
            <a:off x="2909455" y="1268760"/>
            <a:ext cx="5968957" cy="4677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직각 삼각형 13"/>
          <p:cNvSpPr/>
          <p:nvPr/>
        </p:nvSpPr>
        <p:spPr>
          <a:xfrm rot="5400000">
            <a:off x="1091219" y="1274233"/>
            <a:ext cx="6237312" cy="367240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88000" y="661100"/>
            <a:ext cx="8590412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391366" y="2178576"/>
            <a:ext cx="381850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07037" y="1427330"/>
            <a:ext cx="39332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spc="-1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2022</a:t>
            </a:r>
            <a:r>
              <a:rPr lang="ko-KR" altLang="en-US" sz="1400" spc="-1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</a:t>
            </a:r>
            <a:endParaRPr lang="en-US" altLang="ko-KR" sz="1400" spc="-1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800" spc="-1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직원 </a:t>
            </a:r>
            <a:r>
              <a:rPr lang="en-US" altLang="ko-KR" sz="2800" spc="-1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Q&amp;A </a:t>
            </a:r>
            <a:r>
              <a:rPr lang="ko-KR" altLang="en-US" sz="2800" spc="-1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교육</a:t>
            </a:r>
            <a:endParaRPr lang="ko-KR" altLang="en-US" sz="2800" spc="-1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11" y="6128553"/>
            <a:ext cx="2304256" cy="477359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15594488" descr="EMB00003414242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61101"/>
            <a:ext cx="2520280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28900" y="6234768"/>
            <a:ext cx="108000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45366" y="6180847"/>
            <a:ext cx="2758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공공의료본부 적정진료실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최은영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Tel : 063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동녘M" panose="02030600000101010101" pitchFamily="18" charset="-127"/>
                <a:ea typeface="HY동녘M" panose="02030600000101010101" pitchFamily="18" charset="-127"/>
              </a:rPr>
              <a:t>)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620-1349</a:t>
            </a:r>
          </a:p>
        </p:txBody>
      </p:sp>
    </p:spTree>
    <p:extLst>
      <p:ext uri="{BB962C8B-B14F-4D97-AF65-F5344CB8AC3E}">
        <p14:creationId xmlns:p14="http://schemas.microsoft.com/office/powerpoint/2010/main" val="26860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3000" t="15000" r="3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각 삼각형 31"/>
          <p:cNvSpPr/>
          <p:nvPr/>
        </p:nvSpPr>
        <p:spPr>
          <a:xfrm rot="5400000">
            <a:off x="216788" y="1090013"/>
            <a:ext cx="885884" cy="767758"/>
          </a:xfrm>
          <a:prstGeom prst="rtTriangle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691314" y="1759075"/>
            <a:ext cx="1874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Content</a:t>
            </a:r>
            <a:endParaRPr lang="ko-KR" altLang="en-US" sz="2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39553" y="2388992"/>
            <a:ext cx="2026334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각 삼각형 44"/>
          <p:cNvSpPr/>
          <p:nvPr/>
        </p:nvSpPr>
        <p:spPr>
          <a:xfrm rot="5400000">
            <a:off x="254502" y="1055719"/>
            <a:ext cx="525841" cy="476305"/>
          </a:xfrm>
          <a:prstGeom prst="rtTriangle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2586406" y="597493"/>
            <a:ext cx="6138963" cy="573664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995929" y="541737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432427" y="1477625"/>
            <a:ext cx="2485018" cy="735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dirty="0" smtClean="0">
                <a:latin typeface="+mj-lt"/>
                <a:ea typeface="HY헤드라인M" panose="02030600000101010101" pitchFamily="18" charset="-127"/>
              </a:rPr>
              <a:t>환자안전</a:t>
            </a:r>
            <a:endParaRPr lang="en-US" altLang="ko-KR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HY헤드라인M" panose="02030600000101010101" pitchFamily="18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3033442" y="1702176"/>
            <a:ext cx="372351" cy="399495"/>
          </a:xfrm>
          <a:prstGeom prst="ellipse">
            <a:avLst/>
          </a:prstGeom>
          <a:solidFill>
            <a:srgbClr val="359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7561120" descr="EMB00003414242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65" y="541737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타원 40"/>
          <p:cNvSpPr/>
          <p:nvPr/>
        </p:nvSpPr>
        <p:spPr>
          <a:xfrm>
            <a:off x="3019068" y="2437436"/>
            <a:ext cx="413678" cy="381485"/>
          </a:xfrm>
          <a:prstGeom prst="ellipse">
            <a:avLst/>
          </a:prstGeom>
          <a:solidFill>
            <a:srgbClr val="359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3033442" y="3140501"/>
            <a:ext cx="413678" cy="381485"/>
          </a:xfrm>
          <a:prstGeom prst="ellipse">
            <a:avLst/>
          </a:prstGeom>
          <a:solidFill>
            <a:srgbClr val="359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3039426" y="3839116"/>
            <a:ext cx="413678" cy="381485"/>
          </a:xfrm>
          <a:prstGeom prst="ellipse">
            <a:avLst/>
          </a:prstGeom>
          <a:solidFill>
            <a:srgbClr val="359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65718" y="2211031"/>
            <a:ext cx="363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QI</a:t>
            </a:r>
            <a:endParaRPr lang="en-US" altLang="ko-KR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37578" y="2948978"/>
            <a:ext cx="3244033" cy="60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dirty="0" smtClean="0">
                <a:latin typeface="+mj-lt"/>
                <a:ea typeface="HY헤드라인M" panose="02030600000101010101" pitchFamily="18" charset="-127"/>
              </a:rPr>
              <a:t>표준진료지침</a:t>
            </a:r>
            <a:endParaRPr lang="en-US" altLang="ko-KR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HY헤드라인M" panose="0203060000010101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53104" y="3616825"/>
            <a:ext cx="3101588" cy="60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HY헤드라인M" panose="02030600000101010101" pitchFamily="18" charset="-127"/>
              </a:rPr>
              <a:t>의료기관인증 지표</a:t>
            </a:r>
            <a:endParaRPr lang="en-US" altLang="ko-KR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HY헤드라인M" panose="02030600000101010101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3039426" y="4519030"/>
            <a:ext cx="413678" cy="381485"/>
          </a:xfrm>
          <a:prstGeom prst="ellipse">
            <a:avLst/>
          </a:prstGeom>
          <a:solidFill>
            <a:srgbClr val="359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53104" y="4296739"/>
            <a:ext cx="3101588" cy="60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HY헤드라인M" panose="02030600000101010101" pitchFamily="18" charset="-127"/>
              </a:rPr>
              <a:t>의료기관인증 평가</a:t>
            </a:r>
            <a:endParaRPr lang="en-US" altLang="ko-KR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HY헤드라인M" panose="02030600000101010101" pitchFamily="18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3021798" y="5190522"/>
            <a:ext cx="413678" cy="381485"/>
          </a:xfrm>
          <a:prstGeom prst="ellipse">
            <a:avLst/>
          </a:prstGeom>
          <a:solidFill>
            <a:srgbClr val="3590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35476" y="4968231"/>
            <a:ext cx="3101588" cy="60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HY헤드라인M" panose="02030600000101010101" pitchFamily="18" charset="-127"/>
              </a:rPr>
              <a:t>각종 평가</a:t>
            </a:r>
            <a:endParaRPr lang="en-US" altLang="ko-KR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973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3140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환자안전법 제정 배경</a:t>
            </a:r>
            <a:endParaRPr lang="ko-KR" altLang="en-US" sz="2000" b="1" dirty="0"/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52" y="1772816"/>
            <a:ext cx="8319212" cy="448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6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3140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환자안전법 개정</a:t>
            </a:r>
            <a:endParaRPr lang="ko-KR" altLang="en-US" sz="2000" b="1" dirty="0"/>
          </a:p>
        </p:txBody>
      </p:sp>
      <p:sp>
        <p:nvSpPr>
          <p:cNvPr id="9" name="내용 개체 틀 2"/>
          <p:cNvSpPr>
            <a:spLocks noGrp="1"/>
          </p:cNvSpPr>
          <p:nvPr>
            <p:ph sz="quarter" idx="1"/>
          </p:nvPr>
        </p:nvSpPr>
        <p:spPr>
          <a:xfrm>
            <a:off x="251520" y="1700808"/>
            <a:ext cx="8640960" cy="45720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ko-KR" altLang="en-US" sz="6400" b="1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9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*</a:t>
            </a:r>
            <a:r>
              <a:rPr lang="ko-KR" altLang="en-US" sz="9600" b="1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중대한 환자안전사고에 대한 의무보고 제도 시행</a:t>
            </a:r>
            <a:r>
              <a:rPr lang="en-US" altLang="ko-KR" sz="1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</a:p>
          <a:p>
            <a:pPr>
              <a:buNone/>
            </a:pPr>
            <a:r>
              <a:rPr lang="en-US" altLang="ko-KR" sz="112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9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9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환자안전법 제</a:t>
            </a:r>
            <a:r>
              <a:rPr lang="en-US" altLang="ko-KR" sz="9600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14</a:t>
            </a:r>
            <a:r>
              <a:rPr lang="ko-KR" altLang="en-US" sz="9600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lang="en-US" altLang="ko-KR" sz="9600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9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시행일 </a:t>
            </a:r>
            <a:r>
              <a:rPr lang="en-US" altLang="ko-KR" sz="9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2021. 1. 30.)</a:t>
            </a:r>
          </a:p>
          <a:p>
            <a:pPr>
              <a:buNone/>
            </a:pPr>
            <a:endParaRPr lang="en-US" altLang="ko-KR" sz="3600" b="1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buNone/>
            </a:pPr>
            <a:endParaRPr lang="en-US" altLang="ko-KR" sz="40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1 .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보건복지부령으로 </a:t>
            </a:r>
            <a:r>
              <a:rPr lang="ko-KR" altLang="en-US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정하는 일정 규모 이상의 병원급 의료기관에서</a:t>
            </a: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다음 각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호의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어느</a:t>
            </a:r>
            <a:endParaRPr lang="en-US" altLang="ko-KR" sz="6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하나에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해당하는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환자안전사고가 발생한 경우 그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의료기관의 장은 보건복지부장관에게</a:t>
            </a:r>
            <a:endParaRPr lang="en-US" altLang="ko-KR" sz="6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그 사실을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지체 없이 </a:t>
            </a:r>
            <a:r>
              <a:rPr lang="ko-KR" altLang="en-US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보고 하여야 한다</a:t>
            </a: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.〈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신설 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2020</a:t>
            </a: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. 1. 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29〉</a:t>
            </a:r>
            <a:endParaRPr lang="en-US" altLang="ko-KR" sz="6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endParaRPr lang="en-US" altLang="ko-KR" sz="3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①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설명하고 동의를 받은 내용과 다른 내용의 수술</a:t>
            </a:r>
            <a:r>
              <a:rPr lang="en-US" altLang="ko-KR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수혈</a:t>
            </a:r>
            <a:r>
              <a:rPr lang="en-US" altLang="ko-KR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전신마취로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환자가 사망하거나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심각한 </a:t>
            </a:r>
            <a:endParaRPr lang="en-US" altLang="ko-KR" sz="5600" b="1" dirty="0" smtClean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신체적</a:t>
            </a:r>
            <a:r>
              <a:rPr lang="en-US" altLang="ko-KR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정신적 손상을 입은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환자안전사고가 발생한 경우</a:t>
            </a:r>
            <a:endParaRPr lang="en-US" altLang="ko-KR" sz="3600" b="1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②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진료기록과 다른 의약품이 투여되거나 용량 또는 경로가 진료기록과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다르게 투여되어 환자가</a:t>
            </a:r>
            <a:endParaRPr lang="en-US" altLang="ko-KR" sz="5600" b="1" dirty="0" smtClean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사망하거나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심각한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신체적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/>
                <a:ea typeface="맑은 고딕"/>
              </a:rPr>
              <a:t>〮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정신적 손상을 입은 환자안전사고가 발생한 경우</a:t>
            </a:r>
            <a:endParaRPr lang="en-US" altLang="ko-KR" sz="3600" b="1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③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환자나</a:t>
            </a:r>
            <a:r>
              <a:rPr lang="en-US" altLang="ko-KR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부위의 수술로 환자안전사고가 발생한 경우</a:t>
            </a:r>
            <a:endParaRPr lang="en-US" altLang="ko-KR" sz="5600" b="1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④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의료기관 내에서 신체적 폭력으로 인해 환자가 사망하거나 심각한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신체적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/>
                <a:ea typeface="맑은 고딕"/>
              </a:rPr>
              <a:t>〮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정신적</a:t>
            </a:r>
            <a:r>
              <a:rPr lang="en-US" altLang="ko-KR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5600" b="1" dirty="0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손상을 </a:t>
            </a:r>
            <a:r>
              <a:rPr lang="ko-KR" altLang="en-US" sz="5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입은 경우</a:t>
            </a:r>
            <a:endParaRPr lang="en-US" altLang="ko-KR" sz="5600" b="1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endParaRPr lang="en-US" altLang="ko-KR" sz="4000" dirty="0" smtClean="0">
              <a:solidFill>
                <a:srgbClr val="0070C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buNone/>
            </a:pPr>
            <a:endParaRPr lang="en-US" altLang="ko-KR" sz="4000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buNone/>
            </a:pP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2. </a:t>
            </a:r>
            <a:r>
              <a:rPr lang="ko-KR" altLang="en-US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대상의료기관 </a:t>
            </a: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200</a:t>
            </a:r>
            <a:r>
              <a:rPr lang="ko-KR" altLang="en-US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병상 이상 병원급 의료기관과 </a:t>
            </a: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100</a:t>
            </a:r>
            <a:r>
              <a:rPr lang="ko-KR" altLang="en-US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병상 이상 종합병원</a:t>
            </a:r>
            <a:endParaRPr lang="en-US" altLang="ko-KR" sz="6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endParaRPr lang="en-US" altLang="ko-KR" sz="4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endParaRPr lang="en-US" altLang="ko-KR" sz="4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3. </a:t>
            </a:r>
            <a:r>
              <a:rPr lang="ko-KR" altLang="en-US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기한 </a:t>
            </a:r>
            <a:r>
              <a:rPr lang="en-US" altLang="ko-KR" sz="6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지체 없이 보고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정당하거나 합리적인 이유에 따른 지체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개월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는 허용 가능</a:t>
            </a:r>
            <a:r>
              <a:rPr lang="en-US" altLang="ko-KR" sz="6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7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56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3140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환자안전법 개정</a:t>
            </a:r>
            <a:endParaRPr lang="ko-KR" altLang="en-US" sz="2000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55742"/>
            <a:ext cx="8784976" cy="459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84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3140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3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환자안전사건</a:t>
            </a:r>
            <a:endParaRPr lang="ko-KR" altLang="en-US" sz="2000" b="1" dirty="0"/>
          </a:p>
        </p:txBody>
      </p:sp>
      <p:graphicFrame>
        <p:nvGraphicFramePr>
          <p:cNvPr id="9" name="내용 개체 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93438052"/>
              </p:ext>
            </p:extLst>
          </p:nvPr>
        </p:nvGraphicFramePr>
        <p:xfrm>
          <a:off x="279271" y="1700807"/>
          <a:ext cx="8571493" cy="446449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00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7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6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정의</a:t>
                      </a:r>
                      <a:endParaRPr lang="ko-KR" altLang="en-US" sz="1400" dirty="0"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보고 대상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예시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7595">
                <a:tc>
                  <a:txBody>
                    <a:bodyPr/>
                    <a:lstStyle/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ko-KR" altLang="en-US" sz="1200" dirty="0" smtClean="0"/>
                        <a:t>근접오류</a:t>
                      </a:r>
                      <a:endParaRPr lang="en-US" altLang="ko-KR" sz="1200" dirty="0" smtClean="0"/>
                    </a:p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en-US" altLang="ko-KR" sz="1200" dirty="0" smtClean="0"/>
                        <a:t>(Near</a:t>
                      </a:r>
                      <a:r>
                        <a:rPr lang="en-US" altLang="ko-KR" sz="1200" baseline="0" dirty="0" smtClean="0"/>
                        <a:t> miss)</a:t>
                      </a:r>
                      <a:endParaRPr lang="ko-KR" altLang="en-US" sz="12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치료과정이나 업무수행 중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발생된 의도하지 않은 실수나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오류가 시기 적절한 중재에 의해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3B3BFF"/>
                          </a:solidFill>
                        </a:rPr>
                        <a:t>환자에게까지 도달하지 않은 것</a:t>
                      </a:r>
                      <a:endParaRPr lang="ko-KR" altLang="en-US" sz="1200" b="1" dirty="0">
                        <a:solidFill>
                          <a:srgbClr val="3B3B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① 처방 및 조제 오류를 투약 전 발견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②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수혈 전 혈액형 불일치 발견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③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수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시</a:t>
                      </a:r>
                      <a:r>
                        <a:rPr lang="en-US" altLang="ko-KR" sz="1200" dirty="0" smtClean="0"/>
                        <a:t>)</a:t>
                      </a:r>
                      <a:r>
                        <a:rPr lang="ko-KR" altLang="en-US" sz="1200" dirty="0" smtClean="0"/>
                        <a:t>술 관련 오류를 수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시</a:t>
                      </a:r>
                      <a:r>
                        <a:rPr lang="en-US" altLang="ko-KR" sz="1200" dirty="0" smtClean="0"/>
                        <a:t>)</a:t>
                      </a:r>
                      <a:r>
                        <a:rPr lang="ko-KR" altLang="en-US" sz="1200" dirty="0" smtClean="0"/>
                        <a:t>술 전 발견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④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검사 관련 오류를 검사 시행 전 발견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⑤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기타 이에 준하는 사건</a:t>
                      </a:r>
                      <a:endParaRPr lang="ko-KR" altLang="en-US" sz="12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2701">
                <a:tc>
                  <a:txBody>
                    <a:bodyPr/>
                    <a:lstStyle/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ko-KR" altLang="en-US" sz="1200" dirty="0" smtClean="0"/>
                        <a:t>위해사건</a:t>
                      </a:r>
                      <a:endParaRPr lang="en-US" altLang="ko-KR" sz="1200" dirty="0" smtClean="0"/>
                    </a:p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en-US" altLang="ko-KR" sz="1200" dirty="0" smtClean="0"/>
                        <a:t>(Adverse</a:t>
                      </a:r>
                      <a:r>
                        <a:rPr lang="en-US" altLang="ko-KR" sz="1200" baseline="0" dirty="0" smtClean="0"/>
                        <a:t> event)</a:t>
                      </a:r>
                      <a:endParaRPr lang="ko-KR" altLang="en-US" sz="12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치료과정이나 업무수행 중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발생된 의도하지 않은 실수나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오류가 </a:t>
                      </a:r>
                      <a:r>
                        <a:rPr lang="ko-KR" altLang="en-US" sz="1200" dirty="0" smtClean="0">
                          <a:solidFill>
                            <a:srgbClr val="3B3BFF"/>
                          </a:solidFill>
                        </a:rPr>
                        <a:t>환자에게까지 도달한 것</a:t>
                      </a:r>
                      <a:endParaRPr lang="ko-KR" altLang="en-US" sz="1200" b="1" dirty="0">
                        <a:solidFill>
                          <a:srgbClr val="3B3B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① 수혈 부작용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②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심각한 약물 위해 사건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③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투약 오류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④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낙상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⑤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수술 전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진단 불일치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⑥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기타 환자안전관련 사건</a:t>
                      </a:r>
                      <a:endParaRPr lang="ko-KR" altLang="en-US" sz="12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5541">
                <a:tc>
                  <a:txBody>
                    <a:bodyPr/>
                    <a:lstStyle/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ko-KR" altLang="en-US" sz="1200" dirty="0" smtClean="0"/>
                        <a:t>적신호사건</a:t>
                      </a:r>
                      <a:endParaRPr lang="en-US" altLang="ko-KR" sz="1200" dirty="0" smtClean="0"/>
                    </a:p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en-US" altLang="ko-KR" sz="1200" dirty="0" smtClean="0"/>
                        <a:t>(Sentinel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en-US" altLang="ko-KR" sz="1200" baseline="0" dirty="0" smtClean="0"/>
                        <a:t>event)</a:t>
                      </a:r>
                      <a:endParaRPr lang="en-US" altLang="ko-KR" sz="1200" b="1" dirty="0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환자의 기저질환 및 질병과정과 관련없는 </a:t>
                      </a:r>
                      <a:r>
                        <a:rPr lang="ko-KR" altLang="en-US" sz="1200" dirty="0" smtClean="0">
                          <a:solidFill>
                            <a:srgbClr val="3B3BFF"/>
                          </a:solidFill>
                        </a:rPr>
                        <a:t>예기치 못한 사망 또는 주요 기능의 영구적 손실</a:t>
                      </a:r>
                      <a:endParaRPr lang="ko-KR" altLang="en-US" sz="1200" b="1" dirty="0">
                        <a:solidFill>
                          <a:srgbClr val="3B3BFF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① 잘못된 환자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잘못된 부위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잘못된 수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시</a:t>
                      </a:r>
                      <a:r>
                        <a:rPr lang="en-US" altLang="ko-KR" sz="1200" dirty="0" smtClean="0"/>
                        <a:t>)</a:t>
                      </a:r>
                      <a:r>
                        <a:rPr lang="ko-KR" altLang="en-US" sz="1200" dirty="0" smtClean="0"/>
                        <a:t>술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②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자살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③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혈액형 불일치 수혈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④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수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시</a:t>
                      </a:r>
                      <a:r>
                        <a:rPr lang="en-US" altLang="ko-KR" sz="1200" dirty="0" smtClean="0"/>
                        <a:t>)</a:t>
                      </a:r>
                      <a:r>
                        <a:rPr lang="ko-KR" altLang="en-US" sz="1200" dirty="0" smtClean="0"/>
                        <a:t>술 후 체내 이물질 잔류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⑤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신생아의 예기치 않은 사망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⑥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영아 유괴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다른 사람에게 환아 인계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ko-KR" sz="1200" dirty="0" smtClean="0"/>
                        <a:t>⑦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그 외 이에 준하는 사건</a:t>
                      </a:r>
                      <a:endParaRPr lang="ko-KR" altLang="en-US" sz="1200" b="1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3140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환자안전보고서 작성</a:t>
            </a:r>
            <a:endParaRPr lang="ko-KR" altLang="en-US" sz="20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71" y="1655741"/>
            <a:ext cx="8571494" cy="459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2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3140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환자안전보고서 작성</a:t>
            </a:r>
            <a:endParaRPr lang="ko-KR" altLang="en-US" sz="20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71" y="1655742"/>
            <a:ext cx="8571494" cy="459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5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5. </a:t>
            </a:r>
            <a:r>
              <a:rPr lang="ko-KR" altLang="en-US" sz="2000" b="1" dirty="0" smtClean="0"/>
              <a:t>원내 보고체계</a:t>
            </a:r>
            <a:endParaRPr lang="ko-KR" altLang="en-US" sz="2000" b="1" dirty="0"/>
          </a:p>
        </p:txBody>
      </p:sp>
      <p:pic>
        <p:nvPicPr>
          <p:cNvPr id="9" name="내용 개체 틀 5" descr="보조자료_환자안전사건 보고절차(수정본) - Microsoft PowerPoint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1" t="27301" r="29894" b="14691"/>
          <a:stretch/>
        </p:blipFill>
        <p:spPr>
          <a:xfrm>
            <a:off x="335898" y="1655742"/>
            <a:ext cx="8340558" cy="459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0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6. </a:t>
            </a:r>
            <a:r>
              <a:rPr lang="ko-KR" altLang="en-US" sz="2000" b="1" dirty="0" smtClean="0"/>
              <a:t>국가 환자안전보고학습시스템 보고</a:t>
            </a:r>
            <a:endParaRPr lang="ko-KR" altLang="en-US" sz="20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70" y="1655742"/>
            <a:ext cx="8571494" cy="463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7. PHIS </a:t>
            </a:r>
            <a:r>
              <a:rPr lang="ko-KR" altLang="en-US" sz="2000" b="1" dirty="0" smtClean="0"/>
              <a:t>처방 </a:t>
            </a:r>
            <a:r>
              <a:rPr lang="en-US" altLang="ko-KR" sz="2000" b="1" dirty="0" smtClean="0"/>
              <a:t>Caution </a:t>
            </a:r>
            <a:r>
              <a:rPr lang="ko-KR" altLang="en-US" sz="2000" b="1" dirty="0" smtClean="0"/>
              <a:t>정보 화면</a:t>
            </a:r>
            <a:endParaRPr lang="ko-KR" altLang="en-US" sz="2000" b="1" dirty="0"/>
          </a:p>
        </p:txBody>
      </p:sp>
      <p:pic>
        <p:nvPicPr>
          <p:cNvPr id="9" name="Picture 2" descr="D:\업무문서\환자Alert\PHIS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70" y="1700808"/>
            <a:ext cx="8571494" cy="455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01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7. PHIS </a:t>
            </a:r>
            <a:r>
              <a:rPr lang="ko-KR" altLang="en-US" sz="2000" b="1" dirty="0" smtClean="0"/>
              <a:t>처방 </a:t>
            </a:r>
            <a:r>
              <a:rPr lang="en-US" altLang="ko-KR" sz="2000" b="1" dirty="0" smtClean="0"/>
              <a:t>Caution </a:t>
            </a:r>
            <a:r>
              <a:rPr lang="ko-KR" altLang="en-US" sz="2000" b="1" dirty="0" smtClean="0"/>
              <a:t>정보 화면</a:t>
            </a:r>
            <a:endParaRPr lang="ko-KR" altLang="en-US" sz="2000" b="1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395536" y="1653732"/>
            <a:ext cx="2587749" cy="4495799"/>
          </a:xfrm>
          <a:prstGeom prst="roundRect">
            <a:avLst>
              <a:gd name="adj" fmla="val 10000"/>
            </a:avLst>
          </a:prstGeom>
          <a:solidFill>
            <a:srgbClr val="D5F5FB"/>
          </a:solidFill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모서리가 둥근 직사각형 10"/>
          <p:cNvSpPr/>
          <p:nvPr/>
        </p:nvSpPr>
        <p:spPr>
          <a:xfrm>
            <a:off x="3347863" y="1653733"/>
            <a:ext cx="2587749" cy="4495799"/>
          </a:xfrm>
          <a:prstGeom prst="roundRect">
            <a:avLst>
              <a:gd name="adj" fmla="val 10000"/>
            </a:avLst>
          </a:prstGeom>
          <a:solidFill>
            <a:srgbClr val="D5F5FB"/>
          </a:solidFill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모서리가 둥근 직사각형 11"/>
          <p:cNvSpPr/>
          <p:nvPr/>
        </p:nvSpPr>
        <p:spPr>
          <a:xfrm>
            <a:off x="6258409" y="1653733"/>
            <a:ext cx="2587749" cy="4495799"/>
          </a:xfrm>
          <a:prstGeom prst="roundRect">
            <a:avLst>
              <a:gd name="adj" fmla="val 10000"/>
            </a:avLst>
          </a:prstGeom>
          <a:solidFill>
            <a:srgbClr val="D5F5FB"/>
          </a:solidFill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3" name="그룹 12"/>
          <p:cNvGrpSpPr/>
          <p:nvPr/>
        </p:nvGrpSpPr>
        <p:grpSpPr>
          <a:xfrm>
            <a:off x="681233" y="220486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4" name="모서리가 둥근 직사각형 13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A.</a:t>
              </a: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공기매개감염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686807" y="3505634"/>
            <a:ext cx="2070199" cy="883244"/>
            <a:chOff x="286827" y="1828796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9" name="모서리가 둥근 직사각형 18"/>
            <p:cNvSpPr/>
            <p:nvPr/>
          </p:nvSpPr>
          <p:spPr>
            <a:xfrm>
              <a:off x="286827" y="1828796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모서리가 둥근 직사각형 4"/>
            <p:cNvSpPr/>
            <p:nvPr/>
          </p:nvSpPr>
          <p:spPr>
            <a:xfrm>
              <a:off x="312696" y="1854665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B.</a:t>
              </a: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혈액매개감염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74645" y="4803250"/>
            <a:ext cx="2070199" cy="883244"/>
            <a:chOff x="286827" y="3196948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22" name="모서리가 둥근 직사각형 21"/>
            <p:cNvSpPr/>
            <p:nvPr/>
          </p:nvSpPr>
          <p:spPr>
            <a:xfrm>
              <a:off x="286827" y="3196948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모서리가 둥근 직사각형 4"/>
            <p:cNvSpPr/>
            <p:nvPr/>
          </p:nvSpPr>
          <p:spPr>
            <a:xfrm>
              <a:off x="312696" y="3222817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C.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접촉감염</a:t>
              </a:r>
              <a:endParaRPr lang="en-US" altLang="ko-KR" sz="20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632506" y="3453896"/>
            <a:ext cx="2070199" cy="883244"/>
            <a:chOff x="3023113" y="1828796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25" name="모서리가 둥근 직사각형 24"/>
            <p:cNvSpPr/>
            <p:nvPr/>
          </p:nvSpPr>
          <p:spPr>
            <a:xfrm>
              <a:off x="3023113" y="1828796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모서리가 둥근 직사각형 4"/>
            <p:cNvSpPr/>
            <p:nvPr/>
          </p:nvSpPr>
          <p:spPr>
            <a:xfrm>
              <a:off x="3048982" y="1854665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알</a:t>
              </a: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알레르기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658376" y="4751387"/>
            <a:ext cx="2070199" cy="883244"/>
            <a:chOff x="3023113" y="3196948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28" name="모서리가 둥근 직사각형 27"/>
            <p:cNvSpPr/>
            <p:nvPr/>
          </p:nvSpPr>
          <p:spPr>
            <a:xfrm>
              <a:off x="3023113" y="3196948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모서리가 둥근 직사각형 4"/>
            <p:cNvSpPr/>
            <p:nvPr/>
          </p:nvSpPr>
          <p:spPr>
            <a:xfrm>
              <a:off x="3048982" y="3222817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E.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응급환자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3632506" y="2230733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31" name="모서리가 둥근 직사각형 30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D.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비말감염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517183" y="2256602"/>
            <a:ext cx="2070199" cy="883244"/>
            <a:chOff x="5831442" y="460645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35" name="모서리가 둥근 직사각형 34"/>
            <p:cNvSpPr/>
            <p:nvPr/>
          </p:nvSpPr>
          <p:spPr>
            <a:xfrm>
              <a:off x="5831442" y="460645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모서리가 둥근 직사각형 4"/>
            <p:cNvSpPr/>
            <p:nvPr/>
          </p:nvSpPr>
          <p:spPr>
            <a:xfrm>
              <a:off x="5857311" y="486514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F.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낙상 및 </a:t>
              </a:r>
              <a:r>
                <a:rPr lang="ko-KR" altLang="en-US" sz="2000" kern="12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고위험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6491313" y="3460714"/>
            <a:ext cx="2070199" cy="883244"/>
            <a:chOff x="5831442" y="1828796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38" name="모서리가 둥근 직사각형 37"/>
            <p:cNvSpPr/>
            <p:nvPr/>
          </p:nvSpPr>
          <p:spPr>
            <a:xfrm>
              <a:off x="5831442" y="1828796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모서리가 둥근 직사각형 4"/>
            <p:cNvSpPr/>
            <p:nvPr/>
          </p:nvSpPr>
          <p:spPr>
            <a:xfrm>
              <a:off x="5857311" y="1854665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X.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DNR</a:t>
              </a: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동의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6517183" y="4706467"/>
            <a:ext cx="2070199" cy="883244"/>
            <a:chOff x="5831442" y="3196948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41" name="모서리가 둥근 직사각형 40"/>
            <p:cNvSpPr/>
            <p:nvPr/>
          </p:nvSpPr>
          <p:spPr>
            <a:xfrm>
              <a:off x="5831442" y="3196948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모서리가 둥근 직사각형 4"/>
            <p:cNvSpPr/>
            <p:nvPr/>
          </p:nvSpPr>
          <p:spPr>
            <a:xfrm>
              <a:off x="5857311" y="3222817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P.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양압관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리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6487757" y="2230733"/>
            <a:ext cx="2070199" cy="883244"/>
            <a:chOff x="5831442" y="460645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44" name="모서리가 둥근 직사각형 43"/>
            <p:cNvSpPr/>
            <p:nvPr/>
          </p:nvSpPr>
          <p:spPr>
            <a:xfrm>
              <a:off x="5831442" y="460645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모서리가 둥근 직사각형 4"/>
            <p:cNvSpPr/>
            <p:nvPr/>
          </p:nvSpPr>
          <p:spPr>
            <a:xfrm>
              <a:off x="5857311" y="486514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F.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낙상 및 고위험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6461887" y="3434845"/>
            <a:ext cx="2070199" cy="883244"/>
            <a:chOff x="5831442" y="1828796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47" name="모서리가 둥근 직사각형 46"/>
            <p:cNvSpPr/>
            <p:nvPr/>
          </p:nvSpPr>
          <p:spPr>
            <a:xfrm>
              <a:off x="5831442" y="1828796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모서리가 둥근 직사각형 4"/>
            <p:cNvSpPr/>
            <p:nvPr/>
          </p:nvSpPr>
          <p:spPr>
            <a:xfrm>
              <a:off x="5857311" y="1854665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X.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DNR</a:t>
              </a: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동의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6487757" y="4680598"/>
            <a:ext cx="2070199" cy="883244"/>
            <a:chOff x="5831442" y="3196948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50" name="모서리가 둥근 직사각형 49"/>
            <p:cNvSpPr/>
            <p:nvPr/>
          </p:nvSpPr>
          <p:spPr>
            <a:xfrm>
              <a:off x="5831442" y="3196948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모서리가 둥근 직사각형 4"/>
            <p:cNvSpPr/>
            <p:nvPr/>
          </p:nvSpPr>
          <p:spPr>
            <a:xfrm>
              <a:off x="5857311" y="3222817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P.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양압관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리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877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8. </a:t>
            </a:r>
            <a:r>
              <a:rPr lang="ko-KR" altLang="en-US" sz="2000" b="1" dirty="0" smtClean="0"/>
              <a:t>환자인식시스템</a:t>
            </a:r>
            <a:endParaRPr lang="ko-KR" altLang="en-US" sz="2000" b="1" dirty="0"/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FA6F9294-09E8-40D3-9AE3-F4D71E346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8497278" cy="4536504"/>
          </a:xfrm>
          <a:prstGeom prst="rect">
            <a:avLst/>
          </a:prstGeom>
        </p:spPr>
      </p:pic>
      <p:sp>
        <p:nvSpPr>
          <p:cNvPr id="53" name="타원 52">
            <a:extLst>
              <a:ext uri="{FF2B5EF4-FFF2-40B4-BE49-F238E27FC236}">
                <a16:creationId xmlns:a16="http://schemas.microsoft.com/office/drawing/2014/main" id="{70341D33-514E-44D6-A8A8-CF4B6FCCD241}"/>
              </a:ext>
            </a:extLst>
          </p:cNvPr>
          <p:cNvSpPr/>
          <p:nvPr/>
        </p:nvSpPr>
        <p:spPr>
          <a:xfrm>
            <a:off x="4211960" y="4255562"/>
            <a:ext cx="199292" cy="215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b="1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B915DB26-8639-4879-B88B-376387330D18}"/>
              </a:ext>
            </a:extLst>
          </p:cNvPr>
          <p:cNvSpPr/>
          <p:nvPr/>
        </p:nvSpPr>
        <p:spPr>
          <a:xfrm>
            <a:off x="4543329" y="4382444"/>
            <a:ext cx="2036146" cy="90726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모서리가 둥근 직사각형 54"/>
          <p:cNvSpPr/>
          <p:nvPr/>
        </p:nvSpPr>
        <p:spPr>
          <a:xfrm>
            <a:off x="2791037" y="4845254"/>
            <a:ext cx="5716327" cy="1070380"/>
          </a:xfrm>
          <a:prstGeom prst="roundRect">
            <a:avLst>
              <a:gd name="adj" fmla="val 7047"/>
            </a:avLst>
          </a:prstGeom>
          <a:solidFill>
            <a:srgbClr val="00206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6709421-A111-4CE5-A3A0-3B577C23ADA9}"/>
              </a:ext>
            </a:extLst>
          </p:cNvPr>
          <p:cNvSpPr txBox="1"/>
          <p:nvPr/>
        </p:nvSpPr>
        <p:spPr>
          <a:xfrm>
            <a:off x="3139538" y="4981936"/>
            <a:ext cx="501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로그인 후 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수혈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버튼을 클릭하여 수혈 화면으로 이동합니다</a:t>
            </a:r>
            <a:r>
              <a:rPr lang="en-US" altLang="ko-KR" sz="1200" b="1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AC7A0BCE-8267-4F92-97E6-3171A710A887}"/>
              </a:ext>
            </a:extLst>
          </p:cNvPr>
          <p:cNvSpPr/>
          <p:nvPr/>
        </p:nvSpPr>
        <p:spPr>
          <a:xfrm>
            <a:off x="2932089" y="5027873"/>
            <a:ext cx="199292" cy="215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b="1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48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QI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1. QI </a:t>
            </a:r>
            <a:r>
              <a:rPr lang="ko-KR" altLang="en-US" sz="2000" b="1" dirty="0" smtClean="0"/>
              <a:t>활동 필요성</a:t>
            </a:r>
            <a:endParaRPr lang="ko-KR" altLang="en-US" sz="2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6709421-A111-4CE5-A3A0-3B577C23ADA9}"/>
              </a:ext>
            </a:extLst>
          </p:cNvPr>
          <p:cNvSpPr txBox="1"/>
          <p:nvPr/>
        </p:nvSpPr>
        <p:spPr>
          <a:xfrm>
            <a:off x="3139538" y="4981936"/>
            <a:ext cx="501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로그인 후 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수혈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버튼을 클릭하여 수혈 화면으로 이동합니다</a:t>
            </a:r>
            <a:r>
              <a:rPr lang="en-US" altLang="ko-KR" sz="1200" b="1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1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642" y="1805596"/>
            <a:ext cx="6689122" cy="448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70" y="3891238"/>
            <a:ext cx="1586156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490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QI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2. QI </a:t>
            </a:r>
            <a:r>
              <a:rPr lang="ko-KR" altLang="en-US" sz="2000" b="1" dirty="0" smtClean="0"/>
              <a:t>활동 구성요소</a:t>
            </a:r>
            <a:endParaRPr lang="ko-KR" altLang="en-US" sz="2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6709421-A111-4CE5-A3A0-3B577C23ADA9}"/>
              </a:ext>
            </a:extLst>
          </p:cNvPr>
          <p:cNvSpPr txBox="1"/>
          <p:nvPr/>
        </p:nvSpPr>
        <p:spPr>
          <a:xfrm>
            <a:off x="3139538" y="4981936"/>
            <a:ext cx="501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로그인 후 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수혈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버튼을 클릭하여 수혈 화면으로 이동합니다</a:t>
            </a:r>
            <a:r>
              <a:rPr lang="en-US" altLang="ko-KR" sz="1200" b="1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1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70" y="1805596"/>
            <a:ext cx="8571494" cy="448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53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QI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3. QI </a:t>
            </a:r>
            <a:r>
              <a:rPr lang="ko-KR" altLang="en-US" sz="2000" b="1" dirty="0" smtClean="0"/>
              <a:t>활동 </a:t>
            </a:r>
            <a:r>
              <a:rPr lang="en-US" altLang="ko-KR" sz="2000" b="1" dirty="0" smtClean="0"/>
              <a:t>PDCA</a:t>
            </a:r>
            <a:endParaRPr lang="ko-KR" altLang="en-US" sz="2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6709421-A111-4CE5-A3A0-3B577C23ADA9}"/>
              </a:ext>
            </a:extLst>
          </p:cNvPr>
          <p:cNvSpPr txBox="1"/>
          <p:nvPr/>
        </p:nvSpPr>
        <p:spPr>
          <a:xfrm>
            <a:off x="3139538" y="4981936"/>
            <a:ext cx="501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로그인 후 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수혈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버튼을 클릭하여 수혈 화면으로 이동합니다</a:t>
            </a:r>
            <a:r>
              <a:rPr lang="en-US" altLang="ko-KR" sz="1200" b="1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1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71" y="1717583"/>
            <a:ext cx="8571494" cy="446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32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QI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55632"/>
            <a:ext cx="4940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4. 2022</a:t>
            </a:r>
            <a:r>
              <a:rPr lang="ko-KR" altLang="en-US" sz="2000" b="1" dirty="0" smtClean="0"/>
              <a:t>년도 남원의료원 </a:t>
            </a:r>
            <a:r>
              <a:rPr lang="en-US" altLang="ko-KR" sz="2000" b="1" dirty="0" smtClean="0"/>
              <a:t>QI </a:t>
            </a:r>
            <a:r>
              <a:rPr lang="ko-KR" altLang="en-US" sz="2000" b="1" dirty="0" smtClean="0"/>
              <a:t>활동</a:t>
            </a:r>
            <a:endParaRPr lang="ko-KR" altLang="en-US" sz="2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6709421-A111-4CE5-A3A0-3B577C23ADA9}"/>
              </a:ext>
            </a:extLst>
          </p:cNvPr>
          <p:cNvSpPr txBox="1"/>
          <p:nvPr/>
        </p:nvSpPr>
        <p:spPr>
          <a:xfrm>
            <a:off x="3139538" y="4981936"/>
            <a:ext cx="501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로그인 후 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수혈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버튼을 클릭하여 수혈 화면으로 이동합니다</a:t>
            </a:r>
            <a:r>
              <a:rPr lang="en-US" altLang="ko-KR" sz="1200" b="1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1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70" y="1655742"/>
            <a:ext cx="4706007" cy="5111138"/>
          </a:xfrm>
          <a:prstGeom prst="rect">
            <a:avLst/>
          </a:prstGeom>
        </p:spPr>
      </p:pic>
      <p:sp>
        <p:nvSpPr>
          <p:cNvPr id="10" name="설명선 1 9"/>
          <p:cNvSpPr/>
          <p:nvPr/>
        </p:nvSpPr>
        <p:spPr>
          <a:xfrm>
            <a:off x="5436096" y="2282538"/>
            <a:ext cx="3414668" cy="901244"/>
          </a:xfrm>
          <a:prstGeom prst="borderCallout1">
            <a:avLst>
              <a:gd name="adj1" fmla="val 46821"/>
              <a:gd name="adj2" fmla="val -157"/>
              <a:gd name="adj3" fmla="val 76139"/>
              <a:gd name="adj4" fmla="val -15248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/>
                </a:solidFill>
              </a:rPr>
              <a:t>질 향상과 환자안전위원회의 심사를 통해 선정 된 </a:t>
            </a:r>
            <a:r>
              <a:rPr lang="en-US" altLang="ko-KR" sz="1600" dirty="0" smtClean="0">
                <a:solidFill>
                  <a:schemeClr val="tx1"/>
                </a:solidFill>
              </a:rPr>
              <a:t>8</a:t>
            </a:r>
            <a:r>
              <a:rPr lang="ko-KR" altLang="en-US" sz="1600" dirty="0" smtClean="0">
                <a:solidFill>
                  <a:schemeClr val="tx1"/>
                </a:solidFill>
              </a:rPr>
              <a:t>개 부서</a:t>
            </a:r>
            <a:r>
              <a:rPr lang="en-US" altLang="ko-KR" sz="1600" dirty="0" smtClean="0">
                <a:solidFill>
                  <a:schemeClr val="tx1"/>
                </a:solidFill>
              </a:rPr>
              <a:t>(6</a:t>
            </a:r>
            <a:r>
              <a:rPr lang="ko-KR" altLang="en-US" sz="1600" dirty="0" smtClean="0">
                <a:solidFill>
                  <a:schemeClr val="tx1"/>
                </a:solidFill>
              </a:rPr>
              <a:t>개 직종</a:t>
            </a:r>
            <a:r>
              <a:rPr lang="en-US" altLang="ko-KR" sz="1600" dirty="0" smtClean="0">
                <a:solidFill>
                  <a:schemeClr val="tx1"/>
                </a:solidFill>
              </a:rPr>
              <a:t>) </a:t>
            </a:r>
            <a:r>
              <a:rPr lang="ko-KR" altLang="en-US" sz="1600" dirty="0" smtClean="0">
                <a:solidFill>
                  <a:schemeClr val="tx1"/>
                </a:solidFill>
              </a:rPr>
              <a:t>참여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6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12721"/>
            <a:ext cx="366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표준진료지침이란</a:t>
            </a:r>
            <a:r>
              <a:rPr lang="en-US" altLang="ko-KR" sz="2000" b="1" dirty="0" smtClean="0"/>
              <a:t>? </a:t>
            </a:r>
            <a:endParaRPr lang="ko-KR" alt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5992" y="1916832"/>
            <a:ext cx="38479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 smtClean="0"/>
              <a:t> </a:t>
            </a:r>
            <a:r>
              <a:rPr lang="ko-KR" altLang="en-US" sz="2000" dirty="0" smtClean="0"/>
              <a:t>질환 별 </a:t>
            </a:r>
            <a:r>
              <a:rPr lang="en-US" altLang="ko-KR" sz="2000" dirty="0" smtClean="0"/>
              <a:t>“</a:t>
            </a:r>
            <a:r>
              <a:rPr lang="ko-KR" altLang="en-US" sz="2000" dirty="0" smtClean="0"/>
              <a:t>임상진료지침</a:t>
            </a:r>
            <a:r>
              <a:rPr lang="en-US" altLang="ko-KR" sz="2000" dirty="0" smtClean="0"/>
              <a:t>(CPG)”</a:t>
            </a:r>
            <a:r>
              <a:rPr lang="ko-KR" altLang="en-US" sz="2000" dirty="0" smtClean="0"/>
              <a:t>을 기초로 하여 개별</a:t>
            </a:r>
            <a:r>
              <a:rPr lang="en-US" altLang="ko-KR" sz="2000" dirty="0"/>
              <a:t> </a:t>
            </a:r>
            <a:r>
              <a:rPr lang="ko-KR" altLang="en-US" sz="2000" dirty="0" smtClean="0"/>
              <a:t>병원에서 적정진료를 행할 수 있도록 질환 </a:t>
            </a:r>
            <a:r>
              <a:rPr lang="ko-KR" altLang="en-US" sz="2000" dirty="0" smtClean="0">
                <a:latin typeface="바탕"/>
                <a:ea typeface="바탕"/>
              </a:rPr>
              <a:t>∙ </a:t>
            </a:r>
            <a:r>
              <a:rPr lang="ko-KR" altLang="en-US" sz="2000" dirty="0" smtClean="0">
                <a:latin typeface="+mn-ea"/>
              </a:rPr>
              <a:t>수술 별 진료의 순서와 치료의 시점</a:t>
            </a:r>
            <a:r>
              <a:rPr lang="en-US" altLang="ko-KR" sz="2000" dirty="0" smtClean="0">
                <a:latin typeface="+mn-ea"/>
              </a:rPr>
              <a:t>, </a:t>
            </a:r>
            <a:r>
              <a:rPr lang="ko-KR" altLang="en-US" sz="2000" dirty="0" smtClean="0">
                <a:latin typeface="+mn-ea"/>
              </a:rPr>
              <a:t>진료행위 등을 미리 정해 둔 표준화된 진료과정</a:t>
            </a:r>
            <a:endParaRPr lang="ko-KR" altLang="en-US" sz="2000" dirty="0">
              <a:latin typeface="+mn-ea"/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44395"/>
            <a:ext cx="3384376" cy="321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12721"/>
            <a:ext cx="366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표준진료지침이란</a:t>
            </a:r>
            <a:r>
              <a:rPr lang="en-US" altLang="ko-KR" sz="2000" b="1" dirty="0" smtClean="0"/>
              <a:t>? </a:t>
            </a:r>
            <a:endParaRPr lang="ko-KR" altLang="en-US" sz="20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112240"/>
              </p:ext>
            </p:extLst>
          </p:nvPr>
        </p:nvGraphicFramePr>
        <p:xfrm>
          <a:off x="284968" y="1772817"/>
          <a:ext cx="8565796" cy="4392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6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8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9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임상진료지침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(CPG)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표준진료지침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</a:rPr>
                        <a:t>(CP)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911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/>
                        <a:t>특정한 임상적 상황에서 의료진과 환자의 적절한 의사결정에 도움을 주기 위하여 제공되는 체계적으로 개발된 권고안</a:t>
                      </a:r>
                      <a:endParaRPr lang="ko-KR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smtClean="0"/>
                        <a:t>환자 진료 목표를 설정하고 이를 효율적으로 달성하기 위하여 진료활동의 순서와 시점을 제시한 환자관리 계획</a:t>
                      </a:r>
                      <a:endParaRPr lang="ko-KR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76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smtClean="0">
                          <a:latin typeface="+mn-ea"/>
                          <a:ea typeface="+mn-ea"/>
                        </a:rPr>
                        <a:t>▪ 의사결정 도구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대상 환자의 주 치료과정에 대한 표준화된 도식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76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치료의 적정성을 강조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진료의 질과 효율성에 중점을 둠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76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국제적 표준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기관의 특성을 반영하여 기관별로 개발된 지침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76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CP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개발을 위한 기본자료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임상진료지침을 수행하기 위한 도구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76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교과서적 형태를 따름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▪ 시간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업무내용 교차표로 나타냄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07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5285" y="1124744"/>
            <a:ext cx="366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2</a:t>
            </a:r>
            <a:r>
              <a:rPr lang="en-US" altLang="ko-KR" sz="2000" b="1" dirty="0" smtClean="0"/>
              <a:t>. CP</a:t>
            </a:r>
            <a:r>
              <a:rPr lang="ko-KR" altLang="en-US" sz="2000" b="1" dirty="0" smtClean="0"/>
              <a:t>적용 시 장점</a:t>
            </a:r>
            <a:r>
              <a:rPr lang="en-US" altLang="ko-KR" sz="2000" b="1" dirty="0" smtClean="0"/>
              <a:t> </a:t>
            </a:r>
            <a:endParaRPr lang="ko-KR" alt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656090"/>
            <a:ext cx="835292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+mn-ea"/>
              </a:rPr>
              <a:t>▪ 오더 단계 단축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√</a:t>
            </a: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/>
              <a:t>CP </a:t>
            </a:r>
            <a:r>
              <a:rPr lang="ko-KR" altLang="en-US" sz="1600" dirty="0" smtClean="0"/>
              <a:t>개발 시 모든 오더의 적정성 검증 완료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원 클릭</a:t>
            </a:r>
            <a:r>
              <a:rPr lang="ko-KR" altLang="en-US" sz="1600" dirty="0" smtClean="0">
                <a:latin typeface="+mn-ea"/>
              </a:rPr>
              <a:t>으로 입원</a:t>
            </a:r>
            <a:r>
              <a:rPr lang="en-US" altLang="ko-KR" sz="1600" dirty="0" smtClean="0">
                <a:latin typeface="+mn-ea"/>
              </a:rPr>
              <a:t>~</a:t>
            </a:r>
            <a:r>
              <a:rPr lang="ko-KR" altLang="en-US" sz="1600" dirty="0" smtClean="0">
                <a:latin typeface="+mn-ea"/>
              </a:rPr>
              <a:t>퇴원까지 </a:t>
            </a:r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오더 처방</a:t>
            </a:r>
            <a:r>
              <a:rPr lang="ko-KR" altLang="en-US" sz="1600" dirty="0" smtClean="0">
                <a:latin typeface="+mn-ea"/>
              </a:rPr>
              <a:t> 가능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+mn-ea"/>
                <a:ea typeface="바탕"/>
              </a:rPr>
              <a:t> </a:t>
            </a:r>
            <a:r>
              <a:rPr lang="en-US" altLang="ko-KR" sz="1400" b="1" dirty="0" smtClean="0">
                <a:latin typeface="바탕"/>
                <a:ea typeface="바탕"/>
              </a:rPr>
              <a:t>→</a:t>
            </a:r>
            <a:r>
              <a:rPr lang="en-US" altLang="ko-KR" sz="1400" b="1" dirty="0" smtClean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의사의 단순 업무 감소</a:t>
            </a:r>
            <a:endParaRPr lang="en-US" altLang="ko-KR" sz="1400" b="1" dirty="0" smtClean="0">
              <a:latin typeface="+mn-ea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95915" y="3467737"/>
            <a:ext cx="8276876" cy="1185222"/>
            <a:chOff x="551177" y="4115809"/>
            <a:chExt cx="8276876" cy="1185222"/>
          </a:xfrm>
        </p:grpSpPr>
        <p:grpSp>
          <p:nvGrpSpPr>
            <p:cNvPr id="17" name="그룹 16"/>
            <p:cNvGrpSpPr/>
            <p:nvPr/>
          </p:nvGrpSpPr>
          <p:grpSpPr>
            <a:xfrm>
              <a:off x="551177" y="4581303"/>
              <a:ext cx="8276876" cy="719728"/>
              <a:chOff x="551177" y="4581303"/>
              <a:chExt cx="8276876" cy="719728"/>
            </a:xfrm>
          </p:grpSpPr>
          <p:sp>
            <p:nvSpPr>
              <p:cNvPr id="20" name="자유형 19"/>
              <p:cNvSpPr/>
              <p:nvPr/>
            </p:nvSpPr>
            <p:spPr>
              <a:xfrm>
                <a:off x="551177" y="4581303"/>
                <a:ext cx="1799320" cy="719728"/>
              </a:xfrm>
              <a:custGeom>
                <a:avLst/>
                <a:gdLst>
                  <a:gd name="connsiteX0" fmla="*/ 0 w 1799320"/>
                  <a:gd name="connsiteY0" fmla="*/ 0 h 719728"/>
                  <a:gd name="connsiteX1" fmla="*/ 1439456 w 1799320"/>
                  <a:gd name="connsiteY1" fmla="*/ 0 h 719728"/>
                  <a:gd name="connsiteX2" fmla="*/ 1799320 w 1799320"/>
                  <a:gd name="connsiteY2" fmla="*/ 359864 h 719728"/>
                  <a:gd name="connsiteX3" fmla="*/ 1439456 w 1799320"/>
                  <a:gd name="connsiteY3" fmla="*/ 719728 h 719728"/>
                  <a:gd name="connsiteX4" fmla="*/ 0 w 1799320"/>
                  <a:gd name="connsiteY4" fmla="*/ 719728 h 719728"/>
                  <a:gd name="connsiteX5" fmla="*/ 359864 w 1799320"/>
                  <a:gd name="connsiteY5" fmla="*/ 359864 h 719728"/>
                  <a:gd name="connsiteX6" fmla="*/ 0 w 1799320"/>
                  <a:gd name="connsiteY6" fmla="*/ 0 h 71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9320" h="719728">
                    <a:moveTo>
                      <a:pt x="0" y="0"/>
                    </a:moveTo>
                    <a:lnTo>
                      <a:pt x="1439456" y="0"/>
                    </a:lnTo>
                    <a:lnTo>
                      <a:pt x="1799320" y="359864"/>
                    </a:lnTo>
                    <a:lnTo>
                      <a:pt x="1439456" y="719728"/>
                    </a:lnTo>
                    <a:lnTo>
                      <a:pt x="0" y="719728"/>
                    </a:lnTo>
                    <a:lnTo>
                      <a:pt x="359864" y="3598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431873" tIns="24003" rIns="383867" bIns="24003" numCol="1" spcCol="1270" anchor="ctr" anchorCtr="0">
                <a:noAutofit/>
              </a:bodyPr>
              <a:lstStyle/>
              <a:p>
                <a:pPr lvl="0" algn="ctr" defTabSz="8001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800" b="1" kern="1200" dirty="0" smtClean="0"/>
                  <a:t>입원</a:t>
                </a:r>
                <a:endParaRPr lang="ko-KR" altLang="en-US" sz="1800" b="1" kern="1200" dirty="0"/>
              </a:p>
            </p:txBody>
          </p:sp>
          <p:sp>
            <p:nvSpPr>
              <p:cNvPr id="21" name="자유형 20"/>
              <p:cNvSpPr/>
              <p:nvPr/>
            </p:nvSpPr>
            <p:spPr>
              <a:xfrm>
                <a:off x="2170566" y="4581303"/>
                <a:ext cx="1799320" cy="719728"/>
              </a:xfrm>
              <a:custGeom>
                <a:avLst/>
                <a:gdLst>
                  <a:gd name="connsiteX0" fmla="*/ 0 w 1799320"/>
                  <a:gd name="connsiteY0" fmla="*/ 0 h 719728"/>
                  <a:gd name="connsiteX1" fmla="*/ 1439456 w 1799320"/>
                  <a:gd name="connsiteY1" fmla="*/ 0 h 719728"/>
                  <a:gd name="connsiteX2" fmla="*/ 1799320 w 1799320"/>
                  <a:gd name="connsiteY2" fmla="*/ 359864 h 719728"/>
                  <a:gd name="connsiteX3" fmla="*/ 1439456 w 1799320"/>
                  <a:gd name="connsiteY3" fmla="*/ 719728 h 719728"/>
                  <a:gd name="connsiteX4" fmla="*/ 0 w 1799320"/>
                  <a:gd name="connsiteY4" fmla="*/ 719728 h 719728"/>
                  <a:gd name="connsiteX5" fmla="*/ 359864 w 1799320"/>
                  <a:gd name="connsiteY5" fmla="*/ 359864 h 719728"/>
                  <a:gd name="connsiteX6" fmla="*/ 0 w 1799320"/>
                  <a:gd name="connsiteY6" fmla="*/ 0 h 71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9320" h="719728">
                    <a:moveTo>
                      <a:pt x="0" y="0"/>
                    </a:moveTo>
                    <a:lnTo>
                      <a:pt x="1439456" y="0"/>
                    </a:lnTo>
                    <a:lnTo>
                      <a:pt x="1799320" y="359864"/>
                    </a:lnTo>
                    <a:lnTo>
                      <a:pt x="1439456" y="719728"/>
                    </a:lnTo>
                    <a:lnTo>
                      <a:pt x="0" y="719728"/>
                    </a:lnTo>
                    <a:lnTo>
                      <a:pt x="359864" y="3598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431873" tIns="24003" rIns="383867" bIns="24003" numCol="1" spcCol="1270" anchor="ctr" anchorCtr="0">
                <a:noAutofit/>
              </a:bodyPr>
              <a:lstStyle/>
              <a:p>
                <a:pPr lvl="0" algn="ctr" defTabSz="8001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800" b="1" kern="1200" dirty="0" smtClean="0"/>
                  <a:t>재원일</a:t>
                </a:r>
                <a:endParaRPr lang="ko-KR" altLang="en-US" sz="1800" b="1" kern="1200" dirty="0"/>
              </a:p>
            </p:txBody>
          </p:sp>
          <p:sp>
            <p:nvSpPr>
              <p:cNvPr id="22" name="자유형 21"/>
              <p:cNvSpPr/>
              <p:nvPr/>
            </p:nvSpPr>
            <p:spPr>
              <a:xfrm>
                <a:off x="3789955" y="4581303"/>
                <a:ext cx="1799320" cy="719728"/>
              </a:xfrm>
              <a:custGeom>
                <a:avLst/>
                <a:gdLst>
                  <a:gd name="connsiteX0" fmla="*/ 0 w 1799320"/>
                  <a:gd name="connsiteY0" fmla="*/ 0 h 719728"/>
                  <a:gd name="connsiteX1" fmla="*/ 1439456 w 1799320"/>
                  <a:gd name="connsiteY1" fmla="*/ 0 h 719728"/>
                  <a:gd name="connsiteX2" fmla="*/ 1799320 w 1799320"/>
                  <a:gd name="connsiteY2" fmla="*/ 359864 h 719728"/>
                  <a:gd name="connsiteX3" fmla="*/ 1439456 w 1799320"/>
                  <a:gd name="connsiteY3" fmla="*/ 719728 h 719728"/>
                  <a:gd name="connsiteX4" fmla="*/ 0 w 1799320"/>
                  <a:gd name="connsiteY4" fmla="*/ 719728 h 719728"/>
                  <a:gd name="connsiteX5" fmla="*/ 359864 w 1799320"/>
                  <a:gd name="connsiteY5" fmla="*/ 359864 h 719728"/>
                  <a:gd name="connsiteX6" fmla="*/ 0 w 1799320"/>
                  <a:gd name="connsiteY6" fmla="*/ 0 h 71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9320" h="719728">
                    <a:moveTo>
                      <a:pt x="0" y="0"/>
                    </a:moveTo>
                    <a:lnTo>
                      <a:pt x="1439456" y="0"/>
                    </a:lnTo>
                    <a:lnTo>
                      <a:pt x="1799320" y="359864"/>
                    </a:lnTo>
                    <a:lnTo>
                      <a:pt x="1439456" y="719728"/>
                    </a:lnTo>
                    <a:lnTo>
                      <a:pt x="0" y="719728"/>
                    </a:lnTo>
                    <a:lnTo>
                      <a:pt x="359864" y="3598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431873" tIns="24003" rIns="383867" bIns="24003" numCol="1" spcCol="1270" anchor="ctr" anchorCtr="0">
                <a:noAutofit/>
              </a:bodyPr>
              <a:lstStyle/>
              <a:p>
                <a:pPr lvl="0" algn="ctr" defTabSz="8001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800" b="1" kern="1200" dirty="0" smtClean="0"/>
                  <a:t>재원일</a:t>
                </a:r>
                <a:endParaRPr lang="ko-KR" altLang="en-US" sz="1800" kern="1200" dirty="0"/>
              </a:p>
            </p:txBody>
          </p:sp>
          <p:sp>
            <p:nvSpPr>
              <p:cNvPr id="23" name="자유형 22"/>
              <p:cNvSpPr/>
              <p:nvPr/>
            </p:nvSpPr>
            <p:spPr>
              <a:xfrm>
                <a:off x="5409344" y="4581303"/>
                <a:ext cx="1799320" cy="719728"/>
              </a:xfrm>
              <a:custGeom>
                <a:avLst/>
                <a:gdLst>
                  <a:gd name="connsiteX0" fmla="*/ 0 w 1799320"/>
                  <a:gd name="connsiteY0" fmla="*/ 0 h 719728"/>
                  <a:gd name="connsiteX1" fmla="*/ 1439456 w 1799320"/>
                  <a:gd name="connsiteY1" fmla="*/ 0 h 719728"/>
                  <a:gd name="connsiteX2" fmla="*/ 1799320 w 1799320"/>
                  <a:gd name="connsiteY2" fmla="*/ 359864 h 719728"/>
                  <a:gd name="connsiteX3" fmla="*/ 1439456 w 1799320"/>
                  <a:gd name="connsiteY3" fmla="*/ 719728 h 719728"/>
                  <a:gd name="connsiteX4" fmla="*/ 0 w 1799320"/>
                  <a:gd name="connsiteY4" fmla="*/ 719728 h 719728"/>
                  <a:gd name="connsiteX5" fmla="*/ 359864 w 1799320"/>
                  <a:gd name="connsiteY5" fmla="*/ 359864 h 719728"/>
                  <a:gd name="connsiteX6" fmla="*/ 0 w 1799320"/>
                  <a:gd name="connsiteY6" fmla="*/ 0 h 71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9320" h="719728">
                    <a:moveTo>
                      <a:pt x="0" y="0"/>
                    </a:moveTo>
                    <a:lnTo>
                      <a:pt x="1439456" y="0"/>
                    </a:lnTo>
                    <a:lnTo>
                      <a:pt x="1799320" y="359864"/>
                    </a:lnTo>
                    <a:lnTo>
                      <a:pt x="1439456" y="719728"/>
                    </a:lnTo>
                    <a:lnTo>
                      <a:pt x="0" y="719728"/>
                    </a:lnTo>
                    <a:lnTo>
                      <a:pt x="359864" y="3598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431873" tIns="24003" rIns="383867" bIns="24003" numCol="1" spcCol="1270" anchor="ctr" anchorCtr="0">
                <a:noAutofit/>
              </a:bodyPr>
              <a:lstStyle/>
              <a:p>
                <a:pPr lvl="0" algn="ctr" defTabSz="8001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800" b="1" kern="1200" dirty="0" smtClean="0"/>
                  <a:t>재원일</a:t>
                </a:r>
                <a:endParaRPr lang="ko-KR" altLang="en-US" sz="1800" kern="1200" dirty="0"/>
              </a:p>
            </p:txBody>
          </p:sp>
          <p:sp>
            <p:nvSpPr>
              <p:cNvPr id="24" name="자유형 23"/>
              <p:cNvSpPr/>
              <p:nvPr/>
            </p:nvSpPr>
            <p:spPr>
              <a:xfrm>
                <a:off x="7028733" y="4581303"/>
                <a:ext cx="1799320" cy="719728"/>
              </a:xfrm>
              <a:custGeom>
                <a:avLst/>
                <a:gdLst>
                  <a:gd name="connsiteX0" fmla="*/ 0 w 1799320"/>
                  <a:gd name="connsiteY0" fmla="*/ 0 h 719728"/>
                  <a:gd name="connsiteX1" fmla="*/ 1439456 w 1799320"/>
                  <a:gd name="connsiteY1" fmla="*/ 0 h 719728"/>
                  <a:gd name="connsiteX2" fmla="*/ 1799320 w 1799320"/>
                  <a:gd name="connsiteY2" fmla="*/ 359864 h 719728"/>
                  <a:gd name="connsiteX3" fmla="*/ 1439456 w 1799320"/>
                  <a:gd name="connsiteY3" fmla="*/ 719728 h 719728"/>
                  <a:gd name="connsiteX4" fmla="*/ 0 w 1799320"/>
                  <a:gd name="connsiteY4" fmla="*/ 719728 h 719728"/>
                  <a:gd name="connsiteX5" fmla="*/ 359864 w 1799320"/>
                  <a:gd name="connsiteY5" fmla="*/ 359864 h 719728"/>
                  <a:gd name="connsiteX6" fmla="*/ 0 w 1799320"/>
                  <a:gd name="connsiteY6" fmla="*/ 0 h 71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9320" h="719728">
                    <a:moveTo>
                      <a:pt x="0" y="0"/>
                    </a:moveTo>
                    <a:lnTo>
                      <a:pt x="1439456" y="0"/>
                    </a:lnTo>
                    <a:lnTo>
                      <a:pt x="1799320" y="359864"/>
                    </a:lnTo>
                    <a:lnTo>
                      <a:pt x="1439456" y="719728"/>
                    </a:lnTo>
                    <a:lnTo>
                      <a:pt x="0" y="719728"/>
                    </a:lnTo>
                    <a:lnTo>
                      <a:pt x="359864" y="3598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431873" tIns="24003" rIns="383867" bIns="24003" numCol="1" spcCol="1270" anchor="ctr" anchorCtr="0">
                <a:noAutofit/>
              </a:bodyPr>
              <a:lstStyle/>
              <a:p>
                <a:pPr lvl="0" algn="ctr" defTabSz="8001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800" b="1" kern="1200" dirty="0" smtClean="0"/>
                  <a:t>퇴원</a:t>
                </a:r>
                <a:endParaRPr lang="ko-KR" altLang="en-US" sz="1800" b="1" kern="1200" dirty="0"/>
              </a:p>
            </p:txBody>
          </p:sp>
        </p:grpSp>
        <p:cxnSp>
          <p:nvCxnSpPr>
            <p:cNvPr id="9" name="직선 연결선 8"/>
            <p:cNvCxnSpPr/>
            <p:nvPr/>
          </p:nvCxnSpPr>
          <p:spPr>
            <a:xfrm>
              <a:off x="1331640" y="4149080"/>
              <a:ext cx="659675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1358117" y="4149080"/>
              <a:ext cx="6417" cy="43204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7918516" y="4115809"/>
              <a:ext cx="0" cy="44485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타원 15"/>
          <p:cNvSpPr/>
          <p:nvPr/>
        </p:nvSpPr>
        <p:spPr>
          <a:xfrm>
            <a:off x="3705733" y="3271917"/>
            <a:ext cx="1857240" cy="5397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One stop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37002" y="4869246"/>
            <a:ext cx="835292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+mn-ea"/>
              </a:rPr>
              <a:t>▪ 오더 처방 표준화</a:t>
            </a:r>
            <a:endParaRPr lang="en-US" altLang="ko-KR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약품의 투여 순서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속도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전 처치 등 </a:t>
            </a:r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오더 처방 표준화</a:t>
            </a:r>
            <a:endParaRPr lang="en-US" altLang="ko-KR" sz="1600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  <a:ea typeface="바탕"/>
              </a:rPr>
              <a:t>→</a:t>
            </a:r>
            <a:r>
              <a:rPr lang="en-US" altLang="ko-KR" sz="1400" b="1" dirty="0" smtClean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의사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간호사 간의 의사소통 오류 감소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신규 의료진의 적응기간 최소화</a:t>
            </a:r>
            <a:endParaRPr lang="en-US" altLang="ko-KR" sz="1400" b="1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808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12721"/>
            <a:ext cx="366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3. CP</a:t>
            </a:r>
            <a:r>
              <a:rPr lang="ko-KR" altLang="en-US" sz="2000" b="1" dirty="0" smtClean="0"/>
              <a:t>의 기대효과</a:t>
            </a:r>
            <a:r>
              <a:rPr lang="en-US" altLang="ko-KR" sz="2000" b="1" dirty="0" smtClean="0"/>
              <a:t> </a:t>
            </a:r>
            <a:endParaRPr lang="ko-KR" alt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5992" y="1916832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▪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직원</a:t>
            </a:r>
            <a:r>
              <a:rPr lang="ko-KR" altLang="en-US" dirty="0" smtClean="0">
                <a:latin typeface="+mn-ea"/>
              </a:rPr>
              <a:t> 및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환자 만족도 </a:t>
            </a:r>
            <a:r>
              <a:rPr lang="ko-KR" altLang="en-US" dirty="0" smtClean="0">
                <a:latin typeface="+mn-ea"/>
              </a:rPr>
              <a:t>향상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solidFill>
                  <a:srgbClr val="002060"/>
                </a:solidFill>
                <a:latin typeface="+mn-ea"/>
              </a:rPr>
              <a:t>의사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: </a:t>
            </a:r>
            <a:r>
              <a:rPr lang="ko-KR" altLang="en-US" sz="1600" dirty="0" smtClean="0">
                <a:latin typeface="+mn-ea"/>
              </a:rPr>
              <a:t>최신 치료법 효과적인 확대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대상 환자군 관리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단순 업무 감소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0000FF"/>
                </a:solidFill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solidFill>
                  <a:srgbClr val="002060"/>
                </a:solidFill>
                <a:latin typeface="+mn-ea"/>
              </a:rPr>
              <a:t>간호사</a:t>
            </a:r>
            <a:r>
              <a:rPr lang="ko-KR" altLang="en-US" sz="1600" dirty="0" smtClean="0">
                <a:solidFill>
                  <a:srgbClr val="0000FF"/>
                </a:solidFill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: </a:t>
            </a:r>
            <a:r>
              <a:rPr lang="ko-KR" altLang="en-US" sz="1600" dirty="0" smtClean="0">
                <a:latin typeface="+mn-ea"/>
              </a:rPr>
              <a:t>의사 간호사의 의사소통 오류 감소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신규 의료진 적응기간 최소화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solidFill>
                  <a:srgbClr val="002060"/>
                </a:solidFill>
                <a:latin typeface="+mn-ea"/>
              </a:rPr>
              <a:t>환자 </a:t>
            </a:r>
            <a:r>
              <a:rPr lang="en-US" altLang="ko-KR" sz="1600" dirty="0" smtClean="0">
                <a:latin typeface="+mn-ea"/>
              </a:rPr>
              <a:t>: </a:t>
            </a:r>
            <a:r>
              <a:rPr lang="ko-KR" altLang="en-US" sz="1600" dirty="0" smtClean="0">
                <a:latin typeface="+mn-ea"/>
              </a:rPr>
              <a:t>환자용 안내문 → 이해도 및 교육 효과 증가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불안감소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▪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의료의 질 향상</a:t>
            </a:r>
            <a:r>
              <a:rPr lang="en-US" altLang="ko-KR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경영 효율 </a:t>
            </a:r>
            <a:r>
              <a:rPr lang="ko-KR" altLang="en-US" dirty="0" smtClean="0">
                <a:latin typeface="+mn-ea"/>
              </a:rPr>
              <a:t>향상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재원일수 단축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전체적인 비용과 의료비 부담 감소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잘못된 처방이나 오류로 인한 의료사고 감소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필수 의료서비스 누락 및 자원의 중복 방지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보험수가 관리 등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표준화된 치료 제공으로 진료과정에서의 효율성 추구</a:t>
            </a:r>
            <a:endParaRPr lang="ko-KR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120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12721"/>
            <a:ext cx="3660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4. CP</a:t>
            </a:r>
            <a:r>
              <a:rPr lang="ko-KR" altLang="en-US" sz="2000" b="1" dirty="0"/>
              <a:t> </a:t>
            </a:r>
            <a:r>
              <a:rPr lang="ko-KR" altLang="en-US" sz="2000" b="1" dirty="0" smtClean="0"/>
              <a:t>적용 시 문제점</a:t>
            </a:r>
            <a:r>
              <a:rPr lang="en-US" altLang="ko-KR" sz="2000" b="1" dirty="0" smtClean="0"/>
              <a:t> </a:t>
            </a:r>
            <a:endParaRPr lang="ko-KR" alt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5992" y="1916832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▪ </a:t>
            </a:r>
            <a:r>
              <a:rPr lang="ko-KR" altLang="en-US" dirty="0" smtClean="0">
                <a:solidFill>
                  <a:srgbClr val="FF0000"/>
                </a:solidFill>
                <a:latin typeface="+mn-ea"/>
              </a:rPr>
              <a:t>진료 과정의 다양성 </a:t>
            </a:r>
            <a:r>
              <a:rPr lang="ko-KR" altLang="en-US" dirty="0" smtClean="0">
                <a:latin typeface="+mn-ea"/>
              </a:rPr>
              <a:t>반영 미흡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통상적이거나 과정이 예측 가능한 질환에 더 적합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개별적인 환자 특성 고려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예상하지 못한 변화에 대한 대처 미흡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의학적인 노력 소홀 시 신기술 도입 지연 및 의료진 저하 우려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▪ 적용상의 문제점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진료표준화에 대한 의사들의 저항감 등으로 실제 현장에서의 적응성 문제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의사들간의 진료행태 표준화 실패로 일부 담당환자만 적용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재원일수 단축에 따른 의사 및 환자의 거부감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err="1" smtClean="0">
                <a:latin typeface="+mn-ea"/>
              </a:rPr>
              <a:t>비협조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변이 발생시 분석 및 조정 어려운 경우 지속적인 적용의 어려움</a:t>
            </a:r>
            <a:endParaRPr lang="ko-KR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632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9270" y="1212721"/>
            <a:ext cx="1772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5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개발과정</a:t>
            </a:r>
            <a:r>
              <a:rPr lang="en-US" altLang="ko-KR" sz="2000" b="1" dirty="0" smtClean="0"/>
              <a:t> </a:t>
            </a:r>
            <a:endParaRPr lang="ko-KR" altLang="en-US" sz="2000" b="1" dirty="0"/>
          </a:p>
        </p:txBody>
      </p:sp>
      <p:grpSp>
        <p:nvGrpSpPr>
          <p:cNvPr id="38" name="그룹 37"/>
          <p:cNvGrpSpPr/>
          <p:nvPr/>
        </p:nvGrpSpPr>
        <p:grpSpPr>
          <a:xfrm>
            <a:off x="3416093" y="1612831"/>
            <a:ext cx="4612291" cy="4709344"/>
            <a:chOff x="3416093" y="1612831"/>
            <a:chExt cx="4612291" cy="4709344"/>
          </a:xfrm>
        </p:grpSpPr>
        <p:sp>
          <p:nvSpPr>
            <p:cNvPr id="3" name="직사각형 2"/>
            <p:cNvSpPr/>
            <p:nvPr/>
          </p:nvSpPr>
          <p:spPr>
            <a:xfrm>
              <a:off x="3419872" y="1612831"/>
              <a:ext cx="1944216" cy="3760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개발 원칙 정립</a:t>
              </a:r>
              <a:endParaRPr lang="ko-KR" altLang="en-US" sz="1400" b="1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419872" y="2199680"/>
              <a:ext cx="1944216" cy="3760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대상 질환 선정</a:t>
              </a:r>
              <a:endParaRPr lang="ko-KR" altLang="en-US" sz="1400" b="1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419872" y="2780928"/>
              <a:ext cx="1944216" cy="3760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개발팀 구성</a:t>
              </a:r>
              <a:endParaRPr lang="ko-KR" altLang="en-US" sz="1400" b="1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419872" y="3356992"/>
              <a:ext cx="1944216" cy="3760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진료 패턴 분석</a:t>
              </a:r>
              <a:endParaRPr lang="ko-KR" altLang="en-US" sz="1400" b="1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419872" y="3933056"/>
              <a:ext cx="1944216" cy="3760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진료과정 결정</a:t>
              </a:r>
              <a:endParaRPr lang="ko-KR" altLang="en-US" sz="1400" b="1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419872" y="4509120"/>
              <a:ext cx="1944216" cy="3760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시범적</a:t>
              </a:r>
              <a:r>
                <a:rPr lang="ko-KR" altLang="en-US" sz="1400" b="1" dirty="0"/>
                <a:t>용</a:t>
              </a:r>
            </a:p>
          </p:txBody>
        </p:sp>
        <p:sp>
          <p:nvSpPr>
            <p:cNvPr id="4" name="순서도: 판단 3"/>
            <p:cNvSpPr/>
            <p:nvPr/>
          </p:nvSpPr>
          <p:spPr>
            <a:xfrm>
              <a:off x="3419872" y="5085184"/>
              <a:ext cx="1944216" cy="648072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적절성</a:t>
              </a:r>
              <a:endParaRPr lang="en-US" altLang="ko-KR" sz="1400" b="1" dirty="0" smtClean="0"/>
            </a:p>
            <a:p>
              <a:pPr algn="ctr"/>
              <a:r>
                <a:rPr lang="ko-KR" altLang="en-US" sz="1400" b="1" dirty="0" smtClean="0"/>
                <a:t>판</a:t>
              </a:r>
              <a:r>
                <a:rPr lang="ko-KR" altLang="en-US" sz="1400" b="1" dirty="0"/>
                <a:t>단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416093" y="5946166"/>
              <a:ext cx="1944216" cy="3760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적용</a:t>
              </a:r>
              <a:r>
                <a:rPr lang="en-US" altLang="ko-KR" sz="1400" b="1" dirty="0" smtClean="0"/>
                <a:t>(</a:t>
              </a:r>
              <a:r>
                <a:rPr lang="ko-KR" altLang="en-US" sz="1400" b="1" dirty="0" smtClean="0"/>
                <a:t>모니터링지속</a:t>
              </a:r>
              <a:r>
                <a:rPr lang="en-US" altLang="ko-KR" sz="1400" b="1" dirty="0" smtClean="0"/>
                <a:t>)</a:t>
              </a:r>
              <a:endParaRPr lang="ko-KR" altLang="en-US" sz="1400" b="1" dirty="0"/>
            </a:p>
          </p:txBody>
        </p:sp>
        <p:sp>
          <p:nvSpPr>
            <p:cNvPr id="6" name="아래쪽 화살표 5"/>
            <p:cNvSpPr/>
            <p:nvPr/>
          </p:nvSpPr>
          <p:spPr>
            <a:xfrm>
              <a:off x="4336084" y="2021963"/>
              <a:ext cx="104233" cy="14401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아래쪽 화살표 23"/>
            <p:cNvSpPr/>
            <p:nvPr/>
          </p:nvSpPr>
          <p:spPr>
            <a:xfrm>
              <a:off x="4357950" y="2636912"/>
              <a:ext cx="104233" cy="14401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아래쪽 화살표 24"/>
            <p:cNvSpPr/>
            <p:nvPr/>
          </p:nvSpPr>
          <p:spPr>
            <a:xfrm>
              <a:off x="4339863" y="3201369"/>
              <a:ext cx="104233" cy="14401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아래쪽 화살표 25"/>
            <p:cNvSpPr/>
            <p:nvPr/>
          </p:nvSpPr>
          <p:spPr>
            <a:xfrm>
              <a:off x="4357950" y="3779857"/>
              <a:ext cx="104233" cy="14401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아래쪽 화살표 26"/>
            <p:cNvSpPr/>
            <p:nvPr/>
          </p:nvSpPr>
          <p:spPr>
            <a:xfrm>
              <a:off x="4357950" y="4356941"/>
              <a:ext cx="104233" cy="14401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아래쪽 화살표 27"/>
            <p:cNvSpPr/>
            <p:nvPr/>
          </p:nvSpPr>
          <p:spPr>
            <a:xfrm>
              <a:off x="4343647" y="4935406"/>
              <a:ext cx="104233" cy="14401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아래쪽 화살표 28"/>
            <p:cNvSpPr/>
            <p:nvPr/>
          </p:nvSpPr>
          <p:spPr>
            <a:xfrm>
              <a:off x="4343647" y="5765414"/>
              <a:ext cx="104233" cy="144016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084168" y="5221215"/>
              <a:ext cx="1944216" cy="37600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/>
                <a:t>필요 시 수정</a:t>
              </a:r>
              <a:endParaRPr lang="ko-KR" altLang="en-US" sz="1400" b="1" dirty="0"/>
            </a:p>
          </p:txBody>
        </p:sp>
        <p:sp>
          <p:nvSpPr>
            <p:cNvPr id="7" name="오른쪽 화살표 6"/>
            <p:cNvSpPr/>
            <p:nvPr/>
          </p:nvSpPr>
          <p:spPr>
            <a:xfrm>
              <a:off x="5481086" y="5351967"/>
              <a:ext cx="504056" cy="114504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1" name="직선 연결선 30"/>
            <p:cNvCxnSpPr>
              <a:stCxn id="22" idx="3"/>
            </p:cNvCxnSpPr>
            <p:nvPr/>
          </p:nvCxnSpPr>
          <p:spPr>
            <a:xfrm flipV="1">
              <a:off x="5364088" y="4697124"/>
              <a:ext cx="1692188" cy="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아래쪽 화살표 34"/>
            <p:cNvSpPr/>
            <p:nvPr/>
          </p:nvSpPr>
          <p:spPr>
            <a:xfrm>
              <a:off x="7030251" y="4673361"/>
              <a:ext cx="110199" cy="524090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444096" y="5638389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 smtClean="0"/>
                <a:t>적절</a:t>
              </a:r>
              <a:endParaRPr lang="ko-KR" altLang="en-US" sz="14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56861" y="5443335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 smtClean="0"/>
                <a:t>부적절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68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17642" y="1196752"/>
            <a:ext cx="2112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6. CP </a:t>
            </a:r>
            <a:r>
              <a:rPr lang="ko-KR" altLang="en-US" sz="2000" b="1" dirty="0" smtClean="0"/>
              <a:t>모니터링</a:t>
            </a:r>
            <a:r>
              <a:rPr lang="en-US" altLang="ko-KR" sz="2000" b="1" dirty="0" smtClean="0"/>
              <a:t> </a:t>
            </a:r>
            <a:endParaRPr lang="ko-KR" altLang="en-US" sz="20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94660"/>
            <a:ext cx="7298791" cy="30304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7617" y="5089191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n-ea"/>
              </a:rPr>
              <a:t>▪ 주기 및 대상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매월</a:t>
            </a:r>
            <a:r>
              <a:rPr lang="en-US" altLang="ko-KR" dirty="0" smtClean="0">
                <a:latin typeface="+mn-ea"/>
              </a:rPr>
              <a:t>/</a:t>
            </a:r>
            <a:r>
              <a:rPr lang="ko-KR" altLang="en-US" dirty="0" smtClean="0">
                <a:latin typeface="+mn-ea"/>
              </a:rPr>
              <a:t>분기별</a:t>
            </a:r>
            <a:r>
              <a:rPr lang="en-US" altLang="ko-KR" dirty="0" smtClean="0">
                <a:latin typeface="+mn-ea"/>
              </a:rPr>
              <a:t>- </a:t>
            </a:r>
            <a:r>
              <a:rPr lang="ko-KR" altLang="en-US" dirty="0" smtClean="0">
                <a:latin typeface="+mn-ea"/>
              </a:rPr>
              <a:t>적용중인 모든 </a:t>
            </a:r>
            <a:r>
              <a:rPr lang="en-US" altLang="ko-KR" dirty="0" smtClean="0">
                <a:latin typeface="+mn-ea"/>
              </a:rPr>
              <a:t>CP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+mn-ea"/>
              </a:rPr>
              <a:t>▪ </a:t>
            </a:r>
            <a:r>
              <a:rPr lang="ko-KR" altLang="en-US" dirty="0" smtClean="0">
                <a:latin typeface="+mn-ea"/>
              </a:rPr>
              <a:t>관리지표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적용률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완료율 등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▪ 결과공유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경영진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해당부서 진료과장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해당병동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822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79271" y="1412776"/>
            <a:ext cx="809572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/>
              <a:t>7. </a:t>
            </a:r>
            <a:r>
              <a:rPr lang="ko-KR" altLang="en-US" sz="2000" b="1" dirty="0" smtClean="0"/>
              <a:t>변이</a:t>
            </a:r>
            <a:endParaRPr lang="en-US" altLang="ko-KR" sz="2000" b="1" dirty="0" smtClean="0"/>
          </a:p>
          <a:p>
            <a:pPr>
              <a:lnSpc>
                <a:spcPct val="150000"/>
              </a:lnSpc>
            </a:pP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계획된 기간 동안</a:t>
            </a:r>
            <a:r>
              <a:rPr lang="en-US" altLang="ko-KR" sz="1400" b="1" dirty="0" smtClean="0"/>
              <a:t>  CP</a:t>
            </a:r>
            <a:r>
              <a:rPr lang="ko-KR" altLang="en-US" sz="1400" b="1" dirty="0" smtClean="0"/>
              <a:t>의 </a:t>
            </a:r>
            <a:r>
              <a:rPr lang="en-US" altLang="ko-KR" sz="1400" b="1" dirty="0" smtClean="0"/>
              <a:t>Timeline </a:t>
            </a:r>
            <a:r>
              <a:rPr lang="ko-KR" altLang="en-US" sz="1400" b="1" dirty="0" smtClean="0"/>
              <a:t>또는 </a:t>
            </a:r>
            <a:r>
              <a:rPr lang="en-US" altLang="ko-KR" sz="1400" b="1" dirty="0" smtClean="0"/>
              <a:t>Task </a:t>
            </a:r>
            <a:r>
              <a:rPr lang="ko-KR" altLang="en-US" sz="1400" b="1" dirty="0" smtClean="0"/>
              <a:t>중</a:t>
            </a:r>
            <a:r>
              <a:rPr lang="en-US" altLang="ko-KR" sz="1400" b="1" dirty="0"/>
              <a:t> </a:t>
            </a:r>
            <a:r>
              <a:rPr lang="ko-KR" altLang="en-US" sz="1400" b="1" dirty="0" smtClean="0"/>
              <a:t>미리 정해진 내용과 다르게 이루어진 상태</a:t>
            </a:r>
            <a:endParaRPr lang="ko-KR" alt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79271" y="2492896"/>
            <a:ext cx="561662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n-ea"/>
              </a:rPr>
              <a:t>▪ 변이 분석 방법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후향적 의무기록 검토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질 관리 모니터링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ko-KR" altLang="en-US" sz="1600" dirty="0" smtClean="0">
                <a:latin typeface="+mn-ea"/>
              </a:rPr>
              <a:t>변이추적 시스템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</a:t>
            </a:r>
            <a:r>
              <a:rPr lang="en-US" altLang="ko-KR" sz="1600" dirty="0">
                <a:latin typeface="Segoe UI Black" panose="020B0A02040204020203" pitchFamily="34" charset="0"/>
                <a:ea typeface="Segoe UI Black" panose="020B0A02040204020203" pitchFamily="34" charset="0"/>
              </a:rPr>
              <a:t>√ </a:t>
            </a:r>
            <a:r>
              <a:rPr lang="en-US" altLang="ko-KR" sz="1600" dirty="0" smtClean="0">
                <a:latin typeface="+mn-ea"/>
              </a:rPr>
              <a:t>CP</a:t>
            </a:r>
            <a:r>
              <a:rPr lang="ko-KR" altLang="en-US" sz="1600" dirty="0" smtClean="0">
                <a:latin typeface="+mn-ea"/>
              </a:rPr>
              <a:t>의 문헌에서 자료 참고</a:t>
            </a:r>
            <a:endParaRPr lang="ko-KR" altLang="en-US" sz="1600" dirty="0">
              <a:latin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897" y="2289939"/>
            <a:ext cx="5400600" cy="394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5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표준진료지침 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79270" y="1052736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8</a:t>
            </a:r>
            <a:r>
              <a:rPr lang="en-US" altLang="ko-KR" sz="2000" b="1" dirty="0" smtClean="0"/>
              <a:t>. CP</a:t>
            </a:r>
            <a:r>
              <a:rPr lang="ko-KR" altLang="en-US" sz="2000" b="1" dirty="0" smtClean="0"/>
              <a:t>운영 현황</a:t>
            </a:r>
            <a:r>
              <a:rPr lang="en-US" altLang="ko-KR" sz="2000" b="1" dirty="0" smtClean="0"/>
              <a:t> </a:t>
            </a:r>
            <a:endParaRPr lang="ko-KR" altLang="en-US" sz="2000" b="1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396824"/>
              </p:ext>
            </p:extLst>
          </p:nvPr>
        </p:nvGraphicFramePr>
        <p:xfrm>
          <a:off x="300071" y="1448159"/>
          <a:ext cx="8448394" cy="4661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B1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보급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자체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B1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CP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명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B1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질환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수가코드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B1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개발 년도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B1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6B1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제왕절개술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pt-BR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R4514, R4516, R4517</a:t>
                      </a:r>
                    </a:p>
                    <a:p>
                      <a:pPr algn="ctr" fontAlgn="base" latinLnBrk="0"/>
                      <a:r>
                        <a:rPr lang="pt-BR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R4518, R4519, R4520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2014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2021</a:t>
                      </a:r>
                      <a:r>
                        <a:rPr lang="ko-KR" altLang="en-US" sz="1200" dirty="0" smtClean="0"/>
                        <a:t>년 갱신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2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정상분만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pt-BR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R3131, R3136, R3141</a:t>
                      </a:r>
                    </a:p>
                    <a:p>
                      <a:pPr algn="ctr" fontAlgn="base" latinLnBrk="0"/>
                      <a:r>
                        <a:rPr lang="pt-BR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R3146, R4351, R4356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2014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3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요실금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R3565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2015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4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참여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백내장 수술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S5111, S5117, S5119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2015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5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성인탈장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Q2756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2015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2020</a:t>
                      </a:r>
                      <a:r>
                        <a:rPr lang="ko-KR" altLang="en-US" sz="1200" dirty="0" smtClean="0"/>
                        <a:t>년 갱신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6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자체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성형안과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H02.49, C0911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2016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7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참여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단순충수절제술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Q2861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2017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8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자체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질식자궁적출술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R4203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2017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9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복강경하 담낭절제술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Q7380</a:t>
                      </a:r>
                      <a:endParaRPr lang="ko-KR" altLang="en-US" sz="12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2018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10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참여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쯔쯔가무시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A75.3, A75.9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2018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4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11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참여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대장내시경용종제거술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Q7701, Q7702, Q7703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2019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3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12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자체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경피적척추성형술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N0471, N0472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2019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80</a:t>
                      </a:r>
                      <a:r>
                        <a:rPr lang="ko-KR" altLang="en-US" sz="1200" dirty="0" smtClean="0"/>
                        <a:t>세 이상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3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13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r>
                        <a:rPr lang="en-US" altLang="ko-KR" sz="1200" dirty="0" smtClean="0"/>
                        <a:t>/</a:t>
                      </a:r>
                      <a:r>
                        <a:rPr lang="ko-KR" altLang="en-US" sz="1200" dirty="0" smtClean="0"/>
                        <a:t>참여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대상포진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B02.0~B02.9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2021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입원 시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817624"/>
                  </a:ext>
                </a:extLst>
              </a:tr>
              <a:tr h="2663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14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보급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관상동맥조영술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I12.88, I20.1, N19, I25.1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2021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40891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9269" y="6093296"/>
            <a:ext cx="6267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ko-KR" altLang="en-US" sz="1000" dirty="0" smtClean="0"/>
              <a:t>보급 </a:t>
            </a:r>
            <a:r>
              <a:rPr lang="en-US" altLang="ko-KR" sz="1000" dirty="0" smtClean="0"/>
              <a:t>C</a:t>
            </a:r>
            <a:r>
              <a:rPr lang="en-US" altLang="ko-KR" sz="1000" dirty="0"/>
              <a:t>P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국립중앙의료원과 함께 개발한 </a:t>
            </a:r>
            <a:r>
              <a:rPr lang="en-US" altLang="ko-KR" sz="1000" dirty="0" smtClean="0"/>
              <a:t>CP </a:t>
            </a:r>
            <a:r>
              <a:rPr lang="ko-KR" altLang="en-US" sz="1000" dirty="0" smtClean="0"/>
              <a:t>또는 자체개발인 경우 보급 </a:t>
            </a:r>
            <a:r>
              <a:rPr lang="en-US" altLang="ko-KR" sz="1000" dirty="0" smtClean="0"/>
              <a:t>CP</a:t>
            </a:r>
            <a:r>
              <a:rPr lang="ko-KR" altLang="en-US" sz="1000" dirty="0" smtClean="0"/>
              <a:t>질환명과 같은 </a:t>
            </a:r>
            <a:r>
              <a:rPr lang="en-US" altLang="ko-KR" sz="1000" dirty="0" smtClean="0"/>
              <a:t>CP</a:t>
            </a:r>
          </a:p>
          <a:p>
            <a:pPr marL="228600" indent="-228600">
              <a:buAutoNum type="arabicParenR"/>
            </a:pPr>
            <a:r>
              <a:rPr lang="ko-KR" altLang="en-US" sz="1000" dirty="0" smtClean="0"/>
              <a:t>자체 </a:t>
            </a:r>
            <a:r>
              <a:rPr lang="en-US" altLang="ko-KR" sz="1000" dirty="0" smtClean="0"/>
              <a:t>CP : </a:t>
            </a:r>
            <a:r>
              <a:rPr lang="ko-KR" altLang="en-US" sz="1000" dirty="0" smtClean="0"/>
              <a:t>보급</a:t>
            </a:r>
            <a:r>
              <a:rPr lang="en-US" altLang="ko-KR" sz="1000" dirty="0" smtClean="0"/>
              <a:t> </a:t>
            </a:r>
            <a:r>
              <a:rPr lang="ko-KR" altLang="en-US" sz="1000" dirty="0" smtClean="0"/>
              <a:t>질환 분류에 포함되지 않는 자체 개발 </a:t>
            </a:r>
            <a:r>
              <a:rPr lang="en-US" altLang="ko-KR" sz="1000" dirty="0" smtClean="0"/>
              <a:t>CP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56563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의료기관인증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지표 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79270" y="1052736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지표의 정의</a:t>
            </a:r>
            <a:r>
              <a:rPr lang="en-US" altLang="ko-KR" sz="2000" b="1" dirty="0" smtClean="0"/>
              <a:t> </a:t>
            </a:r>
            <a:endParaRPr lang="ko-KR" altLang="en-US" sz="20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70" y="1389333"/>
            <a:ext cx="8571495" cy="486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9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의료기관인증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지표 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79270" y="1052736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지표의 분류</a:t>
            </a:r>
            <a:r>
              <a:rPr lang="en-US" altLang="ko-KR" sz="2000" b="1" dirty="0" smtClean="0"/>
              <a:t> </a:t>
            </a:r>
            <a:endParaRPr lang="ko-KR" altLang="en-US" sz="2000" b="1" dirty="0"/>
          </a:p>
        </p:txBody>
      </p:sp>
      <p:graphicFrame>
        <p:nvGraphicFramePr>
          <p:cNvPr id="8" name="다이어그램 7"/>
          <p:cNvGraphicFramePr/>
          <p:nvPr>
            <p:extLst>
              <p:ext uri="{D42A27DB-BD31-4B8C-83A1-F6EECF244321}">
                <p14:modId xmlns:p14="http://schemas.microsoft.com/office/powerpoint/2010/main" val="1460467660"/>
              </p:ext>
            </p:extLst>
          </p:nvPr>
        </p:nvGraphicFramePr>
        <p:xfrm>
          <a:off x="279270" y="1988840"/>
          <a:ext cx="8571495" cy="426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212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의료기관인증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지표 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79270" y="1052736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3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남원의료원 지표</a:t>
            </a:r>
            <a:endParaRPr lang="ko-KR" altLang="en-US" sz="2000" b="1" dirty="0"/>
          </a:p>
        </p:txBody>
      </p:sp>
      <p:sp>
        <p:nvSpPr>
          <p:cNvPr id="10" name="직사각형 9"/>
          <p:cNvSpPr/>
          <p:nvPr/>
        </p:nvSpPr>
        <p:spPr>
          <a:xfrm>
            <a:off x="5364088" y="1452846"/>
            <a:ext cx="2513187" cy="139874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mtClean="0">
                <a:solidFill>
                  <a:schemeClr val="tx1"/>
                </a:solidFill>
              </a:rPr>
              <a:t>모니터링 결과보고</a:t>
            </a:r>
            <a:endParaRPr lang="en-US" altLang="ko-KR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ko-KR" smtClean="0">
                <a:solidFill>
                  <a:schemeClr val="tx1"/>
                </a:solidFill>
              </a:rPr>
              <a:t>1</a:t>
            </a:r>
            <a:r>
              <a:rPr lang="ko-KR" altLang="en-US" smtClean="0">
                <a:solidFill>
                  <a:schemeClr val="tx1"/>
                </a:solidFill>
              </a:rPr>
              <a:t>분기 </a:t>
            </a:r>
            <a:r>
              <a:rPr lang="en-US" altLang="ko-KR" smtClean="0">
                <a:solidFill>
                  <a:schemeClr val="tx1"/>
                </a:solidFill>
              </a:rPr>
              <a:t>:  4</a:t>
            </a:r>
            <a:r>
              <a:rPr lang="ko-KR" altLang="en-US" smtClean="0">
                <a:solidFill>
                  <a:schemeClr val="tx1"/>
                </a:solidFill>
              </a:rPr>
              <a:t>월</a:t>
            </a:r>
            <a:endParaRPr lang="en-US" altLang="ko-KR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ko-KR" smtClean="0">
                <a:solidFill>
                  <a:schemeClr val="tx1"/>
                </a:solidFill>
              </a:rPr>
              <a:t>2</a:t>
            </a:r>
            <a:r>
              <a:rPr lang="ko-KR" altLang="en-US" smtClean="0">
                <a:solidFill>
                  <a:schemeClr val="tx1"/>
                </a:solidFill>
              </a:rPr>
              <a:t>분기 </a:t>
            </a:r>
            <a:r>
              <a:rPr lang="en-US" altLang="ko-KR" smtClean="0">
                <a:solidFill>
                  <a:schemeClr val="tx1"/>
                </a:solidFill>
              </a:rPr>
              <a:t>:  7</a:t>
            </a:r>
            <a:r>
              <a:rPr lang="ko-KR" altLang="en-US" smtClean="0">
                <a:solidFill>
                  <a:schemeClr val="tx1"/>
                </a:solidFill>
              </a:rPr>
              <a:t>월</a:t>
            </a:r>
            <a:endParaRPr lang="en-US" altLang="ko-KR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ko-KR" smtClean="0">
                <a:solidFill>
                  <a:schemeClr val="tx1"/>
                </a:solidFill>
              </a:rPr>
              <a:t>3</a:t>
            </a:r>
            <a:r>
              <a:rPr lang="ko-KR" altLang="en-US" smtClean="0">
                <a:solidFill>
                  <a:schemeClr val="tx1"/>
                </a:solidFill>
              </a:rPr>
              <a:t>분기 </a:t>
            </a:r>
            <a:r>
              <a:rPr lang="en-US" altLang="ko-KR" smtClean="0">
                <a:solidFill>
                  <a:schemeClr val="tx1"/>
                </a:solidFill>
              </a:rPr>
              <a:t>:  10</a:t>
            </a:r>
            <a:r>
              <a:rPr lang="ko-KR" altLang="en-US" smtClean="0">
                <a:solidFill>
                  <a:schemeClr val="tx1"/>
                </a:solidFill>
              </a:rPr>
              <a:t>월</a:t>
            </a:r>
            <a:endParaRPr lang="en-US" altLang="ko-KR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ko-KR" smtClean="0">
                <a:solidFill>
                  <a:schemeClr val="tx1"/>
                </a:solidFill>
              </a:rPr>
              <a:t>4</a:t>
            </a:r>
            <a:r>
              <a:rPr lang="ko-KR" altLang="en-US" smtClean="0">
                <a:solidFill>
                  <a:schemeClr val="tx1"/>
                </a:solidFill>
              </a:rPr>
              <a:t>분기 </a:t>
            </a:r>
            <a:r>
              <a:rPr lang="en-US" altLang="ko-KR" smtClean="0">
                <a:solidFill>
                  <a:schemeClr val="tx1"/>
                </a:solidFill>
              </a:rPr>
              <a:t>:  </a:t>
            </a:r>
            <a:r>
              <a:rPr lang="ko-KR" altLang="en-US" smtClean="0">
                <a:solidFill>
                  <a:schemeClr val="tx1"/>
                </a:solidFill>
              </a:rPr>
              <a:t>차년도</a:t>
            </a:r>
            <a:r>
              <a:rPr lang="en-US" altLang="ko-KR" smtClean="0">
                <a:solidFill>
                  <a:schemeClr val="tx1"/>
                </a:solidFill>
              </a:rPr>
              <a:t> 1</a:t>
            </a:r>
            <a:r>
              <a:rPr lang="ko-KR" altLang="en-US" smtClean="0">
                <a:solidFill>
                  <a:schemeClr val="tx1"/>
                </a:solidFill>
              </a:rPr>
              <a:t>월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설명선 1 10"/>
          <p:cNvSpPr/>
          <p:nvPr/>
        </p:nvSpPr>
        <p:spPr>
          <a:xfrm>
            <a:off x="5364088" y="3392574"/>
            <a:ext cx="3057379" cy="901244"/>
          </a:xfrm>
          <a:prstGeom prst="borderCallout1">
            <a:avLst>
              <a:gd name="adj1" fmla="val 46821"/>
              <a:gd name="adj2" fmla="val -157"/>
              <a:gd name="adj3" fmla="val 76139"/>
              <a:gd name="adj4" fmla="val -15248"/>
            </a:avLst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/>
                </a:solidFill>
              </a:rPr>
              <a:t>4</a:t>
            </a:r>
            <a:r>
              <a:rPr lang="ko-KR" altLang="en-US" sz="1600" dirty="0" smtClean="0">
                <a:solidFill>
                  <a:schemeClr val="tx1"/>
                </a:solidFill>
              </a:rPr>
              <a:t>주기 인증지표 변경에 따라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</a:rPr>
              <a:t>2022</a:t>
            </a:r>
            <a:r>
              <a:rPr lang="ko-KR" altLang="en-US" sz="1600" dirty="0" smtClean="0">
                <a:solidFill>
                  <a:schemeClr val="tx1"/>
                </a:solidFill>
              </a:rPr>
              <a:t>년도 인증지표 변경하여 시행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364088" y="4782200"/>
            <a:ext cx="3486677" cy="13987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smtClean="0">
                <a:solidFill>
                  <a:schemeClr val="tx1"/>
                </a:solidFill>
              </a:rPr>
              <a:t>지표관리 우수직원 포상</a:t>
            </a:r>
            <a:endParaRPr lang="en-US" altLang="ko-KR" smtClean="0">
              <a:solidFill>
                <a:schemeClr val="tx1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ko-KR" altLang="en-US" smtClean="0">
                <a:solidFill>
                  <a:schemeClr val="tx1"/>
                </a:solidFill>
              </a:rPr>
              <a:t>분기별 지표관리 우수직원을    선정하여 포상</a:t>
            </a: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70" y="1469861"/>
            <a:ext cx="4696480" cy="529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0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의료기관인증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평가 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79270" y="1052736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남원의료원 인증현황</a:t>
            </a:r>
            <a:endParaRPr lang="ko-KR" altLang="en-US" sz="20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71" y="1452846"/>
            <a:ext cx="3572650" cy="4836674"/>
          </a:xfrm>
          <a:prstGeom prst="rect">
            <a:avLst/>
          </a:prstGeom>
        </p:spPr>
      </p:pic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2733356381"/>
              </p:ext>
            </p:extLst>
          </p:nvPr>
        </p:nvGraphicFramePr>
        <p:xfrm>
          <a:off x="3861922" y="1452846"/>
          <a:ext cx="50405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아래쪽 화살표 4"/>
          <p:cNvSpPr/>
          <p:nvPr/>
        </p:nvSpPr>
        <p:spPr>
          <a:xfrm>
            <a:off x="5014050" y="4365104"/>
            <a:ext cx="2736304" cy="4320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4582002" y="4940589"/>
            <a:ext cx="3600400" cy="9361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</a:rPr>
              <a:t>2023. 10.</a:t>
            </a:r>
          </a:p>
          <a:p>
            <a:pPr algn="ctr"/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</a:rPr>
              <a:t>주기 인증평가</a:t>
            </a:r>
            <a:endParaRPr lang="ko-KR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아래쪽 화살표 15"/>
          <p:cNvSpPr/>
          <p:nvPr/>
        </p:nvSpPr>
        <p:spPr>
          <a:xfrm>
            <a:off x="5014050" y="2189185"/>
            <a:ext cx="2736304" cy="432048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4579050" y="1109644"/>
            <a:ext cx="3600400" cy="93610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</a:rPr>
              <a:t>2015. 10.</a:t>
            </a:r>
          </a:p>
          <a:p>
            <a:pPr algn="ctr"/>
            <a:r>
              <a:rPr lang="en-US" altLang="ko-KR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ko-KR" altLang="en-US" dirty="0" smtClean="0">
                <a:solidFill>
                  <a:schemeClr val="tx2">
                    <a:lumMod val="50000"/>
                  </a:schemeClr>
                </a:solidFill>
              </a:rPr>
              <a:t>주기 인증 획득</a:t>
            </a:r>
            <a:endParaRPr lang="ko-KR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5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각종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평가 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79270" y="1052736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1. 2021</a:t>
            </a:r>
            <a:r>
              <a:rPr lang="ko-KR" altLang="en-US" sz="2000" b="1" dirty="0" smtClean="0"/>
              <a:t>년도 의료질평가</a:t>
            </a:r>
            <a:endParaRPr lang="ko-KR" altLang="en-US" sz="20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873570"/>
              </p:ext>
            </p:extLst>
          </p:nvPr>
        </p:nvGraphicFramePr>
        <p:xfrm>
          <a:off x="336476" y="1583996"/>
          <a:ext cx="8514288" cy="4611531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715244">
                  <a:extLst>
                    <a:ext uri="{9D8B030D-6E8A-4147-A177-3AD203B41FA5}">
                      <a16:colId xmlns:a16="http://schemas.microsoft.com/office/drawing/2014/main" val="4215686105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8480613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772569203"/>
                    </a:ext>
                  </a:extLst>
                </a:gridCol>
                <a:gridCol w="1038404">
                  <a:extLst>
                    <a:ext uri="{9D8B030D-6E8A-4147-A177-3AD203B41FA5}">
                      <a16:colId xmlns:a16="http://schemas.microsoft.com/office/drawing/2014/main" val="2470799286"/>
                    </a:ext>
                  </a:extLst>
                </a:gridCol>
              </a:tblGrid>
              <a:tr h="4048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영역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지표명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평가점수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등급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476396"/>
                  </a:ext>
                </a:extLst>
              </a:tr>
              <a:tr h="1372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환자안전 영역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의료기관 인증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입원환자당 의사수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입원환자당 간호사수 및 경력간호사 비율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중환자실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신생아중환자실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환자안전관리체계 운영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수술의 예방적 항생제 사용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항생제 처방률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음압공조 격리병상 설치 여부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감염관리체계</a:t>
                      </a:r>
                      <a:r>
                        <a:rPr lang="ko-KR" altLang="en-US" sz="1400" baseline="0" dirty="0" smtClean="0"/>
                        <a:t> 운영</a:t>
                      </a:r>
                      <a:r>
                        <a:rPr lang="en-US" altLang="ko-KR" sz="1400" baseline="0" dirty="0" smtClean="0"/>
                        <a:t>, </a:t>
                      </a:r>
                      <a:r>
                        <a:rPr lang="ko-KR" altLang="en-US" sz="1400" baseline="0" dirty="0" smtClean="0"/>
                        <a:t>주사제 처방률</a:t>
                      </a:r>
                      <a:r>
                        <a:rPr lang="en-US" altLang="ko-KR" sz="1400" baseline="0" dirty="0" smtClean="0"/>
                        <a:t>, </a:t>
                      </a:r>
                      <a:r>
                        <a:rPr lang="ko-KR" altLang="en-US" sz="1400" baseline="0" dirty="0" smtClean="0"/>
                        <a:t>환자안전학습보고체계 운영여부</a:t>
                      </a:r>
                      <a:r>
                        <a:rPr lang="en-US" altLang="ko-KR" sz="1400" baseline="0" dirty="0" smtClean="0"/>
                        <a:t>, </a:t>
                      </a:r>
                      <a:r>
                        <a:rPr lang="ko-KR" altLang="en-US" sz="1400" baseline="0" dirty="0" smtClean="0"/>
                        <a:t>결핵 초기검사 실시율</a:t>
                      </a:r>
                      <a:r>
                        <a:rPr lang="en-US" altLang="ko-KR" sz="1400" baseline="0" dirty="0" smtClean="0"/>
                        <a:t>, </a:t>
                      </a:r>
                      <a:r>
                        <a:rPr lang="ko-KR" altLang="en-US" sz="1400" baseline="0" dirty="0" smtClean="0"/>
                        <a:t>의약품 중복처방 예방률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51.64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등급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9355327"/>
                  </a:ext>
                </a:extLst>
              </a:tr>
              <a:tr h="6332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의료질 영역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smtClean="0"/>
                        <a:t>폐렴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관상동맥우회술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급성기뇌졸중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혈액투석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만성폐쇄성폐질환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천식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마취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연명의료 자기결정 존중비율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환자경험</a:t>
                      </a:r>
                      <a:r>
                        <a:rPr lang="en-US" altLang="ko-KR" sz="1400" smtClean="0"/>
                        <a:t>(</a:t>
                      </a:r>
                      <a:r>
                        <a:rPr lang="ko-KR" altLang="en-US" sz="1400" smtClean="0"/>
                        <a:t>시범지표</a:t>
                      </a:r>
                      <a:r>
                        <a:rPr lang="en-US" altLang="ko-KR" sz="1400" smtClean="0"/>
                        <a:t>)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864621"/>
                  </a:ext>
                </a:extLst>
              </a:tr>
              <a:tr h="8795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공공성 영역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분만실 운영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응급의료의 적정성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중환자실 운영 비율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중증도 보정 평균재원일수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간호</a:t>
                      </a:r>
                      <a:r>
                        <a:rPr lang="en-US" altLang="ko-KR" sz="1400" dirty="0" smtClean="0"/>
                        <a:t>·</a:t>
                      </a:r>
                      <a:r>
                        <a:rPr lang="ko-KR" altLang="en-US" sz="1400" dirty="0" smtClean="0"/>
                        <a:t>간병통합서비스 참여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소아중증질환 환자수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희귀난치질환 구성비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의료급여 환자 비율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중증외상환자 치료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시범지표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307981"/>
                  </a:ext>
                </a:extLst>
              </a:tr>
              <a:tr h="11257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전달체계 및 지원활동 영역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smtClean="0"/>
                        <a:t>입원 전문진료질병군 비율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외래 경증질환 비율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진료협력체계 운영 및 회송률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외래환자 대비 입원환자 비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입원 시 상병</a:t>
                      </a:r>
                      <a:r>
                        <a:rPr lang="en-US" altLang="ko-KR" sz="1400" smtClean="0"/>
                        <a:t>(POA) </a:t>
                      </a:r>
                      <a:r>
                        <a:rPr lang="ko-KR" altLang="en-US" sz="1400" smtClean="0"/>
                        <a:t>보고체계 운영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전국의료관련감염감시체계 참여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항생제내성 감시체계 참여 여부</a:t>
                      </a:r>
                      <a:r>
                        <a:rPr lang="en-US" altLang="ko-KR" sz="1400" smtClean="0"/>
                        <a:t>, </a:t>
                      </a:r>
                      <a:r>
                        <a:rPr lang="ko-KR" altLang="en-US" sz="1400" smtClean="0"/>
                        <a:t>전자의무기록시스템</a:t>
                      </a:r>
                      <a:r>
                        <a:rPr lang="en-US" altLang="ko-KR" sz="1400" smtClean="0"/>
                        <a:t>(EMR) </a:t>
                      </a:r>
                      <a:r>
                        <a:rPr lang="ko-KR" altLang="en-US" sz="1400" smtClean="0"/>
                        <a:t>인증 여부</a:t>
                      </a:r>
                      <a:r>
                        <a:rPr lang="en-US" altLang="ko-KR" sz="1400" smtClean="0"/>
                        <a:t>(</a:t>
                      </a:r>
                      <a:r>
                        <a:rPr lang="ko-KR" altLang="en-US" sz="1400" smtClean="0"/>
                        <a:t>시범지표</a:t>
                      </a:r>
                      <a:r>
                        <a:rPr lang="en-US" altLang="ko-KR" sz="1400" smtClean="0"/>
                        <a:t>)</a:t>
                      </a:r>
                      <a:endParaRPr lang="ko-KR" alt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179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6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각종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평가 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79270" y="1052736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운영평가</a:t>
            </a:r>
            <a:endParaRPr lang="ko-KR" altLang="en-US" sz="20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948011"/>
              </p:ext>
            </p:extLst>
          </p:nvPr>
        </p:nvGraphicFramePr>
        <p:xfrm>
          <a:off x="336476" y="1583997"/>
          <a:ext cx="8514288" cy="2205043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427212">
                  <a:extLst>
                    <a:ext uri="{9D8B030D-6E8A-4147-A177-3AD203B41FA5}">
                      <a16:colId xmlns:a16="http://schemas.microsoft.com/office/drawing/2014/main" val="4215686105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4210156549"/>
                    </a:ext>
                  </a:extLst>
                </a:gridCol>
                <a:gridCol w="4350772">
                  <a:extLst>
                    <a:ext uri="{9D8B030D-6E8A-4147-A177-3AD203B41FA5}">
                      <a16:colId xmlns:a16="http://schemas.microsoft.com/office/drawing/2014/main" val="284806132"/>
                    </a:ext>
                  </a:extLst>
                </a:gridCol>
              </a:tblGrid>
              <a:tr h="260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평가분야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평가기준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지표명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476396"/>
                  </a:ext>
                </a:extLst>
              </a:tr>
              <a:tr h="6086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진료 인프라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환자안전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환자안전위원회 운영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ko-KR" altLang="en-US" sz="1400" dirty="0" smtClean="0"/>
                        <a:t>질향상과 환자안전 활동을 위한 전담인력 배치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ko-KR" altLang="en-US" sz="1400" dirty="0" smtClean="0"/>
                        <a:t>질향상과 환자안전 활동 계획 수립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ko-KR" altLang="en-US" sz="1400" dirty="0" smtClean="0"/>
                        <a:t>질향상과 환자안전 활동에 자원 지원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355327"/>
                  </a:ext>
                </a:extLst>
              </a:tr>
              <a:tr h="23561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진료과정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인증참여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인증참여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864621"/>
                  </a:ext>
                </a:extLst>
              </a:tr>
              <a:tr h="52864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표준진료지침 운영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표준진료지침 준수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ko-KR" altLang="en-US" sz="1400" dirty="0" smtClean="0"/>
                        <a:t>표준진료지침 적용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30798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9270" y="4051342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신포괄 정보관리 평가</a:t>
            </a:r>
            <a:endParaRPr lang="ko-KR" altLang="en-US" sz="20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76448"/>
              </p:ext>
            </p:extLst>
          </p:nvPr>
        </p:nvGraphicFramePr>
        <p:xfrm>
          <a:off x="306888" y="4451452"/>
          <a:ext cx="8514288" cy="1727362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040976">
                  <a:extLst>
                    <a:ext uri="{9D8B030D-6E8A-4147-A177-3AD203B41FA5}">
                      <a16:colId xmlns:a16="http://schemas.microsoft.com/office/drawing/2014/main" val="4215686105"/>
                    </a:ext>
                  </a:extLst>
                </a:gridCol>
                <a:gridCol w="5473312">
                  <a:extLst>
                    <a:ext uri="{9D8B030D-6E8A-4147-A177-3AD203B41FA5}">
                      <a16:colId xmlns:a16="http://schemas.microsoft.com/office/drawing/2014/main" val="4210156549"/>
                    </a:ext>
                  </a:extLst>
                </a:gridCol>
              </a:tblGrid>
              <a:tr h="260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구분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평가지표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476396"/>
                  </a:ext>
                </a:extLst>
              </a:tr>
              <a:tr h="41198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환자안전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환자안전 </a:t>
                      </a:r>
                      <a:r>
                        <a:rPr lang="en-US" altLang="ko-KR" sz="1200" dirty="0" smtClean="0"/>
                        <a:t>Alert system </a:t>
                      </a:r>
                      <a:r>
                        <a:rPr lang="ko-KR" altLang="en-US" sz="1200" dirty="0" smtClean="0"/>
                        <a:t>운영 및 활용</a:t>
                      </a:r>
                      <a:endParaRPr lang="en-US" altLang="ko-KR" sz="1200" dirty="0" smtClean="0"/>
                    </a:p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ko-KR" altLang="en-US" sz="1200" dirty="0" smtClean="0"/>
                        <a:t>병원 </a:t>
                      </a:r>
                      <a:r>
                        <a:rPr lang="en-US" altLang="ko-KR" sz="1200" dirty="0" smtClean="0"/>
                        <a:t>Alert system </a:t>
                      </a:r>
                      <a:r>
                        <a:rPr lang="ko-KR" altLang="en-US" sz="1200" dirty="0" smtClean="0"/>
                        <a:t>운영</a:t>
                      </a:r>
                      <a:endParaRPr lang="en-US" altLang="ko-KR" sz="1200" dirty="0" smtClean="0"/>
                    </a:p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en-US" altLang="ko-KR" sz="1200" dirty="0" smtClean="0"/>
                        <a:t>DUR</a:t>
                      </a:r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dirty="0" smtClean="0"/>
                        <a:t>정보 수용도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355327"/>
                  </a:ext>
                </a:extLst>
              </a:tr>
              <a:tr h="23561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환자인식시스템 운영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864621"/>
                  </a:ext>
                </a:extLst>
              </a:tr>
              <a:tr h="4472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의료의 질</a:t>
                      </a:r>
                      <a:r>
                        <a:rPr lang="en-US" altLang="ko-KR" dirty="0" smtClean="0"/>
                        <a:t>·</a:t>
                      </a:r>
                      <a:r>
                        <a:rPr lang="ko-KR" altLang="en-US" dirty="0" smtClean="0"/>
                        <a:t>효율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표준진료지침</a:t>
                      </a:r>
                      <a:r>
                        <a:rPr lang="en-US" altLang="ko-KR" sz="1200" dirty="0" smtClean="0"/>
                        <a:t>(CP) </a:t>
                      </a:r>
                      <a:r>
                        <a:rPr lang="ko-KR" altLang="en-US" sz="1200" dirty="0" smtClean="0"/>
                        <a:t>운영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847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64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10800000">
            <a:off x="279271" y="550310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35898" y="579894"/>
            <a:ext cx="243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각종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평가 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9" y="6289520"/>
            <a:ext cx="2304256" cy="477359"/>
          </a:xfrm>
          <a:prstGeom prst="rect">
            <a:avLst/>
          </a:prstGeom>
        </p:spPr>
      </p:pic>
      <p:pic>
        <p:nvPicPr>
          <p:cNvPr id="15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202" y="550309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79270" y="1052736"/>
            <a:ext cx="322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4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공공보건의료계획</a:t>
            </a:r>
            <a:endParaRPr lang="ko-KR" altLang="en-US" sz="2000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745836"/>
              </p:ext>
            </p:extLst>
          </p:nvPr>
        </p:nvGraphicFramePr>
        <p:xfrm>
          <a:off x="336476" y="1583997"/>
          <a:ext cx="8514288" cy="1738672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19300">
                  <a:extLst>
                    <a:ext uri="{9D8B030D-6E8A-4147-A177-3AD203B41FA5}">
                      <a16:colId xmlns:a16="http://schemas.microsoft.com/office/drawing/2014/main" val="4215686105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4210156549"/>
                    </a:ext>
                  </a:extLst>
                </a:gridCol>
                <a:gridCol w="2478564">
                  <a:extLst>
                    <a:ext uri="{9D8B030D-6E8A-4147-A177-3AD203B41FA5}">
                      <a16:colId xmlns:a16="http://schemas.microsoft.com/office/drawing/2014/main" val="284806132"/>
                    </a:ext>
                  </a:extLst>
                </a:gridCol>
              </a:tblGrid>
              <a:tr h="260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평가분야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세부과제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지표명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476396"/>
                  </a:ext>
                </a:extLst>
              </a:tr>
              <a:tr h="60865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적정진료 및 양질의 의료서비스 제공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4-1. </a:t>
                      </a:r>
                      <a:r>
                        <a:rPr lang="ko-KR" altLang="en-US" dirty="0" smtClean="0"/>
                        <a:t>상시적 감염병 예방</a:t>
                      </a:r>
                      <a:r>
                        <a:rPr lang="en-US" altLang="ko-KR" dirty="0" smtClean="0"/>
                        <a:t>·</a:t>
                      </a:r>
                      <a:r>
                        <a:rPr lang="ko-KR" altLang="en-US" dirty="0" smtClean="0"/>
                        <a:t>관리 강화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환자안전활동 강화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355327"/>
                  </a:ext>
                </a:extLst>
              </a:tr>
              <a:tr h="76425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4.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dirty="0" smtClean="0"/>
                        <a:t>첨단정보통신 기술 활용 강화</a:t>
                      </a:r>
                    </a:p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환자안전 보고체계 활성화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ko-KR" altLang="en-US" sz="1400" dirty="0" smtClean="0"/>
                        <a:t>표준진료지침 개발 및 적용 확대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864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994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91314" y="1759075"/>
            <a:ext cx="1874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Content</a:t>
            </a:r>
            <a:endParaRPr lang="ko-KR" altLang="en-US" sz="2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39553" y="2388992"/>
            <a:ext cx="2026334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995929" y="541737"/>
            <a:ext cx="6887204" cy="37127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1000">
                <a:srgbClr val="1A3F6C"/>
              </a:gs>
              <a:gs pos="100000">
                <a:schemeClr val="tx2">
                  <a:lumMod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8" y="6289521"/>
            <a:ext cx="2304256" cy="477359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7561120" descr="EMB00003414242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65" y="541737"/>
            <a:ext cx="2468563" cy="37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28599" y="2461000"/>
            <a:ext cx="6327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800" b="1" i="1" dirty="0" smtClean="0">
                <a:latin typeface="+mn-ea"/>
              </a:rPr>
              <a:t>Thank you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5976" y="4365104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공공의료본부 적정진료실 최은영</a:t>
            </a:r>
            <a:endParaRPr lang="en-US" altLang="ko-K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29236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3391</TotalTime>
  <Words>1785</Words>
  <Application>Microsoft Office PowerPoint</Application>
  <PresentationFormat>화면 슬라이드 쇼(4:3)</PresentationFormat>
  <Paragraphs>401</Paragraphs>
  <Slides>34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6" baseType="lpstr">
      <vt:lpstr>HY견고딕</vt:lpstr>
      <vt:lpstr>HY동녘M</vt:lpstr>
      <vt:lpstr>HY목각파임B</vt:lpstr>
      <vt:lpstr>HY울릉도M</vt:lpstr>
      <vt:lpstr>HY중고딕</vt:lpstr>
      <vt:lpstr>HY헤드라인M</vt:lpstr>
      <vt:lpstr>굴림체</vt:lpstr>
      <vt:lpstr>맑은 고딕</vt:lpstr>
      <vt:lpstr>바탕</vt:lpstr>
      <vt:lpstr>Arial</vt:lpstr>
      <vt:lpstr>Segoe UI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드렁큰타이슨</dc:creator>
  <cp:lastModifiedBy>NWMC</cp:lastModifiedBy>
  <cp:revision>342</cp:revision>
  <cp:lastPrinted>2022-01-12T04:48:24Z</cp:lastPrinted>
  <dcterms:created xsi:type="dcterms:W3CDTF">2019-03-09T05:29:08Z</dcterms:created>
  <dcterms:modified xsi:type="dcterms:W3CDTF">2022-02-14T06:14:24Z</dcterms:modified>
</cp:coreProperties>
</file>