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theme/theme5.xml" ContentType="application/vnd.openxmlformats-officedocument.theme+xml"/>
  <Override PartName="/ppt/slideLayouts/slideLayout11.xml" ContentType="application/vnd.openxmlformats-officedocument.presentationml.slideLayout+xml"/>
  <Override PartName="/ppt/theme/theme6.xml" ContentType="application/vnd.openxmlformats-officedocument.theme+xml"/>
  <Override PartName="/ppt/slideLayouts/slideLayout12.xml" ContentType="application/vnd.openxmlformats-officedocument.presentationml.slideLayout+xml"/>
  <Override PartName="/ppt/theme/theme7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8.xml" ContentType="application/vnd.openxmlformats-officedocument.theme+xml"/>
  <Override PartName="/ppt/slideLayouts/slideLayout17.xml" ContentType="application/vnd.openxmlformats-officedocument.presentationml.slideLayout+xml"/>
  <Override PartName="/ppt/theme/theme9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  <p:sldMasterId id="2147483713" r:id="rId2"/>
    <p:sldMasterId id="2147483721" r:id="rId3"/>
    <p:sldMasterId id="2147483723" r:id="rId4"/>
    <p:sldMasterId id="2147483745" r:id="rId5"/>
    <p:sldMasterId id="2147483747" r:id="rId6"/>
    <p:sldMasterId id="2147483749" r:id="rId7"/>
    <p:sldMasterId id="2147483756" r:id="rId8"/>
    <p:sldMasterId id="2147483758" r:id="rId9"/>
    <p:sldMasterId id="2147483774" r:id="rId10"/>
  </p:sldMasterIdLst>
  <p:notesMasterIdLst>
    <p:notesMasterId r:id="rId21"/>
  </p:notesMasterIdLst>
  <p:handoutMasterIdLst>
    <p:handoutMasterId r:id="rId22"/>
  </p:handoutMasterIdLst>
  <p:sldIdLst>
    <p:sldId id="517" r:id="rId11"/>
    <p:sldId id="518" r:id="rId12"/>
    <p:sldId id="509" r:id="rId13"/>
    <p:sldId id="510" r:id="rId14"/>
    <p:sldId id="511" r:id="rId15"/>
    <p:sldId id="512" r:id="rId16"/>
    <p:sldId id="513" r:id="rId17"/>
    <p:sldId id="514" r:id="rId18"/>
    <p:sldId id="515" r:id="rId19"/>
    <p:sldId id="516" r:id="rId20"/>
  </p:sldIdLst>
  <p:sldSz cx="9144000" cy="6858000" type="screen4x3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1446" userDrawn="1">
          <p15:clr>
            <a:srgbClr val="A4A3A4"/>
          </p15:clr>
        </p15:guide>
        <p15:guide id="3" pos="5602" userDrawn="1">
          <p15:clr>
            <a:srgbClr val="A4A3A4"/>
          </p15:clr>
        </p15:guide>
        <p15:guide id="7" pos="5384" userDrawn="1">
          <p15:clr>
            <a:srgbClr val="A4A3A4"/>
          </p15:clr>
        </p15:guide>
        <p15:guide id="8" orient="horz" pos="696" userDrawn="1">
          <p15:clr>
            <a:srgbClr val="A4A3A4"/>
          </p15:clr>
        </p15:guide>
        <p15:guide id="10" orient="horz" pos="867" userDrawn="1">
          <p15:clr>
            <a:srgbClr val="A4A3A4"/>
          </p15:clr>
        </p15:guide>
        <p15:guide id="13" pos="2381" userDrawn="1">
          <p15:clr>
            <a:srgbClr val="A4A3A4"/>
          </p15:clr>
        </p15:guide>
        <p15:guide id="14" orient="horz" pos="4065" userDrawn="1">
          <p15:clr>
            <a:srgbClr val="A4A3A4"/>
          </p15:clr>
        </p15:guide>
        <p15:guide id="15" pos="5464" userDrawn="1">
          <p15:clr>
            <a:srgbClr val="A4A3A4"/>
          </p15:clr>
        </p15:guide>
        <p15:guide id="16" pos="326" userDrawn="1">
          <p15:clr>
            <a:srgbClr val="A4A3A4"/>
          </p15:clr>
        </p15:guide>
        <p15:guide id="17" pos="3309" userDrawn="1">
          <p15:clr>
            <a:srgbClr val="A4A3A4"/>
          </p15:clr>
        </p15:guide>
        <p15:guide id="18" pos="4282" userDrawn="1">
          <p15:clr>
            <a:srgbClr val="A4A3A4"/>
          </p15:clr>
        </p15:guide>
        <p15:guide id="19" pos="5261" userDrawn="1">
          <p15:clr>
            <a:srgbClr val="A4A3A4"/>
          </p15:clr>
        </p15:guide>
        <p15:guide id="20" pos="461" userDrawn="1">
          <p15:clr>
            <a:srgbClr val="A4A3A4"/>
          </p15:clr>
        </p15:guide>
        <p15:guide id="21" orient="horz" pos="618">
          <p15:clr>
            <a:srgbClr val="A4A3A4"/>
          </p15:clr>
        </p15:guide>
        <p15:guide id="22" orient="horz" pos="3974">
          <p15:clr>
            <a:srgbClr val="A4A3A4"/>
          </p15:clr>
        </p15:guide>
        <p15:guide id="23" orient="horz" pos="2160">
          <p15:clr>
            <a:srgbClr val="A4A3A4"/>
          </p15:clr>
        </p15:guide>
        <p15:guide id="24" pos="2971">
          <p15:clr>
            <a:srgbClr val="A4A3A4"/>
          </p15:clr>
        </p15:guide>
        <p15:guide id="25" pos="5420">
          <p15:clr>
            <a:srgbClr val="A4A3A4"/>
          </p15:clr>
        </p15:guide>
        <p15:guide id="26" pos="340">
          <p15:clr>
            <a:srgbClr val="A4A3A4"/>
          </p15:clr>
        </p15:guide>
        <p15:guide id="27" pos="2789">
          <p15:clr>
            <a:srgbClr val="A4A3A4"/>
          </p15:clr>
        </p15:guide>
        <p15:guide id="28" pos="428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79CD"/>
    <a:srgbClr val="DF4F2C"/>
    <a:srgbClr val="87BCE0"/>
    <a:srgbClr val="333399"/>
    <a:srgbClr val="005094"/>
    <a:srgbClr val="CCCCCC"/>
    <a:srgbClr val="FF5E5A"/>
    <a:srgbClr val="800000"/>
    <a:srgbClr val="05589F"/>
    <a:srgbClr val="068A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2DE63D5-997A-4646-A377-4702673A728D}" styleName="밝은 스타일 2 - 강조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밝은 스타일 3 - 강조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밝은 스타일 1 - 강조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52" autoAdjust="0"/>
    <p:restoredTop sz="68919" autoAdjust="0"/>
  </p:normalViewPr>
  <p:slideViewPr>
    <p:cSldViewPr>
      <p:cViewPr varScale="1">
        <p:scale>
          <a:sx n="66" d="100"/>
          <a:sy n="66" d="100"/>
        </p:scale>
        <p:origin x="78" y="318"/>
      </p:cViewPr>
      <p:guideLst>
        <p:guide pos="1446"/>
        <p:guide pos="5602"/>
        <p:guide pos="5384"/>
        <p:guide orient="horz" pos="696"/>
        <p:guide orient="horz" pos="867"/>
        <p:guide pos="2381"/>
        <p:guide orient="horz" pos="4065"/>
        <p:guide pos="5464"/>
        <p:guide pos="326"/>
        <p:guide pos="3309"/>
        <p:guide pos="4282"/>
        <p:guide pos="5261"/>
        <p:guide pos="461"/>
        <p:guide orient="horz" pos="618"/>
        <p:guide orient="horz" pos="3974"/>
        <p:guide orient="horz" pos="2160"/>
        <p:guide pos="2971"/>
        <p:guide pos="5420"/>
        <p:guide pos="340"/>
        <p:guide pos="2789"/>
        <p:guide pos="428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-78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2950375" cy="497367"/>
          </a:xfrm>
          <a:prstGeom prst="rect">
            <a:avLst/>
          </a:prstGeom>
        </p:spPr>
        <p:txBody>
          <a:bodyPr vert="horz" lIns="92220" tIns="46110" rIns="92220" bIns="46110" rtlCol="0"/>
          <a:lstStyle>
            <a:lvl1pPr algn="l">
              <a:defRPr sz="1200"/>
            </a:lvl1pPr>
          </a:lstStyle>
          <a:p>
            <a:endParaRPr lang="ko-KR" altLang="en-US" dirty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221" y="3"/>
            <a:ext cx="2950374" cy="497367"/>
          </a:xfrm>
          <a:prstGeom prst="rect">
            <a:avLst/>
          </a:prstGeom>
        </p:spPr>
        <p:txBody>
          <a:bodyPr vert="horz" lIns="92220" tIns="46110" rIns="92220" bIns="46110" rtlCol="0"/>
          <a:lstStyle>
            <a:lvl1pPr algn="r">
              <a:defRPr sz="1200"/>
            </a:lvl1pPr>
          </a:lstStyle>
          <a:p>
            <a:fld id="{9B5EBA58-FADA-46A9-9E57-739596BB7D4E}" type="datetimeFigureOut">
              <a:rPr lang="ko-KR" altLang="en-US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pPr/>
              <a:t>2022-04-01</a:t>
            </a:fld>
            <a:endParaRPr lang="ko-KR" altLang="en-US" dirty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2" y="9440372"/>
            <a:ext cx="2950375" cy="497366"/>
          </a:xfrm>
          <a:prstGeom prst="rect">
            <a:avLst/>
          </a:prstGeom>
        </p:spPr>
        <p:txBody>
          <a:bodyPr vert="horz" lIns="92220" tIns="46110" rIns="92220" bIns="46110" rtlCol="0" anchor="b"/>
          <a:lstStyle>
            <a:lvl1pPr algn="l">
              <a:defRPr sz="1200"/>
            </a:lvl1pPr>
          </a:lstStyle>
          <a:p>
            <a:endParaRPr lang="ko-KR" altLang="en-US" dirty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221" y="9440372"/>
            <a:ext cx="2950374" cy="497366"/>
          </a:xfrm>
          <a:prstGeom prst="rect">
            <a:avLst/>
          </a:prstGeom>
        </p:spPr>
        <p:txBody>
          <a:bodyPr vert="horz" lIns="92220" tIns="46110" rIns="92220" bIns="46110" rtlCol="0" anchor="b"/>
          <a:lstStyle>
            <a:lvl1pPr algn="r">
              <a:defRPr sz="1200"/>
            </a:lvl1pPr>
          </a:lstStyle>
          <a:p>
            <a:fld id="{0CAA5BCD-E9BF-4CF3-B50A-7F666051268C}" type="slidenum">
              <a:rPr lang="ko-KR" altLang="en-US" smtClean="0">
                <a:latin typeface="-윤고딕340" panose="02030504000101010101" pitchFamily="18" charset="-127"/>
                <a:ea typeface="-윤고딕340" panose="02030504000101010101" pitchFamily="18" charset="-127"/>
              </a:rPr>
              <a:pPr/>
              <a:t>‹#›</a:t>
            </a:fld>
            <a:endParaRPr lang="ko-KR" altLang="en-US" dirty="0">
              <a:latin typeface="-윤고딕340" panose="02030504000101010101" pitchFamily="18" charset="-127"/>
              <a:ea typeface="-윤고딕340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628026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9787" cy="498693"/>
          </a:xfrm>
          <a:prstGeom prst="rect">
            <a:avLst/>
          </a:prstGeom>
        </p:spPr>
        <p:txBody>
          <a:bodyPr vert="horz" lIns="91427" tIns="45713" rIns="91427" bIns="45713" rtlCol="0"/>
          <a:lstStyle>
            <a:lvl1pPr algn="l">
              <a:defRPr sz="1200">
                <a:latin typeface="-윤고딕340" panose="02030504000101010101" pitchFamily="18" charset="-127"/>
                <a:ea typeface="-윤고딕340" panose="02030504000101010101" pitchFamily="18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40" y="2"/>
            <a:ext cx="2949787" cy="498693"/>
          </a:xfrm>
          <a:prstGeom prst="rect">
            <a:avLst/>
          </a:prstGeom>
        </p:spPr>
        <p:txBody>
          <a:bodyPr vert="horz" lIns="91427" tIns="45713" rIns="91427" bIns="45713" rtlCol="0"/>
          <a:lstStyle>
            <a:lvl1pPr algn="r">
              <a:defRPr sz="1200">
                <a:latin typeface="-윤고딕340" panose="02030504000101010101" pitchFamily="18" charset="-127"/>
                <a:ea typeface="-윤고딕340" panose="02030504000101010101" pitchFamily="18" charset="-127"/>
              </a:defRPr>
            </a:lvl1pPr>
          </a:lstStyle>
          <a:p>
            <a:fld id="{D0F8D799-1199-4731-99B1-FD1A5D04DEDB}" type="datetimeFigureOut">
              <a:rPr lang="ko-KR" altLang="en-US" smtClean="0"/>
              <a:pPr/>
              <a:t>2022-04-01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3013"/>
            <a:ext cx="4473575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7" tIns="45713" rIns="91427" bIns="45713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1" y="4783307"/>
            <a:ext cx="5445760" cy="3913614"/>
          </a:xfrm>
          <a:prstGeom prst="rect">
            <a:avLst/>
          </a:prstGeom>
        </p:spPr>
        <p:txBody>
          <a:bodyPr vert="horz" lIns="91427" tIns="45713" rIns="91427" bIns="45713" rtlCol="0"/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440647"/>
            <a:ext cx="2949787" cy="498692"/>
          </a:xfrm>
          <a:prstGeom prst="rect">
            <a:avLst/>
          </a:prstGeom>
        </p:spPr>
        <p:txBody>
          <a:bodyPr vert="horz" lIns="91427" tIns="45713" rIns="91427" bIns="45713" rtlCol="0" anchor="b"/>
          <a:lstStyle>
            <a:lvl1pPr algn="l">
              <a:defRPr sz="1200">
                <a:latin typeface="-윤고딕340" panose="02030504000101010101" pitchFamily="18" charset="-127"/>
                <a:ea typeface="-윤고딕340" panose="02030504000101010101" pitchFamily="18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40" y="9440647"/>
            <a:ext cx="2949787" cy="498692"/>
          </a:xfrm>
          <a:prstGeom prst="rect">
            <a:avLst/>
          </a:prstGeom>
        </p:spPr>
        <p:txBody>
          <a:bodyPr vert="horz" lIns="91427" tIns="45713" rIns="91427" bIns="45713" rtlCol="0" anchor="b"/>
          <a:lstStyle>
            <a:lvl1pPr algn="r">
              <a:defRPr sz="1200">
                <a:latin typeface="-윤고딕340" panose="02030504000101010101" pitchFamily="18" charset="-127"/>
                <a:ea typeface="-윤고딕340" panose="02030504000101010101" pitchFamily="18" charset="-127"/>
              </a:defRPr>
            </a:lvl1pPr>
          </a:lstStyle>
          <a:p>
            <a:fld id="{3796CACF-C05F-4313-B43A-18328FA85786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724890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-윤고딕340" panose="02030504000101010101" pitchFamily="18" charset="-127"/>
        <a:ea typeface="-윤고딕340" panose="02030504000101010101" pitchFamily="18" charset="-127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-윤고딕340" panose="02030504000101010101" pitchFamily="18" charset="-127"/>
        <a:ea typeface="-윤고딕340" panose="02030504000101010101" pitchFamily="18" charset="-127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-윤고딕340" panose="02030504000101010101" pitchFamily="18" charset="-127"/>
        <a:ea typeface="-윤고딕340" panose="02030504000101010101" pitchFamily="18" charset="-127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-윤고딕340" panose="02030504000101010101" pitchFamily="18" charset="-127"/>
        <a:ea typeface="-윤고딕340" panose="02030504000101010101" pitchFamily="18" charset="-127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-윤고딕340" panose="02030504000101010101" pitchFamily="18" charset="-127"/>
        <a:ea typeface="-윤고딕340" panose="02030504000101010101" pitchFamily="18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A6EF5-0C1E-4265-B1B3-9695C645B443}" type="slidenum">
              <a:rPr lang="ko-KR" altLang="en-US" smtClean="0">
                <a:solidFill>
                  <a:prstClr val="black"/>
                </a:solidFill>
              </a:rPr>
              <a:pPr/>
              <a:t>1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64139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진료환자 감소원인입니다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.</a:t>
            </a:r>
          </a:p>
          <a:p>
            <a:endParaRPr lang="en-US" altLang="ko-KR" sz="1200" b="1" kern="1200" baseline="0" dirty="0" smtClean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  <a:p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첫 번째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, 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요양병원 </a:t>
            </a:r>
            <a:r>
              <a:rPr lang="ko-KR" altLang="en-US" sz="1200" b="1" kern="1200" baseline="0" dirty="0" err="1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병상수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급증으로 인한 환자유출 증가입니다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.</a:t>
            </a:r>
          </a:p>
          <a:p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13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년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7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월 이후 남원시 관내 요양병원 병상수가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299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병상이 급증하여 현재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536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병상이 운영되고 있습니다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남원노인요양병원이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60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병상 증축하고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, </a:t>
            </a:r>
            <a:r>
              <a:rPr lang="ko-KR" altLang="en-US" sz="1200" b="1" kern="1200" baseline="0" dirty="0" err="1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남원효사랑요양병원이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89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병상 증축하였으며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, </a:t>
            </a:r>
            <a:r>
              <a:rPr lang="ko-KR" altLang="en-US" sz="1200" b="1" kern="1200" baseline="0" dirty="0" err="1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화타요양병원이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150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병상으로 개원하였습니다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여기에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, 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현재 시외버스터미널 부근에 요양병원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150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병상 규모가 추가로 개원을 준비 중이라고 합니다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.</a:t>
            </a:r>
          </a:p>
          <a:p>
            <a:endParaRPr lang="en-US" altLang="ko-KR" sz="1200" b="1" kern="1200" baseline="0" dirty="0" smtClean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  <a:p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두 번째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, </a:t>
            </a:r>
            <a:r>
              <a:rPr lang="ko-KR" altLang="en-US" sz="1200" b="1" kern="1200" baseline="0" dirty="0" err="1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신포괄수가제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확대 실시로 입원환자가 감소하였습니다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sz="1200" b="1" kern="1200" baseline="0" dirty="0" err="1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신포괄수가제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확대 실시에 따른 평균재원일수 단축으로 조기 퇴원하여 입원환자가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12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년에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4,813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명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, 13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년에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7,539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명이 감소하였습니다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b="1" kern="120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 </a:t>
            </a:r>
            <a:r>
              <a:rPr lang="en-US" altLang="ko-KR" sz="1200" b="1" kern="120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6CACF-C05F-4313-B43A-18328FA85786}" type="slidenum">
              <a:rPr lang="ko-KR" altLang="en-US" smtClean="0">
                <a:solidFill>
                  <a:prstClr val="black"/>
                </a:solidFill>
              </a:rPr>
              <a:pPr/>
              <a:t>2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진료환자 감소원인입니다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.</a:t>
            </a:r>
          </a:p>
          <a:p>
            <a:endParaRPr lang="en-US" altLang="ko-KR" sz="1200" b="1" kern="1200" baseline="0" dirty="0" smtClean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  <a:p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첫 번째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, 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요양병원 </a:t>
            </a:r>
            <a:r>
              <a:rPr lang="ko-KR" altLang="en-US" sz="1200" b="1" kern="1200" baseline="0" dirty="0" err="1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병상수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급증으로 인한 환자유출 증가입니다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.</a:t>
            </a:r>
          </a:p>
          <a:p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13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년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7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월 이후 남원시 관내 요양병원 병상수가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299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병상이 급증하여 현재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536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병상이 운영되고 있습니다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남원노인요양병원이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60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병상 증축하고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, </a:t>
            </a:r>
            <a:r>
              <a:rPr lang="ko-KR" altLang="en-US" sz="1200" b="1" kern="1200" baseline="0" dirty="0" err="1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남원효사랑요양병원이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89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병상 증축하였으며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, </a:t>
            </a:r>
            <a:r>
              <a:rPr lang="ko-KR" altLang="en-US" sz="1200" b="1" kern="1200" baseline="0" dirty="0" err="1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화타요양병원이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150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병상으로 개원하였습니다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여기에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, 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현재 시외버스터미널 부근에 요양병원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150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병상 규모가 추가로 개원을 준비 중이라고 합니다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.</a:t>
            </a:r>
          </a:p>
          <a:p>
            <a:endParaRPr lang="en-US" altLang="ko-KR" sz="1200" b="1" kern="1200" baseline="0" dirty="0" smtClean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  <a:p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두 번째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, </a:t>
            </a:r>
            <a:r>
              <a:rPr lang="ko-KR" altLang="en-US" sz="1200" b="1" kern="1200" baseline="0" dirty="0" err="1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신포괄수가제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확대 실시로 입원환자가 감소하였습니다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sz="1200" b="1" kern="1200" baseline="0" dirty="0" err="1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신포괄수가제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확대 실시에 따른 평균재원일수 단축으로 조기 퇴원하여 입원환자가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12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년에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4,813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명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, 13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년에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7,539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명이 감소하였습니다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b="1" kern="120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 </a:t>
            </a:r>
            <a:r>
              <a:rPr lang="en-US" altLang="ko-KR" sz="1200" b="1" kern="120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6CACF-C05F-4313-B43A-18328FA85786}" type="slidenum">
              <a:rPr lang="ko-KR" altLang="en-US" smtClean="0"/>
              <a:pPr/>
              <a:t>3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진료환자 감소원인입니다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.</a:t>
            </a:r>
          </a:p>
          <a:p>
            <a:endParaRPr lang="en-US" altLang="ko-KR" sz="1200" b="1" kern="1200" baseline="0" dirty="0" smtClean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  <a:p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첫 번째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, 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요양병원 </a:t>
            </a:r>
            <a:r>
              <a:rPr lang="ko-KR" altLang="en-US" sz="1200" b="1" kern="1200" baseline="0" dirty="0" err="1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병상수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급증으로 인한 환자유출 증가입니다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.</a:t>
            </a:r>
          </a:p>
          <a:p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13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년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7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월 이후 남원시 관내 요양병원 병상수가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299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병상이 급증하여 현재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536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병상이 운영되고 있습니다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남원노인요양병원이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60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병상 증축하고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, </a:t>
            </a:r>
            <a:r>
              <a:rPr lang="ko-KR" altLang="en-US" sz="1200" b="1" kern="1200" baseline="0" dirty="0" err="1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남원효사랑요양병원이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89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병상 증축하였으며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, </a:t>
            </a:r>
            <a:r>
              <a:rPr lang="ko-KR" altLang="en-US" sz="1200" b="1" kern="1200" baseline="0" dirty="0" err="1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화타요양병원이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150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병상으로 개원하였습니다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여기에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, 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현재 시외버스터미널 부근에 요양병원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150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병상 규모가 추가로 개원을 준비 중이라고 합니다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.</a:t>
            </a:r>
          </a:p>
          <a:p>
            <a:endParaRPr lang="en-US" altLang="ko-KR" sz="1200" b="1" kern="1200" baseline="0" dirty="0" smtClean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  <a:p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두 번째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, </a:t>
            </a:r>
            <a:r>
              <a:rPr lang="ko-KR" altLang="en-US" sz="1200" b="1" kern="1200" baseline="0" dirty="0" err="1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신포괄수가제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확대 실시로 입원환자가 감소하였습니다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sz="1200" b="1" kern="1200" baseline="0" dirty="0" err="1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신포괄수가제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확대 실시에 따른 평균재원일수 단축으로 조기 퇴원하여 입원환자가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12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년에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4,813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명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, 13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년에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7,539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명이 감소하였습니다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b="1" kern="120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 </a:t>
            </a:r>
            <a:r>
              <a:rPr lang="en-US" altLang="ko-KR" sz="1200" b="1" kern="120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6CACF-C05F-4313-B43A-18328FA85786}" type="slidenum">
              <a:rPr lang="ko-KR" altLang="en-US" smtClean="0"/>
              <a:pPr/>
              <a:t>4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진료환자 감소원인입니다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.</a:t>
            </a:r>
          </a:p>
          <a:p>
            <a:endParaRPr lang="en-US" altLang="ko-KR" sz="1200" b="1" kern="1200" baseline="0" dirty="0" smtClean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  <a:p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첫 번째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, 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요양병원 </a:t>
            </a:r>
            <a:r>
              <a:rPr lang="ko-KR" altLang="en-US" sz="1200" b="1" kern="1200" baseline="0" dirty="0" err="1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병상수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급증으로 인한 환자유출 증가입니다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.</a:t>
            </a:r>
          </a:p>
          <a:p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13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년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7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월 이후 남원시 관내 요양병원 병상수가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299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병상이 급증하여 현재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536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병상이 운영되고 있습니다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남원노인요양병원이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60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병상 증축하고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, </a:t>
            </a:r>
            <a:r>
              <a:rPr lang="ko-KR" altLang="en-US" sz="1200" b="1" kern="1200" baseline="0" dirty="0" err="1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남원효사랑요양병원이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89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병상 증축하였으며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, </a:t>
            </a:r>
            <a:r>
              <a:rPr lang="ko-KR" altLang="en-US" sz="1200" b="1" kern="1200" baseline="0" dirty="0" err="1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화타요양병원이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150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병상으로 개원하였습니다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여기에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, 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현재 시외버스터미널 부근에 요양병원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150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병상 규모가 추가로 개원을 준비 중이라고 합니다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.</a:t>
            </a:r>
          </a:p>
          <a:p>
            <a:endParaRPr lang="en-US" altLang="ko-KR" sz="1200" b="1" kern="1200" baseline="0" dirty="0" smtClean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  <a:p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두 번째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, </a:t>
            </a:r>
            <a:r>
              <a:rPr lang="ko-KR" altLang="en-US" sz="1200" b="1" kern="1200" baseline="0" dirty="0" err="1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신포괄수가제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확대 실시로 입원환자가 감소하였습니다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sz="1200" b="1" kern="1200" baseline="0" dirty="0" err="1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신포괄수가제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확대 실시에 따른 평균재원일수 단축으로 조기 퇴원하여 입원환자가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12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년에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4,813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명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, 13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년에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7,539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명이 감소하였습니다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b="1" kern="120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 </a:t>
            </a:r>
            <a:r>
              <a:rPr lang="en-US" altLang="ko-KR" sz="1200" b="1" kern="120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6CACF-C05F-4313-B43A-18328FA85786}" type="slidenum">
              <a:rPr lang="ko-KR" altLang="en-US" smtClean="0"/>
              <a:pPr/>
              <a:t>5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진료환자 감소원인입니다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.</a:t>
            </a:r>
          </a:p>
          <a:p>
            <a:endParaRPr lang="en-US" altLang="ko-KR" sz="1200" b="1" kern="1200" baseline="0" dirty="0" smtClean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  <a:p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첫 번째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, 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요양병원 </a:t>
            </a:r>
            <a:r>
              <a:rPr lang="ko-KR" altLang="en-US" sz="1200" b="1" kern="1200" baseline="0" dirty="0" err="1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병상수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급증으로 인한 환자유출 증가입니다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.</a:t>
            </a:r>
          </a:p>
          <a:p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13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년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7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월 이후 남원시 관내 요양병원 병상수가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299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병상이 급증하여 현재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536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병상이 운영되고 있습니다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남원노인요양병원이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60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병상 증축하고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, </a:t>
            </a:r>
            <a:r>
              <a:rPr lang="ko-KR" altLang="en-US" sz="1200" b="1" kern="1200" baseline="0" dirty="0" err="1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남원효사랑요양병원이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89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병상 증축하였으며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, </a:t>
            </a:r>
            <a:r>
              <a:rPr lang="ko-KR" altLang="en-US" sz="1200" b="1" kern="1200" baseline="0" dirty="0" err="1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화타요양병원이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150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병상으로 개원하였습니다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여기에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, 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현재 시외버스터미널 부근에 요양병원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150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병상 규모가 추가로 개원을 준비 중이라고 합니다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.</a:t>
            </a:r>
          </a:p>
          <a:p>
            <a:endParaRPr lang="en-US" altLang="ko-KR" sz="1200" b="1" kern="1200" baseline="0" dirty="0" smtClean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  <a:p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두 번째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, </a:t>
            </a:r>
            <a:r>
              <a:rPr lang="ko-KR" altLang="en-US" sz="1200" b="1" kern="1200" baseline="0" dirty="0" err="1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신포괄수가제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확대 실시로 입원환자가 감소하였습니다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sz="1200" b="1" kern="1200" baseline="0" dirty="0" err="1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신포괄수가제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확대 실시에 따른 평균재원일수 단축으로 조기 퇴원하여 입원환자가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12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년에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4,813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명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, 13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년에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7,539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명이 감소하였습니다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b="1" kern="120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 </a:t>
            </a:r>
            <a:r>
              <a:rPr lang="en-US" altLang="ko-KR" sz="1200" b="1" kern="120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6CACF-C05F-4313-B43A-18328FA85786}" type="slidenum">
              <a:rPr lang="ko-KR" altLang="en-US" smtClean="0"/>
              <a:pPr/>
              <a:t>6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진료환자 감소원인입니다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.</a:t>
            </a:r>
          </a:p>
          <a:p>
            <a:endParaRPr lang="en-US" altLang="ko-KR" sz="1200" b="1" kern="1200" baseline="0" dirty="0" smtClean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  <a:p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첫 번째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, 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요양병원 </a:t>
            </a:r>
            <a:r>
              <a:rPr lang="ko-KR" altLang="en-US" sz="1200" b="1" kern="1200" baseline="0" dirty="0" err="1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병상수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급증으로 인한 환자유출 증가입니다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.</a:t>
            </a:r>
          </a:p>
          <a:p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13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년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7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월 이후 남원시 관내 요양병원 병상수가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299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병상이 급증하여 현재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536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병상이 운영되고 있습니다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남원노인요양병원이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60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병상 증축하고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, </a:t>
            </a:r>
            <a:r>
              <a:rPr lang="ko-KR" altLang="en-US" sz="1200" b="1" kern="1200" baseline="0" dirty="0" err="1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남원효사랑요양병원이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89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병상 증축하였으며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, </a:t>
            </a:r>
            <a:r>
              <a:rPr lang="ko-KR" altLang="en-US" sz="1200" b="1" kern="1200" baseline="0" dirty="0" err="1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화타요양병원이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150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병상으로 개원하였습니다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여기에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, 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현재 시외버스터미널 부근에 요양병원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150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병상 규모가 추가로 개원을 준비 중이라고 합니다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.</a:t>
            </a:r>
          </a:p>
          <a:p>
            <a:endParaRPr lang="en-US" altLang="ko-KR" sz="1200" b="1" kern="1200" baseline="0" dirty="0" smtClean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  <a:p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두 번째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, </a:t>
            </a:r>
            <a:r>
              <a:rPr lang="ko-KR" altLang="en-US" sz="1200" b="1" kern="1200" baseline="0" dirty="0" err="1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신포괄수가제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확대 실시로 입원환자가 감소하였습니다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sz="1200" b="1" kern="1200" baseline="0" dirty="0" err="1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신포괄수가제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확대 실시에 따른 평균재원일수 단축으로 조기 퇴원하여 입원환자가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12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년에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4,813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명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, 13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년에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7,539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명이 감소하였습니다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b="1" kern="120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 </a:t>
            </a:r>
            <a:r>
              <a:rPr lang="en-US" altLang="ko-KR" sz="1200" b="1" kern="120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6CACF-C05F-4313-B43A-18328FA85786}" type="slidenum">
              <a:rPr lang="ko-KR" altLang="en-US" smtClean="0"/>
              <a:pPr/>
              <a:t>7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진료환자 감소원인입니다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.</a:t>
            </a:r>
          </a:p>
          <a:p>
            <a:endParaRPr lang="en-US" altLang="ko-KR" sz="1200" b="1" kern="1200" baseline="0" dirty="0" smtClean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  <a:p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첫 번째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, 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요양병원 </a:t>
            </a:r>
            <a:r>
              <a:rPr lang="ko-KR" altLang="en-US" sz="1200" b="1" kern="1200" baseline="0" dirty="0" err="1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병상수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급증으로 인한 환자유출 증가입니다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.</a:t>
            </a:r>
          </a:p>
          <a:p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13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년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7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월 이후 남원시 관내 요양병원 병상수가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299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병상이 급증하여 현재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536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병상이 운영되고 있습니다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남원노인요양병원이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60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병상 증축하고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, </a:t>
            </a:r>
            <a:r>
              <a:rPr lang="ko-KR" altLang="en-US" sz="1200" b="1" kern="1200" baseline="0" dirty="0" err="1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남원효사랑요양병원이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89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병상 증축하였으며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, </a:t>
            </a:r>
            <a:r>
              <a:rPr lang="ko-KR" altLang="en-US" sz="1200" b="1" kern="1200" baseline="0" dirty="0" err="1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화타요양병원이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150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병상으로 개원하였습니다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여기에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, 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현재 시외버스터미널 부근에 요양병원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150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병상 규모가 추가로 개원을 준비 중이라고 합니다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.</a:t>
            </a:r>
          </a:p>
          <a:p>
            <a:endParaRPr lang="en-US" altLang="ko-KR" sz="1200" b="1" kern="1200" baseline="0" dirty="0" smtClean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  <a:p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두 번째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, </a:t>
            </a:r>
            <a:r>
              <a:rPr lang="ko-KR" altLang="en-US" sz="1200" b="1" kern="1200" baseline="0" dirty="0" err="1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신포괄수가제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확대 실시로 입원환자가 감소하였습니다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sz="1200" b="1" kern="1200" baseline="0" dirty="0" err="1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신포괄수가제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확대 실시에 따른 평균재원일수 단축으로 조기 퇴원하여 입원환자가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12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년에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4,813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명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, 13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년에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7,539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명이 감소하였습니다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b="1" kern="120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 </a:t>
            </a:r>
            <a:r>
              <a:rPr lang="en-US" altLang="ko-KR" sz="1200" b="1" kern="120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6CACF-C05F-4313-B43A-18328FA85786}" type="slidenum">
              <a:rPr lang="ko-KR" altLang="en-US" smtClean="0"/>
              <a:pPr/>
              <a:t>8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진료환자 감소원인입니다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.</a:t>
            </a:r>
          </a:p>
          <a:p>
            <a:endParaRPr lang="en-US" altLang="ko-KR" sz="1200" b="1" kern="1200" baseline="0" dirty="0" smtClean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  <a:p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첫 번째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, 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요양병원 </a:t>
            </a:r>
            <a:r>
              <a:rPr lang="ko-KR" altLang="en-US" sz="1200" b="1" kern="1200" baseline="0" dirty="0" err="1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병상수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급증으로 인한 환자유출 증가입니다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.</a:t>
            </a:r>
          </a:p>
          <a:p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13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년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7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월 이후 남원시 관내 요양병원 병상수가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299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병상이 급증하여 현재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536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병상이 운영되고 있습니다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남원노인요양병원이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60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병상 증축하고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, </a:t>
            </a:r>
            <a:r>
              <a:rPr lang="ko-KR" altLang="en-US" sz="1200" b="1" kern="1200" baseline="0" dirty="0" err="1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남원효사랑요양병원이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89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병상 증축하였으며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, </a:t>
            </a:r>
            <a:r>
              <a:rPr lang="ko-KR" altLang="en-US" sz="1200" b="1" kern="1200" baseline="0" dirty="0" err="1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화타요양병원이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150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병상으로 개원하였습니다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여기에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, 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현재 시외버스터미널 부근에 요양병원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150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병상 규모가 추가로 개원을 준비 중이라고 합니다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.</a:t>
            </a:r>
          </a:p>
          <a:p>
            <a:endParaRPr lang="en-US" altLang="ko-KR" sz="1200" b="1" kern="1200" baseline="0" dirty="0" smtClean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  <a:p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두 번째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, </a:t>
            </a:r>
            <a:r>
              <a:rPr lang="ko-KR" altLang="en-US" sz="1200" b="1" kern="1200" baseline="0" dirty="0" err="1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신포괄수가제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확대 실시로 입원환자가 감소하였습니다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sz="1200" b="1" kern="1200" baseline="0" dirty="0" err="1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신포괄수가제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확대 실시에 따른 평균재원일수 단축으로 조기 퇴원하여 입원환자가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12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년에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4,813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명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, 13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년에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7,539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명이 감소하였습니다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b="1" kern="120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 </a:t>
            </a:r>
            <a:r>
              <a:rPr lang="en-US" altLang="ko-KR" sz="1200" b="1" kern="120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6CACF-C05F-4313-B43A-18328FA85786}" type="slidenum">
              <a:rPr lang="ko-KR" altLang="en-US" smtClean="0"/>
              <a:pPr/>
              <a:t>9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진료환자 감소원인입니다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.</a:t>
            </a:r>
          </a:p>
          <a:p>
            <a:endParaRPr lang="en-US" altLang="ko-KR" sz="1200" b="1" kern="1200" baseline="0" dirty="0" smtClean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  <a:p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첫 번째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, 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요양병원 </a:t>
            </a:r>
            <a:r>
              <a:rPr lang="ko-KR" altLang="en-US" sz="1200" b="1" kern="1200" baseline="0" dirty="0" err="1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병상수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급증으로 인한 환자유출 증가입니다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.</a:t>
            </a:r>
          </a:p>
          <a:p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13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년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7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월 이후 남원시 관내 요양병원 병상수가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299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병상이 급증하여 현재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536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병상이 운영되고 있습니다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남원노인요양병원이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60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병상 증축하고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, </a:t>
            </a:r>
            <a:r>
              <a:rPr lang="ko-KR" altLang="en-US" sz="1200" b="1" kern="1200" baseline="0" dirty="0" err="1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남원효사랑요양병원이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89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병상 증축하였으며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, </a:t>
            </a:r>
            <a:r>
              <a:rPr lang="ko-KR" altLang="en-US" sz="1200" b="1" kern="1200" baseline="0" dirty="0" err="1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화타요양병원이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150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병상으로 개원하였습니다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여기에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, 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현재 시외버스터미널 부근에 요양병원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150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병상 규모가 추가로 개원을 준비 중이라고 합니다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.</a:t>
            </a:r>
          </a:p>
          <a:p>
            <a:endParaRPr lang="en-US" altLang="ko-KR" sz="1200" b="1" kern="1200" baseline="0" dirty="0" smtClean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  <a:p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두 번째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, </a:t>
            </a:r>
            <a:r>
              <a:rPr lang="ko-KR" altLang="en-US" sz="1200" b="1" kern="1200" baseline="0" dirty="0" err="1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신포괄수가제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확대 실시로 입원환자가 감소하였습니다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sz="1200" b="1" kern="1200" baseline="0" dirty="0" err="1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신포괄수가제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확대 실시에 따른 평균재원일수 단축으로 조기 퇴원하여 입원환자가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12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년에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4,813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명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, 13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년에 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7,539</a:t>
            </a:r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명이 감소하였습니다</a:t>
            </a:r>
            <a:r>
              <a:rPr lang="en-US" altLang="ko-KR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b="1" kern="120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 </a:t>
            </a:r>
            <a:r>
              <a:rPr lang="en-US" altLang="ko-KR" sz="1200" b="1" kern="120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6CACF-C05F-4313-B43A-18328FA85786}" type="slidenum">
              <a:rPr lang="ko-KR" altLang="en-US" smtClean="0"/>
              <a:pPr/>
              <a:t>10</a:t>
            </a:fld>
            <a:endParaRPr lang="ko-KR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4"/>
          </p:nvPr>
        </p:nvSpPr>
        <p:spPr>
          <a:xfrm>
            <a:off x="8713608" y="6560879"/>
            <a:ext cx="182742" cy="184666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C59C95-787F-4BEF-A3EB-E2B44A3FDBC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71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22892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77021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82075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71822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0679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7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4"/>
          </p:nvPr>
        </p:nvSpPr>
        <p:spPr>
          <a:xfrm>
            <a:off x="8713608" y="6560879"/>
            <a:ext cx="182742" cy="184666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C59C95-787F-4BEF-A3EB-E2B44A3FDBC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7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7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83295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7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4"/>
          </p:nvPr>
        </p:nvSpPr>
        <p:spPr>
          <a:xfrm>
            <a:off x="8713608" y="6560879"/>
            <a:ext cx="182742" cy="184666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C59C95-787F-4BEF-A3EB-E2B44A3FDBC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7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lvl1pPr>
              <a:defRPr>
                <a:ea typeface="-윤고딕340" panose="02030504000101010101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4"/>
          </p:nvPr>
        </p:nvSpPr>
        <p:spPr>
          <a:xfrm>
            <a:off x="8713608" y="6560879"/>
            <a:ext cx="182742" cy="184666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-윤고딕340" panose="02030504000101010101" pitchFamily="18" charset="-127"/>
              </a:defRPr>
            </a:lvl1pPr>
          </a:lstStyle>
          <a:p>
            <a:fld id="{65C59C95-787F-4BEF-A3EB-E2B44A3FDBC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15295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lvl1pPr>
              <a:defRPr>
                <a:ea typeface="-윤고딕340" panose="02030504000101010101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4"/>
          </p:nvPr>
        </p:nvSpPr>
        <p:spPr>
          <a:xfrm>
            <a:off x="8713608" y="6560879"/>
            <a:ext cx="182742" cy="184666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-윤고딕340" panose="02030504000101010101" pitchFamily="18" charset="-127"/>
              </a:defRPr>
            </a:lvl1pPr>
          </a:lstStyle>
          <a:p>
            <a:fld id="{65C59C95-787F-4BEF-A3EB-E2B44A3FDBC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1743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3D97326-D567-48E3-9199-149FAF94D7DD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2022-04-01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1761FD6-AF9F-4586-8B5A-82C0522E22F0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7644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83295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8608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lvl1pPr>
              <a:defRPr>
                <a:ea typeface="-윤고딕340" panose="02030504000101010101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4"/>
          </p:nvPr>
        </p:nvSpPr>
        <p:spPr>
          <a:xfrm>
            <a:off x="8713608" y="6560879"/>
            <a:ext cx="182742" cy="184666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-윤고딕340" panose="02030504000101010101" pitchFamily="18" charset="-127"/>
              </a:defRPr>
            </a:lvl1pPr>
          </a:lstStyle>
          <a:p>
            <a:fld id="{65C59C95-787F-4BEF-A3EB-E2B44A3FDBC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003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1236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0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png"/><Relationship Id="rId5" Type="http://schemas.openxmlformats.org/officeDocument/2006/relationships/theme" Target="../theme/theme8.xml"/><Relationship Id="rId4" Type="http://schemas.openxmlformats.org/officeDocument/2006/relationships/slideLayout" Target="../slideLayouts/slideLayout16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7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.jpeg"/><Relationship Id="rId5" Type="http://schemas.openxmlformats.org/officeDocument/2006/relationships/image" Target="../media/image4.png"/><Relationship Id="rId4" Type="http://schemas.openxmlformats.org/officeDocument/2006/relationships/theme" Target="../theme/theme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17" t="84028" r="40833" b="6667"/>
          <a:stretch/>
        </p:blipFill>
        <p:spPr>
          <a:xfrm>
            <a:off x="7758109" y="6482190"/>
            <a:ext cx="898748" cy="334535"/>
          </a:xfrm>
          <a:prstGeom prst="rect">
            <a:avLst/>
          </a:prstGeom>
        </p:spPr>
      </p:pic>
      <p:sp>
        <p:nvSpPr>
          <p:cNvPr id="8" name="슬라이드 번호 개체 틀 6"/>
          <p:cNvSpPr>
            <a:spLocks noGrp="1"/>
          </p:cNvSpPr>
          <p:nvPr>
            <p:ph type="sldNum" sz="quarter" idx="4"/>
          </p:nvPr>
        </p:nvSpPr>
        <p:spPr>
          <a:xfrm>
            <a:off x="8713608" y="6560879"/>
            <a:ext cx="182742" cy="184666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-윤고딕340" panose="02030504000101010101" pitchFamily="18" charset="-127"/>
              </a:defRPr>
            </a:lvl1pPr>
          </a:lstStyle>
          <a:p>
            <a:fld id="{65C59C95-787F-4BEF-A3EB-E2B44A3FDBC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2135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64" r:id="rId2"/>
    <p:sldLayoutId id="2147483765" r:id="rId3"/>
    <p:sldLayoutId id="2147483769" r:id="rId4"/>
    <p:sldLayoutId id="2147483771" r:id="rId5"/>
    <p:sldLayoutId id="2147483772" r:id="rId6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lang="ko-KR" altLang="en-US" sz="2700" b="0" kern="1200" spc="-150" dirty="0">
          <a:solidFill>
            <a:schemeClr val="bg1"/>
          </a:solidFill>
          <a:latin typeface="HY견고딕" panose="02030600000101010101" pitchFamily="18" charset="-127"/>
          <a:ea typeface="HY견고딕" panose="02030600000101010101" pitchFamily="18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35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lang="ko-KR" altLang="en-US" sz="2700" b="1" kern="1200" spc="-150" dirty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17" t="84028" r="40833" b="6667"/>
          <a:stretch/>
        </p:blipFill>
        <p:spPr>
          <a:xfrm>
            <a:off x="7758109" y="6482190"/>
            <a:ext cx="898748" cy="334535"/>
          </a:xfrm>
          <a:prstGeom prst="rect">
            <a:avLst/>
          </a:prstGeom>
        </p:spPr>
      </p:pic>
      <p:sp>
        <p:nvSpPr>
          <p:cNvPr id="10" name="슬라이드 번호 개체 틀 6"/>
          <p:cNvSpPr>
            <a:spLocks noGrp="1"/>
          </p:cNvSpPr>
          <p:nvPr>
            <p:ph type="sldNum" sz="quarter" idx="4"/>
          </p:nvPr>
        </p:nvSpPr>
        <p:spPr>
          <a:xfrm>
            <a:off x="8713608" y="6560879"/>
            <a:ext cx="182742" cy="184666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-윤고딕340" panose="02030504000101010101" pitchFamily="18" charset="-127"/>
              </a:defRPr>
            </a:lvl1pPr>
          </a:lstStyle>
          <a:p>
            <a:fld id="{65C59C95-787F-4BEF-A3EB-E2B44A3FDBC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2135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lang="ko-KR" altLang="en-US" sz="2700" b="0" kern="1200" spc="-150" dirty="0">
          <a:solidFill>
            <a:schemeClr val="bg1"/>
          </a:solidFill>
          <a:latin typeface="HY견고딕" panose="02030600000101010101" pitchFamily="18" charset="-127"/>
          <a:ea typeface="HY견고딕" panose="02030600000101010101" pitchFamily="18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\\Mk-newpc\옥빈 맥 공유\닥터피티_행정안전부\psd\1.png"/>
          <p:cNvPicPr>
            <a:picLocks noChangeAspect="1" noChangeArrowheads="1"/>
          </p:cNvPicPr>
          <p:nvPr/>
        </p:nvPicPr>
        <p:blipFill>
          <a:blip r:embed="rId3" cstate="print"/>
          <a:srcRect l="84444" t="4259" r="1528" b="87963"/>
          <a:stretch>
            <a:fillRect/>
          </a:stretch>
        </p:blipFill>
        <p:spPr bwMode="auto">
          <a:xfrm>
            <a:off x="7764560" y="6453634"/>
            <a:ext cx="934940" cy="388788"/>
          </a:xfrm>
          <a:prstGeom prst="rect">
            <a:avLst/>
          </a:prstGeom>
          <a:noFill/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35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lang="ko-KR" altLang="en-US" sz="2700" b="1" kern="1200" spc="-150" dirty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309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lang="ko-KR" altLang="en-US" sz="2800" b="0" kern="1200" spc="-150" dirty="0">
          <a:solidFill>
            <a:srgbClr val="084846"/>
          </a:solidFill>
          <a:latin typeface="HY견고딕" panose="02030600000101010101" pitchFamily="18" charset="-127"/>
          <a:ea typeface="HY견고딕" panose="02030600000101010101" pitchFamily="18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17" t="84028" r="40833" b="6667"/>
          <a:stretch/>
        </p:blipFill>
        <p:spPr>
          <a:xfrm>
            <a:off x="7758109" y="6482190"/>
            <a:ext cx="898748" cy="334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35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lang="ko-KR" altLang="en-US" sz="2700" b="1" kern="1200" spc="-150" dirty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17" t="84028" r="40833" b="6667"/>
          <a:stretch/>
        </p:blipFill>
        <p:spPr>
          <a:xfrm>
            <a:off x="7758109" y="6482190"/>
            <a:ext cx="898748" cy="334535"/>
          </a:xfrm>
          <a:prstGeom prst="rect">
            <a:avLst/>
          </a:prstGeom>
        </p:spPr>
      </p:pic>
      <p:sp>
        <p:nvSpPr>
          <p:cNvPr id="10" name="슬라이드 번호 개체 틀 6"/>
          <p:cNvSpPr>
            <a:spLocks noGrp="1"/>
          </p:cNvSpPr>
          <p:nvPr>
            <p:ph type="sldNum" sz="quarter" idx="4"/>
          </p:nvPr>
        </p:nvSpPr>
        <p:spPr>
          <a:xfrm>
            <a:off x="8713608" y="6560879"/>
            <a:ext cx="182742" cy="184666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-윤고딕340" panose="02030504000101010101" pitchFamily="18" charset="-127"/>
              </a:defRPr>
            </a:lvl1pPr>
          </a:lstStyle>
          <a:p>
            <a:fld id="{65C59C95-787F-4BEF-A3EB-E2B44A3FDBC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35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lang="ko-KR" altLang="en-US" sz="2700" b="0" kern="1200" spc="-150" dirty="0">
          <a:solidFill>
            <a:schemeClr val="bg1"/>
          </a:solidFill>
          <a:latin typeface="HY견고딕" panose="02030600000101010101" pitchFamily="18" charset="-127"/>
          <a:ea typeface="HY견고딕" panose="02030600000101010101" pitchFamily="18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\\Mk-newpc\옥빈 맥 공유\닥터피티_행정안전부\psd\1.png"/>
          <p:cNvPicPr>
            <a:picLocks noChangeAspect="1" noChangeArrowheads="1"/>
          </p:cNvPicPr>
          <p:nvPr/>
        </p:nvPicPr>
        <p:blipFill>
          <a:blip r:embed="rId6" cstate="print"/>
          <a:srcRect l="84444" t="4259" r="1528" b="87963"/>
          <a:stretch>
            <a:fillRect/>
          </a:stretch>
        </p:blipFill>
        <p:spPr bwMode="auto">
          <a:xfrm>
            <a:off x="7764560" y="6453634"/>
            <a:ext cx="934940" cy="388788"/>
          </a:xfrm>
          <a:prstGeom prst="rect">
            <a:avLst/>
          </a:prstGeom>
          <a:noFill/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35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60" r:id="rId2"/>
    <p:sldLayoutId id="2147483761" r:id="rId3"/>
    <p:sldLayoutId id="2147483773" r:id="rId4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lang="ko-KR" altLang="en-US" sz="2700" b="1" kern="1200" spc="-150" dirty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309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lang="ko-KR" altLang="en-US" sz="2800" b="0" kern="1200" spc="-150" dirty="0">
          <a:solidFill>
            <a:srgbClr val="084846"/>
          </a:solidFill>
          <a:latin typeface="HY견고딕" panose="02030600000101010101" pitchFamily="18" charset="-127"/>
          <a:ea typeface="HY견고딕" panose="02030600000101010101" pitchFamily="18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\\Mk-newpc\옥빈 맥 공유\닥터피티_행정안전부\psd\1.png"/>
          <p:cNvPicPr>
            <a:picLocks noChangeAspect="1" noChangeArrowheads="1"/>
          </p:cNvPicPr>
          <p:nvPr/>
        </p:nvPicPr>
        <p:blipFill>
          <a:blip r:embed="rId5" cstate="print"/>
          <a:srcRect l="84444" t="4259" r="1528" b="87963"/>
          <a:stretch>
            <a:fillRect/>
          </a:stretch>
        </p:blipFill>
        <p:spPr bwMode="auto">
          <a:xfrm>
            <a:off x="7764560" y="6453634"/>
            <a:ext cx="934940" cy="388788"/>
          </a:xfrm>
          <a:prstGeom prst="rect">
            <a:avLst/>
          </a:prstGeom>
          <a:noFill/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452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lang="ko-KR" altLang="en-US" sz="2700" b="1" kern="1200" spc="-150" dirty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9.JP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49106" y="6479758"/>
            <a:ext cx="24477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100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https://www.namwonmed.or.kr</a:t>
            </a:r>
            <a:endParaRPr lang="ko-KR" altLang="en-US" sz="1100" b="1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07504" y="6236973"/>
            <a:ext cx="468000" cy="4680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905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5" name="TextBox 7"/>
          <p:cNvSpPr txBox="1"/>
          <p:nvPr/>
        </p:nvSpPr>
        <p:spPr>
          <a:xfrm>
            <a:off x="2195735" y="1844824"/>
            <a:ext cx="46805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1500"/>
              </a:spcBef>
            </a:pPr>
            <a:r>
              <a:rPr lang="ko-KR" altLang="en-US" sz="4800" spc="-15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임직원 행동강령</a:t>
            </a:r>
            <a:endParaRPr lang="ko-KR" altLang="en-US" sz="4800" spc="-150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026" name="Picture 2" descr="D:\200210_슬로건(최종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 flipV="1">
            <a:off x="353342" y="493679"/>
            <a:ext cx="2346450" cy="467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그룹 14"/>
          <p:cNvGrpSpPr/>
          <p:nvPr/>
        </p:nvGrpSpPr>
        <p:grpSpPr>
          <a:xfrm>
            <a:off x="5652120" y="3798697"/>
            <a:ext cx="3300180" cy="2811866"/>
            <a:chOff x="5505317" y="3497454"/>
            <a:chExt cx="3300180" cy="2811866"/>
          </a:xfrm>
        </p:grpSpPr>
        <p:pic>
          <p:nvPicPr>
            <p:cNvPr id="16" name="Picture 2" descr="D:\★기획총무팀\기타\양식\신 로고\남원의료원 mI-1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6893" y="5848872"/>
              <a:ext cx="393551" cy="3935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7" name="그룹 16"/>
            <p:cNvGrpSpPr/>
            <p:nvPr/>
          </p:nvGrpSpPr>
          <p:grpSpPr>
            <a:xfrm>
              <a:off x="5505317" y="3497454"/>
              <a:ext cx="3300180" cy="2811866"/>
              <a:chOff x="5505317" y="3497454"/>
              <a:chExt cx="3300180" cy="2811866"/>
            </a:xfrm>
          </p:grpSpPr>
          <p:grpSp>
            <p:nvGrpSpPr>
              <p:cNvPr id="18" name="그룹 17"/>
              <p:cNvGrpSpPr/>
              <p:nvPr/>
            </p:nvGrpSpPr>
            <p:grpSpPr>
              <a:xfrm>
                <a:off x="5505317" y="3497454"/>
                <a:ext cx="3300180" cy="2811866"/>
                <a:chOff x="5286836" y="3410920"/>
                <a:chExt cx="3300180" cy="2811866"/>
              </a:xfrm>
              <a:solidFill>
                <a:srgbClr val="6FABB5"/>
              </a:solidFill>
            </p:grpSpPr>
            <p:sp>
              <p:nvSpPr>
                <p:cNvPr id="26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5672172" y="5724188"/>
                  <a:ext cx="2914844" cy="4985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square">
                  <a:spAutoFit/>
                </a:bodyPr>
                <a:lstStyle>
                  <a:defPPr>
                    <a:defRPr lang="ko-KR"/>
                  </a:defPPr>
                  <a:lvl1pPr algn="ctr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1pPr>
                  <a:lvl2pPr marL="457200" algn="ctr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2pPr>
                  <a:lvl3pPr marL="914400" algn="ctr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3pPr>
                  <a:lvl4pPr marL="1371600" algn="ctr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4pPr>
                  <a:lvl5pPr marL="1828800" algn="ctr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5pPr>
                  <a:lvl6pPr marL="2286000" algn="l" defTabSz="914400" rtl="0" eaLnBrk="1" latinLnBrk="1" hangingPunct="1"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6pPr>
                  <a:lvl7pPr marL="2743200" algn="l" defTabSz="914400" rtl="0" eaLnBrk="1" latinLnBrk="1" hangingPunct="1"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7pPr>
                  <a:lvl8pPr marL="3200400" algn="l" defTabSz="914400" rtl="0" eaLnBrk="1" latinLnBrk="1" hangingPunct="1"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8pPr>
                  <a:lvl9pPr marL="3657600" algn="l" defTabSz="914400" rtl="0" eaLnBrk="1" latinLnBrk="1" hangingPunct="1"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9pPr>
                </a:lstStyle>
                <a:p>
                  <a:pPr marL="0" marR="0" lvl="0" indent="0" algn="dist" defTabSz="914400" eaLnBrk="1" fontAlgn="auto" latinLnBrk="0" hangingPunct="1">
                    <a:lnSpc>
                      <a:spcPct val="11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60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휴먼둥근헤드라인" pitchFamily="18" charset="-127"/>
                      <a:ea typeface="휴먼둥근헤드라인" pitchFamily="18" charset="-127"/>
                      <a:cs typeface="한컴바탕" pitchFamily="18" charset="-127"/>
                    </a:rPr>
                    <a:t>전라북도 남원의료원</a:t>
                  </a:r>
                </a:p>
                <a:p>
                  <a:pPr marL="0" marR="0" lvl="0" indent="0" algn="dist" defTabSz="914400" eaLnBrk="1" fontAlgn="auto" latinLnBrk="0" hangingPunct="1">
                    <a:lnSpc>
                      <a:spcPct val="11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latin typeface="휴먼엑스포" pitchFamily="18" charset="-127"/>
                      <a:ea typeface="휴먼엑스포" pitchFamily="18" charset="-127"/>
                      <a:cs typeface="한컴바탕" pitchFamily="18" charset="-127"/>
                    </a:rPr>
                    <a:t>JEOLLABUK-DO NAMWON MEDICAL CENTER</a:t>
                  </a:r>
                </a:p>
              </p:txBody>
            </p:sp>
            <p:sp>
              <p:nvSpPr>
                <p:cNvPr id="27" name="TextBox 42"/>
                <p:cNvSpPr txBox="1">
                  <a:spLocks noChangeArrowheads="1"/>
                </p:cNvSpPr>
                <p:nvPr/>
              </p:nvSpPr>
              <p:spPr bwMode="auto">
                <a:xfrm>
                  <a:off x="5286836" y="3410920"/>
                  <a:ext cx="3266636" cy="461665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>
                  <a:defPPr>
                    <a:defRPr lang="ko-KR"/>
                  </a:defPPr>
                  <a:lvl1pPr algn="ctr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1pPr>
                  <a:lvl2pPr marL="457200" algn="ctr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2pPr>
                  <a:lvl3pPr marL="914400" algn="ctr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3pPr>
                  <a:lvl4pPr marL="1371600" algn="ctr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4pPr>
                  <a:lvl5pPr marL="1828800" algn="ctr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5pPr>
                  <a:lvl6pPr marL="2286000" algn="l" defTabSz="914400" rtl="0" eaLnBrk="1" latinLnBrk="1" hangingPunct="1"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6pPr>
                  <a:lvl7pPr marL="2743200" algn="l" defTabSz="914400" rtl="0" eaLnBrk="1" latinLnBrk="1" hangingPunct="1"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7pPr>
                  <a:lvl8pPr marL="3200400" algn="l" defTabSz="914400" rtl="0" eaLnBrk="1" latinLnBrk="1" hangingPunct="1"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8pPr>
                  <a:lvl9pPr marL="3657600" algn="l" defTabSz="914400" rtl="0" eaLnBrk="1" latinLnBrk="1" hangingPunct="1"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9pPr>
                </a:lstStyle>
                <a:p>
                  <a:r>
                    <a:rPr lang="ko-KR" altLang="en-US" sz="1200" b="1" dirty="0">
                      <a:solidFill>
                        <a:schemeClr val="bg1"/>
                      </a:solidFill>
                      <a:latin typeface="돋움" panose="020B0600000101010101" pitchFamily="50" charset="-127"/>
                      <a:ea typeface="돋움" panose="020B0600000101010101" pitchFamily="50" charset="-127"/>
                    </a:rPr>
                    <a:t>관립 전주자혜의원 남원출장소</a:t>
                  </a:r>
                  <a:endParaRPr lang="en-US" altLang="ko-KR" sz="1200" b="1" dirty="0">
                    <a:solidFill>
                      <a:schemeClr val="bg1"/>
                    </a:solidFill>
                    <a:latin typeface="돋움" panose="020B0600000101010101" pitchFamily="50" charset="-127"/>
                    <a:ea typeface="돋움" panose="020B0600000101010101" pitchFamily="50" charset="-127"/>
                  </a:endParaRPr>
                </a:p>
                <a:p>
                  <a:r>
                    <a:rPr lang="en-US" altLang="ko-KR" sz="1200" b="1" dirty="0">
                      <a:solidFill>
                        <a:schemeClr val="bg1"/>
                      </a:solidFill>
                      <a:latin typeface="돋움" panose="020B0600000101010101" pitchFamily="50" charset="-127"/>
                      <a:ea typeface="돋움" panose="020B0600000101010101" pitchFamily="50" charset="-127"/>
                    </a:rPr>
                    <a:t>- since1921</a:t>
                  </a:r>
                  <a:r>
                    <a:rPr lang="ko-KR" altLang="en-US" sz="1200" b="1" dirty="0">
                      <a:solidFill>
                        <a:schemeClr val="bg1"/>
                      </a:solidFill>
                      <a:latin typeface="돋움" panose="020B0600000101010101" pitchFamily="50" charset="-127"/>
                      <a:ea typeface="돋움" panose="020B0600000101010101" pitchFamily="50" charset="-127"/>
                    </a:rPr>
                    <a:t> </a:t>
                  </a:r>
                  <a:r>
                    <a:rPr lang="en-US" altLang="ko-KR" sz="1200" b="1" dirty="0">
                      <a:solidFill>
                        <a:schemeClr val="bg1"/>
                      </a:solidFill>
                      <a:latin typeface="돋움" panose="020B0600000101010101" pitchFamily="50" charset="-127"/>
                      <a:ea typeface="돋움" panose="020B0600000101010101" pitchFamily="50" charset="-127"/>
                    </a:rPr>
                    <a:t> </a:t>
                  </a:r>
                  <a:endParaRPr lang="ko-KR" altLang="en-US" sz="1200" b="1" dirty="0">
                    <a:solidFill>
                      <a:schemeClr val="bg1"/>
                    </a:solidFill>
                    <a:latin typeface="돋움" panose="020B0600000101010101" pitchFamily="50" charset="-127"/>
                    <a:ea typeface="돋움" panose="020B0600000101010101" pitchFamily="50" charset="-127"/>
                  </a:endParaRPr>
                </a:p>
              </p:txBody>
            </p:sp>
          </p:grpSp>
          <p:sp>
            <p:nvSpPr>
              <p:cNvPr id="19" name="직사각형 18"/>
              <p:cNvSpPr/>
              <p:nvPr/>
            </p:nvSpPr>
            <p:spPr>
              <a:xfrm>
                <a:off x="5505317" y="3959119"/>
                <a:ext cx="3266636" cy="181294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2" name="직사각형 1"/>
          <p:cNvSpPr/>
          <p:nvPr/>
        </p:nvSpPr>
        <p:spPr>
          <a:xfrm>
            <a:off x="3293507" y="2927380"/>
            <a:ext cx="24849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 smtClean="0">
                <a:latin typeface="+mn-ea"/>
              </a:rPr>
              <a:t>총무과</a:t>
            </a:r>
            <a:r>
              <a:rPr lang="en-US" altLang="ko-KR" dirty="0" smtClean="0">
                <a:latin typeface="+mn-ea"/>
              </a:rPr>
              <a:t>(</a:t>
            </a:r>
            <a:r>
              <a:rPr lang="ko-KR" altLang="en-US" dirty="0" err="1" smtClean="0">
                <a:latin typeface="+mn-ea"/>
              </a:rPr>
              <a:t>기획계</a:t>
            </a:r>
            <a:r>
              <a:rPr lang="en-US" altLang="ko-KR" dirty="0" smtClean="0">
                <a:latin typeface="+mn-ea"/>
              </a:rPr>
              <a:t>) </a:t>
            </a:r>
            <a:r>
              <a:rPr lang="ko-KR" altLang="en-US" dirty="0" err="1" smtClean="0">
                <a:latin typeface="+mn-ea"/>
              </a:rPr>
              <a:t>이요셉</a:t>
            </a:r>
            <a:endParaRPr lang="ko-KR" altLang="en-US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91853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510" y="-4032702"/>
            <a:ext cx="492988" cy="9144003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0" tIns="0" rIns="0" bIns="0" rtlCol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latinLnBrk="0"/>
            <a:r>
              <a:rPr lang="ko-KR" altLang="en-US" sz="2400" b="1" spc="-151" dirty="0" smtClean="0">
                <a:solidFill>
                  <a:prstClr val="white"/>
                </a:solidFill>
                <a:effectLst>
                  <a:outerShdw blurRad="63500" algn="ctr" rotWithShape="0">
                    <a:prstClr val="black">
                      <a:alpha val="70000"/>
                    </a:prst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        임직원 행동강령</a:t>
            </a: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46145" y="352861"/>
            <a:ext cx="422938" cy="36050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 smtClean="0">
                <a:solidFill>
                  <a:prstClr val="white"/>
                </a:solidFill>
                <a:latin typeface="HY헤드라인M" pitchFamily="18" charset="-127"/>
                <a:ea typeface="HY헤드라인M" pitchFamily="18" charset="-127"/>
              </a:rPr>
              <a:t>1</a:t>
            </a:r>
            <a:endParaRPr lang="ko-KR" altLang="en-US" sz="2400" b="1" dirty="0">
              <a:solidFill>
                <a:prstClr val="white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425134" y="1045083"/>
            <a:ext cx="2993258" cy="3600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solidFill>
                  <a:prstClr val="white"/>
                </a:solidFill>
                <a:latin typeface="HY헤드라인M" pitchFamily="18" charset="-127"/>
                <a:ea typeface="HY헤드라인M" pitchFamily="18" charset="-127"/>
              </a:rPr>
              <a:t>행동강령 이란</a:t>
            </a:r>
            <a:r>
              <a:rPr lang="en-US" altLang="ko-KR" sz="2000" b="1" dirty="0" smtClean="0">
                <a:solidFill>
                  <a:prstClr val="white"/>
                </a:solidFill>
                <a:latin typeface="HY헤드라인M" pitchFamily="18" charset="-127"/>
                <a:ea typeface="HY헤드라인M" pitchFamily="18" charset="-127"/>
              </a:rPr>
              <a:t>?</a:t>
            </a:r>
            <a:endParaRPr lang="ko-KR" altLang="en-US" sz="2000" b="1" dirty="0">
              <a:solidFill>
                <a:prstClr val="white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722" y="1549936"/>
            <a:ext cx="6833519" cy="3651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모서리가 둥근 직사각형 12"/>
          <p:cNvSpPr/>
          <p:nvPr/>
        </p:nvSpPr>
        <p:spPr>
          <a:xfrm>
            <a:off x="3137669" y="1706536"/>
            <a:ext cx="3110087" cy="3378648"/>
          </a:xfrm>
          <a:prstGeom prst="roundRect">
            <a:avLst>
              <a:gd name="adj" fmla="val 7039"/>
            </a:avLst>
          </a:prstGeom>
          <a:solidFill>
            <a:schemeClr val="accent1">
              <a:lumMod val="20000"/>
              <a:lumOff val="80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142273" y="2380818"/>
            <a:ext cx="3312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ln w="12700">
                  <a:solidFill>
                    <a:srgbClr val="70AD47"/>
                  </a:solidFill>
                  <a:prstDash val="solid"/>
                </a:ln>
                <a:solidFill>
                  <a:srgbClr val="FE02FE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특혜의 배제</a:t>
            </a:r>
            <a:endParaRPr lang="en-US" altLang="ko-KR" sz="2000" b="1" dirty="0">
              <a:ln w="12700">
                <a:solidFill>
                  <a:srgbClr val="70AD47"/>
                </a:solidFill>
                <a:prstDash val="solid"/>
              </a:ln>
              <a:solidFill>
                <a:srgbClr val="FE02FE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149575" y="3266628"/>
            <a:ext cx="3312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ln w="12700">
                  <a:solidFill>
                    <a:srgbClr val="70AD47"/>
                  </a:solidFill>
                  <a:prstDash val="solid"/>
                </a:ln>
                <a:solidFill>
                  <a:srgbClr val="FE02FE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이권 개입 금지</a:t>
            </a:r>
            <a:endParaRPr lang="en-US" altLang="ko-KR" sz="2000" b="1" dirty="0">
              <a:ln w="12700">
                <a:solidFill>
                  <a:srgbClr val="70AD47"/>
                </a:solidFill>
                <a:prstDash val="solid"/>
              </a:ln>
              <a:solidFill>
                <a:srgbClr val="FE02FE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146849" y="2808360"/>
            <a:ext cx="3312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ln w="12700">
                  <a:solidFill>
                    <a:srgbClr val="70AD47"/>
                  </a:solidFill>
                  <a:prstDash val="solid"/>
                </a:ln>
                <a:solidFill>
                  <a:srgbClr val="FE02FE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인사 청탁 등의 금지</a:t>
            </a:r>
            <a:endParaRPr lang="en-US" altLang="ko-KR" sz="2000" b="1" dirty="0">
              <a:ln w="12700">
                <a:solidFill>
                  <a:srgbClr val="70AD47"/>
                </a:solidFill>
                <a:prstDash val="solid"/>
              </a:ln>
              <a:solidFill>
                <a:srgbClr val="FE02FE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149575" y="3694170"/>
            <a:ext cx="3312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ln w="12700">
                  <a:solidFill>
                    <a:srgbClr val="70AD47"/>
                  </a:solidFill>
                  <a:prstDash val="solid"/>
                </a:ln>
                <a:solidFill>
                  <a:srgbClr val="FE02FE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공용재산의 사적 사용 </a:t>
            </a:r>
            <a:r>
              <a:rPr lang="ko-KR" altLang="en-US" sz="2000" b="1" dirty="0">
                <a:ln w="12700">
                  <a:solidFill>
                    <a:srgbClr val="70AD47"/>
                  </a:solidFill>
                  <a:prstDash val="solid"/>
                </a:ln>
                <a:solidFill>
                  <a:srgbClr val="FE02FE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금지</a:t>
            </a:r>
            <a:endParaRPr lang="en-US" altLang="ko-KR" sz="2000" b="1" dirty="0">
              <a:ln w="12700">
                <a:solidFill>
                  <a:srgbClr val="70AD47"/>
                </a:solidFill>
                <a:prstDash val="solid"/>
              </a:ln>
              <a:solidFill>
                <a:srgbClr val="FE02FE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145568" y="4131286"/>
            <a:ext cx="3312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ln w="12700">
                  <a:solidFill>
                    <a:srgbClr val="70AD47"/>
                  </a:solidFill>
                  <a:prstDash val="solid"/>
                </a:ln>
                <a:solidFill>
                  <a:srgbClr val="FE02FE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금품 수수 등 금지</a:t>
            </a:r>
            <a:endParaRPr lang="en-US" altLang="ko-KR" sz="2000" b="1" dirty="0">
              <a:ln w="12700">
                <a:solidFill>
                  <a:srgbClr val="70AD47"/>
                </a:solidFill>
                <a:prstDash val="solid"/>
              </a:ln>
              <a:solidFill>
                <a:srgbClr val="FE02FE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149575" y="1963540"/>
            <a:ext cx="3312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ln w="12700">
                  <a:solidFill>
                    <a:srgbClr val="70AD47"/>
                  </a:solidFill>
                  <a:prstDash val="solid"/>
                </a:ln>
                <a:solidFill>
                  <a:srgbClr val="FE02FE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직무관련 영리행위 등 금지</a:t>
            </a:r>
            <a:endParaRPr lang="en-US" altLang="ko-KR" sz="2000" b="1" dirty="0">
              <a:ln w="12700">
                <a:solidFill>
                  <a:srgbClr val="70AD47"/>
                </a:solidFill>
                <a:prstDash val="solid"/>
              </a:ln>
              <a:solidFill>
                <a:srgbClr val="FE02FE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147856" y="4549684"/>
            <a:ext cx="3312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ln w="12700">
                  <a:solidFill>
                    <a:srgbClr val="70AD47"/>
                  </a:solidFill>
                  <a:prstDash val="solid"/>
                </a:ln>
                <a:solidFill>
                  <a:srgbClr val="FE02FE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외부강의 등 사전 신고 </a:t>
            </a:r>
          </a:p>
        </p:txBody>
      </p:sp>
      <p:sp>
        <p:nvSpPr>
          <p:cNvPr id="27" name="모서리가 둥근 직사각형 26"/>
          <p:cNvSpPr/>
          <p:nvPr/>
        </p:nvSpPr>
        <p:spPr>
          <a:xfrm>
            <a:off x="755580" y="5340072"/>
            <a:ext cx="7632848" cy="819254"/>
          </a:xfrm>
          <a:prstGeom prst="roundRect">
            <a:avLst>
              <a:gd name="adj" fmla="val 11304"/>
            </a:avLst>
          </a:prstGeom>
          <a:solidFill>
            <a:srgbClr val="009999"/>
          </a:solidFill>
          <a:ln w="69850">
            <a:solidFill>
              <a:schemeClr val="accent1">
                <a:shade val="50000"/>
                <a:alpha val="31000"/>
              </a:schemeClr>
            </a:solidFill>
          </a:ln>
          <a:effectLst>
            <a:innerShdw blurRad="406400">
              <a:prstClr val="black">
                <a:alpha val="78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600" dirty="0" smtClean="0">
                <a:gradFill>
                  <a:gsLst>
                    <a:gs pos="0">
                      <a:prstClr val="white"/>
                    </a:gs>
                    <a:gs pos="50000">
                      <a:prstClr val="white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HY견고딕" pitchFamily="18" charset="-127"/>
                <a:ea typeface="HY견고딕" pitchFamily="18" charset="-127"/>
              </a:rPr>
              <a:t>     공무원이 </a:t>
            </a:r>
            <a:r>
              <a:rPr lang="ko-KR" altLang="en-US" sz="1600" dirty="0">
                <a:gradFill>
                  <a:gsLst>
                    <a:gs pos="0">
                      <a:prstClr val="white"/>
                    </a:gs>
                    <a:gs pos="50000">
                      <a:prstClr val="white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HY견고딕" pitchFamily="18" charset="-127"/>
                <a:ea typeface="HY견고딕" pitchFamily="18" charset="-127"/>
              </a:rPr>
              <a:t>직무수행 과정 중 당면하게 되는 </a:t>
            </a:r>
            <a:r>
              <a:rPr lang="ko-KR" altLang="en-US" sz="1600" dirty="0" smtClean="0">
                <a:gradFill>
                  <a:gsLst>
                    <a:gs pos="0">
                      <a:prstClr val="white"/>
                    </a:gs>
                    <a:gs pos="50000">
                      <a:prstClr val="white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HY견고딕" pitchFamily="18" charset="-127"/>
                <a:ea typeface="HY견고딕" pitchFamily="18" charset="-127"/>
              </a:rPr>
              <a:t>갈등상황에서 추구하여야 </a:t>
            </a:r>
            <a:r>
              <a:rPr lang="ko-KR" altLang="en-US" sz="1600" dirty="0">
                <a:gradFill>
                  <a:gsLst>
                    <a:gs pos="0">
                      <a:prstClr val="white"/>
                    </a:gs>
                    <a:gs pos="50000">
                      <a:prstClr val="white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HY견고딕" pitchFamily="18" charset="-127"/>
                <a:ea typeface="HY견고딕" pitchFamily="18" charset="-127"/>
              </a:rPr>
              <a:t>하는 </a:t>
            </a:r>
            <a:endParaRPr lang="en-US" altLang="ko-KR" sz="1600" dirty="0" smtClean="0">
              <a:gradFill>
                <a:gsLst>
                  <a:gs pos="0">
                    <a:prstClr val="white"/>
                  </a:gs>
                  <a:gs pos="50000">
                    <a:prstClr val="white"/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effectLst>
                <a:glow rad="101600">
                  <a:prstClr val="black">
                    <a:alpha val="60000"/>
                  </a:prstClr>
                </a:glow>
              </a:effectLst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gradFill>
                  <a:gsLst>
                    <a:gs pos="0">
                      <a:prstClr val="white"/>
                    </a:gs>
                    <a:gs pos="50000">
                      <a:prstClr val="white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HY견고딕" pitchFamily="18" charset="-127"/>
                <a:ea typeface="HY견고딕" pitchFamily="18" charset="-127"/>
              </a:rPr>
              <a:t>     바람직한 </a:t>
            </a:r>
            <a:r>
              <a:rPr lang="ko-KR" altLang="en-US" sz="1600" dirty="0">
                <a:solidFill>
                  <a:srgbClr val="FF0000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HY견고딕" pitchFamily="18" charset="-127"/>
                <a:ea typeface="HY견고딕" pitchFamily="18" charset="-127"/>
              </a:rPr>
              <a:t>가치기준</a:t>
            </a:r>
            <a:r>
              <a:rPr lang="ko-KR" altLang="en-US" sz="1600" dirty="0">
                <a:gradFill>
                  <a:gsLst>
                    <a:gs pos="0">
                      <a:prstClr val="white"/>
                    </a:gs>
                    <a:gs pos="50000">
                      <a:prstClr val="white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HY견고딕" pitchFamily="18" charset="-127"/>
                <a:ea typeface="HY견고딕" pitchFamily="18" charset="-127"/>
              </a:rPr>
              <a:t>과 준수하여야 하는 </a:t>
            </a:r>
            <a:r>
              <a:rPr lang="ko-KR" altLang="en-US" sz="1600" dirty="0">
                <a:solidFill>
                  <a:srgbClr val="FF0000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HY견고딕" pitchFamily="18" charset="-127"/>
                <a:ea typeface="HY견고딕" pitchFamily="18" charset="-127"/>
              </a:rPr>
              <a:t>행위기준</a:t>
            </a:r>
            <a:r>
              <a:rPr lang="ko-KR" altLang="en-US" sz="1600" dirty="0">
                <a:gradFill>
                  <a:gsLst>
                    <a:gs pos="0">
                      <a:prstClr val="white"/>
                    </a:gs>
                    <a:gs pos="50000">
                      <a:prstClr val="white"/>
                    </a:gs>
                    <a:gs pos="100000">
                      <a:prstClr val="white"/>
                    </a:gs>
                  </a:gsLst>
                  <a:path path="circle">
                    <a:fillToRect l="50000" t="50000" r="50000" b="50000"/>
                  </a:path>
                </a:gra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HY견고딕" pitchFamily="18" charset="-127"/>
                <a:ea typeface="HY견고딕" pitchFamily="18" charset="-127"/>
              </a:rPr>
              <a:t>을 구체적으로 제시한 규정</a:t>
            </a:r>
            <a:endParaRPr lang="en-US" altLang="ko-KR" sz="1600" dirty="0">
              <a:gradFill>
                <a:gsLst>
                  <a:gs pos="0">
                    <a:prstClr val="white"/>
                  </a:gs>
                  <a:gs pos="50000">
                    <a:prstClr val="white"/>
                  </a:gs>
                  <a:gs pos="100000">
                    <a:prstClr val="white"/>
                  </a:gs>
                </a:gsLst>
                <a:path path="circle">
                  <a:fillToRect l="50000" t="50000" r="50000" b="50000"/>
                </a:path>
              </a:gradFill>
              <a:effectLst>
                <a:glow rad="101600">
                  <a:prstClr val="black">
                    <a:alpha val="60000"/>
                  </a:prstClr>
                </a:glow>
              </a:effectLst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84055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80"/>
                            </p:stCondLst>
                            <p:childTnLst>
                              <p:par>
                                <p:cTn id="10" presetID="1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80"/>
                            </p:stCondLst>
                            <p:childTnLst>
                              <p:par>
                                <p:cTn id="15" presetID="1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820"/>
                            </p:stCondLst>
                            <p:childTnLst>
                              <p:par>
                                <p:cTn id="20" presetID="1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20"/>
                            </p:stCondLst>
                            <p:childTnLst>
                              <p:par>
                                <p:cTn id="25" presetID="1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140"/>
                            </p:stCondLst>
                            <p:childTnLst>
                              <p:par>
                                <p:cTn id="30" presetID="1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840"/>
                            </p:stCondLst>
                            <p:childTnLst>
                              <p:par>
                                <p:cTn id="35" presetID="1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0" grpId="0"/>
      <p:bldP spid="21" grpId="0"/>
      <p:bldP spid="23" grpId="0"/>
      <p:bldP spid="24" grpId="0"/>
      <p:bldP spid="25" grpId="0"/>
      <p:bldP spid="26" grpId="0"/>
      <p:bldP spid="2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510" y="-4032702"/>
            <a:ext cx="492988" cy="9144003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0" tIns="0" rIns="0" bIns="0" rtlCol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latinLnBrk="0"/>
            <a:r>
              <a:rPr lang="ko-KR" altLang="en-US" sz="2400" b="1" spc="-151" dirty="0" smtClean="0">
                <a:solidFill>
                  <a:prstClr val="white"/>
                </a:solidFill>
                <a:effectLst>
                  <a:outerShdw blurRad="63500" algn="ctr" rotWithShape="0">
                    <a:prstClr val="black">
                      <a:alpha val="70000"/>
                    </a:prst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        임직원 행동강령</a:t>
            </a: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46145" y="352861"/>
            <a:ext cx="422938" cy="36050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 smtClean="0">
                <a:latin typeface="HY헤드라인M" pitchFamily="18" charset="-127"/>
                <a:ea typeface="HY헤드라인M" pitchFamily="18" charset="-127"/>
              </a:rPr>
              <a:t>1</a:t>
            </a:r>
            <a:endParaRPr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397016" y="1309872"/>
            <a:ext cx="8066116" cy="1077218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n-US" altLang="ko-KR" sz="10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부패방지와 깨끗한 공직풍토 조성을 위하여 임직원이 준수하여야 할 행동  </a:t>
            </a: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의 기준을 규정</a:t>
            </a:r>
            <a:endParaRPr lang="en-US" altLang="ko-KR" sz="1000" b="1" dirty="0" smtClean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426614" y="1052736"/>
            <a:ext cx="2057154" cy="3600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제</a:t>
            </a:r>
            <a:r>
              <a:rPr lang="en-US" altLang="ko-KR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1</a:t>
            </a: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조</a:t>
            </a:r>
            <a:r>
              <a:rPr lang="en-US" altLang="ko-KR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목적</a:t>
            </a:r>
            <a:r>
              <a:rPr lang="en-US" altLang="ko-KR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1" name="Rectangle 9"/>
          <p:cNvSpPr>
            <a:spLocks noChangeArrowheads="1"/>
          </p:cNvSpPr>
          <p:nvPr/>
        </p:nvSpPr>
        <p:spPr bwMode="auto">
          <a:xfrm>
            <a:off x="395536" y="2822040"/>
            <a:ext cx="8066116" cy="1077218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n-US" altLang="ko-KR" sz="10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하급자에게 자기 또는 타인의 이익을 위하여 법령이나 규정에 위반하여 공</a:t>
            </a: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정한 직무수행을 현저하게 해치는 지시를 하여서는 안됨</a:t>
            </a:r>
            <a:endParaRPr lang="en-US" altLang="ko-KR" sz="1000" b="1" dirty="0" smtClean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모서리가 둥근 직사각형 21"/>
          <p:cNvSpPr/>
          <p:nvPr/>
        </p:nvSpPr>
        <p:spPr>
          <a:xfrm>
            <a:off x="425134" y="2564904"/>
            <a:ext cx="6739154" cy="3600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제</a:t>
            </a:r>
            <a:r>
              <a:rPr lang="en-US" altLang="ko-KR" sz="2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4</a:t>
            </a: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조</a:t>
            </a:r>
            <a:r>
              <a:rPr lang="en-US" altLang="ko-KR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공정한 직무수행을 해치는 지시 등에 대한 처리</a:t>
            </a:r>
            <a:r>
              <a:rPr lang="en-US" altLang="ko-KR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394316" y="4368006"/>
            <a:ext cx="8066116" cy="144655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n-US" altLang="ko-KR" sz="10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직무와 관련하여 다음 각 호의 행위를 해서는 안됨 </a:t>
            </a: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   1. 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직무관련자에게 사적으로 노무 또는 조언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자문을 제공하고 대가를 받는 행위</a:t>
            </a:r>
            <a:endParaRPr lang="en-US" altLang="ko-KR" sz="1600" b="1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  2. 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직무와 관련된 다른 직위에 취임하는 행위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원장이 허가한 경우 제외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등</a:t>
            </a:r>
            <a:endParaRPr lang="en-US" altLang="ko-KR" sz="16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" name="모서리가 둥근 직사각형 23"/>
          <p:cNvSpPr/>
          <p:nvPr/>
        </p:nvSpPr>
        <p:spPr>
          <a:xfrm>
            <a:off x="423914" y="4110870"/>
            <a:ext cx="4436118" cy="3600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제</a:t>
            </a:r>
            <a:r>
              <a:rPr lang="en-US" altLang="ko-KR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7</a:t>
            </a: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조</a:t>
            </a:r>
            <a:r>
              <a:rPr lang="en-US" altLang="ko-KR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직무 관련 영리행위 등 금지</a:t>
            </a:r>
            <a:r>
              <a:rPr lang="en-US" altLang="ko-KR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22237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510" y="-4032702"/>
            <a:ext cx="492988" cy="9144003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0" tIns="0" rIns="0" bIns="0" rtlCol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latinLnBrk="0"/>
            <a:r>
              <a:rPr lang="ko-KR" altLang="en-US" sz="2400" b="1" spc="-151" dirty="0" smtClean="0">
                <a:solidFill>
                  <a:prstClr val="white"/>
                </a:solidFill>
                <a:effectLst>
                  <a:outerShdw blurRad="63500" algn="ctr" rotWithShape="0">
                    <a:prstClr val="black">
                      <a:alpha val="70000"/>
                    </a:prst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        임직원 행동강령</a:t>
            </a: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46145" y="352861"/>
            <a:ext cx="422938" cy="36050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 smtClean="0">
                <a:latin typeface="HY헤드라인M" pitchFamily="18" charset="-127"/>
                <a:ea typeface="HY헤드라인M" pitchFamily="18" charset="-127"/>
              </a:rPr>
              <a:t>1</a:t>
            </a:r>
            <a:endParaRPr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397016" y="1309872"/>
            <a:ext cx="8066116" cy="1077218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n-US" altLang="ko-KR" sz="10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직무를 수행함에 있어 지연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혈연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학연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종교 등을 이유로 특정인에게 특혜를 </a:t>
            </a: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주거나 특정인을 차별하여서는 안됨</a:t>
            </a:r>
            <a:endParaRPr lang="en-US" altLang="ko-KR" sz="1000" b="1" dirty="0" smtClean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426614" y="1052736"/>
            <a:ext cx="2921250" cy="3600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제</a:t>
            </a:r>
            <a:r>
              <a:rPr lang="en-US" altLang="ko-KR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11</a:t>
            </a: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조</a:t>
            </a:r>
            <a:r>
              <a:rPr lang="en-US" altLang="ko-KR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특혜의 배제</a:t>
            </a:r>
            <a:r>
              <a:rPr lang="en-US" altLang="ko-KR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1" name="Rectangle 9"/>
          <p:cNvSpPr>
            <a:spLocks noChangeArrowheads="1"/>
          </p:cNvSpPr>
          <p:nvPr/>
        </p:nvSpPr>
        <p:spPr bwMode="auto">
          <a:xfrm>
            <a:off x="395536" y="2822040"/>
            <a:ext cx="8066116" cy="1077218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n-US" altLang="ko-KR" sz="10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출장비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업무추진비 등 업무수행을 위한 예산을 목적 외의 용도로 사용하여 </a:t>
            </a: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재산상 손해를 입혀서는 안됨</a:t>
            </a:r>
            <a:endParaRPr lang="en-US" altLang="ko-KR" sz="1000" b="1" dirty="0" smtClean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모서리가 둥근 직사각형 21"/>
          <p:cNvSpPr/>
          <p:nvPr/>
        </p:nvSpPr>
        <p:spPr>
          <a:xfrm>
            <a:off x="425134" y="2564904"/>
            <a:ext cx="4290882" cy="3600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제</a:t>
            </a:r>
            <a:r>
              <a:rPr lang="en-US" altLang="ko-KR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12</a:t>
            </a: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조</a:t>
            </a:r>
            <a:r>
              <a:rPr lang="en-US" altLang="ko-KR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예산의 목적 외 사용 금지</a:t>
            </a:r>
            <a:r>
              <a:rPr lang="en-US" altLang="ko-KR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394316" y="4368006"/>
            <a:ext cx="8066116" cy="1908215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n-US" altLang="ko-KR" sz="10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임용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승진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전보 등 인사에 부당한 영향을 미치기 위하여 타인으로 하여금</a:t>
            </a: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  인사업무 담당자에게 청탁을 하도록 해서는 안되며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직위를 이용하여 다른 임직원의 임용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승진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전보 등 인사에 부당하게 개입</a:t>
            </a: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  해서는 안됨</a:t>
            </a: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" name="모서리가 둥근 직사각형 23"/>
          <p:cNvSpPr/>
          <p:nvPr/>
        </p:nvSpPr>
        <p:spPr>
          <a:xfrm>
            <a:off x="423914" y="4110870"/>
            <a:ext cx="3788046" cy="3600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제</a:t>
            </a:r>
            <a:r>
              <a:rPr lang="en-US" altLang="ko-KR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14</a:t>
            </a: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조</a:t>
            </a:r>
            <a:r>
              <a:rPr lang="en-US" altLang="ko-KR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인사 청탁 등의 금지</a:t>
            </a:r>
            <a:r>
              <a:rPr lang="en-US" altLang="ko-KR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42141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510" y="-4032702"/>
            <a:ext cx="492988" cy="9144003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0" tIns="0" rIns="0" bIns="0" rtlCol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latinLnBrk="0"/>
            <a:r>
              <a:rPr lang="ko-KR" altLang="en-US" sz="2400" b="1" spc="-151" dirty="0" smtClean="0">
                <a:solidFill>
                  <a:prstClr val="white"/>
                </a:solidFill>
                <a:effectLst>
                  <a:outerShdw blurRad="63500" algn="ctr" rotWithShape="0">
                    <a:prstClr val="black">
                      <a:alpha val="70000"/>
                    </a:prst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        임직원 행동강령</a:t>
            </a: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46145" y="352861"/>
            <a:ext cx="422938" cy="36050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 smtClean="0">
                <a:latin typeface="HY헤드라인M" pitchFamily="18" charset="-127"/>
                <a:ea typeface="HY헤드라인M" pitchFamily="18" charset="-127"/>
              </a:rPr>
              <a:t>1</a:t>
            </a:r>
            <a:endParaRPr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397016" y="1309872"/>
            <a:ext cx="8066116" cy="1077218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n-US" altLang="ko-KR" sz="10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직위를 직접 이용하여 부당한 이익을 얻거나 타인이 부당한 이익을 얻도록 </a:t>
            </a: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해서는 안됨</a:t>
            </a:r>
            <a:endParaRPr lang="en-US" altLang="ko-KR" sz="1000" b="1" dirty="0" smtClean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426614" y="1052736"/>
            <a:ext cx="3785346" cy="3600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제</a:t>
            </a:r>
            <a:r>
              <a:rPr lang="en-US" altLang="ko-KR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16</a:t>
            </a: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조</a:t>
            </a:r>
            <a:r>
              <a:rPr lang="en-US" altLang="ko-KR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이권 개입 등의 금지</a:t>
            </a:r>
            <a:r>
              <a:rPr lang="en-US" altLang="ko-KR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1" name="Rectangle 9"/>
          <p:cNvSpPr>
            <a:spLocks noChangeArrowheads="1"/>
          </p:cNvSpPr>
          <p:nvPr/>
        </p:nvSpPr>
        <p:spPr bwMode="auto">
          <a:xfrm>
            <a:off x="395536" y="2822040"/>
            <a:ext cx="8066116" cy="1492716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n-US" altLang="ko-KR" sz="10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차량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부동산 등 의료원 소유의 재산과 의료원 예산의 사용으로 제공되는 </a:t>
            </a: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dirty="0" err="1" smtClean="0">
                <a:latin typeface="맑은 고딕" pitchFamily="50" charset="-127"/>
                <a:ea typeface="맑은 고딕" pitchFamily="50" charset="-127"/>
              </a:rPr>
              <a:t>항공마일리지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적립포인트 등 부가서비스를 정당한 사유 없이 사적인 용도</a:t>
            </a: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로 사용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수익해서는 안됨</a:t>
            </a:r>
            <a:endParaRPr lang="en-US" altLang="ko-KR" sz="1000" b="1" dirty="0" smtClean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모서리가 둥근 직사각형 21"/>
          <p:cNvSpPr/>
          <p:nvPr/>
        </p:nvSpPr>
        <p:spPr>
          <a:xfrm>
            <a:off x="425134" y="2564904"/>
            <a:ext cx="5154978" cy="3600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제</a:t>
            </a:r>
            <a:r>
              <a:rPr lang="en-US" altLang="ko-KR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20</a:t>
            </a: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조</a:t>
            </a:r>
            <a:r>
              <a:rPr lang="en-US" altLang="ko-KR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공용재산의 사적 사용</a:t>
            </a:r>
            <a:r>
              <a:rPr lang="en-US" altLang="ko-KR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수익 금지</a:t>
            </a:r>
            <a:r>
              <a:rPr lang="en-US" altLang="ko-KR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394316" y="4888612"/>
            <a:ext cx="8066116" cy="1492716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n-US" altLang="ko-KR" sz="10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직무 관련 여부 및 기부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후원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증여 등 그 명목에 관계없이 동일인으로부터 </a:t>
            </a: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  1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회에 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100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만원 또는 매 회계연도에 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300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만원을 초과하는 금품 등을 받거나 </a:t>
            </a: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요구 또는 약속해서는 안됨</a:t>
            </a:r>
            <a:endParaRPr lang="en-US" altLang="ko-KR" sz="16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" name="모서리가 둥근 직사각형 23"/>
          <p:cNvSpPr/>
          <p:nvPr/>
        </p:nvSpPr>
        <p:spPr>
          <a:xfrm>
            <a:off x="423914" y="4631476"/>
            <a:ext cx="3788046" cy="3600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제</a:t>
            </a:r>
            <a:r>
              <a:rPr lang="en-US" altLang="ko-KR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22</a:t>
            </a: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조</a:t>
            </a:r>
            <a:r>
              <a:rPr lang="en-US" altLang="ko-KR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금품 등의 수수 금지</a:t>
            </a:r>
            <a:r>
              <a:rPr lang="en-US" altLang="ko-KR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82275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510" y="-4032702"/>
            <a:ext cx="492988" cy="9144003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0" tIns="0" rIns="0" bIns="0" rtlCol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latinLnBrk="0"/>
            <a:r>
              <a:rPr lang="ko-KR" altLang="en-US" sz="2400" b="1" spc="-151" dirty="0" smtClean="0">
                <a:solidFill>
                  <a:prstClr val="white"/>
                </a:solidFill>
                <a:effectLst>
                  <a:outerShdw blurRad="63500" algn="ctr" rotWithShape="0">
                    <a:prstClr val="black">
                      <a:alpha val="70000"/>
                    </a:prst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        임직원 행동강령</a:t>
            </a: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46145" y="352861"/>
            <a:ext cx="422938" cy="36050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 smtClean="0">
                <a:latin typeface="HY헤드라인M" pitchFamily="18" charset="-127"/>
                <a:ea typeface="HY헤드라인M" pitchFamily="18" charset="-127"/>
              </a:rPr>
              <a:t>1</a:t>
            </a:r>
            <a:endParaRPr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397016" y="1309872"/>
            <a:ext cx="8066116" cy="1908215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n-US" altLang="ko-KR" sz="10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자신의 직무와 관련되거나 그 지위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직책 등에서 유래되는 사실상의 영향력</a:t>
            </a: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을 통하여 요청 받은 교육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홍보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토론회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세미나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공청회 또는 그 밖의 회의 등</a:t>
            </a: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에서 한 강의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강연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기고 등의 대가로서 별도로 정하는 금액을 초과하는 사례</a:t>
            </a: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금을 받아서는 안되며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사전 신고하여 승인 받아야 함</a:t>
            </a: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426614" y="1052736"/>
            <a:ext cx="5081490" cy="3600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제</a:t>
            </a:r>
            <a:r>
              <a:rPr lang="en-US" altLang="ko-KR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24</a:t>
            </a: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조</a:t>
            </a:r>
            <a:r>
              <a:rPr lang="en-US" altLang="ko-KR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외부강의 등의 사례금 수수 제한</a:t>
            </a:r>
            <a:r>
              <a:rPr lang="en-US" altLang="ko-KR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394316" y="4262200"/>
            <a:ext cx="8066116" cy="1862048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n-US" altLang="ko-KR" sz="10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자신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배우자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직계존속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비속 또는 특수관계사업자가 직무관련자와 어느 하</a:t>
            </a: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나에 해당하는 행위를 하는 경우</a:t>
            </a: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   1. 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금전을 빌리거나 빌려주는 행위 및 유가증권을 거래하는 행위</a:t>
            </a:r>
            <a:endParaRPr lang="en-US" altLang="ko-KR" sz="1600" b="1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  2. 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부동산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자동차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선박 등 그 밖에 이에 준하는 재산을 거래하는 행위 등</a:t>
            </a:r>
            <a:endParaRPr lang="en-US" altLang="ko-KR" sz="16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" name="모서리가 둥근 직사각형 23"/>
          <p:cNvSpPr/>
          <p:nvPr/>
        </p:nvSpPr>
        <p:spPr>
          <a:xfrm>
            <a:off x="423914" y="4005064"/>
            <a:ext cx="4652142" cy="3600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제</a:t>
            </a:r>
            <a:r>
              <a:rPr lang="en-US" altLang="ko-KR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26</a:t>
            </a: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조</a:t>
            </a:r>
            <a:r>
              <a:rPr lang="en-US" altLang="ko-KR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직무관련자 등과의 거래 신고</a:t>
            </a:r>
            <a:r>
              <a:rPr lang="en-US" altLang="ko-KR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44818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510" y="-4032702"/>
            <a:ext cx="492988" cy="9144003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0" tIns="0" rIns="0" bIns="0" rtlCol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latinLnBrk="0"/>
            <a:r>
              <a:rPr lang="ko-KR" altLang="en-US" sz="2400" b="1" spc="-151" dirty="0" smtClean="0">
                <a:solidFill>
                  <a:prstClr val="white"/>
                </a:solidFill>
                <a:effectLst>
                  <a:outerShdw blurRad="63500" algn="ctr" rotWithShape="0">
                    <a:prstClr val="black">
                      <a:alpha val="70000"/>
                    </a:prst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        임직원 행동강령</a:t>
            </a: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46145" y="352861"/>
            <a:ext cx="422938" cy="36050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 smtClean="0">
                <a:latin typeface="HY헤드라인M" pitchFamily="18" charset="-127"/>
                <a:ea typeface="HY헤드라인M" pitchFamily="18" charset="-127"/>
              </a:rPr>
              <a:t>1</a:t>
            </a:r>
            <a:endParaRPr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397016" y="1309872"/>
            <a:ext cx="8066116" cy="2600712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n-US" altLang="ko-KR" sz="10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건전한 경조사 문화의 정착을 위하여 솔선수범하여야 함</a:t>
            </a: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직무관련자에게 경조사를 알려서는 아니 되며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다음 각 호의 어느 하나에 해당하는 경우에는 경조사를 알릴 수 있음</a:t>
            </a: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  1</a:t>
            </a: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친족에게 알리는 경우</a:t>
            </a:r>
            <a:endParaRPr lang="en-US" altLang="ko-KR" sz="16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  2. 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현재 근무하고 있거나 과거에 근무하였던 단체의 소속 직원에게 알리는 경우</a:t>
            </a:r>
            <a:endParaRPr lang="en-US" altLang="ko-KR" sz="16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 3. 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자신이 소속된 종교단체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친목단체 등의 회원에게 알리는 경우</a:t>
            </a: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426614" y="1052736"/>
            <a:ext cx="4505426" cy="3600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제</a:t>
            </a:r>
            <a:r>
              <a:rPr lang="en-US" altLang="ko-KR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27</a:t>
            </a: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조</a:t>
            </a:r>
            <a:r>
              <a:rPr lang="en-US" altLang="ko-KR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건전한 경조사 문화의 정착</a:t>
            </a:r>
            <a:r>
              <a:rPr lang="en-US" altLang="ko-KR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394316" y="4574738"/>
            <a:ext cx="8066116" cy="1077218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n-US" altLang="ko-KR" sz="10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누구든지 임직원이 이 강령을 위반한 사실을 알게 되었을 때에는 지체 없이 </a:t>
            </a: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기관의 장</a:t>
            </a: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또는 </a:t>
            </a:r>
            <a:r>
              <a:rPr lang="ko-KR" altLang="en-US" b="1" dirty="0" err="1" smtClean="0">
                <a:latin typeface="맑은 고딕" pitchFamily="50" charset="-127"/>
                <a:ea typeface="맑은 고딕" pitchFamily="50" charset="-127"/>
              </a:rPr>
              <a:t>행동강령책임관에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 신고할 수 있음</a:t>
            </a: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" name="모서리가 둥근 직사각형 23"/>
          <p:cNvSpPr/>
          <p:nvPr/>
        </p:nvSpPr>
        <p:spPr>
          <a:xfrm>
            <a:off x="423914" y="4317602"/>
            <a:ext cx="4436118" cy="3600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제</a:t>
            </a:r>
            <a:r>
              <a:rPr lang="en-US" altLang="ko-KR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29</a:t>
            </a: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조</a:t>
            </a:r>
            <a:r>
              <a:rPr lang="en-US" altLang="ko-KR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위반행위의 신고 및 확인</a:t>
            </a:r>
            <a:r>
              <a:rPr lang="en-US" altLang="ko-KR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83944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510" y="-4032702"/>
            <a:ext cx="492988" cy="9144003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0" tIns="0" rIns="0" bIns="0" rtlCol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latinLnBrk="0"/>
            <a:r>
              <a:rPr lang="ko-KR" altLang="en-US" sz="2400" b="1" spc="-151" dirty="0" smtClean="0">
                <a:solidFill>
                  <a:prstClr val="white"/>
                </a:solidFill>
                <a:effectLst>
                  <a:outerShdw blurRad="63500" algn="ctr" rotWithShape="0">
                    <a:prstClr val="black">
                      <a:alpha val="70000"/>
                    </a:prst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        임직원 행동강령</a:t>
            </a: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46145" y="352861"/>
            <a:ext cx="422938" cy="36050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 smtClean="0">
                <a:latin typeface="HY헤드라인M" pitchFamily="18" charset="-127"/>
                <a:ea typeface="HY헤드라인M" pitchFamily="18" charset="-127"/>
              </a:rPr>
              <a:t>1</a:t>
            </a:r>
            <a:endParaRPr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397016" y="1309872"/>
            <a:ext cx="8066116" cy="1077218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n-US" altLang="ko-KR" sz="10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이 강령에 위반된 행위를 한 임직원에 대하여는 징계 등 필요한 조치를</a:t>
            </a: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  하여야 하며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의료원의 징계관련 규정에 따름</a:t>
            </a:r>
            <a:endParaRPr lang="en-US" altLang="ko-KR" sz="1000" b="1" dirty="0" smtClean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426614" y="1052736"/>
            <a:ext cx="2057154" cy="3600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제</a:t>
            </a:r>
            <a:r>
              <a:rPr lang="en-US" altLang="ko-KR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32</a:t>
            </a: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조</a:t>
            </a:r>
            <a:r>
              <a:rPr lang="en-US" altLang="ko-KR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징계</a:t>
            </a:r>
            <a:r>
              <a:rPr lang="en-US" altLang="ko-KR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1" name="Rectangle 9"/>
          <p:cNvSpPr>
            <a:spLocks noChangeArrowheads="1"/>
          </p:cNvSpPr>
          <p:nvPr/>
        </p:nvSpPr>
        <p:spPr bwMode="auto">
          <a:xfrm>
            <a:off x="394316" y="2822040"/>
            <a:ext cx="8066116" cy="1769715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n-US" altLang="ko-KR" sz="10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다음 각 호의 어느 하나에 해당하는 경우에는 지체 없이 신고하여야 함</a:t>
            </a: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  1</a:t>
            </a: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자신의 수수 금지 금품 등을 받거나 그 제공의 약속 또는 의사표시를 받은 경우</a:t>
            </a:r>
            <a:endParaRPr lang="en-US" altLang="ko-KR" sz="16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   2. 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자신의 배우자나 직계 존속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비속이 수수 금지 금품 등을 받거나 그 제공의 약속</a:t>
            </a:r>
            <a:endParaRPr lang="en-US" altLang="ko-KR" sz="16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    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 또는 의사표시를 받은 사실을 알게 된 경우</a:t>
            </a:r>
            <a:endParaRPr lang="en-US" altLang="ko-KR" sz="16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모서리가 둥근 직사각형 21"/>
          <p:cNvSpPr/>
          <p:nvPr/>
        </p:nvSpPr>
        <p:spPr>
          <a:xfrm>
            <a:off x="425134" y="2564904"/>
            <a:ext cx="5154978" cy="3600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제</a:t>
            </a:r>
            <a:r>
              <a:rPr lang="en-US" altLang="ko-KR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33</a:t>
            </a: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조</a:t>
            </a:r>
            <a:r>
              <a:rPr lang="en-US" altLang="ko-KR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수수 금지 금품 등의 신고 및 처리</a:t>
            </a:r>
            <a:r>
              <a:rPr lang="en-US" altLang="ko-KR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95536" y="5054288"/>
            <a:ext cx="8066116" cy="1077218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n-US" altLang="ko-KR" sz="10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이 강령의 원활한 운영을 위하여 </a:t>
            </a:r>
            <a:r>
              <a:rPr lang="ko-KR" altLang="en-US" b="1" dirty="0" err="1" smtClean="0">
                <a:latin typeface="맑은 고딕" pitchFamily="50" charset="-127"/>
                <a:ea typeface="맑은 고딕" pitchFamily="50" charset="-127"/>
              </a:rPr>
              <a:t>행동강령책임관을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 지정하되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b="1" dirty="0" err="1" smtClean="0">
                <a:latin typeface="맑은 고딕" pitchFamily="50" charset="-127"/>
                <a:ea typeface="맑은 고딕" pitchFamily="50" charset="-127"/>
              </a:rPr>
              <a:t>행동강령책임관은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 관리부장으로 지정함</a:t>
            </a:r>
            <a:endParaRPr lang="en-US" altLang="ko-KR" sz="1000" b="1" dirty="0" smtClean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425134" y="4797152"/>
            <a:ext cx="4004940" cy="3600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제</a:t>
            </a:r>
            <a:r>
              <a:rPr lang="en-US" altLang="ko-KR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35</a:t>
            </a: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조</a:t>
            </a:r>
            <a:r>
              <a:rPr lang="en-US" altLang="ko-KR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000" b="1" dirty="0" err="1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행동강령책임관의</a:t>
            </a: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지정</a:t>
            </a:r>
            <a:r>
              <a:rPr lang="en-US" altLang="ko-KR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64243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510" y="-4032702"/>
            <a:ext cx="492988" cy="9144003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0" tIns="0" rIns="0" bIns="0" rtlCol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latinLnBrk="0"/>
            <a:r>
              <a:rPr lang="ko-KR" altLang="en-US" sz="2400" b="1" spc="-151" dirty="0" smtClean="0">
                <a:solidFill>
                  <a:prstClr val="white"/>
                </a:solidFill>
                <a:effectLst>
                  <a:outerShdw blurRad="63500" algn="ctr" rotWithShape="0">
                    <a:prstClr val="black">
                      <a:alpha val="70000"/>
                    </a:prst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        임직원 행동강령</a:t>
            </a: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46145" y="352861"/>
            <a:ext cx="422938" cy="36050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 smtClean="0">
                <a:latin typeface="HY헤드라인M" pitchFamily="18" charset="-127"/>
                <a:ea typeface="HY헤드라인M" pitchFamily="18" charset="-127"/>
              </a:rPr>
              <a:t>1</a:t>
            </a:r>
            <a:endParaRPr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426614" y="1052736"/>
            <a:ext cx="5081490" cy="3600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음식물</a:t>
            </a:r>
            <a:r>
              <a:rPr lang="en-US" altLang="ko-KR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경조사비</a:t>
            </a:r>
            <a:r>
              <a:rPr lang="en-US" altLang="ko-KR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선물 등의 가액 범위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4800261"/>
              </p:ext>
            </p:extLst>
          </p:nvPr>
        </p:nvGraphicFramePr>
        <p:xfrm>
          <a:off x="469832" y="1700808"/>
          <a:ext cx="8136904" cy="368157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2218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150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9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구분</a:t>
                      </a:r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가액범위</a:t>
                      </a:r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6368">
                <a:tc>
                  <a:txBody>
                    <a:bodyPr/>
                    <a:lstStyle/>
                    <a:p>
                      <a:pPr marL="0" indent="0" latinLnBrk="1">
                        <a:buNone/>
                      </a:pPr>
                      <a:endParaRPr lang="en-US" altLang="ko-KR" sz="1600" baseline="0" dirty="0" smtClean="0"/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600" baseline="0" dirty="0" smtClean="0"/>
                        <a:t> 1. </a:t>
                      </a:r>
                      <a:r>
                        <a:rPr lang="ko-KR" altLang="en-US" sz="1600" dirty="0" smtClean="0"/>
                        <a:t>음식물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kern="0" spc="0" dirty="0" smtClean="0">
                          <a:solidFill>
                            <a:srgbClr val="0579CD"/>
                          </a:solidFill>
                          <a:effectLst/>
                        </a:rPr>
                        <a:t>3</a:t>
                      </a:r>
                      <a:r>
                        <a:rPr lang="ko-KR" altLang="en-US" sz="1600" kern="0" spc="0" dirty="0" smtClean="0">
                          <a:solidFill>
                            <a:srgbClr val="0579CD"/>
                          </a:solidFill>
                          <a:effectLst/>
                        </a:rPr>
                        <a:t>만원</a:t>
                      </a:r>
                      <a:endParaRPr lang="en-US" altLang="ko-KR" sz="1600" kern="0" spc="0" dirty="0" smtClean="0">
                        <a:solidFill>
                          <a:srgbClr val="0579CD"/>
                        </a:solidFill>
                        <a:effectLst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kern="0" spc="0" dirty="0" smtClean="0">
                        <a:solidFill>
                          <a:srgbClr val="0579CD"/>
                        </a:solidFill>
                        <a:effectLst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0" spc="0" dirty="0" smtClean="0">
                          <a:effectLst/>
                        </a:rPr>
                        <a:t>(</a:t>
                      </a:r>
                      <a:r>
                        <a:rPr lang="ko-KR" altLang="en-US" sz="1400" kern="0" spc="0" dirty="0" smtClean="0">
                          <a:effectLst/>
                        </a:rPr>
                        <a:t>제공자와 공직자 등이 함께 하는 식사</a:t>
                      </a:r>
                      <a:r>
                        <a:rPr lang="en-US" altLang="ko-KR" sz="1400" kern="0" spc="0" dirty="0" smtClean="0">
                          <a:effectLst/>
                        </a:rPr>
                        <a:t>, </a:t>
                      </a:r>
                      <a:r>
                        <a:rPr lang="ko-KR" altLang="en-US" sz="1400" kern="0" spc="0" dirty="0" smtClean="0">
                          <a:effectLst/>
                        </a:rPr>
                        <a:t>다과</a:t>
                      </a:r>
                      <a:r>
                        <a:rPr lang="en-US" altLang="ko-KR" sz="1400" kern="0" spc="0" dirty="0" smtClean="0">
                          <a:effectLst/>
                        </a:rPr>
                        <a:t>, </a:t>
                      </a:r>
                      <a:r>
                        <a:rPr lang="ko-KR" altLang="en-US" sz="1400" kern="0" spc="0" dirty="0" smtClean="0">
                          <a:effectLst/>
                        </a:rPr>
                        <a:t>주류</a:t>
                      </a:r>
                      <a:r>
                        <a:rPr lang="en-US" altLang="ko-KR" sz="1400" kern="0" spc="0" dirty="0" smtClean="0">
                          <a:effectLst/>
                        </a:rPr>
                        <a:t>, </a:t>
                      </a:r>
                      <a:r>
                        <a:rPr lang="ko-KR" altLang="en-US" sz="1400" kern="0" spc="0" dirty="0" smtClean="0">
                          <a:effectLst/>
                        </a:rPr>
                        <a:t>음료</a:t>
                      </a:r>
                      <a:r>
                        <a:rPr lang="en-US" altLang="ko-KR" sz="1400" kern="0" spc="0" dirty="0" smtClean="0">
                          <a:effectLst/>
                        </a:rPr>
                        <a:t>, </a:t>
                      </a:r>
                      <a:r>
                        <a:rPr lang="ko-KR" altLang="en-US" sz="1400" kern="0" spc="0" dirty="0" smtClean="0">
                          <a:effectLst/>
                        </a:rPr>
                        <a:t>그 밖에 이에 준하는 것</a:t>
                      </a:r>
                      <a:r>
                        <a:rPr lang="en-US" altLang="ko-KR" sz="1400" kern="0" spc="0" dirty="0" smtClean="0">
                          <a:effectLst/>
                        </a:rPr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2088">
                <a:tc>
                  <a:txBody>
                    <a:bodyPr/>
                    <a:lstStyle/>
                    <a:p>
                      <a:pPr latinLnBrk="1"/>
                      <a:endParaRPr lang="en-US" altLang="ko-KR" sz="1600" dirty="0" smtClean="0"/>
                    </a:p>
                    <a:p>
                      <a:pPr latinLnBrk="1"/>
                      <a:r>
                        <a:rPr lang="en-US" altLang="ko-KR" sz="1600" dirty="0" smtClean="0"/>
                        <a:t>2. </a:t>
                      </a:r>
                      <a:r>
                        <a:rPr lang="ko-KR" altLang="en-US" sz="1600" dirty="0" smtClean="0"/>
                        <a:t>경조사비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축의금</a:t>
                      </a:r>
                      <a:r>
                        <a:rPr lang="en-US" altLang="ko-KR" sz="1600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ko-KR" altLang="en-US" sz="1600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조의금 </a:t>
                      </a:r>
                      <a:r>
                        <a:rPr lang="en-US" altLang="ko-KR" sz="1600" kern="0" spc="0" dirty="0" smtClean="0">
                          <a:solidFill>
                            <a:srgbClr val="0579CD"/>
                          </a:solidFill>
                          <a:effectLst/>
                        </a:rPr>
                        <a:t>5</a:t>
                      </a:r>
                      <a:r>
                        <a:rPr lang="ko-KR" altLang="en-US" sz="1600" kern="0" spc="0" dirty="0" smtClean="0">
                          <a:solidFill>
                            <a:srgbClr val="0579CD"/>
                          </a:solidFill>
                          <a:effectLst/>
                        </a:rPr>
                        <a:t>만원</a:t>
                      </a:r>
                      <a:r>
                        <a:rPr lang="en-US" altLang="ko-KR" sz="1600" kern="0" spc="0" dirty="0" smtClean="0">
                          <a:solidFill>
                            <a:srgbClr val="0579CD"/>
                          </a:solidFill>
                          <a:effectLst/>
                        </a:rPr>
                        <a:t> 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kern="0" spc="0" dirty="0" smtClean="0">
                        <a:solidFill>
                          <a:srgbClr val="0579CD"/>
                        </a:solidFill>
                        <a:effectLst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0" spc="0" dirty="0" smtClean="0">
                          <a:effectLst/>
                        </a:rPr>
                        <a:t>(</a:t>
                      </a:r>
                      <a:r>
                        <a:rPr lang="ko-KR" altLang="en-US" sz="1400" kern="0" spc="0" dirty="0" smtClean="0">
                          <a:effectLst/>
                        </a:rPr>
                        <a:t>축의금</a:t>
                      </a:r>
                      <a:r>
                        <a:rPr lang="en-US" altLang="ko-KR" sz="1400" kern="0" spc="0" dirty="0" smtClean="0">
                          <a:effectLst/>
                        </a:rPr>
                        <a:t>, </a:t>
                      </a:r>
                      <a:r>
                        <a:rPr lang="ko-KR" altLang="en-US" sz="1400" kern="0" spc="0" dirty="0" smtClean="0">
                          <a:effectLst/>
                        </a:rPr>
                        <a:t>조의금을 대신하는 화환</a:t>
                      </a:r>
                      <a:r>
                        <a:rPr lang="en-US" altLang="ko-KR" sz="1400" kern="0" spc="0" dirty="0" smtClean="0">
                          <a:effectLst/>
                        </a:rPr>
                        <a:t>·</a:t>
                      </a:r>
                      <a:r>
                        <a:rPr lang="ko-KR" altLang="en-US" sz="1400" kern="0" spc="0" dirty="0" smtClean="0">
                          <a:effectLst/>
                        </a:rPr>
                        <a:t>조화는 </a:t>
                      </a:r>
                      <a:r>
                        <a:rPr lang="en-US" altLang="ko-KR" sz="1400" kern="0" spc="0" dirty="0" smtClean="0">
                          <a:effectLst/>
                        </a:rPr>
                        <a:t>10</a:t>
                      </a:r>
                      <a:r>
                        <a:rPr lang="ko-KR" altLang="en-US" sz="1400" kern="0" spc="0" dirty="0" smtClean="0">
                          <a:effectLst/>
                        </a:rPr>
                        <a:t>만원</a:t>
                      </a:r>
                      <a:r>
                        <a:rPr lang="en-US" altLang="ko-KR" sz="1400" kern="0" spc="0" dirty="0" smtClean="0">
                          <a:effectLst/>
                        </a:rPr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endParaRPr lang="en-US" altLang="ko-KR" sz="1600" dirty="0" smtClean="0"/>
                    </a:p>
                    <a:p>
                      <a:pPr latinLnBrk="1"/>
                      <a:endParaRPr lang="en-US" altLang="ko-KR" sz="1600" dirty="0" smtClean="0"/>
                    </a:p>
                    <a:p>
                      <a:pPr latinLnBrk="1"/>
                      <a:r>
                        <a:rPr lang="en-US" altLang="ko-KR" sz="1600" dirty="0" smtClean="0"/>
                        <a:t> 3. </a:t>
                      </a:r>
                      <a:r>
                        <a:rPr lang="ko-KR" altLang="en-US" sz="1600" dirty="0" smtClean="0"/>
                        <a:t>선물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금전</a:t>
                      </a:r>
                      <a:r>
                        <a:rPr lang="en-US" altLang="ko-KR" sz="1600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ko-KR" altLang="en-US" sz="1600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유가증권</a:t>
                      </a:r>
                      <a:r>
                        <a:rPr lang="en-US" altLang="ko-KR" sz="1600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,  </a:t>
                      </a:r>
                      <a:r>
                        <a:rPr lang="ko-KR" altLang="en-US" sz="1600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음식물 및 경조사비를 제외한 일체의 물품</a:t>
                      </a:r>
                      <a:endParaRPr lang="en-US" altLang="ko-KR" sz="1600" kern="0" spc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0" dirty="0" smtClean="0">
                          <a:solidFill>
                            <a:schemeClr val="tx1"/>
                          </a:solidFill>
                          <a:effectLst/>
                        </a:rPr>
                        <a:t>그 밖에 이에 준하는 것 </a:t>
                      </a:r>
                      <a:r>
                        <a:rPr lang="en-US" altLang="ko-KR" sz="1600" kern="0" spc="0" dirty="0" smtClean="0">
                          <a:solidFill>
                            <a:srgbClr val="0579CD"/>
                          </a:solidFill>
                          <a:effectLst/>
                        </a:rPr>
                        <a:t>5</a:t>
                      </a:r>
                      <a:r>
                        <a:rPr lang="ko-KR" altLang="en-US" sz="1600" kern="0" spc="0" dirty="0" smtClean="0">
                          <a:solidFill>
                            <a:srgbClr val="0579CD"/>
                          </a:solidFill>
                          <a:effectLst/>
                        </a:rPr>
                        <a:t>만원</a:t>
                      </a:r>
                      <a:endParaRPr lang="en-US" altLang="ko-KR" sz="1600" kern="0" spc="0" dirty="0" smtClean="0">
                        <a:solidFill>
                          <a:srgbClr val="0579CD"/>
                        </a:solidFill>
                        <a:effectLst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kern="0" spc="0" dirty="0" smtClean="0">
                        <a:solidFill>
                          <a:srgbClr val="0579CD"/>
                        </a:solidFill>
                        <a:effectLst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0" spc="0" dirty="0" smtClean="0">
                          <a:effectLst/>
                        </a:rPr>
                        <a:t>(</a:t>
                      </a:r>
                      <a:r>
                        <a:rPr lang="ko-KR" altLang="en-US" sz="1400" kern="0" spc="0" dirty="0" smtClean="0">
                          <a:effectLst/>
                        </a:rPr>
                        <a:t>「농수산물 품질관리법」 제</a:t>
                      </a:r>
                      <a:r>
                        <a:rPr lang="en-US" altLang="ko-KR" sz="1400" kern="0" spc="0" dirty="0" smtClean="0">
                          <a:effectLst/>
                        </a:rPr>
                        <a:t>2</a:t>
                      </a:r>
                      <a:r>
                        <a:rPr lang="ko-KR" altLang="en-US" sz="1400" kern="0" spc="0" dirty="0" smtClean="0">
                          <a:effectLst/>
                        </a:rPr>
                        <a:t>조제</a:t>
                      </a:r>
                      <a:r>
                        <a:rPr lang="en-US" altLang="ko-KR" sz="1400" kern="0" spc="0" dirty="0" smtClean="0">
                          <a:effectLst/>
                        </a:rPr>
                        <a:t>1</a:t>
                      </a:r>
                      <a:r>
                        <a:rPr lang="ko-KR" altLang="en-US" sz="1400" kern="0" spc="0" dirty="0" err="1" smtClean="0">
                          <a:effectLst/>
                        </a:rPr>
                        <a:t>항제</a:t>
                      </a:r>
                      <a:r>
                        <a:rPr lang="en-US" altLang="ko-KR" sz="1400" kern="0" spc="0" dirty="0" smtClean="0">
                          <a:effectLst/>
                        </a:rPr>
                        <a:t>1</a:t>
                      </a:r>
                      <a:r>
                        <a:rPr lang="ko-KR" altLang="en-US" sz="1400" kern="0" spc="0" dirty="0" smtClean="0">
                          <a:effectLst/>
                        </a:rPr>
                        <a:t>호에 따른 농수산물</a:t>
                      </a:r>
                      <a:r>
                        <a:rPr lang="en-US" altLang="ko-KR" sz="1400" kern="0" spc="0" dirty="0" smtClean="0">
                          <a:effectLst/>
                        </a:rPr>
                        <a:t>(</a:t>
                      </a:r>
                      <a:r>
                        <a:rPr lang="ko-KR" altLang="en-US" sz="1400" kern="0" spc="0" dirty="0" smtClean="0">
                          <a:effectLst/>
                        </a:rPr>
                        <a:t>이하 “농수산물”이라 한다</a:t>
                      </a:r>
                      <a:r>
                        <a:rPr lang="en-US" altLang="ko-KR" sz="1400" kern="0" spc="0" dirty="0" smtClean="0">
                          <a:effectLst/>
                        </a:rPr>
                        <a:t>) </a:t>
                      </a:r>
                      <a:r>
                        <a:rPr lang="ko-KR" altLang="en-US" sz="1400" kern="0" spc="0" dirty="0" smtClean="0">
                          <a:effectLst/>
                        </a:rPr>
                        <a:t>및 같은 항 제</a:t>
                      </a:r>
                      <a:r>
                        <a:rPr lang="en-US" altLang="ko-KR" sz="1400" kern="0" spc="0" dirty="0" smtClean="0">
                          <a:effectLst/>
                        </a:rPr>
                        <a:t>13</a:t>
                      </a:r>
                      <a:r>
                        <a:rPr lang="ko-KR" altLang="en-US" sz="1400" kern="0" spc="0" dirty="0" smtClean="0">
                          <a:effectLst/>
                        </a:rPr>
                        <a:t>호에 따른 농수산가공품</a:t>
                      </a:r>
                      <a:r>
                        <a:rPr lang="en-US" altLang="ko-KR" sz="1400" kern="0" spc="0" dirty="0" smtClean="0">
                          <a:effectLst/>
                        </a:rPr>
                        <a:t>(</a:t>
                      </a:r>
                      <a:r>
                        <a:rPr lang="ko-KR" altLang="en-US" sz="1400" kern="0" spc="0" dirty="0" smtClean="0">
                          <a:effectLst/>
                        </a:rPr>
                        <a:t>농수산물을 원료 또는 재료의 </a:t>
                      </a:r>
                      <a:r>
                        <a:rPr lang="en-US" altLang="ko-KR" sz="1400" kern="0" spc="0" dirty="0" smtClean="0">
                          <a:effectLst/>
                        </a:rPr>
                        <a:t>50</a:t>
                      </a:r>
                      <a:r>
                        <a:rPr lang="ko-KR" altLang="en-US" sz="1400" kern="0" spc="0" dirty="0" smtClean="0">
                          <a:effectLst/>
                        </a:rPr>
                        <a:t>퍼센트를 </a:t>
                      </a:r>
                      <a:endParaRPr lang="en-US" altLang="ko-KR" sz="1400" kern="0" spc="0" dirty="0" smtClean="0">
                        <a:effectLst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0" dirty="0" smtClean="0">
                          <a:effectLst/>
                        </a:rPr>
                        <a:t>넘게 </a:t>
                      </a:r>
                      <a:r>
                        <a:rPr lang="ko-KR" altLang="en-US" sz="1400" kern="0" spc="0" dirty="0" smtClean="0">
                          <a:effectLst/>
                        </a:rPr>
                        <a:t>사용하여 가공한 제품만 해당하며</a:t>
                      </a:r>
                      <a:r>
                        <a:rPr lang="en-US" altLang="ko-KR" sz="1400" kern="0" spc="0" dirty="0" smtClean="0">
                          <a:effectLst/>
                        </a:rPr>
                        <a:t>, </a:t>
                      </a:r>
                      <a:r>
                        <a:rPr lang="ko-KR" altLang="en-US" sz="1400" kern="0" spc="0" dirty="0" smtClean="0">
                          <a:effectLst/>
                        </a:rPr>
                        <a:t>이하 “농수산가공품”이라 한다</a:t>
                      </a:r>
                      <a:r>
                        <a:rPr lang="en-US" altLang="ko-KR" sz="1400" kern="0" spc="0" dirty="0" smtClean="0">
                          <a:effectLst/>
                        </a:rPr>
                        <a:t>)</a:t>
                      </a:r>
                      <a:r>
                        <a:rPr lang="ko-KR" altLang="en-US" sz="1400" kern="0" spc="0" dirty="0" smtClean="0">
                          <a:effectLst/>
                        </a:rPr>
                        <a:t>은 </a:t>
                      </a:r>
                      <a:r>
                        <a:rPr lang="en-US" altLang="ko-KR" sz="1400" kern="0" spc="0" dirty="0" smtClean="0">
                          <a:effectLst/>
                        </a:rPr>
                        <a:t>10</a:t>
                      </a:r>
                      <a:r>
                        <a:rPr lang="ko-KR" altLang="en-US" sz="1400" kern="0" spc="0" dirty="0" smtClean="0">
                          <a:effectLst/>
                        </a:rPr>
                        <a:t>만원</a:t>
                      </a:r>
                      <a:endParaRPr lang="en-US" altLang="ko-KR" sz="1400" kern="0" spc="0" dirty="0" smtClean="0">
                        <a:effectLst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0" spc="0" dirty="0" smtClean="0">
                          <a:effectLst/>
                        </a:rPr>
                        <a:t>(</a:t>
                      </a:r>
                      <a:r>
                        <a:rPr lang="ko-KR" altLang="en-US" sz="1400" kern="0" spc="0" dirty="0" smtClean="0">
                          <a:effectLst/>
                        </a:rPr>
                        <a:t>「</a:t>
                      </a:r>
                      <a:r>
                        <a:rPr lang="ko-KR" altLang="en-US" sz="1400" kern="0" spc="0" dirty="0" err="1" smtClean="0">
                          <a:effectLst/>
                        </a:rPr>
                        <a:t>부정청탁</a:t>
                      </a:r>
                      <a:r>
                        <a:rPr lang="ko-KR" altLang="en-US" sz="1400" kern="0" spc="0" dirty="0" smtClean="0">
                          <a:effectLst/>
                        </a:rPr>
                        <a:t> 및 금품 등 수수의 금지에 관한 법률 시행령」 제</a:t>
                      </a:r>
                      <a:r>
                        <a:rPr lang="en-US" altLang="ko-KR" sz="1400" kern="0" spc="0" dirty="0" smtClean="0">
                          <a:effectLst/>
                        </a:rPr>
                        <a:t>17</a:t>
                      </a:r>
                      <a:r>
                        <a:rPr lang="ko-KR" altLang="en-US" sz="1400" kern="0" spc="0" dirty="0" smtClean="0">
                          <a:effectLst/>
                        </a:rPr>
                        <a:t>조제</a:t>
                      </a:r>
                      <a:r>
                        <a:rPr lang="en-US" altLang="ko-KR" sz="1400" kern="0" spc="0" dirty="0" smtClean="0">
                          <a:effectLst/>
                        </a:rPr>
                        <a:t>2</a:t>
                      </a:r>
                      <a:r>
                        <a:rPr lang="ko-KR" altLang="en-US" sz="1400" kern="0" spc="0" dirty="0" smtClean="0">
                          <a:effectLst/>
                        </a:rPr>
                        <a:t>항에 따른 기간 중에는 </a:t>
                      </a:r>
                      <a:r>
                        <a:rPr lang="en-US" altLang="ko-KR" sz="1400" kern="0" spc="0" dirty="0" smtClean="0">
                          <a:effectLst/>
                        </a:rPr>
                        <a:t>20</a:t>
                      </a:r>
                      <a:r>
                        <a:rPr lang="ko-KR" altLang="en-US" sz="1400" kern="0" spc="0" dirty="0" smtClean="0">
                          <a:effectLst/>
                        </a:rPr>
                        <a:t>만원</a:t>
                      </a:r>
                      <a:r>
                        <a:rPr lang="en-US" altLang="ko-KR" sz="1400" kern="0" spc="0" dirty="0" smtClean="0">
                          <a:effectLst/>
                        </a:rPr>
                        <a:t>))</a:t>
                      </a:r>
                      <a:endParaRPr lang="en-US" altLang="ko-KR" sz="1400" kern="0" spc="0" dirty="0" smtClean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188390" y="5384072"/>
            <a:ext cx="8064896" cy="128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호의 음식물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호의 경조사비 및 제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호의 선물 중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가지 이상을 함께 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받은 경우에는 그 가액을 합산한 금액으로 함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이 경우 가액 범위는 가장 높은 금액으로 하되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초과해서는 안됨</a:t>
            </a:r>
            <a:endParaRPr lang="en-US" altLang="ko-KR" sz="1400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27978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510" y="-4032702"/>
            <a:ext cx="492988" cy="9144003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0" tIns="0" rIns="0" bIns="0" rtlCol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latinLnBrk="0"/>
            <a:r>
              <a:rPr lang="ko-KR" altLang="en-US" sz="2400" b="1" spc="-151" dirty="0" smtClean="0">
                <a:solidFill>
                  <a:prstClr val="white"/>
                </a:solidFill>
                <a:effectLst>
                  <a:outerShdw blurRad="63500" algn="ctr" rotWithShape="0">
                    <a:prstClr val="black">
                      <a:alpha val="70000"/>
                    </a:prst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        임직원 행동강령</a:t>
            </a: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46145" y="352861"/>
            <a:ext cx="422938" cy="36050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 smtClean="0">
                <a:latin typeface="HY헤드라인M" pitchFamily="18" charset="-127"/>
                <a:ea typeface="HY헤드라인M" pitchFamily="18" charset="-127"/>
              </a:rPr>
              <a:t>1</a:t>
            </a:r>
            <a:endParaRPr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426614" y="1052736"/>
            <a:ext cx="3641330" cy="3600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외부강의 등 사례금 </a:t>
            </a:r>
            <a:r>
              <a:rPr lang="ko-KR" altLang="en-US" sz="2000" b="1" dirty="0" err="1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상한액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251520" y="2852936"/>
            <a:ext cx="8064896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상한액은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강의 등의 경우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시간당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기고의 경우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건당 </a:t>
            </a: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상한액으로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함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  - 1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시간을 초과하여 강의 등을 하는 경우에도 사례금 총액은 강의시간에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관계없이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시간 </a:t>
            </a: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상한액의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100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분의 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150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에 해당하는 금액을 초과하지 못함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상한액에는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dirty="0" err="1" smtClean="0">
                <a:latin typeface="맑은 고딕" pitchFamily="50" charset="-127"/>
                <a:ea typeface="맑은 고딕" pitchFamily="50" charset="-127"/>
              </a:rPr>
              <a:t>강의료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원고료</a:t>
            </a: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출연료 등 명목에 관계없이 외부강의 등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사례금 제공자가 외부강의 등과 관련하여 공직자에게 제공하는 일체의</a:t>
            </a:r>
            <a:endParaRPr lang="en-US" altLang="ko-KR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    사례금을 포함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  </a:t>
            </a: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8879194"/>
              </p:ext>
            </p:extLst>
          </p:nvPr>
        </p:nvGraphicFramePr>
        <p:xfrm>
          <a:off x="687371" y="1628800"/>
          <a:ext cx="7215285" cy="84131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6067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085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65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solidFill>
                            <a:schemeClr val="bg1"/>
                          </a:solidFill>
                        </a:rPr>
                        <a:t>구분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solidFill>
                            <a:schemeClr val="bg1"/>
                          </a:solidFill>
                        </a:rPr>
                        <a:t>임원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5557">
                <a:tc>
                  <a:txBody>
                    <a:bodyPr/>
                    <a:lstStyle/>
                    <a:p>
                      <a:pPr marL="0" indent="0" algn="ctr" latinLnBrk="1">
                        <a:buNone/>
                      </a:pPr>
                      <a:endParaRPr lang="en-US" altLang="ko-KR" sz="600" baseline="0" dirty="0" smtClean="0"/>
                    </a:p>
                    <a:p>
                      <a:pPr marL="0" indent="0" algn="ctr" latinLnBrk="1">
                        <a:buNone/>
                      </a:pPr>
                      <a:r>
                        <a:rPr lang="ko-KR" altLang="en-US" sz="1600" baseline="0" dirty="0" err="1" smtClean="0"/>
                        <a:t>상한액</a:t>
                      </a:r>
                      <a:endParaRPr lang="en-US" altLang="ko-KR" sz="16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kern="0" spc="0" dirty="0" smtClean="0">
                        <a:effectLst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kern="0" spc="0" dirty="0" smtClean="0">
                          <a:effectLst/>
                        </a:rPr>
                        <a:t>40</a:t>
                      </a:r>
                      <a:r>
                        <a:rPr lang="ko-KR" altLang="en-US" sz="1600" kern="0" spc="0" dirty="0" smtClean="0">
                          <a:effectLst/>
                        </a:rPr>
                        <a:t>만원</a:t>
                      </a:r>
                      <a:endParaRPr lang="en-US" altLang="ko-KR" sz="1600" kern="0" spc="0" dirty="0" smtClean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3113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6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7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8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0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1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2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22498</TotalTime>
  <Words>1838</Words>
  <Application>Microsoft Office PowerPoint</Application>
  <PresentationFormat>화면 슬라이드 쇼(4:3)</PresentationFormat>
  <Paragraphs>252</Paragraphs>
  <Slides>10</Slides>
  <Notes>10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10</vt:i4>
      </vt:variant>
      <vt:variant>
        <vt:lpstr>슬라이드 제목</vt:lpstr>
      </vt:variant>
      <vt:variant>
        <vt:i4>10</vt:i4>
      </vt:variant>
    </vt:vector>
  </HeadingPairs>
  <TitlesOfParts>
    <vt:vector size="31" baseType="lpstr">
      <vt:lpstr>HY견고딕</vt:lpstr>
      <vt:lpstr>HY헤드라인M</vt:lpstr>
      <vt:lpstr>돋움</vt:lpstr>
      <vt:lpstr>맑은 고딕</vt:lpstr>
      <vt:lpstr>-윤고딕340</vt:lpstr>
      <vt:lpstr>휴먼둥근헤드라인</vt:lpstr>
      <vt:lpstr>휴먼엑스포</vt:lpstr>
      <vt:lpstr>Arial</vt:lpstr>
      <vt:lpstr>Calibri</vt:lpstr>
      <vt:lpstr>Calibri Light</vt:lpstr>
      <vt:lpstr>한컴바탕</vt:lpstr>
      <vt:lpstr>1_Office 테마</vt:lpstr>
      <vt:lpstr>2_Office 테마</vt:lpstr>
      <vt:lpstr>3_Office 테마</vt:lpstr>
      <vt:lpstr>4_Office 테마</vt:lpstr>
      <vt:lpstr>6_Office 테마</vt:lpstr>
      <vt:lpstr>7_Office 테마</vt:lpstr>
      <vt:lpstr>8_Office 테마</vt:lpstr>
      <vt:lpstr>10_Office 테마</vt:lpstr>
      <vt:lpstr>11_Office 테마</vt:lpstr>
      <vt:lpstr>12_Office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June</dc:creator>
  <cp:lastModifiedBy>민준</cp:lastModifiedBy>
  <cp:revision>1783</cp:revision>
  <dcterms:created xsi:type="dcterms:W3CDTF">2013-04-01T15:09:17Z</dcterms:created>
  <dcterms:modified xsi:type="dcterms:W3CDTF">2022-03-31T19:38:22Z</dcterms:modified>
</cp:coreProperties>
</file>