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73" r:id="rId3"/>
    <p:sldId id="261" r:id="rId4"/>
    <p:sldId id="262" r:id="rId5"/>
    <p:sldId id="265" r:id="rId6"/>
    <p:sldId id="266" r:id="rId7"/>
    <p:sldId id="267" r:id="rId8"/>
    <p:sldId id="268" r:id="rId9"/>
    <p:sldId id="272" r:id="rId10"/>
    <p:sldId id="269" r:id="rId11"/>
    <p:sldId id="270" r:id="rId12"/>
    <p:sldId id="271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5E86F-6AD4-4F5C-844F-42AB9BA05F40}" type="datetimeFigureOut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5DF24-6A1C-48A4-AE9F-45EDBE4DE9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4853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>
                <a:solidFill>
                  <a:prstClr val="black"/>
                </a:solidFill>
              </a:rPr>
              <a:pPr/>
              <a:t>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>
                <a:solidFill>
                  <a:prstClr val="black"/>
                </a:solidFill>
              </a:rPr>
              <a:pPr/>
              <a:t>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>
                <a:solidFill>
                  <a:prstClr val="black"/>
                </a:solidFill>
              </a:rPr>
              <a:pPr/>
              <a:t>6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>
                <a:solidFill>
                  <a:prstClr val="black"/>
                </a:solidFill>
              </a:rPr>
              <a:pPr/>
              <a:t>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>
                <a:solidFill>
                  <a:prstClr val="black"/>
                </a:solidFill>
              </a:rPr>
              <a:pPr/>
              <a:t>8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>
                <a:solidFill>
                  <a:prstClr val="black"/>
                </a:solidFill>
              </a:rPr>
              <a:pPr/>
              <a:t>9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>
                <a:solidFill>
                  <a:prstClr val="black"/>
                </a:solidFill>
              </a:rPr>
              <a:pPr/>
              <a:t>10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>
                <a:solidFill>
                  <a:prstClr val="black"/>
                </a:solidFill>
              </a:rPr>
              <a:pPr/>
              <a:t>11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E26A-107E-4A18-BC99-9373137D5AEA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5085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2FDA-9F34-43F3-A723-0809858C538D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018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F5F7F-F2F1-4B69-99C2-F12E3EF7A9CB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38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F17C2-D650-4D3E-8897-A3F2B81F34B9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147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20176-0F52-41FC-A12F-93D389589C27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816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28DE6-39CD-4397-89AD-7AA2501896B2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6837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9DF67-2B3D-4564-95CB-47E18DE19F80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868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9B3BE-F5AC-4B5B-96F3-30E64D6FD20C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4785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1491A-3091-431D-AFB3-BBB08E0E7D3F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217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5CC85-5B9F-4EFC-8FC0-400CE2D7DFB3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6982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2369D-FBF6-4162-8F83-FC92F2D7465D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6980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C09E2-522F-42B0-BB1E-F00567ABB112}" type="datetime1">
              <a:rPr lang="ko-KR" altLang="en-US" smtClean="0"/>
              <a:t>2022-06-27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62B2E-1C6B-4DED-9830-081AB7FD76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436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ko-KR">
              <a:solidFill>
                <a:prstClr val="black"/>
              </a:solidFill>
              <a:latin typeface="굴림" charset="-127"/>
              <a:ea typeface="굴림" charset="-127"/>
              <a:cs typeface="굴림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86410" y="1988840"/>
            <a:ext cx="53136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 latinLnBrk="0"/>
            <a:r>
              <a:rPr lang="ko-KR" altLang="en-US" sz="32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치료처방코드에 따른</a:t>
            </a:r>
            <a:r>
              <a:rPr lang="en-US" altLang="ko-KR" sz="32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3200" dirty="0" smtClean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fontAlgn="base" latinLnBrk="0"/>
            <a:r>
              <a:rPr lang="ko-KR" altLang="en-US" sz="32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물리치료</a:t>
            </a:r>
            <a:r>
              <a:rPr lang="en-US" altLang="ko-KR" sz="32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32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작업치료의 이해</a:t>
            </a:r>
            <a:endParaRPr lang="ko-KR" altLang="en-US" sz="32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8" name="Text Box 22"/>
          <p:cNvSpPr txBox="1">
            <a:spLocks noChangeArrowheads="1"/>
          </p:cNvSpPr>
          <p:nvPr/>
        </p:nvSpPr>
        <p:spPr bwMode="auto">
          <a:xfrm>
            <a:off x="5929322" y="5881422"/>
            <a:ext cx="2914844" cy="49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dist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rgbClr val="000000"/>
                </a:solidFill>
                <a:latin typeface="휴먼둥근헤드라인" pitchFamily="18" charset="-127"/>
                <a:ea typeface="휴먼둥근헤드라인" pitchFamily="18" charset="-127"/>
                <a:cs typeface="한컴바탕" pitchFamily="18" charset="-127"/>
              </a:rPr>
              <a:t>전라북도 남원의료원</a:t>
            </a:r>
          </a:p>
          <a:p>
            <a:pPr algn="dist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800" kern="0" dirty="0">
                <a:solidFill>
                  <a:prstClr val="black">
                    <a:lumMod val="65000"/>
                    <a:lumOff val="35000"/>
                  </a:prstClr>
                </a:solidFill>
                <a:latin typeface="휴먼엑스포" pitchFamily="18" charset="-127"/>
                <a:ea typeface="휴먼엑스포" pitchFamily="18" charset="-127"/>
                <a:cs typeface="한컴바탕" pitchFamily="18" charset="-127"/>
              </a:rPr>
              <a:t>JEOLLABUK-DO NAMWON MEDICAL CENTER</a:t>
            </a:r>
          </a:p>
        </p:txBody>
      </p:sp>
      <p:pic>
        <p:nvPicPr>
          <p:cNvPr id="31" name="Picture 2" descr="D:\★기획총무팀\기타\양식\신 로고\남원의료원 mI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933945"/>
            <a:ext cx="393551" cy="39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5724127" y="4417952"/>
            <a:ext cx="284335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dist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kern="0" dirty="0" smtClean="0">
                <a:latin typeface="HY강B" panose="02030600000101010101" pitchFamily="18" charset="-127"/>
                <a:ea typeface="HY강B" panose="02030600000101010101" pitchFamily="18" charset="-127"/>
                <a:cs typeface="한컴바탕" pitchFamily="18" charset="-127"/>
              </a:rPr>
              <a:t>물리치료사 양윤정</a:t>
            </a:r>
            <a:endParaRPr kumimoji="0" lang="en-US" altLang="ko-KR" sz="2000" kern="0" dirty="0">
              <a:latin typeface="HY강B" panose="02030600000101010101" pitchFamily="18" charset="-127"/>
              <a:ea typeface="HY강B" panose="02030600000101010101" pitchFamily="18" charset="-127"/>
              <a:cs typeface="한컴바탕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329734" y="76470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341509" y="638132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03112648" descr="EMB0000388c25f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20" y="380699"/>
            <a:ext cx="2827636" cy="38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8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785794"/>
            <a:ext cx="2458616" cy="595566"/>
          </a:xfr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altLang="ko-KR" sz="3200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/>
            </a:r>
            <a:br>
              <a:rPr lang="en-US" altLang="ko-KR" sz="3200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</a:br>
            <a:r>
              <a:rPr lang="en-US" altLang="ko-KR" sz="3200" b="1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Contents</a:t>
            </a:r>
            <a:r>
              <a:rPr lang="ko-KR" altLang="en-US" sz="3200" b="1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/>
            </a:r>
            <a:br>
              <a:rPr lang="ko-KR" altLang="en-US" sz="3200" b="1" dirty="0" smtClean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</a:br>
            <a:endParaRPr lang="ko-KR" altLang="en-US" sz="32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021907"/>
          </a:xfrm>
        </p:spPr>
        <p:txBody>
          <a:bodyPr/>
          <a:lstStyle/>
          <a:p>
            <a:pPr marL="0" indent="0">
              <a:buNone/>
            </a:pPr>
            <a:endParaRPr lang="en-US" altLang="ko-KR" dirty="0" smtClean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</a:t>
            </a:r>
            <a:r>
              <a:rPr lang="en-US" altLang="ko-KR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sym typeface="Wingdings"/>
              </a:rPr>
              <a:t></a:t>
            </a:r>
            <a:r>
              <a:rPr lang="ko-KR" altLang="en-US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작업치료처방코드목록</a:t>
            </a:r>
            <a:endParaRPr lang="en-US" altLang="ko-KR" sz="2400" dirty="0" smtClean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endParaRPr lang="en-US" altLang="ko-KR" sz="2400" dirty="0" smtClean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처방코드에 </a:t>
            </a:r>
            <a:r>
              <a:rPr lang="ko-KR" altLang="en-US" sz="24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따른 물리치료의 </a:t>
            </a:r>
            <a:r>
              <a:rPr lang="ko-KR" altLang="en-US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이해</a:t>
            </a:r>
            <a:endParaRPr lang="en-US" altLang="ko-KR" sz="2400" dirty="0" smtClean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2400" dirty="0" smtClean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처방코드에 </a:t>
            </a:r>
            <a:r>
              <a:rPr lang="ko-KR" altLang="en-US" sz="24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따른 작업치료의 이해</a:t>
            </a:r>
            <a:r>
              <a:rPr lang="en-US" altLang="ko-KR" sz="24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24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24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ko-KR" altLang="en-US" sz="2400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357158" y="784206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_x280435312" descr="EMB0000b944bb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직선 연결선 6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901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2005.  9.</a:t>
            </a:r>
            <a:endParaRPr lang="ko-KR" altLang="ko-KR" sz="1400" b="1" kern="0" dirty="0">
              <a:solidFill>
                <a:sysClr val="windowText" lastClr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74960" y="428604"/>
            <a:ext cx="49171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치료처방코드목록 </a:t>
            </a: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 병원 처방내역 기준</a:t>
            </a: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5536" y="1166099"/>
            <a:ext cx="8429683" cy="526297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numCol="2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prstClr val="black"/>
                </a:solidFill>
              </a:rPr>
              <a:t>□ </a:t>
            </a:r>
            <a:r>
              <a:rPr lang="ko-KR" altLang="en-US" sz="1600" dirty="0" smtClean="0">
                <a:solidFill>
                  <a:prstClr val="black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물</a:t>
            </a:r>
            <a:r>
              <a:rPr lang="ko-KR" altLang="en-US" sz="1600" dirty="0">
                <a:solidFill>
                  <a:prstClr val="black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리</a:t>
            </a:r>
            <a:r>
              <a:rPr lang="ko-KR" altLang="en-US" sz="1600" dirty="0" smtClean="0">
                <a:solidFill>
                  <a:prstClr val="black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치료 코드목록</a:t>
            </a:r>
            <a:endParaRPr lang="en-US" altLang="ko-KR" sz="1600" dirty="0" smtClean="0">
              <a:solidFill>
                <a:prstClr val="black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ko-KR" altLang="en-US" sz="1600" dirty="0" smtClean="0">
              <a:solidFill>
                <a:prstClr val="black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MM010,015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표층열치료</a:t>
            </a: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MM020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심층열치료</a:t>
            </a: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MM070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경피적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전기신경자극치료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(TENS)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MM080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간섭파전류치료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(ICT)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MM090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마사지치료</a:t>
            </a: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MM060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전기자극치료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(EST)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MM051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경추견인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(cervical Traction)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MM052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골반견인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(lumbar </a:t>
            </a:r>
            <a:r>
              <a:rPr lang="en-US" altLang="ko-KR" sz="1600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Traction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MM101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단순운동치료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(simple exercise)</a:t>
            </a: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MM102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복합운동치료</a:t>
            </a:r>
            <a:r>
              <a:rPr lang="en-US" altLang="ko-KR" sz="14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(complex exercise)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MM131,132 </a:t>
            </a:r>
            <a:r>
              <a:rPr lang="ko-KR" altLang="en-US" sz="1500" dirty="0" err="1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근막동통유발점</a:t>
            </a:r>
            <a:r>
              <a:rPr lang="ko-KR" altLang="en-US" sz="1500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5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주사자극치료</a:t>
            </a:r>
            <a:endParaRPr lang="en-US" altLang="ko-KR" sz="15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MM151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기능적전기자극치료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(FES)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MM105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중추신경계발달재활치료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(NDT)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MM301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매트 및 이동치료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(mat)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MM302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보행치료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(gait training) 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MX035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체위성안진교정치료</a:t>
            </a: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381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2005.  9.</a:t>
            </a:r>
            <a:endParaRPr lang="ko-KR" altLang="ko-KR" sz="1400" b="1" kern="0" dirty="0">
              <a:solidFill>
                <a:sysClr val="windowText" lastClr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74960" y="428604"/>
            <a:ext cx="484511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치료처방 코드목록 </a:t>
            </a:r>
            <a:r>
              <a:rPr lang="en-US" altLang="ko-KR" sz="18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8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현 병원 처방내역 기준</a:t>
            </a:r>
            <a:r>
              <a:rPr lang="en-US" altLang="ko-KR" sz="18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5536" y="1166099"/>
            <a:ext cx="8429683" cy="526297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txBody>
          <a:bodyPr wrap="square" numCol="1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>
                <a:solidFill>
                  <a:prstClr val="black"/>
                </a:solidFill>
              </a:rPr>
              <a:t>□ </a:t>
            </a:r>
            <a:r>
              <a:rPr lang="ko-KR" altLang="en-US" sz="1600" dirty="0">
                <a:solidFill>
                  <a:prstClr val="black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작업치료 </a:t>
            </a:r>
            <a:r>
              <a:rPr lang="ko-KR" altLang="en-US" sz="1600" dirty="0" smtClean="0">
                <a:solidFill>
                  <a:prstClr val="black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코드목록</a:t>
            </a:r>
            <a:endParaRPr lang="en-US" altLang="ko-KR" sz="1600" dirty="0" smtClean="0">
              <a:solidFill>
                <a:prstClr val="black"/>
              </a:solidFill>
              <a:latin typeface="휴먼엑스포" panose="02030504000101010101" pitchFamily="18" charset="-127"/>
              <a:ea typeface="휴먼엑스포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ko-KR" altLang="en-US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MM111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단순작업치료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(simple OT)</a:t>
            </a: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MM112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복합작업치료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(complex OT)</a:t>
            </a: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MM113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특수작업치료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(special OT)</a:t>
            </a: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MM114 </a:t>
            </a:r>
            <a:r>
              <a:rPr lang="ko-KR" altLang="en-US" sz="1600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일상생활동작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훈련치료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en-US" altLang="ko-KR" sz="16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ADL </a:t>
            </a:r>
            <a:r>
              <a:rPr lang="en-US" altLang="ko-KR" sz="16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Training)</a:t>
            </a:r>
            <a:endParaRPr lang="en-US" altLang="ko-KR" sz="16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MZ008 </a:t>
            </a:r>
            <a:r>
              <a:rPr lang="ko-KR" altLang="en-US" sz="1600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연하재활 </a:t>
            </a:r>
            <a:r>
              <a:rPr lang="ko-KR" altLang="en-US" sz="1600" dirty="0" err="1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기능적전기자극치료</a:t>
            </a: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MX141</a:t>
            </a:r>
            <a:r>
              <a:rPr lang="en-US" altLang="ko-KR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prstClr val="black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연하장애재활치료</a:t>
            </a: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marL="28575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566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2005.  9.</a:t>
            </a:r>
            <a:endParaRPr lang="ko-KR" altLang="ko-KR" sz="1400" b="1" kern="0" dirty="0">
              <a:solidFill>
                <a:sysClr val="windowText" lastClr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74960" y="428604"/>
            <a:ext cx="484511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처방코드에 따른 물리치료의 이해</a:t>
            </a: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47446" y="790616"/>
            <a:ext cx="8463973" cy="538609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txBody>
          <a:bodyPr wrap="square" numCol="1">
            <a:spAutoFit/>
          </a:bodyPr>
          <a:lstStyle/>
          <a:p>
            <a:pPr fontAlgn="base">
              <a:lnSpc>
                <a:spcPct val="150000"/>
              </a:lnSpc>
            </a:pPr>
            <a:endParaRPr lang="en-US" altLang="ko-KR" sz="1600" dirty="0" smtClean="0">
              <a:solidFill>
                <a:srgbClr val="0070C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MM010,015 </a:t>
            </a:r>
            <a:r>
              <a:rPr lang="ko-KR" altLang="en-US" sz="1600" dirty="0" err="1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표층열치료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(Superficial Heat Therapy)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피부 밑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1~2cm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깊이까지 열을 전달하여 </a:t>
            </a:r>
            <a:r>
              <a:rPr lang="ko-KR" altLang="en-US" sz="1400" dirty="0" err="1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혈류량을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증진시키고 근육 경직을 이완하는 효과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err="1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온습포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en-US" altLang="ko-KR" sz="1400" dirty="0" err="1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hotpack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),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적외선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(Infra Red(IR))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해당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(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산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*</a:t>
            </a:r>
            <a:r>
              <a:rPr lang="ko-KR" altLang="en-US" sz="1400" dirty="0" err="1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같은날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MM020 </a:t>
            </a:r>
            <a:r>
              <a:rPr lang="ko-KR" altLang="en-US" sz="1400" dirty="0" err="1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심층열치료와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동시에 실시한 경우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50%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MM015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산정</a:t>
            </a:r>
            <a:endParaRPr lang="en-US" altLang="ko-KR" sz="1400" dirty="0" smtClean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400" dirty="0" smtClean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</a:t>
            </a:r>
            <a:r>
              <a:rPr lang="en-US" altLang="ko-KR" sz="1600" dirty="0" smtClean="0">
                <a:solidFill>
                  <a:srgbClr val="0070C0"/>
                </a:solidFill>
                <a:latin typeface="휴먼엑스포" panose="02030504000101010101" pitchFamily="18" charset="-127"/>
                <a:ea typeface="휴먼엑스포" panose="02030504000101010101" pitchFamily="18" charset="-127"/>
              </a:rPr>
              <a:t>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MM020 </a:t>
            </a:r>
            <a:r>
              <a:rPr lang="ko-KR" altLang="en-US" sz="1600" dirty="0" err="1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심층열치료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(Deep Heat Therapy)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5cm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이상의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심부에서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열을 발생시켜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심부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근육을 비롯한 인대나 관절주위 조직에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심부열효과로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치료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초음차치료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(US),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극초단파치료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(MW),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초단파치료 등이 해당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</a:p>
          <a:p>
            <a:pPr fontAlgn="base">
              <a:lnSpc>
                <a:spcPct val="150000"/>
              </a:lnSpc>
            </a:pPr>
            <a:endParaRPr lang="en-US" altLang="ko-KR" sz="1400" dirty="0" smtClean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MM070 </a:t>
            </a:r>
            <a:r>
              <a:rPr lang="ko-KR" altLang="en-US" sz="1600" dirty="0" err="1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경피적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전기신경자극치료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(TENS)</a:t>
            </a:r>
            <a:r>
              <a:rPr lang="ko-KR" altLang="en-US" sz="1600" dirty="0" smtClean="0">
                <a:solidFill>
                  <a:srgbClr val="0070C0"/>
                </a:solidFill>
              </a:rPr>
              <a:t> </a:t>
            </a:r>
            <a:endParaRPr lang="en-US" altLang="ko-KR" sz="1600" dirty="0" smtClean="0">
              <a:solidFill>
                <a:srgbClr val="0070C0"/>
              </a:solidFill>
            </a:endParaRPr>
          </a:p>
          <a:p>
            <a:pPr fontAlgn="base"/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저주파전류를 이용하여 피부의 말초 감각신경을 자극하여 통증을 완화하는 치료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산정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endParaRPr lang="en-US" altLang="ko-KR" sz="1400" dirty="0" smtClean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MM080 </a:t>
            </a:r>
            <a:r>
              <a:rPr lang="ko-KR" altLang="en-US" sz="1600" dirty="0" err="1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간섭파전류치료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(ICT)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두 개 이상의 서로 다른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중주파전류를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인체의 적정 지점에 교차 통전시켜서 간섭현상으로 만들어진 저주파를 이용해 통증을 완화하는 치료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산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5386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2005.  9.</a:t>
            </a:r>
            <a:endParaRPr lang="ko-KR" altLang="ko-KR" sz="1400" b="1" kern="0" dirty="0">
              <a:solidFill>
                <a:sysClr val="windowText" lastClr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74960" y="428604"/>
            <a:ext cx="484511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처방코드에 따른 물리치료의 이해</a:t>
            </a: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95537" y="1130469"/>
            <a:ext cx="8391305" cy="553997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MM090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마사지치료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(Massage Therapy)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주로 안면마비나 사경 등에 적용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마비 측 얼굴 근육이나 뭉쳐있는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SCM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에 적용하여 근 위축이나 뭉침을 풀어주어 정상적이고 균형적인 얼굴 표정을 유지함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endParaRPr lang="ko-KR" altLang="en-US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4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>
                <a:solidFill>
                  <a:srgbClr val="0070C0"/>
                </a:solidFill>
              </a:rPr>
              <a:t>□ 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MM060 </a:t>
            </a:r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전기자극치료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(EST)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1hz~1000hz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의 저주파를 이용하여 전기적으로 마비된 근육이나 신경을 자극하여 </a:t>
            </a:r>
            <a:r>
              <a:rPr lang="ko-KR" altLang="en-US" sz="14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근수축을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유도해내는 치료법으로 </a:t>
            </a:r>
            <a:r>
              <a:rPr lang="ko-KR" altLang="en-US" sz="14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근위축을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방지하고 근육기능을 증진하는 치료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(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산정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endParaRPr lang="en-US" altLang="ko-KR" sz="14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MM051 </a:t>
            </a:r>
            <a:r>
              <a:rPr lang="ko-KR" altLang="en-US" sz="1600" dirty="0" err="1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경추견인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(Cervical Traction)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err="1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경추</a:t>
            </a:r>
            <a:r>
              <a:rPr lang="ko-KR" altLang="en-US" sz="1400" dirty="0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견인기</a:t>
            </a:r>
            <a:r>
              <a:rPr lang="ko-KR" altLang="en-US" sz="1400" dirty="0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를 이용하여 조직을 신장시키고 목의 통증 및 </a:t>
            </a:r>
            <a:r>
              <a:rPr lang="ko-KR" altLang="en-US" sz="1400" dirty="0" err="1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상지의</a:t>
            </a:r>
            <a:r>
              <a:rPr lang="ko-KR" altLang="en-US" sz="1400" dirty="0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저</a:t>
            </a:r>
            <a:r>
              <a:rPr lang="ko-KR" altLang="en-US" sz="1400" dirty="0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림 현상과 함께 </a:t>
            </a:r>
            <a:r>
              <a:rPr lang="ko-KR" altLang="en-US" sz="1400" dirty="0" err="1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목디스크</a:t>
            </a:r>
            <a:r>
              <a:rPr lang="ko-KR" altLang="en-US" sz="1400" dirty="0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 등의 통증완화 </a:t>
            </a:r>
            <a:endParaRPr lang="en-US" altLang="ko-KR" sz="1400" dirty="0" smtClean="0">
              <a:effectLst/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MM052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골반견인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(Pelvic(Lumbar) Traction)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요추 견인기를 이용하여 조직을 신장시키고 허리의 통증 및 하지의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저</a:t>
            </a:r>
            <a:r>
              <a:rPr lang="ko-KR" altLang="en-US" sz="1400" dirty="0" smtClean="0">
                <a:effectLst/>
                <a:latin typeface="휴먼모음T" panose="02030504000101010101" pitchFamily="18" charset="-127"/>
                <a:ea typeface="휴먼모음T" panose="02030504000101010101" pitchFamily="18" charset="-127"/>
              </a:rPr>
              <a:t>림 현상과 함께 허리디스크 등의 통증완화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(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산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endParaRPr lang="en-US" altLang="ko-KR" sz="1600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211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2005.  9.</a:t>
            </a:r>
            <a:endParaRPr lang="ko-KR" altLang="ko-KR" sz="1400" b="1" kern="0" dirty="0">
              <a:solidFill>
                <a:sysClr val="windowText" lastClr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74960" y="428604"/>
            <a:ext cx="484511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처방코드에 따른 물리치료의 이해</a:t>
            </a: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39552" y="1142331"/>
            <a:ext cx="834387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MM101 </a:t>
            </a:r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단순운동치료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Simple 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Exercise)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근육기능 장애와 관절기능 장애에 대해 각종 운동 및 자세교정 목적 등으로 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10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분이상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치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료</a:t>
            </a:r>
          </a:p>
          <a:p>
            <a:pPr fontAlgn="base">
              <a:lnSpc>
                <a:spcPct val="150000"/>
              </a:lnSpc>
            </a:pPr>
            <a:endParaRPr lang="en-US" altLang="ko-KR" sz="1400" dirty="0" smtClean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□ 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MM102 </a:t>
            </a:r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복합운동치료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Complex Exercise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전산화된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등속성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운동기구를 제외한 기계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기구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를 사용하여 근력강화 및 기능강화훈련을 목적으로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30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분이상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치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료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Ex).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무릎주변 골절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인공관절수술이나 어깨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회선근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개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수술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후 관절가동범위 증가 위한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CPM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기기 치료 해당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ko-KR" altLang="en-US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MM131,132 </a:t>
            </a:r>
            <a:r>
              <a:rPr lang="ko-KR" altLang="en-US" sz="1600" dirty="0" err="1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근막동통유발점</a:t>
            </a:r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주사자극치료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(TPI)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가느다란 주사바늘을 통증유발점에 삽입하여 국소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연축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반응을 유발시키는 치료방법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(RM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전문의 또는 동통재활분야교육을 이수한 의사가 직접 실시한 경우 산정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현재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마취통증의학과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정형외과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신경외과에서 치료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시행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48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2005.  9.</a:t>
            </a:r>
            <a:endParaRPr lang="ko-KR" altLang="ko-KR" sz="1400" b="1" kern="0" dirty="0">
              <a:solidFill>
                <a:sysClr val="windowText" lastClr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74960" y="428604"/>
            <a:ext cx="484511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처방코드에 따른 물리치료의 이해</a:t>
            </a: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20113" y="845887"/>
            <a:ext cx="8391306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endParaRPr lang="en-US" altLang="ko-KR" sz="1600" dirty="0" smtClean="0">
              <a:solidFill>
                <a:srgbClr val="0070C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 latinLnBrk="0"/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□ 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MM151 </a:t>
            </a:r>
            <a:r>
              <a:rPr lang="ko-KR" altLang="en-US" sz="1600" dirty="0" err="1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기능적전기자극치료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(FES) 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근육이 상부운동신경계와 단절된 뒤 나타나는 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근위축을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방지하거나 지연시켜 근육의 기능이 퇴화하는 것을 막고 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근육이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가지는 본래의 운동기능을 지속할 수 있도록 재교육하는 효과로 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20</a:t>
            </a:r>
            <a:r>
              <a:rPr lang="ko-KR" altLang="en-US" sz="1400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분이상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적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용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중추신경계환자만 해당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산정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dirty="0">
              <a:solidFill>
                <a:srgbClr val="0070C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>
              <a:solidFill>
                <a:srgbClr val="0070C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 latinLnBrk="0"/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□ 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MM105 </a:t>
            </a:r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중추신경계발달재활치료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(NDT) 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다양한 신체적 자극으로 뇌신경 재형성을 촉진하는 방법으로 환자의 임상 양상에 맞춰 치료 내용을 결정하고 적용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중추신경계 장애로 인한 발달지연 및 근육마비와 경직의 치료를 목적으로 </a:t>
            </a:r>
            <a:r>
              <a:rPr lang="ko-KR" altLang="en-US" sz="14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보이타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또는 </a:t>
            </a:r>
            <a:r>
              <a:rPr lang="ko-KR" altLang="en-US" sz="1400" dirty="0" err="1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보바스요법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등의 교육과정을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120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시간이상 이수한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RM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전문의나 물리치료사가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로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30</a:t>
            </a:r>
            <a:r>
              <a:rPr lang="ko-KR" altLang="en-US" sz="1400" dirty="0" err="1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분이상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치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료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.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  <a:p>
            <a:pPr fontAlgn="base">
              <a:lnSpc>
                <a:spcPct val="150000"/>
              </a:lnSpc>
            </a:pP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MM301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매트 및 이동치료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(Mattress or Mobilization Training)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일어서거나 보행훈련을 하기 전에 시행하는 훈련으로 안정된 자세에서 신체 조절능력 증진을 통하여 근력 및 기능적 관절가동범위를 점진적으로 향상시키고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체간과 골반주변의 안정성 및 신체 균형 조절능력을 촉진시켜 돌아눕기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균형잡기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일어서기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경사대훈련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이동운동 훈련 등을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30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분이상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치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료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산정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dirty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8027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2005.  9.</a:t>
            </a:r>
            <a:endParaRPr lang="ko-KR" altLang="ko-KR" sz="1400" b="1" kern="0" dirty="0">
              <a:solidFill>
                <a:sysClr val="windowText" lastClr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74960" y="428604"/>
            <a:ext cx="484511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처방코드에 따른 물리치료의 이해</a:t>
            </a: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14393" y="1484784"/>
            <a:ext cx="8391306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MM302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보행치료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(Gait Training)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편마비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하지마비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사지마비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뇌성마비 등의 중추신경계 질환이나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사지절단자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등 보행동작에 제한이 있는 자가 보행할 수 있도록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30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분이상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치료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산정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MX035 </a:t>
            </a:r>
            <a:r>
              <a:rPr lang="ko-KR" altLang="en-US" sz="1600" dirty="0" err="1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체위성안진교정치료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en-US" altLang="ko-KR" sz="1600" dirty="0" err="1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Canalith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Reposition Therapy)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비정상적인 곳에 위치한 이석을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어지러움증을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유발하지 않는 곳으로 이동시켜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어지러움증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감소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. BPPV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환자 적용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현재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신경과에서 치료 시행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산정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239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2005.  9.</a:t>
            </a:r>
            <a:endParaRPr lang="ko-KR" altLang="ko-KR" sz="1400" b="1" kern="0" dirty="0">
              <a:solidFill>
                <a:sysClr val="windowText" lastClr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5536" y="348981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FFFF"/>
                </a:solidFill>
                <a:latin typeface="HY울릉도M" pitchFamily="18" charset="-127"/>
                <a:ea typeface="HY울릉도M" pitchFamily="18" charset="-127"/>
              </a:rPr>
              <a:t>임무달성을 위한  전략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74960" y="428604"/>
            <a:ext cx="484511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처방코드에 따른 작</a:t>
            </a:r>
            <a:r>
              <a:rPr lang="ko-KR" altLang="en-US" sz="18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업</a:t>
            </a: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치료의 이해</a:t>
            </a: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22877" y="787382"/>
            <a:ext cx="8488541" cy="5124480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fontAlgn="base">
              <a:lnSpc>
                <a:spcPct val="150000"/>
              </a:lnSpc>
            </a:pPr>
            <a:endParaRPr lang="en-US" altLang="ko-KR" sz="1600" dirty="0" smtClean="0">
              <a:solidFill>
                <a:srgbClr val="0070C0"/>
              </a:solidFill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MM111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단순작업치료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(Simple OT)</a:t>
            </a:r>
            <a:endParaRPr lang="en-US" altLang="ko-KR" sz="1600" dirty="0">
              <a:solidFill>
                <a:srgbClr val="0070C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여러가지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도구를 이용하여 주로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상지의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근력강화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미세동작훈련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관절가동범위운동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감각자극 인지훈련 등의 방법으로 반복된 교육을 해서 정상적인 기능을 유도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산정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- 1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인의 작업치료사가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 이상의 환자를 동시에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10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 이상 치료</a:t>
            </a:r>
            <a:endParaRPr lang="en-US" altLang="ko-KR" sz="1400" dirty="0" smtClean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4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MM112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복합작업치료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(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Complex OT)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여러가지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도구를 이용하여 주로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상지의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근력강화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미세동작훈련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관절가동범위운동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감각자극 인지훈련 등의 방법으로 반복된 교육을 해서 정상적인 기능을 유도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- 1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인의 작업치료사가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로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10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~30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 치료</a:t>
            </a:r>
            <a:endParaRPr lang="en-US" altLang="ko-KR" sz="1400" dirty="0" smtClean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4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MM113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특수작업치료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(Special OT)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여러가지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도구를 이용하여 주로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상지의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근력강화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미세동작훈련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관절가동범위운동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감각자극 인지훈련 등의 방법으로 반복된 교육을 해서 정상적인 기능을 유도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- 1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인의 작업치료사가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로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30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 이상 치료</a:t>
            </a:r>
            <a:endParaRPr lang="ko-KR" altLang="en-US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8924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3073" name="_x280435312" descr="EMB0000b944bb8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7" y="188640"/>
            <a:ext cx="1339172" cy="95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 Box 83"/>
          <p:cNvSpPr txBox="1">
            <a:spLocks noChangeArrowheads="1"/>
          </p:cNvSpPr>
          <p:nvPr/>
        </p:nvSpPr>
        <p:spPr bwMode="gray">
          <a:xfrm>
            <a:off x="3205152" y="3208072"/>
            <a:ext cx="900113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latinLnBrk="0">
              <a:defRPr/>
            </a:pPr>
            <a:r>
              <a:rPr lang="en-US" altLang="ko-KR" sz="1400" b="1" kern="0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2005.  9.</a:t>
            </a:r>
            <a:endParaRPr lang="ko-KR" altLang="ko-KR" sz="1400" b="1" kern="0" dirty="0">
              <a:solidFill>
                <a:sysClr val="windowText" lastClr="000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374960" y="428604"/>
            <a:ext cx="4845112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처방코드에 따른 작</a:t>
            </a:r>
            <a:r>
              <a:rPr lang="ko-KR" altLang="en-US" sz="18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업</a:t>
            </a:r>
            <a:r>
              <a:rPr lang="ko-KR" altLang="en-US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치료의 이해</a:t>
            </a: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>
              <a:spcBef>
                <a:spcPct val="50000"/>
              </a:spcBef>
            </a:pPr>
            <a:r>
              <a:rPr lang="en-US" altLang="ko-KR" sz="18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ko-KR" altLang="en-US" sz="18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314293" y="1177618"/>
            <a:ext cx="8472549" cy="4847481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MM114 </a:t>
            </a:r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일상생활동작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훈련치료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(ADL Training)</a:t>
            </a:r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신체적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인지적 손상이 있는 환자가 독립적으로 일상생활을 할 수 있도록 도와주는 치료로 삶의 질과 만족도를 증진시키고 독립적인 활동 수행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을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목적으로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식사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옷 입고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벗기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배변 및 위생훈련 등 일상생활동작 훈련을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대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로 </a:t>
            </a:r>
            <a:endParaRPr lang="en-US" altLang="ko-KR" sz="1400" dirty="0" smtClean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20</a:t>
            </a:r>
            <a:r>
              <a:rPr lang="ko-KR" altLang="en-US" sz="1400" dirty="0" err="1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분이상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치료</a:t>
            </a:r>
            <a:endParaRPr lang="en-US" altLang="ko-KR" sz="14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4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MZ008 </a:t>
            </a:r>
            <a:r>
              <a:rPr lang="ko-KR" altLang="en-US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연하재활 </a:t>
            </a:r>
            <a:r>
              <a:rPr lang="ko-KR" altLang="en-US" sz="1600" dirty="0" err="1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기능적전기자극치료</a:t>
            </a:r>
            <a:endParaRPr lang="en-US" altLang="ko-KR" sz="1600" dirty="0" smtClean="0">
              <a:solidFill>
                <a:srgbClr val="0070C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(Functional 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Electrical Stimulation for Rehabilitative Dysphagia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Therapy)</a:t>
            </a:r>
            <a:endParaRPr lang="en-US" altLang="ko-KR" sz="1600" dirty="0">
              <a:solidFill>
                <a:srgbClr val="0070C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전기 자극을 통해 연하기능에 관여하는 감각 신경을 자극함으로 연하 중추에 영향을 주며 직접 연하에 관여하는 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신경근육계에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자극을 주어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신경근육계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재교육</a:t>
            </a:r>
            <a:r>
              <a:rPr lang="en-US" altLang="ko-KR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연하 관련 근육의 위축 방지 등의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효과로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30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분이상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적</a:t>
            </a: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용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 smtClean="0">
              <a:solidFill>
                <a:prstClr val="black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rgbClr val="0070C0"/>
                </a:solidFill>
              </a:rPr>
              <a:t>□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MX141 </a:t>
            </a:r>
            <a:r>
              <a:rPr lang="ko-KR" altLang="en-US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연하장애재활치료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en-US" altLang="ko-KR" sz="1600" dirty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Rehabilitative Dysphagia </a:t>
            </a:r>
            <a:r>
              <a:rPr lang="en-US" altLang="ko-KR" sz="1600" dirty="0" smtClean="0">
                <a:solidFill>
                  <a:srgbClr val="0070C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Therapy)</a:t>
            </a:r>
            <a:endParaRPr lang="en-US" altLang="ko-KR" sz="1600" dirty="0">
              <a:solidFill>
                <a:srgbClr val="0070C0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먹는 과정에서 방해되는 근 긴장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체간 머리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상지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하지와의 자세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원시적인 반사의 억제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감각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지각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인지기능 장애 등을 지속적인 교육과 특수한 훈련으로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대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로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30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분이상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치료 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외래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입원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 </a:t>
            </a:r>
            <a:r>
              <a:rPr lang="en-US" altLang="ko-KR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회 </a:t>
            </a:r>
            <a:r>
              <a:rPr lang="ko-KR" altLang="en-US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산</a:t>
            </a:r>
            <a:r>
              <a:rPr lang="ko-KR" altLang="en-US" sz="1400" dirty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정</a:t>
            </a:r>
            <a:r>
              <a:rPr lang="en-US" altLang="ko-KR" sz="1400" dirty="0" smtClean="0">
                <a:solidFill>
                  <a:prstClr val="black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dirty="0">
              <a:solidFill>
                <a:prstClr val="black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400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0768"/>
            <a:ext cx="5722591" cy="3240360"/>
          </a:xfrm>
          <a:solidFill>
            <a:srgbClr val="FFFF00"/>
          </a:solidFill>
          <a:ln w="28575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228184" y="5285331"/>
            <a:ext cx="2389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i="1" dirty="0" smtClean="0">
                <a:latin typeface="양재샤넬체M" panose="02020603020101020101" pitchFamily="18" charset="-127"/>
                <a:ea typeface="양재샤넬체M" panose="02020603020101020101" pitchFamily="18" charset="-127"/>
              </a:rPr>
              <a:t>-End-</a:t>
            </a:r>
            <a:endParaRPr lang="ko-KR" altLang="en-US" sz="3600" i="1" dirty="0">
              <a:latin typeface="양재샤넬체M" panose="02020603020101020101" pitchFamily="18" charset="-127"/>
              <a:ea typeface="양재샤넬체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8686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1251</Words>
  <Application>Microsoft Office PowerPoint</Application>
  <PresentationFormat>화면 슬라이드 쇼(4:3)</PresentationFormat>
  <Paragraphs>173</Paragraphs>
  <Slides>12</Slides>
  <Notes>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 Contents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67</cp:revision>
  <dcterms:created xsi:type="dcterms:W3CDTF">2022-05-26T23:47:31Z</dcterms:created>
  <dcterms:modified xsi:type="dcterms:W3CDTF">2022-06-26T23:49:11Z</dcterms:modified>
</cp:coreProperties>
</file>