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12" r:id="rId2"/>
    <p:sldId id="420" r:id="rId3"/>
    <p:sldId id="413" r:id="rId4"/>
    <p:sldId id="416" r:id="rId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657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5647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orient="horz" pos="210" userDrawn="1">
          <p15:clr>
            <a:srgbClr val="A4A3A4"/>
          </p15:clr>
        </p15:guide>
        <p15:guide id="7" orient="horz" pos="3793">
          <p15:clr>
            <a:srgbClr val="A4A3A4"/>
          </p15:clr>
        </p15:guide>
        <p15:guide id="9" orient="horz" pos="799">
          <p15:clr>
            <a:srgbClr val="A4A3A4"/>
          </p15:clr>
        </p15:guide>
        <p15:guide id="10" orient="horz" pos="346">
          <p15:clr>
            <a:srgbClr val="A4A3A4"/>
          </p15:clr>
        </p15:guide>
        <p15:guide id="11" pos="158">
          <p15:clr>
            <a:srgbClr val="A4A3A4"/>
          </p15:clr>
        </p15:guide>
        <p15:guide id="12" pos="56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ECF8"/>
    <a:srgbClr val="2C0BF3"/>
    <a:srgbClr val="0BB5C6"/>
    <a:srgbClr val="FFE1E1"/>
    <a:srgbClr val="FF9797"/>
    <a:srgbClr val="604A7B"/>
    <a:srgbClr val="FF1919"/>
    <a:srgbClr val="E36B79"/>
    <a:srgbClr val="FF3B3B"/>
    <a:srgbClr val="F199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0" autoAdjust="0"/>
    <p:restoredTop sz="94660"/>
  </p:normalViewPr>
  <p:slideViewPr>
    <p:cSldViewPr>
      <p:cViewPr>
        <p:scale>
          <a:sx n="124" d="100"/>
          <a:sy n="124" d="100"/>
        </p:scale>
        <p:origin x="-1590" y="228"/>
      </p:cViewPr>
      <p:guideLst>
        <p:guide orient="horz" pos="3657"/>
        <p:guide orient="horz" pos="572"/>
        <p:guide orient="horz" pos="1071"/>
        <p:guide orient="horz" pos="210"/>
        <p:guide orient="horz" pos="3793"/>
        <p:guide orient="horz" pos="799"/>
        <p:guide orient="horz" pos="346"/>
        <p:guide pos="113"/>
        <p:guide pos="5647"/>
        <p:guide pos="158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pPr/>
              <a:t>2022-07-04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135460" y="4746397"/>
            <a:ext cx="1908814" cy="1490915"/>
            <a:chOff x="7135460" y="4639378"/>
            <a:chExt cx="1908814" cy="1620575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9024" y="4639378"/>
              <a:ext cx="755250" cy="8212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0290" y="5519857"/>
              <a:ext cx="913984" cy="7389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5460" y="5516327"/>
              <a:ext cx="925673" cy="7436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0312" y="4810581"/>
              <a:ext cx="855702" cy="6419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1" name="직사각형 40"/>
          <p:cNvSpPr/>
          <p:nvPr/>
        </p:nvSpPr>
        <p:spPr>
          <a:xfrm>
            <a:off x="0" y="2166801"/>
            <a:ext cx="9144000" cy="2160240"/>
          </a:xfrm>
          <a:prstGeom prst="rect">
            <a:avLst/>
          </a:prstGeom>
          <a:gradFill flip="none" rotWithShape="1">
            <a:gsLst>
              <a:gs pos="39000">
                <a:schemeClr val="tx2">
                  <a:lumMod val="20000"/>
                  <a:lumOff val="80000"/>
                </a:schemeClr>
              </a:gs>
              <a:gs pos="34000">
                <a:schemeClr val="accent1">
                  <a:lumMod val="20000"/>
                  <a:lumOff val="80000"/>
                </a:schemeClr>
              </a:gs>
              <a:gs pos="26000">
                <a:schemeClr val="accent5">
                  <a:lumMod val="20000"/>
                  <a:lumOff val="80000"/>
                </a:schemeClr>
              </a:gs>
              <a:gs pos="21000">
                <a:schemeClr val="accent5">
                  <a:lumMod val="40000"/>
                  <a:lumOff val="60000"/>
                </a:schemeClr>
              </a:gs>
              <a:gs pos="0">
                <a:schemeClr val="accent5">
                  <a:lumMod val="75000"/>
                </a:schemeClr>
              </a:gs>
              <a:gs pos="65000">
                <a:srgbClr val="577FB0"/>
              </a:gs>
              <a:gs pos="49000">
                <a:schemeClr val="tx2">
                  <a:lumMod val="40000"/>
                  <a:lumOff val="60000"/>
                </a:schemeClr>
              </a:gs>
              <a:gs pos="89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3404503" y="2847365"/>
            <a:ext cx="5631993" cy="66941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공공보건의료의 변화 과정</a:t>
            </a:r>
            <a:endParaRPr lang="en-US" altLang="ko-KR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82662" y="3827524"/>
            <a:ext cx="3397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spc="-100" dirty="0" smtClean="0">
                <a:solidFill>
                  <a:schemeClr val="bg1"/>
                </a:solidFill>
              </a:rPr>
              <a:t>JEOLLABUK-DO </a:t>
            </a:r>
            <a:r>
              <a:rPr lang="en-US" altLang="ko-KR" sz="1200" b="1" spc="-100" dirty="0">
                <a:solidFill>
                  <a:schemeClr val="bg1"/>
                </a:solidFill>
              </a:rPr>
              <a:t>NAMWON MEDICAL CENTER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582662" y="3786024"/>
            <a:ext cx="360040" cy="3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814990" y="2284660"/>
            <a:ext cx="1910071" cy="1910071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10758" y="549223"/>
            <a:ext cx="9133242" cy="468000"/>
            <a:chOff x="10758" y="179960"/>
            <a:chExt cx="9133242" cy="360040"/>
          </a:xfrm>
        </p:grpSpPr>
        <p:sp>
          <p:nvSpPr>
            <p:cNvPr id="40" name="직사각형 39"/>
            <p:cNvSpPr/>
            <p:nvPr/>
          </p:nvSpPr>
          <p:spPr>
            <a:xfrm>
              <a:off x="3024000" y="180000"/>
              <a:ext cx="6120000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75000"/>
                  </a:schemeClr>
                </a:gs>
                <a:gs pos="13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37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10758" y="179960"/>
              <a:ext cx="3024000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BB5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설명 잘해주는 병원</a:t>
              </a:r>
            </a:p>
          </p:txBody>
        </p:sp>
      </p:grpSp>
      <p:sp>
        <p:nvSpPr>
          <p:cNvPr id="33" name="TextBox 42"/>
          <p:cNvSpPr txBox="1">
            <a:spLocks noChangeArrowheads="1"/>
          </p:cNvSpPr>
          <p:nvPr/>
        </p:nvSpPr>
        <p:spPr bwMode="auto">
          <a:xfrm>
            <a:off x="7201463" y="613946"/>
            <a:ext cx="18706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2022. 7. </a:t>
            </a:r>
            <a:r>
              <a:rPr lang="en-US" altLang="ko-KR" sz="1600" b="1" smtClean="0">
                <a:solidFill>
                  <a:schemeClr val="bg1"/>
                </a:solidFill>
                <a:latin typeface="+mj-lt"/>
                <a:ea typeface="+mj-ea"/>
              </a:rPr>
              <a:t>5.(</a:t>
            </a:r>
            <a:r>
              <a:rPr lang="ko-KR" altLang="en-US" sz="1600" b="1" dirty="0">
                <a:solidFill>
                  <a:schemeClr val="bg1"/>
                </a:solidFill>
                <a:latin typeface="+mj-lt"/>
                <a:ea typeface="+mj-ea"/>
              </a:rPr>
              <a:t>화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grpSp>
        <p:nvGrpSpPr>
          <p:cNvPr id="52" name="그룹 51"/>
          <p:cNvGrpSpPr/>
          <p:nvPr/>
        </p:nvGrpSpPr>
        <p:grpSpPr>
          <a:xfrm>
            <a:off x="0" y="6381328"/>
            <a:ext cx="9144000" cy="320031"/>
            <a:chOff x="0" y="6381328"/>
            <a:chExt cx="9144000" cy="320031"/>
          </a:xfrm>
        </p:grpSpPr>
        <p:cxnSp>
          <p:nvCxnSpPr>
            <p:cNvPr id="53" name="직선 연결선 52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직사각형 53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9847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107504" y="908720"/>
            <a:ext cx="8928992" cy="532209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grpSp>
        <p:nvGrpSpPr>
          <p:cNvPr id="3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4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35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 변화과정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99" name="그룹 98"/>
          <p:cNvGrpSpPr/>
          <p:nvPr/>
        </p:nvGrpSpPr>
        <p:grpSpPr>
          <a:xfrm>
            <a:off x="433704" y="983905"/>
            <a:ext cx="8602793" cy="4710646"/>
            <a:chOff x="433704" y="983905"/>
            <a:chExt cx="8602793" cy="4710646"/>
          </a:xfrm>
        </p:grpSpPr>
        <p:sp>
          <p:nvSpPr>
            <p:cNvPr id="210" name="자유형 209"/>
            <p:cNvSpPr/>
            <p:nvPr/>
          </p:nvSpPr>
          <p:spPr>
            <a:xfrm>
              <a:off x="667036" y="1556792"/>
              <a:ext cx="7793396" cy="3552985"/>
            </a:xfrm>
            <a:custGeom>
              <a:avLst/>
              <a:gdLst>
                <a:gd name="connsiteX0" fmla="*/ 0 w 9239250"/>
                <a:gd name="connsiteY0" fmla="*/ 4314825 h 4314825"/>
                <a:gd name="connsiteX1" fmla="*/ 9239250 w 9239250"/>
                <a:gd name="connsiteY1" fmla="*/ 0 h 4314825"/>
                <a:gd name="connsiteX2" fmla="*/ 9239250 w 9239250"/>
                <a:gd name="connsiteY2" fmla="*/ 0 h 4314825"/>
                <a:gd name="connsiteX0" fmla="*/ 0 w 9239250"/>
                <a:gd name="connsiteY0" fmla="*/ 4314825 h 4314848"/>
                <a:gd name="connsiteX1" fmla="*/ 9239250 w 9239250"/>
                <a:gd name="connsiteY1" fmla="*/ 0 h 4314848"/>
                <a:gd name="connsiteX2" fmla="*/ 9239250 w 9239250"/>
                <a:gd name="connsiteY2" fmla="*/ 0 h 4314848"/>
                <a:gd name="connsiteX0" fmla="*/ 0 w 9239250"/>
                <a:gd name="connsiteY0" fmla="*/ 4314825 h 4314857"/>
                <a:gd name="connsiteX1" fmla="*/ 9239250 w 9239250"/>
                <a:gd name="connsiteY1" fmla="*/ 0 h 4314857"/>
                <a:gd name="connsiteX2" fmla="*/ 9239250 w 9239250"/>
                <a:gd name="connsiteY2" fmla="*/ 0 h 4314857"/>
                <a:gd name="connsiteX0" fmla="*/ 0 w 9239250"/>
                <a:gd name="connsiteY0" fmla="*/ 4314825 h 4314845"/>
                <a:gd name="connsiteX1" fmla="*/ 9239250 w 9239250"/>
                <a:gd name="connsiteY1" fmla="*/ 0 h 4314845"/>
                <a:gd name="connsiteX2" fmla="*/ 9239250 w 9239250"/>
                <a:gd name="connsiteY2" fmla="*/ 0 h 4314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39250" h="4314845">
                  <a:moveTo>
                    <a:pt x="0" y="4314825"/>
                  </a:moveTo>
                  <a:cubicBezTo>
                    <a:pt x="5213350" y="4324350"/>
                    <a:pt x="8469312" y="966788"/>
                    <a:pt x="9239250" y="0"/>
                  </a:cubicBezTo>
                  <a:lnTo>
                    <a:pt x="9239250" y="0"/>
                  </a:lnTo>
                </a:path>
              </a:pathLst>
            </a:cu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11" name="타원 210"/>
            <p:cNvSpPr/>
            <p:nvPr/>
          </p:nvSpPr>
          <p:spPr>
            <a:xfrm>
              <a:off x="576177" y="5037436"/>
              <a:ext cx="137046" cy="12971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12" name="타원 211"/>
            <p:cNvSpPr/>
            <p:nvPr/>
          </p:nvSpPr>
          <p:spPr>
            <a:xfrm>
              <a:off x="876743" y="4825002"/>
              <a:ext cx="575317" cy="54456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3" name="타원 212"/>
            <p:cNvSpPr/>
            <p:nvPr/>
          </p:nvSpPr>
          <p:spPr>
            <a:xfrm>
              <a:off x="1864155" y="4724779"/>
              <a:ext cx="575317" cy="54456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14" name="타원 213"/>
            <p:cNvSpPr/>
            <p:nvPr/>
          </p:nvSpPr>
          <p:spPr>
            <a:xfrm>
              <a:off x="2897237" y="4524196"/>
              <a:ext cx="575317" cy="54456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15" name="타원 214"/>
            <p:cNvSpPr/>
            <p:nvPr/>
          </p:nvSpPr>
          <p:spPr>
            <a:xfrm>
              <a:off x="3981336" y="4216947"/>
              <a:ext cx="575317" cy="54456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16" name="타원 215"/>
            <p:cNvSpPr/>
            <p:nvPr/>
          </p:nvSpPr>
          <p:spPr>
            <a:xfrm>
              <a:off x="4928732" y="3804262"/>
              <a:ext cx="575317" cy="54456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17" name="이등변 삼각형 216"/>
            <p:cNvSpPr/>
            <p:nvPr/>
          </p:nvSpPr>
          <p:spPr>
            <a:xfrm>
              <a:off x="1116515" y="4674512"/>
              <a:ext cx="95774" cy="78150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18" name="직사각형 217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433704" y="3791948"/>
              <a:ext cx="1252273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ko-KR" sz="1000" b="1" dirty="0" smtClean="0">
                  <a:solidFill>
                    <a:srgbClr val="1C0DE5"/>
                  </a:solidFill>
                </a:rPr>
                <a:t>2000. 1</a:t>
              </a:r>
              <a:r>
                <a:rPr lang="ko-KR" altLang="en-US" sz="1000" b="1" dirty="0" smtClean="0">
                  <a:solidFill>
                    <a:srgbClr val="1C0DE5"/>
                  </a:solidFill>
                </a:rPr>
                <a:t>월</a:t>
              </a:r>
              <a:endParaRPr lang="en-US" altLang="ko-KR" sz="1000" b="1" dirty="0">
                <a:solidFill>
                  <a:srgbClr val="1C0DE5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0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「공공보건의료에</a:t>
              </a:r>
              <a:endParaRPr lang="en-US" altLang="ko-KR" sz="10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0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관한 법률」 제정</a:t>
              </a:r>
              <a:endParaRPr lang="ko-KR" altLang="en-US" sz="10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9" name="직사각형 218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2313274" y="3504428"/>
              <a:ext cx="1259133" cy="7489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ko-KR" sz="1000" b="1" dirty="0" smtClean="0">
                  <a:solidFill>
                    <a:srgbClr val="1C0DE5"/>
                  </a:solidFill>
                </a:rPr>
                <a:t>2010. 1</a:t>
              </a:r>
              <a:r>
                <a:rPr lang="ko-KR" altLang="en-US" sz="1000" b="1" dirty="0" smtClean="0">
                  <a:solidFill>
                    <a:srgbClr val="1C0DE5"/>
                  </a:solidFill>
                </a:rPr>
                <a:t>월</a:t>
              </a:r>
              <a:endParaRPr lang="en-US" altLang="ko-KR" sz="1000" b="1" dirty="0">
                <a:solidFill>
                  <a:srgbClr val="1C0DE5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지역거점</a:t>
              </a:r>
              <a:r>
                <a:rPr lang="en-US" altLang="ko-KR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공공병원</a:t>
              </a:r>
              <a:endParaRPr lang="en-US" altLang="ko-KR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발전계획</a:t>
              </a:r>
              <a:endParaRPr lang="ko-KR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20" name="이등변 삼각형 219"/>
            <p:cNvSpPr/>
            <p:nvPr/>
          </p:nvSpPr>
          <p:spPr>
            <a:xfrm rot="60000">
              <a:off x="3100525" y="4367569"/>
              <a:ext cx="95774" cy="78150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21" name="이등변 삼각형 220"/>
            <p:cNvSpPr/>
            <p:nvPr/>
          </p:nvSpPr>
          <p:spPr>
            <a:xfrm rot="8100000">
              <a:off x="2391585" y="5230264"/>
              <a:ext cx="95774" cy="78150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22" name="직사각형 221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2510865" y="5140553"/>
              <a:ext cx="189511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b="1" dirty="0" smtClean="0">
                  <a:solidFill>
                    <a:srgbClr val="1C0DE5"/>
                  </a:solidFill>
                </a:rPr>
                <a:t>2005. 12</a:t>
              </a:r>
              <a:r>
                <a:rPr lang="ko-KR" altLang="en-US" sz="1000" b="1" dirty="0" smtClean="0">
                  <a:solidFill>
                    <a:srgbClr val="1C0DE5"/>
                  </a:solidFill>
                </a:rPr>
                <a:t>월</a:t>
              </a:r>
              <a:endParaRPr lang="en-US" altLang="ko-KR" sz="1000" b="1" dirty="0">
                <a:solidFill>
                  <a:srgbClr val="1C0DE5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공공보건의료확충 종합대책</a:t>
              </a:r>
              <a:endParaRPr lang="ko-KR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23" name="이등변 삼각형 222"/>
            <p:cNvSpPr/>
            <p:nvPr/>
          </p:nvSpPr>
          <p:spPr>
            <a:xfrm rot="8100000">
              <a:off x="4514235" y="4729887"/>
              <a:ext cx="95774" cy="78150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24" name="직사각형 223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4617341" y="4690036"/>
              <a:ext cx="1600459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b="1" dirty="0" smtClean="0">
                  <a:solidFill>
                    <a:srgbClr val="1C0DE5"/>
                  </a:solidFill>
                </a:rPr>
                <a:t>2013. 10</a:t>
              </a:r>
              <a:r>
                <a:rPr lang="ko-KR" altLang="en-US" sz="1000" b="1" dirty="0" smtClean="0">
                  <a:solidFill>
                    <a:srgbClr val="1C0DE5"/>
                  </a:solidFill>
                </a:rPr>
                <a:t>월</a:t>
              </a:r>
              <a:endParaRPr lang="en-US" altLang="ko-KR" sz="1000" b="1" dirty="0">
                <a:solidFill>
                  <a:srgbClr val="1C0DE5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지방의료원 육성을 통한</a:t>
              </a:r>
              <a:endParaRPr lang="en-US" altLang="ko-KR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공공의료강화 방안</a:t>
              </a:r>
              <a:endParaRPr lang="ko-KR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25" name="직사각형 224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3707904" y="2769128"/>
              <a:ext cx="131772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ko-KR" sz="1000" b="1" dirty="0" smtClean="0">
                  <a:solidFill>
                    <a:srgbClr val="1C0DE5"/>
                  </a:solidFill>
                </a:rPr>
                <a:t>2016. 3</a:t>
              </a:r>
              <a:r>
                <a:rPr lang="ko-KR" altLang="en-US" sz="1000" b="1" dirty="0" smtClean="0">
                  <a:solidFill>
                    <a:srgbClr val="1C0DE5"/>
                  </a:solidFill>
                </a:rPr>
                <a:t>월</a:t>
              </a:r>
              <a:endParaRPr lang="en-US" altLang="ko-KR" sz="1000" b="1" dirty="0" smtClean="0">
                <a:solidFill>
                  <a:srgbClr val="1C0DE5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</a:t>
              </a:r>
              <a:r>
                <a:rPr lang="en-US" altLang="ko-KR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차 공공보건의료</a:t>
              </a:r>
              <a:endParaRPr lang="en-US" altLang="ko-KR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기본계획</a:t>
              </a:r>
              <a:endParaRPr lang="en-US" altLang="ko-KR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r">
                <a:lnSpc>
                  <a:spcPct val="150000"/>
                </a:lnSpc>
              </a:pPr>
              <a:r>
                <a:rPr lang="en-US" altLang="ko-KR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(2016 ~ 2020)</a:t>
              </a:r>
              <a:endParaRPr lang="ko-KR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26" name="이등변 삼각형 225"/>
            <p:cNvSpPr/>
            <p:nvPr/>
          </p:nvSpPr>
          <p:spPr>
            <a:xfrm rot="18900000">
              <a:off x="4914987" y="3765187"/>
              <a:ext cx="95774" cy="78150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27" name="타원 226"/>
            <p:cNvSpPr/>
            <p:nvPr/>
          </p:nvSpPr>
          <p:spPr>
            <a:xfrm>
              <a:off x="5745003" y="3351539"/>
              <a:ext cx="575317" cy="54456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28" name="타원 227"/>
            <p:cNvSpPr/>
            <p:nvPr/>
          </p:nvSpPr>
          <p:spPr>
            <a:xfrm>
              <a:off x="6446940" y="2836194"/>
              <a:ext cx="575317" cy="54456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29" name="이등변 삼각형 228"/>
            <p:cNvSpPr/>
            <p:nvPr/>
          </p:nvSpPr>
          <p:spPr>
            <a:xfrm rot="8100000">
              <a:off x="6264801" y="3880825"/>
              <a:ext cx="95774" cy="78150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30" name="직사각형 229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6320321" y="3905259"/>
              <a:ext cx="1280553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b="1" dirty="0" smtClean="0">
                  <a:solidFill>
                    <a:srgbClr val="1C0DE5"/>
                  </a:solidFill>
                </a:rPr>
                <a:t>2018. 10</a:t>
              </a:r>
              <a:r>
                <a:rPr lang="ko-KR" altLang="en-US" sz="1000" b="1" dirty="0" smtClean="0">
                  <a:solidFill>
                    <a:srgbClr val="1C0DE5"/>
                  </a:solidFill>
                </a:rPr>
                <a:t>월</a:t>
              </a:r>
              <a:endParaRPr lang="en-US" altLang="ko-KR" sz="1000" b="1" dirty="0" smtClean="0">
                <a:solidFill>
                  <a:srgbClr val="1C0DE5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 발전</a:t>
              </a:r>
              <a:endParaRPr lang="en-US" altLang="ko-KR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종합대책</a:t>
              </a:r>
              <a:endParaRPr lang="ko-KR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31" name="이등변 삼각형 230"/>
            <p:cNvSpPr/>
            <p:nvPr/>
          </p:nvSpPr>
          <p:spPr>
            <a:xfrm rot="18900000">
              <a:off x="6399311" y="2776101"/>
              <a:ext cx="95774" cy="78150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32" name="직사각형 231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5076056" y="1988840"/>
              <a:ext cx="140816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ko-KR" sz="1000" b="1" dirty="0" smtClean="0">
                  <a:solidFill>
                    <a:srgbClr val="1C0DE5"/>
                  </a:solidFill>
                </a:rPr>
                <a:t>2019. 11</a:t>
              </a:r>
              <a:r>
                <a:rPr lang="ko-KR" altLang="en-US" sz="1000" b="1" dirty="0" smtClean="0">
                  <a:solidFill>
                    <a:srgbClr val="1C0DE5"/>
                  </a:solidFill>
                </a:rPr>
                <a:t>월</a:t>
              </a:r>
              <a:endParaRPr lang="en-US" altLang="ko-KR" sz="1000" b="1" dirty="0" smtClean="0">
                <a:solidFill>
                  <a:srgbClr val="1C0DE5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믿고 이용할 수 있는</a:t>
              </a:r>
              <a:endParaRPr lang="en-US" altLang="ko-KR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지역의료 강화 대책</a:t>
              </a:r>
              <a:endParaRPr lang="ko-KR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33" name="타원 232"/>
            <p:cNvSpPr/>
            <p:nvPr/>
          </p:nvSpPr>
          <p:spPr>
            <a:xfrm>
              <a:off x="7203147" y="2278057"/>
              <a:ext cx="575317" cy="54456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34" name="이등변 삼각형 233"/>
            <p:cNvSpPr/>
            <p:nvPr/>
          </p:nvSpPr>
          <p:spPr>
            <a:xfrm rot="10800000">
              <a:off x="7505100" y="2904780"/>
              <a:ext cx="95774" cy="78150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235" name="직사각형 234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7433506" y="2990896"/>
              <a:ext cx="1242950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000" b="1" dirty="0" smtClean="0">
                  <a:solidFill>
                    <a:srgbClr val="1C0DE5"/>
                  </a:solidFill>
                </a:rPr>
                <a:t>2020. 12</a:t>
              </a:r>
              <a:r>
                <a:rPr lang="ko-KR" altLang="en-US" sz="1000" b="1" dirty="0" smtClean="0">
                  <a:solidFill>
                    <a:srgbClr val="1C0DE5"/>
                  </a:solidFill>
                </a:rPr>
                <a:t>월</a:t>
              </a:r>
              <a:endParaRPr lang="en-US" altLang="ko-KR" sz="1000" b="1" dirty="0" smtClean="0">
                <a:solidFill>
                  <a:srgbClr val="1C0DE5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공공의료체계</a:t>
              </a:r>
              <a:endParaRPr lang="en-US" altLang="ko-KR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강화 방안</a:t>
              </a:r>
              <a:endParaRPr lang="ko-KR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grpSp>
          <p:nvGrpSpPr>
            <p:cNvPr id="7" name="그룹 235"/>
            <p:cNvGrpSpPr/>
            <p:nvPr/>
          </p:nvGrpSpPr>
          <p:grpSpPr>
            <a:xfrm>
              <a:off x="8407745" y="983905"/>
              <a:ext cx="628752" cy="644895"/>
              <a:chOff x="7573982" y="1514475"/>
              <a:chExt cx="2195522" cy="1727200"/>
            </a:xfrm>
          </p:grpSpPr>
          <p:sp>
            <p:nvSpPr>
              <p:cNvPr id="237" name="Freeform 26"/>
              <p:cNvSpPr>
                <a:spLocks/>
              </p:cNvSpPr>
              <p:nvPr/>
            </p:nvSpPr>
            <p:spPr bwMode="auto">
              <a:xfrm>
                <a:off x="7597793" y="2030413"/>
                <a:ext cx="2028830" cy="1125538"/>
              </a:xfrm>
              <a:custGeom>
                <a:avLst/>
                <a:gdLst>
                  <a:gd name="T0" fmla="*/ 0 w 1278"/>
                  <a:gd name="T1" fmla="*/ 189 h 709"/>
                  <a:gd name="T2" fmla="*/ 217 w 1278"/>
                  <a:gd name="T3" fmla="*/ 341 h 709"/>
                  <a:gd name="T4" fmla="*/ 257 w 1278"/>
                  <a:gd name="T5" fmla="*/ 709 h 709"/>
                  <a:gd name="T6" fmla="*/ 499 w 1278"/>
                  <a:gd name="T7" fmla="*/ 541 h 709"/>
                  <a:gd name="T8" fmla="*/ 721 w 1278"/>
                  <a:gd name="T9" fmla="*/ 698 h 709"/>
                  <a:gd name="T10" fmla="*/ 1278 w 1278"/>
                  <a:gd name="T11" fmla="*/ 0 h 709"/>
                  <a:gd name="T12" fmla="*/ 0 w 1278"/>
                  <a:gd name="T13" fmla="*/ 18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8" h="709">
                    <a:moveTo>
                      <a:pt x="0" y="189"/>
                    </a:moveTo>
                    <a:lnTo>
                      <a:pt x="217" y="341"/>
                    </a:lnTo>
                    <a:lnTo>
                      <a:pt x="257" y="709"/>
                    </a:lnTo>
                    <a:lnTo>
                      <a:pt x="499" y="541"/>
                    </a:lnTo>
                    <a:lnTo>
                      <a:pt x="721" y="698"/>
                    </a:lnTo>
                    <a:lnTo>
                      <a:pt x="1278" y="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EC6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38" name="Freeform 27"/>
              <p:cNvSpPr>
                <a:spLocks noEditPoints="1"/>
              </p:cNvSpPr>
              <p:nvPr/>
            </p:nvSpPr>
            <p:spPr bwMode="auto">
              <a:xfrm>
                <a:off x="7573982" y="2006601"/>
                <a:ext cx="2076456" cy="1173163"/>
              </a:xfrm>
              <a:custGeom>
                <a:avLst/>
                <a:gdLst>
                  <a:gd name="T0" fmla="*/ 272 w 1308"/>
                  <a:gd name="T1" fmla="*/ 739 h 739"/>
                  <a:gd name="T2" fmla="*/ 272 w 1308"/>
                  <a:gd name="T3" fmla="*/ 739 h 739"/>
                  <a:gd name="T4" fmla="*/ 269 w 1308"/>
                  <a:gd name="T5" fmla="*/ 738 h 739"/>
                  <a:gd name="T6" fmla="*/ 267 w 1308"/>
                  <a:gd name="T7" fmla="*/ 737 h 739"/>
                  <a:gd name="T8" fmla="*/ 267 w 1308"/>
                  <a:gd name="T9" fmla="*/ 737 h 739"/>
                  <a:gd name="T10" fmla="*/ 264 w 1308"/>
                  <a:gd name="T11" fmla="*/ 735 h 739"/>
                  <a:gd name="T12" fmla="*/ 260 w 1308"/>
                  <a:gd name="T13" fmla="*/ 733 h 739"/>
                  <a:gd name="T14" fmla="*/ 258 w 1308"/>
                  <a:gd name="T15" fmla="*/ 729 h 739"/>
                  <a:gd name="T16" fmla="*/ 257 w 1308"/>
                  <a:gd name="T17" fmla="*/ 725 h 739"/>
                  <a:gd name="T18" fmla="*/ 216 w 1308"/>
                  <a:gd name="T19" fmla="*/ 365 h 739"/>
                  <a:gd name="T20" fmla="*/ 7 w 1308"/>
                  <a:gd name="T21" fmla="*/ 216 h 739"/>
                  <a:gd name="T22" fmla="*/ 7 w 1308"/>
                  <a:gd name="T23" fmla="*/ 216 h 739"/>
                  <a:gd name="T24" fmla="*/ 3 w 1308"/>
                  <a:gd name="T25" fmla="*/ 213 h 739"/>
                  <a:gd name="T26" fmla="*/ 1 w 1308"/>
                  <a:gd name="T27" fmla="*/ 209 h 739"/>
                  <a:gd name="T28" fmla="*/ 0 w 1308"/>
                  <a:gd name="T29" fmla="*/ 205 h 739"/>
                  <a:gd name="T30" fmla="*/ 0 w 1308"/>
                  <a:gd name="T31" fmla="*/ 200 h 739"/>
                  <a:gd name="T32" fmla="*/ 0 w 1308"/>
                  <a:gd name="T33" fmla="*/ 200 h 739"/>
                  <a:gd name="T34" fmla="*/ 2 w 1308"/>
                  <a:gd name="T35" fmla="*/ 196 h 739"/>
                  <a:gd name="T36" fmla="*/ 4 w 1308"/>
                  <a:gd name="T37" fmla="*/ 193 h 739"/>
                  <a:gd name="T38" fmla="*/ 9 w 1308"/>
                  <a:gd name="T39" fmla="*/ 189 h 739"/>
                  <a:gd name="T40" fmla="*/ 13 w 1308"/>
                  <a:gd name="T41" fmla="*/ 188 h 739"/>
                  <a:gd name="T42" fmla="*/ 1290 w 1308"/>
                  <a:gd name="T43" fmla="*/ 0 h 739"/>
                  <a:gd name="T44" fmla="*/ 1290 w 1308"/>
                  <a:gd name="T45" fmla="*/ 0 h 739"/>
                  <a:gd name="T46" fmla="*/ 1295 w 1308"/>
                  <a:gd name="T47" fmla="*/ 0 h 739"/>
                  <a:gd name="T48" fmla="*/ 1299 w 1308"/>
                  <a:gd name="T49" fmla="*/ 2 h 739"/>
                  <a:gd name="T50" fmla="*/ 1302 w 1308"/>
                  <a:gd name="T51" fmla="*/ 4 h 739"/>
                  <a:gd name="T52" fmla="*/ 1306 w 1308"/>
                  <a:gd name="T53" fmla="*/ 7 h 739"/>
                  <a:gd name="T54" fmla="*/ 1306 w 1308"/>
                  <a:gd name="T55" fmla="*/ 7 h 739"/>
                  <a:gd name="T56" fmla="*/ 1307 w 1308"/>
                  <a:gd name="T57" fmla="*/ 12 h 739"/>
                  <a:gd name="T58" fmla="*/ 1308 w 1308"/>
                  <a:gd name="T59" fmla="*/ 16 h 739"/>
                  <a:gd name="T60" fmla="*/ 1307 w 1308"/>
                  <a:gd name="T61" fmla="*/ 21 h 739"/>
                  <a:gd name="T62" fmla="*/ 1305 w 1308"/>
                  <a:gd name="T63" fmla="*/ 25 h 739"/>
                  <a:gd name="T64" fmla="*/ 748 w 1308"/>
                  <a:gd name="T65" fmla="*/ 723 h 739"/>
                  <a:gd name="T66" fmla="*/ 748 w 1308"/>
                  <a:gd name="T67" fmla="*/ 723 h 739"/>
                  <a:gd name="T68" fmla="*/ 743 w 1308"/>
                  <a:gd name="T69" fmla="*/ 726 h 739"/>
                  <a:gd name="T70" fmla="*/ 738 w 1308"/>
                  <a:gd name="T71" fmla="*/ 728 h 739"/>
                  <a:gd name="T72" fmla="*/ 732 w 1308"/>
                  <a:gd name="T73" fmla="*/ 728 h 739"/>
                  <a:gd name="T74" fmla="*/ 727 w 1308"/>
                  <a:gd name="T75" fmla="*/ 726 h 739"/>
                  <a:gd name="T76" fmla="*/ 514 w 1308"/>
                  <a:gd name="T77" fmla="*/ 575 h 739"/>
                  <a:gd name="T78" fmla="*/ 281 w 1308"/>
                  <a:gd name="T79" fmla="*/ 736 h 739"/>
                  <a:gd name="T80" fmla="*/ 281 w 1308"/>
                  <a:gd name="T81" fmla="*/ 736 h 739"/>
                  <a:gd name="T82" fmla="*/ 278 w 1308"/>
                  <a:gd name="T83" fmla="*/ 738 h 739"/>
                  <a:gd name="T84" fmla="*/ 272 w 1308"/>
                  <a:gd name="T85" fmla="*/ 739 h 739"/>
                  <a:gd name="T86" fmla="*/ 272 w 1308"/>
                  <a:gd name="T87" fmla="*/ 739 h 739"/>
                  <a:gd name="T88" fmla="*/ 56 w 1308"/>
                  <a:gd name="T89" fmla="*/ 214 h 739"/>
                  <a:gd name="T90" fmla="*/ 240 w 1308"/>
                  <a:gd name="T91" fmla="*/ 344 h 739"/>
                  <a:gd name="T92" fmla="*/ 240 w 1308"/>
                  <a:gd name="T93" fmla="*/ 344 h 739"/>
                  <a:gd name="T94" fmla="*/ 243 w 1308"/>
                  <a:gd name="T95" fmla="*/ 346 h 739"/>
                  <a:gd name="T96" fmla="*/ 245 w 1308"/>
                  <a:gd name="T97" fmla="*/ 348 h 739"/>
                  <a:gd name="T98" fmla="*/ 246 w 1308"/>
                  <a:gd name="T99" fmla="*/ 351 h 739"/>
                  <a:gd name="T100" fmla="*/ 247 w 1308"/>
                  <a:gd name="T101" fmla="*/ 355 h 739"/>
                  <a:gd name="T102" fmla="*/ 286 w 1308"/>
                  <a:gd name="T103" fmla="*/ 696 h 739"/>
                  <a:gd name="T104" fmla="*/ 505 w 1308"/>
                  <a:gd name="T105" fmla="*/ 543 h 739"/>
                  <a:gd name="T106" fmla="*/ 505 w 1308"/>
                  <a:gd name="T107" fmla="*/ 543 h 739"/>
                  <a:gd name="T108" fmla="*/ 510 w 1308"/>
                  <a:gd name="T109" fmla="*/ 541 h 739"/>
                  <a:gd name="T110" fmla="*/ 514 w 1308"/>
                  <a:gd name="T111" fmla="*/ 541 h 739"/>
                  <a:gd name="T112" fmla="*/ 518 w 1308"/>
                  <a:gd name="T113" fmla="*/ 541 h 739"/>
                  <a:gd name="T114" fmla="*/ 523 w 1308"/>
                  <a:gd name="T115" fmla="*/ 543 h 739"/>
                  <a:gd name="T116" fmla="*/ 732 w 1308"/>
                  <a:gd name="T117" fmla="*/ 692 h 739"/>
                  <a:gd name="T118" fmla="*/ 1256 w 1308"/>
                  <a:gd name="T119" fmla="*/ 36 h 739"/>
                  <a:gd name="T120" fmla="*/ 56 w 1308"/>
                  <a:gd name="T121" fmla="*/ 214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08" h="739">
                    <a:moveTo>
                      <a:pt x="272" y="739"/>
                    </a:moveTo>
                    <a:lnTo>
                      <a:pt x="272" y="739"/>
                    </a:lnTo>
                    <a:lnTo>
                      <a:pt x="269" y="738"/>
                    </a:lnTo>
                    <a:lnTo>
                      <a:pt x="267" y="737"/>
                    </a:lnTo>
                    <a:lnTo>
                      <a:pt x="267" y="737"/>
                    </a:lnTo>
                    <a:lnTo>
                      <a:pt x="264" y="735"/>
                    </a:lnTo>
                    <a:lnTo>
                      <a:pt x="260" y="733"/>
                    </a:lnTo>
                    <a:lnTo>
                      <a:pt x="258" y="729"/>
                    </a:lnTo>
                    <a:lnTo>
                      <a:pt x="257" y="725"/>
                    </a:lnTo>
                    <a:lnTo>
                      <a:pt x="216" y="365"/>
                    </a:lnTo>
                    <a:lnTo>
                      <a:pt x="7" y="216"/>
                    </a:lnTo>
                    <a:lnTo>
                      <a:pt x="7" y="216"/>
                    </a:lnTo>
                    <a:lnTo>
                      <a:pt x="3" y="213"/>
                    </a:lnTo>
                    <a:lnTo>
                      <a:pt x="1" y="209"/>
                    </a:lnTo>
                    <a:lnTo>
                      <a:pt x="0" y="205"/>
                    </a:lnTo>
                    <a:lnTo>
                      <a:pt x="0" y="200"/>
                    </a:lnTo>
                    <a:lnTo>
                      <a:pt x="0" y="200"/>
                    </a:lnTo>
                    <a:lnTo>
                      <a:pt x="2" y="196"/>
                    </a:lnTo>
                    <a:lnTo>
                      <a:pt x="4" y="193"/>
                    </a:lnTo>
                    <a:lnTo>
                      <a:pt x="9" y="189"/>
                    </a:lnTo>
                    <a:lnTo>
                      <a:pt x="13" y="188"/>
                    </a:lnTo>
                    <a:lnTo>
                      <a:pt x="1290" y="0"/>
                    </a:lnTo>
                    <a:lnTo>
                      <a:pt x="1290" y="0"/>
                    </a:lnTo>
                    <a:lnTo>
                      <a:pt x="1295" y="0"/>
                    </a:lnTo>
                    <a:lnTo>
                      <a:pt x="1299" y="2"/>
                    </a:lnTo>
                    <a:lnTo>
                      <a:pt x="1302" y="4"/>
                    </a:lnTo>
                    <a:lnTo>
                      <a:pt x="1306" y="7"/>
                    </a:lnTo>
                    <a:lnTo>
                      <a:pt x="1306" y="7"/>
                    </a:lnTo>
                    <a:lnTo>
                      <a:pt x="1307" y="12"/>
                    </a:lnTo>
                    <a:lnTo>
                      <a:pt x="1308" y="16"/>
                    </a:lnTo>
                    <a:lnTo>
                      <a:pt x="1307" y="21"/>
                    </a:lnTo>
                    <a:lnTo>
                      <a:pt x="1305" y="25"/>
                    </a:lnTo>
                    <a:lnTo>
                      <a:pt x="748" y="723"/>
                    </a:lnTo>
                    <a:lnTo>
                      <a:pt x="748" y="723"/>
                    </a:lnTo>
                    <a:lnTo>
                      <a:pt x="743" y="726"/>
                    </a:lnTo>
                    <a:lnTo>
                      <a:pt x="738" y="728"/>
                    </a:lnTo>
                    <a:lnTo>
                      <a:pt x="732" y="728"/>
                    </a:lnTo>
                    <a:lnTo>
                      <a:pt x="727" y="726"/>
                    </a:lnTo>
                    <a:lnTo>
                      <a:pt x="514" y="575"/>
                    </a:lnTo>
                    <a:lnTo>
                      <a:pt x="281" y="736"/>
                    </a:lnTo>
                    <a:lnTo>
                      <a:pt x="281" y="736"/>
                    </a:lnTo>
                    <a:lnTo>
                      <a:pt x="278" y="738"/>
                    </a:lnTo>
                    <a:lnTo>
                      <a:pt x="272" y="739"/>
                    </a:lnTo>
                    <a:lnTo>
                      <a:pt x="272" y="739"/>
                    </a:lnTo>
                    <a:close/>
                    <a:moveTo>
                      <a:pt x="56" y="214"/>
                    </a:moveTo>
                    <a:lnTo>
                      <a:pt x="240" y="344"/>
                    </a:lnTo>
                    <a:lnTo>
                      <a:pt x="240" y="344"/>
                    </a:lnTo>
                    <a:lnTo>
                      <a:pt x="243" y="346"/>
                    </a:lnTo>
                    <a:lnTo>
                      <a:pt x="245" y="348"/>
                    </a:lnTo>
                    <a:lnTo>
                      <a:pt x="246" y="351"/>
                    </a:lnTo>
                    <a:lnTo>
                      <a:pt x="247" y="355"/>
                    </a:lnTo>
                    <a:lnTo>
                      <a:pt x="286" y="696"/>
                    </a:lnTo>
                    <a:lnTo>
                      <a:pt x="505" y="543"/>
                    </a:lnTo>
                    <a:lnTo>
                      <a:pt x="505" y="543"/>
                    </a:lnTo>
                    <a:lnTo>
                      <a:pt x="510" y="541"/>
                    </a:lnTo>
                    <a:lnTo>
                      <a:pt x="514" y="541"/>
                    </a:lnTo>
                    <a:lnTo>
                      <a:pt x="518" y="541"/>
                    </a:lnTo>
                    <a:lnTo>
                      <a:pt x="523" y="543"/>
                    </a:lnTo>
                    <a:lnTo>
                      <a:pt x="732" y="692"/>
                    </a:lnTo>
                    <a:lnTo>
                      <a:pt x="1256" y="36"/>
                    </a:lnTo>
                    <a:lnTo>
                      <a:pt x="56" y="2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39" name="Freeform 28"/>
              <p:cNvSpPr>
                <a:spLocks/>
              </p:cNvSpPr>
              <p:nvPr/>
            </p:nvSpPr>
            <p:spPr bwMode="auto">
              <a:xfrm>
                <a:off x="8121672" y="2030413"/>
                <a:ext cx="1504955" cy="668337"/>
              </a:xfrm>
              <a:custGeom>
                <a:avLst/>
                <a:gdLst>
                  <a:gd name="T0" fmla="*/ 0 w 948"/>
                  <a:gd name="T1" fmla="*/ 421 h 421"/>
                  <a:gd name="T2" fmla="*/ 948 w 948"/>
                  <a:gd name="T3" fmla="*/ 0 h 421"/>
                  <a:gd name="T4" fmla="*/ 0 w 948"/>
                  <a:gd name="T5" fmla="*/ 421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8" h="421">
                    <a:moveTo>
                      <a:pt x="0" y="421"/>
                    </a:moveTo>
                    <a:lnTo>
                      <a:pt x="948" y="0"/>
                    </a:lnTo>
                    <a:lnTo>
                      <a:pt x="0" y="421"/>
                    </a:lnTo>
                    <a:close/>
                  </a:path>
                </a:pathLst>
              </a:custGeom>
              <a:solidFill>
                <a:srgbClr val="06A1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40" name="Line 29"/>
              <p:cNvSpPr>
                <a:spLocks noChangeShapeType="1"/>
              </p:cNvSpPr>
              <p:nvPr/>
            </p:nvSpPr>
            <p:spPr bwMode="auto">
              <a:xfrm flipV="1">
                <a:off x="8121672" y="2030413"/>
                <a:ext cx="1504955" cy="668337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41" name="Freeform 30"/>
              <p:cNvSpPr>
                <a:spLocks/>
              </p:cNvSpPr>
              <p:nvPr/>
            </p:nvSpPr>
            <p:spPr bwMode="auto">
              <a:xfrm>
                <a:off x="8104209" y="2012951"/>
                <a:ext cx="1539881" cy="703264"/>
              </a:xfrm>
              <a:custGeom>
                <a:avLst/>
                <a:gdLst>
                  <a:gd name="T0" fmla="*/ 11 w 970"/>
                  <a:gd name="T1" fmla="*/ 443 h 443"/>
                  <a:gd name="T2" fmla="*/ 11 w 970"/>
                  <a:gd name="T3" fmla="*/ 443 h 443"/>
                  <a:gd name="T4" fmla="*/ 8 w 970"/>
                  <a:gd name="T5" fmla="*/ 443 h 443"/>
                  <a:gd name="T6" fmla="*/ 6 w 970"/>
                  <a:gd name="T7" fmla="*/ 441 h 443"/>
                  <a:gd name="T8" fmla="*/ 2 w 970"/>
                  <a:gd name="T9" fmla="*/ 440 h 443"/>
                  <a:gd name="T10" fmla="*/ 1 w 970"/>
                  <a:gd name="T11" fmla="*/ 437 h 443"/>
                  <a:gd name="T12" fmla="*/ 1 w 970"/>
                  <a:gd name="T13" fmla="*/ 437 h 443"/>
                  <a:gd name="T14" fmla="*/ 0 w 970"/>
                  <a:gd name="T15" fmla="*/ 432 h 443"/>
                  <a:gd name="T16" fmla="*/ 1 w 970"/>
                  <a:gd name="T17" fmla="*/ 428 h 443"/>
                  <a:gd name="T18" fmla="*/ 3 w 970"/>
                  <a:gd name="T19" fmla="*/ 425 h 443"/>
                  <a:gd name="T20" fmla="*/ 7 w 970"/>
                  <a:gd name="T21" fmla="*/ 422 h 443"/>
                  <a:gd name="T22" fmla="*/ 954 w 970"/>
                  <a:gd name="T23" fmla="*/ 1 h 443"/>
                  <a:gd name="T24" fmla="*/ 954 w 970"/>
                  <a:gd name="T25" fmla="*/ 1 h 443"/>
                  <a:gd name="T26" fmla="*/ 959 w 970"/>
                  <a:gd name="T27" fmla="*/ 0 h 443"/>
                  <a:gd name="T28" fmla="*/ 962 w 970"/>
                  <a:gd name="T29" fmla="*/ 1 h 443"/>
                  <a:gd name="T30" fmla="*/ 966 w 970"/>
                  <a:gd name="T31" fmla="*/ 3 h 443"/>
                  <a:gd name="T32" fmla="*/ 968 w 970"/>
                  <a:gd name="T33" fmla="*/ 7 h 443"/>
                  <a:gd name="T34" fmla="*/ 968 w 970"/>
                  <a:gd name="T35" fmla="*/ 7 h 443"/>
                  <a:gd name="T36" fmla="*/ 970 w 970"/>
                  <a:gd name="T37" fmla="*/ 11 h 443"/>
                  <a:gd name="T38" fmla="*/ 968 w 970"/>
                  <a:gd name="T39" fmla="*/ 16 h 443"/>
                  <a:gd name="T40" fmla="*/ 966 w 970"/>
                  <a:gd name="T41" fmla="*/ 19 h 443"/>
                  <a:gd name="T42" fmla="*/ 963 w 970"/>
                  <a:gd name="T43" fmla="*/ 21 h 443"/>
                  <a:gd name="T44" fmla="*/ 16 w 970"/>
                  <a:gd name="T45" fmla="*/ 442 h 443"/>
                  <a:gd name="T46" fmla="*/ 16 w 970"/>
                  <a:gd name="T47" fmla="*/ 442 h 443"/>
                  <a:gd name="T48" fmla="*/ 11 w 970"/>
                  <a:gd name="T49" fmla="*/ 443 h 443"/>
                  <a:gd name="T50" fmla="*/ 11 w 970"/>
                  <a:gd name="T51" fmla="*/ 443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70" h="443">
                    <a:moveTo>
                      <a:pt x="11" y="443"/>
                    </a:moveTo>
                    <a:lnTo>
                      <a:pt x="11" y="443"/>
                    </a:lnTo>
                    <a:lnTo>
                      <a:pt x="8" y="443"/>
                    </a:lnTo>
                    <a:lnTo>
                      <a:pt x="6" y="441"/>
                    </a:lnTo>
                    <a:lnTo>
                      <a:pt x="2" y="440"/>
                    </a:lnTo>
                    <a:lnTo>
                      <a:pt x="1" y="437"/>
                    </a:lnTo>
                    <a:lnTo>
                      <a:pt x="1" y="437"/>
                    </a:lnTo>
                    <a:lnTo>
                      <a:pt x="0" y="432"/>
                    </a:lnTo>
                    <a:lnTo>
                      <a:pt x="1" y="428"/>
                    </a:lnTo>
                    <a:lnTo>
                      <a:pt x="3" y="425"/>
                    </a:lnTo>
                    <a:lnTo>
                      <a:pt x="7" y="422"/>
                    </a:lnTo>
                    <a:lnTo>
                      <a:pt x="954" y="1"/>
                    </a:lnTo>
                    <a:lnTo>
                      <a:pt x="954" y="1"/>
                    </a:lnTo>
                    <a:lnTo>
                      <a:pt x="959" y="0"/>
                    </a:lnTo>
                    <a:lnTo>
                      <a:pt x="962" y="1"/>
                    </a:lnTo>
                    <a:lnTo>
                      <a:pt x="966" y="3"/>
                    </a:lnTo>
                    <a:lnTo>
                      <a:pt x="968" y="7"/>
                    </a:lnTo>
                    <a:lnTo>
                      <a:pt x="968" y="7"/>
                    </a:lnTo>
                    <a:lnTo>
                      <a:pt x="970" y="11"/>
                    </a:lnTo>
                    <a:lnTo>
                      <a:pt x="968" y="16"/>
                    </a:lnTo>
                    <a:lnTo>
                      <a:pt x="966" y="19"/>
                    </a:lnTo>
                    <a:lnTo>
                      <a:pt x="963" y="21"/>
                    </a:lnTo>
                    <a:lnTo>
                      <a:pt x="16" y="442"/>
                    </a:lnTo>
                    <a:lnTo>
                      <a:pt x="16" y="442"/>
                    </a:lnTo>
                    <a:lnTo>
                      <a:pt x="11" y="443"/>
                    </a:lnTo>
                    <a:lnTo>
                      <a:pt x="11" y="44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42" name="Line 31"/>
              <p:cNvSpPr>
                <a:spLocks noChangeShapeType="1"/>
              </p:cNvSpPr>
              <p:nvPr/>
            </p:nvSpPr>
            <p:spPr bwMode="auto">
              <a:xfrm>
                <a:off x="7942284" y="257175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43" name="Line 32"/>
              <p:cNvSpPr>
                <a:spLocks noChangeShapeType="1"/>
              </p:cNvSpPr>
              <p:nvPr/>
            </p:nvSpPr>
            <p:spPr bwMode="auto">
              <a:xfrm>
                <a:off x="7942284" y="2571750"/>
                <a:ext cx="0" cy="0"/>
              </a:xfrm>
              <a:prstGeom prst="line">
                <a:avLst/>
              </a:prstGeom>
              <a:noFill/>
              <a:ln w="31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44" name="Line 33"/>
              <p:cNvSpPr>
                <a:spLocks noChangeShapeType="1"/>
              </p:cNvSpPr>
              <p:nvPr/>
            </p:nvSpPr>
            <p:spPr bwMode="auto">
              <a:xfrm>
                <a:off x="7942284" y="257175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45" name="Line 34"/>
              <p:cNvSpPr>
                <a:spLocks noChangeShapeType="1"/>
              </p:cNvSpPr>
              <p:nvPr/>
            </p:nvSpPr>
            <p:spPr bwMode="auto">
              <a:xfrm>
                <a:off x="7942284" y="2571750"/>
                <a:ext cx="0" cy="0"/>
              </a:xfrm>
              <a:prstGeom prst="line">
                <a:avLst/>
              </a:prstGeom>
              <a:noFill/>
              <a:ln w="31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46" name="Freeform 35"/>
              <p:cNvSpPr>
                <a:spLocks/>
              </p:cNvSpPr>
              <p:nvPr/>
            </p:nvSpPr>
            <p:spPr bwMode="auto">
              <a:xfrm>
                <a:off x="7924821" y="2012951"/>
                <a:ext cx="1719265" cy="576264"/>
              </a:xfrm>
              <a:custGeom>
                <a:avLst/>
                <a:gdLst>
                  <a:gd name="T0" fmla="*/ 11 w 1083"/>
                  <a:gd name="T1" fmla="*/ 363 h 363"/>
                  <a:gd name="T2" fmla="*/ 11 w 1083"/>
                  <a:gd name="T3" fmla="*/ 363 h 363"/>
                  <a:gd name="T4" fmla="*/ 7 w 1083"/>
                  <a:gd name="T5" fmla="*/ 363 h 363"/>
                  <a:gd name="T6" fmla="*/ 4 w 1083"/>
                  <a:gd name="T7" fmla="*/ 362 h 363"/>
                  <a:gd name="T8" fmla="*/ 2 w 1083"/>
                  <a:gd name="T9" fmla="*/ 358 h 363"/>
                  <a:gd name="T10" fmla="*/ 0 w 1083"/>
                  <a:gd name="T11" fmla="*/ 356 h 363"/>
                  <a:gd name="T12" fmla="*/ 0 w 1083"/>
                  <a:gd name="T13" fmla="*/ 356 h 363"/>
                  <a:gd name="T14" fmla="*/ 0 w 1083"/>
                  <a:gd name="T15" fmla="*/ 352 h 363"/>
                  <a:gd name="T16" fmla="*/ 1 w 1083"/>
                  <a:gd name="T17" fmla="*/ 347 h 363"/>
                  <a:gd name="T18" fmla="*/ 3 w 1083"/>
                  <a:gd name="T19" fmla="*/ 344 h 363"/>
                  <a:gd name="T20" fmla="*/ 7 w 1083"/>
                  <a:gd name="T21" fmla="*/ 342 h 363"/>
                  <a:gd name="T22" fmla="*/ 1068 w 1083"/>
                  <a:gd name="T23" fmla="*/ 1 h 363"/>
                  <a:gd name="T24" fmla="*/ 1068 w 1083"/>
                  <a:gd name="T25" fmla="*/ 1 h 363"/>
                  <a:gd name="T26" fmla="*/ 1073 w 1083"/>
                  <a:gd name="T27" fmla="*/ 0 h 363"/>
                  <a:gd name="T28" fmla="*/ 1076 w 1083"/>
                  <a:gd name="T29" fmla="*/ 1 h 363"/>
                  <a:gd name="T30" fmla="*/ 1079 w 1083"/>
                  <a:gd name="T31" fmla="*/ 5 h 363"/>
                  <a:gd name="T32" fmla="*/ 1081 w 1083"/>
                  <a:gd name="T33" fmla="*/ 8 h 363"/>
                  <a:gd name="T34" fmla="*/ 1081 w 1083"/>
                  <a:gd name="T35" fmla="*/ 8 h 363"/>
                  <a:gd name="T36" fmla="*/ 1083 w 1083"/>
                  <a:gd name="T37" fmla="*/ 12 h 363"/>
                  <a:gd name="T38" fmla="*/ 1081 w 1083"/>
                  <a:gd name="T39" fmla="*/ 17 h 363"/>
                  <a:gd name="T40" fmla="*/ 1078 w 1083"/>
                  <a:gd name="T41" fmla="*/ 20 h 363"/>
                  <a:gd name="T42" fmla="*/ 1075 w 1083"/>
                  <a:gd name="T43" fmla="*/ 22 h 363"/>
                  <a:gd name="T44" fmla="*/ 14 w 1083"/>
                  <a:gd name="T45" fmla="*/ 363 h 363"/>
                  <a:gd name="T46" fmla="*/ 14 w 1083"/>
                  <a:gd name="T47" fmla="*/ 363 h 363"/>
                  <a:gd name="T48" fmla="*/ 11 w 1083"/>
                  <a:gd name="T49" fmla="*/ 363 h 363"/>
                  <a:gd name="T50" fmla="*/ 11 w 1083"/>
                  <a:gd name="T51" fmla="*/ 36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83" h="363">
                    <a:moveTo>
                      <a:pt x="11" y="363"/>
                    </a:moveTo>
                    <a:lnTo>
                      <a:pt x="11" y="363"/>
                    </a:lnTo>
                    <a:lnTo>
                      <a:pt x="7" y="363"/>
                    </a:lnTo>
                    <a:lnTo>
                      <a:pt x="4" y="362"/>
                    </a:lnTo>
                    <a:lnTo>
                      <a:pt x="2" y="358"/>
                    </a:lnTo>
                    <a:lnTo>
                      <a:pt x="0" y="356"/>
                    </a:lnTo>
                    <a:lnTo>
                      <a:pt x="0" y="356"/>
                    </a:lnTo>
                    <a:lnTo>
                      <a:pt x="0" y="352"/>
                    </a:lnTo>
                    <a:lnTo>
                      <a:pt x="1" y="347"/>
                    </a:lnTo>
                    <a:lnTo>
                      <a:pt x="3" y="344"/>
                    </a:lnTo>
                    <a:lnTo>
                      <a:pt x="7" y="342"/>
                    </a:lnTo>
                    <a:lnTo>
                      <a:pt x="1068" y="1"/>
                    </a:lnTo>
                    <a:lnTo>
                      <a:pt x="1068" y="1"/>
                    </a:lnTo>
                    <a:lnTo>
                      <a:pt x="1073" y="0"/>
                    </a:lnTo>
                    <a:lnTo>
                      <a:pt x="1076" y="1"/>
                    </a:lnTo>
                    <a:lnTo>
                      <a:pt x="1079" y="5"/>
                    </a:lnTo>
                    <a:lnTo>
                      <a:pt x="1081" y="8"/>
                    </a:lnTo>
                    <a:lnTo>
                      <a:pt x="1081" y="8"/>
                    </a:lnTo>
                    <a:lnTo>
                      <a:pt x="1083" y="12"/>
                    </a:lnTo>
                    <a:lnTo>
                      <a:pt x="1081" y="17"/>
                    </a:lnTo>
                    <a:lnTo>
                      <a:pt x="1078" y="20"/>
                    </a:lnTo>
                    <a:lnTo>
                      <a:pt x="1075" y="22"/>
                    </a:lnTo>
                    <a:lnTo>
                      <a:pt x="14" y="363"/>
                    </a:lnTo>
                    <a:lnTo>
                      <a:pt x="14" y="363"/>
                    </a:lnTo>
                    <a:lnTo>
                      <a:pt x="11" y="363"/>
                    </a:lnTo>
                    <a:lnTo>
                      <a:pt x="11" y="36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47" name="Freeform 36"/>
              <p:cNvSpPr>
                <a:spLocks/>
              </p:cNvSpPr>
              <p:nvPr/>
            </p:nvSpPr>
            <p:spPr bwMode="auto">
              <a:xfrm>
                <a:off x="8121672" y="2692400"/>
                <a:ext cx="542927" cy="398464"/>
              </a:xfrm>
              <a:custGeom>
                <a:avLst/>
                <a:gdLst>
                  <a:gd name="T0" fmla="*/ 327 w 342"/>
                  <a:gd name="T1" fmla="*/ 251 h 251"/>
                  <a:gd name="T2" fmla="*/ 327 w 342"/>
                  <a:gd name="T3" fmla="*/ 251 h 251"/>
                  <a:gd name="T4" fmla="*/ 322 w 342"/>
                  <a:gd name="T5" fmla="*/ 251 h 251"/>
                  <a:gd name="T6" fmla="*/ 318 w 342"/>
                  <a:gd name="T7" fmla="*/ 249 h 251"/>
                  <a:gd name="T8" fmla="*/ 7 w 342"/>
                  <a:gd name="T9" fmla="*/ 27 h 251"/>
                  <a:gd name="T10" fmla="*/ 7 w 342"/>
                  <a:gd name="T11" fmla="*/ 27 h 251"/>
                  <a:gd name="T12" fmla="*/ 2 w 342"/>
                  <a:gd name="T13" fmla="*/ 23 h 251"/>
                  <a:gd name="T14" fmla="*/ 0 w 342"/>
                  <a:gd name="T15" fmla="*/ 18 h 251"/>
                  <a:gd name="T16" fmla="*/ 0 w 342"/>
                  <a:gd name="T17" fmla="*/ 12 h 251"/>
                  <a:gd name="T18" fmla="*/ 4 w 342"/>
                  <a:gd name="T19" fmla="*/ 6 h 251"/>
                  <a:gd name="T20" fmla="*/ 4 w 342"/>
                  <a:gd name="T21" fmla="*/ 6 h 251"/>
                  <a:gd name="T22" fmla="*/ 8 w 342"/>
                  <a:gd name="T23" fmla="*/ 2 h 251"/>
                  <a:gd name="T24" fmla="*/ 13 w 342"/>
                  <a:gd name="T25" fmla="*/ 0 h 251"/>
                  <a:gd name="T26" fmla="*/ 19 w 342"/>
                  <a:gd name="T27" fmla="*/ 0 h 251"/>
                  <a:gd name="T28" fmla="*/ 24 w 342"/>
                  <a:gd name="T29" fmla="*/ 3 h 251"/>
                  <a:gd name="T30" fmla="*/ 337 w 342"/>
                  <a:gd name="T31" fmla="*/ 224 h 251"/>
                  <a:gd name="T32" fmla="*/ 337 w 342"/>
                  <a:gd name="T33" fmla="*/ 224 h 251"/>
                  <a:gd name="T34" fmla="*/ 340 w 342"/>
                  <a:gd name="T35" fmla="*/ 228 h 251"/>
                  <a:gd name="T36" fmla="*/ 342 w 342"/>
                  <a:gd name="T37" fmla="*/ 234 h 251"/>
                  <a:gd name="T38" fmla="*/ 342 w 342"/>
                  <a:gd name="T39" fmla="*/ 239 h 251"/>
                  <a:gd name="T40" fmla="*/ 340 w 342"/>
                  <a:gd name="T41" fmla="*/ 246 h 251"/>
                  <a:gd name="T42" fmla="*/ 340 w 342"/>
                  <a:gd name="T43" fmla="*/ 246 h 251"/>
                  <a:gd name="T44" fmla="*/ 338 w 342"/>
                  <a:gd name="T45" fmla="*/ 248 h 251"/>
                  <a:gd name="T46" fmla="*/ 334 w 342"/>
                  <a:gd name="T47" fmla="*/ 250 h 251"/>
                  <a:gd name="T48" fmla="*/ 331 w 342"/>
                  <a:gd name="T49" fmla="*/ 251 h 251"/>
                  <a:gd name="T50" fmla="*/ 327 w 342"/>
                  <a:gd name="T51" fmla="*/ 251 h 251"/>
                  <a:gd name="T52" fmla="*/ 327 w 342"/>
                  <a:gd name="T53" fmla="*/ 251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42" h="251">
                    <a:moveTo>
                      <a:pt x="327" y="251"/>
                    </a:moveTo>
                    <a:lnTo>
                      <a:pt x="327" y="251"/>
                    </a:lnTo>
                    <a:lnTo>
                      <a:pt x="322" y="251"/>
                    </a:lnTo>
                    <a:lnTo>
                      <a:pt x="318" y="249"/>
                    </a:lnTo>
                    <a:lnTo>
                      <a:pt x="7" y="27"/>
                    </a:lnTo>
                    <a:lnTo>
                      <a:pt x="7" y="27"/>
                    </a:lnTo>
                    <a:lnTo>
                      <a:pt x="2" y="23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24" y="3"/>
                    </a:lnTo>
                    <a:lnTo>
                      <a:pt x="337" y="224"/>
                    </a:lnTo>
                    <a:lnTo>
                      <a:pt x="337" y="224"/>
                    </a:lnTo>
                    <a:lnTo>
                      <a:pt x="340" y="228"/>
                    </a:lnTo>
                    <a:lnTo>
                      <a:pt x="342" y="234"/>
                    </a:lnTo>
                    <a:lnTo>
                      <a:pt x="342" y="239"/>
                    </a:lnTo>
                    <a:lnTo>
                      <a:pt x="340" y="246"/>
                    </a:lnTo>
                    <a:lnTo>
                      <a:pt x="340" y="246"/>
                    </a:lnTo>
                    <a:lnTo>
                      <a:pt x="338" y="248"/>
                    </a:lnTo>
                    <a:lnTo>
                      <a:pt x="334" y="250"/>
                    </a:lnTo>
                    <a:lnTo>
                      <a:pt x="331" y="251"/>
                    </a:lnTo>
                    <a:lnTo>
                      <a:pt x="327" y="251"/>
                    </a:lnTo>
                    <a:lnTo>
                      <a:pt x="327" y="2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48" name="Freeform 37"/>
              <p:cNvSpPr>
                <a:spLocks/>
              </p:cNvSpPr>
              <p:nvPr/>
            </p:nvSpPr>
            <p:spPr bwMode="auto">
              <a:xfrm>
                <a:off x="8577285" y="1538287"/>
                <a:ext cx="1168405" cy="1679575"/>
              </a:xfrm>
              <a:custGeom>
                <a:avLst/>
                <a:gdLst>
                  <a:gd name="T0" fmla="*/ 706 w 736"/>
                  <a:gd name="T1" fmla="*/ 758 h 1058"/>
                  <a:gd name="T2" fmla="*/ 644 w 736"/>
                  <a:gd name="T3" fmla="*/ 740 h 1058"/>
                  <a:gd name="T4" fmla="*/ 592 w 736"/>
                  <a:gd name="T5" fmla="*/ 749 h 1058"/>
                  <a:gd name="T6" fmla="*/ 552 w 736"/>
                  <a:gd name="T7" fmla="*/ 662 h 1058"/>
                  <a:gd name="T8" fmla="*/ 511 w 736"/>
                  <a:gd name="T9" fmla="*/ 590 h 1058"/>
                  <a:gd name="T10" fmla="*/ 552 w 736"/>
                  <a:gd name="T11" fmla="*/ 622 h 1058"/>
                  <a:gd name="T12" fmla="*/ 592 w 736"/>
                  <a:gd name="T13" fmla="*/ 622 h 1058"/>
                  <a:gd name="T14" fmla="*/ 633 w 736"/>
                  <a:gd name="T15" fmla="*/ 588 h 1058"/>
                  <a:gd name="T16" fmla="*/ 642 w 736"/>
                  <a:gd name="T17" fmla="*/ 555 h 1058"/>
                  <a:gd name="T18" fmla="*/ 630 w 736"/>
                  <a:gd name="T19" fmla="*/ 515 h 1058"/>
                  <a:gd name="T20" fmla="*/ 586 w 736"/>
                  <a:gd name="T21" fmla="*/ 485 h 1058"/>
                  <a:gd name="T22" fmla="*/ 539 w 736"/>
                  <a:gd name="T23" fmla="*/ 492 h 1058"/>
                  <a:gd name="T24" fmla="*/ 418 w 736"/>
                  <a:gd name="T25" fmla="*/ 414 h 1058"/>
                  <a:gd name="T26" fmla="*/ 366 w 736"/>
                  <a:gd name="T27" fmla="*/ 330 h 1058"/>
                  <a:gd name="T28" fmla="*/ 421 w 736"/>
                  <a:gd name="T29" fmla="*/ 226 h 1058"/>
                  <a:gd name="T30" fmla="*/ 411 w 736"/>
                  <a:gd name="T31" fmla="*/ 127 h 1058"/>
                  <a:gd name="T32" fmla="*/ 346 w 736"/>
                  <a:gd name="T33" fmla="*/ 37 h 1058"/>
                  <a:gd name="T34" fmla="*/ 240 w 736"/>
                  <a:gd name="T35" fmla="*/ 0 h 1058"/>
                  <a:gd name="T36" fmla="*/ 147 w 736"/>
                  <a:gd name="T37" fmla="*/ 24 h 1058"/>
                  <a:gd name="T38" fmla="*/ 66 w 736"/>
                  <a:gd name="T39" fmla="*/ 102 h 1058"/>
                  <a:gd name="T40" fmla="*/ 40 w 736"/>
                  <a:gd name="T41" fmla="*/ 194 h 1058"/>
                  <a:gd name="T42" fmla="*/ 63 w 736"/>
                  <a:gd name="T43" fmla="*/ 290 h 1058"/>
                  <a:gd name="T44" fmla="*/ 131 w 736"/>
                  <a:gd name="T45" fmla="*/ 354 h 1058"/>
                  <a:gd name="T46" fmla="*/ 69 w 736"/>
                  <a:gd name="T47" fmla="*/ 643 h 1058"/>
                  <a:gd name="T48" fmla="*/ 12 w 736"/>
                  <a:gd name="T49" fmla="*/ 682 h 1058"/>
                  <a:gd name="T50" fmla="*/ 0 w 736"/>
                  <a:gd name="T51" fmla="*/ 724 h 1058"/>
                  <a:gd name="T52" fmla="*/ 14 w 736"/>
                  <a:gd name="T53" fmla="*/ 769 h 1058"/>
                  <a:gd name="T54" fmla="*/ 50 w 736"/>
                  <a:gd name="T55" fmla="*/ 797 h 1058"/>
                  <a:gd name="T56" fmla="*/ 89 w 736"/>
                  <a:gd name="T57" fmla="*/ 804 h 1058"/>
                  <a:gd name="T58" fmla="*/ 132 w 736"/>
                  <a:gd name="T59" fmla="*/ 785 h 1058"/>
                  <a:gd name="T60" fmla="*/ 159 w 736"/>
                  <a:gd name="T61" fmla="*/ 748 h 1058"/>
                  <a:gd name="T62" fmla="*/ 160 w 736"/>
                  <a:gd name="T63" fmla="*/ 704 h 1058"/>
                  <a:gd name="T64" fmla="*/ 187 w 736"/>
                  <a:gd name="T65" fmla="*/ 648 h 1058"/>
                  <a:gd name="T66" fmla="*/ 232 w 736"/>
                  <a:gd name="T67" fmla="*/ 728 h 1058"/>
                  <a:gd name="T68" fmla="*/ 291 w 736"/>
                  <a:gd name="T69" fmla="*/ 836 h 1058"/>
                  <a:gd name="T70" fmla="*/ 266 w 736"/>
                  <a:gd name="T71" fmla="*/ 921 h 1058"/>
                  <a:gd name="T72" fmla="*/ 255 w 736"/>
                  <a:gd name="T73" fmla="*/ 962 h 1058"/>
                  <a:gd name="T74" fmla="*/ 278 w 736"/>
                  <a:gd name="T75" fmla="*/ 1007 h 1058"/>
                  <a:gd name="T76" fmla="*/ 369 w 736"/>
                  <a:gd name="T77" fmla="*/ 1051 h 1058"/>
                  <a:gd name="T78" fmla="*/ 430 w 736"/>
                  <a:gd name="T79" fmla="*/ 1058 h 1058"/>
                  <a:gd name="T80" fmla="*/ 471 w 736"/>
                  <a:gd name="T81" fmla="*/ 1036 h 1058"/>
                  <a:gd name="T82" fmla="*/ 483 w 736"/>
                  <a:gd name="T83" fmla="*/ 999 h 1058"/>
                  <a:gd name="T84" fmla="*/ 457 w 736"/>
                  <a:gd name="T85" fmla="*/ 950 h 1058"/>
                  <a:gd name="T86" fmla="*/ 401 w 736"/>
                  <a:gd name="T87" fmla="*/ 909 h 1058"/>
                  <a:gd name="T88" fmla="*/ 391 w 736"/>
                  <a:gd name="T89" fmla="*/ 864 h 1058"/>
                  <a:gd name="T90" fmla="*/ 389 w 736"/>
                  <a:gd name="T91" fmla="*/ 765 h 1058"/>
                  <a:gd name="T92" fmla="*/ 362 w 736"/>
                  <a:gd name="T93" fmla="*/ 678 h 1058"/>
                  <a:gd name="T94" fmla="*/ 449 w 736"/>
                  <a:gd name="T95" fmla="*/ 714 h 1058"/>
                  <a:gd name="T96" fmla="*/ 493 w 736"/>
                  <a:gd name="T97" fmla="*/ 772 h 1058"/>
                  <a:gd name="T98" fmla="*/ 500 w 736"/>
                  <a:gd name="T99" fmla="*/ 840 h 1058"/>
                  <a:gd name="T100" fmla="*/ 513 w 736"/>
                  <a:gd name="T101" fmla="*/ 875 h 1058"/>
                  <a:gd name="T102" fmla="*/ 591 w 736"/>
                  <a:gd name="T103" fmla="*/ 896 h 1058"/>
                  <a:gd name="T104" fmla="*/ 697 w 736"/>
                  <a:gd name="T105" fmla="*/ 864 h 1058"/>
                  <a:gd name="T106" fmla="*/ 734 w 736"/>
                  <a:gd name="T107" fmla="*/ 819 h 1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36" h="1058">
                    <a:moveTo>
                      <a:pt x="732" y="790"/>
                    </a:moveTo>
                    <a:lnTo>
                      <a:pt x="732" y="790"/>
                    </a:lnTo>
                    <a:lnTo>
                      <a:pt x="728" y="780"/>
                    </a:lnTo>
                    <a:lnTo>
                      <a:pt x="721" y="772"/>
                    </a:lnTo>
                    <a:lnTo>
                      <a:pt x="715" y="764"/>
                    </a:lnTo>
                    <a:lnTo>
                      <a:pt x="706" y="758"/>
                    </a:lnTo>
                    <a:lnTo>
                      <a:pt x="697" y="752"/>
                    </a:lnTo>
                    <a:lnTo>
                      <a:pt x="687" y="748"/>
                    </a:lnTo>
                    <a:lnTo>
                      <a:pt x="676" y="745"/>
                    </a:lnTo>
                    <a:lnTo>
                      <a:pt x="666" y="742"/>
                    </a:lnTo>
                    <a:lnTo>
                      <a:pt x="655" y="741"/>
                    </a:lnTo>
                    <a:lnTo>
                      <a:pt x="644" y="740"/>
                    </a:lnTo>
                    <a:lnTo>
                      <a:pt x="634" y="740"/>
                    </a:lnTo>
                    <a:lnTo>
                      <a:pt x="624" y="741"/>
                    </a:lnTo>
                    <a:lnTo>
                      <a:pt x="614" y="742"/>
                    </a:lnTo>
                    <a:lnTo>
                      <a:pt x="607" y="743"/>
                    </a:lnTo>
                    <a:lnTo>
                      <a:pt x="599" y="747"/>
                    </a:lnTo>
                    <a:lnTo>
                      <a:pt x="592" y="749"/>
                    </a:lnTo>
                    <a:lnTo>
                      <a:pt x="592" y="749"/>
                    </a:lnTo>
                    <a:lnTo>
                      <a:pt x="590" y="739"/>
                    </a:lnTo>
                    <a:lnTo>
                      <a:pt x="586" y="726"/>
                    </a:lnTo>
                    <a:lnTo>
                      <a:pt x="579" y="708"/>
                    </a:lnTo>
                    <a:lnTo>
                      <a:pt x="568" y="687"/>
                    </a:lnTo>
                    <a:lnTo>
                      <a:pt x="552" y="662"/>
                    </a:lnTo>
                    <a:lnTo>
                      <a:pt x="544" y="648"/>
                    </a:lnTo>
                    <a:lnTo>
                      <a:pt x="533" y="633"/>
                    </a:lnTo>
                    <a:lnTo>
                      <a:pt x="521" y="618"/>
                    </a:lnTo>
                    <a:lnTo>
                      <a:pt x="506" y="602"/>
                    </a:lnTo>
                    <a:lnTo>
                      <a:pt x="511" y="590"/>
                    </a:lnTo>
                    <a:lnTo>
                      <a:pt x="511" y="590"/>
                    </a:lnTo>
                    <a:lnTo>
                      <a:pt x="516" y="598"/>
                    </a:lnTo>
                    <a:lnTo>
                      <a:pt x="522" y="605"/>
                    </a:lnTo>
                    <a:lnTo>
                      <a:pt x="528" y="610"/>
                    </a:lnTo>
                    <a:lnTo>
                      <a:pt x="536" y="616"/>
                    </a:lnTo>
                    <a:lnTo>
                      <a:pt x="544" y="620"/>
                    </a:lnTo>
                    <a:lnTo>
                      <a:pt x="552" y="622"/>
                    </a:lnTo>
                    <a:lnTo>
                      <a:pt x="562" y="624"/>
                    </a:lnTo>
                    <a:lnTo>
                      <a:pt x="571" y="625"/>
                    </a:lnTo>
                    <a:lnTo>
                      <a:pt x="571" y="625"/>
                    </a:lnTo>
                    <a:lnTo>
                      <a:pt x="579" y="624"/>
                    </a:lnTo>
                    <a:lnTo>
                      <a:pt x="586" y="623"/>
                    </a:lnTo>
                    <a:lnTo>
                      <a:pt x="592" y="622"/>
                    </a:lnTo>
                    <a:lnTo>
                      <a:pt x="599" y="620"/>
                    </a:lnTo>
                    <a:lnTo>
                      <a:pt x="605" y="617"/>
                    </a:lnTo>
                    <a:lnTo>
                      <a:pt x="611" y="613"/>
                    </a:lnTo>
                    <a:lnTo>
                      <a:pt x="621" y="605"/>
                    </a:lnTo>
                    <a:lnTo>
                      <a:pt x="630" y="593"/>
                    </a:lnTo>
                    <a:lnTo>
                      <a:pt x="633" y="588"/>
                    </a:lnTo>
                    <a:lnTo>
                      <a:pt x="636" y="582"/>
                    </a:lnTo>
                    <a:lnTo>
                      <a:pt x="639" y="576"/>
                    </a:lnTo>
                    <a:lnTo>
                      <a:pt x="641" y="569"/>
                    </a:lnTo>
                    <a:lnTo>
                      <a:pt x="642" y="562"/>
                    </a:lnTo>
                    <a:lnTo>
                      <a:pt x="642" y="555"/>
                    </a:lnTo>
                    <a:lnTo>
                      <a:pt x="642" y="555"/>
                    </a:lnTo>
                    <a:lnTo>
                      <a:pt x="642" y="547"/>
                    </a:lnTo>
                    <a:lnTo>
                      <a:pt x="641" y="541"/>
                    </a:lnTo>
                    <a:lnTo>
                      <a:pt x="639" y="534"/>
                    </a:lnTo>
                    <a:lnTo>
                      <a:pt x="636" y="527"/>
                    </a:lnTo>
                    <a:lnTo>
                      <a:pt x="633" y="521"/>
                    </a:lnTo>
                    <a:lnTo>
                      <a:pt x="630" y="515"/>
                    </a:lnTo>
                    <a:lnTo>
                      <a:pt x="621" y="505"/>
                    </a:lnTo>
                    <a:lnTo>
                      <a:pt x="611" y="496"/>
                    </a:lnTo>
                    <a:lnTo>
                      <a:pt x="605" y="493"/>
                    </a:lnTo>
                    <a:lnTo>
                      <a:pt x="599" y="490"/>
                    </a:lnTo>
                    <a:lnTo>
                      <a:pt x="592" y="488"/>
                    </a:lnTo>
                    <a:lnTo>
                      <a:pt x="586" y="485"/>
                    </a:lnTo>
                    <a:lnTo>
                      <a:pt x="579" y="484"/>
                    </a:lnTo>
                    <a:lnTo>
                      <a:pt x="571" y="484"/>
                    </a:lnTo>
                    <a:lnTo>
                      <a:pt x="571" y="484"/>
                    </a:lnTo>
                    <a:lnTo>
                      <a:pt x="560" y="485"/>
                    </a:lnTo>
                    <a:lnTo>
                      <a:pt x="549" y="488"/>
                    </a:lnTo>
                    <a:lnTo>
                      <a:pt x="539" y="492"/>
                    </a:lnTo>
                    <a:lnTo>
                      <a:pt x="530" y="498"/>
                    </a:lnTo>
                    <a:lnTo>
                      <a:pt x="530" y="498"/>
                    </a:lnTo>
                    <a:lnTo>
                      <a:pt x="494" y="472"/>
                    </a:lnTo>
                    <a:lnTo>
                      <a:pt x="470" y="456"/>
                    </a:lnTo>
                    <a:lnTo>
                      <a:pt x="444" y="436"/>
                    </a:lnTo>
                    <a:lnTo>
                      <a:pt x="418" y="414"/>
                    </a:lnTo>
                    <a:lnTo>
                      <a:pt x="393" y="391"/>
                    </a:lnTo>
                    <a:lnTo>
                      <a:pt x="371" y="366"/>
                    </a:lnTo>
                    <a:lnTo>
                      <a:pt x="359" y="353"/>
                    </a:lnTo>
                    <a:lnTo>
                      <a:pt x="351" y="341"/>
                    </a:lnTo>
                    <a:lnTo>
                      <a:pt x="351" y="341"/>
                    </a:lnTo>
                    <a:lnTo>
                      <a:pt x="366" y="330"/>
                    </a:lnTo>
                    <a:lnTo>
                      <a:pt x="379" y="316"/>
                    </a:lnTo>
                    <a:lnTo>
                      <a:pt x="391" y="301"/>
                    </a:lnTo>
                    <a:lnTo>
                      <a:pt x="402" y="285"/>
                    </a:lnTo>
                    <a:lnTo>
                      <a:pt x="410" y="266"/>
                    </a:lnTo>
                    <a:lnTo>
                      <a:pt x="417" y="247"/>
                    </a:lnTo>
                    <a:lnTo>
                      <a:pt x="421" y="226"/>
                    </a:lnTo>
                    <a:lnTo>
                      <a:pt x="423" y="204"/>
                    </a:lnTo>
                    <a:lnTo>
                      <a:pt x="423" y="204"/>
                    </a:lnTo>
                    <a:lnTo>
                      <a:pt x="422" y="185"/>
                    </a:lnTo>
                    <a:lnTo>
                      <a:pt x="420" y="165"/>
                    </a:lnTo>
                    <a:lnTo>
                      <a:pt x="417" y="146"/>
                    </a:lnTo>
                    <a:lnTo>
                      <a:pt x="411" y="127"/>
                    </a:lnTo>
                    <a:lnTo>
                      <a:pt x="404" y="110"/>
                    </a:lnTo>
                    <a:lnTo>
                      <a:pt x="395" y="93"/>
                    </a:lnTo>
                    <a:lnTo>
                      <a:pt x="385" y="78"/>
                    </a:lnTo>
                    <a:lnTo>
                      <a:pt x="374" y="62"/>
                    </a:lnTo>
                    <a:lnTo>
                      <a:pt x="361" y="49"/>
                    </a:lnTo>
                    <a:lnTo>
                      <a:pt x="346" y="37"/>
                    </a:lnTo>
                    <a:lnTo>
                      <a:pt x="331" y="26"/>
                    </a:lnTo>
                    <a:lnTo>
                      <a:pt x="315" y="17"/>
                    </a:lnTo>
                    <a:lnTo>
                      <a:pt x="298" y="10"/>
                    </a:lnTo>
                    <a:lnTo>
                      <a:pt x="279" y="5"/>
                    </a:lnTo>
                    <a:lnTo>
                      <a:pt x="260" y="2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21" y="2"/>
                    </a:lnTo>
                    <a:lnTo>
                      <a:pt x="202" y="5"/>
                    </a:lnTo>
                    <a:lnTo>
                      <a:pt x="182" y="9"/>
                    </a:lnTo>
                    <a:lnTo>
                      <a:pt x="164" y="16"/>
                    </a:lnTo>
                    <a:lnTo>
                      <a:pt x="147" y="24"/>
                    </a:lnTo>
                    <a:lnTo>
                      <a:pt x="131" y="34"/>
                    </a:lnTo>
                    <a:lnTo>
                      <a:pt x="116" y="45"/>
                    </a:lnTo>
                    <a:lnTo>
                      <a:pt x="101" y="57"/>
                    </a:lnTo>
                    <a:lnTo>
                      <a:pt x="88" y="71"/>
                    </a:lnTo>
                    <a:lnTo>
                      <a:pt x="76" y="85"/>
                    </a:lnTo>
                    <a:lnTo>
                      <a:pt x="66" y="102"/>
                    </a:lnTo>
                    <a:lnTo>
                      <a:pt x="57" y="118"/>
                    </a:lnTo>
                    <a:lnTo>
                      <a:pt x="51" y="136"/>
                    </a:lnTo>
                    <a:lnTo>
                      <a:pt x="45" y="155"/>
                    </a:lnTo>
                    <a:lnTo>
                      <a:pt x="41" y="175"/>
                    </a:lnTo>
                    <a:lnTo>
                      <a:pt x="40" y="194"/>
                    </a:lnTo>
                    <a:lnTo>
                      <a:pt x="40" y="194"/>
                    </a:lnTo>
                    <a:lnTo>
                      <a:pt x="40" y="212"/>
                    </a:lnTo>
                    <a:lnTo>
                      <a:pt x="42" y="229"/>
                    </a:lnTo>
                    <a:lnTo>
                      <a:pt x="45" y="245"/>
                    </a:lnTo>
                    <a:lnTo>
                      <a:pt x="50" y="261"/>
                    </a:lnTo>
                    <a:lnTo>
                      <a:pt x="56" y="276"/>
                    </a:lnTo>
                    <a:lnTo>
                      <a:pt x="63" y="290"/>
                    </a:lnTo>
                    <a:lnTo>
                      <a:pt x="72" y="304"/>
                    </a:lnTo>
                    <a:lnTo>
                      <a:pt x="82" y="316"/>
                    </a:lnTo>
                    <a:lnTo>
                      <a:pt x="93" y="327"/>
                    </a:lnTo>
                    <a:lnTo>
                      <a:pt x="105" y="337"/>
                    </a:lnTo>
                    <a:lnTo>
                      <a:pt x="118" y="347"/>
                    </a:lnTo>
                    <a:lnTo>
                      <a:pt x="131" y="354"/>
                    </a:lnTo>
                    <a:lnTo>
                      <a:pt x="147" y="361"/>
                    </a:lnTo>
                    <a:lnTo>
                      <a:pt x="162" y="368"/>
                    </a:lnTo>
                    <a:lnTo>
                      <a:pt x="178" y="372"/>
                    </a:lnTo>
                    <a:lnTo>
                      <a:pt x="195" y="375"/>
                    </a:lnTo>
                    <a:lnTo>
                      <a:pt x="69" y="643"/>
                    </a:lnTo>
                    <a:lnTo>
                      <a:pt x="69" y="643"/>
                    </a:lnTo>
                    <a:lnTo>
                      <a:pt x="63" y="645"/>
                    </a:lnTo>
                    <a:lnTo>
                      <a:pt x="55" y="646"/>
                    </a:lnTo>
                    <a:lnTo>
                      <a:pt x="42" y="653"/>
                    </a:lnTo>
                    <a:lnTo>
                      <a:pt x="31" y="661"/>
                    </a:lnTo>
                    <a:lnTo>
                      <a:pt x="21" y="671"/>
                    </a:lnTo>
                    <a:lnTo>
                      <a:pt x="12" y="682"/>
                    </a:lnTo>
                    <a:lnTo>
                      <a:pt x="5" y="695"/>
                    </a:lnTo>
                    <a:lnTo>
                      <a:pt x="3" y="702"/>
                    </a:lnTo>
                    <a:lnTo>
                      <a:pt x="2" y="708"/>
                    </a:lnTo>
                    <a:lnTo>
                      <a:pt x="1" y="716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1" y="731"/>
                    </a:lnTo>
                    <a:lnTo>
                      <a:pt x="2" y="739"/>
                    </a:lnTo>
                    <a:lnTo>
                      <a:pt x="4" y="748"/>
                    </a:lnTo>
                    <a:lnTo>
                      <a:pt x="7" y="754"/>
                    </a:lnTo>
                    <a:lnTo>
                      <a:pt x="10" y="762"/>
                    </a:lnTo>
                    <a:lnTo>
                      <a:pt x="14" y="769"/>
                    </a:lnTo>
                    <a:lnTo>
                      <a:pt x="19" y="774"/>
                    </a:lnTo>
                    <a:lnTo>
                      <a:pt x="24" y="781"/>
                    </a:lnTo>
                    <a:lnTo>
                      <a:pt x="30" y="785"/>
                    </a:lnTo>
                    <a:lnTo>
                      <a:pt x="36" y="791"/>
                    </a:lnTo>
                    <a:lnTo>
                      <a:pt x="43" y="794"/>
                    </a:lnTo>
                    <a:lnTo>
                      <a:pt x="50" y="797"/>
                    </a:lnTo>
                    <a:lnTo>
                      <a:pt x="57" y="801"/>
                    </a:lnTo>
                    <a:lnTo>
                      <a:pt x="65" y="803"/>
                    </a:lnTo>
                    <a:lnTo>
                      <a:pt x="73" y="804"/>
                    </a:lnTo>
                    <a:lnTo>
                      <a:pt x="82" y="804"/>
                    </a:lnTo>
                    <a:lnTo>
                      <a:pt x="82" y="804"/>
                    </a:lnTo>
                    <a:lnTo>
                      <a:pt x="89" y="804"/>
                    </a:lnTo>
                    <a:lnTo>
                      <a:pt x="98" y="803"/>
                    </a:lnTo>
                    <a:lnTo>
                      <a:pt x="106" y="801"/>
                    </a:lnTo>
                    <a:lnTo>
                      <a:pt x="112" y="797"/>
                    </a:lnTo>
                    <a:lnTo>
                      <a:pt x="120" y="794"/>
                    </a:lnTo>
                    <a:lnTo>
                      <a:pt x="127" y="791"/>
                    </a:lnTo>
                    <a:lnTo>
                      <a:pt x="132" y="785"/>
                    </a:lnTo>
                    <a:lnTo>
                      <a:pt x="139" y="781"/>
                    </a:lnTo>
                    <a:lnTo>
                      <a:pt x="143" y="774"/>
                    </a:lnTo>
                    <a:lnTo>
                      <a:pt x="149" y="769"/>
                    </a:lnTo>
                    <a:lnTo>
                      <a:pt x="152" y="762"/>
                    </a:lnTo>
                    <a:lnTo>
                      <a:pt x="155" y="754"/>
                    </a:lnTo>
                    <a:lnTo>
                      <a:pt x="159" y="748"/>
                    </a:lnTo>
                    <a:lnTo>
                      <a:pt x="161" y="739"/>
                    </a:lnTo>
                    <a:lnTo>
                      <a:pt x="162" y="731"/>
                    </a:lnTo>
                    <a:lnTo>
                      <a:pt x="162" y="724"/>
                    </a:lnTo>
                    <a:lnTo>
                      <a:pt x="162" y="724"/>
                    </a:lnTo>
                    <a:lnTo>
                      <a:pt x="162" y="714"/>
                    </a:lnTo>
                    <a:lnTo>
                      <a:pt x="160" y="704"/>
                    </a:lnTo>
                    <a:lnTo>
                      <a:pt x="157" y="695"/>
                    </a:lnTo>
                    <a:lnTo>
                      <a:pt x="153" y="687"/>
                    </a:lnTo>
                    <a:lnTo>
                      <a:pt x="184" y="634"/>
                    </a:lnTo>
                    <a:lnTo>
                      <a:pt x="184" y="634"/>
                    </a:lnTo>
                    <a:lnTo>
                      <a:pt x="185" y="640"/>
                    </a:lnTo>
                    <a:lnTo>
                      <a:pt x="187" y="648"/>
                    </a:lnTo>
                    <a:lnTo>
                      <a:pt x="191" y="657"/>
                    </a:lnTo>
                    <a:lnTo>
                      <a:pt x="197" y="671"/>
                    </a:lnTo>
                    <a:lnTo>
                      <a:pt x="205" y="687"/>
                    </a:lnTo>
                    <a:lnTo>
                      <a:pt x="216" y="706"/>
                    </a:lnTo>
                    <a:lnTo>
                      <a:pt x="232" y="728"/>
                    </a:lnTo>
                    <a:lnTo>
                      <a:pt x="232" y="728"/>
                    </a:lnTo>
                    <a:lnTo>
                      <a:pt x="264" y="772"/>
                    </a:lnTo>
                    <a:lnTo>
                      <a:pt x="277" y="793"/>
                    </a:lnTo>
                    <a:lnTo>
                      <a:pt x="281" y="803"/>
                    </a:lnTo>
                    <a:lnTo>
                      <a:pt x="286" y="814"/>
                    </a:lnTo>
                    <a:lnTo>
                      <a:pt x="289" y="825"/>
                    </a:lnTo>
                    <a:lnTo>
                      <a:pt x="291" y="836"/>
                    </a:lnTo>
                    <a:lnTo>
                      <a:pt x="291" y="848"/>
                    </a:lnTo>
                    <a:lnTo>
                      <a:pt x="290" y="860"/>
                    </a:lnTo>
                    <a:lnTo>
                      <a:pt x="287" y="875"/>
                    </a:lnTo>
                    <a:lnTo>
                      <a:pt x="281" y="889"/>
                    </a:lnTo>
                    <a:lnTo>
                      <a:pt x="275" y="904"/>
                    </a:lnTo>
                    <a:lnTo>
                      <a:pt x="266" y="921"/>
                    </a:lnTo>
                    <a:lnTo>
                      <a:pt x="266" y="921"/>
                    </a:lnTo>
                    <a:lnTo>
                      <a:pt x="261" y="930"/>
                    </a:lnTo>
                    <a:lnTo>
                      <a:pt x="258" y="939"/>
                    </a:lnTo>
                    <a:lnTo>
                      <a:pt x="256" y="946"/>
                    </a:lnTo>
                    <a:lnTo>
                      <a:pt x="255" y="954"/>
                    </a:lnTo>
                    <a:lnTo>
                      <a:pt x="255" y="962"/>
                    </a:lnTo>
                    <a:lnTo>
                      <a:pt x="256" y="968"/>
                    </a:lnTo>
                    <a:lnTo>
                      <a:pt x="257" y="976"/>
                    </a:lnTo>
                    <a:lnTo>
                      <a:pt x="260" y="983"/>
                    </a:lnTo>
                    <a:lnTo>
                      <a:pt x="264" y="989"/>
                    </a:lnTo>
                    <a:lnTo>
                      <a:pt x="268" y="995"/>
                    </a:lnTo>
                    <a:lnTo>
                      <a:pt x="278" y="1007"/>
                    </a:lnTo>
                    <a:lnTo>
                      <a:pt x="290" y="1017"/>
                    </a:lnTo>
                    <a:lnTo>
                      <a:pt x="304" y="1026"/>
                    </a:lnTo>
                    <a:lnTo>
                      <a:pt x="320" y="1034"/>
                    </a:lnTo>
                    <a:lnTo>
                      <a:pt x="336" y="1041"/>
                    </a:lnTo>
                    <a:lnTo>
                      <a:pt x="353" y="1047"/>
                    </a:lnTo>
                    <a:lnTo>
                      <a:pt x="369" y="1051"/>
                    </a:lnTo>
                    <a:lnTo>
                      <a:pt x="385" y="1054"/>
                    </a:lnTo>
                    <a:lnTo>
                      <a:pt x="399" y="1056"/>
                    </a:lnTo>
                    <a:lnTo>
                      <a:pt x="412" y="1058"/>
                    </a:lnTo>
                    <a:lnTo>
                      <a:pt x="423" y="1058"/>
                    </a:lnTo>
                    <a:lnTo>
                      <a:pt x="423" y="1058"/>
                    </a:lnTo>
                    <a:lnTo>
                      <a:pt x="430" y="1058"/>
                    </a:lnTo>
                    <a:lnTo>
                      <a:pt x="438" y="1055"/>
                    </a:lnTo>
                    <a:lnTo>
                      <a:pt x="448" y="1052"/>
                    </a:lnTo>
                    <a:lnTo>
                      <a:pt x="457" y="1048"/>
                    </a:lnTo>
                    <a:lnTo>
                      <a:pt x="462" y="1044"/>
                    </a:lnTo>
                    <a:lnTo>
                      <a:pt x="466" y="1040"/>
                    </a:lnTo>
                    <a:lnTo>
                      <a:pt x="471" y="1036"/>
                    </a:lnTo>
                    <a:lnTo>
                      <a:pt x="475" y="1030"/>
                    </a:lnTo>
                    <a:lnTo>
                      <a:pt x="479" y="1023"/>
                    </a:lnTo>
                    <a:lnTo>
                      <a:pt x="481" y="1016"/>
                    </a:lnTo>
                    <a:lnTo>
                      <a:pt x="481" y="1016"/>
                    </a:lnTo>
                    <a:lnTo>
                      <a:pt x="483" y="1008"/>
                    </a:lnTo>
                    <a:lnTo>
                      <a:pt x="483" y="999"/>
                    </a:lnTo>
                    <a:lnTo>
                      <a:pt x="482" y="991"/>
                    </a:lnTo>
                    <a:lnTo>
                      <a:pt x="479" y="983"/>
                    </a:lnTo>
                    <a:lnTo>
                      <a:pt x="475" y="974"/>
                    </a:lnTo>
                    <a:lnTo>
                      <a:pt x="470" y="966"/>
                    </a:lnTo>
                    <a:lnTo>
                      <a:pt x="463" y="957"/>
                    </a:lnTo>
                    <a:lnTo>
                      <a:pt x="457" y="950"/>
                    </a:lnTo>
                    <a:lnTo>
                      <a:pt x="449" y="941"/>
                    </a:lnTo>
                    <a:lnTo>
                      <a:pt x="440" y="934"/>
                    </a:lnTo>
                    <a:lnTo>
                      <a:pt x="431" y="926"/>
                    </a:lnTo>
                    <a:lnTo>
                      <a:pt x="421" y="920"/>
                    </a:lnTo>
                    <a:lnTo>
                      <a:pt x="411" y="914"/>
                    </a:lnTo>
                    <a:lnTo>
                      <a:pt x="401" y="909"/>
                    </a:lnTo>
                    <a:lnTo>
                      <a:pt x="391" y="904"/>
                    </a:lnTo>
                    <a:lnTo>
                      <a:pt x="380" y="901"/>
                    </a:lnTo>
                    <a:lnTo>
                      <a:pt x="380" y="901"/>
                    </a:lnTo>
                    <a:lnTo>
                      <a:pt x="383" y="897"/>
                    </a:lnTo>
                    <a:lnTo>
                      <a:pt x="387" y="883"/>
                    </a:lnTo>
                    <a:lnTo>
                      <a:pt x="391" y="864"/>
                    </a:lnTo>
                    <a:lnTo>
                      <a:pt x="394" y="850"/>
                    </a:lnTo>
                    <a:lnTo>
                      <a:pt x="395" y="836"/>
                    </a:lnTo>
                    <a:lnTo>
                      <a:pt x="396" y="821"/>
                    </a:lnTo>
                    <a:lnTo>
                      <a:pt x="395" y="803"/>
                    </a:lnTo>
                    <a:lnTo>
                      <a:pt x="393" y="785"/>
                    </a:lnTo>
                    <a:lnTo>
                      <a:pt x="389" y="765"/>
                    </a:lnTo>
                    <a:lnTo>
                      <a:pt x="384" y="745"/>
                    </a:lnTo>
                    <a:lnTo>
                      <a:pt x="377" y="724"/>
                    </a:lnTo>
                    <a:lnTo>
                      <a:pt x="367" y="700"/>
                    </a:lnTo>
                    <a:lnTo>
                      <a:pt x="354" y="677"/>
                    </a:lnTo>
                    <a:lnTo>
                      <a:pt x="354" y="677"/>
                    </a:lnTo>
                    <a:lnTo>
                      <a:pt x="362" y="678"/>
                    </a:lnTo>
                    <a:lnTo>
                      <a:pt x="379" y="683"/>
                    </a:lnTo>
                    <a:lnTo>
                      <a:pt x="393" y="686"/>
                    </a:lnTo>
                    <a:lnTo>
                      <a:pt x="406" y="690"/>
                    </a:lnTo>
                    <a:lnTo>
                      <a:pt x="420" y="697"/>
                    </a:lnTo>
                    <a:lnTo>
                      <a:pt x="434" y="705"/>
                    </a:lnTo>
                    <a:lnTo>
                      <a:pt x="449" y="714"/>
                    </a:lnTo>
                    <a:lnTo>
                      <a:pt x="462" y="726"/>
                    </a:lnTo>
                    <a:lnTo>
                      <a:pt x="474" y="739"/>
                    </a:lnTo>
                    <a:lnTo>
                      <a:pt x="480" y="746"/>
                    </a:lnTo>
                    <a:lnTo>
                      <a:pt x="485" y="754"/>
                    </a:lnTo>
                    <a:lnTo>
                      <a:pt x="490" y="763"/>
                    </a:lnTo>
                    <a:lnTo>
                      <a:pt x="493" y="772"/>
                    </a:lnTo>
                    <a:lnTo>
                      <a:pt x="496" y="782"/>
                    </a:lnTo>
                    <a:lnTo>
                      <a:pt x="498" y="792"/>
                    </a:lnTo>
                    <a:lnTo>
                      <a:pt x="501" y="803"/>
                    </a:lnTo>
                    <a:lnTo>
                      <a:pt x="501" y="815"/>
                    </a:lnTo>
                    <a:lnTo>
                      <a:pt x="501" y="827"/>
                    </a:lnTo>
                    <a:lnTo>
                      <a:pt x="500" y="840"/>
                    </a:lnTo>
                    <a:lnTo>
                      <a:pt x="500" y="840"/>
                    </a:lnTo>
                    <a:lnTo>
                      <a:pt x="500" y="845"/>
                    </a:lnTo>
                    <a:lnTo>
                      <a:pt x="502" y="855"/>
                    </a:lnTo>
                    <a:lnTo>
                      <a:pt x="504" y="861"/>
                    </a:lnTo>
                    <a:lnTo>
                      <a:pt x="507" y="868"/>
                    </a:lnTo>
                    <a:lnTo>
                      <a:pt x="513" y="875"/>
                    </a:lnTo>
                    <a:lnTo>
                      <a:pt x="519" y="881"/>
                    </a:lnTo>
                    <a:lnTo>
                      <a:pt x="528" y="888"/>
                    </a:lnTo>
                    <a:lnTo>
                      <a:pt x="539" y="892"/>
                    </a:lnTo>
                    <a:lnTo>
                      <a:pt x="554" y="896"/>
                    </a:lnTo>
                    <a:lnTo>
                      <a:pt x="570" y="897"/>
                    </a:lnTo>
                    <a:lnTo>
                      <a:pt x="591" y="896"/>
                    </a:lnTo>
                    <a:lnTo>
                      <a:pt x="614" y="892"/>
                    </a:lnTo>
                    <a:lnTo>
                      <a:pt x="642" y="886"/>
                    </a:lnTo>
                    <a:lnTo>
                      <a:pt x="674" y="876"/>
                    </a:lnTo>
                    <a:lnTo>
                      <a:pt x="674" y="876"/>
                    </a:lnTo>
                    <a:lnTo>
                      <a:pt x="686" y="870"/>
                    </a:lnTo>
                    <a:lnTo>
                      <a:pt x="697" y="864"/>
                    </a:lnTo>
                    <a:lnTo>
                      <a:pt x="710" y="855"/>
                    </a:lnTo>
                    <a:lnTo>
                      <a:pt x="717" y="848"/>
                    </a:lnTo>
                    <a:lnTo>
                      <a:pt x="722" y="843"/>
                    </a:lnTo>
                    <a:lnTo>
                      <a:pt x="728" y="835"/>
                    </a:lnTo>
                    <a:lnTo>
                      <a:pt x="732" y="827"/>
                    </a:lnTo>
                    <a:lnTo>
                      <a:pt x="734" y="819"/>
                    </a:lnTo>
                    <a:lnTo>
                      <a:pt x="736" y="811"/>
                    </a:lnTo>
                    <a:lnTo>
                      <a:pt x="734" y="801"/>
                    </a:lnTo>
                    <a:lnTo>
                      <a:pt x="732" y="790"/>
                    </a:lnTo>
                    <a:lnTo>
                      <a:pt x="732" y="7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49" name="Freeform 38"/>
              <p:cNvSpPr>
                <a:spLocks noEditPoints="1"/>
              </p:cNvSpPr>
              <p:nvPr/>
            </p:nvSpPr>
            <p:spPr bwMode="auto">
              <a:xfrm>
                <a:off x="8553477" y="1514475"/>
                <a:ext cx="1216027" cy="1727200"/>
              </a:xfrm>
              <a:custGeom>
                <a:avLst/>
                <a:gdLst>
                  <a:gd name="T0" fmla="*/ 655 w 766"/>
                  <a:gd name="T1" fmla="*/ 740 h 1088"/>
                  <a:gd name="T2" fmla="*/ 586 w 766"/>
                  <a:gd name="T3" fmla="*/ 656 h 1088"/>
                  <a:gd name="T4" fmla="*/ 668 w 766"/>
                  <a:gd name="T5" fmla="*/ 595 h 1088"/>
                  <a:gd name="T6" fmla="*/ 641 w 766"/>
                  <a:gd name="T7" fmla="*/ 504 h 1088"/>
                  <a:gd name="T8" fmla="*/ 545 w 766"/>
                  <a:gd name="T9" fmla="*/ 495 h 1088"/>
                  <a:gd name="T10" fmla="*/ 443 w 766"/>
                  <a:gd name="T11" fmla="*/ 280 h 1088"/>
                  <a:gd name="T12" fmla="*/ 392 w 766"/>
                  <a:gd name="T13" fmla="*/ 60 h 1088"/>
                  <a:gd name="T14" fmla="*/ 213 w 766"/>
                  <a:gd name="T15" fmla="*/ 4 h 1088"/>
                  <a:gd name="T16" fmla="*/ 41 w 766"/>
                  <a:gd name="T17" fmla="*/ 187 h 1088"/>
                  <a:gd name="T18" fmla="*/ 112 w 766"/>
                  <a:gd name="T19" fmla="*/ 366 h 1088"/>
                  <a:gd name="T20" fmla="*/ 20 w 766"/>
                  <a:gd name="T21" fmla="*/ 679 h 1088"/>
                  <a:gd name="T22" fmla="*/ 12 w 766"/>
                  <a:gd name="T23" fmla="*/ 784 h 1088"/>
                  <a:gd name="T24" fmla="*/ 106 w 766"/>
                  <a:gd name="T25" fmla="*/ 834 h 1088"/>
                  <a:gd name="T26" fmla="*/ 190 w 766"/>
                  <a:gd name="T27" fmla="*/ 757 h 1088"/>
                  <a:gd name="T28" fmla="*/ 233 w 766"/>
                  <a:gd name="T29" fmla="*/ 752 h 1088"/>
                  <a:gd name="T30" fmla="*/ 287 w 766"/>
                  <a:gd name="T31" fmla="*/ 881 h 1088"/>
                  <a:gd name="T32" fmla="*/ 264 w 766"/>
                  <a:gd name="T33" fmla="*/ 1010 h 1088"/>
                  <a:gd name="T34" fmla="*/ 432 w 766"/>
                  <a:gd name="T35" fmla="*/ 1088 h 1088"/>
                  <a:gd name="T36" fmla="*/ 511 w 766"/>
                  <a:gd name="T37" fmla="*/ 1035 h 1088"/>
                  <a:gd name="T38" fmla="*/ 456 w 766"/>
                  <a:gd name="T39" fmla="*/ 929 h 1088"/>
                  <a:gd name="T40" fmla="*/ 416 w 766"/>
                  <a:gd name="T41" fmla="*/ 763 h 1088"/>
                  <a:gd name="T42" fmla="*/ 485 w 766"/>
                  <a:gd name="T43" fmla="*/ 774 h 1088"/>
                  <a:gd name="T44" fmla="*/ 504 w 766"/>
                  <a:gd name="T45" fmla="*/ 879 h 1088"/>
                  <a:gd name="T46" fmla="*/ 588 w 766"/>
                  <a:gd name="T47" fmla="*/ 927 h 1088"/>
                  <a:gd name="T48" fmla="*/ 753 w 766"/>
                  <a:gd name="T49" fmla="*/ 863 h 1088"/>
                  <a:gd name="T50" fmla="*/ 554 w 766"/>
                  <a:gd name="T51" fmla="*/ 526 h 1088"/>
                  <a:gd name="T52" fmla="*/ 640 w 766"/>
                  <a:gd name="T53" fmla="*/ 559 h 1088"/>
                  <a:gd name="T54" fmla="*/ 572 w 766"/>
                  <a:gd name="T55" fmla="*/ 623 h 1088"/>
                  <a:gd name="T56" fmla="*/ 520 w 766"/>
                  <a:gd name="T57" fmla="*/ 591 h 1088"/>
                  <a:gd name="T58" fmla="*/ 392 w 766"/>
                  <a:gd name="T59" fmla="*/ 449 h 1088"/>
                  <a:gd name="T60" fmla="*/ 683 w 766"/>
                  <a:gd name="T61" fmla="*/ 876 h 1088"/>
                  <a:gd name="T62" fmla="*/ 537 w 766"/>
                  <a:gd name="T63" fmla="*/ 877 h 1088"/>
                  <a:gd name="T64" fmla="*/ 502 w 766"/>
                  <a:gd name="T65" fmla="*/ 745 h 1088"/>
                  <a:gd name="T66" fmla="*/ 367 w 766"/>
                  <a:gd name="T67" fmla="*/ 677 h 1088"/>
                  <a:gd name="T68" fmla="*/ 389 w 766"/>
                  <a:gd name="T69" fmla="*/ 782 h 1088"/>
                  <a:gd name="T70" fmla="*/ 380 w 766"/>
                  <a:gd name="T71" fmla="*/ 919 h 1088"/>
                  <a:gd name="T72" fmla="*/ 462 w 766"/>
                  <a:gd name="T73" fmla="*/ 977 h 1088"/>
                  <a:gd name="T74" fmla="*/ 457 w 766"/>
                  <a:gd name="T75" fmla="*/ 1053 h 1088"/>
                  <a:gd name="T76" fmla="*/ 336 w 766"/>
                  <a:gd name="T77" fmla="*/ 1033 h 1088"/>
                  <a:gd name="T78" fmla="*/ 287 w 766"/>
                  <a:gd name="T79" fmla="*/ 958 h 1088"/>
                  <a:gd name="T80" fmla="*/ 313 w 766"/>
                  <a:gd name="T81" fmla="*/ 816 h 1088"/>
                  <a:gd name="T82" fmla="*/ 216 w 766"/>
                  <a:gd name="T83" fmla="*/ 651 h 1088"/>
                  <a:gd name="T84" fmla="*/ 256 w 766"/>
                  <a:gd name="T85" fmla="*/ 496 h 1088"/>
                  <a:gd name="T86" fmla="*/ 157 w 766"/>
                  <a:gd name="T87" fmla="*/ 715 h 1088"/>
                  <a:gd name="T88" fmla="*/ 103 w 766"/>
                  <a:gd name="T89" fmla="*/ 804 h 1088"/>
                  <a:gd name="T90" fmla="*/ 30 w 766"/>
                  <a:gd name="T91" fmla="*/ 739 h 1088"/>
                  <a:gd name="T92" fmla="*/ 99 w 766"/>
                  <a:gd name="T93" fmla="*/ 665 h 1088"/>
                  <a:gd name="T94" fmla="*/ 196 w 766"/>
                  <a:gd name="T95" fmla="*/ 371 h 1088"/>
                  <a:gd name="T96" fmla="*/ 72 w 766"/>
                  <a:gd name="T97" fmla="*/ 240 h 1088"/>
                  <a:gd name="T98" fmla="*/ 154 w 766"/>
                  <a:gd name="T99" fmla="*/ 62 h 1088"/>
                  <a:gd name="T100" fmla="*/ 346 w 766"/>
                  <a:gd name="T101" fmla="*/ 60 h 1088"/>
                  <a:gd name="T102" fmla="*/ 421 w 766"/>
                  <a:gd name="T103" fmla="*/ 238 h 1088"/>
                  <a:gd name="T104" fmla="*/ 354 w 766"/>
                  <a:gd name="T105" fmla="*/ 346 h 1088"/>
                  <a:gd name="T106" fmla="*/ 350 w 766"/>
                  <a:gd name="T107" fmla="*/ 354 h 1088"/>
                  <a:gd name="T108" fmla="*/ 379 w 766"/>
                  <a:gd name="T109" fmla="*/ 508 h 1088"/>
                  <a:gd name="T110" fmla="*/ 510 w 766"/>
                  <a:gd name="T111" fmla="*/ 627 h 1088"/>
                  <a:gd name="T112" fmla="*/ 597 w 766"/>
                  <a:gd name="T113" fmla="*/ 776 h 1088"/>
                  <a:gd name="T114" fmla="*/ 666 w 766"/>
                  <a:gd name="T115" fmla="*/ 771 h 1088"/>
                  <a:gd name="T116" fmla="*/ 732 w 766"/>
                  <a:gd name="T117" fmla="*/ 838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66" h="1088">
                    <a:moveTo>
                      <a:pt x="762" y="800"/>
                    </a:moveTo>
                    <a:lnTo>
                      <a:pt x="762" y="800"/>
                    </a:lnTo>
                    <a:lnTo>
                      <a:pt x="758" y="791"/>
                    </a:lnTo>
                    <a:lnTo>
                      <a:pt x="754" y="785"/>
                    </a:lnTo>
                    <a:lnTo>
                      <a:pt x="749" y="778"/>
                    </a:lnTo>
                    <a:lnTo>
                      <a:pt x="744" y="772"/>
                    </a:lnTo>
                    <a:lnTo>
                      <a:pt x="737" y="766"/>
                    </a:lnTo>
                    <a:lnTo>
                      <a:pt x="732" y="761"/>
                    </a:lnTo>
                    <a:lnTo>
                      <a:pt x="717" y="753"/>
                    </a:lnTo>
                    <a:lnTo>
                      <a:pt x="702" y="746"/>
                    </a:lnTo>
                    <a:lnTo>
                      <a:pt x="685" y="743"/>
                    </a:lnTo>
                    <a:lnTo>
                      <a:pt x="670" y="740"/>
                    </a:lnTo>
                    <a:lnTo>
                      <a:pt x="655" y="740"/>
                    </a:lnTo>
                    <a:lnTo>
                      <a:pt x="655" y="740"/>
                    </a:lnTo>
                    <a:lnTo>
                      <a:pt x="635" y="741"/>
                    </a:lnTo>
                    <a:lnTo>
                      <a:pt x="618" y="744"/>
                    </a:lnTo>
                    <a:lnTo>
                      <a:pt x="618" y="744"/>
                    </a:lnTo>
                    <a:lnTo>
                      <a:pt x="613" y="728"/>
                    </a:lnTo>
                    <a:lnTo>
                      <a:pt x="603" y="707"/>
                    </a:lnTo>
                    <a:lnTo>
                      <a:pt x="590" y="682"/>
                    </a:lnTo>
                    <a:lnTo>
                      <a:pt x="581" y="668"/>
                    </a:lnTo>
                    <a:lnTo>
                      <a:pt x="571" y="654"/>
                    </a:lnTo>
                    <a:lnTo>
                      <a:pt x="571" y="654"/>
                    </a:lnTo>
                    <a:lnTo>
                      <a:pt x="579" y="655"/>
                    </a:lnTo>
                    <a:lnTo>
                      <a:pt x="586" y="656"/>
                    </a:lnTo>
                    <a:lnTo>
                      <a:pt x="586" y="656"/>
                    </a:lnTo>
                    <a:lnTo>
                      <a:pt x="595" y="655"/>
                    </a:lnTo>
                    <a:lnTo>
                      <a:pt x="604" y="654"/>
                    </a:lnTo>
                    <a:lnTo>
                      <a:pt x="612" y="651"/>
                    </a:lnTo>
                    <a:lnTo>
                      <a:pt x="619" y="648"/>
                    </a:lnTo>
                    <a:lnTo>
                      <a:pt x="627" y="645"/>
                    </a:lnTo>
                    <a:lnTo>
                      <a:pt x="635" y="640"/>
                    </a:lnTo>
                    <a:lnTo>
                      <a:pt x="641" y="636"/>
                    </a:lnTo>
                    <a:lnTo>
                      <a:pt x="647" y="631"/>
                    </a:lnTo>
                    <a:lnTo>
                      <a:pt x="652" y="624"/>
                    </a:lnTo>
                    <a:lnTo>
                      <a:pt x="658" y="617"/>
                    </a:lnTo>
                    <a:lnTo>
                      <a:pt x="661" y="611"/>
                    </a:lnTo>
                    <a:lnTo>
                      <a:pt x="666" y="603"/>
                    </a:lnTo>
                    <a:lnTo>
                      <a:pt x="668" y="595"/>
                    </a:lnTo>
                    <a:lnTo>
                      <a:pt x="670" y="586"/>
                    </a:lnTo>
                    <a:lnTo>
                      <a:pt x="671" y="579"/>
                    </a:lnTo>
                    <a:lnTo>
                      <a:pt x="672" y="570"/>
                    </a:lnTo>
                    <a:lnTo>
                      <a:pt x="672" y="570"/>
                    </a:lnTo>
                    <a:lnTo>
                      <a:pt x="671" y="561"/>
                    </a:lnTo>
                    <a:lnTo>
                      <a:pt x="670" y="552"/>
                    </a:lnTo>
                    <a:lnTo>
                      <a:pt x="668" y="545"/>
                    </a:lnTo>
                    <a:lnTo>
                      <a:pt x="666" y="537"/>
                    </a:lnTo>
                    <a:lnTo>
                      <a:pt x="661" y="529"/>
                    </a:lnTo>
                    <a:lnTo>
                      <a:pt x="658" y="521"/>
                    </a:lnTo>
                    <a:lnTo>
                      <a:pt x="652" y="515"/>
                    </a:lnTo>
                    <a:lnTo>
                      <a:pt x="647" y="509"/>
                    </a:lnTo>
                    <a:lnTo>
                      <a:pt x="641" y="504"/>
                    </a:lnTo>
                    <a:lnTo>
                      <a:pt x="635" y="498"/>
                    </a:lnTo>
                    <a:lnTo>
                      <a:pt x="627" y="495"/>
                    </a:lnTo>
                    <a:lnTo>
                      <a:pt x="619" y="491"/>
                    </a:lnTo>
                    <a:lnTo>
                      <a:pt x="612" y="488"/>
                    </a:lnTo>
                    <a:lnTo>
                      <a:pt x="604" y="486"/>
                    </a:lnTo>
                    <a:lnTo>
                      <a:pt x="595" y="485"/>
                    </a:lnTo>
                    <a:lnTo>
                      <a:pt x="586" y="484"/>
                    </a:lnTo>
                    <a:lnTo>
                      <a:pt x="586" y="484"/>
                    </a:lnTo>
                    <a:lnTo>
                      <a:pt x="575" y="485"/>
                    </a:lnTo>
                    <a:lnTo>
                      <a:pt x="565" y="487"/>
                    </a:lnTo>
                    <a:lnTo>
                      <a:pt x="555" y="491"/>
                    </a:lnTo>
                    <a:lnTo>
                      <a:pt x="545" y="495"/>
                    </a:lnTo>
                    <a:lnTo>
                      <a:pt x="545" y="495"/>
                    </a:lnTo>
                    <a:lnTo>
                      <a:pt x="512" y="472"/>
                    </a:lnTo>
                    <a:lnTo>
                      <a:pt x="491" y="456"/>
                    </a:lnTo>
                    <a:lnTo>
                      <a:pt x="470" y="439"/>
                    </a:lnTo>
                    <a:lnTo>
                      <a:pt x="447" y="420"/>
                    </a:lnTo>
                    <a:lnTo>
                      <a:pt x="426" y="401"/>
                    </a:lnTo>
                    <a:lnTo>
                      <a:pt x="405" y="380"/>
                    </a:lnTo>
                    <a:lnTo>
                      <a:pt x="388" y="359"/>
                    </a:lnTo>
                    <a:lnTo>
                      <a:pt x="388" y="359"/>
                    </a:lnTo>
                    <a:lnTo>
                      <a:pt x="402" y="346"/>
                    </a:lnTo>
                    <a:lnTo>
                      <a:pt x="414" y="332"/>
                    </a:lnTo>
                    <a:lnTo>
                      <a:pt x="425" y="315"/>
                    </a:lnTo>
                    <a:lnTo>
                      <a:pt x="435" y="299"/>
                    </a:lnTo>
                    <a:lnTo>
                      <a:pt x="443" y="280"/>
                    </a:lnTo>
                    <a:lnTo>
                      <a:pt x="448" y="261"/>
                    </a:lnTo>
                    <a:lnTo>
                      <a:pt x="452" y="241"/>
                    </a:lnTo>
                    <a:lnTo>
                      <a:pt x="454" y="220"/>
                    </a:lnTo>
                    <a:lnTo>
                      <a:pt x="454" y="220"/>
                    </a:lnTo>
                    <a:lnTo>
                      <a:pt x="453" y="197"/>
                    </a:lnTo>
                    <a:lnTo>
                      <a:pt x="451" y="175"/>
                    </a:lnTo>
                    <a:lnTo>
                      <a:pt x="446" y="154"/>
                    </a:lnTo>
                    <a:lnTo>
                      <a:pt x="440" y="133"/>
                    </a:lnTo>
                    <a:lnTo>
                      <a:pt x="431" y="112"/>
                    </a:lnTo>
                    <a:lnTo>
                      <a:pt x="420" y="94"/>
                    </a:lnTo>
                    <a:lnTo>
                      <a:pt x="406" y="76"/>
                    </a:lnTo>
                    <a:lnTo>
                      <a:pt x="392" y="60"/>
                    </a:lnTo>
                    <a:lnTo>
                      <a:pt x="392" y="60"/>
                    </a:lnTo>
                    <a:lnTo>
                      <a:pt x="378" y="45"/>
                    </a:lnTo>
                    <a:lnTo>
                      <a:pt x="362" y="34"/>
                    </a:lnTo>
                    <a:lnTo>
                      <a:pt x="347" y="23"/>
                    </a:lnTo>
                    <a:lnTo>
                      <a:pt x="329" y="15"/>
                    </a:lnTo>
                    <a:lnTo>
                      <a:pt x="312" y="9"/>
                    </a:lnTo>
                    <a:lnTo>
                      <a:pt x="294" y="4"/>
                    </a:lnTo>
                    <a:lnTo>
                      <a:pt x="275" y="1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34" y="1"/>
                    </a:lnTo>
                    <a:lnTo>
                      <a:pt x="213" y="4"/>
                    </a:lnTo>
                    <a:lnTo>
                      <a:pt x="193" y="10"/>
                    </a:lnTo>
                    <a:lnTo>
                      <a:pt x="174" y="17"/>
                    </a:lnTo>
                    <a:lnTo>
                      <a:pt x="155" y="25"/>
                    </a:lnTo>
                    <a:lnTo>
                      <a:pt x="137" y="35"/>
                    </a:lnTo>
                    <a:lnTo>
                      <a:pt x="121" y="47"/>
                    </a:lnTo>
                    <a:lnTo>
                      <a:pt x="105" y="62"/>
                    </a:lnTo>
                    <a:lnTo>
                      <a:pt x="91" y="76"/>
                    </a:lnTo>
                    <a:lnTo>
                      <a:pt x="79" y="93"/>
                    </a:lnTo>
                    <a:lnTo>
                      <a:pt x="68" y="109"/>
                    </a:lnTo>
                    <a:lnTo>
                      <a:pt x="58" y="128"/>
                    </a:lnTo>
                    <a:lnTo>
                      <a:pt x="50" y="147"/>
                    </a:lnTo>
                    <a:lnTo>
                      <a:pt x="45" y="166"/>
                    </a:lnTo>
                    <a:lnTo>
                      <a:pt x="41" y="187"/>
                    </a:lnTo>
                    <a:lnTo>
                      <a:pt x="39" y="208"/>
                    </a:lnTo>
                    <a:lnTo>
                      <a:pt x="39" y="208"/>
                    </a:lnTo>
                    <a:lnTo>
                      <a:pt x="39" y="226"/>
                    </a:lnTo>
                    <a:lnTo>
                      <a:pt x="41" y="243"/>
                    </a:lnTo>
                    <a:lnTo>
                      <a:pt x="44" y="259"/>
                    </a:lnTo>
                    <a:lnTo>
                      <a:pt x="48" y="276"/>
                    </a:lnTo>
                    <a:lnTo>
                      <a:pt x="54" y="290"/>
                    </a:lnTo>
                    <a:lnTo>
                      <a:pt x="60" y="305"/>
                    </a:lnTo>
                    <a:lnTo>
                      <a:pt x="69" y="319"/>
                    </a:lnTo>
                    <a:lnTo>
                      <a:pt x="78" y="332"/>
                    </a:lnTo>
                    <a:lnTo>
                      <a:pt x="88" y="344"/>
                    </a:lnTo>
                    <a:lnTo>
                      <a:pt x="100" y="355"/>
                    </a:lnTo>
                    <a:lnTo>
                      <a:pt x="112" y="366"/>
                    </a:lnTo>
                    <a:lnTo>
                      <a:pt x="125" y="375"/>
                    </a:lnTo>
                    <a:lnTo>
                      <a:pt x="140" y="384"/>
                    </a:lnTo>
                    <a:lnTo>
                      <a:pt x="155" y="390"/>
                    </a:lnTo>
                    <a:lnTo>
                      <a:pt x="170" y="397"/>
                    </a:lnTo>
                    <a:lnTo>
                      <a:pt x="188" y="401"/>
                    </a:lnTo>
                    <a:lnTo>
                      <a:pt x="75" y="645"/>
                    </a:lnTo>
                    <a:lnTo>
                      <a:pt x="75" y="645"/>
                    </a:lnTo>
                    <a:lnTo>
                      <a:pt x="66" y="647"/>
                    </a:lnTo>
                    <a:lnTo>
                      <a:pt x="59" y="650"/>
                    </a:lnTo>
                    <a:lnTo>
                      <a:pt x="51" y="654"/>
                    </a:lnTo>
                    <a:lnTo>
                      <a:pt x="45" y="657"/>
                    </a:lnTo>
                    <a:lnTo>
                      <a:pt x="31" y="667"/>
                    </a:lnTo>
                    <a:lnTo>
                      <a:pt x="20" y="679"/>
                    </a:lnTo>
                    <a:lnTo>
                      <a:pt x="12" y="692"/>
                    </a:lnTo>
                    <a:lnTo>
                      <a:pt x="8" y="699"/>
                    </a:lnTo>
                    <a:lnTo>
                      <a:pt x="6" y="707"/>
                    </a:lnTo>
                    <a:lnTo>
                      <a:pt x="3" y="714"/>
                    </a:lnTo>
                    <a:lnTo>
                      <a:pt x="2" y="722"/>
                    </a:lnTo>
                    <a:lnTo>
                      <a:pt x="1" y="730"/>
                    </a:lnTo>
                    <a:lnTo>
                      <a:pt x="0" y="739"/>
                    </a:lnTo>
                    <a:lnTo>
                      <a:pt x="0" y="739"/>
                    </a:lnTo>
                    <a:lnTo>
                      <a:pt x="1" y="748"/>
                    </a:lnTo>
                    <a:lnTo>
                      <a:pt x="2" y="757"/>
                    </a:lnTo>
                    <a:lnTo>
                      <a:pt x="4" y="767"/>
                    </a:lnTo>
                    <a:lnTo>
                      <a:pt x="7" y="776"/>
                    </a:lnTo>
                    <a:lnTo>
                      <a:pt x="12" y="784"/>
                    </a:lnTo>
                    <a:lnTo>
                      <a:pt x="16" y="793"/>
                    </a:lnTo>
                    <a:lnTo>
                      <a:pt x="22" y="799"/>
                    </a:lnTo>
                    <a:lnTo>
                      <a:pt x="28" y="806"/>
                    </a:lnTo>
                    <a:lnTo>
                      <a:pt x="35" y="812"/>
                    </a:lnTo>
                    <a:lnTo>
                      <a:pt x="43" y="818"/>
                    </a:lnTo>
                    <a:lnTo>
                      <a:pt x="50" y="822"/>
                    </a:lnTo>
                    <a:lnTo>
                      <a:pt x="59" y="827"/>
                    </a:lnTo>
                    <a:lnTo>
                      <a:pt x="68" y="830"/>
                    </a:lnTo>
                    <a:lnTo>
                      <a:pt x="77" y="832"/>
                    </a:lnTo>
                    <a:lnTo>
                      <a:pt x="87" y="834"/>
                    </a:lnTo>
                    <a:lnTo>
                      <a:pt x="97" y="834"/>
                    </a:lnTo>
                    <a:lnTo>
                      <a:pt x="97" y="834"/>
                    </a:lnTo>
                    <a:lnTo>
                      <a:pt x="106" y="834"/>
                    </a:lnTo>
                    <a:lnTo>
                      <a:pt x="115" y="832"/>
                    </a:lnTo>
                    <a:lnTo>
                      <a:pt x="125" y="830"/>
                    </a:lnTo>
                    <a:lnTo>
                      <a:pt x="134" y="827"/>
                    </a:lnTo>
                    <a:lnTo>
                      <a:pt x="142" y="822"/>
                    </a:lnTo>
                    <a:lnTo>
                      <a:pt x="151" y="818"/>
                    </a:lnTo>
                    <a:lnTo>
                      <a:pt x="157" y="812"/>
                    </a:lnTo>
                    <a:lnTo>
                      <a:pt x="164" y="806"/>
                    </a:lnTo>
                    <a:lnTo>
                      <a:pt x="170" y="799"/>
                    </a:lnTo>
                    <a:lnTo>
                      <a:pt x="176" y="793"/>
                    </a:lnTo>
                    <a:lnTo>
                      <a:pt x="181" y="784"/>
                    </a:lnTo>
                    <a:lnTo>
                      <a:pt x="185" y="776"/>
                    </a:lnTo>
                    <a:lnTo>
                      <a:pt x="188" y="767"/>
                    </a:lnTo>
                    <a:lnTo>
                      <a:pt x="190" y="757"/>
                    </a:lnTo>
                    <a:lnTo>
                      <a:pt x="193" y="748"/>
                    </a:lnTo>
                    <a:lnTo>
                      <a:pt x="193" y="739"/>
                    </a:lnTo>
                    <a:lnTo>
                      <a:pt x="193" y="739"/>
                    </a:lnTo>
                    <a:lnTo>
                      <a:pt x="193" y="729"/>
                    </a:lnTo>
                    <a:lnTo>
                      <a:pt x="191" y="720"/>
                    </a:lnTo>
                    <a:lnTo>
                      <a:pt x="189" y="711"/>
                    </a:lnTo>
                    <a:lnTo>
                      <a:pt x="186" y="703"/>
                    </a:lnTo>
                    <a:lnTo>
                      <a:pt x="196" y="687"/>
                    </a:lnTo>
                    <a:lnTo>
                      <a:pt x="196" y="687"/>
                    </a:lnTo>
                    <a:lnTo>
                      <a:pt x="201" y="700"/>
                    </a:lnTo>
                    <a:lnTo>
                      <a:pt x="210" y="715"/>
                    </a:lnTo>
                    <a:lnTo>
                      <a:pt x="220" y="733"/>
                    </a:lnTo>
                    <a:lnTo>
                      <a:pt x="233" y="752"/>
                    </a:lnTo>
                    <a:lnTo>
                      <a:pt x="233" y="752"/>
                    </a:lnTo>
                    <a:lnTo>
                      <a:pt x="251" y="776"/>
                    </a:lnTo>
                    <a:lnTo>
                      <a:pt x="251" y="776"/>
                    </a:lnTo>
                    <a:lnTo>
                      <a:pt x="264" y="794"/>
                    </a:lnTo>
                    <a:lnTo>
                      <a:pt x="275" y="810"/>
                    </a:lnTo>
                    <a:lnTo>
                      <a:pt x="280" y="819"/>
                    </a:lnTo>
                    <a:lnTo>
                      <a:pt x="284" y="827"/>
                    </a:lnTo>
                    <a:lnTo>
                      <a:pt x="286" y="836"/>
                    </a:lnTo>
                    <a:lnTo>
                      <a:pt x="288" y="843"/>
                    </a:lnTo>
                    <a:lnTo>
                      <a:pt x="291" y="852"/>
                    </a:lnTo>
                    <a:lnTo>
                      <a:pt x="291" y="861"/>
                    </a:lnTo>
                    <a:lnTo>
                      <a:pt x="290" y="871"/>
                    </a:lnTo>
                    <a:lnTo>
                      <a:pt x="287" y="881"/>
                    </a:lnTo>
                    <a:lnTo>
                      <a:pt x="285" y="892"/>
                    </a:lnTo>
                    <a:lnTo>
                      <a:pt x="281" y="903"/>
                    </a:lnTo>
                    <a:lnTo>
                      <a:pt x="274" y="915"/>
                    </a:lnTo>
                    <a:lnTo>
                      <a:pt x="268" y="928"/>
                    </a:lnTo>
                    <a:lnTo>
                      <a:pt x="268" y="928"/>
                    </a:lnTo>
                    <a:lnTo>
                      <a:pt x="261" y="941"/>
                    </a:lnTo>
                    <a:lnTo>
                      <a:pt x="256" y="954"/>
                    </a:lnTo>
                    <a:lnTo>
                      <a:pt x="254" y="966"/>
                    </a:lnTo>
                    <a:lnTo>
                      <a:pt x="254" y="976"/>
                    </a:lnTo>
                    <a:lnTo>
                      <a:pt x="255" y="985"/>
                    </a:lnTo>
                    <a:lnTo>
                      <a:pt x="258" y="994"/>
                    </a:lnTo>
                    <a:lnTo>
                      <a:pt x="260" y="1003"/>
                    </a:lnTo>
                    <a:lnTo>
                      <a:pt x="264" y="1010"/>
                    </a:lnTo>
                    <a:lnTo>
                      <a:pt x="264" y="1010"/>
                    </a:lnTo>
                    <a:lnTo>
                      <a:pt x="271" y="1020"/>
                    </a:lnTo>
                    <a:lnTo>
                      <a:pt x="279" y="1028"/>
                    </a:lnTo>
                    <a:lnTo>
                      <a:pt x="287" y="1037"/>
                    </a:lnTo>
                    <a:lnTo>
                      <a:pt x="297" y="1045"/>
                    </a:lnTo>
                    <a:lnTo>
                      <a:pt x="308" y="1053"/>
                    </a:lnTo>
                    <a:lnTo>
                      <a:pt x="320" y="1058"/>
                    </a:lnTo>
                    <a:lnTo>
                      <a:pt x="331" y="1065"/>
                    </a:lnTo>
                    <a:lnTo>
                      <a:pt x="344" y="1069"/>
                    </a:lnTo>
                    <a:lnTo>
                      <a:pt x="369" y="1078"/>
                    </a:lnTo>
                    <a:lnTo>
                      <a:pt x="392" y="1084"/>
                    </a:lnTo>
                    <a:lnTo>
                      <a:pt x="414" y="1087"/>
                    </a:lnTo>
                    <a:lnTo>
                      <a:pt x="432" y="1088"/>
                    </a:lnTo>
                    <a:lnTo>
                      <a:pt x="432" y="1088"/>
                    </a:lnTo>
                    <a:lnTo>
                      <a:pt x="438" y="1088"/>
                    </a:lnTo>
                    <a:lnTo>
                      <a:pt x="438" y="1088"/>
                    </a:lnTo>
                    <a:lnTo>
                      <a:pt x="447" y="1088"/>
                    </a:lnTo>
                    <a:lnTo>
                      <a:pt x="456" y="1086"/>
                    </a:lnTo>
                    <a:lnTo>
                      <a:pt x="467" y="1082"/>
                    </a:lnTo>
                    <a:lnTo>
                      <a:pt x="477" y="1077"/>
                    </a:lnTo>
                    <a:lnTo>
                      <a:pt x="488" y="1070"/>
                    </a:lnTo>
                    <a:lnTo>
                      <a:pt x="497" y="1062"/>
                    </a:lnTo>
                    <a:lnTo>
                      <a:pt x="501" y="1056"/>
                    </a:lnTo>
                    <a:lnTo>
                      <a:pt x="505" y="1049"/>
                    </a:lnTo>
                    <a:lnTo>
                      <a:pt x="508" y="1043"/>
                    </a:lnTo>
                    <a:lnTo>
                      <a:pt x="511" y="1035"/>
                    </a:lnTo>
                    <a:lnTo>
                      <a:pt x="511" y="1035"/>
                    </a:lnTo>
                    <a:lnTo>
                      <a:pt x="512" y="1030"/>
                    </a:lnTo>
                    <a:lnTo>
                      <a:pt x="513" y="1023"/>
                    </a:lnTo>
                    <a:lnTo>
                      <a:pt x="513" y="1016"/>
                    </a:lnTo>
                    <a:lnTo>
                      <a:pt x="513" y="1010"/>
                    </a:lnTo>
                    <a:lnTo>
                      <a:pt x="510" y="997"/>
                    </a:lnTo>
                    <a:lnTo>
                      <a:pt x="504" y="983"/>
                    </a:lnTo>
                    <a:lnTo>
                      <a:pt x="504" y="983"/>
                    </a:lnTo>
                    <a:lnTo>
                      <a:pt x="497" y="971"/>
                    </a:lnTo>
                    <a:lnTo>
                      <a:pt x="489" y="960"/>
                    </a:lnTo>
                    <a:lnTo>
                      <a:pt x="479" y="949"/>
                    </a:lnTo>
                    <a:lnTo>
                      <a:pt x="468" y="939"/>
                    </a:lnTo>
                    <a:lnTo>
                      <a:pt x="456" y="929"/>
                    </a:lnTo>
                    <a:lnTo>
                      <a:pt x="443" y="922"/>
                    </a:lnTo>
                    <a:lnTo>
                      <a:pt x="430" y="914"/>
                    </a:lnTo>
                    <a:lnTo>
                      <a:pt x="415" y="907"/>
                    </a:lnTo>
                    <a:lnTo>
                      <a:pt x="415" y="907"/>
                    </a:lnTo>
                    <a:lnTo>
                      <a:pt x="420" y="893"/>
                    </a:lnTo>
                    <a:lnTo>
                      <a:pt x="423" y="876"/>
                    </a:lnTo>
                    <a:lnTo>
                      <a:pt x="425" y="857"/>
                    </a:lnTo>
                    <a:lnTo>
                      <a:pt x="426" y="832"/>
                    </a:lnTo>
                    <a:lnTo>
                      <a:pt x="425" y="820"/>
                    </a:lnTo>
                    <a:lnTo>
                      <a:pt x="424" y="807"/>
                    </a:lnTo>
                    <a:lnTo>
                      <a:pt x="423" y="793"/>
                    </a:lnTo>
                    <a:lnTo>
                      <a:pt x="420" y="778"/>
                    </a:lnTo>
                    <a:lnTo>
                      <a:pt x="416" y="763"/>
                    </a:lnTo>
                    <a:lnTo>
                      <a:pt x="411" y="747"/>
                    </a:lnTo>
                    <a:lnTo>
                      <a:pt x="405" y="731"/>
                    </a:lnTo>
                    <a:lnTo>
                      <a:pt x="399" y="714"/>
                    </a:lnTo>
                    <a:lnTo>
                      <a:pt x="399" y="714"/>
                    </a:lnTo>
                    <a:lnTo>
                      <a:pt x="419" y="722"/>
                    </a:lnTo>
                    <a:lnTo>
                      <a:pt x="429" y="726"/>
                    </a:lnTo>
                    <a:lnTo>
                      <a:pt x="440" y="732"/>
                    </a:lnTo>
                    <a:lnTo>
                      <a:pt x="451" y="739"/>
                    </a:lnTo>
                    <a:lnTo>
                      <a:pt x="461" y="746"/>
                    </a:lnTo>
                    <a:lnTo>
                      <a:pt x="470" y="755"/>
                    </a:lnTo>
                    <a:lnTo>
                      <a:pt x="478" y="765"/>
                    </a:lnTo>
                    <a:lnTo>
                      <a:pt x="478" y="765"/>
                    </a:lnTo>
                    <a:lnTo>
                      <a:pt x="485" y="774"/>
                    </a:lnTo>
                    <a:lnTo>
                      <a:pt x="490" y="784"/>
                    </a:lnTo>
                    <a:lnTo>
                      <a:pt x="495" y="794"/>
                    </a:lnTo>
                    <a:lnTo>
                      <a:pt x="498" y="805"/>
                    </a:lnTo>
                    <a:lnTo>
                      <a:pt x="500" y="816"/>
                    </a:lnTo>
                    <a:lnTo>
                      <a:pt x="500" y="828"/>
                    </a:lnTo>
                    <a:lnTo>
                      <a:pt x="500" y="841"/>
                    </a:lnTo>
                    <a:lnTo>
                      <a:pt x="499" y="854"/>
                    </a:lnTo>
                    <a:lnTo>
                      <a:pt x="499" y="854"/>
                    </a:lnTo>
                    <a:lnTo>
                      <a:pt x="499" y="855"/>
                    </a:lnTo>
                    <a:lnTo>
                      <a:pt x="499" y="855"/>
                    </a:lnTo>
                    <a:lnTo>
                      <a:pt x="499" y="861"/>
                    </a:lnTo>
                    <a:lnTo>
                      <a:pt x="501" y="872"/>
                    </a:lnTo>
                    <a:lnTo>
                      <a:pt x="504" y="879"/>
                    </a:lnTo>
                    <a:lnTo>
                      <a:pt x="507" y="886"/>
                    </a:lnTo>
                    <a:lnTo>
                      <a:pt x="511" y="894"/>
                    </a:lnTo>
                    <a:lnTo>
                      <a:pt x="518" y="902"/>
                    </a:lnTo>
                    <a:lnTo>
                      <a:pt x="518" y="902"/>
                    </a:lnTo>
                    <a:lnTo>
                      <a:pt x="523" y="907"/>
                    </a:lnTo>
                    <a:lnTo>
                      <a:pt x="531" y="913"/>
                    </a:lnTo>
                    <a:lnTo>
                      <a:pt x="539" y="917"/>
                    </a:lnTo>
                    <a:lnTo>
                      <a:pt x="547" y="920"/>
                    </a:lnTo>
                    <a:lnTo>
                      <a:pt x="556" y="924"/>
                    </a:lnTo>
                    <a:lnTo>
                      <a:pt x="566" y="925"/>
                    </a:lnTo>
                    <a:lnTo>
                      <a:pt x="577" y="927"/>
                    </a:lnTo>
                    <a:lnTo>
                      <a:pt x="588" y="927"/>
                    </a:lnTo>
                    <a:lnTo>
                      <a:pt x="588" y="927"/>
                    </a:lnTo>
                    <a:lnTo>
                      <a:pt x="588" y="927"/>
                    </a:lnTo>
                    <a:lnTo>
                      <a:pt x="588" y="927"/>
                    </a:lnTo>
                    <a:lnTo>
                      <a:pt x="612" y="926"/>
                    </a:lnTo>
                    <a:lnTo>
                      <a:pt x="636" y="922"/>
                    </a:lnTo>
                    <a:lnTo>
                      <a:pt x="663" y="915"/>
                    </a:lnTo>
                    <a:lnTo>
                      <a:pt x="693" y="906"/>
                    </a:lnTo>
                    <a:lnTo>
                      <a:pt x="693" y="906"/>
                    </a:lnTo>
                    <a:lnTo>
                      <a:pt x="708" y="900"/>
                    </a:lnTo>
                    <a:lnTo>
                      <a:pt x="721" y="892"/>
                    </a:lnTo>
                    <a:lnTo>
                      <a:pt x="735" y="881"/>
                    </a:lnTo>
                    <a:lnTo>
                      <a:pt x="735" y="881"/>
                    </a:lnTo>
                    <a:lnTo>
                      <a:pt x="745" y="872"/>
                    </a:lnTo>
                    <a:lnTo>
                      <a:pt x="753" y="863"/>
                    </a:lnTo>
                    <a:lnTo>
                      <a:pt x="759" y="853"/>
                    </a:lnTo>
                    <a:lnTo>
                      <a:pt x="763" y="843"/>
                    </a:lnTo>
                    <a:lnTo>
                      <a:pt x="766" y="832"/>
                    </a:lnTo>
                    <a:lnTo>
                      <a:pt x="766" y="821"/>
                    </a:lnTo>
                    <a:lnTo>
                      <a:pt x="765" y="811"/>
                    </a:lnTo>
                    <a:lnTo>
                      <a:pt x="762" y="800"/>
                    </a:lnTo>
                    <a:lnTo>
                      <a:pt x="762" y="800"/>
                    </a:lnTo>
                    <a:close/>
                    <a:moveTo>
                      <a:pt x="537" y="526"/>
                    </a:moveTo>
                    <a:lnTo>
                      <a:pt x="537" y="526"/>
                    </a:lnTo>
                    <a:lnTo>
                      <a:pt x="541" y="528"/>
                    </a:lnTo>
                    <a:lnTo>
                      <a:pt x="545" y="528"/>
                    </a:lnTo>
                    <a:lnTo>
                      <a:pt x="550" y="528"/>
                    </a:lnTo>
                    <a:lnTo>
                      <a:pt x="554" y="526"/>
                    </a:lnTo>
                    <a:lnTo>
                      <a:pt x="554" y="526"/>
                    </a:lnTo>
                    <a:lnTo>
                      <a:pt x="562" y="521"/>
                    </a:lnTo>
                    <a:lnTo>
                      <a:pt x="570" y="518"/>
                    </a:lnTo>
                    <a:lnTo>
                      <a:pt x="577" y="516"/>
                    </a:lnTo>
                    <a:lnTo>
                      <a:pt x="586" y="515"/>
                    </a:lnTo>
                    <a:lnTo>
                      <a:pt x="586" y="515"/>
                    </a:lnTo>
                    <a:lnTo>
                      <a:pt x="597" y="516"/>
                    </a:lnTo>
                    <a:lnTo>
                      <a:pt x="608" y="519"/>
                    </a:lnTo>
                    <a:lnTo>
                      <a:pt x="617" y="525"/>
                    </a:lnTo>
                    <a:lnTo>
                      <a:pt x="625" y="531"/>
                    </a:lnTo>
                    <a:lnTo>
                      <a:pt x="631" y="539"/>
                    </a:lnTo>
                    <a:lnTo>
                      <a:pt x="637" y="549"/>
                    </a:lnTo>
                    <a:lnTo>
                      <a:pt x="640" y="559"/>
                    </a:lnTo>
                    <a:lnTo>
                      <a:pt x="641" y="570"/>
                    </a:lnTo>
                    <a:lnTo>
                      <a:pt x="641" y="570"/>
                    </a:lnTo>
                    <a:lnTo>
                      <a:pt x="640" y="581"/>
                    </a:lnTo>
                    <a:lnTo>
                      <a:pt x="637" y="591"/>
                    </a:lnTo>
                    <a:lnTo>
                      <a:pt x="631" y="601"/>
                    </a:lnTo>
                    <a:lnTo>
                      <a:pt x="625" y="608"/>
                    </a:lnTo>
                    <a:lnTo>
                      <a:pt x="617" y="615"/>
                    </a:lnTo>
                    <a:lnTo>
                      <a:pt x="608" y="621"/>
                    </a:lnTo>
                    <a:lnTo>
                      <a:pt x="597" y="624"/>
                    </a:lnTo>
                    <a:lnTo>
                      <a:pt x="586" y="625"/>
                    </a:lnTo>
                    <a:lnTo>
                      <a:pt x="586" y="625"/>
                    </a:lnTo>
                    <a:lnTo>
                      <a:pt x="580" y="624"/>
                    </a:lnTo>
                    <a:lnTo>
                      <a:pt x="572" y="623"/>
                    </a:lnTo>
                    <a:lnTo>
                      <a:pt x="565" y="621"/>
                    </a:lnTo>
                    <a:lnTo>
                      <a:pt x="559" y="617"/>
                    </a:lnTo>
                    <a:lnTo>
                      <a:pt x="553" y="613"/>
                    </a:lnTo>
                    <a:lnTo>
                      <a:pt x="548" y="608"/>
                    </a:lnTo>
                    <a:lnTo>
                      <a:pt x="543" y="603"/>
                    </a:lnTo>
                    <a:lnTo>
                      <a:pt x="539" y="597"/>
                    </a:lnTo>
                    <a:lnTo>
                      <a:pt x="539" y="597"/>
                    </a:lnTo>
                    <a:lnTo>
                      <a:pt x="537" y="594"/>
                    </a:lnTo>
                    <a:lnTo>
                      <a:pt x="533" y="591"/>
                    </a:lnTo>
                    <a:lnTo>
                      <a:pt x="529" y="590"/>
                    </a:lnTo>
                    <a:lnTo>
                      <a:pt x="524" y="590"/>
                    </a:lnTo>
                    <a:lnTo>
                      <a:pt x="524" y="590"/>
                    </a:lnTo>
                    <a:lnTo>
                      <a:pt x="520" y="591"/>
                    </a:lnTo>
                    <a:lnTo>
                      <a:pt x="517" y="593"/>
                    </a:lnTo>
                    <a:lnTo>
                      <a:pt x="517" y="593"/>
                    </a:lnTo>
                    <a:lnTo>
                      <a:pt x="505" y="583"/>
                    </a:lnTo>
                    <a:lnTo>
                      <a:pt x="491" y="575"/>
                    </a:lnTo>
                    <a:lnTo>
                      <a:pt x="467" y="562"/>
                    </a:lnTo>
                    <a:lnTo>
                      <a:pt x="447" y="552"/>
                    </a:lnTo>
                    <a:lnTo>
                      <a:pt x="433" y="547"/>
                    </a:lnTo>
                    <a:lnTo>
                      <a:pt x="433" y="547"/>
                    </a:lnTo>
                    <a:lnTo>
                      <a:pt x="421" y="526"/>
                    </a:lnTo>
                    <a:lnTo>
                      <a:pt x="412" y="506"/>
                    </a:lnTo>
                    <a:lnTo>
                      <a:pt x="404" y="486"/>
                    </a:lnTo>
                    <a:lnTo>
                      <a:pt x="398" y="467"/>
                    </a:lnTo>
                    <a:lnTo>
                      <a:pt x="392" y="449"/>
                    </a:lnTo>
                    <a:lnTo>
                      <a:pt x="389" y="432"/>
                    </a:lnTo>
                    <a:lnTo>
                      <a:pt x="386" y="417"/>
                    </a:lnTo>
                    <a:lnTo>
                      <a:pt x="383" y="402"/>
                    </a:lnTo>
                    <a:lnTo>
                      <a:pt x="383" y="402"/>
                    </a:lnTo>
                    <a:lnTo>
                      <a:pt x="403" y="422"/>
                    </a:lnTo>
                    <a:lnTo>
                      <a:pt x="424" y="441"/>
                    </a:lnTo>
                    <a:lnTo>
                      <a:pt x="445" y="460"/>
                    </a:lnTo>
                    <a:lnTo>
                      <a:pt x="467" y="476"/>
                    </a:lnTo>
                    <a:lnTo>
                      <a:pt x="507" y="505"/>
                    </a:lnTo>
                    <a:lnTo>
                      <a:pt x="537" y="526"/>
                    </a:lnTo>
                    <a:lnTo>
                      <a:pt x="537" y="526"/>
                    </a:lnTo>
                    <a:close/>
                    <a:moveTo>
                      <a:pt x="683" y="876"/>
                    </a:moveTo>
                    <a:lnTo>
                      <a:pt x="683" y="876"/>
                    </a:lnTo>
                    <a:lnTo>
                      <a:pt x="656" y="885"/>
                    </a:lnTo>
                    <a:lnTo>
                      <a:pt x="631" y="891"/>
                    </a:lnTo>
                    <a:lnTo>
                      <a:pt x="608" y="895"/>
                    </a:lnTo>
                    <a:lnTo>
                      <a:pt x="588" y="896"/>
                    </a:lnTo>
                    <a:lnTo>
                      <a:pt x="588" y="896"/>
                    </a:lnTo>
                    <a:lnTo>
                      <a:pt x="573" y="895"/>
                    </a:lnTo>
                    <a:lnTo>
                      <a:pt x="560" y="892"/>
                    </a:lnTo>
                    <a:lnTo>
                      <a:pt x="554" y="891"/>
                    </a:lnTo>
                    <a:lnTo>
                      <a:pt x="549" y="887"/>
                    </a:lnTo>
                    <a:lnTo>
                      <a:pt x="544" y="884"/>
                    </a:lnTo>
                    <a:lnTo>
                      <a:pt x="540" y="881"/>
                    </a:lnTo>
                    <a:lnTo>
                      <a:pt x="540" y="881"/>
                    </a:lnTo>
                    <a:lnTo>
                      <a:pt x="537" y="877"/>
                    </a:lnTo>
                    <a:lnTo>
                      <a:pt x="534" y="873"/>
                    </a:lnTo>
                    <a:lnTo>
                      <a:pt x="531" y="866"/>
                    </a:lnTo>
                    <a:lnTo>
                      <a:pt x="530" y="860"/>
                    </a:lnTo>
                    <a:lnTo>
                      <a:pt x="530" y="857"/>
                    </a:lnTo>
                    <a:lnTo>
                      <a:pt x="530" y="857"/>
                    </a:lnTo>
                    <a:lnTo>
                      <a:pt x="531" y="841"/>
                    </a:lnTo>
                    <a:lnTo>
                      <a:pt x="531" y="826"/>
                    </a:lnTo>
                    <a:lnTo>
                      <a:pt x="530" y="810"/>
                    </a:lnTo>
                    <a:lnTo>
                      <a:pt x="528" y="796"/>
                    </a:lnTo>
                    <a:lnTo>
                      <a:pt x="523" y="783"/>
                    </a:lnTo>
                    <a:lnTo>
                      <a:pt x="518" y="769"/>
                    </a:lnTo>
                    <a:lnTo>
                      <a:pt x="511" y="757"/>
                    </a:lnTo>
                    <a:lnTo>
                      <a:pt x="502" y="745"/>
                    </a:lnTo>
                    <a:lnTo>
                      <a:pt x="502" y="745"/>
                    </a:lnTo>
                    <a:lnTo>
                      <a:pt x="494" y="735"/>
                    </a:lnTo>
                    <a:lnTo>
                      <a:pt x="485" y="726"/>
                    </a:lnTo>
                    <a:lnTo>
                      <a:pt x="474" y="718"/>
                    </a:lnTo>
                    <a:lnTo>
                      <a:pt x="464" y="710"/>
                    </a:lnTo>
                    <a:lnTo>
                      <a:pt x="453" y="704"/>
                    </a:lnTo>
                    <a:lnTo>
                      <a:pt x="442" y="699"/>
                    </a:lnTo>
                    <a:lnTo>
                      <a:pt x="421" y="690"/>
                    </a:lnTo>
                    <a:lnTo>
                      <a:pt x="402" y="683"/>
                    </a:lnTo>
                    <a:lnTo>
                      <a:pt x="387" y="680"/>
                    </a:lnTo>
                    <a:lnTo>
                      <a:pt x="371" y="677"/>
                    </a:lnTo>
                    <a:lnTo>
                      <a:pt x="371" y="677"/>
                    </a:lnTo>
                    <a:lnTo>
                      <a:pt x="367" y="677"/>
                    </a:lnTo>
                    <a:lnTo>
                      <a:pt x="362" y="679"/>
                    </a:lnTo>
                    <a:lnTo>
                      <a:pt x="359" y="681"/>
                    </a:lnTo>
                    <a:lnTo>
                      <a:pt x="357" y="685"/>
                    </a:lnTo>
                    <a:lnTo>
                      <a:pt x="357" y="685"/>
                    </a:lnTo>
                    <a:lnTo>
                      <a:pt x="355" y="688"/>
                    </a:lnTo>
                    <a:lnTo>
                      <a:pt x="354" y="692"/>
                    </a:lnTo>
                    <a:lnTo>
                      <a:pt x="355" y="697"/>
                    </a:lnTo>
                    <a:lnTo>
                      <a:pt x="356" y="700"/>
                    </a:lnTo>
                    <a:lnTo>
                      <a:pt x="356" y="700"/>
                    </a:lnTo>
                    <a:lnTo>
                      <a:pt x="368" y="722"/>
                    </a:lnTo>
                    <a:lnTo>
                      <a:pt x="377" y="743"/>
                    </a:lnTo>
                    <a:lnTo>
                      <a:pt x="383" y="763"/>
                    </a:lnTo>
                    <a:lnTo>
                      <a:pt x="389" y="782"/>
                    </a:lnTo>
                    <a:lnTo>
                      <a:pt x="392" y="799"/>
                    </a:lnTo>
                    <a:lnTo>
                      <a:pt x="394" y="817"/>
                    </a:lnTo>
                    <a:lnTo>
                      <a:pt x="395" y="832"/>
                    </a:lnTo>
                    <a:lnTo>
                      <a:pt x="395" y="847"/>
                    </a:lnTo>
                    <a:lnTo>
                      <a:pt x="394" y="860"/>
                    </a:lnTo>
                    <a:lnTo>
                      <a:pt x="392" y="872"/>
                    </a:lnTo>
                    <a:lnTo>
                      <a:pt x="388" y="892"/>
                    </a:lnTo>
                    <a:lnTo>
                      <a:pt x="384" y="904"/>
                    </a:lnTo>
                    <a:lnTo>
                      <a:pt x="382" y="909"/>
                    </a:lnTo>
                    <a:lnTo>
                      <a:pt x="382" y="909"/>
                    </a:lnTo>
                    <a:lnTo>
                      <a:pt x="381" y="913"/>
                    </a:lnTo>
                    <a:lnTo>
                      <a:pt x="380" y="916"/>
                    </a:lnTo>
                    <a:lnTo>
                      <a:pt x="380" y="919"/>
                    </a:lnTo>
                    <a:lnTo>
                      <a:pt x="381" y="923"/>
                    </a:lnTo>
                    <a:lnTo>
                      <a:pt x="381" y="923"/>
                    </a:lnTo>
                    <a:lnTo>
                      <a:pt x="383" y="925"/>
                    </a:lnTo>
                    <a:lnTo>
                      <a:pt x="386" y="927"/>
                    </a:lnTo>
                    <a:lnTo>
                      <a:pt x="388" y="929"/>
                    </a:lnTo>
                    <a:lnTo>
                      <a:pt x="391" y="930"/>
                    </a:lnTo>
                    <a:lnTo>
                      <a:pt x="391" y="930"/>
                    </a:lnTo>
                    <a:lnTo>
                      <a:pt x="404" y="936"/>
                    </a:lnTo>
                    <a:lnTo>
                      <a:pt x="417" y="941"/>
                    </a:lnTo>
                    <a:lnTo>
                      <a:pt x="430" y="949"/>
                    </a:lnTo>
                    <a:lnTo>
                      <a:pt x="442" y="958"/>
                    </a:lnTo>
                    <a:lnTo>
                      <a:pt x="453" y="967"/>
                    </a:lnTo>
                    <a:lnTo>
                      <a:pt x="462" y="977"/>
                    </a:lnTo>
                    <a:lnTo>
                      <a:pt x="470" y="987"/>
                    </a:lnTo>
                    <a:lnTo>
                      <a:pt x="477" y="998"/>
                    </a:lnTo>
                    <a:lnTo>
                      <a:pt x="477" y="998"/>
                    </a:lnTo>
                    <a:lnTo>
                      <a:pt x="479" y="1003"/>
                    </a:lnTo>
                    <a:lnTo>
                      <a:pt x="481" y="1011"/>
                    </a:lnTo>
                    <a:lnTo>
                      <a:pt x="483" y="1019"/>
                    </a:lnTo>
                    <a:lnTo>
                      <a:pt x="481" y="1026"/>
                    </a:lnTo>
                    <a:lnTo>
                      <a:pt x="481" y="1026"/>
                    </a:lnTo>
                    <a:lnTo>
                      <a:pt x="479" y="1032"/>
                    </a:lnTo>
                    <a:lnTo>
                      <a:pt x="477" y="1036"/>
                    </a:lnTo>
                    <a:lnTo>
                      <a:pt x="470" y="1044"/>
                    </a:lnTo>
                    <a:lnTo>
                      <a:pt x="464" y="1049"/>
                    </a:lnTo>
                    <a:lnTo>
                      <a:pt x="457" y="1053"/>
                    </a:lnTo>
                    <a:lnTo>
                      <a:pt x="449" y="1055"/>
                    </a:lnTo>
                    <a:lnTo>
                      <a:pt x="444" y="1057"/>
                    </a:lnTo>
                    <a:lnTo>
                      <a:pt x="438" y="1057"/>
                    </a:lnTo>
                    <a:lnTo>
                      <a:pt x="438" y="1057"/>
                    </a:lnTo>
                    <a:lnTo>
                      <a:pt x="437" y="1057"/>
                    </a:lnTo>
                    <a:lnTo>
                      <a:pt x="437" y="1057"/>
                    </a:lnTo>
                    <a:lnTo>
                      <a:pt x="432" y="1057"/>
                    </a:lnTo>
                    <a:lnTo>
                      <a:pt x="432" y="1057"/>
                    </a:lnTo>
                    <a:lnTo>
                      <a:pt x="416" y="1056"/>
                    </a:lnTo>
                    <a:lnTo>
                      <a:pt x="398" y="1054"/>
                    </a:lnTo>
                    <a:lnTo>
                      <a:pt x="378" y="1048"/>
                    </a:lnTo>
                    <a:lnTo>
                      <a:pt x="357" y="1042"/>
                    </a:lnTo>
                    <a:lnTo>
                      <a:pt x="336" y="1033"/>
                    </a:lnTo>
                    <a:lnTo>
                      <a:pt x="327" y="1027"/>
                    </a:lnTo>
                    <a:lnTo>
                      <a:pt x="317" y="1022"/>
                    </a:lnTo>
                    <a:lnTo>
                      <a:pt x="309" y="1015"/>
                    </a:lnTo>
                    <a:lnTo>
                      <a:pt x="302" y="1009"/>
                    </a:lnTo>
                    <a:lnTo>
                      <a:pt x="296" y="1002"/>
                    </a:lnTo>
                    <a:lnTo>
                      <a:pt x="291" y="994"/>
                    </a:lnTo>
                    <a:lnTo>
                      <a:pt x="291" y="994"/>
                    </a:lnTo>
                    <a:lnTo>
                      <a:pt x="287" y="989"/>
                    </a:lnTo>
                    <a:lnTo>
                      <a:pt x="286" y="983"/>
                    </a:lnTo>
                    <a:lnTo>
                      <a:pt x="285" y="977"/>
                    </a:lnTo>
                    <a:lnTo>
                      <a:pt x="285" y="970"/>
                    </a:lnTo>
                    <a:lnTo>
                      <a:pt x="286" y="965"/>
                    </a:lnTo>
                    <a:lnTo>
                      <a:pt x="287" y="958"/>
                    </a:lnTo>
                    <a:lnTo>
                      <a:pt x="291" y="951"/>
                    </a:lnTo>
                    <a:lnTo>
                      <a:pt x="294" y="944"/>
                    </a:lnTo>
                    <a:lnTo>
                      <a:pt x="294" y="944"/>
                    </a:lnTo>
                    <a:lnTo>
                      <a:pt x="303" y="927"/>
                    </a:lnTo>
                    <a:lnTo>
                      <a:pt x="309" y="912"/>
                    </a:lnTo>
                    <a:lnTo>
                      <a:pt x="315" y="897"/>
                    </a:lnTo>
                    <a:lnTo>
                      <a:pt x="319" y="884"/>
                    </a:lnTo>
                    <a:lnTo>
                      <a:pt x="320" y="871"/>
                    </a:lnTo>
                    <a:lnTo>
                      <a:pt x="322" y="859"/>
                    </a:lnTo>
                    <a:lnTo>
                      <a:pt x="320" y="848"/>
                    </a:lnTo>
                    <a:lnTo>
                      <a:pt x="319" y="837"/>
                    </a:lnTo>
                    <a:lnTo>
                      <a:pt x="316" y="826"/>
                    </a:lnTo>
                    <a:lnTo>
                      <a:pt x="313" y="816"/>
                    </a:lnTo>
                    <a:lnTo>
                      <a:pt x="307" y="806"/>
                    </a:lnTo>
                    <a:lnTo>
                      <a:pt x="302" y="796"/>
                    </a:lnTo>
                    <a:lnTo>
                      <a:pt x="290" y="777"/>
                    </a:lnTo>
                    <a:lnTo>
                      <a:pt x="276" y="757"/>
                    </a:lnTo>
                    <a:lnTo>
                      <a:pt x="276" y="757"/>
                    </a:lnTo>
                    <a:lnTo>
                      <a:pt x="259" y="734"/>
                    </a:lnTo>
                    <a:lnTo>
                      <a:pt x="259" y="734"/>
                    </a:lnTo>
                    <a:lnTo>
                      <a:pt x="248" y="718"/>
                    </a:lnTo>
                    <a:lnTo>
                      <a:pt x="239" y="703"/>
                    </a:lnTo>
                    <a:lnTo>
                      <a:pt x="231" y="690"/>
                    </a:lnTo>
                    <a:lnTo>
                      <a:pt x="226" y="679"/>
                    </a:lnTo>
                    <a:lnTo>
                      <a:pt x="219" y="661"/>
                    </a:lnTo>
                    <a:lnTo>
                      <a:pt x="216" y="651"/>
                    </a:lnTo>
                    <a:lnTo>
                      <a:pt x="216" y="651"/>
                    </a:lnTo>
                    <a:lnTo>
                      <a:pt x="243" y="596"/>
                    </a:lnTo>
                    <a:lnTo>
                      <a:pt x="263" y="556"/>
                    </a:lnTo>
                    <a:lnTo>
                      <a:pt x="282" y="514"/>
                    </a:lnTo>
                    <a:lnTo>
                      <a:pt x="282" y="514"/>
                    </a:lnTo>
                    <a:lnTo>
                      <a:pt x="283" y="507"/>
                    </a:lnTo>
                    <a:lnTo>
                      <a:pt x="282" y="502"/>
                    </a:lnTo>
                    <a:lnTo>
                      <a:pt x="279" y="496"/>
                    </a:lnTo>
                    <a:lnTo>
                      <a:pt x="273" y="493"/>
                    </a:lnTo>
                    <a:lnTo>
                      <a:pt x="273" y="493"/>
                    </a:lnTo>
                    <a:lnTo>
                      <a:pt x="268" y="492"/>
                    </a:lnTo>
                    <a:lnTo>
                      <a:pt x="261" y="493"/>
                    </a:lnTo>
                    <a:lnTo>
                      <a:pt x="256" y="496"/>
                    </a:lnTo>
                    <a:lnTo>
                      <a:pt x="253" y="502"/>
                    </a:lnTo>
                    <a:lnTo>
                      <a:pt x="253" y="502"/>
                    </a:lnTo>
                    <a:lnTo>
                      <a:pt x="232" y="549"/>
                    </a:lnTo>
                    <a:lnTo>
                      <a:pt x="211" y="592"/>
                    </a:lnTo>
                    <a:lnTo>
                      <a:pt x="186" y="642"/>
                    </a:lnTo>
                    <a:lnTo>
                      <a:pt x="155" y="694"/>
                    </a:lnTo>
                    <a:lnTo>
                      <a:pt x="155" y="694"/>
                    </a:lnTo>
                    <a:lnTo>
                      <a:pt x="154" y="698"/>
                    </a:lnTo>
                    <a:lnTo>
                      <a:pt x="153" y="701"/>
                    </a:lnTo>
                    <a:lnTo>
                      <a:pt x="153" y="705"/>
                    </a:lnTo>
                    <a:lnTo>
                      <a:pt x="155" y="709"/>
                    </a:lnTo>
                    <a:lnTo>
                      <a:pt x="155" y="709"/>
                    </a:lnTo>
                    <a:lnTo>
                      <a:pt x="157" y="715"/>
                    </a:lnTo>
                    <a:lnTo>
                      <a:pt x="159" y="723"/>
                    </a:lnTo>
                    <a:lnTo>
                      <a:pt x="162" y="731"/>
                    </a:lnTo>
                    <a:lnTo>
                      <a:pt x="162" y="739"/>
                    </a:lnTo>
                    <a:lnTo>
                      <a:pt x="162" y="739"/>
                    </a:lnTo>
                    <a:lnTo>
                      <a:pt x="162" y="745"/>
                    </a:lnTo>
                    <a:lnTo>
                      <a:pt x="161" y="752"/>
                    </a:lnTo>
                    <a:lnTo>
                      <a:pt x="156" y="764"/>
                    </a:lnTo>
                    <a:lnTo>
                      <a:pt x="151" y="775"/>
                    </a:lnTo>
                    <a:lnTo>
                      <a:pt x="143" y="785"/>
                    </a:lnTo>
                    <a:lnTo>
                      <a:pt x="133" y="793"/>
                    </a:lnTo>
                    <a:lnTo>
                      <a:pt x="122" y="798"/>
                    </a:lnTo>
                    <a:lnTo>
                      <a:pt x="110" y="802"/>
                    </a:lnTo>
                    <a:lnTo>
                      <a:pt x="103" y="804"/>
                    </a:lnTo>
                    <a:lnTo>
                      <a:pt x="97" y="804"/>
                    </a:lnTo>
                    <a:lnTo>
                      <a:pt x="97" y="804"/>
                    </a:lnTo>
                    <a:lnTo>
                      <a:pt x="90" y="804"/>
                    </a:lnTo>
                    <a:lnTo>
                      <a:pt x="83" y="802"/>
                    </a:lnTo>
                    <a:lnTo>
                      <a:pt x="71" y="798"/>
                    </a:lnTo>
                    <a:lnTo>
                      <a:pt x="60" y="793"/>
                    </a:lnTo>
                    <a:lnTo>
                      <a:pt x="50" y="785"/>
                    </a:lnTo>
                    <a:lnTo>
                      <a:pt x="43" y="775"/>
                    </a:lnTo>
                    <a:lnTo>
                      <a:pt x="36" y="764"/>
                    </a:lnTo>
                    <a:lnTo>
                      <a:pt x="33" y="752"/>
                    </a:lnTo>
                    <a:lnTo>
                      <a:pt x="31" y="745"/>
                    </a:lnTo>
                    <a:lnTo>
                      <a:pt x="30" y="739"/>
                    </a:lnTo>
                    <a:lnTo>
                      <a:pt x="30" y="739"/>
                    </a:lnTo>
                    <a:lnTo>
                      <a:pt x="31" y="726"/>
                    </a:lnTo>
                    <a:lnTo>
                      <a:pt x="35" y="715"/>
                    </a:lnTo>
                    <a:lnTo>
                      <a:pt x="40" y="704"/>
                    </a:lnTo>
                    <a:lnTo>
                      <a:pt x="47" y="696"/>
                    </a:lnTo>
                    <a:lnTo>
                      <a:pt x="55" y="688"/>
                    </a:lnTo>
                    <a:lnTo>
                      <a:pt x="65" y="681"/>
                    </a:lnTo>
                    <a:lnTo>
                      <a:pt x="76" y="677"/>
                    </a:lnTo>
                    <a:lnTo>
                      <a:pt x="87" y="674"/>
                    </a:lnTo>
                    <a:lnTo>
                      <a:pt x="87" y="674"/>
                    </a:lnTo>
                    <a:lnTo>
                      <a:pt x="91" y="672"/>
                    </a:lnTo>
                    <a:lnTo>
                      <a:pt x="94" y="671"/>
                    </a:lnTo>
                    <a:lnTo>
                      <a:pt x="97" y="668"/>
                    </a:lnTo>
                    <a:lnTo>
                      <a:pt x="99" y="665"/>
                    </a:lnTo>
                    <a:lnTo>
                      <a:pt x="223" y="397"/>
                    </a:lnTo>
                    <a:lnTo>
                      <a:pt x="223" y="397"/>
                    </a:lnTo>
                    <a:lnTo>
                      <a:pt x="224" y="394"/>
                    </a:lnTo>
                    <a:lnTo>
                      <a:pt x="226" y="389"/>
                    </a:lnTo>
                    <a:lnTo>
                      <a:pt x="224" y="386"/>
                    </a:lnTo>
                    <a:lnTo>
                      <a:pt x="223" y="383"/>
                    </a:lnTo>
                    <a:lnTo>
                      <a:pt x="223" y="383"/>
                    </a:lnTo>
                    <a:lnTo>
                      <a:pt x="221" y="380"/>
                    </a:lnTo>
                    <a:lnTo>
                      <a:pt x="219" y="377"/>
                    </a:lnTo>
                    <a:lnTo>
                      <a:pt x="216" y="376"/>
                    </a:lnTo>
                    <a:lnTo>
                      <a:pt x="212" y="375"/>
                    </a:lnTo>
                    <a:lnTo>
                      <a:pt x="212" y="375"/>
                    </a:lnTo>
                    <a:lnTo>
                      <a:pt x="196" y="371"/>
                    </a:lnTo>
                    <a:lnTo>
                      <a:pt x="181" y="367"/>
                    </a:lnTo>
                    <a:lnTo>
                      <a:pt x="167" y="362"/>
                    </a:lnTo>
                    <a:lnTo>
                      <a:pt x="153" y="355"/>
                    </a:lnTo>
                    <a:lnTo>
                      <a:pt x="141" y="347"/>
                    </a:lnTo>
                    <a:lnTo>
                      <a:pt x="129" y="340"/>
                    </a:lnTo>
                    <a:lnTo>
                      <a:pt x="118" y="330"/>
                    </a:lnTo>
                    <a:lnTo>
                      <a:pt x="108" y="319"/>
                    </a:lnTo>
                    <a:lnTo>
                      <a:pt x="99" y="308"/>
                    </a:lnTo>
                    <a:lnTo>
                      <a:pt x="91" y="295"/>
                    </a:lnTo>
                    <a:lnTo>
                      <a:pt x="84" y="282"/>
                    </a:lnTo>
                    <a:lnTo>
                      <a:pt x="79" y="269"/>
                    </a:lnTo>
                    <a:lnTo>
                      <a:pt x="75" y="255"/>
                    </a:lnTo>
                    <a:lnTo>
                      <a:pt x="72" y="240"/>
                    </a:lnTo>
                    <a:lnTo>
                      <a:pt x="70" y="225"/>
                    </a:lnTo>
                    <a:lnTo>
                      <a:pt x="70" y="209"/>
                    </a:lnTo>
                    <a:lnTo>
                      <a:pt x="70" y="209"/>
                    </a:lnTo>
                    <a:lnTo>
                      <a:pt x="71" y="192"/>
                    </a:lnTo>
                    <a:lnTo>
                      <a:pt x="75" y="174"/>
                    </a:lnTo>
                    <a:lnTo>
                      <a:pt x="80" y="157"/>
                    </a:lnTo>
                    <a:lnTo>
                      <a:pt x="87" y="140"/>
                    </a:lnTo>
                    <a:lnTo>
                      <a:pt x="94" y="125"/>
                    </a:lnTo>
                    <a:lnTo>
                      <a:pt x="104" y="110"/>
                    </a:lnTo>
                    <a:lnTo>
                      <a:pt x="115" y="96"/>
                    </a:lnTo>
                    <a:lnTo>
                      <a:pt x="127" y="84"/>
                    </a:lnTo>
                    <a:lnTo>
                      <a:pt x="140" y="72"/>
                    </a:lnTo>
                    <a:lnTo>
                      <a:pt x="154" y="62"/>
                    </a:lnTo>
                    <a:lnTo>
                      <a:pt x="169" y="53"/>
                    </a:lnTo>
                    <a:lnTo>
                      <a:pt x="185" y="45"/>
                    </a:lnTo>
                    <a:lnTo>
                      <a:pt x="202" y="39"/>
                    </a:lnTo>
                    <a:lnTo>
                      <a:pt x="219" y="34"/>
                    </a:lnTo>
                    <a:lnTo>
                      <a:pt x="238" y="32"/>
                    </a:lnTo>
                    <a:lnTo>
                      <a:pt x="255" y="31"/>
                    </a:lnTo>
                    <a:lnTo>
                      <a:pt x="255" y="31"/>
                    </a:lnTo>
                    <a:lnTo>
                      <a:pt x="272" y="32"/>
                    </a:lnTo>
                    <a:lnTo>
                      <a:pt x="287" y="34"/>
                    </a:lnTo>
                    <a:lnTo>
                      <a:pt x="303" y="39"/>
                    </a:lnTo>
                    <a:lnTo>
                      <a:pt x="317" y="44"/>
                    </a:lnTo>
                    <a:lnTo>
                      <a:pt x="331" y="51"/>
                    </a:lnTo>
                    <a:lnTo>
                      <a:pt x="346" y="60"/>
                    </a:lnTo>
                    <a:lnTo>
                      <a:pt x="358" y="69"/>
                    </a:lnTo>
                    <a:lnTo>
                      <a:pt x="370" y="80"/>
                    </a:lnTo>
                    <a:lnTo>
                      <a:pt x="370" y="80"/>
                    </a:lnTo>
                    <a:lnTo>
                      <a:pt x="382" y="95"/>
                    </a:lnTo>
                    <a:lnTo>
                      <a:pt x="393" y="110"/>
                    </a:lnTo>
                    <a:lnTo>
                      <a:pt x="403" y="127"/>
                    </a:lnTo>
                    <a:lnTo>
                      <a:pt x="410" y="144"/>
                    </a:lnTo>
                    <a:lnTo>
                      <a:pt x="416" y="162"/>
                    </a:lnTo>
                    <a:lnTo>
                      <a:pt x="420" y="181"/>
                    </a:lnTo>
                    <a:lnTo>
                      <a:pt x="422" y="200"/>
                    </a:lnTo>
                    <a:lnTo>
                      <a:pt x="423" y="219"/>
                    </a:lnTo>
                    <a:lnTo>
                      <a:pt x="423" y="219"/>
                    </a:lnTo>
                    <a:lnTo>
                      <a:pt x="421" y="238"/>
                    </a:lnTo>
                    <a:lnTo>
                      <a:pt x="417" y="257"/>
                    </a:lnTo>
                    <a:lnTo>
                      <a:pt x="412" y="274"/>
                    </a:lnTo>
                    <a:lnTo>
                      <a:pt x="404" y="290"/>
                    </a:lnTo>
                    <a:lnTo>
                      <a:pt x="395" y="305"/>
                    </a:lnTo>
                    <a:lnTo>
                      <a:pt x="384" y="320"/>
                    </a:lnTo>
                    <a:lnTo>
                      <a:pt x="371" y="333"/>
                    </a:lnTo>
                    <a:lnTo>
                      <a:pt x="357" y="344"/>
                    </a:lnTo>
                    <a:lnTo>
                      <a:pt x="357" y="344"/>
                    </a:lnTo>
                    <a:lnTo>
                      <a:pt x="356" y="344"/>
                    </a:lnTo>
                    <a:lnTo>
                      <a:pt x="356" y="344"/>
                    </a:lnTo>
                    <a:lnTo>
                      <a:pt x="356" y="345"/>
                    </a:lnTo>
                    <a:lnTo>
                      <a:pt x="356" y="345"/>
                    </a:lnTo>
                    <a:lnTo>
                      <a:pt x="354" y="346"/>
                    </a:lnTo>
                    <a:lnTo>
                      <a:pt x="354" y="346"/>
                    </a:lnTo>
                    <a:lnTo>
                      <a:pt x="354" y="347"/>
                    </a:lnTo>
                    <a:lnTo>
                      <a:pt x="354" y="347"/>
                    </a:lnTo>
                    <a:lnTo>
                      <a:pt x="352" y="348"/>
                    </a:lnTo>
                    <a:lnTo>
                      <a:pt x="352" y="348"/>
                    </a:lnTo>
                    <a:lnTo>
                      <a:pt x="351" y="351"/>
                    </a:lnTo>
                    <a:lnTo>
                      <a:pt x="351" y="351"/>
                    </a:lnTo>
                    <a:lnTo>
                      <a:pt x="351" y="352"/>
                    </a:lnTo>
                    <a:lnTo>
                      <a:pt x="351" y="352"/>
                    </a:lnTo>
                    <a:lnTo>
                      <a:pt x="350" y="353"/>
                    </a:lnTo>
                    <a:lnTo>
                      <a:pt x="350" y="353"/>
                    </a:lnTo>
                    <a:lnTo>
                      <a:pt x="350" y="354"/>
                    </a:lnTo>
                    <a:lnTo>
                      <a:pt x="350" y="354"/>
                    </a:lnTo>
                    <a:lnTo>
                      <a:pt x="350" y="355"/>
                    </a:lnTo>
                    <a:lnTo>
                      <a:pt x="350" y="355"/>
                    </a:lnTo>
                    <a:lnTo>
                      <a:pt x="350" y="355"/>
                    </a:lnTo>
                    <a:lnTo>
                      <a:pt x="350" y="355"/>
                    </a:lnTo>
                    <a:lnTo>
                      <a:pt x="350" y="362"/>
                    </a:lnTo>
                    <a:lnTo>
                      <a:pt x="350" y="375"/>
                    </a:lnTo>
                    <a:lnTo>
                      <a:pt x="351" y="396"/>
                    </a:lnTo>
                    <a:lnTo>
                      <a:pt x="355" y="422"/>
                    </a:lnTo>
                    <a:lnTo>
                      <a:pt x="358" y="438"/>
                    </a:lnTo>
                    <a:lnTo>
                      <a:pt x="361" y="454"/>
                    </a:lnTo>
                    <a:lnTo>
                      <a:pt x="367" y="472"/>
                    </a:lnTo>
                    <a:lnTo>
                      <a:pt x="372" y="489"/>
                    </a:lnTo>
                    <a:lnTo>
                      <a:pt x="379" y="508"/>
                    </a:lnTo>
                    <a:lnTo>
                      <a:pt x="388" y="528"/>
                    </a:lnTo>
                    <a:lnTo>
                      <a:pt x="398" y="548"/>
                    </a:lnTo>
                    <a:lnTo>
                      <a:pt x="409" y="568"/>
                    </a:lnTo>
                    <a:lnTo>
                      <a:pt x="409" y="568"/>
                    </a:lnTo>
                    <a:lnTo>
                      <a:pt x="412" y="571"/>
                    </a:lnTo>
                    <a:lnTo>
                      <a:pt x="417" y="574"/>
                    </a:lnTo>
                    <a:lnTo>
                      <a:pt x="417" y="574"/>
                    </a:lnTo>
                    <a:lnTo>
                      <a:pt x="426" y="578"/>
                    </a:lnTo>
                    <a:lnTo>
                      <a:pt x="449" y="588"/>
                    </a:lnTo>
                    <a:lnTo>
                      <a:pt x="464" y="595"/>
                    </a:lnTo>
                    <a:lnTo>
                      <a:pt x="479" y="604"/>
                    </a:lnTo>
                    <a:lnTo>
                      <a:pt x="496" y="615"/>
                    </a:lnTo>
                    <a:lnTo>
                      <a:pt x="510" y="627"/>
                    </a:lnTo>
                    <a:lnTo>
                      <a:pt x="510" y="627"/>
                    </a:lnTo>
                    <a:lnTo>
                      <a:pt x="523" y="643"/>
                    </a:lnTo>
                    <a:lnTo>
                      <a:pt x="534" y="657"/>
                    </a:lnTo>
                    <a:lnTo>
                      <a:pt x="553" y="683"/>
                    </a:lnTo>
                    <a:lnTo>
                      <a:pt x="569" y="708"/>
                    </a:lnTo>
                    <a:lnTo>
                      <a:pt x="579" y="728"/>
                    </a:lnTo>
                    <a:lnTo>
                      <a:pt x="585" y="744"/>
                    </a:lnTo>
                    <a:lnTo>
                      <a:pt x="590" y="756"/>
                    </a:lnTo>
                    <a:lnTo>
                      <a:pt x="592" y="766"/>
                    </a:lnTo>
                    <a:lnTo>
                      <a:pt x="592" y="766"/>
                    </a:lnTo>
                    <a:lnTo>
                      <a:pt x="593" y="771"/>
                    </a:lnTo>
                    <a:lnTo>
                      <a:pt x="595" y="774"/>
                    </a:lnTo>
                    <a:lnTo>
                      <a:pt x="597" y="776"/>
                    </a:lnTo>
                    <a:lnTo>
                      <a:pt x="601" y="778"/>
                    </a:lnTo>
                    <a:lnTo>
                      <a:pt x="601" y="778"/>
                    </a:lnTo>
                    <a:lnTo>
                      <a:pt x="604" y="779"/>
                    </a:lnTo>
                    <a:lnTo>
                      <a:pt x="608" y="779"/>
                    </a:lnTo>
                    <a:lnTo>
                      <a:pt x="612" y="779"/>
                    </a:lnTo>
                    <a:lnTo>
                      <a:pt x="615" y="778"/>
                    </a:lnTo>
                    <a:lnTo>
                      <a:pt x="615" y="778"/>
                    </a:lnTo>
                    <a:lnTo>
                      <a:pt x="622" y="775"/>
                    </a:lnTo>
                    <a:lnTo>
                      <a:pt x="630" y="773"/>
                    </a:lnTo>
                    <a:lnTo>
                      <a:pt x="641" y="771"/>
                    </a:lnTo>
                    <a:lnTo>
                      <a:pt x="655" y="771"/>
                    </a:lnTo>
                    <a:lnTo>
                      <a:pt x="655" y="771"/>
                    </a:lnTo>
                    <a:lnTo>
                      <a:pt x="666" y="771"/>
                    </a:lnTo>
                    <a:lnTo>
                      <a:pt x="678" y="773"/>
                    </a:lnTo>
                    <a:lnTo>
                      <a:pt x="690" y="775"/>
                    </a:lnTo>
                    <a:lnTo>
                      <a:pt x="701" y="779"/>
                    </a:lnTo>
                    <a:lnTo>
                      <a:pt x="711" y="785"/>
                    </a:lnTo>
                    <a:lnTo>
                      <a:pt x="720" y="791"/>
                    </a:lnTo>
                    <a:lnTo>
                      <a:pt x="727" y="800"/>
                    </a:lnTo>
                    <a:lnTo>
                      <a:pt x="731" y="805"/>
                    </a:lnTo>
                    <a:lnTo>
                      <a:pt x="733" y="810"/>
                    </a:lnTo>
                    <a:lnTo>
                      <a:pt x="733" y="810"/>
                    </a:lnTo>
                    <a:lnTo>
                      <a:pt x="735" y="818"/>
                    </a:lnTo>
                    <a:lnTo>
                      <a:pt x="735" y="826"/>
                    </a:lnTo>
                    <a:lnTo>
                      <a:pt x="734" y="832"/>
                    </a:lnTo>
                    <a:lnTo>
                      <a:pt x="732" y="838"/>
                    </a:lnTo>
                    <a:lnTo>
                      <a:pt x="729" y="844"/>
                    </a:lnTo>
                    <a:lnTo>
                      <a:pt x="724" y="849"/>
                    </a:lnTo>
                    <a:lnTo>
                      <a:pt x="720" y="854"/>
                    </a:lnTo>
                    <a:lnTo>
                      <a:pt x="714" y="859"/>
                    </a:lnTo>
                    <a:lnTo>
                      <a:pt x="704" y="866"/>
                    </a:lnTo>
                    <a:lnTo>
                      <a:pt x="694" y="872"/>
                    </a:lnTo>
                    <a:lnTo>
                      <a:pt x="683" y="876"/>
                    </a:lnTo>
                    <a:lnTo>
                      <a:pt x="683" y="8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50" name="Freeform 39"/>
              <p:cNvSpPr>
                <a:spLocks/>
              </p:cNvSpPr>
              <p:nvPr/>
            </p:nvSpPr>
            <p:spPr bwMode="auto">
              <a:xfrm>
                <a:off x="8885264" y="1736726"/>
                <a:ext cx="66674" cy="106362"/>
              </a:xfrm>
              <a:custGeom>
                <a:avLst/>
                <a:gdLst>
                  <a:gd name="T0" fmla="*/ 24 w 42"/>
                  <a:gd name="T1" fmla="*/ 67 h 67"/>
                  <a:gd name="T2" fmla="*/ 24 w 42"/>
                  <a:gd name="T3" fmla="*/ 67 h 67"/>
                  <a:gd name="T4" fmla="*/ 29 w 42"/>
                  <a:gd name="T5" fmla="*/ 66 h 67"/>
                  <a:gd name="T6" fmla="*/ 32 w 42"/>
                  <a:gd name="T7" fmla="*/ 65 h 67"/>
                  <a:gd name="T8" fmla="*/ 35 w 42"/>
                  <a:gd name="T9" fmla="*/ 63 h 67"/>
                  <a:gd name="T10" fmla="*/ 38 w 42"/>
                  <a:gd name="T11" fmla="*/ 60 h 67"/>
                  <a:gd name="T12" fmla="*/ 40 w 42"/>
                  <a:gd name="T13" fmla="*/ 56 h 67"/>
                  <a:gd name="T14" fmla="*/ 42 w 42"/>
                  <a:gd name="T15" fmla="*/ 53 h 67"/>
                  <a:gd name="T16" fmla="*/ 42 w 42"/>
                  <a:gd name="T17" fmla="*/ 48 h 67"/>
                  <a:gd name="T18" fmla="*/ 42 w 42"/>
                  <a:gd name="T19" fmla="*/ 45 h 67"/>
                  <a:gd name="T20" fmla="*/ 41 w 42"/>
                  <a:gd name="T21" fmla="*/ 19 h 67"/>
                  <a:gd name="T22" fmla="*/ 41 w 42"/>
                  <a:gd name="T23" fmla="*/ 19 h 67"/>
                  <a:gd name="T24" fmla="*/ 40 w 42"/>
                  <a:gd name="T25" fmla="*/ 14 h 67"/>
                  <a:gd name="T26" fmla="*/ 39 w 42"/>
                  <a:gd name="T27" fmla="*/ 11 h 67"/>
                  <a:gd name="T28" fmla="*/ 36 w 42"/>
                  <a:gd name="T29" fmla="*/ 8 h 67"/>
                  <a:gd name="T30" fmla="*/ 33 w 42"/>
                  <a:gd name="T31" fmla="*/ 4 h 67"/>
                  <a:gd name="T32" fmla="*/ 30 w 42"/>
                  <a:gd name="T33" fmla="*/ 2 h 67"/>
                  <a:gd name="T34" fmla="*/ 27 w 42"/>
                  <a:gd name="T35" fmla="*/ 1 h 67"/>
                  <a:gd name="T36" fmla="*/ 23 w 42"/>
                  <a:gd name="T37" fmla="*/ 0 h 67"/>
                  <a:gd name="T38" fmla="*/ 19 w 42"/>
                  <a:gd name="T39" fmla="*/ 0 h 67"/>
                  <a:gd name="T40" fmla="*/ 19 w 42"/>
                  <a:gd name="T41" fmla="*/ 0 h 67"/>
                  <a:gd name="T42" fmla="*/ 14 w 42"/>
                  <a:gd name="T43" fmla="*/ 1 h 67"/>
                  <a:gd name="T44" fmla="*/ 11 w 42"/>
                  <a:gd name="T45" fmla="*/ 2 h 67"/>
                  <a:gd name="T46" fmla="*/ 8 w 42"/>
                  <a:gd name="T47" fmla="*/ 4 h 67"/>
                  <a:gd name="T48" fmla="*/ 4 w 42"/>
                  <a:gd name="T49" fmla="*/ 7 h 67"/>
                  <a:gd name="T50" fmla="*/ 2 w 42"/>
                  <a:gd name="T51" fmla="*/ 10 h 67"/>
                  <a:gd name="T52" fmla="*/ 1 w 42"/>
                  <a:gd name="T53" fmla="*/ 14 h 67"/>
                  <a:gd name="T54" fmla="*/ 0 w 42"/>
                  <a:gd name="T55" fmla="*/ 18 h 67"/>
                  <a:gd name="T56" fmla="*/ 0 w 42"/>
                  <a:gd name="T57" fmla="*/ 22 h 67"/>
                  <a:gd name="T58" fmla="*/ 2 w 42"/>
                  <a:gd name="T59" fmla="*/ 47 h 67"/>
                  <a:gd name="T60" fmla="*/ 2 w 42"/>
                  <a:gd name="T61" fmla="*/ 47 h 67"/>
                  <a:gd name="T62" fmla="*/ 3 w 42"/>
                  <a:gd name="T63" fmla="*/ 52 h 67"/>
                  <a:gd name="T64" fmla="*/ 4 w 42"/>
                  <a:gd name="T65" fmla="*/ 56 h 67"/>
                  <a:gd name="T66" fmla="*/ 7 w 42"/>
                  <a:gd name="T67" fmla="*/ 60 h 67"/>
                  <a:gd name="T68" fmla="*/ 9 w 42"/>
                  <a:gd name="T69" fmla="*/ 62 h 67"/>
                  <a:gd name="T70" fmla="*/ 12 w 42"/>
                  <a:gd name="T71" fmla="*/ 65 h 67"/>
                  <a:gd name="T72" fmla="*/ 15 w 42"/>
                  <a:gd name="T73" fmla="*/ 66 h 67"/>
                  <a:gd name="T74" fmla="*/ 20 w 42"/>
                  <a:gd name="T75" fmla="*/ 67 h 67"/>
                  <a:gd name="T76" fmla="*/ 24 w 42"/>
                  <a:gd name="T77" fmla="*/ 67 h 67"/>
                  <a:gd name="T78" fmla="*/ 24 w 42"/>
                  <a:gd name="T7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2" h="67">
                    <a:moveTo>
                      <a:pt x="24" y="67"/>
                    </a:moveTo>
                    <a:lnTo>
                      <a:pt x="24" y="67"/>
                    </a:lnTo>
                    <a:lnTo>
                      <a:pt x="29" y="66"/>
                    </a:lnTo>
                    <a:lnTo>
                      <a:pt x="32" y="65"/>
                    </a:lnTo>
                    <a:lnTo>
                      <a:pt x="35" y="63"/>
                    </a:lnTo>
                    <a:lnTo>
                      <a:pt x="38" y="60"/>
                    </a:lnTo>
                    <a:lnTo>
                      <a:pt x="40" y="56"/>
                    </a:lnTo>
                    <a:lnTo>
                      <a:pt x="42" y="53"/>
                    </a:lnTo>
                    <a:lnTo>
                      <a:pt x="42" y="48"/>
                    </a:lnTo>
                    <a:lnTo>
                      <a:pt x="42" y="45"/>
                    </a:lnTo>
                    <a:lnTo>
                      <a:pt x="41" y="19"/>
                    </a:lnTo>
                    <a:lnTo>
                      <a:pt x="41" y="19"/>
                    </a:lnTo>
                    <a:lnTo>
                      <a:pt x="40" y="14"/>
                    </a:lnTo>
                    <a:lnTo>
                      <a:pt x="39" y="11"/>
                    </a:lnTo>
                    <a:lnTo>
                      <a:pt x="36" y="8"/>
                    </a:lnTo>
                    <a:lnTo>
                      <a:pt x="33" y="4"/>
                    </a:lnTo>
                    <a:lnTo>
                      <a:pt x="30" y="2"/>
                    </a:lnTo>
                    <a:lnTo>
                      <a:pt x="27" y="1"/>
                    </a:lnTo>
                    <a:lnTo>
                      <a:pt x="23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4" y="1"/>
                    </a:lnTo>
                    <a:lnTo>
                      <a:pt x="11" y="2"/>
                    </a:lnTo>
                    <a:lnTo>
                      <a:pt x="8" y="4"/>
                    </a:lnTo>
                    <a:lnTo>
                      <a:pt x="4" y="7"/>
                    </a:lnTo>
                    <a:lnTo>
                      <a:pt x="2" y="10"/>
                    </a:lnTo>
                    <a:lnTo>
                      <a:pt x="1" y="14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2" y="47"/>
                    </a:lnTo>
                    <a:lnTo>
                      <a:pt x="2" y="47"/>
                    </a:lnTo>
                    <a:lnTo>
                      <a:pt x="3" y="52"/>
                    </a:lnTo>
                    <a:lnTo>
                      <a:pt x="4" y="56"/>
                    </a:lnTo>
                    <a:lnTo>
                      <a:pt x="7" y="60"/>
                    </a:lnTo>
                    <a:lnTo>
                      <a:pt x="9" y="62"/>
                    </a:lnTo>
                    <a:lnTo>
                      <a:pt x="12" y="65"/>
                    </a:lnTo>
                    <a:lnTo>
                      <a:pt x="15" y="66"/>
                    </a:lnTo>
                    <a:lnTo>
                      <a:pt x="20" y="67"/>
                    </a:lnTo>
                    <a:lnTo>
                      <a:pt x="24" y="67"/>
                    </a:lnTo>
                    <a:lnTo>
                      <a:pt x="24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51" name="Freeform 40"/>
              <p:cNvSpPr>
                <a:spLocks/>
              </p:cNvSpPr>
              <p:nvPr/>
            </p:nvSpPr>
            <p:spPr bwMode="auto">
              <a:xfrm>
                <a:off x="9093226" y="1697039"/>
                <a:ext cx="68263" cy="106362"/>
              </a:xfrm>
              <a:custGeom>
                <a:avLst/>
                <a:gdLst>
                  <a:gd name="T0" fmla="*/ 25 w 43"/>
                  <a:gd name="T1" fmla="*/ 67 h 67"/>
                  <a:gd name="T2" fmla="*/ 25 w 43"/>
                  <a:gd name="T3" fmla="*/ 67 h 67"/>
                  <a:gd name="T4" fmla="*/ 29 w 43"/>
                  <a:gd name="T5" fmla="*/ 66 h 67"/>
                  <a:gd name="T6" fmla="*/ 32 w 43"/>
                  <a:gd name="T7" fmla="*/ 65 h 67"/>
                  <a:gd name="T8" fmla="*/ 36 w 43"/>
                  <a:gd name="T9" fmla="*/ 62 h 67"/>
                  <a:gd name="T10" fmla="*/ 39 w 43"/>
                  <a:gd name="T11" fmla="*/ 59 h 67"/>
                  <a:gd name="T12" fmla="*/ 41 w 43"/>
                  <a:gd name="T13" fmla="*/ 56 h 67"/>
                  <a:gd name="T14" fmla="*/ 42 w 43"/>
                  <a:gd name="T15" fmla="*/ 53 h 67"/>
                  <a:gd name="T16" fmla="*/ 43 w 43"/>
                  <a:gd name="T17" fmla="*/ 48 h 67"/>
                  <a:gd name="T18" fmla="*/ 43 w 43"/>
                  <a:gd name="T19" fmla="*/ 45 h 67"/>
                  <a:gd name="T20" fmla="*/ 41 w 43"/>
                  <a:gd name="T21" fmla="*/ 18 h 67"/>
                  <a:gd name="T22" fmla="*/ 41 w 43"/>
                  <a:gd name="T23" fmla="*/ 18 h 67"/>
                  <a:gd name="T24" fmla="*/ 40 w 43"/>
                  <a:gd name="T25" fmla="*/ 15 h 67"/>
                  <a:gd name="T26" fmla="*/ 39 w 43"/>
                  <a:gd name="T27" fmla="*/ 11 h 67"/>
                  <a:gd name="T28" fmla="*/ 37 w 43"/>
                  <a:gd name="T29" fmla="*/ 7 h 67"/>
                  <a:gd name="T30" fmla="*/ 34 w 43"/>
                  <a:gd name="T31" fmla="*/ 4 h 67"/>
                  <a:gd name="T32" fmla="*/ 31 w 43"/>
                  <a:gd name="T33" fmla="*/ 2 h 67"/>
                  <a:gd name="T34" fmla="*/ 28 w 43"/>
                  <a:gd name="T35" fmla="*/ 1 h 67"/>
                  <a:gd name="T36" fmla="*/ 23 w 43"/>
                  <a:gd name="T37" fmla="*/ 0 h 67"/>
                  <a:gd name="T38" fmla="*/ 19 w 43"/>
                  <a:gd name="T39" fmla="*/ 0 h 67"/>
                  <a:gd name="T40" fmla="*/ 19 w 43"/>
                  <a:gd name="T41" fmla="*/ 0 h 67"/>
                  <a:gd name="T42" fmla="*/ 15 w 43"/>
                  <a:gd name="T43" fmla="*/ 1 h 67"/>
                  <a:gd name="T44" fmla="*/ 11 w 43"/>
                  <a:gd name="T45" fmla="*/ 2 h 67"/>
                  <a:gd name="T46" fmla="*/ 8 w 43"/>
                  <a:gd name="T47" fmla="*/ 4 h 67"/>
                  <a:gd name="T48" fmla="*/ 6 w 43"/>
                  <a:gd name="T49" fmla="*/ 6 h 67"/>
                  <a:gd name="T50" fmla="*/ 4 w 43"/>
                  <a:gd name="T51" fmla="*/ 10 h 67"/>
                  <a:gd name="T52" fmla="*/ 1 w 43"/>
                  <a:gd name="T53" fmla="*/ 14 h 67"/>
                  <a:gd name="T54" fmla="*/ 0 w 43"/>
                  <a:gd name="T55" fmla="*/ 17 h 67"/>
                  <a:gd name="T56" fmla="*/ 0 w 43"/>
                  <a:gd name="T57" fmla="*/ 22 h 67"/>
                  <a:gd name="T58" fmla="*/ 2 w 43"/>
                  <a:gd name="T59" fmla="*/ 48 h 67"/>
                  <a:gd name="T60" fmla="*/ 2 w 43"/>
                  <a:gd name="T61" fmla="*/ 48 h 67"/>
                  <a:gd name="T62" fmla="*/ 4 w 43"/>
                  <a:gd name="T63" fmla="*/ 51 h 67"/>
                  <a:gd name="T64" fmla="*/ 5 w 43"/>
                  <a:gd name="T65" fmla="*/ 56 h 67"/>
                  <a:gd name="T66" fmla="*/ 7 w 43"/>
                  <a:gd name="T67" fmla="*/ 59 h 67"/>
                  <a:gd name="T68" fmla="*/ 10 w 43"/>
                  <a:gd name="T69" fmla="*/ 61 h 67"/>
                  <a:gd name="T70" fmla="*/ 12 w 43"/>
                  <a:gd name="T71" fmla="*/ 65 h 67"/>
                  <a:gd name="T72" fmla="*/ 17 w 43"/>
                  <a:gd name="T73" fmla="*/ 66 h 67"/>
                  <a:gd name="T74" fmla="*/ 20 w 43"/>
                  <a:gd name="T75" fmla="*/ 67 h 67"/>
                  <a:gd name="T76" fmla="*/ 25 w 43"/>
                  <a:gd name="T77" fmla="*/ 67 h 67"/>
                  <a:gd name="T78" fmla="*/ 25 w 43"/>
                  <a:gd name="T7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3" h="67">
                    <a:moveTo>
                      <a:pt x="25" y="67"/>
                    </a:moveTo>
                    <a:lnTo>
                      <a:pt x="25" y="67"/>
                    </a:lnTo>
                    <a:lnTo>
                      <a:pt x="29" y="66"/>
                    </a:lnTo>
                    <a:lnTo>
                      <a:pt x="32" y="65"/>
                    </a:lnTo>
                    <a:lnTo>
                      <a:pt x="36" y="62"/>
                    </a:lnTo>
                    <a:lnTo>
                      <a:pt x="39" y="59"/>
                    </a:lnTo>
                    <a:lnTo>
                      <a:pt x="41" y="56"/>
                    </a:lnTo>
                    <a:lnTo>
                      <a:pt x="42" y="53"/>
                    </a:lnTo>
                    <a:lnTo>
                      <a:pt x="43" y="48"/>
                    </a:lnTo>
                    <a:lnTo>
                      <a:pt x="43" y="45"/>
                    </a:lnTo>
                    <a:lnTo>
                      <a:pt x="41" y="18"/>
                    </a:lnTo>
                    <a:lnTo>
                      <a:pt x="41" y="18"/>
                    </a:lnTo>
                    <a:lnTo>
                      <a:pt x="40" y="15"/>
                    </a:lnTo>
                    <a:lnTo>
                      <a:pt x="39" y="11"/>
                    </a:lnTo>
                    <a:lnTo>
                      <a:pt x="37" y="7"/>
                    </a:lnTo>
                    <a:lnTo>
                      <a:pt x="34" y="4"/>
                    </a:lnTo>
                    <a:lnTo>
                      <a:pt x="31" y="2"/>
                    </a:lnTo>
                    <a:lnTo>
                      <a:pt x="28" y="1"/>
                    </a:lnTo>
                    <a:lnTo>
                      <a:pt x="23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5" y="1"/>
                    </a:lnTo>
                    <a:lnTo>
                      <a:pt x="11" y="2"/>
                    </a:lnTo>
                    <a:lnTo>
                      <a:pt x="8" y="4"/>
                    </a:lnTo>
                    <a:lnTo>
                      <a:pt x="6" y="6"/>
                    </a:lnTo>
                    <a:lnTo>
                      <a:pt x="4" y="10"/>
                    </a:lnTo>
                    <a:lnTo>
                      <a:pt x="1" y="14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2" y="48"/>
                    </a:lnTo>
                    <a:lnTo>
                      <a:pt x="2" y="48"/>
                    </a:lnTo>
                    <a:lnTo>
                      <a:pt x="4" y="51"/>
                    </a:lnTo>
                    <a:lnTo>
                      <a:pt x="5" y="56"/>
                    </a:lnTo>
                    <a:lnTo>
                      <a:pt x="7" y="59"/>
                    </a:lnTo>
                    <a:lnTo>
                      <a:pt x="10" y="61"/>
                    </a:lnTo>
                    <a:lnTo>
                      <a:pt x="12" y="65"/>
                    </a:lnTo>
                    <a:lnTo>
                      <a:pt x="17" y="66"/>
                    </a:lnTo>
                    <a:lnTo>
                      <a:pt x="20" y="67"/>
                    </a:lnTo>
                    <a:lnTo>
                      <a:pt x="25" y="67"/>
                    </a:lnTo>
                    <a:lnTo>
                      <a:pt x="25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  <p:sp>
            <p:nvSpPr>
              <p:cNvPr id="252" name="Freeform 41"/>
              <p:cNvSpPr>
                <a:spLocks/>
              </p:cNvSpPr>
              <p:nvPr/>
            </p:nvSpPr>
            <p:spPr bwMode="auto">
              <a:xfrm>
                <a:off x="7988300" y="2681288"/>
                <a:ext cx="150814" cy="492126"/>
              </a:xfrm>
              <a:custGeom>
                <a:avLst/>
                <a:gdLst>
                  <a:gd name="T0" fmla="*/ 11 w 95"/>
                  <a:gd name="T1" fmla="*/ 310 h 310"/>
                  <a:gd name="T2" fmla="*/ 11 w 95"/>
                  <a:gd name="T3" fmla="*/ 310 h 310"/>
                  <a:gd name="T4" fmla="*/ 9 w 95"/>
                  <a:gd name="T5" fmla="*/ 309 h 310"/>
                  <a:gd name="T6" fmla="*/ 9 w 95"/>
                  <a:gd name="T7" fmla="*/ 309 h 310"/>
                  <a:gd name="T8" fmla="*/ 5 w 95"/>
                  <a:gd name="T9" fmla="*/ 308 h 310"/>
                  <a:gd name="T10" fmla="*/ 3 w 95"/>
                  <a:gd name="T11" fmla="*/ 304 h 310"/>
                  <a:gd name="T12" fmla="*/ 0 w 95"/>
                  <a:gd name="T13" fmla="*/ 300 h 310"/>
                  <a:gd name="T14" fmla="*/ 1 w 95"/>
                  <a:gd name="T15" fmla="*/ 296 h 310"/>
                  <a:gd name="T16" fmla="*/ 73 w 95"/>
                  <a:gd name="T17" fmla="*/ 9 h 310"/>
                  <a:gd name="T18" fmla="*/ 73 w 95"/>
                  <a:gd name="T19" fmla="*/ 9 h 310"/>
                  <a:gd name="T20" fmla="*/ 75 w 95"/>
                  <a:gd name="T21" fmla="*/ 5 h 310"/>
                  <a:gd name="T22" fmla="*/ 79 w 95"/>
                  <a:gd name="T23" fmla="*/ 1 h 310"/>
                  <a:gd name="T24" fmla="*/ 82 w 95"/>
                  <a:gd name="T25" fmla="*/ 0 h 310"/>
                  <a:gd name="T26" fmla="*/ 86 w 95"/>
                  <a:gd name="T27" fmla="*/ 0 h 310"/>
                  <a:gd name="T28" fmla="*/ 86 w 95"/>
                  <a:gd name="T29" fmla="*/ 0 h 310"/>
                  <a:gd name="T30" fmla="*/ 91 w 95"/>
                  <a:gd name="T31" fmla="*/ 2 h 310"/>
                  <a:gd name="T32" fmla="*/ 94 w 95"/>
                  <a:gd name="T33" fmla="*/ 6 h 310"/>
                  <a:gd name="T34" fmla="*/ 95 w 95"/>
                  <a:gd name="T35" fmla="*/ 9 h 310"/>
                  <a:gd name="T36" fmla="*/ 95 w 95"/>
                  <a:gd name="T37" fmla="*/ 13 h 310"/>
                  <a:gd name="T38" fmla="*/ 22 w 95"/>
                  <a:gd name="T39" fmla="*/ 301 h 310"/>
                  <a:gd name="T40" fmla="*/ 22 w 95"/>
                  <a:gd name="T41" fmla="*/ 301 h 310"/>
                  <a:gd name="T42" fmla="*/ 21 w 95"/>
                  <a:gd name="T43" fmla="*/ 304 h 310"/>
                  <a:gd name="T44" fmla="*/ 18 w 95"/>
                  <a:gd name="T45" fmla="*/ 307 h 310"/>
                  <a:gd name="T46" fmla="*/ 16 w 95"/>
                  <a:gd name="T47" fmla="*/ 309 h 310"/>
                  <a:gd name="T48" fmla="*/ 11 w 95"/>
                  <a:gd name="T49" fmla="*/ 310 h 310"/>
                  <a:gd name="T50" fmla="*/ 11 w 95"/>
                  <a:gd name="T51" fmla="*/ 31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5" h="310">
                    <a:moveTo>
                      <a:pt x="11" y="310"/>
                    </a:moveTo>
                    <a:lnTo>
                      <a:pt x="11" y="310"/>
                    </a:lnTo>
                    <a:lnTo>
                      <a:pt x="9" y="309"/>
                    </a:lnTo>
                    <a:lnTo>
                      <a:pt x="9" y="309"/>
                    </a:lnTo>
                    <a:lnTo>
                      <a:pt x="5" y="308"/>
                    </a:lnTo>
                    <a:lnTo>
                      <a:pt x="3" y="304"/>
                    </a:lnTo>
                    <a:lnTo>
                      <a:pt x="0" y="300"/>
                    </a:lnTo>
                    <a:lnTo>
                      <a:pt x="1" y="296"/>
                    </a:lnTo>
                    <a:lnTo>
                      <a:pt x="73" y="9"/>
                    </a:lnTo>
                    <a:lnTo>
                      <a:pt x="73" y="9"/>
                    </a:lnTo>
                    <a:lnTo>
                      <a:pt x="75" y="5"/>
                    </a:lnTo>
                    <a:lnTo>
                      <a:pt x="79" y="1"/>
                    </a:lnTo>
                    <a:lnTo>
                      <a:pt x="82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91" y="2"/>
                    </a:lnTo>
                    <a:lnTo>
                      <a:pt x="94" y="6"/>
                    </a:lnTo>
                    <a:lnTo>
                      <a:pt x="95" y="9"/>
                    </a:lnTo>
                    <a:lnTo>
                      <a:pt x="95" y="13"/>
                    </a:lnTo>
                    <a:lnTo>
                      <a:pt x="22" y="301"/>
                    </a:lnTo>
                    <a:lnTo>
                      <a:pt x="22" y="301"/>
                    </a:lnTo>
                    <a:lnTo>
                      <a:pt x="21" y="304"/>
                    </a:lnTo>
                    <a:lnTo>
                      <a:pt x="18" y="307"/>
                    </a:lnTo>
                    <a:lnTo>
                      <a:pt x="16" y="309"/>
                    </a:lnTo>
                    <a:lnTo>
                      <a:pt x="11" y="310"/>
                    </a:lnTo>
                    <a:lnTo>
                      <a:pt x="11" y="3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/>
              </a:p>
            </p:txBody>
          </p:sp>
        </p:grpSp>
        <p:sp>
          <p:nvSpPr>
            <p:cNvPr id="5" name="직사각형 4"/>
            <p:cNvSpPr/>
            <p:nvPr/>
          </p:nvSpPr>
          <p:spPr>
            <a:xfrm>
              <a:off x="876743" y="4877473"/>
              <a:ext cx="575317" cy="4443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tx1"/>
                  </a:solidFill>
                </a:rPr>
                <a:t>김대중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53" name="직사각형 252"/>
            <p:cNvSpPr/>
            <p:nvPr/>
          </p:nvSpPr>
          <p:spPr>
            <a:xfrm>
              <a:off x="1860635" y="4766709"/>
              <a:ext cx="575317" cy="4443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tx1"/>
                  </a:solidFill>
                </a:rPr>
                <a:t>노무현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54" name="직사각형 253"/>
            <p:cNvSpPr/>
            <p:nvPr/>
          </p:nvSpPr>
          <p:spPr>
            <a:xfrm>
              <a:off x="2899937" y="4572815"/>
              <a:ext cx="575317" cy="4443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tx1"/>
                  </a:solidFill>
                </a:rPr>
                <a:t>이명박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55" name="직사각형 254"/>
            <p:cNvSpPr/>
            <p:nvPr/>
          </p:nvSpPr>
          <p:spPr>
            <a:xfrm>
              <a:off x="3980058" y="4270965"/>
              <a:ext cx="575317" cy="4443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tx1"/>
                  </a:solidFill>
                </a:rPr>
                <a:t>박근혜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56" name="직사각형 255"/>
            <p:cNvSpPr/>
            <p:nvPr/>
          </p:nvSpPr>
          <p:spPr>
            <a:xfrm>
              <a:off x="4941100" y="3848759"/>
              <a:ext cx="575317" cy="4443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tx1"/>
                  </a:solidFill>
                </a:rPr>
                <a:t>박근혜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57" name="직사각형 256"/>
            <p:cNvSpPr/>
            <p:nvPr/>
          </p:nvSpPr>
          <p:spPr>
            <a:xfrm>
              <a:off x="5740754" y="3398557"/>
              <a:ext cx="575317" cy="4443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tx1"/>
                  </a:solidFill>
                </a:rPr>
                <a:t>문재인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58" name="직사각형 257"/>
            <p:cNvSpPr/>
            <p:nvPr/>
          </p:nvSpPr>
          <p:spPr>
            <a:xfrm>
              <a:off x="6453268" y="2886188"/>
              <a:ext cx="575317" cy="4443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tx1"/>
                  </a:solidFill>
                </a:rPr>
                <a:t>문재인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59" name="직사각형 258"/>
            <p:cNvSpPr/>
            <p:nvPr/>
          </p:nvSpPr>
          <p:spPr>
            <a:xfrm>
              <a:off x="7211357" y="2326750"/>
              <a:ext cx="575317" cy="4443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tx1"/>
                  </a:solidFill>
                </a:rPr>
                <a:t>문재인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92" name="타원 91"/>
            <p:cNvSpPr/>
            <p:nvPr/>
          </p:nvSpPr>
          <p:spPr>
            <a:xfrm>
              <a:off x="7809947" y="1682058"/>
              <a:ext cx="575317" cy="54456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="" xmlns:a16="http://schemas.microsoft.com/office/drawing/2014/main" id="{3FA00699-5178-465A-9F3F-130CF1431F70}"/>
                </a:ext>
              </a:extLst>
            </p:cNvPr>
            <p:cNvSpPr/>
            <p:nvPr/>
          </p:nvSpPr>
          <p:spPr>
            <a:xfrm>
              <a:off x="6307718" y="1101012"/>
              <a:ext cx="140816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ko-KR" sz="1000" b="1" dirty="0" smtClean="0">
                  <a:solidFill>
                    <a:srgbClr val="1C0DE5"/>
                  </a:solidFill>
                </a:rPr>
                <a:t>2021. 6</a:t>
              </a:r>
              <a:r>
                <a:rPr lang="ko-KR" altLang="en-US" sz="1000" b="1" dirty="0" smtClean="0">
                  <a:solidFill>
                    <a:srgbClr val="1C0DE5"/>
                  </a:solidFill>
                </a:rPr>
                <a:t>월</a:t>
              </a:r>
              <a:endParaRPr lang="en-US" altLang="ko-KR" sz="1000" b="1" dirty="0" smtClean="0">
                <a:solidFill>
                  <a:srgbClr val="1C0DE5"/>
                </a:solidFill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</a:t>
              </a:r>
              <a:r>
                <a:rPr lang="en-US" altLang="ko-KR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차 공공보건의료</a:t>
              </a:r>
              <a:endParaRPr lang="en-US" altLang="ko-KR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기본계획</a:t>
              </a:r>
              <a:endParaRPr lang="en-US" altLang="ko-KR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r">
                <a:lnSpc>
                  <a:spcPct val="150000"/>
                </a:lnSpc>
              </a:pPr>
              <a:r>
                <a:rPr lang="en-US" altLang="ko-KR" sz="10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(2021 ~ 2025)</a:t>
              </a:r>
              <a:endParaRPr lang="ko-KR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97" name="이등변 삼각형 96"/>
            <p:cNvSpPr/>
            <p:nvPr/>
          </p:nvSpPr>
          <p:spPr>
            <a:xfrm rot="18900000">
              <a:off x="7720369" y="1651217"/>
              <a:ext cx="95774" cy="78150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7802571" y="1729791"/>
              <a:ext cx="575317" cy="4443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 smtClean="0">
                  <a:solidFill>
                    <a:schemeClr val="tx1"/>
                  </a:solidFill>
                </a:rPr>
                <a:t>문재인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그룹 113"/>
          <p:cNvGrpSpPr/>
          <p:nvPr/>
        </p:nvGrpSpPr>
        <p:grpSpPr>
          <a:xfrm>
            <a:off x="678841" y="1769589"/>
            <a:ext cx="3317095" cy="1714793"/>
            <a:chOff x="678841" y="1700808"/>
            <a:chExt cx="3317095" cy="1714793"/>
          </a:xfrm>
        </p:grpSpPr>
        <p:sp>
          <p:nvSpPr>
            <p:cNvPr id="76" name="사각형 설명선 75"/>
            <p:cNvSpPr/>
            <p:nvPr/>
          </p:nvSpPr>
          <p:spPr>
            <a:xfrm>
              <a:off x="705316" y="1713125"/>
              <a:ext cx="3274742" cy="1702476"/>
            </a:xfrm>
            <a:prstGeom prst="wedgeRectCallout">
              <a:avLst>
                <a:gd name="adj1" fmla="val -28179"/>
                <a:gd name="adj2" fmla="val 625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678841" y="1700808"/>
              <a:ext cx="3317095" cy="16743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공공보건의료개념 최초 체계화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b="1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공공병원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(10% → 30%)</a:t>
              </a: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지역거점공공병원 설립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지방의료원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)</a:t>
              </a: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의약분업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(2000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년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)</a:t>
              </a: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보건소 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: 1953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년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(15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개소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) / 1965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년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(189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개소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)</a:t>
              </a:r>
              <a:endParaRPr lang="ko-KR" altLang="en-US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3015551" y="3435671"/>
            <a:ext cx="3317095" cy="1714793"/>
            <a:chOff x="678841" y="1700808"/>
            <a:chExt cx="3317095" cy="1714793"/>
          </a:xfrm>
        </p:grpSpPr>
        <p:sp>
          <p:nvSpPr>
            <p:cNvPr id="79" name="사각형 설명선 78"/>
            <p:cNvSpPr/>
            <p:nvPr/>
          </p:nvSpPr>
          <p:spPr>
            <a:xfrm>
              <a:off x="705316" y="1713125"/>
              <a:ext cx="3274742" cy="1702476"/>
            </a:xfrm>
            <a:prstGeom prst="wedgeRectCallout">
              <a:avLst>
                <a:gd name="adj1" fmla="val -28179"/>
                <a:gd name="adj2" fmla="val 625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678841" y="1700808"/>
              <a:ext cx="3317095" cy="16743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인구 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5~10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만명당 </a:t>
              </a:r>
              <a:r>
                <a:rPr lang="ko-KR" altLang="en-US" sz="1200" b="1" dirty="0" err="1" smtClean="0">
                  <a:solidFill>
                    <a:schemeClr val="tx1"/>
                  </a:solidFill>
                </a:rPr>
                <a:t>급성기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150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병상을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 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수용하는 지역거점공공병원 운영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지역거점공공병원 운영평가 시행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응급의료센터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주간보호서비스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호스피스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,</a:t>
              </a:r>
            </a:p>
            <a:p>
              <a:pPr>
                <a:lnSpc>
                  <a:spcPct val="120000"/>
                </a:lnSpc>
              </a:pPr>
              <a:r>
                <a:rPr lang="en-US" altLang="ko-KR" sz="1200" b="1" dirty="0">
                  <a:solidFill>
                    <a:schemeClr val="tx1"/>
                  </a:solidFill>
                </a:rPr>
                <a:t> 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가정간호 등</a:t>
              </a:r>
              <a:endParaRPr lang="ko-KR" altLang="en-US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그룹 119"/>
          <p:cNvGrpSpPr/>
          <p:nvPr/>
        </p:nvGrpSpPr>
        <p:grpSpPr>
          <a:xfrm>
            <a:off x="2562789" y="1565315"/>
            <a:ext cx="3317095" cy="1714793"/>
            <a:chOff x="678841" y="1700808"/>
            <a:chExt cx="3317095" cy="1714793"/>
          </a:xfrm>
        </p:grpSpPr>
        <p:sp>
          <p:nvSpPr>
            <p:cNvPr id="82" name="사각형 설명선 81"/>
            <p:cNvSpPr/>
            <p:nvPr/>
          </p:nvSpPr>
          <p:spPr>
            <a:xfrm>
              <a:off x="705316" y="1713125"/>
              <a:ext cx="3274742" cy="1702476"/>
            </a:xfrm>
            <a:prstGeom prst="wedgeRectCallout">
              <a:avLst>
                <a:gd name="adj1" fmla="val -28179"/>
                <a:gd name="adj2" fmla="val 625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678841" y="1700808"/>
              <a:ext cx="3317095" cy="16743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민간과 경쟁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진료비 지불방법을 </a:t>
              </a:r>
              <a:r>
                <a:rPr lang="ko-KR" altLang="en-US" sz="1200" b="1" dirty="0" err="1" smtClean="0">
                  <a:solidFill>
                    <a:schemeClr val="tx1"/>
                  </a:solidFill>
                </a:rPr>
                <a:t>포괄수가제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(DRG)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로 개편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응급 및 전염병 등 공익적 보건서비스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>
                  <a:solidFill>
                    <a:schemeClr val="tx1"/>
                  </a:solidFill>
                </a:rPr>
                <a:t> 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역량 강화 및 공공보건의료사업 활성화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노력하지 않는 병원 국고지원 배제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그룹 122"/>
          <p:cNvGrpSpPr/>
          <p:nvPr/>
        </p:nvGrpSpPr>
        <p:grpSpPr>
          <a:xfrm>
            <a:off x="4592649" y="2762127"/>
            <a:ext cx="2840858" cy="1714793"/>
            <a:chOff x="678841" y="1700808"/>
            <a:chExt cx="3317095" cy="1714793"/>
          </a:xfrm>
        </p:grpSpPr>
        <p:sp>
          <p:nvSpPr>
            <p:cNvPr id="85" name="사각형 설명선 84"/>
            <p:cNvSpPr/>
            <p:nvPr/>
          </p:nvSpPr>
          <p:spPr>
            <a:xfrm>
              <a:off x="705316" y="1713125"/>
              <a:ext cx="3274742" cy="1702476"/>
            </a:xfrm>
            <a:prstGeom prst="wedgeRectCallout">
              <a:avLst>
                <a:gd name="adj1" fmla="val -28179"/>
                <a:gd name="adj2" fmla="val 625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직사각형 85"/>
            <p:cNvSpPr/>
            <p:nvPr/>
          </p:nvSpPr>
          <p:spPr>
            <a:xfrm>
              <a:off x="678841" y="1700808"/>
              <a:ext cx="3317095" cy="16743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국립대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-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지방의료원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-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보건소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지자체 승인제도 도입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EMR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도입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보호자 없는 병원 제도화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공익적 손실비용 계측을 통해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>
                  <a:solidFill>
                    <a:schemeClr val="tx1"/>
                  </a:solidFill>
                </a:rPr>
                <a:t> 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지원 근거 마련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(15%)</a:t>
              </a:r>
            </a:p>
          </p:txBody>
        </p:sp>
      </p:grpSp>
      <p:grpSp>
        <p:nvGrpSpPr>
          <p:cNvPr id="87" name="그룹 131"/>
          <p:cNvGrpSpPr/>
          <p:nvPr/>
        </p:nvGrpSpPr>
        <p:grpSpPr>
          <a:xfrm>
            <a:off x="1763688" y="2203317"/>
            <a:ext cx="2160240" cy="1225683"/>
            <a:chOff x="678841" y="1700808"/>
            <a:chExt cx="3317095" cy="1714793"/>
          </a:xfrm>
        </p:grpSpPr>
        <p:sp>
          <p:nvSpPr>
            <p:cNvPr id="88" name="사각형 설명선 87"/>
            <p:cNvSpPr/>
            <p:nvPr/>
          </p:nvSpPr>
          <p:spPr>
            <a:xfrm>
              <a:off x="705316" y="1713125"/>
              <a:ext cx="3274742" cy="1702476"/>
            </a:xfrm>
            <a:prstGeom prst="wedgeRectCallout">
              <a:avLst>
                <a:gd name="adj1" fmla="val 59651"/>
                <a:gd name="adj2" fmla="val 20509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678841" y="1700808"/>
              <a:ext cx="3317095" cy="16743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공익적 계측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200" b="1" dirty="0" err="1" smtClean="0">
                  <a:solidFill>
                    <a:schemeClr val="tx1"/>
                  </a:solidFill>
                </a:rPr>
                <a:t>포괄수가제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)</a:t>
              </a:r>
            </a:p>
            <a:p>
              <a:pPr>
                <a:lnSpc>
                  <a:spcPct val="120000"/>
                </a:lnSpc>
              </a:pPr>
              <a:r>
                <a:rPr lang="en-US" altLang="ko-KR" sz="11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- 15% → 35%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상향</a:t>
              </a:r>
              <a:endParaRPr lang="en-US" altLang="ko-KR" sz="11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err="1" smtClean="0">
                  <a:solidFill>
                    <a:schemeClr val="tx1"/>
                  </a:solidFill>
                </a:rPr>
                <a:t>의료원별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 경영개선 계획 등</a:t>
              </a:r>
              <a:endParaRPr lang="en-US" altLang="ko-KR" sz="1000" b="1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94" name="그룹 128"/>
          <p:cNvGrpSpPr/>
          <p:nvPr/>
        </p:nvGrpSpPr>
        <p:grpSpPr>
          <a:xfrm>
            <a:off x="3721045" y="1722704"/>
            <a:ext cx="3317095" cy="1714793"/>
            <a:chOff x="678841" y="1700808"/>
            <a:chExt cx="3317095" cy="1714793"/>
          </a:xfrm>
        </p:grpSpPr>
        <p:sp>
          <p:nvSpPr>
            <p:cNvPr id="95" name="사각형 설명선 94"/>
            <p:cNvSpPr/>
            <p:nvPr/>
          </p:nvSpPr>
          <p:spPr>
            <a:xfrm>
              <a:off x="705316" y="1713125"/>
              <a:ext cx="3274742" cy="1702476"/>
            </a:xfrm>
            <a:prstGeom prst="wedgeRectCallout">
              <a:avLst>
                <a:gd name="adj1" fmla="val 32236"/>
                <a:gd name="adj2" fmla="val 71777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678841" y="1700808"/>
              <a:ext cx="3317095" cy="16743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70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여개 지역을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지역책임의료기관으로 분류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1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인구수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거리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00" b="1" dirty="0" err="1" smtClean="0">
                  <a:solidFill>
                    <a:schemeClr val="tx1"/>
                  </a:solidFill>
                </a:rPr>
                <a:t>의료이용률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 등</a:t>
              </a:r>
              <a:endParaRPr lang="en-US" altLang="ko-KR" sz="11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err="1" smtClean="0">
                  <a:solidFill>
                    <a:schemeClr val="tx1"/>
                  </a:solidFill>
                </a:rPr>
                <a:t>필수의료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 보장 강화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b="1" dirty="0">
                  <a:solidFill>
                    <a:schemeClr val="tx1"/>
                  </a:solidFill>
                </a:rPr>
                <a:t> -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응급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외상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심뇌혈관 등</a:t>
              </a:r>
              <a:endParaRPr lang="en-US" altLang="ko-KR" sz="10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b="1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산모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어린이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장애인 등</a:t>
              </a:r>
              <a:endParaRPr lang="en-US" altLang="ko-KR" sz="10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b="1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err="1" smtClean="0">
                  <a:solidFill>
                    <a:schemeClr val="tx1"/>
                  </a:solidFill>
                </a:rPr>
                <a:t>감염병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공중보건위기 대응 등</a:t>
              </a:r>
              <a:endParaRPr lang="en-US" altLang="ko-KR" sz="1000" b="1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01" name="그룹 100"/>
          <p:cNvGrpSpPr/>
          <p:nvPr/>
        </p:nvGrpSpPr>
        <p:grpSpPr>
          <a:xfrm>
            <a:off x="4724689" y="3019996"/>
            <a:ext cx="3317095" cy="1714793"/>
            <a:chOff x="678841" y="1700808"/>
            <a:chExt cx="3317095" cy="1714793"/>
          </a:xfrm>
        </p:grpSpPr>
        <p:sp>
          <p:nvSpPr>
            <p:cNvPr id="102" name="사각형 설명선 101"/>
            <p:cNvSpPr/>
            <p:nvPr/>
          </p:nvSpPr>
          <p:spPr>
            <a:xfrm>
              <a:off x="705316" y="1713125"/>
              <a:ext cx="3274742" cy="1702476"/>
            </a:xfrm>
            <a:prstGeom prst="wedgeRectCallout">
              <a:avLst>
                <a:gd name="adj1" fmla="val -20310"/>
                <a:gd name="adj2" fmla="val -67381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직사각형 102"/>
            <p:cNvSpPr/>
            <p:nvPr/>
          </p:nvSpPr>
          <p:spPr>
            <a:xfrm>
              <a:off x="678841" y="1700808"/>
              <a:ext cx="3317095" cy="167439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공공의료대학 설립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지역책임의료기관 지정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1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err="1" smtClean="0">
                  <a:solidFill>
                    <a:schemeClr val="tx1"/>
                  </a:solidFill>
                </a:rPr>
                <a:t>퇴원환자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 연계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중증응급질환 </a:t>
              </a:r>
              <a:r>
                <a:rPr lang="ko-KR" altLang="en-US" sz="1000" b="1" dirty="0" err="1" smtClean="0">
                  <a:solidFill>
                    <a:schemeClr val="tx1"/>
                  </a:solidFill>
                </a:rPr>
                <a:t>진료협력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보건교육 등</a:t>
              </a:r>
              <a:endParaRPr lang="en-US" altLang="ko-KR" sz="11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의뢰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·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회송 수가 지원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협의체</a:t>
              </a:r>
              <a:r>
                <a:rPr lang="en-US" altLang="ko-KR" sz="12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책임의료기관 운영비 지원 등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04" name="그룹 131"/>
          <p:cNvGrpSpPr/>
          <p:nvPr/>
        </p:nvGrpSpPr>
        <p:grpSpPr>
          <a:xfrm>
            <a:off x="3635896" y="2203316"/>
            <a:ext cx="3600400" cy="2095909"/>
            <a:chOff x="678841" y="1407317"/>
            <a:chExt cx="3317095" cy="1913434"/>
          </a:xfrm>
        </p:grpSpPr>
        <p:sp>
          <p:nvSpPr>
            <p:cNvPr id="105" name="사각형 설명선 104"/>
            <p:cNvSpPr/>
            <p:nvPr/>
          </p:nvSpPr>
          <p:spPr>
            <a:xfrm>
              <a:off x="678841" y="1407317"/>
              <a:ext cx="3274741" cy="1913434"/>
            </a:xfrm>
            <a:prstGeom prst="wedgeRectCallout">
              <a:avLst>
                <a:gd name="adj1" fmla="val 58822"/>
                <a:gd name="adj2" fmla="val -10226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678841" y="1474986"/>
              <a:ext cx="3317095" cy="184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보다 강화된 공공의료체계 확립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1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err="1" smtClean="0">
                  <a:solidFill>
                    <a:schemeClr val="tx1"/>
                  </a:solidFill>
                </a:rPr>
                <a:t>감염병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 및 중증응급 대응 가능한 지방의료원 확대</a:t>
              </a:r>
              <a:endParaRPr lang="en-US" altLang="ko-KR" sz="10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b="1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err="1" smtClean="0">
                  <a:solidFill>
                    <a:schemeClr val="tx1"/>
                  </a:solidFill>
                </a:rPr>
                <a:t>감염병에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 안전한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질 좋은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스마트병원으로 혁신</a:t>
              </a:r>
              <a:endParaRPr lang="en-US" altLang="ko-KR" sz="11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필수의료인력 확충 및 지원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1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수련체계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·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환경개선 및 전공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진료 연계 강화</a:t>
              </a:r>
              <a:endParaRPr lang="en-US" altLang="ko-KR" sz="10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b="1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필수의료 분야 간호사 확충 및 근로여건 개선</a:t>
              </a:r>
              <a:endParaRPr lang="en-US" altLang="ko-KR" sz="10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지역완결적 의료여건 조성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1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지역책임병원 중심 지역완결적 필수의료체계 확립</a:t>
              </a:r>
              <a:endParaRPr lang="en-US" altLang="ko-KR" sz="1000" b="1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09" name="그룹 131"/>
          <p:cNvGrpSpPr/>
          <p:nvPr/>
        </p:nvGrpSpPr>
        <p:grpSpPr>
          <a:xfrm>
            <a:off x="2555776" y="692696"/>
            <a:ext cx="3600400" cy="2212084"/>
            <a:chOff x="678841" y="1407317"/>
            <a:chExt cx="3317095" cy="1913434"/>
          </a:xfrm>
        </p:grpSpPr>
        <p:sp>
          <p:nvSpPr>
            <p:cNvPr id="110" name="사각형 설명선 109"/>
            <p:cNvSpPr/>
            <p:nvPr/>
          </p:nvSpPr>
          <p:spPr>
            <a:xfrm>
              <a:off x="678841" y="1407317"/>
              <a:ext cx="3274741" cy="1913434"/>
            </a:xfrm>
            <a:prstGeom prst="wedgeRectCallout">
              <a:avLst>
                <a:gd name="adj1" fmla="val 58822"/>
                <a:gd name="adj2" fmla="val -10226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직사각형 110"/>
            <p:cNvSpPr/>
            <p:nvPr/>
          </p:nvSpPr>
          <p:spPr>
            <a:xfrm>
              <a:off x="678841" y="1474986"/>
              <a:ext cx="3317095" cy="184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누구나 어디서든 이용할 수 있는 공공보건의료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1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치료가능사망률 및 지역 격차 감소</a:t>
              </a:r>
              <a:endParaRPr lang="en-US" altLang="ko-KR" sz="10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b="1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지역공공병원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20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개소 이상 신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·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증축</a:t>
              </a:r>
              <a:endParaRPr lang="en-US" altLang="ko-KR" sz="11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양질의 적정한 공공보건의료 제공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1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지역책임의료기관 의료인력 확충</a:t>
              </a:r>
              <a:endParaRPr lang="en-US" altLang="ko-KR" sz="10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b="1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인턴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·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레지던트 수련 지방의료원 확대</a:t>
              </a:r>
              <a:endParaRPr lang="en-US" altLang="ko-KR" sz="10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endParaRPr lang="en-US" altLang="ko-KR" sz="4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b="1" dirty="0" smtClean="0">
                  <a:solidFill>
                    <a:schemeClr val="tx1"/>
                  </a:solidFill>
                </a:rPr>
                <a:t>· </a:t>
              </a:r>
              <a:r>
                <a:rPr lang="ko-KR" altLang="en-US" sz="1200" b="1" dirty="0" smtClean="0">
                  <a:solidFill>
                    <a:schemeClr val="tx1"/>
                  </a:solidFill>
                </a:rPr>
                <a:t>공공보건의료의 효과적 협력 및 운영</a:t>
              </a:r>
              <a:endParaRPr lang="en-US" altLang="ko-KR" sz="12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1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중앙 및 시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·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도 공공보건의료 위원회 운영</a:t>
              </a:r>
              <a:endParaRPr lang="en-US" altLang="ko-KR" sz="1000" b="1" dirty="0" smtClean="0">
                <a:solidFill>
                  <a:schemeClr val="tx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000" b="1" dirty="0">
                  <a:solidFill>
                    <a:schemeClr val="tx1"/>
                  </a:solidFill>
                </a:rPr>
                <a:t> 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- 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시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·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도 공공보건의료지원단 전국 설치</a:t>
              </a:r>
              <a:endParaRPr lang="en-US" altLang="ko-KR" sz="1000" b="1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511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/>
          <p:cNvSpPr txBox="1"/>
          <p:nvPr/>
        </p:nvSpPr>
        <p:spPr>
          <a:xfrm>
            <a:off x="82258" y="908720"/>
            <a:ext cx="8928992" cy="532209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grpSp>
        <p:nvGrpSpPr>
          <p:cNvPr id="3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4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35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그간 정책방향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75" name="Line 4"/>
          <p:cNvSpPr>
            <a:spLocks noChangeShapeType="1"/>
          </p:cNvSpPr>
          <p:nvPr/>
        </p:nvSpPr>
        <p:spPr bwMode="gray">
          <a:xfrm flipV="1">
            <a:off x="533400" y="1662334"/>
            <a:ext cx="7999040" cy="36513"/>
          </a:xfrm>
          <a:prstGeom prst="line">
            <a:avLst/>
          </a:prstGeom>
          <a:noFill/>
          <a:ln w="762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6" name="Line 7"/>
          <p:cNvSpPr>
            <a:spLocks noChangeShapeType="1"/>
          </p:cNvSpPr>
          <p:nvPr/>
        </p:nvSpPr>
        <p:spPr bwMode="gray">
          <a:xfrm>
            <a:off x="546100" y="5985485"/>
            <a:ext cx="7986340" cy="0"/>
          </a:xfrm>
          <a:prstGeom prst="line">
            <a:avLst/>
          </a:prstGeom>
          <a:noFill/>
          <a:ln w="762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7" name="Rectangle 12"/>
          <p:cNvSpPr>
            <a:spLocks noChangeArrowheads="1"/>
          </p:cNvSpPr>
          <p:nvPr/>
        </p:nvSpPr>
        <p:spPr bwMode="gray">
          <a:xfrm>
            <a:off x="541338" y="1795686"/>
            <a:ext cx="7991102" cy="23903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solidFill>
              <a:srgbClr val="7CECF8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8" name="Rectangle 14"/>
          <p:cNvSpPr>
            <a:spLocks noChangeArrowheads="1"/>
          </p:cNvSpPr>
          <p:nvPr/>
        </p:nvSpPr>
        <p:spPr bwMode="gray">
          <a:xfrm>
            <a:off x="609600" y="1052736"/>
            <a:ext cx="6858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ko-KR" sz="2000" b="1" dirty="0" smtClean="0">
                <a:solidFill>
                  <a:srgbClr val="000000"/>
                </a:solidFill>
                <a:ea typeface="굴림" charset="-127"/>
              </a:rPr>
              <a:t>2000</a:t>
            </a:r>
            <a:r>
              <a:rPr lang="ko-KR" altLang="en-US" sz="2000" b="1" smtClean="0">
                <a:solidFill>
                  <a:srgbClr val="000000"/>
                </a:solidFill>
                <a:ea typeface="굴림" charset="-127"/>
              </a:rPr>
              <a:t>년</a:t>
            </a:r>
            <a:r>
              <a:rPr lang="ko-KR" altLang="en-US" sz="2000" b="1" smtClean="0"/>
              <a:t>∼</a:t>
            </a:r>
            <a:r>
              <a:rPr lang="en-US" altLang="ko-KR" sz="2000" b="1" smtClean="0">
                <a:solidFill>
                  <a:srgbClr val="000000"/>
                </a:solidFill>
                <a:ea typeface="굴림" charset="-127"/>
              </a:rPr>
              <a:t>2022</a:t>
            </a:r>
            <a:r>
              <a:rPr lang="ko-KR" altLang="en-US" sz="2000" b="1" dirty="0" smtClean="0">
                <a:solidFill>
                  <a:srgbClr val="000000"/>
                </a:solidFill>
                <a:ea typeface="굴림" charset="-127"/>
              </a:rPr>
              <a:t>년 </a:t>
            </a:r>
            <a:r>
              <a:rPr lang="en-US" altLang="ko-KR" sz="2000" b="1" dirty="0" smtClean="0">
                <a:solidFill>
                  <a:srgbClr val="000000"/>
                </a:solidFill>
                <a:ea typeface="굴림" charset="-127"/>
              </a:rPr>
              <a:t>5</a:t>
            </a:r>
            <a:r>
              <a:rPr lang="ko-KR" altLang="en-US" sz="2000" b="1" dirty="0" smtClean="0">
                <a:solidFill>
                  <a:srgbClr val="000000"/>
                </a:solidFill>
                <a:ea typeface="굴림" charset="-127"/>
              </a:rPr>
              <a:t>월까지</a:t>
            </a:r>
            <a:r>
              <a:rPr lang="en-US" altLang="ko-KR" sz="2000" b="1" dirty="0" smtClean="0">
                <a:solidFill>
                  <a:srgbClr val="000000"/>
                </a:solidFill>
                <a:ea typeface="굴림" charset="-127"/>
              </a:rPr>
              <a:t>.</a:t>
            </a:r>
            <a:endParaRPr lang="en-US" altLang="ko-KR" sz="2000" b="1" dirty="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79" name="Line 15"/>
          <p:cNvSpPr>
            <a:spLocks noChangeShapeType="1"/>
          </p:cNvSpPr>
          <p:nvPr/>
        </p:nvSpPr>
        <p:spPr bwMode="gray">
          <a:xfrm>
            <a:off x="546100" y="1452786"/>
            <a:ext cx="6615113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0" name="Rectangle 16"/>
          <p:cNvSpPr>
            <a:spLocks noChangeArrowheads="1"/>
          </p:cNvSpPr>
          <p:nvPr/>
        </p:nvSpPr>
        <p:spPr bwMode="gray">
          <a:xfrm>
            <a:off x="542925" y="1157511"/>
            <a:ext cx="88900" cy="30162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1" name="Rectangle 19"/>
          <p:cNvSpPr>
            <a:spLocks noChangeArrowheads="1"/>
          </p:cNvSpPr>
          <p:nvPr/>
        </p:nvSpPr>
        <p:spPr bwMode="gray">
          <a:xfrm>
            <a:off x="546100" y="4903150"/>
            <a:ext cx="7986340" cy="976154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" name="Rectangle 23"/>
          <p:cNvSpPr>
            <a:spLocks noChangeArrowheads="1"/>
          </p:cNvSpPr>
          <p:nvPr/>
        </p:nvSpPr>
        <p:spPr bwMode="gray">
          <a:xfrm>
            <a:off x="631825" y="1968724"/>
            <a:ext cx="7756599" cy="2354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71450" indent="-171450" algn="l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70000"/>
              </a:lnSpc>
              <a:buFontTx/>
              <a:buChar char="•"/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지역거점공공병원  설립 및 확충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(10</a:t>
            </a:r>
            <a:r>
              <a:rPr lang="ko-KR" altLang="en-US" sz="1400" b="1" dirty="0" smtClean="0">
                <a:latin typeface="+mn-ea"/>
              </a:rPr>
              <a:t>→</a:t>
            </a:r>
            <a:r>
              <a:rPr lang="en-US" altLang="ko-KR" sz="1400" b="1" dirty="0" smtClean="0">
                <a:latin typeface="+mn-ea"/>
              </a:rPr>
              <a:t>30%)</a:t>
            </a: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r>
              <a:rPr lang="ko-KR" altLang="en-US" sz="1400" b="1" dirty="0" err="1" smtClean="0">
                <a:solidFill>
                  <a:srgbClr val="000000"/>
                </a:solidFill>
                <a:latin typeface="+mn-ea"/>
              </a:rPr>
              <a:t>포괄수가제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 도입으로 진료비 지불방식 개편 </a:t>
            </a: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필수의료기반을 근거로 한 공익적 계측 </a:t>
            </a: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국립대</a:t>
            </a:r>
            <a:r>
              <a:rPr lang="ko-KR" altLang="en-US" sz="1400" b="1" dirty="0" smtClean="0">
                <a:latin typeface="+mn-ea"/>
              </a:rPr>
              <a:t> ↔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지방의료원 </a:t>
            </a:r>
            <a:r>
              <a:rPr lang="ko-KR" altLang="en-US" sz="1400" b="1" dirty="0" smtClean="0">
                <a:latin typeface="+mn-ea"/>
              </a:rPr>
              <a:t>↔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 보건소 간의 의료 전달 시스템</a:t>
            </a: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보호자 없는 간호간병통합서비스 병동 운영</a:t>
            </a: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공공의료대학원 설립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 </a:t>
            </a:r>
          </a:p>
          <a:p>
            <a:pPr>
              <a:lnSpc>
                <a:spcPct val="70000"/>
              </a:lnSpc>
              <a:buFontTx/>
              <a:buChar char="•"/>
            </a:pPr>
            <a:endParaRPr lang="en-US" altLang="ko-KR" sz="1400" b="1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지역거점공공병원</a:t>
            </a:r>
            <a:r>
              <a:rPr lang="ko-KR" altLang="en-US" sz="1400" b="1" dirty="0" smtClean="0">
                <a:latin typeface="+mn-ea"/>
              </a:rPr>
              <a:t> →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지역책임의료기관으로 진료권역 구분</a:t>
            </a: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endParaRPr lang="en-US" altLang="ko-KR" sz="1400" b="1" dirty="0">
              <a:solidFill>
                <a:srgbClr val="000000"/>
              </a:solidFill>
              <a:ea typeface="굴림" charset="-127"/>
            </a:endParaRPr>
          </a:p>
          <a:p>
            <a:pPr>
              <a:lnSpc>
                <a:spcPct val="70000"/>
              </a:lnSpc>
              <a:buFontTx/>
              <a:buChar char="•"/>
            </a:pPr>
            <a:endParaRPr lang="en-US" altLang="ko-KR" sz="1400" b="1" dirty="0" smtClean="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83" name="Rectangle 24"/>
          <p:cNvSpPr>
            <a:spLocks noChangeArrowheads="1"/>
          </p:cNvSpPr>
          <p:nvPr/>
        </p:nvSpPr>
        <p:spPr bwMode="gray">
          <a:xfrm>
            <a:off x="631825" y="4978152"/>
            <a:ext cx="7684591" cy="84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71450" indent="-171450" algn="l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70000"/>
              </a:lnSpc>
              <a:buFontTx/>
              <a:buChar char="•"/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공공병원 설립 </a:t>
            </a:r>
            <a:r>
              <a:rPr lang="ko-KR" altLang="en-US" sz="1400" b="1" dirty="0" smtClean="0">
                <a:latin typeface="+mn-ea"/>
              </a:rPr>
              <a:t>→ 공공정책으로 민간병원과 경쟁</a:t>
            </a: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국립중앙의료원 중심 </a:t>
            </a:r>
            <a:r>
              <a:rPr lang="ko-KR" altLang="en-US" sz="1400" b="1" dirty="0" smtClean="0">
                <a:latin typeface="+mn-ea"/>
              </a:rPr>
              <a:t>→ 지역 상급종합병원 중심으로 의료 전달체계 변화 </a:t>
            </a: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endParaRPr lang="en-US" altLang="ko-KR" sz="1400" b="1" dirty="0" smtClean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70000"/>
              </a:lnSpc>
              <a:buFontTx/>
              <a:buChar char="•"/>
            </a:pP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포괄적</a:t>
            </a:r>
            <a:r>
              <a:rPr lang="en-US" altLang="ko-KR" sz="1400" b="1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+mn-ea"/>
              </a:rPr>
              <a:t>보편적 공공의료 </a:t>
            </a:r>
            <a:r>
              <a:rPr lang="ko-KR" altLang="en-US" sz="1400" b="1" dirty="0" smtClean="0">
                <a:latin typeface="+mn-ea"/>
              </a:rPr>
              <a:t>→  우선순위를 통한 선별적 </a:t>
            </a:r>
            <a:r>
              <a:rPr lang="ko-KR" altLang="en-US" sz="1400" b="1" dirty="0" smtClean="0"/>
              <a:t>필수의료</a:t>
            </a:r>
            <a:endParaRPr lang="en-US" altLang="ko-KR" sz="1400" b="1" dirty="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84" name="Rectangle 14"/>
          <p:cNvSpPr>
            <a:spLocks noChangeArrowheads="1"/>
          </p:cNvSpPr>
          <p:nvPr/>
        </p:nvSpPr>
        <p:spPr bwMode="gray">
          <a:xfrm>
            <a:off x="597561" y="4362018"/>
            <a:ext cx="6858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ko-KR" sz="2000" b="1" dirty="0" smtClean="0">
                <a:solidFill>
                  <a:srgbClr val="000000"/>
                </a:solidFill>
                <a:ea typeface="굴림" charset="-127"/>
              </a:rPr>
              <a:t>2022</a:t>
            </a:r>
            <a:r>
              <a:rPr lang="ko-KR" altLang="en-US" sz="2000" b="1" dirty="0" smtClean="0">
                <a:solidFill>
                  <a:srgbClr val="000000"/>
                </a:solidFill>
                <a:ea typeface="굴림" charset="-127"/>
              </a:rPr>
              <a:t>년 </a:t>
            </a:r>
            <a:r>
              <a:rPr lang="en-US" altLang="ko-KR" sz="2000" b="1" dirty="0" smtClean="0">
                <a:solidFill>
                  <a:srgbClr val="000000"/>
                </a:solidFill>
                <a:ea typeface="굴림" charset="-127"/>
              </a:rPr>
              <a:t>6</a:t>
            </a:r>
            <a:r>
              <a:rPr lang="ko-KR" altLang="en-US" sz="2000" b="1" dirty="0" smtClean="0">
                <a:solidFill>
                  <a:srgbClr val="000000"/>
                </a:solidFill>
                <a:ea typeface="굴림" charset="-127"/>
              </a:rPr>
              <a:t>월부터 </a:t>
            </a:r>
            <a:r>
              <a:rPr lang="ko-KR" altLang="en-US" sz="2000" b="1" dirty="0" err="1" smtClean="0">
                <a:solidFill>
                  <a:srgbClr val="000000"/>
                </a:solidFill>
                <a:ea typeface="굴림" charset="-127"/>
              </a:rPr>
              <a:t>윤석열</a:t>
            </a:r>
            <a:r>
              <a:rPr lang="ko-KR" altLang="en-US" sz="2000" b="1" dirty="0" smtClean="0">
                <a:solidFill>
                  <a:srgbClr val="000000"/>
                </a:solidFill>
                <a:ea typeface="굴림" charset="-127"/>
              </a:rPr>
              <a:t> 정부</a:t>
            </a:r>
            <a:r>
              <a:rPr lang="en-US" altLang="ko-KR" sz="2000" b="1" dirty="0" smtClean="0">
                <a:solidFill>
                  <a:srgbClr val="000000"/>
                </a:solidFill>
                <a:ea typeface="굴림" charset="-127"/>
              </a:rPr>
              <a:t>.</a:t>
            </a:r>
            <a:endParaRPr lang="en-US" altLang="ko-KR" sz="2000" b="1" dirty="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85" name="Line 15"/>
          <p:cNvSpPr>
            <a:spLocks noChangeShapeType="1"/>
          </p:cNvSpPr>
          <p:nvPr/>
        </p:nvSpPr>
        <p:spPr bwMode="gray">
          <a:xfrm>
            <a:off x="577850" y="4772903"/>
            <a:ext cx="6615113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6" name="Rectangle 16"/>
          <p:cNvSpPr>
            <a:spLocks noChangeArrowheads="1"/>
          </p:cNvSpPr>
          <p:nvPr/>
        </p:nvSpPr>
        <p:spPr bwMode="gray">
          <a:xfrm>
            <a:off x="577850" y="4486964"/>
            <a:ext cx="88900" cy="30162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153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555776" y="2861168"/>
            <a:ext cx="3851992" cy="7940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 감 사 합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니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다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10758" y="549223"/>
            <a:ext cx="9133242" cy="468000"/>
            <a:chOff x="10758" y="179960"/>
            <a:chExt cx="9133242" cy="360040"/>
          </a:xfrm>
        </p:grpSpPr>
        <p:sp>
          <p:nvSpPr>
            <p:cNvPr id="40" name="직사각형 39"/>
            <p:cNvSpPr/>
            <p:nvPr/>
          </p:nvSpPr>
          <p:spPr>
            <a:xfrm>
              <a:off x="3024000" y="180000"/>
              <a:ext cx="6120000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75000"/>
                  </a:schemeClr>
                </a:gs>
                <a:gs pos="13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37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10758" y="179960"/>
              <a:ext cx="3024000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BB5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설명 잘해주는 병원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0" y="6381328"/>
            <a:ext cx="9144000" cy="320031"/>
            <a:chOff x="0" y="6381328"/>
            <a:chExt cx="9144000" cy="320031"/>
          </a:xfrm>
        </p:grpSpPr>
        <p:cxnSp>
          <p:nvCxnSpPr>
            <p:cNvPr id="53" name="직선 연결선 52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직사각형 53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</p:grpSp>
      <p:sp>
        <p:nvSpPr>
          <p:cNvPr id="12" name="AutoShape 28" descr="병원전경_봄"/>
          <p:cNvSpPr>
            <a:spLocks noChangeAspect="1" noChangeArrowheads="1"/>
          </p:cNvSpPr>
          <p:nvPr/>
        </p:nvSpPr>
        <p:spPr bwMode="auto">
          <a:xfrm>
            <a:off x="468313" y="1177925"/>
            <a:ext cx="1539875" cy="1438275"/>
          </a:xfrm>
          <a:prstGeom prst="roundRect">
            <a:avLst>
              <a:gd name="adj" fmla="val 13227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28575">
            <a:solidFill>
              <a:srgbClr val="FF99CC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3" name="AutoShape 29" descr="병원전경_여름"/>
          <p:cNvSpPr>
            <a:spLocks noChangeAspect="1" noChangeArrowheads="1"/>
          </p:cNvSpPr>
          <p:nvPr/>
        </p:nvSpPr>
        <p:spPr bwMode="auto">
          <a:xfrm>
            <a:off x="7135813" y="1177925"/>
            <a:ext cx="1539875" cy="1438275"/>
          </a:xfrm>
          <a:prstGeom prst="roundRect">
            <a:avLst>
              <a:gd name="adj" fmla="val 13227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28575">
            <a:solidFill>
              <a:srgbClr val="66FF33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4" name="AutoShape 27" descr="병원전경_가을"/>
          <p:cNvSpPr>
            <a:spLocks noChangeAspect="1" noChangeArrowheads="1"/>
          </p:cNvSpPr>
          <p:nvPr/>
        </p:nvSpPr>
        <p:spPr bwMode="auto">
          <a:xfrm>
            <a:off x="468313" y="4329113"/>
            <a:ext cx="1539875" cy="1438275"/>
          </a:xfrm>
          <a:prstGeom prst="roundRect">
            <a:avLst>
              <a:gd name="adj" fmla="val 13227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28575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ko-KR" sz="1200"/>
          </a:p>
        </p:txBody>
      </p:sp>
      <p:sp>
        <p:nvSpPr>
          <p:cNvPr id="15" name="AutoShape 30" descr="병원전경_겨울"/>
          <p:cNvSpPr>
            <a:spLocks noChangeAspect="1" noChangeArrowheads="1"/>
          </p:cNvSpPr>
          <p:nvPr/>
        </p:nvSpPr>
        <p:spPr bwMode="auto">
          <a:xfrm>
            <a:off x="7135813" y="4332288"/>
            <a:ext cx="1539875" cy="1438275"/>
          </a:xfrm>
          <a:prstGeom prst="roundRect">
            <a:avLst>
              <a:gd name="adj" fmla="val 13227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28575">
            <a:solidFill>
              <a:srgbClr val="B6DEEA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64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16257</TotalTime>
  <Words>601</Words>
  <Application>Microsoft Office PowerPoint</Application>
  <PresentationFormat>화면 슬라이드 쇼(4:3)</PresentationFormat>
  <Paragraphs>148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962</cp:revision>
  <cp:lastPrinted>2021-07-01T02:32:42Z</cp:lastPrinted>
  <dcterms:created xsi:type="dcterms:W3CDTF">2019-08-13T02:34:25Z</dcterms:created>
  <dcterms:modified xsi:type="dcterms:W3CDTF">2022-07-04T08:38:17Z</dcterms:modified>
</cp:coreProperties>
</file>