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3" r:id="rId2"/>
    <p:sldId id="292" r:id="rId3"/>
    <p:sldId id="274" r:id="rId4"/>
    <p:sldId id="275" r:id="rId5"/>
    <p:sldId id="295" r:id="rId6"/>
    <p:sldId id="294" r:id="rId7"/>
    <p:sldId id="283" r:id="rId8"/>
    <p:sldId id="278" r:id="rId9"/>
    <p:sldId id="290" r:id="rId10"/>
    <p:sldId id="291" r:id="rId1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 varScale="1">
        <p:scale>
          <a:sx n="109" d="100"/>
          <a:sy n="109" d="100"/>
        </p:scale>
        <p:origin x="166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F9466-FD62-432A-A04D-EB45A7C9B60E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0E87-BCFE-4023-8519-35A70F6D2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972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6EF5-0C1E-4265-B1B3-9695C645B44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41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45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36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16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21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89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062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170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44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989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74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76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49106" y="6479758"/>
            <a:ext cx="24477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https://www.namwonmed.or.kr</a:t>
            </a:r>
            <a:endParaRPr lang="ko-KR" altLang="en-US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7504" y="6236973"/>
            <a:ext cx="468000" cy="46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TextBox 7"/>
          <p:cNvSpPr txBox="1"/>
          <p:nvPr/>
        </p:nvSpPr>
        <p:spPr>
          <a:xfrm>
            <a:off x="1475656" y="1744880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ko-KR" altLang="en-US" sz="44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의료용 마약류 안전사용</a:t>
            </a:r>
            <a:endParaRPr lang="ko-KR" altLang="en-US" sz="4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293" y="289001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약제과장</a:t>
            </a:r>
            <a:r>
              <a:rPr lang="ko-KR" altLang="en-US" dirty="0" smtClean="0"/>
              <a:t> 이경옥</a:t>
            </a:r>
            <a:endParaRPr lang="ko-KR" altLang="en-US" dirty="0"/>
          </a:p>
        </p:txBody>
      </p:sp>
      <p:pic>
        <p:nvPicPr>
          <p:cNvPr id="16" name="Picture 2" descr="D:\200210_슬로건(최종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22782" y="259854"/>
            <a:ext cx="2346450" cy="46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5652120" y="3798697"/>
            <a:ext cx="3300180" cy="2811866"/>
            <a:chOff x="5505317" y="3497454"/>
            <a:chExt cx="3300180" cy="2811866"/>
          </a:xfrm>
        </p:grpSpPr>
        <p:pic>
          <p:nvPicPr>
            <p:cNvPr id="18" name="Picture 2" descr="D:\★기획총무팀\기타\양식\신 로고\남원의료원 mI-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6893" y="5848872"/>
              <a:ext cx="393551" cy="393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5505317" y="3497454"/>
              <a:ext cx="3300180" cy="2811866"/>
              <a:chOff x="5505317" y="3497454"/>
              <a:chExt cx="3300180" cy="281186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5505317" y="3497454"/>
                <a:ext cx="3300180" cy="2811866"/>
                <a:chOff x="5286836" y="3410920"/>
                <a:chExt cx="3300180" cy="2811866"/>
              </a:xfrm>
              <a:solidFill>
                <a:srgbClr val="6FABB5"/>
              </a:solidFill>
            </p:grpSpPr>
            <p:sp>
              <p:nvSpPr>
                <p:cNvPr id="27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5672172" y="5724188"/>
                  <a:ext cx="2914844" cy="4985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marL="0" marR="0" lvl="0" indent="0" algn="dist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휴먼둥근헤드라인" pitchFamily="18" charset="-127"/>
                      <a:ea typeface="휴먼둥근헤드라인" pitchFamily="18" charset="-127"/>
                      <a:cs typeface="한컴바탕" pitchFamily="18" charset="-127"/>
                    </a:rPr>
                    <a:t>전라북도 남원의료원</a:t>
                  </a:r>
                </a:p>
                <a:p>
                  <a:pPr marL="0" marR="0" lvl="0" indent="0" algn="dist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latin typeface="휴먼엑스포" pitchFamily="18" charset="-127"/>
                      <a:ea typeface="휴먼엑스포" pitchFamily="18" charset="-127"/>
                      <a:cs typeface="한컴바탕" pitchFamily="18" charset="-127"/>
                    </a:rPr>
                    <a:t>JEOLLABUK-DO NAMWON MEDICAL CENTER</a:t>
                  </a:r>
                </a:p>
              </p:txBody>
            </p:sp>
            <p:sp>
              <p:nvSpPr>
                <p:cNvPr id="28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5286836" y="3410920"/>
                  <a:ext cx="3266636" cy="46166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r>
                    <a:rPr lang="ko-KR" altLang="en-US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관립 전주자혜의원 남원출장소</a:t>
                  </a:r>
                  <a:endParaRPr lang="en-US" altLang="ko-KR" sz="1200" b="1" dirty="0">
                    <a:solidFill>
                      <a:schemeClr val="bg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  <a:p>
                  <a:r>
                    <a:rPr lang="en-US" altLang="ko-KR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- since1921</a:t>
                  </a:r>
                  <a:r>
                    <a:rPr lang="ko-KR" altLang="en-US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 </a:t>
                  </a:r>
                  <a:r>
                    <a:rPr lang="en-US" altLang="ko-KR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 </a:t>
                  </a:r>
                  <a:endParaRPr lang="ko-KR" altLang="en-US" sz="1200" b="1" dirty="0">
                    <a:solidFill>
                      <a:schemeClr val="bg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</p:txBody>
            </p:sp>
          </p:grpSp>
          <p:sp>
            <p:nvSpPr>
              <p:cNvPr id="26" name="직사각형 25"/>
              <p:cNvSpPr/>
              <p:nvPr/>
            </p:nvSpPr>
            <p:spPr>
              <a:xfrm>
                <a:off x="5505317" y="3959119"/>
                <a:ext cx="3266636" cy="18129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661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목록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의료용 마약류</a:t>
            </a:r>
            <a:endParaRPr lang="en-US" altLang="ko-KR" dirty="0" smtClean="0">
              <a:solidFill>
                <a:srgbClr val="FF0000"/>
              </a:solidFill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solidFill>
                  <a:srgbClr val="FF0000"/>
                </a:solidFill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마약류 진통제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안전사용 기준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err="1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프로포폴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안전사용 기준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err="1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졸피뎀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안전사용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기준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의약품 부작용 모니터링 체계</a:t>
            </a:r>
            <a:endParaRPr lang="en-US" altLang="ko-KR" dirty="0" smtClean="0">
              <a:solidFill>
                <a:srgbClr val="FF0000"/>
              </a:solidFill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의약품</a:t>
            </a:r>
            <a:r>
              <a:rPr lang="en-US" altLang="ko-KR" dirty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부작용 피해구제 사업</a:t>
            </a:r>
            <a:endParaRPr lang="en-US" altLang="ko-KR" dirty="0">
              <a:solidFill>
                <a:srgbClr val="FF0000"/>
              </a:solidFill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6469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의료용 마약류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의료용 마약류 </a:t>
            </a:r>
            <a:r>
              <a:rPr lang="ko-KR" altLang="en-US" dirty="0" err="1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사전알리미</a:t>
            </a:r>
            <a:r>
              <a:rPr lang="en-US" altLang="ko-KR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정보제공</a:t>
            </a:r>
            <a:r>
              <a:rPr lang="en-US" altLang="ko-KR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r>
              <a:rPr lang="ko-KR" altLang="en-US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시행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식품의약품안전처 한국의약품안전관리원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적정 사용을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위한 안전사용기준 마련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마약류통합관리시스템 처방 자료 분석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안전사용기준 벗어난 처방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사전알리미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시행</a:t>
            </a:r>
            <a:endParaRPr lang="en-US" altLang="ko-KR" sz="1400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의료용 마약류 </a:t>
            </a:r>
            <a:r>
              <a:rPr lang="ko-KR" altLang="en-US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안전사용 일반 원칙</a:t>
            </a:r>
            <a:endParaRPr lang="en-US" altLang="ko-KR" dirty="0" smtClean="0">
              <a:solidFill>
                <a:srgbClr val="FF0000"/>
              </a:solidFill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오남용 가능성이 높은 약물 임을 인식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환자에게 부작용 및 위험성에 대하여 설명</a:t>
            </a:r>
            <a:endParaRPr lang="en-US" altLang="ko-KR" sz="1400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541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마약류 진통제 안전사용 기준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비암성</a:t>
            </a:r>
            <a:r>
              <a:rPr lang="ko-KR" altLang="en-US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 통증 의료용 마약류 진통제</a:t>
            </a:r>
            <a:endParaRPr lang="en-US" altLang="ko-KR" dirty="0" smtClean="0">
              <a:solidFill>
                <a:srgbClr val="FF0000"/>
              </a:solidFill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마약류 진통제를 최초 사용하지 않기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비약물적 치료 또는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비마약류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진통제 사용 우선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기본적으로 만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18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세 이상의 환자에게 사용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먼저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속효성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제제로 용량을 조정하여 사용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펜타닐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패취제의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경우 마약류 진통제 투여 경험이 없는 환자에게 최초 사용하지 않기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가장 낮은 효과적인 용량을 사용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3808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마약류 진통제 안전사용 기준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비암성</a:t>
            </a:r>
            <a:r>
              <a:rPr lang="ko-KR" altLang="en-US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 통증 의료용 마약류 진통제</a:t>
            </a:r>
            <a:endParaRPr lang="en-US" altLang="ko-KR" dirty="0" smtClean="0">
              <a:solidFill>
                <a:srgbClr val="FF0000"/>
              </a:solidFill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처음 처방 시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회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처방당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7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일 이내 단기 처방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추가 처방의 경우 가능한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개월 이내로 처방하며 최대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3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개월 이내로 처방 권장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2">
              <a:buFontTx/>
              <a:buChar char="-"/>
            </a:pP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패취제의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경우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허가사항의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투여 간격 준수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2">
              <a:buFontTx/>
              <a:buChar char="-"/>
            </a:pP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펜타닐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패취제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 1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매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/3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일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2">
              <a:buFontTx/>
              <a:buChar char="-"/>
            </a:pP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부프레노르핀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패취제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 1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매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/7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일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용량을 서서히 낮추어 가면서 사용을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중단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7367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마약류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진통제 안전사용 기준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비암성</a:t>
            </a:r>
            <a:r>
              <a:rPr lang="ko-KR" altLang="en-US" dirty="0" smtClean="0">
                <a:solidFill>
                  <a:srgbClr val="FF0000"/>
                </a:solidFill>
                <a:latin typeface="MD개성체" panose="02020603020101020101" pitchFamily="18" charset="-127"/>
                <a:ea typeface="MD개성체" panose="02020603020101020101" pitchFamily="18" charset="-127"/>
              </a:rPr>
              <a:t> 통증 의료용 마약류 진통제</a:t>
            </a:r>
            <a:endParaRPr lang="en-US" altLang="ko-KR" dirty="0" smtClean="0">
              <a:solidFill>
                <a:srgbClr val="FF0000"/>
              </a:solidFill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의존성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중독 증상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금단증상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및 호흡 억제 증상 등 관찰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벤조디아제핀계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약물 또는 알코올을 포함하는 중추신경억제제와 함께 투여 시 진정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호흡 억제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혼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수 및 사망 등 각별히 주의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“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의료용 마약류 빅데이터 활용 서비스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”(data.nims.or.kr)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를 통해 환자의 의료용 마약류 투약 이력 확인 가능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799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>
                <a:solidFill>
                  <a:srgbClr val="FF0000"/>
                </a:solidFill>
                <a:latin typeface="MD아트체" panose="02020603020101020101" pitchFamily="18" charset="-127"/>
                <a:ea typeface="MD아트체" panose="02020603020101020101" pitchFamily="18" charset="-127"/>
              </a:rPr>
              <a:t>프로포폴</a:t>
            </a:r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 안전사용 기준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본원 해당품목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아네폴주사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50mg/5mL,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프리폴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-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엠시티주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120mg/12mL</a:t>
            </a: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응급상황에 대처할 수 있는 장비 구비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성인 및 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3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세 이상 소아에게 전신마취의 유도 및 유지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진정의 목적으로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사용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시술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.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수술 또는 진단과 무관하게 단독 투약 금지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간단한 시술 및 진단을 위한 투약 횟수 월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회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초과하지 않는 것이 바람 직함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0319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rgbClr val="FF0000"/>
                </a:solidFill>
                <a:latin typeface="MD아트체" panose="02020603020101020101" pitchFamily="18" charset="-127"/>
                <a:ea typeface="MD아트체" panose="02020603020101020101" pitchFamily="18" charset="-127"/>
              </a:rPr>
              <a:t>졸피뎀</a:t>
            </a:r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 안전사용 기준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본원 해당품목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스틸녹스정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10mg,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스틸녹스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CR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6.25, 12.5(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원외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)mg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불면증 치료 시 하루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10mg(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서방정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12.5mg)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까지 처방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초과 처방 필요 시 정신건강의학과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협진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권고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치료기간은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가능한 짧아야 하며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4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주를 넘지 않도록 하고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의사의 추가적 재평가 후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회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28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일 이내까지 추가 처방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만 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18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세 미만 사용 금기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복합 수면 행동 경험 환자 투여 중단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만성 폐쇄성 폐질환 등 호흡 기능이 저하된 환자에게 호흡 억제 악화 주의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4669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의약품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부작용 모니터링 체계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의약품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부작용 발견 및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보고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해당진료과장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약제과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간사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지역의약품안전센터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한국의약품안전관리원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보고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긴급을 요하거나 중대한 부작용인 경우 원장 및 식품의약품안전처에 즉시 보고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의료정보시스템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화면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약물 유해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클릭 등록 보고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기 등록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환자 색상 빨강색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클릭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-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내용 확인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-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공유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약물이상사례보고서 양식 보고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평가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인과성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중증도 등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지역의약품안전센터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평가 및 분석 결과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교육 및 개선 활동 약사심의위원회를 통해 경영진에 보고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회의 공개로 관련 직원 공유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8565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의약품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부작용 </a:t>
            </a:r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피해구제 사업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식품의약품안전처 주관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한국의약품안전관리원 운영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신청접수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평가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.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심의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지급여부 결정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정상적인 의약품 사용에도 불구하고 의약품 부작용으로 사망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장애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질병 피해를 입은 유족 및 환자에게 사망일시보상금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장애일시보상금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진료비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입원치료 비용이 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30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만원 이상일 경우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)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및 장례비를 지급하는 사업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재원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-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의약품 제조 및 수입업자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의약품 품목허가를 받은 자 부담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50595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842</TotalTime>
  <Words>554</Words>
  <Application>Microsoft Office PowerPoint</Application>
  <PresentationFormat>화면 슬라이드 쇼(4:3)</PresentationFormat>
  <Paragraphs>65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20" baseType="lpstr">
      <vt:lpstr>HY헤드라인M</vt:lpstr>
      <vt:lpstr>MD개성체</vt:lpstr>
      <vt:lpstr>MD아트체</vt:lpstr>
      <vt:lpstr>돋움</vt:lpstr>
      <vt:lpstr>맑은 고딕</vt:lpstr>
      <vt:lpstr>휴먼둥근헤드라인</vt:lpstr>
      <vt:lpstr>휴먼엑스포</vt:lpstr>
      <vt:lpstr>Arial</vt:lpstr>
      <vt:lpstr>한컴바탕</vt:lpstr>
      <vt:lpstr>Office 테마</vt:lpstr>
      <vt:lpstr>PowerPoint 프레젠테이션</vt:lpstr>
      <vt:lpstr>목록</vt:lpstr>
      <vt:lpstr>의료용 마약류</vt:lpstr>
      <vt:lpstr>마약류 진통제 안전사용 기준</vt:lpstr>
      <vt:lpstr>마약류 진통제 안전사용 기준</vt:lpstr>
      <vt:lpstr>마약류 진통제 안전사용 기준</vt:lpstr>
      <vt:lpstr>프로포폴 안전사용 기준</vt:lpstr>
      <vt:lpstr>졸피뎀 안전사용 기준</vt:lpstr>
      <vt:lpstr>의약품 부작용 모니터링 체계</vt:lpstr>
      <vt:lpstr>의약품 부작용 피해구제 사업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급 여 업 무</dc:title>
  <dc:creator>Windows User</dc:creator>
  <cp:lastModifiedBy>NWMC</cp:lastModifiedBy>
  <cp:revision>91</cp:revision>
  <cp:lastPrinted>2021-04-22T02:56:55Z</cp:lastPrinted>
  <dcterms:created xsi:type="dcterms:W3CDTF">2017-09-25T09:20:06Z</dcterms:created>
  <dcterms:modified xsi:type="dcterms:W3CDTF">2022-08-01T02:03:15Z</dcterms:modified>
</cp:coreProperties>
</file>