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3" r:id="rId3"/>
    <p:sldId id="341" r:id="rId4"/>
    <p:sldId id="343" r:id="rId5"/>
    <p:sldId id="344" r:id="rId6"/>
    <p:sldId id="345" r:id="rId7"/>
    <p:sldId id="346" r:id="rId8"/>
    <p:sldId id="348" r:id="rId9"/>
    <p:sldId id="347" r:id="rId10"/>
    <p:sldId id="350" r:id="rId11"/>
    <p:sldId id="349" r:id="rId12"/>
    <p:sldId id="335" r:id="rId13"/>
    <p:sldId id="351" r:id="rId14"/>
    <p:sldId id="352" r:id="rId15"/>
    <p:sldId id="353" r:id="rId16"/>
    <p:sldId id="262" r:id="rId17"/>
  </p:sldIdLst>
  <p:sldSz cx="12192000" cy="6858000"/>
  <p:notesSz cx="6797675" cy="9926638"/>
  <p:embeddedFontLst>
    <p:embeddedFont>
      <p:font typeface="KoPubWorld돋움체 Medium" panose="020B0600000101010101" charset="-127"/>
      <p:regular r:id="rId20"/>
    </p:embeddedFont>
    <p:embeddedFont>
      <p:font typeface="HY헤드라인M" panose="02030600000101010101" pitchFamily="18" charset="-127"/>
      <p:regular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AppleSDGothicNeoB00" panose="020B0600000101010101" charset="-127"/>
      <p:regular r:id="rId24"/>
    </p:embeddedFont>
    <p:embeddedFont>
      <p:font typeface="KoPubWorld돋움체 Bold" panose="020B0600000101010101" charset="-127"/>
      <p:bold r:id="rId25"/>
    </p:embeddedFont>
    <p:embeddedFont>
      <p:font typeface="AppleSDGothicNeoL00" panose="020B0600000101010101" charset="-127"/>
      <p:regular r:id="rId26"/>
    </p:embeddedFont>
    <p:embeddedFont>
      <p:font typeface="가는각진제목체" panose="02030600000101010101" pitchFamily="18" charset="-127"/>
      <p:regular r:id="rId27"/>
    </p:embeddedFont>
    <p:embeddedFont>
      <p:font typeface="AppleSDGothicNeoM00" panose="020B0600000101010101" charset="-127"/>
      <p:regular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3C4"/>
    <a:srgbClr val="9FDCEF"/>
    <a:srgbClr val="EBFDFF"/>
    <a:srgbClr val="E6E6E6"/>
    <a:srgbClr val="CAF9FE"/>
    <a:srgbClr val="53C9D9"/>
    <a:srgbClr val="6FD2DF"/>
    <a:srgbClr val="8EDCE6"/>
    <a:srgbClr val="02B0C2"/>
    <a:srgbClr val="014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97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-90" y="-7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0E22A-41AA-42B9-A30D-7F72C12C91D2}" type="datetimeFigureOut">
              <a:rPr lang="ko-KR" altLang="en-US" smtClean="0">
                <a:latin typeface="AppleSDGothicNeoM00" panose="02000503000000000000" pitchFamily="2" charset="-127"/>
                <a:ea typeface="AppleSDGothicNeoM00" panose="02000503000000000000" pitchFamily="2" charset="-127"/>
              </a:rPr>
              <a:t>2023-02-20</a:t>
            </a:fld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B18D9-5D94-4EBC-AAA8-5A9EBED595DA}" type="slidenum">
              <a:rPr lang="ko-KR" altLang="en-US" smtClean="0">
                <a:latin typeface="AppleSDGothicNeoM00" panose="02000503000000000000" pitchFamily="2" charset="-127"/>
                <a:ea typeface="AppleSDGothicNeoM00" panose="02000503000000000000" pitchFamily="2" charset="-127"/>
              </a:rPr>
              <a:t>‹#›</a:t>
            </a:fld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65582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8D5DC49B-4F77-4C67-BF33-FB1CEC49DC31}" type="datetimeFigureOut">
              <a:rPr lang="ko-KR" altLang="en-US" smtClean="0"/>
              <a:pPr/>
              <a:t>2023-02-20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6B608DD1-55E6-4391-A159-FBD5EDED085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9947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9375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111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543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97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2D24-7A90-4478-B4B8-BB70B8F56AD9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296400" y="380093"/>
            <a:ext cx="2743200" cy="365125"/>
          </a:xfrm>
        </p:spPr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84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4412-4478-436E-9551-FD7525EFFA51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90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876F0-7FDB-4E30-935F-0BB04C931E44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849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82F4-A81B-4E97-8153-B23021BE7FD0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478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0911E-F6AF-4CDD-9957-DC9B6F91B6D1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135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FC14-FC7A-4CB6-8454-7DFEED8D8BA0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32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DFE47-09B2-44D3-9A46-C5413B8CDCF0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353800" y="360522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21F3CC0-889F-4E62-9509-54E62CF6C6CA}" type="slidenum">
              <a:rPr lang="ko-KR" altLang="en-US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‹#›</a:t>
            </a:fld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949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CAB8-B54A-41E0-9ABC-902A296F9A27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422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22C3-044E-40F3-A162-4AFBD83D2590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94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7ED35-DE3C-4B4D-A4BD-33BEAAA40E87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32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FE23-EA51-4C5F-8B79-A3F1AE4C5249}" type="datetime1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41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93B901F4-E7D7-429C-A18E-64430034A390}" type="datetime1">
              <a:rPr lang="ko-KR" altLang="en-US" smtClean="0"/>
              <a:pPr/>
              <a:t>2023-02-20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9B9D6CF5-C111-42BD-9257-AC537610FB1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94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2181726" cy="68580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329" y="2420090"/>
            <a:ext cx="1944793" cy="1944793"/>
          </a:xfrm>
          <a:prstGeom prst="rect">
            <a:avLst/>
          </a:prstGeom>
        </p:spPr>
      </p:pic>
      <p:pic>
        <p:nvPicPr>
          <p:cNvPr id="17" name="Picture 6" descr="전라북도남원의료원 로고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20520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54122" y="2527984"/>
            <a:ext cx="84018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의료기관 환경관리</a:t>
            </a:r>
            <a:r>
              <a:rPr lang="en-US" altLang="ko-KR" sz="48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                                                                                              </a:t>
            </a:r>
          </a:p>
          <a:p>
            <a:pPr algn="r"/>
            <a:endParaRPr lang="en-US" altLang="ko-KR" sz="2000" b="1" dirty="0">
              <a:latin typeface="+mj-lt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  <a:p>
            <a:pPr algn="r"/>
            <a:r>
              <a:rPr lang="ko-KR" altLang="en-US" sz="2000" b="1" dirty="0" smtClean="0">
                <a:latin typeface="+mj-lt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남원의료원 </a:t>
            </a:r>
            <a:r>
              <a:rPr lang="ko-KR" altLang="en-US" sz="2000" b="1" dirty="0" err="1" smtClean="0">
                <a:latin typeface="+mj-lt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감염병센터</a:t>
            </a:r>
            <a:endParaRPr lang="en-US" altLang="ko-KR" sz="2000" b="1" dirty="0">
              <a:latin typeface="+mj-lt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  <a:p>
            <a:pPr algn="ctr"/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                                                                                            </a:t>
            </a:r>
            <a:endParaRPr lang="ko-KR" altLang="en-US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236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5299" y="428116"/>
            <a:ext cx="27241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Contents</a:t>
            </a:r>
            <a:endParaRPr lang="ko-KR" altLang="en-US" sz="44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594" y="1293390"/>
            <a:ext cx="983095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의료기관 환경 표면 관리의 배경 및 목적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위험인자</a:t>
            </a:r>
            <a:endParaRPr lang="ko-KR" altLang="en-US" sz="24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환자 </a:t>
            </a: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치료영역의 청소와 소독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환경 청소 및 소독을 위한 권장 개인보호구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청소의 방향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청소 도구관리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의료기관 환경 표면 청소 및 소독을 위한 </a:t>
            </a:r>
            <a:r>
              <a:rPr lang="ko-KR" altLang="en-US" sz="24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제제</a:t>
            </a:r>
            <a:endParaRPr lang="en-US" altLang="ko-KR" sz="2400" dirty="0" smtClean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환경소독 제품과 방법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환경 표면 청소 및 소독에 대한 질 평가</a:t>
            </a:r>
          </a:p>
          <a:p>
            <a:endParaRPr lang="ko-KR" altLang="en-US" sz="24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36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315689"/>
            <a:ext cx="95282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의료기관에서 교차감염은 예방하기 위해 가장 중요한 것은 손위생과 병원 환경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관리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최근 병원체의 확산을 예방하기 위해 병원 청소 및 소독 등 환경관리가 중요한 부분으로 대두되기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시작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환경감염관리의 기본은 환경을 물리적으로 깨끗하게 유지하는 것으로 환경 표면에 존재하는 미생물을 완전히 제거하기는 어려우나 지속적인 관리로 교차감염의 위험을 최소화하도록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노력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의료기관 환경 표면 관리의 배경 및 목적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781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315689"/>
            <a:ext cx="98309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의료기관에서 사용 되는 의료기구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장비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물 등 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공기나 의료환경의 표면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의료진의 손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Clostridium difficile,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반코마이신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내성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장구균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메치실린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내성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포도알균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Acinetobacter </a:t>
            </a:r>
            <a:r>
              <a:rPr lang="en-US" altLang="ko-KR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baumannii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노로바이러스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등의 많은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병원체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위험인</a:t>
            </a:r>
            <a:r>
              <a:rPr lang="ko-KR" altLang="en-US" sz="3200" dirty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0372" y="6227520"/>
            <a:ext cx="3592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질병관리본부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의료관련감염 표준예방지침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2017.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802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092669"/>
            <a:ext cx="983095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환자 치료영역에는 환자가 있을 경우 연무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(mists)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또는 에어로졸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(aerosols)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을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생성하거나 먼지를 분산시키는 청소나 소독 방법은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피함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환경관리 직원은 청소나 소독 시 소독제에 대한 노출을 방지하기 위해 적절한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개인보호구 착용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의료기관 내 </a:t>
            </a: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비위험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기구와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환경 표면은 다음의 사항은 준수하여 세척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청소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및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소독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눈에 보이는 </a:t>
            </a:r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오염물을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제거한 후 환경 청소 및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소독 수행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-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소독제의 희석 및 접촉시간은 제조업체의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지침 준수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환자 치료영역의 청소와 소독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041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148424"/>
            <a:ext cx="103645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의료기관 환경 표면 청소와 소독의 주기와 방법 등에 대한 절차를 마련하고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서면화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일상적인 환경 표면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예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마루바닥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벽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탁자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은 공인된 기관의 인증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허가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신고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등록 등 포함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을 받은 소독제로 주기적으로 청소 및 소독을 하고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눈에 보이는 오염이 있을 때는 즉시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시행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전파경로별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청소와 소독은 일상적 청소 및 소독에 비하여 빈도를 강화하고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필요 시 소독 수준을 강화할 수 있다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격리실은 격리대상 환자의 미생물에 유효한 소독제를 사용하여 매일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소독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환자 치료영역의 청소와 소독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814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193028"/>
            <a:ext cx="1076599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수술실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고위험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2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시술실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중환자실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검체를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다루는 검사실 등은 매일 소독제를 이용하여 청소 및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소독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응급실의 화장실은 </a:t>
            </a:r>
            <a:r>
              <a:rPr lang="ko-KR" altLang="en-US" sz="22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위장관감염의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노출 위험이 높으므로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환경 청소와 소독을 더 자주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시행</a:t>
            </a:r>
            <a:endParaRPr lang="en-US" altLang="ko-KR" sz="22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혈액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체액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분비물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배설물 등의 오염이 발생한 경우 청소 및 소독을 추가로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시행</a:t>
            </a:r>
            <a:endParaRPr lang="en-US" altLang="ko-KR" sz="22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연마기로 복도를 청소하거나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2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왁스칠을</a:t>
            </a:r>
            <a:r>
              <a:rPr lang="en-US" altLang="ko-KR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(waxing)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하거나 진공청소를 할 때 먼지의 분산을 최소화하기 위해 병실 문을 </a:t>
            </a:r>
            <a:r>
              <a:rPr lang="ko-KR" altLang="en-US" sz="22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닫아둠</a:t>
            </a:r>
            <a:endParaRPr lang="en-US" altLang="ko-KR" sz="22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환자 치료영역의 청소와 소독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47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환경 청소 및 소독을 위한 권장 개인보호구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895784"/>
              </p:ext>
            </p:extLst>
          </p:nvPr>
        </p:nvGraphicFramePr>
        <p:xfrm>
          <a:off x="459675" y="1108866"/>
          <a:ext cx="8308433" cy="50431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23820"/>
                <a:gridCol w="5384613"/>
              </a:tblGrid>
              <a:tr h="3907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청소 및 소독 유형</a:t>
                      </a:r>
                      <a:endParaRPr lang="ko-KR" altLang="en-US" sz="180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환경관리 직원에게 필요한 개인보호구</a:t>
                      </a:r>
                      <a:endParaRPr lang="ko-KR" altLang="en-US" sz="180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  <a:tr h="54596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일상적인 청소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표준주의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없음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유출 또는 오염 위험이 없는 경우 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– 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유출 또는 오염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</a:p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감염 위험이 있는 경우 아래 참조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  <a:tr h="3907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퇴실 후 청소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표준주의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재사용 가능한 고무 장갑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  <a:tr h="9955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혈액 및 체액 유출 및 오염위험 영역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예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: </a:t>
                      </a:r>
                      <a:r>
                        <a:rPr lang="ko-KR" altLang="en-US" sz="1600" b="0" dirty="0" err="1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요실금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환자의 침대 청소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산부인과 및 </a:t>
                      </a:r>
                      <a:r>
                        <a:rPr lang="ko-KR" altLang="en-US" sz="1600" b="0" dirty="0" err="1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분만실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등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가운과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또는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방수 앞치마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재사용 가능한 고무 장갑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마스크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b="0" dirty="0" err="1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고글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또는 안면 보호구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  <a:tr h="9955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비말 주의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일상적인 청소와 퇴실 후 청소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가운과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또는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방수 앞치마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재사용 가능한 고무 장갑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마스크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b="0" dirty="0" err="1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고글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또는 안면보호구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  <a:tr h="54596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접촉 주의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일상적인 청소와 퇴실 후 청소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가운과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또는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 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방수 앞치마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재사용 가능한 고무 장갑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  <a:tr h="54596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공기 주의</a:t>
                      </a:r>
                      <a:endParaRPr lang="en-US" altLang="ko-KR" sz="1600" b="0" dirty="0" smtClean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  <a:p>
                      <a:pPr latinLnBrk="1"/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일상적인 청소와 퇴실 후 청소</a:t>
                      </a:r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Fit</a:t>
                      </a:r>
                      <a:r>
                        <a:rPr lang="en-US" altLang="ko-KR" sz="1600" b="0" baseline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test </a:t>
                      </a:r>
                      <a:r>
                        <a:rPr lang="ko-KR" altLang="en-US" sz="1600" b="0" baseline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완료된 마스크</a:t>
                      </a:r>
                      <a:r>
                        <a:rPr lang="en-US" altLang="ko-KR" sz="1600" b="0" baseline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(N95 </a:t>
                      </a:r>
                      <a:r>
                        <a:rPr lang="ko-KR" altLang="en-US" sz="1600" b="0" baseline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또는 </a:t>
                      </a:r>
                      <a:r>
                        <a:rPr lang="en-US" altLang="ko-KR" sz="1600" b="0" baseline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KF94)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  <a:tr h="3907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소독제 및 세척 용액의 준비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제조업체 지침에 따름</a:t>
                      </a:r>
                      <a:endParaRPr lang="ko-KR" altLang="en-US" sz="1600" b="0" dirty="0"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471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WMC\Desktop\환경 표면 청소 그림 3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854" y="4337823"/>
            <a:ext cx="3576501" cy="211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WMC\Desktop\환경 표면 청소 그림 2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67" y="4087386"/>
            <a:ext cx="3965886" cy="232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025763"/>
            <a:ext cx="71529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높은 곳에서 낮은 곳으로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깨끗한 곳에서 낮은 곳으로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접촉이 적은 환경 표면에서 접촉이 잦은 다빈도 접촉 표면으로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환자 구역을 청소한 후 화장실 청소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청소를 할 때 먼지를 분산시키지 않는 방법 사용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   (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예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젖은 천이나 먼지 제거 장치 사용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)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청소의 방향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52768" y="6227520"/>
            <a:ext cx="3029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pic>
        <p:nvPicPr>
          <p:cNvPr id="1026" name="Picture 2" descr="C:\Users\NWMC\Desktop\환경 표면 청소 그림 1.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768" y="652909"/>
            <a:ext cx="4801107" cy="501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27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337991"/>
            <a:ext cx="965764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대걸레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걸레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용액의 효과적인 사용을 위한 적절한 절차를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따름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-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청소용액은 필요할 때마다 혹은 매일 준비하고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병원 규정과 절차에 따라 정기적으로 깨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  </a:t>
            </a:r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끗한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청소용액으로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교체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-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대걸레는 매일 아침 또는 병원 규정에 따라 교체하며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혈액이나 체액이 다량으로 쏟아진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것은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spill kit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를 이용하여 소독 후 청소한 후에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교체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-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대걸레와 걸레는 사용 후 세탁하고 다시 사용하기 전에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건조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endParaRPr lang="en-US" altLang="ko-KR" dirty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청소 도구관리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pic>
        <p:nvPicPr>
          <p:cNvPr id="2052" name="Picture 4" descr="C:\Users\NWMC\Desktop\화면 캡처 2023-02-16 1550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256" y="3800677"/>
            <a:ext cx="3498267" cy="200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28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193028"/>
            <a:ext cx="101749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환경소독제는 공인된 기관의 인증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허가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신고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등록 등 포함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을 받은 제품을 선택한다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제조업체의 권고사항에 따라 세척 및 소독하되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제조업체의 권고가 없는 경우 아래의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절차 준수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비위험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의료장비 표면은 낮은 수준 소독제로 닦는다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공인된 기관의 인증을 받은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 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제품으로 장비표면 재질의 특성과 오염 정도를 고려하여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적용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-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넓은 환경의 표면을 소독하기 위해 알코올을 사용하지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않음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의료기관은 소독제 교육과 관리의 필요성을 최소화하기 위해 가능하면 도입하는 소독제의 수를 최소화하여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선정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의료기관 환경 표면 청소 및 소독을 위한 제제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253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38125" y="360522"/>
            <a:ext cx="5170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환경소독 제품과 방법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pic>
        <p:nvPicPr>
          <p:cNvPr id="84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49" b="89764" l="5556" r="95513">
                        <a14:foregroundMark x1="10256" y1="27559" x2="8761" y2="67717"/>
                        <a14:foregroundMark x1="7479" y1="34646" x2="5556" y2="50394"/>
                        <a14:foregroundMark x1="27991" y1="38583" x2="27991" y2="38583"/>
                        <a14:foregroundMark x1="31410" y1="37795" x2="31410" y2="37795"/>
                        <a14:foregroundMark x1="27564" y1="30709" x2="27564" y2="30709"/>
                        <a14:foregroundMark x1="36111" y1="32283" x2="36111" y2="32283"/>
                        <a14:foregroundMark x1="38675" y1="33858" x2="38675" y2="33858"/>
                        <a14:foregroundMark x1="38889" y1="44882" x2="38889" y2="44882"/>
                        <a14:foregroundMark x1="29060" y1="55118" x2="29060" y2="55118"/>
                        <a14:foregroundMark x1="33974" y1="47244" x2="33974" y2="47244"/>
                        <a14:foregroundMark x1="35897" y1="48031" x2="35897" y2="48031"/>
                        <a14:foregroundMark x1="34615" y1="31496" x2="34615" y2="31496"/>
                        <a14:foregroundMark x1="45940" y1="33071" x2="45940" y2="33071"/>
                        <a14:foregroundMark x1="44017" y1="43307" x2="44017" y2="43307"/>
                        <a14:foregroundMark x1="51923" y1="43307" x2="51923" y2="43307"/>
                        <a14:foregroundMark x1="51923" y1="30709" x2="51923" y2="30709"/>
                        <a14:foregroundMark x1="60897" y1="40157" x2="60897" y2="40157"/>
                        <a14:foregroundMark x1="63675" y1="36220" x2="63675" y2="36220"/>
                        <a14:foregroundMark x1="63675" y1="49606" x2="63675" y2="49606"/>
                        <a14:foregroundMark x1="68590" y1="33858" x2="68590" y2="33858"/>
                        <a14:foregroundMark x1="70726" y1="37795" x2="70726" y2="37795"/>
                        <a14:foregroundMark x1="67094" y1="44882" x2="67094" y2="44882"/>
                        <a14:foregroundMark x1="67308" y1="53543" x2="67308" y2="53543"/>
                        <a14:foregroundMark x1="68376" y1="42520" x2="68376" y2="42520"/>
                        <a14:foregroundMark x1="76709" y1="35433" x2="76709" y2="35433"/>
                        <a14:foregroundMark x1="78846" y1="40157" x2="78632" y2="42520"/>
                        <a14:foregroundMark x1="76068" y1="48819" x2="76068" y2="48819"/>
                        <a14:foregroundMark x1="82906" y1="32283" x2="82906" y2="32283"/>
                        <a14:foregroundMark x1="91239" y1="32283" x2="91239" y2="32283"/>
                        <a14:foregroundMark x1="93376" y1="35433" x2="93376" y2="35433"/>
                        <a14:foregroundMark x1="90812" y1="45669" x2="90812" y2="45669"/>
                        <a14:foregroundMark x1="93376" y1="44882" x2="93376" y2="44882"/>
                        <a14:foregroundMark x1="89530" y1="37795" x2="89530" y2="37795"/>
                        <a14:foregroundMark x1="89957" y1="41732" x2="89957" y2="41732"/>
                        <a14:foregroundMark x1="89957" y1="55906" x2="89957" y2="55906"/>
                        <a14:foregroundMark x1="91239" y1="53543" x2="91239" y2="53543"/>
                        <a14:foregroundMark x1="83120" y1="38583" x2="83120" y2="38583"/>
                        <a14:foregroundMark x1="81624" y1="31496" x2="81624" y2="31496"/>
                        <a14:foregroundMark x1="82265" y1="44882" x2="82265" y2="44882"/>
                        <a14:foregroundMark x1="85256" y1="45669" x2="85256" y2="45669"/>
                        <a14:foregroundMark x1="74359" y1="42520" x2="74359" y2="42520"/>
                        <a14:foregroundMark x1="73932" y1="49606" x2="73932" y2="49606"/>
                        <a14:foregroundMark x1="71581" y1="44882" x2="71581" y2="44882"/>
                        <a14:foregroundMark x1="69231" y1="55118" x2="69231" y2="55118"/>
                        <a14:foregroundMark x1="59402" y1="52756" x2="59402" y2="52756"/>
                        <a14:foregroundMark x1="58761" y1="38583" x2="58761" y2="38583"/>
                        <a14:foregroundMark x1="51923" y1="52756" x2="51923" y2="52756"/>
                        <a14:foregroundMark x1="45940" y1="43307" x2="45940" y2="43307"/>
                        <a14:foregroundMark x1="44231" y1="40157" x2="44231" y2="40157"/>
                        <a14:foregroundMark x1="42094" y1="36220" x2="42094" y2="36220"/>
                        <a14:foregroundMark x1="43803" y1="48819" x2="43803" y2="48819"/>
                        <a14:foregroundMark x1="27564" y1="68504" x2="93590" y2="65354"/>
                        <a14:foregroundMark x1="27137" y1="66142" x2="93590" y2="70866"/>
                        <a14:backgroundMark x1="91453" y1="49606" x2="91453" y2="49606"/>
                        <a14:backgroundMark x1="84402" y1="40945" x2="84402" y2="40945"/>
                        <a14:backgroundMark x1="83761" y1="48031" x2="83761" y2="48031"/>
                        <a14:backgroundMark x1="89957" y1="33858" x2="89957" y2="33858"/>
                        <a14:backgroundMark x1="82906" y1="41732" x2="82906" y2="41732"/>
                        <a14:backgroundMark x1="67521" y1="33071" x2="67521" y2="33071"/>
                        <a14:backgroundMark x1="69658" y1="37008" x2="69658" y2="37008"/>
                        <a14:backgroundMark x1="44231" y1="36220" x2="44231" y2="36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1524343" y="360522"/>
            <a:ext cx="429532" cy="379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grpSp>
        <p:nvGrpSpPr>
          <p:cNvPr id="22" name="그룹 21"/>
          <p:cNvGrpSpPr/>
          <p:nvPr/>
        </p:nvGrpSpPr>
        <p:grpSpPr>
          <a:xfrm>
            <a:off x="564480" y="2283562"/>
            <a:ext cx="9295472" cy="2397512"/>
            <a:chOff x="740396" y="2141034"/>
            <a:chExt cx="9295472" cy="2397512"/>
          </a:xfrm>
        </p:grpSpPr>
        <p:grpSp>
          <p:nvGrpSpPr>
            <p:cNvPr id="17" name="그룹 16"/>
            <p:cNvGrpSpPr/>
            <p:nvPr/>
          </p:nvGrpSpPr>
          <p:grpSpPr>
            <a:xfrm>
              <a:off x="740396" y="2141034"/>
              <a:ext cx="9288820" cy="2397512"/>
              <a:chOff x="259989" y="2607668"/>
              <a:chExt cx="8634205" cy="283262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308225" y="2607668"/>
                <a:ext cx="6585969" cy="283262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400" dirty="0" smtClean="0">
                  <a:latin typeface="+mj-lt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400" dirty="0">
                  <a:latin typeface="+mj-lt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○ 유효염소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400ppm(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물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2.5L + 1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정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) 15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분 침적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/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접촉</a:t>
                </a:r>
                <a:endParaRPr kumimoji="1" lang="en-US" altLang="ko-KR" sz="1400" b="1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낮은 수준 소독</a:t>
                </a: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침상 난간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침상 테이블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iv pole,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상두대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의자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탁자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변기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흡인병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등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비위험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기구</a:t>
                </a: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전 부서 사용 </a:t>
                </a: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○ 유효염소 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1000ppm(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물 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1L + 1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정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) 15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분 침적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/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접촉</a:t>
                </a:r>
                <a:endParaRPr kumimoji="1" lang="en-US" altLang="ko-KR" sz="1400" b="1" dirty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높은 수준 소독</a:t>
                </a: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혈액이 묻은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비위험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기구</a:t>
                </a: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격리실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수술실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분만실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검사부서 등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비위험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기구 및 환경 소독 시 사용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○ 유효염소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10000ppm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(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물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100ml 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+ 1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정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) 15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분 침적</a:t>
                </a:r>
                <a:r>
                  <a:rPr kumimoji="1" lang="en-US" altLang="ko-KR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/</a:t>
                </a:r>
                <a:r>
                  <a:rPr kumimoji="1" lang="ko-KR" altLang="en-US" sz="1400" b="1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접촉</a:t>
                </a:r>
                <a:endParaRPr kumimoji="1" lang="en-US" altLang="ko-KR" sz="1400" b="1" dirty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다량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(10ml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이상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)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의 혈액 및 체액이 쏟아지거나 묻은 곳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endParaRPr kumimoji="1" lang="en-US" altLang="ko-KR" sz="1400" dirty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4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altLang="ko-KR" sz="1600" dirty="0" smtClean="0">
                  <a:latin typeface="+mj-lt"/>
                </a:endParaRPr>
              </a:p>
            </p:txBody>
          </p:sp>
          <p:sp>
            <p:nvSpPr>
              <p:cNvPr id="19" name="대각선 방향의 모서리가 잘린 사각형 18"/>
              <p:cNvSpPr/>
              <p:nvPr/>
            </p:nvSpPr>
            <p:spPr>
              <a:xfrm>
                <a:off x="259989" y="2607668"/>
                <a:ext cx="1652025" cy="2832627"/>
              </a:xfrm>
              <a:prstGeom prst="snip2Diag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0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바이오</a:t>
                </a:r>
                <a:endParaRPr lang="en-US" altLang="ko-KR" sz="2000" dirty="0" smtClean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ctr"/>
                <a:r>
                  <a:rPr lang="ko-KR" altLang="en-US" sz="2000" dirty="0" err="1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스팟</a:t>
                </a:r>
                <a:endParaRPr lang="en-US" altLang="ko-KR" sz="2000" dirty="0" smtClean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ctr"/>
                <a:r>
                  <a:rPr lang="en-US" altLang="ko-KR" sz="12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</a:t>
                </a:r>
                <a:r>
                  <a:rPr lang="ko-KR" altLang="en-US" sz="1200" dirty="0" err="1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이염화이소시아뉼산나트륨</a:t>
                </a:r>
                <a:r>
                  <a:rPr lang="en-US" altLang="ko-KR" sz="12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</a:p>
            </p:txBody>
          </p:sp>
        </p:grp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7322" y="3275823"/>
              <a:ext cx="1128546" cy="1229577"/>
            </a:xfrm>
            <a:prstGeom prst="rect">
              <a:avLst/>
            </a:prstGeom>
          </p:spPr>
        </p:pic>
      </p:grpSp>
      <p:grpSp>
        <p:nvGrpSpPr>
          <p:cNvPr id="21" name="그룹 20"/>
          <p:cNvGrpSpPr/>
          <p:nvPr/>
        </p:nvGrpSpPr>
        <p:grpSpPr>
          <a:xfrm>
            <a:off x="564480" y="1158137"/>
            <a:ext cx="9288820" cy="1016350"/>
            <a:chOff x="720594" y="990872"/>
            <a:chExt cx="9288820" cy="1016350"/>
          </a:xfrm>
        </p:grpSpPr>
        <p:grpSp>
          <p:nvGrpSpPr>
            <p:cNvPr id="14" name="그룹 13"/>
            <p:cNvGrpSpPr/>
            <p:nvPr/>
          </p:nvGrpSpPr>
          <p:grpSpPr>
            <a:xfrm>
              <a:off x="720594" y="990872"/>
              <a:ext cx="9288820" cy="1016350"/>
              <a:chOff x="250233" y="1774505"/>
              <a:chExt cx="8516215" cy="76839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2270479" y="1791695"/>
                <a:ext cx="6495969" cy="751204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○ 유효염소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500ppm(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물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1L + </a:t>
                </a:r>
                <a:r>
                  <a:rPr kumimoji="1" lang="ko-KR" altLang="en-US" sz="1400" b="1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락스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10ml) 5~10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분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침적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/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접촉</a:t>
                </a:r>
                <a:endParaRPr kumimoji="1" lang="en-US" altLang="ko-KR" sz="1400" b="1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생활화학제품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일반 병실 등 바닥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복도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계단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휴게실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샤워실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,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화장실 청소</a:t>
                </a:r>
                <a:endParaRPr kumimoji="1" lang="en-US" altLang="ko-KR" sz="1400" dirty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 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전 부서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</a:p>
            </p:txBody>
          </p:sp>
          <p:sp>
            <p:nvSpPr>
              <p:cNvPr id="16" name="대각선 방향의 모서리가 잘린 사각형 15"/>
              <p:cNvSpPr/>
              <p:nvPr/>
            </p:nvSpPr>
            <p:spPr>
              <a:xfrm>
                <a:off x="250233" y="1774505"/>
                <a:ext cx="1629450" cy="768394"/>
              </a:xfrm>
              <a:prstGeom prst="snip2Diag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000" dirty="0" err="1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락스</a:t>
                </a:r>
                <a:endParaRPr lang="en-US" altLang="ko-KR" sz="2000" dirty="0" smtClean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ctr"/>
                <a:r>
                  <a:rPr lang="en-US" altLang="ko-KR" sz="12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</a:t>
                </a:r>
                <a:r>
                  <a:rPr lang="ko-KR" altLang="en-US" sz="1200" dirty="0" err="1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차아염소산</a:t>
                </a:r>
                <a:endParaRPr lang="en-US" altLang="ko-KR" sz="1200" dirty="0" smtClean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ctr"/>
                <a:r>
                  <a:rPr lang="ko-KR" altLang="en-US" sz="12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나트륨</a:t>
                </a:r>
                <a:r>
                  <a:rPr lang="en-US" altLang="ko-KR" sz="12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  <a:endParaRPr lang="ko-KR" altLang="en-US" sz="1200" dirty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2846" y="1034058"/>
              <a:ext cx="737018" cy="973164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564480" y="4761567"/>
            <a:ext cx="9288819" cy="1469886"/>
            <a:chOff x="564480" y="4716966"/>
            <a:chExt cx="9288819" cy="1347222"/>
          </a:xfrm>
        </p:grpSpPr>
        <p:grpSp>
          <p:nvGrpSpPr>
            <p:cNvPr id="11" name="그룹 10"/>
            <p:cNvGrpSpPr/>
            <p:nvPr/>
          </p:nvGrpSpPr>
          <p:grpSpPr>
            <a:xfrm>
              <a:off x="564480" y="4716966"/>
              <a:ext cx="9288819" cy="1347222"/>
              <a:chOff x="275825" y="4135673"/>
              <a:chExt cx="8545078" cy="7846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302918" y="4135673"/>
                <a:ext cx="6517985" cy="7846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○ </a:t>
                </a:r>
                <a:r>
                  <a:rPr kumimoji="1" lang="ko-KR" altLang="en-US" sz="1400" b="1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한장씩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뽑아 사용 후 </a:t>
                </a:r>
                <a:r>
                  <a:rPr kumimoji="1" lang="en-US" altLang="ko-KR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15</a:t>
                </a:r>
                <a:r>
                  <a:rPr kumimoji="1" lang="ko-KR" altLang="en-US" sz="1400" b="1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분 후 깨끗한 마른 수건으로 닦기</a:t>
                </a:r>
                <a:endParaRPr kumimoji="1" lang="en-US" altLang="ko-KR" sz="1400" b="1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낮은 수준 소독</a:t>
                </a: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400" dirty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- 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단단한 물체 표면의 오염물질 제거할 때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한장씩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뽑아 사용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- </a:t>
                </a:r>
                <a:r>
                  <a:rPr kumimoji="1" lang="ko-KR" altLang="en-US" sz="1400" dirty="0" err="1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비위험</a:t>
                </a:r>
                <a:r>
                  <a:rPr kumimoji="1" lang="ko-KR" altLang="en-US" sz="140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기구 표면</a:t>
                </a:r>
                <a:endParaRPr kumimoji="1" lang="en-US" altLang="ko-KR" sz="14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400" spc="-15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 </a:t>
                </a:r>
                <a:r>
                  <a:rPr kumimoji="1" lang="en-US" altLang="ko-KR" sz="1400" spc="-15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-  </a:t>
                </a:r>
                <a:r>
                  <a:rPr kumimoji="1" lang="ko-KR" altLang="en-US" sz="1400" spc="-150" dirty="0" smtClean="0">
                    <a:latin typeface="가는각진제목체" panose="02030600000101010101" pitchFamily="18" charset="-127"/>
                    <a:ea typeface="가는각진제목체" panose="02030600000101010101" pitchFamily="18" charset="-127"/>
                  </a:rPr>
                  <a:t>전부서</a:t>
                </a:r>
                <a:endParaRPr kumimoji="1" lang="en-US" altLang="ko-KR" sz="1400" spc="-150" dirty="0">
                  <a:latin typeface="가는각진제목체" panose="02030600000101010101" pitchFamily="18" charset="-127"/>
                  <a:ea typeface="가는각진제목체" panose="02030600000101010101" pitchFamily="18" charset="-127"/>
                </a:endParaRPr>
              </a:p>
            </p:txBody>
          </p:sp>
          <p:sp>
            <p:nvSpPr>
              <p:cNvPr id="13" name="대각선 방향의 모서리가 잘린 사각형 12"/>
              <p:cNvSpPr/>
              <p:nvPr/>
            </p:nvSpPr>
            <p:spPr>
              <a:xfrm>
                <a:off x="275825" y="4135673"/>
                <a:ext cx="1634972" cy="784632"/>
              </a:xfrm>
              <a:prstGeom prst="snip2Diag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err="1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엔지셉트</a:t>
                </a:r>
                <a:endParaRPr lang="en-US" altLang="ko-KR" dirty="0" smtClean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ctr"/>
                <a:r>
                  <a:rPr lang="ko-KR" altLang="en-US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플러스</a:t>
                </a:r>
                <a:endParaRPr lang="en-US" altLang="ko-KR" dirty="0" smtClean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ctr"/>
                <a:r>
                  <a:rPr lang="ko-KR" altLang="en-US" dirty="0" err="1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와입스</a:t>
                </a:r>
                <a:endParaRPr lang="en-US" altLang="ko-KR" dirty="0" smtClean="0">
                  <a:solidFill>
                    <a:sysClr val="windowText" lastClr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pPr algn="ctr"/>
                <a:r>
                  <a:rPr lang="en-US" altLang="ko-KR" sz="12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</a:t>
                </a:r>
                <a:r>
                  <a:rPr lang="ko-KR" altLang="en-US" sz="1200" dirty="0" err="1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벤잘코늄염화물액</a:t>
                </a:r>
                <a:r>
                  <a:rPr lang="en-US" altLang="ko-KR" sz="1200" dirty="0" smtClean="0">
                    <a:solidFill>
                      <a:sysClr val="windowText" lastClr="00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</a:p>
            </p:txBody>
          </p:sp>
        </p:grp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5288" y="5156454"/>
              <a:ext cx="1138461" cy="774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87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315689"/>
            <a:ext cx="101749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의료기관은 환경 청소 및 소독에 대한 질을 평가하는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절차 수립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의료기관은 관찰 평가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예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수행 관찰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시각적 사정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외에 청소를 직접 평가하는 측정 방법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형광 마크 표시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ATP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측정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환경배양검사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)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중 의료기관에 적합한 방법을 선택하여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적용 가능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청소 평가 결과는 교육 목적으로 사용하며 환경관리 직원에게 긍정적인 피드백을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제공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870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환경 표면 청소 및 소독에 대한 질 평가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39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1772" y="1193028"/>
            <a:ext cx="1017497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ATP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는 살아있는 세포의 에너지원으로 세균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식품 및 인간의 분비물을 포함한 모든 종류의 유기 물질에 존재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ATP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가 발광하는 빛의 양을 측정한 수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, relative light units(RLUs)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단위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직접적인 미생물 오염상태를 평가하기는 어려움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청결도에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대한 정보이며 </a:t>
            </a: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균수에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Medium" panose="00000600000000000000" pitchFamily="2" charset="-127"/>
              </a:rPr>
              <a:t> 대한 정보라고 말할 수 없음</a:t>
            </a:r>
            <a:endParaRPr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9987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Adenosine triphosphate(ATP) bioluminescence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7479" y="6227520"/>
            <a:ext cx="4315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질병관리청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</a:t>
            </a:r>
            <a:r>
              <a:rPr lang="ko-KR" altLang="en-US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의료기관 환경 표면 청소 및 소독 권고안</a:t>
            </a:r>
            <a:r>
              <a:rPr lang="en-US" altLang="ko-KR" sz="1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, 2022.</a:t>
            </a:r>
            <a:endParaRPr lang="ko-KR" altLang="en-US" sz="1400" dirty="0"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pic>
        <p:nvPicPr>
          <p:cNvPr id="3074" name="Picture 2" descr="C:\Users\NWMC\Desktop\화면 캡처 2023-02-16 1627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240" y="3083753"/>
            <a:ext cx="3819597" cy="291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9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799311"/>
              </p:ext>
            </p:extLst>
          </p:nvPr>
        </p:nvGraphicFramePr>
        <p:xfrm>
          <a:off x="428394" y="1117113"/>
          <a:ext cx="8128000" cy="52644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064000"/>
                <a:gridCol w="4064000"/>
              </a:tblGrid>
              <a:tr h="526446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8124" y="360522"/>
            <a:ext cx="9987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환경관리 체크리스트</a:t>
            </a:r>
            <a:endParaRPr lang="ko-KR" altLang="en-US" sz="3200" dirty="0">
              <a:solidFill>
                <a:srgbClr val="02B3C4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pic>
        <p:nvPicPr>
          <p:cNvPr id="4098" name="Picture 2" descr="C:\Users\NWMC\Desktop\화면 캡처 2023-02-16 1633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39" y="1260087"/>
            <a:ext cx="3749042" cy="500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NWMC\Desktop\화면 캡처 2023-02-16 16355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758" y="1260088"/>
            <a:ext cx="3794822" cy="508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0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1100251"/>
            <a:ext cx="12192000" cy="4584474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1088" y="2884656"/>
            <a:ext cx="7629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감사합니다</a:t>
            </a:r>
            <a:r>
              <a:rPr lang="en-US" altLang="ko-KR" sz="6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.</a:t>
            </a:r>
            <a:endParaRPr lang="ko-KR" altLang="en-US" sz="6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  <p:pic>
        <p:nvPicPr>
          <p:cNvPr id="11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20520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8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4033</TotalTime>
  <Words>1172</Words>
  <Application>Microsoft Office PowerPoint</Application>
  <PresentationFormat>사용자 지정</PresentationFormat>
  <Paragraphs>143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7" baseType="lpstr">
      <vt:lpstr>굴림</vt:lpstr>
      <vt:lpstr>Arial</vt:lpstr>
      <vt:lpstr>KoPubWorld돋움체 Medium</vt:lpstr>
      <vt:lpstr>HY헤드라인M</vt:lpstr>
      <vt:lpstr>맑은 고딕</vt:lpstr>
      <vt:lpstr>AppleSDGothicNeoB00</vt:lpstr>
      <vt:lpstr>KoPubWorld돋움체 Bold</vt:lpstr>
      <vt:lpstr>AppleSDGothicNeoL00</vt:lpstr>
      <vt:lpstr>가는각진제목체</vt:lpstr>
      <vt:lpstr>AppleSDGothicNeoM00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NWMC</cp:lastModifiedBy>
  <cp:revision>232</cp:revision>
  <cp:lastPrinted>2022-05-10T06:57:40Z</cp:lastPrinted>
  <dcterms:created xsi:type="dcterms:W3CDTF">2021-08-13T04:19:22Z</dcterms:created>
  <dcterms:modified xsi:type="dcterms:W3CDTF">2023-02-20T00:02:43Z</dcterms:modified>
</cp:coreProperties>
</file>