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4" r:id="rId1"/>
  </p:sldMasterIdLst>
  <p:sldIdLst>
    <p:sldId id="258" r:id="rId2"/>
    <p:sldId id="261" r:id="rId3"/>
    <p:sldId id="268" r:id="rId4"/>
    <p:sldId id="267" r:id="rId5"/>
    <p:sldId id="271" r:id="rId6"/>
    <p:sldId id="272" r:id="rId7"/>
    <p:sldId id="273" r:id="rId8"/>
    <p:sldId id="292" r:id="rId9"/>
    <p:sldId id="274" r:id="rId10"/>
    <p:sldId id="283" r:id="rId11"/>
    <p:sldId id="291" r:id="rId12"/>
    <p:sldId id="277" r:id="rId13"/>
    <p:sldId id="275" r:id="rId14"/>
    <p:sldId id="282" r:id="rId15"/>
    <p:sldId id="278" r:id="rId16"/>
    <p:sldId id="279" r:id="rId17"/>
    <p:sldId id="281" r:id="rId18"/>
    <p:sldId id="285" r:id="rId19"/>
    <p:sldId id="284" r:id="rId20"/>
    <p:sldId id="280" r:id="rId21"/>
    <p:sldId id="288" r:id="rId22"/>
    <p:sldId id="293" r:id="rId23"/>
    <p:sldId id="294" r:id="rId24"/>
    <p:sldId id="295" r:id="rId25"/>
    <p:sldId id="286" r:id="rId26"/>
    <p:sldId id="290" r:id="rId27"/>
    <p:sldId id="306" r:id="rId28"/>
    <p:sldId id="289" r:id="rId29"/>
    <p:sldId id="307" r:id="rId30"/>
    <p:sldId id="296" r:id="rId31"/>
    <p:sldId id="308" r:id="rId32"/>
    <p:sldId id="301" r:id="rId33"/>
    <p:sldId id="309" r:id="rId34"/>
    <p:sldId id="300" r:id="rId35"/>
    <p:sldId id="310" r:id="rId36"/>
    <p:sldId id="299" r:id="rId37"/>
    <p:sldId id="302" r:id="rId38"/>
    <p:sldId id="311" r:id="rId39"/>
    <p:sldId id="305" r:id="rId40"/>
    <p:sldId id="304" r:id="rId41"/>
    <p:sldId id="303" r:id="rId42"/>
    <p:sldId id="312" r:id="rId43"/>
    <p:sldId id="298" r:id="rId44"/>
    <p:sldId id="313" r:id="rId45"/>
    <p:sldId id="314" r:id="rId46"/>
    <p:sldId id="297" r:id="rId47"/>
    <p:sldId id="316" r:id="rId48"/>
    <p:sldId id="317" r:id="rId49"/>
    <p:sldId id="315" r:id="rId50"/>
    <p:sldId id="318" r:id="rId51"/>
    <p:sldId id="287" r:id="rId52"/>
    <p:sldId id="266" r:id="rId5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14D0"/>
    <a:srgbClr val="F8F200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6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96" y="-438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1960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25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81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001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390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76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070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305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9806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4771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2212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B6768-523A-4D95-906F-9FAB4F566EFA}" type="datetimeFigureOut">
              <a:rPr lang="ko-KR" altLang="en-US" smtClean="0"/>
              <a:t>2023-03-04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041F2-5672-463E-AAAA-1F5529CA08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940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림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267" y="5905550"/>
            <a:ext cx="2262727" cy="45727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67162" y="1959339"/>
            <a:ext cx="5519288" cy="13480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24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24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주기 </a:t>
            </a:r>
            <a:r>
              <a:rPr lang="ko-KR" altLang="en-US" sz="2400" spc="-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급성기병원</a:t>
            </a:r>
            <a:r>
              <a:rPr lang="ko-KR" altLang="en-US" sz="24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의료기관 </a:t>
            </a:r>
            <a:r>
              <a:rPr lang="ko-KR" altLang="en-US" sz="2400" spc="-1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인증조사</a:t>
            </a:r>
            <a:endParaRPr lang="en-US" altLang="ko-KR" sz="2400" spc="-100" dirty="0" smtClean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42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직원 </a:t>
            </a:r>
            <a:r>
              <a:rPr lang="en-US" altLang="ko-KR" sz="42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Q&amp;A </a:t>
            </a:r>
            <a:r>
              <a:rPr lang="ko-KR" altLang="en-US" sz="4200" spc="-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강좌</a:t>
            </a:r>
            <a:endParaRPr lang="ko-KR" altLang="en-US" sz="4200" spc="-1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7" name="그림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72" y="105418"/>
            <a:ext cx="4214519" cy="305996"/>
          </a:xfrm>
          <a:prstGeom prst="rect">
            <a:avLst/>
          </a:prstGeom>
        </p:spPr>
      </p:pic>
      <p:grpSp>
        <p:nvGrpSpPr>
          <p:cNvPr id="24" name="그룹 23"/>
          <p:cNvGrpSpPr/>
          <p:nvPr/>
        </p:nvGrpSpPr>
        <p:grpSpPr>
          <a:xfrm>
            <a:off x="642807" y="4468275"/>
            <a:ext cx="2473720" cy="1273384"/>
            <a:chOff x="2077048" y="4978400"/>
            <a:chExt cx="2473720" cy="1273384"/>
          </a:xfrm>
        </p:grpSpPr>
        <p:grpSp>
          <p:nvGrpSpPr>
            <p:cNvPr id="18" name="그룹 17"/>
            <p:cNvGrpSpPr/>
            <p:nvPr/>
          </p:nvGrpSpPr>
          <p:grpSpPr>
            <a:xfrm>
              <a:off x="2077048" y="4978400"/>
              <a:ext cx="1273384" cy="1273384"/>
              <a:chOff x="9715090" y="2601808"/>
              <a:chExt cx="1273384" cy="1273384"/>
            </a:xfrm>
          </p:grpSpPr>
          <p:sp>
            <p:nvSpPr>
              <p:cNvPr id="19" name="모서리가 둥근 직사각형 18"/>
              <p:cNvSpPr>
                <a:spLocks noChangeAspect="1"/>
              </p:cNvSpPr>
              <p:nvPr/>
            </p:nvSpPr>
            <p:spPr>
              <a:xfrm rot="2700000">
                <a:off x="9715090" y="2601808"/>
                <a:ext cx="1273384" cy="1273384"/>
              </a:xfrm>
              <a:prstGeom prst="roundRect">
                <a:avLst>
                  <a:gd name="adj" fmla="val 10889"/>
                </a:avLst>
              </a:prstGeom>
              <a:solidFill>
                <a:schemeClr val="bg1">
                  <a:lumMod val="85000"/>
                  <a:alpha val="8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모서리가 둥근 직사각형 19"/>
              <p:cNvSpPr>
                <a:spLocks noChangeAspect="1"/>
              </p:cNvSpPr>
              <p:nvPr/>
            </p:nvSpPr>
            <p:spPr>
              <a:xfrm rot="2700000">
                <a:off x="9863980" y="2750698"/>
                <a:ext cx="975604" cy="975604"/>
              </a:xfrm>
              <a:prstGeom prst="roundRect">
                <a:avLst>
                  <a:gd name="adj" fmla="val 75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2" name="모서리가 둥근 직사각형 21"/>
            <p:cNvSpPr>
              <a:spLocks noChangeAspect="1"/>
            </p:cNvSpPr>
            <p:nvPr/>
          </p:nvSpPr>
          <p:spPr>
            <a:xfrm rot="2700000">
              <a:off x="4127215" y="5096028"/>
              <a:ext cx="432318" cy="414789"/>
            </a:xfrm>
            <a:prstGeom prst="roundRect">
              <a:avLst>
                <a:gd name="adj" fmla="val 10889"/>
              </a:avLst>
            </a:prstGeom>
            <a:solidFill>
              <a:schemeClr val="bg1">
                <a:alpha val="71000"/>
              </a:schemeClr>
            </a:solidFill>
            <a:ln w="730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62"/>
          <a:stretch/>
        </p:blipFill>
        <p:spPr>
          <a:xfrm>
            <a:off x="4481303" y="4259986"/>
            <a:ext cx="4153606" cy="2556027"/>
          </a:xfrm>
          <a:prstGeom prst="rect">
            <a:avLst/>
          </a:prstGeom>
        </p:spPr>
      </p:pic>
      <p:sp>
        <p:nvSpPr>
          <p:cNvPr id="28" name="모서리가 둥근 직사각형 27"/>
          <p:cNvSpPr>
            <a:spLocks noChangeAspect="1"/>
          </p:cNvSpPr>
          <p:nvPr/>
        </p:nvSpPr>
        <p:spPr>
          <a:xfrm rot="2700000">
            <a:off x="7276418" y="2854200"/>
            <a:ext cx="768600" cy="768600"/>
          </a:xfrm>
          <a:prstGeom prst="roundRect">
            <a:avLst>
              <a:gd name="adj" fmla="val 10889"/>
            </a:avLst>
          </a:prstGeom>
          <a:noFill/>
          <a:ln w="139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9" name="모서리가 둥근 직사각형 28"/>
          <p:cNvSpPr>
            <a:spLocks noChangeAspect="1"/>
          </p:cNvSpPr>
          <p:nvPr/>
        </p:nvSpPr>
        <p:spPr>
          <a:xfrm rot="2700000">
            <a:off x="7665814" y="1776994"/>
            <a:ext cx="432318" cy="432318"/>
          </a:xfrm>
          <a:prstGeom prst="roundRect">
            <a:avLst>
              <a:gd name="adj" fmla="val 10889"/>
            </a:avLst>
          </a:prstGeom>
          <a:noFill/>
          <a:ln w="825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46"/>
          <a:stretch/>
        </p:blipFill>
        <p:spPr>
          <a:xfrm>
            <a:off x="8125818" y="3020380"/>
            <a:ext cx="1018182" cy="169429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95"/>
          <a:stretch/>
        </p:blipFill>
        <p:spPr>
          <a:xfrm>
            <a:off x="5508313" y="-7500"/>
            <a:ext cx="3217843" cy="163481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904063" y="3514217"/>
            <a:ext cx="2861945" cy="5355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2400" spc="-100" smtClean="0">
                <a:solidFill>
                  <a:schemeClr val="tx1">
                    <a:lumMod val="85000"/>
                    <a:lumOff val="1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적정진료실   문의순</a:t>
            </a:r>
            <a:endParaRPr lang="ko-KR" altLang="en-US" sz="2400" spc="-100" dirty="0">
              <a:solidFill>
                <a:schemeClr val="tx1">
                  <a:lumMod val="85000"/>
                  <a:lumOff val="1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2131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/>
          <p:cNvGrpSpPr/>
          <p:nvPr/>
        </p:nvGrpSpPr>
        <p:grpSpPr>
          <a:xfrm>
            <a:off x="1016800" y="2699999"/>
            <a:ext cx="3783117" cy="756000"/>
            <a:chOff x="1756875" y="2670149"/>
            <a:chExt cx="3783117" cy="756000"/>
          </a:xfrm>
          <a:effectLst/>
        </p:grpSpPr>
        <p:grpSp>
          <p:nvGrpSpPr>
            <p:cNvPr id="9" name="그룹 8"/>
            <p:cNvGrpSpPr/>
            <p:nvPr/>
          </p:nvGrpSpPr>
          <p:grpSpPr>
            <a:xfrm>
              <a:off x="1756875" y="2670149"/>
              <a:ext cx="684000" cy="756000"/>
              <a:chOff x="1756875" y="2670149"/>
              <a:chExt cx="684000" cy="756000"/>
            </a:xfrm>
          </p:grpSpPr>
          <p:sp>
            <p:nvSpPr>
              <p:cNvPr id="6" name="육각형 5"/>
              <p:cNvSpPr/>
              <p:nvPr/>
            </p:nvSpPr>
            <p:spPr>
              <a:xfrm rot="5400000">
                <a:off x="1720875" y="2706149"/>
                <a:ext cx="756000" cy="684000"/>
              </a:xfrm>
              <a:prstGeom prst="hexagon">
                <a:avLst>
                  <a:gd name="adj" fmla="val 25279"/>
                  <a:gd name="vf" fmla="val 115470"/>
                </a:avLst>
              </a:prstGeom>
              <a:solidFill>
                <a:srgbClr val="0085B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800426" y="2817316"/>
                <a:ext cx="596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01</a:t>
                </a:r>
                <a:endParaRPr lang="ko-KR" altLang="en-US" sz="24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2563982" y="2848094"/>
              <a:ext cx="297601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fontAlgn="base" latinLnBrk="0"/>
              <a:r>
                <a:rPr lang="ko-KR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인증제도 개요 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1016800" y="4023731"/>
            <a:ext cx="3783117" cy="756000"/>
            <a:chOff x="1756875" y="2670149"/>
            <a:chExt cx="3783117" cy="756000"/>
          </a:xfrm>
          <a:effectLst/>
        </p:grpSpPr>
        <p:grpSp>
          <p:nvGrpSpPr>
            <p:cNvPr id="12" name="그룹 11"/>
            <p:cNvGrpSpPr/>
            <p:nvPr/>
          </p:nvGrpSpPr>
          <p:grpSpPr>
            <a:xfrm>
              <a:off x="1756875" y="2670149"/>
              <a:ext cx="684000" cy="756000"/>
              <a:chOff x="1756875" y="2670149"/>
              <a:chExt cx="684000" cy="756000"/>
            </a:xfrm>
          </p:grpSpPr>
          <p:sp>
            <p:nvSpPr>
              <p:cNvPr id="14" name="육각형 13"/>
              <p:cNvSpPr/>
              <p:nvPr/>
            </p:nvSpPr>
            <p:spPr>
              <a:xfrm rot="5400000">
                <a:off x="1720875" y="2706149"/>
                <a:ext cx="756000" cy="684000"/>
              </a:xfrm>
              <a:prstGeom prst="hexagon">
                <a:avLst>
                  <a:gd name="adj" fmla="val 25279"/>
                  <a:gd name="vf" fmla="val 115470"/>
                </a:avLst>
              </a:pr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800426" y="2817316"/>
                <a:ext cx="596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02</a:t>
                </a:r>
                <a:endParaRPr lang="ko-KR" altLang="en-US" sz="24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2563982" y="2848094"/>
              <a:ext cx="297601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fontAlgn="base" latinLnBrk="0"/>
              <a:r>
                <a:rPr lang="ko-KR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인증기준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1016800" y="5358950"/>
            <a:ext cx="3783117" cy="756000"/>
            <a:chOff x="1756875" y="2670149"/>
            <a:chExt cx="3783117" cy="756000"/>
          </a:xfrm>
          <a:effectLst/>
        </p:grpSpPr>
        <p:grpSp>
          <p:nvGrpSpPr>
            <p:cNvPr id="17" name="그룹 16"/>
            <p:cNvGrpSpPr/>
            <p:nvPr/>
          </p:nvGrpSpPr>
          <p:grpSpPr>
            <a:xfrm>
              <a:off x="1756875" y="2670149"/>
              <a:ext cx="684000" cy="756000"/>
              <a:chOff x="1756875" y="2670149"/>
              <a:chExt cx="684000" cy="756000"/>
            </a:xfrm>
          </p:grpSpPr>
          <p:sp>
            <p:nvSpPr>
              <p:cNvPr id="19" name="육각형 18"/>
              <p:cNvSpPr/>
              <p:nvPr/>
            </p:nvSpPr>
            <p:spPr>
              <a:xfrm rot="5400000">
                <a:off x="1720875" y="2706149"/>
                <a:ext cx="756000" cy="684000"/>
              </a:xfrm>
              <a:prstGeom prst="hexagon">
                <a:avLst>
                  <a:gd name="adj" fmla="val 25279"/>
                  <a:gd name="vf" fmla="val 115470"/>
                </a:avLst>
              </a:prstGeom>
              <a:solidFill>
                <a:srgbClr val="21C5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800426" y="2817316"/>
                <a:ext cx="596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03</a:t>
                </a:r>
                <a:endParaRPr lang="ko-KR" altLang="en-US" sz="24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563982" y="2848094"/>
              <a:ext cx="297601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fontAlgn="base" latinLnBrk="0"/>
              <a:r>
                <a:rPr lang="ko-KR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인증 기준 변화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5404652" y="2699999"/>
            <a:ext cx="3783117" cy="756000"/>
            <a:chOff x="1756875" y="2670149"/>
            <a:chExt cx="3783117" cy="756000"/>
          </a:xfrm>
          <a:effectLst/>
        </p:grpSpPr>
        <p:grpSp>
          <p:nvGrpSpPr>
            <p:cNvPr id="22" name="그룹 21"/>
            <p:cNvGrpSpPr/>
            <p:nvPr/>
          </p:nvGrpSpPr>
          <p:grpSpPr>
            <a:xfrm>
              <a:off x="1756875" y="2670149"/>
              <a:ext cx="684000" cy="756000"/>
              <a:chOff x="1756875" y="2670149"/>
              <a:chExt cx="684000" cy="756000"/>
            </a:xfrm>
          </p:grpSpPr>
          <p:sp>
            <p:nvSpPr>
              <p:cNvPr id="24" name="육각형 23"/>
              <p:cNvSpPr/>
              <p:nvPr/>
            </p:nvSpPr>
            <p:spPr>
              <a:xfrm rot="5400000">
                <a:off x="1720875" y="2706149"/>
                <a:ext cx="756000" cy="684000"/>
              </a:xfrm>
              <a:prstGeom prst="hexagon">
                <a:avLst>
                  <a:gd name="adj" fmla="val 25279"/>
                  <a:gd name="vf" fmla="val 115470"/>
                </a:avLst>
              </a:prstGeom>
              <a:solidFill>
                <a:srgbClr val="0085B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1800426" y="2817316"/>
                <a:ext cx="596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04</a:t>
                </a:r>
                <a:endParaRPr lang="ko-KR" altLang="en-US" sz="24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2563982" y="2848094"/>
              <a:ext cx="297601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fontAlgn="base" latinLnBrk="0"/>
              <a:r>
                <a:rPr lang="ko-KR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인증 필수 항목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5404652" y="4023731"/>
            <a:ext cx="3783117" cy="756000"/>
            <a:chOff x="1756875" y="2670149"/>
            <a:chExt cx="3783117" cy="756000"/>
          </a:xfrm>
          <a:effectLst/>
        </p:grpSpPr>
        <p:grpSp>
          <p:nvGrpSpPr>
            <p:cNvPr id="27" name="그룹 26"/>
            <p:cNvGrpSpPr/>
            <p:nvPr/>
          </p:nvGrpSpPr>
          <p:grpSpPr>
            <a:xfrm>
              <a:off x="1756875" y="2670149"/>
              <a:ext cx="684000" cy="756000"/>
              <a:chOff x="1756875" y="2670149"/>
              <a:chExt cx="684000" cy="756000"/>
            </a:xfrm>
          </p:grpSpPr>
          <p:sp>
            <p:nvSpPr>
              <p:cNvPr id="29" name="육각형 28"/>
              <p:cNvSpPr/>
              <p:nvPr/>
            </p:nvSpPr>
            <p:spPr>
              <a:xfrm rot="5400000">
                <a:off x="1720875" y="2706149"/>
                <a:ext cx="756000" cy="684000"/>
              </a:xfrm>
              <a:prstGeom prst="hexagon">
                <a:avLst>
                  <a:gd name="adj" fmla="val 25279"/>
                  <a:gd name="vf" fmla="val 115470"/>
                </a:avLst>
              </a:prstGeom>
              <a:solidFill>
                <a:srgbClr val="00B0F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800426" y="2817316"/>
                <a:ext cx="596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05</a:t>
                </a:r>
                <a:endParaRPr lang="ko-KR" altLang="en-US" sz="24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2563982" y="2848094"/>
              <a:ext cx="297601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fontAlgn="base"/>
              <a:r>
                <a:rPr lang="ko-KR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인증 </a:t>
              </a:r>
              <a:r>
                <a:rPr lang="ko-KR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추진 계획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endParaRPr>
            </a:p>
          </p:txBody>
        </p:sp>
      </p:grpSp>
      <p:grpSp>
        <p:nvGrpSpPr>
          <p:cNvPr id="31" name="그룹 30"/>
          <p:cNvGrpSpPr/>
          <p:nvPr/>
        </p:nvGrpSpPr>
        <p:grpSpPr>
          <a:xfrm>
            <a:off x="5404652" y="5358950"/>
            <a:ext cx="3783117" cy="756000"/>
            <a:chOff x="1756875" y="2670149"/>
            <a:chExt cx="3783117" cy="756000"/>
          </a:xfrm>
          <a:effectLst/>
        </p:grpSpPr>
        <p:grpSp>
          <p:nvGrpSpPr>
            <p:cNvPr id="32" name="그룹 31"/>
            <p:cNvGrpSpPr/>
            <p:nvPr/>
          </p:nvGrpSpPr>
          <p:grpSpPr>
            <a:xfrm>
              <a:off x="1756875" y="2670149"/>
              <a:ext cx="684000" cy="756000"/>
              <a:chOff x="1756875" y="2670149"/>
              <a:chExt cx="684000" cy="756000"/>
            </a:xfrm>
          </p:grpSpPr>
          <p:sp>
            <p:nvSpPr>
              <p:cNvPr id="34" name="육각형 33"/>
              <p:cNvSpPr/>
              <p:nvPr/>
            </p:nvSpPr>
            <p:spPr>
              <a:xfrm rot="5400000">
                <a:off x="1720875" y="2706149"/>
                <a:ext cx="756000" cy="684000"/>
              </a:xfrm>
              <a:prstGeom prst="hexagon">
                <a:avLst>
                  <a:gd name="adj" fmla="val 25279"/>
                  <a:gd name="vf" fmla="val 115470"/>
                </a:avLst>
              </a:prstGeom>
              <a:solidFill>
                <a:srgbClr val="21C5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+mj-ea"/>
                  <a:ea typeface="+mj-ea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1800426" y="2817316"/>
                <a:ext cx="5969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2400" b="1" dirty="0">
                    <a:solidFill>
                      <a:schemeClr val="bg1"/>
                    </a:solidFill>
                    <a:latin typeface="+mj-ea"/>
                    <a:ea typeface="+mj-ea"/>
                  </a:rPr>
                  <a:t>06</a:t>
                </a:r>
                <a:endParaRPr lang="ko-KR" altLang="en-US" sz="2400" b="1" dirty="0"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2563982" y="2848094"/>
              <a:ext cx="297601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fontAlgn="base" latinLnBrk="0"/>
              <a:r>
                <a:rPr lang="ko-KR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협조 사항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528474" y="0"/>
            <a:ext cx="6963741" cy="1853738"/>
            <a:chOff x="968722" y="0"/>
            <a:chExt cx="6963741" cy="1853739"/>
          </a:xfrm>
        </p:grpSpPr>
        <p:sp>
          <p:nvSpPr>
            <p:cNvPr id="5" name="TextBox 4"/>
            <p:cNvSpPr txBox="1"/>
            <p:nvPr/>
          </p:nvSpPr>
          <p:spPr>
            <a:xfrm>
              <a:off x="3844438" y="926870"/>
              <a:ext cx="40880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400" b="1" dirty="0">
                  <a:solidFill>
                    <a:srgbClr val="2083CE"/>
                  </a:solidFill>
                  <a:latin typeface="+mj-ea"/>
                  <a:ea typeface="+mj-ea"/>
                </a:rPr>
                <a:t>CONTENT</a:t>
              </a:r>
              <a:r>
                <a:rPr lang="en-US" altLang="ko-KR" sz="5400" b="1" dirty="0">
                  <a:solidFill>
                    <a:srgbClr val="53A7E5"/>
                  </a:solidFill>
                  <a:latin typeface="+mj-ea"/>
                  <a:ea typeface="+mj-ea"/>
                </a:rPr>
                <a:t>S</a:t>
              </a:r>
              <a:endParaRPr lang="ko-KR" altLang="en-US" sz="5400" b="1" dirty="0">
                <a:solidFill>
                  <a:srgbClr val="53A7E5"/>
                </a:solidFill>
                <a:latin typeface="+mj-ea"/>
                <a:ea typeface="+mj-ea"/>
              </a:endParaRPr>
            </a:p>
          </p:txBody>
        </p:sp>
        <p:pic>
          <p:nvPicPr>
            <p:cNvPr id="36" name="그림 35"/>
            <p:cNvPicPr preferRelativeResize="0"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877"/>
            <a:stretch/>
          </p:blipFill>
          <p:spPr>
            <a:xfrm>
              <a:off x="968722" y="0"/>
              <a:ext cx="3083266" cy="18537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657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905734" y="4902160"/>
            <a:ext cx="1273384" cy="1273384"/>
            <a:chOff x="2077048" y="4978400"/>
            <a:chExt cx="1273384" cy="1273384"/>
          </a:xfrm>
        </p:grpSpPr>
        <p:sp>
          <p:nvSpPr>
            <p:cNvPr id="38" name="모서리가 둥근 직사각형 37"/>
            <p:cNvSpPr>
              <a:spLocks noChangeAspect="1"/>
            </p:cNvSpPr>
            <p:nvPr/>
          </p:nvSpPr>
          <p:spPr>
            <a:xfrm rot="2700000">
              <a:off x="2077048" y="4978400"/>
              <a:ext cx="1273384" cy="1273384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85000"/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>
              <a:spLocks noChangeAspect="1"/>
            </p:cNvSpPr>
            <p:nvPr/>
          </p:nvSpPr>
          <p:spPr>
            <a:xfrm rot="2700000">
              <a:off x="2225938" y="5127290"/>
              <a:ext cx="975604" cy="975604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3"/>
          <a:stretch/>
        </p:blipFill>
        <p:spPr>
          <a:xfrm>
            <a:off x="-1852" y="304800"/>
            <a:ext cx="1815173" cy="2740000"/>
          </a:xfrm>
          <a:prstGeom prst="rect">
            <a:avLst/>
          </a:prstGeom>
        </p:spPr>
      </p:pic>
      <p:grpSp>
        <p:nvGrpSpPr>
          <p:cNvPr id="42" name="그룹 41"/>
          <p:cNvGrpSpPr/>
          <p:nvPr/>
        </p:nvGrpSpPr>
        <p:grpSpPr>
          <a:xfrm>
            <a:off x="8260126" y="2612482"/>
            <a:ext cx="432318" cy="432318"/>
            <a:chOff x="4133412" y="5081067"/>
            <a:chExt cx="432318" cy="432318"/>
          </a:xfrm>
        </p:grpSpPr>
        <p:sp>
          <p:nvSpPr>
            <p:cNvPr id="45" name="모서리가 둥근 직사각형 44"/>
            <p:cNvSpPr>
              <a:spLocks noChangeAspect="1"/>
            </p:cNvSpPr>
            <p:nvPr/>
          </p:nvSpPr>
          <p:spPr>
            <a:xfrm rot="2700000">
              <a:off x="4133412" y="5081067"/>
              <a:ext cx="432318" cy="432318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7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6" name="모서리가 둥근 직사각형 45"/>
            <p:cNvSpPr>
              <a:spLocks noChangeAspect="1"/>
            </p:cNvSpPr>
            <p:nvPr/>
          </p:nvSpPr>
          <p:spPr>
            <a:xfrm rot="2700000">
              <a:off x="4193625" y="5141280"/>
              <a:ext cx="311892" cy="311892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97"/>
          <a:stretch/>
        </p:blipFill>
        <p:spPr>
          <a:xfrm>
            <a:off x="7808570" y="4087572"/>
            <a:ext cx="1335430" cy="2770428"/>
          </a:xfrm>
          <a:prstGeom prst="rect">
            <a:avLst/>
          </a:prstGeom>
        </p:spPr>
      </p:pic>
      <p:sp>
        <p:nvSpPr>
          <p:cNvPr id="44" name="모서리가 둥근 직사각형 43"/>
          <p:cNvSpPr>
            <a:spLocks noChangeAspect="1"/>
          </p:cNvSpPr>
          <p:nvPr/>
        </p:nvSpPr>
        <p:spPr>
          <a:xfrm rot="2700000">
            <a:off x="6662627" y="5085339"/>
            <a:ext cx="774894" cy="774894"/>
          </a:xfrm>
          <a:prstGeom prst="roundRect">
            <a:avLst>
              <a:gd name="adj" fmla="val 10889"/>
            </a:avLst>
          </a:prstGeom>
          <a:noFill/>
          <a:ln w="139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3620355" y="1475140"/>
            <a:ext cx="197167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</a:t>
            </a:r>
            <a:r>
              <a:rPr lang="en-US" altLang="ko-KR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2800" spc="-100" dirty="0">
              <a:solidFill>
                <a:schemeClr val="tx1">
                  <a:lumMod val="65000"/>
                  <a:lumOff val="3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855161" y="3047364"/>
            <a:ext cx="5502062" cy="7335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인증제도 개요</a:t>
            </a:r>
            <a:endParaRPr lang="ko-KR" altLang="en-US" sz="4000" spc="-100" dirty="0">
              <a:solidFill>
                <a:schemeClr val="tx1">
                  <a:lumMod val="65000"/>
                  <a:lumOff val="35000"/>
                </a:schemeClr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932" y="3829630"/>
            <a:ext cx="4214519" cy="30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326848" y="1190488"/>
            <a:ext cx="405395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fontAlgn="base" latinLnBrk="0"/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01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인증제도 개요 및 기준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591669" y="1832205"/>
            <a:ext cx="7942730" cy="435895"/>
            <a:chOff x="636494" y="980530"/>
            <a:chExt cx="7942730" cy="435895"/>
          </a:xfrm>
        </p:grpSpPr>
        <p:cxnSp>
          <p:nvCxnSpPr>
            <p:cNvPr id="25" name="직선 연결선 24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636494" y="980530"/>
              <a:ext cx="1140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err="1" smtClean="0"/>
                <a:t>인증제란</a:t>
              </a:r>
              <a:endParaRPr lang="ko-KR" altLang="en-US" b="1" dirty="0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04" y="2537585"/>
            <a:ext cx="81535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05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6" name="그룹 15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36494" y="980530"/>
              <a:ext cx="1140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인증등급</a:t>
              </a:r>
              <a:endParaRPr lang="ko-KR" altLang="en-US" b="1" dirty="0"/>
            </a:p>
          </p:txBody>
        </p:sp>
      </p:grpSp>
      <p:grpSp>
        <p:nvGrpSpPr>
          <p:cNvPr id="30" name="그룹 29"/>
          <p:cNvGrpSpPr/>
          <p:nvPr/>
        </p:nvGrpSpPr>
        <p:grpSpPr>
          <a:xfrm>
            <a:off x="621910" y="1956051"/>
            <a:ext cx="7891096" cy="4220631"/>
            <a:chOff x="694517" y="950799"/>
            <a:chExt cx="8145968" cy="5593359"/>
          </a:xfrm>
        </p:grpSpPr>
        <p:cxnSp>
          <p:nvCxnSpPr>
            <p:cNvPr id="31" name="직선 연결선 30"/>
            <p:cNvCxnSpPr>
              <a:stCxn id="41" idx="0"/>
            </p:cNvCxnSpPr>
            <p:nvPr/>
          </p:nvCxnSpPr>
          <p:spPr>
            <a:xfrm>
              <a:off x="1608062" y="1556792"/>
              <a:ext cx="1" cy="469328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</p:cxnSp>
        <p:grpSp>
          <p:nvGrpSpPr>
            <p:cNvPr id="32" name="Group 12"/>
            <p:cNvGrpSpPr>
              <a:grpSpLocks/>
            </p:cNvGrpSpPr>
            <p:nvPr/>
          </p:nvGrpSpPr>
          <p:grpSpPr bwMode="auto">
            <a:xfrm>
              <a:off x="710081" y="5664059"/>
              <a:ext cx="1724025" cy="880099"/>
              <a:chOff x="778" y="2153"/>
              <a:chExt cx="1440" cy="817"/>
            </a:xfrm>
          </p:grpSpPr>
          <p:sp>
            <p:nvSpPr>
              <p:cNvPr id="54" name="Freeform 13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270 w 1120"/>
                  <a:gd name="T1" fmla="*/ 190 h 252"/>
                  <a:gd name="T2" fmla="*/ 1265 w 1120"/>
                  <a:gd name="T3" fmla="*/ 188 h 252"/>
                  <a:gd name="T4" fmla="*/ 1247 w 1120"/>
                  <a:gd name="T5" fmla="*/ 185 h 252"/>
                  <a:gd name="T6" fmla="*/ 1218 w 1120"/>
                  <a:gd name="T7" fmla="*/ 181 h 252"/>
                  <a:gd name="T8" fmla="*/ 1177 w 1120"/>
                  <a:gd name="T9" fmla="*/ 175 h 252"/>
                  <a:gd name="T10" fmla="*/ 1125 w 1120"/>
                  <a:gd name="T11" fmla="*/ 167 h 252"/>
                  <a:gd name="T12" fmla="*/ 1064 w 1120"/>
                  <a:gd name="T13" fmla="*/ 160 h 252"/>
                  <a:gd name="T14" fmla="*/ 993 w 1120"/>
                  <a:gd name="T15" fmla="*/ 154 h 252"/>
                  <a:gd name="T16" fmla="*/ 914 w 1120"/>
                  <a:gd name="T17" fmla="*/ 148 h 252"/>
                  <a:gd name="T18" fmla="*/ 828 w 1120"/>
                  <a:gd name="T19" fmla="*/ 143 h 252"/>
                  <a:gd name="T20" fmla="*/ 733 w 1120"/>
                  <a:gd name="T21" fmla="*/ 139 h 252"/>
                  <a:gd name="T22" fmla="*/ 630 w 1120"/>
                  <a:gd name="T23" fmla="*/ 139 h 252"/>
                  <a:gd name="T24" fmla="*/ 528 w 1120"/>
                  <a:gd name="T25" fmla="*/ 139 h 252"/>
                  <a:gd name="T26" fmla="*/ 435 w 1120"/>
                  <a:gd name="T27" fmla="*/ 143 h 252"/>
                  <a:gd name="T28" fmla="*/ 349 w 1120"/>
                  <a:gd name="T29" fmla="*/ 148 h 252"/>
                  <a:gd name="T30" fmla="*/ 270 w 1120"/>
                  <a:gd name="T31" fmla="*/ 154 h 252"/>
                  <a:gd name="T32" fmla="*/ 202 w 1120"/>
                  <a:gd name="T33" fmla="*/ 160 h 252"/>
                  <a:gd name="T34" fmla="*/ 143 w 1120"/>
                  <a:gd name="T35" fmla="*/ 167 h 252"/>
                  <a:gd name="T36" fmla="*/ 93 w 1120"/>
                  <a:gd name="T37" fmla="*/ 175 h 252"/>
                  <a:gd name="T38" fmla="*/ 52 w 1120"/>
                  <a:gd name="T39" fmla="*/ 181 h 252"/>
                  <a:gd name="T40" fmla="*/ 23 w 1120"/>
                  <a:gd name="T41" fmla="*/ 185 h 252"/>
                  <a:gd name="T42" fmla="*/ 7 w 1120"/>
                  <a:gd name="T43" fmla="*/ 188 h 252"/>
                  <a:gd name="T44" fmla="*/ 0 w 1120"/>
                  <a:gd name="T45" fmla="*/ 190 h 252"/>
                  <a:gd name="T46" fmla="*/ 0 w 1120"/>
                  <a:gd name="T47" fmla="*/ 47 h 252"/>
                  <a:gd name="T48" fmla="*/ 635 w 1120"/>
                  <a:gd name="T49" fmla="*/ 0 h 252"/>
                  <a:gd name="T50" fmla="*/ 1270 w 1120"/>
                  <a:gd name="T51" fmla="*/ 47 h 252"/>
                  <a:gd name="T52" fmla="*/ 1270 w 1120"/>
                  <a:gd name="T53" fmla="*/ 190 h 252"/>
                  <a:gd name="T54" fmla="*/ 1270 w 1120"/>
                  <a:gd name="T55" fmla="*/ 190 h 25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59" name="Rectangle 14"/>
              <p:cNvSpPr>
                <a:spLocks noChangeArrowheads="1"/>
              </p:cNvSpPr>
              <p:nvPr/>
            </p:nvSpPr>
            <p:spPr bwMode="gray">
              <a:xfrm>
                <a:off x="778" y="2153"/>
                <a:ext cx="1440" cy="817"/>
              </a:xfrm>
              <a:prstGeom prst="rect">
                <a:avLst/>
              </a:prstGeom>
              <a:gradFill rotWithShape="1">
                <a:gsLst>
                  <a:gs pos="0">
                    <a:srgbClr val="800080">
                      <a:gamma/>
                      <a:tint val="24314"/>
                      <a:invGamma/>
                    </a:srgbClr>
                  </a:gs>
                  <a:gs pos="100000">
                    <a:srgbClr val="800080"/>
                  </a:gs>
                </a:gsLst>
                <a:lin ang="2700000" scaled="1"/>
              </a:gradFill>
              <a:ln>
                <a:noFill/>
              </a:ln>
              <a:effectLst>
                <a:outerShdw dist="76200" dir="10800000" kx="-3284103" algn="br" rotWithShape="0">
                  <a:schemeClr val="bg2">
                    <a:alpha val="50000"/>
                  </a:schemeClr>
                </a:outerShdw>
                <a:reflection blurRad="6350" stA="52000" endA="300" endPos="35000" dir="5400000" sy="-100000" algn="bl" rotWithShape="0"/>
              </a:effectLst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불 인증</a:t>
                </a:r>
                <a:endParaRPr kumimoji="0" lang="en-US" altLang="ko-K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34" name="Line 19"/>
            <p:cNvSpPr>
              <a:spLocks noChangeShapeType="1"/>
            </p:cNvSpPr>
            <p:nvPr/>
          </p:nvSpPr>
          <p:spPr bwMode="auto">
            <a:xfrm>
              <a:off x="1608063" y="3584475"/>
              <a:ext cx="5317009" cy="0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5" name="Line 20"/>
            <p:cNvSpPr>
              <a:spLocks noChangeShapeType="1"/>
            </p:cNvSpPr>
            <p:nvPr/>
          </p:nvSpPr>
          <p:spPr bwMode="auto">
            <a:xfrm>
              <a:off x="1669976" y="5475882"/>
              <a:ext cx="5255096" cy="0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2915816" y="1869705"/>
              <a:ext cx="3230442" cy="667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rPr>
                <a:t>4</a:t>
              </a:r>
              <a:r>
                <a:rPr kumimoji="0" lang="ko-KR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rPr>
                <a:t>년간 유효</a:t>
              </a:r>
              <a:endParaRPr kumimoji="0" lang="en-US" altLang="ko-KR" sz="2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37" name="Group 9"/>
            <p:cNvGrpSpPr>
              <a:grpSpLocks/>
            </p:cNvGrpSpPr>
            <p:nvPr/>
          </p:nvGrpSpPr>
          <p:grpSpPr bwMode="auto">
            <a:xfrm>
              <a:off x="694517" y="3862425"/>
              <a:ext cx="1724025" cy="880099"/>
              <a:chOff x="765" y="2290"/>
              <a:chExt cx="1440" cy="817"/>
            </a:xfrm>
          </p:grpSpPr>
          <p:sp>
            <p:nvSpPr>
              <p:cNvPr id="50" name="Freeform 10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270 w 1120"/>
                  <a:gd name="T1" fmla="*/ 190 h 252"/>
                  <a:gd name="T2" fmla="*/ 1265 w 1120"/>
                  <a:gd name="T3" fmla="*/ 188 h 252"/>
                  <a:gd name="T4" fmla="*/ 1247 w 1120"/>
                  <a:gd name="T5" fmla="*/ 185 h 252"/>
                  <a:gd name="T6" fmla="*/ 1218 w 1120"/>
                  <a:gd name="T7" fmla="*/ 181 h 252"/>
                  <a:gd name="T8" fmla="*/ 1177 w 1120"/>
                  <a:gd name="T9" fmla="*/ 175 h 252"/>
                  <a:gd name="T10" fmla="*/ 1125 w 1120"/>
                  <a:gd name="T11" fmla="*/ 167 h 252"/>
                  <a:gd name="T12" fmla="*/ 1064 w 1120"/>
                  <a:gd name="T13" fmla="*/ 160 h 252"/>
                  <a:gd name="T14" fmla="*/ 993 w 1120"/>
                  <a:gd name="T15" fmla="*/ 154 h 252"/>
                  <a:gd name="T16" fmla="*/ 914 w 1120"/>
                  <a:gd name="T17" fmla="*/ 148 h 252"/>
                  <a:gd name="T18" fmla="*/ 828 w 1120"/>
                  <a:gd name="T19" fmla="*/ 143 h 252"/>
                  <a:gd name="T20" fmla="*/ 733 w 1120"/>
                  <a:gd name="T21" fmla="*/ 139 h 252"/>
                  <a:gd name="T22" fmla="*/ 630 w 1120"/>
                  <a:gd name="T23" fmla="*/ 139 h 252"/>
                  <a:gd name="T24" fmla="*/ 528 w 1120"/>
                  <a:gd name="T25" fmla="*/ 139 h 252"/>
                  <a:gd name="T26" fmla="*/ 435 w 1120"/>
                  <a:gd name="T27" fmla="*/ 143 h 252"/>
                  <a:gd name="T28" fmla="*/ 349 w 1120"/>
                  <a:gd name="T29" fmla="*/ 148 h 252"/>
                  <a:gd name="T30" fmla="*/ 270 w 1120"/>
                  <a:gd name="T31" fmla="*/ 154 h 252"/>
                  <a:gd name="T32" fmla="*/ 202 w 1120"/>
                  <a:gd name="T33" fmla="*/ 160 h 252"/>
                  <a:gd name="T34" fmla="*/ 143 w 1120"/>
                  <a:gd name="T35" fmla="*/ 167 h 252"/>
                  <a:gd name="T36" fmla="*/ 93 w 1120"/>
                  <a:gd name="T37" fmla="*/ 175 h 252"/>
                  <a:gd name="T38" fmla="*/ 52 w 1120"/>
                  <a:gd name="T39" fmla="*/ 181 h 252"/>
                  <a:gd name="T40" fmla="*/ 23 w 1120"/>
                  <a:gd name="T41" fmla="*/ 185 h 252"/>
                  <a:gd name="T42" fmla="*/ 7 w 1120"/>
                  <a:gd name="T43" fmla="*/ 188 h 252"/>
                  <a:gd name="T44" fmla="*/ 0 w 1120"/>
                  <a:gd name="T45" fmla="*/ 190 h 252"/>
                  <a:gd name="T46" fmla="*/ 0 w 1120"/>
                  <a:gd name="T47" fmla="*/ 47 h 252"/>
                  <a:gd name="T48" fmla="*/ 635 w 1120"/>
                  <a:gd name="T49" fmla="*/ 0 h 252"/>
                  <a:gd name="T50" fmla="*/ 1270 w 1120"/>
                  <a:gd name="T51" fmla="*/ 47 h 252"/>
                  <a:gd name="T52" fmla="*/ 1270 w 1120"/>
                  <a:gd name="T53" fmla="*/ 190 h 252"/>
                  <a:gd name="T54" fmla="*/ 1270 w 1120"/>
                  <a:gd name="T55" fmla="*/ 190 h 25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53" name="Rectangle 11"/>
              <p:cNvSpPr>
                <a:spLocks noChangeArrowheads="1"/>
              </p:cNvSpPr>
              <p:nvPr/>
            </p:nvSpPr>
            <p:spPr bwMode="gray">
              <a:xfrm>
                <a:off x="765" y="2290"/>
                <a:ext cx="1440" cy="817"/>
              </a:xfrm>
              <a:prstGeom prst="rect">
                <a:avLst/>
              </a:prstGeom>
              <a:gradFill rotWithShape="1">
                <a:gsLst>
                  <a:gs pos="0">
                    <a:srgbClr val="0099CC">
                      <a:gamma/>
                      <a:tint val="36471"/>
                      <a:invGamma/>
                    </a:srgbClr>
                  </a:gs>
                  <a:gs pos="100000">
                    <a:srgbClr val="0099CC"/>
                  </a:gs>
                </a:gsLst>
                <a:lin ang="2700000" scaled="1"/>
              </a:gradFill>
              <a:ln>
                <a:noFill/>
              </a:ln>
              <a:effectLst>
                <a:outerShdw dist="76200" dir="10800000" kx="-3284103" algn="br" rotWithShape="0">
                  <a:schemeClr val="bg2">
                    <a:alpha val="50000"/>
                  </a:schemeClr>
                </a:outerShdw>
                <a:reflection blurRad="6350" stA="52000" endA="300" endPos="35000" dir="5400000" sy="-100000" algn="bl" rotWithShape="0"/>
              </a:effectLst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조건부 인증</a:t>
                </a:r>
                <a:endParaRPr kumimoji="0" lang="en-US" altLang="ko-K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38" name="Group 6"/>
            <p:cNvGrpSpPr>
              <a:grpSpLocks/>
            </p:cNvGrpSpPr>
            <p:nvPr/>
          </p:nvGrpSpPr>
          <p:grpSpPr bwMode="auto">
            <a:xfrm>
              <a:off x="710081" y="1765630"/>
              <a:ext cx="1724025" cy="880099"/>
              <a:chOff x="778" y="2153"/>
              <a:chExt cx="1440" cy="817"/>
            </a:xfrm>
          </p:grpSpPr>
          <p:sp>
            <p:nvSpPr>
              <p:cNvPr id="45" name="Freeform 7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>
                  <a:gd name="T0" fmla="*/ 1270 w 1120"/>
                  <a:gd name="T1" fmla="*/ 190 h 252"/>
                  <a:gd name="T2" fmla="*/ 1265 w 1120"/>
                  <a:gd name="T3" fmla="*/ 188 h 252"/>
                  <a:gd name="T4" fmla="*/ 1247 w 1120"/>
                  <a:gd name="T5" fmla="*/ 185 h 252"/>
                  <a:gd name="T6" fmla="*/ 1218 w 1120"/>
                  <a:gd name="T7" fmla="*/ 181 h 252"/>
                  <a:gd name="T8" fmla="*/ 1177 w 1120"/>
                  <a:gd name="T9" fmla="*/ 175 h 252"/>
                  <a:gd name="T10" fmla="*/ 1125 w 1120"/>
                  <a:gd name="T11" fmla="*/ 167 h 252"/>
                  <a:gd name="T12" fmla="*/ 1064 w 1120"/>
                  <a:gd name="T13" fmla="*/ 160 h 252"/>
                  <a:gd name="T14" fmla="*/ 993 w 1120"/>
                  <a:gd name="T15" fmla="*/ 154 h 252"/>
                  <a:gd name="T16" fmla="*/ 914 w 1120"/>
                  <a:gd name="T17" fmla="*/ 148 h 252"/>
                  <a:gd name="T18" fmla="*/ 828 w 1120"/>
                  <a:gd name="T19" fmla="*/ 143 h 252"/>
                  <a:gd name="T20" fmla="*/ 733 w 1120"/>
                  <a:gd name="T21" fmla="*/ 139 h 252"/>
                  <a:gd name="T22" fmla="*/ 630 w 1120"/>
                  <a:gd name="T23" fmla="*/ 139 h 252"/>
                  <a:gd name="T24" fmla="*/ 528 w 1120"/>
                  <a:gd name="T25" fmla="*/ 139 h 252"/>
                  <a:gd name="T26" fmla="*/ 435 w 1120"/>
                  <a:gd name="T27" fmla="*/ 143 h 252"/>
                  <a:gd name="T28" fmla="*/ 349 w 1120"/>
                  <a:gd name="T29" fmla="*/ 148 h 252"/>
                  <a:gd name="T30" fmla="*/ 270 w 1120"/>
                  <a:gd name="T31" fmla="*/ 154 h 252"/>
                  <a:gd name="T32" fmla="*/ 202 w 1120"/>
                  <a:gd name="T33" fmla="*/ 160 h 252"/>
                  <a:gd name="T34" fmla="*/ 143 w 1120"/>
                  <a:gd name="T35" fmla="*/ 167 h 252"/>
                  <a:gd name="T36" fmla="*/ 93 w 1120"/>
                  <a:gd name="T37" fmla="*/ 175 h 252"/>
                  <a:gd name="T38" fmla="*/ 52 w 1120"/>
                  <a:gd name="T39" fmla="*/ 181 h 252"/>
                  <a:gd name="T40" fmla="*/ 23 w 1120"/>
                  <a:gd name="T41" fmla="*/ 185 h 252"/>
                  <a:gd name="T42" fmla="*/ 7 w 1120"/>
                  <a:gd name="T43" fmla="*/ 188 h 252"/>
                  <a:gd name="T44" fmla="*/ 0 w 1120"/>
                  <a:gd name="T45" fmla="*/ 190 h 252"/>
                  <a:gd name="T46" fmla="*/ 0 w 1120"/>
                  <a:gd name="T47" fmla="*/ 47 h 252"/>
                  <a:gd name="T48" fmla="*/ 635 w 1120"/>
                  <a:gd name="T49" fmla="*/ 0 h 252"/>
                  <a:gd name="T50" fmla="*/ 1270 w 1120"/>
                  <a:gd name="T51" fmla="*/ 47 h 252"/>
                  <a:gd name="T52" fmla="*/ 1270 w 1120"/>
                  <a:gd name="T53" fmla="*/ 190 h 252"/>
                  <a:gd name="T54" fmla="*/ 1270 w 1120"/>
                  <a:gd name="T55" fmla="*/ 190 h 25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DF5908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49" name="Rectangle 8"/>
              <p:cNvSpPr>
                <a:spLocks noChangeArrowheads="1"/>
              </p:cNvSpPr>
              <p:nvPr/>
            </p:nvSpPr>
            <p:spPr bwMode="gray">
              <a:xfrm>
                <a:off x="778" y="2153"/>
                <a:ext cx="1440" cy="817"/>
              </a:xfrm>
              <a:prstGeom prst="rect">
                <a:avLst/>
              </a:prstGeom>
              <a:gradFill rotWithShape="1">
                <a:gsLst>
                  <a:gs pos="0">
                    <a:srgbClr val="D8755A">
                      <a:gamma/>
                      <a:tint val="51373"/>
                      <a:invGamma/>
                    </a:srgbClr>
                  </a:gs>
                  <a:gs pos="100000">
                    <a:srgbClr val="D8755A"/>
                  </a:gs>
                </a:gsLst>
                <a:lin ang="2700000" scaled="1"/>
              </a:gradFill>
              <a:ln>
                <a:noFill/>
              </a:ln>
              <a:effectLst>
                <a:outerShdw dist="76200" dir="10800000" kx="-3284103" algn="br" rotWithShape="0">
                  <a:schemeClr val="bg2">
                    <a:alpha val="50000"/>
                  </a:schemeClr>
                </a:outerShdw>
                <a:reflection blurRad="6350" stA="52000" endA="300" endPos="35000" dir="5400000" sy="-100000" algn="bl" rotWithShape="0"/>
              </a:effectLst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algn="ctr" defTabSz="914400" eaLnBrk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FFFFFF"/>
                      </a:outerShdw>
                    </a:effectLst>
                    <a:uLnTx/>
                    <a:uFillTx/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인증</a:t>
                </a:r>
                <a:endParaRPr kumimoji="0" lang="en-US" altLang="ko-KR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39" name="Text Box 22"/>
            <p:cNvSpPr txBox="1">
              <a:spLocks noChangeArrowheads="1"/>
            </p:cNvSpPr>
            <p:nvPr/>
          </p:nvSpPr>
          <p:spPr bwMode="auto">
            <a:xfrm>
              <a:off x="2915816" y="3975040"/>
              <a:ext cx="3230442" cy="6676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charset="-127"/>
                  <a:ea typeface="굴림" charset="-127"/>
                </a:defRPr>
              </a:lvl9pPr>
            </a:lstStyle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kumimoji="0" lang="ko-KR" alt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</a:rPr>
                <a:t>년간 유효</a:t>
              </a:r>
              <a:endParaRPr kumimoji="0" lang="en-US" altLang="ko-KR" sz="2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5353056" y="950799"/>
              <a:ext cx="3487429" cy="1254879"/>
            </a:xfrm>
            <a:prstGeom prst="roundRect">
              <a:avLst/>
            </a:prstGeom>
            <a:solidFill>
              <a:srgbClr val="1A6BA2"/>
            </a:solidFill>
            <a:ln w="25400" cap="flat" cmpd="sng" algn="ctr">
              <a:solidFill>
                <a:schemeClr val="bg1">
                  <a:lumMod val="85000"/>
                </a:schemeClr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종합병원 </a:t>
              </a:r>
              <a:r>
                <a:rPr kumimoji="0" lang="ko-KR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지정</a:t>
              </a: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, </a:t>
              </a:r>
              <a:r>
                <a:rPr kumimoji="0" lang="ko-KR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전문병원 </a:t>
              </a:r>
              <a:endPara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지정 등 행정적</a:t>
              </a:r>
              <a:r>
                <a:rPr kumimoji="0" lang="en-US" altLang="ko-K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, </a:t>
              </a:r>
              <a:r>
                <a:rPr kumimoji="0" lang="ko-KR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나눔고딕" panose="020D0604000000000000" pitchFamily="50" charset="-127"/>
                  <a:ea typeface="나눔고딕" panose="020D0604000000000000" pitchFamily="50" charset="-127"/>
                  <a:cs typeface="+mn-cs"/>
                </a:rPr>
                <a:t>재정적 지원</a:t>
              </a:r>
            </a:p>
          </p:txBody>
        </p:sp>
        <p:sp>
          <p:nvSpPr>
            <p:cNvPr id="41" name="Line 19"/>
            <p:cNvSpPr>
              <a:spLocks noChangeShapeType="1"/>
            </p:cNvSpPr>
            <p:nvPr/>
          </p:nvSpPr>
          <p:spPr bwMode="auto">
            <a:xfrm>
              <a:off x="1608062" y="1556792"/>
              <a:ext cx="3444801" cy="0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2" name="Line 19"/>
            <p:cNvSpPr>
              <a:spLocks noChangeShapeType="1"/>
            </p:cNvSpPr>
            <p:nvPr/>
          </p:nvSpPr>
          <p:spPr bwMode="auto">
            <a:xfrm>
              <a:off x="2474739" y="4302473"/>
              <a:ext cx="314523" cy="0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3" name="Line 19"/>
            <p:cNvSpPr>
              <a:spLocks noChangeShapeType="1"/>
            </p:cNvSpPr>
            <p:nvPr/>
          </p:nvSpPr>
          <p:spPr bwMode="auto">
            <a:xfrm>
              <a:off x="2474739" y="2162441"/>
              <a:ext cx="314523" cy="0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946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6" name="그룹 15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36494" y="980530"/>
              <a:ext cx="1568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인증 획득 시</a:t>
              </a:r>
              <a:endParaRPr lang="ko-KR" altLang="en-US" b="1" dirty="0"/>
            </a:p>
          </p:txBody>
        </p:sp>
      </p:grpSp>
      <p:grpSp>
        <p:nvGrpSpPr>
          <p:cNvPr id="55" name="그룹 54"/>
          <p:cNvGrpSpPr/>
          <p:nvPr/>
        </p:nvGrpSpPr>
        <p:grpSpPr>
          <a:xfrm>
            <a:off x="443604" y="1963270"/>
            <a:ext cx="8153549" cy="3881717"/>
            <a:chOff x="811770" y="718458"/>
            <a:chExt cx="10544352" cy="4849167"/>
          </a:xfrm>
        </p:grpSpPr>
        <p:sp>
          <p:nvSpPr>
            <p:cNvPr id="60" name="타원 59"/>
            <p:cNvSpPr/>
            <p:nvPr/>
          </p:nvSpPr>
          <p:spPr>
            <a:xfrm>
              <a:off x="811770" y="1412776"/>
              <a:ext cx="1584176" cy="1584176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지정</a:t>
              </a:r>
              <a:endParaRPr lang="en-US" altLang="ko-KR" sz="20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2000" b="1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요건 </a:t>
              </a:r>
              <a:endParaRPr lang="en-US" altLang="ko-KR" sz="20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2000" b="1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강화</a:t>
              </a:r>
              <a:endParaRPr lang="en-US" altLang="ko-KR" sz="20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1" name="Freeform 3"/>
            <p:cNvSpPr>
              <a:spLocks/>
            </p:cNvSpPr>
            <p:nvPr/>
          </p:nvSpPr>
          <p:spPr bwMode="gray">
            <a:xfrm rot="1916047">
              <a:off x="1848528" y="3096841"/>
              <a:ext cx="2064822" cy="639309"/>
            </a:xfrm>
            <a:custGeom>
              <a:avLst/>
              <a:gdLst>
                <a:gd name="T0" fmla="*/ 2018695 w 1717"/>
                <a:gd name="T1" fmla="*/ 162594 h 484"/>
                <a:gd name="T2" fmla="*/ 2212662 w 1717"/>
                <a:gd name="T3" fmla="*/ 629654 h 484"/>
                <a:gd name="T4" fmla="*/ 2114961 w 1717"/>
                <a:gd name="T5" fmla="*/ 588208 h 484"/>
                <a:gd name="T6" fmla="*/ 1972718 w 1717"/>
                <a:gd name="T7" fmla="*/ 642406 h 484"/>
                <a:gd name="T8" fmla="*/ 1830475 w 1717"/>
                <a:gd name="T9" fmla="*/ 690228 h 484"/>
                <a:gd name="T10" fmla="*/ 1666681 w 1717"/>
                <a:gd name="T11" fmla="*/ 730079 h 484"/>
                <a:gd name="T12" fmla="*/ 1525875 w 1717"/>
                <a:gd name="T13" fmla="*/ 752396 h 484"/>
                <a:gd name="T14" fmla="*/ 1390816 w 1717"/>
                <a:gd name="T15" fmla="*/ 763555 h 484"/>
                <a:gd name="T16" fmla="*/ 1252884 w 1717"/>
                <a:gd name="T17" fmla="*/ 763555 h 484"/>
                <a:gd name="T18" fmla="*/ 1100584 w 1717"/>
                <a:gd name="T19" fmla="*/ 746020 h 484"/>
                <a:gd name="T20" fmla="*/ 910927 w 1717"/>
                <a:gd name="T21" fmla="*/ 699792 h 484"/>
                <a:gd name="T22" fmla="*/ 752880 w 1717"/>
                <a:gd name="T23" fmla="*/ 648782 h 484"/>
                <a:gd name="T24" fmla="*/ 625005 w 1717"/>
                <a:gd name="T25" fmla="*/ 594584 h 484"/>
                <a:gd name="T26" fmla="*/ 494257 w 1717"/>
                <a:gd name="T27" fmla="*/ 519664 h 484"/>
                <a:gd name="T28" fmla="*/ 347704 w 1717"/>
                <a:gd name="T29" fmla="*/ 408079 h 484"/>
                <a:gd name="T30" fmla="*/ 225577 w 1717"/>
                <a:gd name="T31" fmla="*/ 296495 h 484"/>
                <a:gd name="T32" fmla="*/ 146553 w 1717"/>
                <a:gd name="T33" fmla="*/ 210416 h 484"/>
                <a:gd name="T34" fmla="*/ 0 w 1717"/>
                <a:gd name="T35" fmla="*/ 0 h 484"/>
                <a:gd name="T36" fmla="*/ 193967 w 1717"/>
                <a:gd name="T37" fmla="*/ 197663 h 484"/>
                <a:gd name="T38" fmla="*/ 314658 w 1717"/>
                <a:gd name="T39" fmla="*/ 296495 h 484"/>
                <a:gd name="T40" fmla="*/ 441096 w 1717"/>
                <a:gd name="T41" fmla="*/ 368228 h 484"/>
                <a:gd name="T42" fmla="*/ 567534 w 1717"/>
                <a:gd name="T43" fmla="*/ 425614 h 484"/>
                <a:gd name="T44" fmla="*/ 699719 w 1717"/>
                <a:gd name="T45" fmla="*/ 467060 h 484"/>
                <a:gd name="T46" fmla="*/ 820409 w 1717"/>
                <a:gd name="T47" fmla="*/ 492565 h 484"/>
                <a:gd name="T48" fmla="*/ 966962 w 1717"/>
                <a:gd name="T49" fmla="*/ 506911 h 484"/>
                <a:gd name="T50" fmla="*/ 1100584 w 1717"/>
                <a:gd name="T51" fmla="*/ 506911 h 484"/>
                <a:gd name="T52" fmla="*/ 1278747 w 1717"/>
                <a:gd name="T53" fmla="*/ 495753 h 484"/>
                <a:gd name="T54" fmla="*/ 1436794 w 1717"/>
                <a:gd name="T55" fmla="*/ 471842 h 484"/>
                <a:gd name="T56" fmla="*/ 1589094 w 1717"/>
                <a:gd name="T57" fmla="*/ 436772 h 484"/>
                <a:gd name="T58" fmla="*/ 1741394 w 1717"/>
                <a:gd name="T59" fmla="*/ 390545 h 484"/>
                <a:gd name="T60" fmla="*/ 1893694 w 1717"/>
                <a:gd name="T61" fmla="*/ 333159 h 484"/>
                <a:gd name="T62" fmla="*/ 2050305 w 1717"/>
                <a:gd name="T63" fmla="*/ 243891 h 4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FF6D69"/>
            </a:solidFill>
            <a:ln>
              <a:noFill/>
            </a:ln>
            <a:effectLst/>
          </p:spPr>
          <p:txBody>
            <a:bodyPr/>
            <a:lstStyle/>
            <a:p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Freeform 3"/>
            <p:cNvSpPr>
              <a:spLocks/>
            </p:cNvSpPr>
            <p:nvPr/>
          </p:nvSpPr>
          <p:spPr bwMode="gray">
            <a:xfrm rot="1479720">
              <a:off x="6027847" y="4508686"/>
              <a:ext cx="2039679" cy="729116"/>
            </a:xfrm>
            <a:custGeom>
              <a:avLst/>
              <a:gdLst>
                <a:gd name="T0" fmla="*/ 2018695 w 1717"/>
                <a:gd name="T1" fmla="*/ 162594 h 484"/>
                <a:gd name="T2" fmla="*/ 2212662 w 1717"/>
                <a:gd name="T3" fmla="*/ 629654 h 484"/>
                <a:gd name="T4" fmla="*/ 2114961 w 1717"/>
                <a:gd name="T5" fmla="*/ 588208 h 484"/>
                <a:gd name="T6" fmla="*/ 1972718 w 1717"/>
                <a:gd name="T7" fmla="*/ 642406 h 484"/>
                <a:gd name="T8" fmla="*/ 1830475 w 1717"/>
                <a:gd name="T9" fmla="*/ 690228 h 484"/>
                <a:gd name="T10" fmla="*/ 1666681 w 1717"/>
                <a:gd name="T11" fmla="*/ 730079 h 484"/>
                <a:gd name="T12" fmla="*/ 1525875 w 1717"/>
                <a:gd name="T13" fmla="*/ 752396 h 484"/>
                <a:gd name="T14" fmla="*/ 1390816 w 1717"/>
                <a:gd name="T15" fmla="*/ 763555 h 484"/>
                <a:gd name="T16" fmla="*/ 1252884 w 1717"/>
                <a:gd name="T17" fmla="*/ 763555 h 484"/>
                <a:gd name="T18" fmla="*/ 1100584 w 1717"/>
                <a:gd name="T19" fmla="*/ 746020 h 484"/>
                <a:gd name="T20" fmla="*/ 910927 w 1717"/>
                <a:gd name="T21" fmla="*/ 699792 h 484"/>
                <a:gd name="T22" fmla="*/ 752880 w 1717"/>
                <a:gd name="T23" fmla="*/ 648782 h 484"/>
                <a:gd name="T24" fmla="*/ 625005 w 1717"/>
                <a:gd name="T25" fmla="*/ 594584 h 484"/>
                <a:gd name="T26" fmla="*/ 494257 w 1717"/>
                <a:gd name="T27" fmla="*/ 519664 h 484"/>
                <a:gd name="T28" fmla="*/ 347704 w 1717"/>
                <a:gd name="T29" fmla="*/ 408079 h 484"/>
                <a:gd name="T30" fmla="*/ 225577 w 1717"/>
                <a:gd name="T31" fmla="*/ 296495 h 484"/>
                <a:gd name="T32" fmla="*/ 146553 w 1717"/>
                <a:gd name="T33" fmla="*/ 210416 h 484"/>
                <a:gd name="T34" fmla="*/ 0 w 1717"/>
                <a:gd name="T35" fmla="*/ 0 h 484"/>
                <a:gd name="T36" fmla="*/ 193967 w 1717"/>
                <a:gd name="T37" fmla="*/ 197663 h 484"/>
                <a:gd name="T38" fmla="*/ 314658 w 1717"/>
                <a:gd name="T39" fmla="*/ 296495 h 484"/>
                <a:gd name="T40" fmla="*/ 441096 w 1717"/>
                <a:gd name="T41" fmla="*/ 368228 h 484"/>
                <a:gd name="T42" fmla="*/ 567534 w 1717"/>
                <a:gd name="T43" fmla="*/ 425614 h 484"/>
                <a:gd name="T44" fmla="*/ 699719 w 1717"/>
                <a:gd name="T45" fmla="*/ 467060 h 484"/>
                <a:gd name="T46" fmla="*/ 820409 w 1717"/>
                <a:gd name="T47" fmla="*/ 492565 h 484"/>
                <a:gd name="T48" fmla="*/ 966962 w 1717"/>
                <a:gd name="T49" fmla="*/ 506911 h 484"/>
                <a:gd name="T50" fmla="*/ 1100584 w 1717"/>
                <a:gd name="T51" fmla="*/ 506911 h 484"/>
                <a:gd name="T52" fmla="*/ 1278747 w 1717"/>
                <a:gd name="T53" fmla="*/ 495753 h 484"/>
                <a:gd name="T54" fmla="*/ 1436794 w 1717"/>
                <a:gd name="T55" fmla="*/ 471842 h 484"/>
                <a:gd name="T56" fmla="*/ 1589094 w 1717"/>
                <a:gd name="T57" fmla="*/ 436772 h 484"/>
                <a:gd name="T58" fmla="*/ 1741394 w 1717"/>
                <a:gd name="T59" fmla="*/ 390545 h 484"/>
                <a:gd name="T60" fmla="*/ 1893694 w 1717"/>
                <a:gd name="T61" fmla="*/ 333159 h 484"/>
                <a:gd name="T62" fmla="*/ 2050305 w 1717"/>
                <a:gd name="T63" fmla="*/ 243891 h 48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717" h="484">
                  <a:moveTo>
                    <a:pt x="1427" y="153"/>
                  </a:moveTo>
                  <a:lnTo>
                    <a:pt x="1405" y="102"/>
                  </a:lnTo>
                  <a:lnTo>
                    <a:pt x="1716" y="132"/>
                  </a:lnTo>
                  <a:lnTo>
                    <a:pt x="1540" y="395"/>
                  </a:lnTo>
                  <a:lnTo>
                    <a:pt x="1519" y="344"/>
                  </a:lnTo>
                  <a:lnTo>
                    <a:pt x="1472" y="369"/>
                  </a:lnTo>
                  <a:lnTo>
                    <a:pt x="1413" y="391"/>
                  </a:lnTo>
                  <a:lnTo>
                    <a:pt x="1373" y="403"/>
                  </a:lnTo>
                  <a:lnTo>
                    <a:pt x="1328" y="418"/>
                  </a:lnTo>
                  <a:lnTo>
                    <a:pt x="1274" y="433"/>
                  </a:lnTo>
                  <a:lnTo>
                    <a:pt x="1219" y="447"/>
                  </a:lnTo>
                  <a:lnTo>
                    <a:pt x="1160" y="458"/>
                  </a:lnTo>
                  <a:lnTo>
                    <a:pt x="1117" y="464"/>
                  </a:lnTo>
                  <a:lnTo>
                    <a:pt x="1062" y="472"/>
                  </a:lnTo>
                  <a:lnTo>
                    <a:pt x="1007" y="479"/>
                  </a:lnTo>
                  <a:lnTo>
                    <a:pt x="968" y="479"/>
                  </a:lnTo>
                  <a:lnTo>
                    <a:pt x="916" y="483"/>
                  </a:lnTo>
                  <a:lnTo>
                    <a:pt x="872" y="479"/>
                  </a:lnTo>
                  <a:lnTo>
                    <a:pt x="817" y="475"/>
                  </a:lnTo>
                  <a:lnTo>
                    <a:pt x="766" y="468"/>
                  </a:lnTo>
                  <a:lnTo>
                    <a:pt x="701" y="453"/>
                  </a:lnTo>
                  <a:lnTo>
                    <a:pt x="634" y="439"/>
                  </a:lnTo>
                  <a:lnTo>
                    <a:pt x="576" y="424"/>
                  </a:lnTo>
                  <a:lnTo>
                    <a:pt x="524" y="407"/>
                  </a:lnTo>
                  <a:lnTo>
                    <a:pt x="476" y="391"/>
                  </a:lnTo>
                  <a:lnTo>
                    <a:pt x="435" y="373"/>
                  </a:lnTo>
                  <a:lnTo>
                    <a:pt x="384" y="349"/>
                  </a:lnTo>
                  <a:lnTo>
                    <a:pt x="344" y="326"/>
                  </a:lnTo>
                  <a:lnTo>
                    <a:pt x="293" y="293"/>
                  </a:lnTo>
                  <a:lnTo>
                    <a:pt x="242" y="256"/>
                  </a:lnTo>
                  <a:lnTo>
                    <a:pt x="205" y="226"/>
                  </a:lnTo>
                  <a:lnTo>
                    <a:pt x="157" y="186"/>
                  </a:lnTo>
                  <a:lnTo>
                    <a:pt x="124" y="158"/>
                  </a:lnTo>
                  <a:lnTo>
                    <a:pt x="102" y="132"/>
                  </a:lnTo>
                  <a:lnTo>
                    <a:pt x="62" y="88"/>
                  </a:lnTo>
                  <a:lnTo>
                    <a:pt x="0" y="0"/>
                  </a:lnTo>
                  <a:lnTo>
                    <a:pt x="91" y="88"/>
                  </a:lnTo>
                  <a:lnTo>
                    <a:pt x="135" y="124"/>
                  </a:lnTo>
                  <a:lnTo>
                    <a:pt x="175" y="158"/>
                  </a:lnTo>
                  <a:lnTo>
                    <a:pt x="219" y="186"/>
                  </a:lnTo>
                  <a:lnTo>
                    <a:pt x="263" y="209"/>
                  </a:lnTo>
                  <a:lnTo>
                    <a:pt x="307" y="231"/>
                  </a:lnTo>
                  <a:lnTo>
                    <a:pt x="355" y="253"/>
                  </a:lnTo>
                  <a:lnTo>
                    <a:pt x="395" y="267"/>
                  </a:lnTo>
                  <a:lnTo>
                    <a:pt x="439" y="282"/>
                  </a:lnTo>
                  <a:lnTo>
                    <a:pt x="487" y="293"/>
                  </a:lnTo>
                  <a:lnTo>
                    <a:pt x="534" y="301"/>
                  </a:lnTo>
                  <a:lnTo>
                    <a:pt x="571" y="309"/>
                  </a:lnTo>
                  <a:lnTo>
                    <a:pt x="622" y="312"/>
                  </a:lnTo>
                  <a:lnTo>
                    <a:pt x="673" y="318"/>
                  </a:lnTo>
                  <a:lnTo>
                    <a:pt x="718" y="318"/>
                  </a:lnTo>
                  <a:lnTo>
                    <a:pt x="766" y="318"/>
                  </a:lnTo>
                  <a:lnTo>
                    <a:pt x="828" y="318"/>
                  </a:lnTo>
                  <a:lnTo>
                    <a:pt x="890" y="311"/>
                  </a:lnTo>
                  <a:lnTo>
                    <a:pt x="949" y="304"/>
                  </a:lnTo>
                  <a:lnTo>
                    <a:pt x="1000" y="296"/>
                  </a:lnTo>
                  <a:lnTo>
                    <a:pt x="1058" y="285"/>
                  </a:lnTo>
                  <a:lnTo>
                    <a:pt x="1106" y="274"/>
                  </a:lnTo>
                  <a:lnTo>
                    <a:pt x="1156" y="260"/>
                  </a:lnTo>
                  <a:lnTo>
                    <a:pt x="1212" y="245"/>
                  </a:lnTo>
                  <a:lnTo>
                    <a:pt x="1259" y="231"/>
                  </a:lnTo>
                  <a:lnTo>
                    <a:pt x="1318" y="209"/>
                  </a:lnTo>
                  <a:lnTo>
                    <a:pt x="1362" y="190"/>
                  </a:lnTo>
                  <a:lnTo>
                    <a:pt x="1427" y="153"/>
                  </a:lnTo>
                </a:path>
              </a:pathLst>
            </a:custGeom>
            <a:solidFill>
              <a:srgbClr val="FF6D69"/>
            </a:solidFill>
            <a:ln>
              <a:noFill/>
            </a:ln>
            <a:effectLst/>
          </p:spPr>
          <p:txBody>
            <a:bodyPr/>
            <a:lstStyle/>
            <a:p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985717" y="1577077"/>
              <a:ext cx="3521411" cy="1153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의료 질 평가 지원금</a:t>
              </a: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감염 예방 </a:t>
              </a:r>
              <a:r>
                <a:rPr lang="ko-KR" altLang="en-US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관리료</a:t>
              </a: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직사각형 64"/>
            <p:cNvSpPr/>
            <p:nvPr/>
          </p:nvSpPr>
          <p:spPr>
            <a:xfrm>
              <a:off x="965030" y="4228797"/>
              <a:ext cx="1454244" cy="13388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종합병원</a:t>
              </a:r>
              <a:endPara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ko-KR" altLang="en-US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수련병원</a:t>
              </a:r>
              <a:endParaRPr lang="en-US" altLang="ko-KR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endPara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6" name="직사각형 65"/>
            <p:cNvSpPr/>
            <p:nvPr/>
          </p:nvSpPr>
          <p:spPr>
            <a:xfrm>
              <a:off x="7047686" y="2822414"/>
              <a:ext cx="4308436" cy="8074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ko-KR" altLang="en-US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국민 홍보를 통한 </a:t>
              </a: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의료기관  </a:t>
              </a:r>
              <a:r>
                <a:rPr lang="ko-KR" altLang="en-US" dirty="0" err="1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인지도ㆍ신뢰도</a:t>
              </a:r>
              <a:r>
                <a:rPr lang="ko-KR" altLang="en-US" dirty="0" smtClean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제고 추진 </a:t>
              </a:r>
              <a:endParaRPr lang="en-US" altLang="ko-KR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67" name="Picture 6" descr="C:\Users\user\Desktop\그림2.png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l="24372" t="6816" r="22997" b="43895"/>
            <a:stretch/>
          </p:blipFill>
          <p:spPr bwMode="auto">
            <a:xfrm>
              <a:off x="8307977" y="718458"/>
              <a:ext cx="2063932" cy="1717238"/>
            </a:xfrm>
            <a:prstGeom prst="rect">
              <a:avLst/>
            </a:prstGeom>
            <a:noFill/>
          </p:spPr>
        </p:pic>
      </p:grpSp>
      <p:sp>
        <p:nvSpPr>
          <p:cNvPr id="77" name="타원 76"/>
          <p:cNvSpPr/>
          <p:nvPr/>
        </p:nvSpPr>
        <p:spPr>
          <a:xfrm>
            <a:off x="2817964" y="3835748"/>
            <a:ext cx="1727105" cy="1584176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</a:t>
            </a:r>
            <a:r>
              <a:rPr lang="ko-KR" altLang="en-US" sz="20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강보험 수가반영</a:t>
            </a:r>
            <a:endParaRPr lang="en-US" altLang="ko-KR" sz="2000" b="1" dirty="0" smtClean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8" name="타원 77"/>
          <p:cNvSpPr/>
          <p:nvPr/>
        </p:nvSpPr>
        <p:spPr>
          <a:xfrm>
            <a:off x="6407147" y="4773266"/>
            <a:ext cx="1598335" cy="143874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41820" y="5303947"/>
            <a:ext cx="1374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ea typeface="나눔고딕"/>
              </a:rPr>
              <a:t>홍보강화</a:t>
            </a:r>
            <a:endParaRPr lang="ko-KR" altLang="en-US" b="1" dirty="0"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9555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- 4 -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6" name="그룹 15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36494" y="980530"/>
              <a:ext cx="1568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인증 조사</a:t>
              </a:r>
              <a:endParaRPr lang="ko-KR" altLang="en-US" b="1" dirty="0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9" y="1850651"/>
            <a:ext cx="53721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815794" y="3811612"/>
            <a:ext cx="1872629" cy="584775"/>
          </a:xfrm>
          <a:prstGeom prst="rect">
            <a:avLst/>
          </a:prstGeom>
          <a:solidFill>
            <a:srgbClr val="FFC000"/>
          </a:solidFill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600" b="1" kern="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개별환자 추적조사</a:t>
            </a:r>
            <a:endParaRPr lang="en-US" altLang="ko-KR" sz="1600" b="1" kern="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600" b="1" kern="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(IT)</a:t>
            </a:r>
            <a:endParaRPr lang="ko-KR" altLang="en-US" sz="1600" b="1" kern="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56749" y="3811612"/>
            <a:ext cx="1801289" cy="584775"/>
          </a:xfrm>
          <a:prstGeom prst="rect">
            <a:avLst/>
          </a:prstGeom>
          <a:solidFill>
            <a:srgbClr val="F79646">
              <a:lumMod val="75000"/>
            </a:srgbClr>
          </a:solidFill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600" b="1" kern="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시스템 추적조사</a:t>
            </a:r>
            <a:endParaRPr lang="en-US" altLang="ko-KR" sz="1600" b="1" kern="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600" b="1" kern="0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(ST)</a:t>
            </a:r>
            <a:endParaRPr lang="ko-KR" altLang="en-US" sz="1600" b="1" kern="0" dirty="0" smtClean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95617" y="4513996"/>
            <a:ext cx="32922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400" b="1" kern="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환자가 겪게 되는 경로</a:t>
            </a:r>
            <a:endParaRPr lang="en-US" altLang="ko-KR" sz="1400" b="1" kern="0" dirty="0" smtClean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우선조사대상 환자선정</a:t>
            </a:r>
            <a:r>
              <a:rPr lang="en-US" altLang="ko-KR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marL="285750" indent="-285750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환자기록 검토 및 정보확인 </a:t>
            </a:r>
            <a:r>
              <a:rPr lang="en-US" altLang="ko-KR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marL="285750" indent="-285750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진료</a:t>
            </a:r>
            <a:r>
              <a:rPr lang="en-US" altLang="ko-KR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치료</a:t>
            </a:r>
            <a:r>
              <a:rPr lang="en-US" altLang="ko-KR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서비스 담당직원 면담</a:t>
            </a:r>
            <a:endParaRPr lang="en-US" altLang="ko-KR" sz="1400" kern="0" dirty="0" smtClean="0">
              <a:solidFill>
                <a:srgbClr val="15151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환자가 처한 환경평가</a:t>
            </a:r>
            <a:endParaRPr lang="en-US" altLang="ko-KR" sz="1400" kern="0" dirty="0" smtClean="0">
              <a:solidFill>
                <a:srgbClr val="15151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환자</a:t>
            </a:r>
            <a:r>
              <a:rPr lang="en-US" altLang="ko-KR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가족 면담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65714" y="4513996"/>
            <a:ext cx="258309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400" b="1" kern="0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의료기관 전체의 시스템 조사</a:t>
            </a:r>
            <a:endParaRPr lang="en-US" altLang="ko-KR" sz="1400" b="1" kern="0" dirty="0" smtClean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지속적 질 향상</a:t>
            </a:r>
            <a:endParaRPr lang="en-US" altLang="ko-KR" sz="1400" kern="0" dirty="0" smtClean="0">
              <a:solidFill>
                <a:srgbClr val="15151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의약품 관리</a:t>
            </a:r>
            <a:endParaRPr lang="en-US" altLang="ko-KR" sz="1400" kern="0" dirty="0" smtClean="0">
              <a:solidFill>
                <a:srgbClr val="15151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인적자원관리</a:t>
            </a:r>
            <a:endParaRPr lang="en-US" altLang="ko-KR" sz="1400" kern="0" dirty="0" smtClean="0">
              <a:solidFill>
                <a:srgbClr val="15151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감염관리</a:t>
            </a:r>
            <a:endParaRPr lang="en-US" altLang="ko-KR" sz="1400" kern="0" dirty="0" smtClean="0">
              <a:solidFill>
                <a:srgbClr val="15151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시설 및 환경관리</a:t>
            </a:r>
            <a:endParaRPr lang="en-US" altLang="ko-KR" sz="1400" kern="0" dirty="0" smtClean="0">
              <a:solidFill>
                <a:srgbClr val="15151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의료정보</a:t>
            </a:r>
            <a:r>
              <a:rPr lang="en-US" altLang="ko-KR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kern="0" dirty="0" smtClean="0">
                <a:solidFill>
                  <a:srgbClr val="15151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의무기록 관리</a:t>
            </a:r>
            <a:endParaRPr lang="en-US" altLang="ko-KR" sz="1400" kern="0" dirty="0" smtClean="0">
              <a:solidFill>
                <a:srgbClr val="151515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010" y="1850651"/>
            <a:ext cx="2296720" cy="184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3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- 5 -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16" name="그룹 15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8" name="직선 연결선 7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36494" y="980530"/>
              <a:ext cx="1568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조사방법</a:t>
              </a:r>
              <a:endParaRPr lang="ko-KR" altLang="en-US" b="1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91669" y="2017276"/>
            <a:ext cx="794273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b="1" dirty="0">
                <a:solidFill>
                  <a:srgbClr val="7B14D0"/>
                </a:solidFill>
                <a:latin typeface="+mj-ea"/>
              </a:rPr>
              <a:t>조사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장소</a:t>
            </a:r>
            <a:endParaRPr lang="en-US" altLang="ko-KR" b="1" dirty="0" smtClean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+mj-ea"/>
                <a:ea typeface="+mj-ea"/>
              </a:rPr>
              <a:t> </a:t>
            </a:r>
            <a:r>
              <a:rPr lang="en-US" altLang="ko-KR" b="1" dirty="0" smtClean="0">
                <a:latin typeface="+mj-ea"/>
                <a:ea typeface="+mj-ea"/>
              </a:rPr>
              <a:t>     </a:t>
            </a:r>
            <a:r>
              <a:rPr lang="ko-KR" altLang="en-US" sz="1400" dirty="0" err="1" smtClean="0">
                <a:latin typeface="+mj-ea"/>
                <a:ea typeface="+mj-ea"/>
              </a:rPr>
              <a:t>ㆍ의료기관</a:t>
            </a:r>
            <a:r>
              <a:rPr lang="ko-KR" altLang="en-US" sz="1400" dirty="0" smtClean="0">
                <a:latin typeface="+mj-ea"/>
                <a:ea typeface="+mj-ea"/>
              </a:rPr>
              <a:t> 내 모든 장소 </a:t>
            </a:r>
            <a:r>
              <a:rPr lang="en-US" altLang="ko-KR" sz="1400" dirty="0" smtClean="0">
                <a:latin typeface="+mj-ea"/>
                <a:ea typeface="+mj-ea"/>
              </a:rPr>
              <a:t>: </a:t>
            </a:r>
            <a:r>
              <a:rPr lang="ko-KR" altLang="en-US" sz="1400" dirty="0" smtClean="0">
                <a:latin typeface="+mj-ea"/>
                <a:ea typeface="+mj-ea"/>
              </a:rPr>
              <a:t>의료서비스를 주로 제공하는 장소를 우선하여 조사</a:t>
            </a:r>
            <a:endParaRPr lang="en-US" altLang="ko-KR" sz="14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ko-KR" sz="1000" dirty="0" smtClean="0">
              <a:latin typeface="+mj-ea"/>
              <a:ea typeface="+mj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b="1" dirty="0">
                <a:solidFill>
                  <a:srgbClr val="7B14D0"/>
                </a:solidFill>
                <a:latin typeface="+mj-ea"/>
              </a:rPr>
              <a:t>조사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대상</a:t>
            </a:r>
            <a:r>
              <a:rPr lang="en-US" altLang="ko-KR" b="1" dirty="0" smtClean="0">
                <a:latin typeface="+mj-ea"/>
                <a:ea typeface="+mj-ea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+mj-ea"/>
                <a:ea typeface="+mj-ea"/>
              </a:rPr>
              <a:t> </a:t>
            </a:r>
            <a:r>
              <a:rPr lang="en-US" altLang="ko-KR" b="1" dirty="0" smtClean="0">
                <a:latin typeface="+mj-ea"/>
                <a:ea typeface="+mj-ea"/>
              </a:rPr>
              <a:t>      </a:t>
            </a:r>
            <a:r>
              <a:rPr lang="ko-KR" altLang="en-US" sz="1400" dirty="0" err="1" smtClean="0">
                <a:latin typeface="+mj-ea"/>
                <a:ea typeface="+mj-ea"/>
              </a:rPr>
              <a:t>ㆍ의료서비스를</a:t>
            </a:r>
            <a:r>
              <a:rPr lang="ko-KR" altLang="en-US" sz="1400" dirty="0" smtClean="0">
                <a:latin typeface="+mj-ea"/>
                <a:ea typeface="+mj-ea"/>
              </a:rPr>
              <a:t> 제공하는 모든 직원</a:t>
            </a:r>
            <a:endParaRPr lang="en-US" altLang="ko-KR" sz="14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en-US" altLang="ko-KR" sz="1400" dirty="0" smtClean="0">
                <a:latin typeface="+mj-ea"/>
                <a:ea typeface="+mj-ea"/>
              </a:rPr>
              <a:t>        </a:t>
            </a:r>
            <a:r>
              <a:rPr lang="ko-KR" altLang="en-US" sz="1400" b="1" dirty="0" err="1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ㆍ지침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 및 절차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계획 등에 따른 수행 관련 자료 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조사 전월로부터 </a:t>
            </a:r>
            <a:r>
              <a:rPr lang="en-US" altLang="ko-KR" sz="1600" b="1" dirty="0" smtClean="0">
                <a:solidFill>
                  <a:srgbClr val="0070C0"/>
                </a:solidFill>
                <a:latin typeface="+mj-ea"/>
                <a:ea typeface="+mj-ea"/>
              </a:rPr>
              <a:t>1</a:t>
            </a:r>
            <a:r>
              <a:rPr lang="ko-KR" altLang="en-US" sz="1600" b="1" dirty="0" smtClean="0">
                <a:solidFill>
                  <a:srgbClr val="0070C0"/>
                </a:solidFill>
                <a:latin typeface="+mj-ea"/>
                <a:ea typeface="+mj-ea"/>
              </a:rPr>
              <a:t>년간 자료</a:t>
            </a:r>
            <a:endParaRPr lang="en-US" altLang="ko-KR" sz="1600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en-US" altLang="ko-KR" sz="1400" dirty="0" smtClean="0">
                <a:latin typeface="+mj-ea"/>
                <a:ea typeface="+mj-ea"/>
              </a:rPr>
              <a:t>        </a:t>
            </a:r>
            <a:r>
              <a:rPr lang="ko-KR" altLang="en-US" sz="1400" b="1" dirty="0" err="1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ㆍ지침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절차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계획 등이 없는 경우 </a:t>
            </a:r>
            <a:r>
              <a:rPr lang="ko-KR" altLang="en-US" sz="1400" dirty="0" smtClean="0">
                <a:latin typeface="+mj-ea"/>
                <a:ea typeface="+mj-ea"/>
              </a:rPr>
              <a:t>시행하지 않은 것으로 간주하고 </a:t>
            </a:r>
            <a:r>
              <a:rPr lang="en-US" altLang="ko-KR" sz="1400" b="1" dirty="0" smtClean="0">
                <a:solidFill>
                  <a:srgbClr val="C00000"/>
                </a:solidFill>
                <a:latin typeface="+mj-ea"/>
                <a:ea typeface="+mj-ea"/>
              </a:rPr>
              <a:t>“</a:t>
            </a:r>
            <a:r>
              <a:rPr lang="ko-KR" altLang="en-US" sz="1400" b="1" dirty="0" smtClean="0">
                <a:solidFill>
                  <a:srgbClr val="C00000"/>
                </a:solidFill>
                <a:latin typeface="+mj-ea"/>
                <a:ea typeface="+mj-ea"/>
              </a:rPr>
              <a:t>무</a:t>
            </a:r>
            <a:r>
              <a:rPr lang="en-US" altLang="ko-KR" sz="1400" b="1" dirty="0" smtClean="0">
                <a:solidFill>
                  <a:srgbClr val="C00000"/>
                </a:solidFill>
                <a:latin typeface="+mj-ea"/>
                <a:ea typeface="+mj-ea"/>
              </a:rPr>
              <a:t>” </a:t>
            </a:r>
            <a:r>
              <a:rPr lang="ko-KR" altLang="en-US" sz="1400" b="1" dirty="0" smtClean="0">
                <a:solidFill>
                  <a:srgbClr val="C00000"/>
                </a:solidFill>
                <a:latin typeface="+mj-ea"/>
                <a:ea typeface="+mj-ea"/>
              </a:rPr>
              <a:t>또는 </a:t>
            </a:r>
            <a:r>
              <a:rPr lang="en-US" altLang="ko-KR" sz="1400" b="1" dirty="0" smtClean="0">
                <a:solidFill>
                  <a:srgbClr val="C00000"/>
                </a:solidFill>
                <a:latin typeface="+mj-ea"/>
                <a:ea typeface="+mj-ea"/>
              </a:rPr>
              <a:t>“</a:t>
            </a:r>
            <a:r>
              <a:rPr lang="ko-KR" altLang="en-US" sz="1400" b="1" dirty="0" smtClean="0">
                <a:solidFill>
                  <a:srgbClr val="C00000"/>
                </a:solidFill>
                <a:latin typeface="+mj-ea"/>
                <a:ea typeface="+mj-ea"/>
              </a:rPr>
              <a:t>하</a:t>
            </a:r>
            <a:r>
              <a:rPr lang="en-US" altLang="ko-KR" sz="1400" b="1" dirty="0" smtClean="0">
                <a:solidFill>
                  <a:srgbClr val="C00000"/>
                </a:solidFill>
                <a:latin typeface="+mj-ea"/>
                <a:ea typeface="+mj-ea"/>
              </a:rPr>
              <a:t>”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solidFill>
                  <a:srgbClr val="C00000"/>
                </a:solidFill>
                <a:latin typeface="+mj-ea"/>
                <a:ea typeface="+mj-ea"/>
              </a:rPr>
              <a:t>        </a:t>
            </a:r>
            <a:r>
              <a:rPr lang="ko-KR" altLang="en-US" sz="1400" b="1" dirty="0" err="1" smtClean="0">
                <a:solidFill>
                  <a:srgbClr val="C00000"/>
                </a:solidFill>
                <a:latin typeface="+mj-ea"/>
                <a:ea typeface="+mj-ea"/>
              </a:rPr>
              <a:t>ㆍ</a:t>
            </a:r>
            <a:r>
              <a:rPr lang="ko-KR" altLang="en-US" sz="1400" dirty="0" err="1" smtClean="0">
                <a:latin typeface="+mj-ea"/>
              </a:rPr>
              <a:t>지침</a:t>
            </a:r>
            <a:r>
              <a:rPr lang="en-US" altLang="ko-KR" sz="1400" dirty="0">
                <a:latin typeface="+mj-ea"/>
              </a:rPr>
              <a:t>, </a:t>
            </a:r>
            <a:r>
              <a:rPr lang="ko-KR" altLang="en-US" sz="1400" dirty="0">
                <a:latin typeface="+mj-ea"/>
              </a:rPr>
              <a:t>절차</a:t>
            </a:r>
            <a:r>
              <a:rPr lang="en-US" altLang="ko-KR" sz="1400" dirty="0">
                <a:latin typeface="+mj-ea"/>
              </a:rPr>
              <a:t>, </a:t>
            </a:r>
            <a:r>
              <a:rPr lang="ko-KR" altLang="en-US" sz="1400" dirty="0">
                <a:latin typeface="+mj-ea"/>
              </a:rPr>
              <a:t>계획 </a:t>
            </a:r>
            <a:r>
              <a:rPr lang="ko-KR" altLang="en-US" sz="1400" dirty="0" smtClean="0">
                <a:latin typeface="+mj-ea"/>
              </a:rPr>
              <a:t>등을 조사기간 중 신규로 작성하거나 수정한 것은 불인정 </a:t>
            </a:r>
            <a:endParaRPr lang="en-US" altLang="ko-KR" sz="1400" b="1" dirty="0" smtClean="0">
              <a:solidFill>
                <a:srgbClr val="C0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en-US" altLang="ko-KR" sz="1400" dirty="0" smtClean="0">
                <a:latin typeface="+mj-ea"/>
                <a:ea typeface="+mj-ea"/>
              </a:rPr>
              <a:t>        </a:t>
            </a:r>
            <a:r>
              <a:rPr lang="ko-KR" altLang="en-US" sz="1400" b="1" dirty="0" err="1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ㆍ퇴원환자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 의무기록 완결도 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: </a:t>
            </a: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조사 전월로부터 </a:t>
            </a:r>
            <a:r>
              <a:rPr lang="en-US" altLang="ko-KR" sz="16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6</a:t>
            </a:r>
            <a:r>
              <a:rPr lang="ko-KR" altLang="en-US" sz="16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개월간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입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퇴원한 환자의 의무기록</a:t>
            </a:r>
            <a:endParaRPr lang="en-US" altLang="ko-KR" sz="1400" b="1" dirty="0" smtClean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                                              </a:t>
            </a:r>
            <a:r>
              <a:rPr lang="ko-KR" altLang="en-US" sz="1400" b="1" dirty="0" smtClean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  무작위 선택</a:t>
            </a:r>
            <a:endParaRPr lang="ko-KR" altLang="en-US" sz="1400" b="1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모서리가 둥근 사각형 설명선 1"/>
          <p:cNvSpPr/>
          <p:nvPr/>
        </p:nvSpPr>
        <p:spPr>
          <a:xfrm>
            <a:off x="2994111" y="1864659"/>
            <a:ext cx="2330823" cy="475129"/>
          </a:xfrm>
          <a:prstGeom prst="wedgeRoundRectCallout">
            <a:avLst>
              <a:gd name="adj1" fmla="val -88141"/>
              <a:gd name="adj2" fmla="val 36176"/>
              <a:gd name="adj3" fmla="val 16667"/>
            </a:avLst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solidFill>
                  <a:srgbClr val="C00000"/>
                </a:solidFill>
              </a:rPr>
              <a:t>표준지침서에서 제시하는 장소</a:t>
            </a:r>
            <a:endParaRPr lang="ko-KR" altLang="en-US" sz="1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6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905734" y="4902160"/>
            <a:ext cx="1273384" cy="1273384"/>
            <a:chOff x="2077048" y="4978400"/>
            <a:chExt cx="1273384" cy="1273384"/>
          </a:xfrm>
        </p:grpSpPr>
        <p:sp>
          <p:nvSpPr>
            <p:cNvPr id="38" name="모서리가 둥근 직사각형 37"/>
            <p:cNvSpPr>
              <a:spLocks noChangeAspect="1"/>
            </p:cNvSpPr>
            <p:nvPr/>
          </p:nvSpPr>
          <p:spPr>
            <a:xfrm rot="2700000">
              <a:off x="2077048" y="4978400"/>
              <a:ext cx="1273384" cy="1273384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85000"/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>
              <a:spLocks noChangeAspect="1"/>
            </p:cNvSpPr>
            <p:nvPr/>
          </p:nvSpPr>
          <p:spPr>
            <a:xfrm rot="2700000">
              <a:off x="2225938" y="5127290"/>
              <a:ext cx="975604" cy="975604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3"/>
          <a:stretch/>
        </p:blipFill>
        <p:spPr>
          <a:xfrm>
            <a:off x="-1852" y="304800"/>
            <a:ext cx="1815173" cy="2740000"/>
          </a:xfrm>
          <a:prstGeom prst="rect">
            <a:avLst/>
          </a:prstGeom>
        </p:spPr>
      </p:pic>
      <p:grpSp>
        <p:nvGrpSpPr>
          <p:cNvPr id="42" name="그룹 41"/>
          <p:cNvGrpSpPr/>
          <p:nvPr/>
        </p:nvGrpSpPr>
        <p:grpSpPr>
          <a:xfrm>
            <a:off x="8260126" y="2612482"/>
            <a:ext cx="432318" cy="432318"/>
            <a:chOff x="4133412" y="5081067"/>
            <a:chExt cx="432318" cy="432318"/>
          </a:xfrm>
        </p:grpSpPr>
        <p:sp>
          <p:nvSpPr>
            <p:cNvPr id="45" name="모서리가 둥근 직사각형 44"/>
            <p:cNvSpPr>
              <a:spLocks noChangeAspect="1"/>
            </p:cNvSpPr>
            <p:nvPr/>
          </p:nvSpPr>
          <p:spPr>
            <a:xfrm rot="2700000">
              <a:off x="4133412" y="5081067"/>
              <a:ext cx="432318" cy="432318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7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6" name="모서리가 둥근 직사각형 45"/>
            <p:cNvSpPr>
              <a:spLocks noChangeAspect="1"/>
            </p:cNvSpPr>
            <p:nvPr/>
          </p:nvSpPr>
          <p:spPr>
            <a:xfrm rot="2700000">
              <a:off x="4193625" y="5141280"/>
              <a:ext cx="311892" cy="311892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97"/>
          <a:stretch/>
        </p:blipFill>
        <p:spPr>
          <a:xfrm>
            <a:off x="7808570" y="4087572"/>
            <a:ext cx="1335430" cy="2770428"/>
          </a:xfrm>
          <a:prstGeom prst="rect">
            <a:avLst/>
          </a:prstGeom>
        </p:spPr>
      </p:pic>
      <p:sp>
        <p:nvSpPr>
          <p:cNvPr id="44" name="모서리가 둥근 직사각형 43"/>
          <p:cNvSpPr>
            <a:spLocks noChangeAspect="1"/>
          </p:cNvSpPr>
          <p:nvPr/>
        </p:nvSpPr>
        <p:spPr>
          <a:xfrm rot="2700000">
            <a:off x="6662627" y="5085339"/>
            <a:ext cx="774894" cy="774894"/>
          </a:xfrm>
          <a:prstGeom prst="roundRect">
            <a:avLst>
              <a:gd name="adj" fmla="val 10889"/>
            </a:avLst>
          </a:prstGeom>
          <a:noFill/>
          <a:ln w="139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3620355" y="1572634"/>
            <a:ext cx="1971675" cy="13746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</a:t>
            </a:r>
            <a:r>
              <a:rPr lang="en-US" altLang="ko-KR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2800" spc="-100" dirty="0">
              <a:solidFill>
                <a:schemeClr val="tx1">
                  <a:lumMod val="65000"/>
                  <a:lumOff val="3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855161" y="2998633"/>
            <a:ext cx="550206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인증 기준</a:t>
            </a:r>
            <a:endParaRPr lang="ko-KR" altLang="en-US" sz="4000" spc="-100" dirty="0">
              <a:solidFill>
                <a:schemeClr val="tx1">
                  <a:lumMod val="65000"/>
                  <a:lumOff val="35000"/>
                </a:schemeClr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932" y="3829630"/>
            <a:ext cx="4214519" cy="30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- 6 -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1568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기준의 이해</a:t>
              </a:r>
              <a:endParaRPr lang="ko-KR" altLang="en-US" b="1" dirty="0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3370175" y="2485106"/>
            <a:ext cx="2369061" cy="3268911"/>
            <a:chOff x="6446232" y="3579930"/>
            <a:chExt cx="3840480" cy="3840480"/>
          </a:xfrm>
          <a:solidFill>
            <a:schemeClr val="tx1"/>
          </a:solidFill>
        </p:grpSpPr>
        <p:sp>
          <p:nvSpPr>
            <p:cNvPr id="36" name="자유형 35"/>
            <p:cNvSpPr/>
            <p:nvPr/>
          </p:nvSpPr>
          <p:spPr>
            <a:xfrm>
              <a:off x="6446232" y="3579930"/>
              <a:ext cx="3840480" cy="3840480"/>
            </a:xfrm>
            <a:custGeom>
              <a:avLst/>
              <a:gdLst>
                <a:gd name="connsiteX0" fmla="*/ 274325 w 3840480"/>
                <a:gd name="connsiteY0" fmla="*/ 0 h 3840480"/>
                <a:gd name="connsiteX1" fmla="*/ 2967628 w 3840480"/>
                <a:gd name="connsiteY1" fmla="*/ 0 h 3840480"/>
                <a:gd name="connsiteX2" fmla="*/ 3840480 w 3840480"/>
                <a:gd name="connsiteY2" fmla="*/ 954415 h 3840480"/>
                <a:gd name="connsiteX3" fmla="*/ 3840480 w 3840480"/>
                <a:gd name="connsiteY3" fmla="*/ 3566155 h 3840480"/>
                <a:gd name="connsiteX4" fmla="*/ 3566155 w 3840480"/>
                <a:gd name="connsiteY4" fmla="*/ 3840480 h 3840480"/>
                <a:gd name="connsiteX5" fmla="*/ 274325 w 3840480"/>
                <a:gd name="connsiteY5" fmla="*/ 3840480 h 3840480"/>
                <a:gd name="connsiteX6" fmla="*/ 0 w 3840480"/>
                <a:gd name="connsiteY6" fmla="*/ 3566155 h 3840480"/>
                <a:gd name="connsiteX7" fmla="*/ 0 w 3840480"/>
                <a:gd name="connsiteY7" fmla="*/ 274325 h 3840480"/>
                <a:gd name="connsiteX8" fmla="*/ 274325 w 3840480"/>
                <a:gd name="connsiteY8" fmla="*/ 0 h 384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40480" h="3840480">
                  <a:moveTo>
                    <a:pt x="274325" y="0"/>
                  </a:moveTo>
                  <a:lnTo>
                    <a:pt x="2967628" y="0"/>
                  </a:lnTo>
                  <a:lnTo>
                    <a:pt x="3840480" y="954415"/>
                  </a:lnTo>
                  <a:lnTo>
                    <a:pt x="3840480" y="3566155"/>
                  </a:lnTo>
                  <a:cubicBezTo>
                    <a:pt x="3840480" y="3717661"/>
                    <a:pt x="3717661" y="3840480"/>
                    <a:pt x="3566155" y="3840480"/>
                  </a:cubicBezTo>
                  <a:lnTo>
                    <a:pt x="274325" y="3840480"/>
                  </a:lnTo>
                  <a:cubicBezTo>
                    <a:pt x="122819" y="3840480"/>
                    <a:pt x="0" y="3717661"/>
                    <a:pt x="0" y="3566155"/>
                  </a:cubicBezTo>
                  <a:lnTo>
                    <a:pt x="0" y="274325"/>
                  </a:lnTo>
                  <a:cubicBezTo>
                    <a:pt x="0" y="122819"/>
                    <a:pt x="122819" y="0"/>
                    <a:pt x="274325" y="0"/>
                  </a:cubicBezTo>
                  <a:close/>
                </a:path>
              </a:pathLst>
            </a:custGeom>
            <a:noFill/>
            <a:ln w="635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200" b="1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등급분류</a:t>
              </a:r>
              <a:endParaRPr lang="en-US" altLang="ko-KR" sz="32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endParaRPr lang="en-US" altLang="ko-KR" sz="12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[</a:t>
              </a: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정규</a:t>
              </a:r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] </a:t>
              </a:r>
              <a:r>
                <a:rPr lang="ko-KR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인증 등급 결정을 위한</a:t>
              </a:r>
              <a:endPara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ko-KR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조사항목</a:t>
              </a:r>
              <a:endPara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[</a:t>
              </a: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시범</a:t>
              </a:r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] </a:t>
              </a:r>
              <a:r>
                <a:rPr lang="ko-KR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단계적으로 정규문항에</a:t>
              </a:r>
              <a:endPara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  </a:t>
              </a:r>
              <a:r>
                <a:rPr lang="ko-KR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 포함될 예정인 문항</a:t>
              </a:r>
              <a:endPara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[</a:t>
              </a:r>
              <a:r>
                <a:rPr lang="ko-KR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필수</a:t>
              </a:r>
              <a:r>
                <a:rPr lang="en-US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] </a:t>
              </a:r>
              <a:r>
                <a:rPr lang="ko-KR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필수적으로 충족해야</a:t>
              </a:r>
              <a:endPara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r>
                <a:rPr lang="en-US" altLang="ko-KR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r>
                <a:rPr lang="ko-KR" altLang="en-US" sz="1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하는 항목</a:t>
              </a:r>
              <a:endPara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7" name="자유형 36"/>
            <p:cNvSpPr/>
            <p:nvPr/>
          </p:nvSpPr>
          <p:spPr>
            <a:xfrm rot="16511605" flipH="1">
              <a:off x="9368598" y="3590490"/>
              <a:ext cx="872852" cy="954415"/>
            </a:xfrm>
            <a:custGeom>
              <a:avLst/>
              <a:gdLst>
                <a:gd name="connsiteX0" fmla="*/ 0 w 872852"/>
                <a:gd name="connsiteY0" fmla="*/ 0 h 954415"/>
                <a:gd name="connsiteX1" fmla="*/ 598527 w 872852"/>
                <a:gd name="connsiteY1" fmla="*/ 0 h 954415"/>
                <a:gd name="connsiteX2" fmla="*/ 872852 w 872852"/>
                <a:gd name="connsiteY2" fmla="*/ 274325 h 954415"/>
                <a:gd name="connsiteX3" fmla="*/ 872852 w 872852"/>
                <a:gd name="connsiteY3" fmla="*/ 954415 h 954415"/>
                <a:gd name="connsiteX4" fmla="*/ 0 w 872852"/>
                <a:gd name="connsiteY4" fmla="*/ 0 h 954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852" h="954415">
                  <a:moveTo>
                    <a:pt x="0" y="0"/>
                  </a:moveTo>
                  <a:lnTo>
                    <a:pt x="598527" y="0"/>
                  </a:lnTo>
                  <a:cubicBezTo>
                    <a:pt x="750033" y="0"/>
                    <a:pt x="872852" y="122819"/>
                    <a:pt x="872852" y="274325"/>
                  </a:cubicBezTo>
                  <a:lnTo>
                    <a:pt x="872852" y="954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35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591670" y="2485105"/>
            <a:ext cx="2372594" cy="3268911"/>
            <a:chOff x="6446232" y="3579930"/>
            <a:chExt cx="3840480" cy="3840480"/>
          </a:xfrm>
        </p:grpSpPr>
        <p:sp>
          <p:nvSpPr>
            <p:cNvPr id="39" name="자유형 38"/>
            <p:cNvSpPr/>
            <p:nvPr/>
          </p:nvSpPr>
          <p:spPr>
            <a:xfrm>
              <a:off x="6446232" y="3579930"/>
              <a:ext cx="3840480" cy="3840480"/>
            </a:xfrm>
            <a:custGeom>
              <a:avLst/>
              <a:gdLst>
                <a:gd name="connsiteX0" fmla="*/ 274325 w 3840480"/>
                <a:gd name="connsiteY0" fmla="*/ 0 h 3840480"/>
                <a:gd name="connsiteX1" fmla="*/ 2967628 w 3840480"/>
                <a:gd name="connsiteY1" fmla="*/ 0 h 3840480"/>
                <a:gd name="connsiteX2" fmla="*/ 3840480 w 3840480"/>
                <a:gd name="connsiteY2" fmla="*/ 954415 h 3840480"/>
                <a:gd name="connsiteX3" fmla="*/ 3840480 w 3840480"/>
                <a:gd name="connsiteY3" fmla="*/ 3566155 h 3840480"/>
                <a:gd name="connsiteX4" fmla="*/ 3566155 w 3840480"/>
                <a:gd name="connsiteY4" fmla="*/ 3840480 h 3840480"/>
                <a:gd name="connsiteX5" fmla="*/ 274325 w 3840480"/>
                <a:gd name="connsiteY5" fmla="*/ 3840480 h 3840480"/>
                <a:gd name="connsiteX6" fmla="*/ 0 w 3840480"/>
                <a:gd name="connsiteY6" fmla="*/ 3566155 h 3840480"/>
                <a:gd name="connsiteX7" fmla="*/ 0 w 3840480"/>
                <a:gd name="connsiteY7" fmla="*/ 274325 h 3840480"/>
                <a:gd name="connsiteX8" fmla="*/ 274325 w 3840480"/>
                <a:gd name="connsiteY8" fmla="*/ 0 h 384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40480" h="3840480">
                  <a:moveTo>
                    <a:pt x="274325" y="0"/>
                  </a:moveTo>
                  <a:lnTo>
                    <a:pt x="2967628" y="0"/>
                  </a:lnTo>
                  <a:lnTo>
                    <a:pt x="3840480" y="954415"/>
                  </a:lnTo>
                  <a:lnTo>
                    <a:pt x="3840480" y="3566155"/>
                  </a:lnTo>
                  <a:cubicBezTo>
                    <a:pt x="3840480" y="3717661"/>
                    <a:pt x="3717661" y="3840480"/>
                    <a:pt x="3566155" y="3840480"/>
                  </a:cubicBezTo>
                  <a:lnTo>
                    <a:pt x="274325" y="3840480"/>
                  </a:lnTo>
                  <a:cubicBezTo>
                    <a:pt x="122819" y="3840480"/>
                    <a:pt x="0" y="3717661"/>
                    <a:pt x="0" y="3566155"/>
                  </a:cubicBezTo>
                  <a:lnTo>
                    <a:pt x="0" y="274325"/>
                  </a:lnTo>
                  <a:cubicBezTo>
                    <a:pt x="0" y="122819"/>
                    <a:pt x="122819" y="0"/>
                    <a:pt x="274325" y="0"/>
                  </a:cubicBezTo>
                  <a:close/>
                </a:path>
              </a:pathLst>
            </a:custGeom>
            <a:noFill/>
            <a:ln w="63500">
              <a:solidFill>
                <a:srgbClr val="F9D7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200" b="1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지침</a:t>
              </a:r>
              <a:r>
                <a:rPr lang="en-US" altLang="ko-KR" sz="2000" b="1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2000" b="1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내규</a:t>
              </a:r>
              <a:r>
                <a:rPr lang="en-US" altLang="ko-KR" sz="2000" b="1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pPr algn="ctr"/>
              <a:endParaRPr lang="en-US" altLang="ko-KR" sz="12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업무표준 </a:t>
              </a:r>
              <a:endParaRPr lang="en-US" altLang="ko-KR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의료기관 </a:t>
              </a:r>
              <a:r>
                <a:rPr lang="ko-KR" altLang="en-US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운영 원칙 </a:t>
              </a:r>
              <a:endParaRPr lang="en-US" altLang="ko-KR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ko-KR" altLang="en-US" spc="-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의료서비스 </a:t>
              </a:r>
              <a:r>
                <a:rPr lang="ko-KR" altLang="en-US" spc="-1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제공 원칙</a:t>
              </a:r>
            </a:p>
            <a:p>
              <a:pPr>
                <a:lnSpc>
                  <a:spcPct val="150000"/>
                </a:lnSpc>
              </a:pPr>
              <a:r>
                <a:rPr lang="ko-KR" altLang="en-US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업무지침</a:t>
              </a:r>
              <a:endPara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0" name="자유형 39"/>
            <p:cNvSpPr/>
            <p:nvPr/>
          </p:nvSpPr>
          <p:spPr>
            <a:xfrm rot="16511605" flipH="1">
              <a:off x="9368598" y="3590490"/>
              <a:ext cx="872852" cy="954415"/>
            </a:xfrm>
            <a:custGeom>
              <a:avLst/>
              <a:gdLst>
                <a:gd name="connsiteX0" fmla="*/ 0 w 872852"/>
                <a:gd name="connsiteY0" fmla="*/ 0 h 954415"/>
                <a:gd name="connsiteX1" fmla="*/ 598527 w 872852"/>
                <a:gd name="connsiteY1" fmla="*/ 0 h 954415"/>
                <a:gd name="connsiteX2" fmla="*/ 872852 w 872852"/>
                <a:gd name="connsiteY2" fmla="*/ 274325 h 954415"/>
                <a:gd name="connsiteX3" fmla="*/ 872852 w 872852"/>
                <a:gd name="connsiteY3" fmla="*/ 954415 h 954415"/>
                <a:gd name="connsiteX4" fmla="*/ 0 w 872852"/>
                <a:gd name="connsiteY4" fmla="*/ 0 h 954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852" h="954415">
                  <a:moveTo>
                    <a:pt x="0" y="0"/>
                  </a:moveTo>
                  <a:lnTo>
                    <a:pt x="598527" y="0"/>
                  </a:lnTo>
                  <a:cubicBezTo>
                    <a:pt x="750033" y="0"/>
                    <a:pt x="872852" y="122819"/>
                    <a:pt x="872852" y="274325"/>
                  </a:cubicBezTo>
                  <a:lnTo>
                    <a:pt x="872852" y="954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 w="63500">
              <a:solidFill>
                <a:srgbClr val="F9D7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6145148" y="2485104"/>
            <a:ext cx="2369061" cy="3268911"/>
            <a:chOff x="6446232" y="3579930"/>
            <a:chExt cx="3840480" cy="3840480"/>
          </a:xfrm>
          <a:solidFill>
            <a:schemeClr val="tx1"/>
          </a:solidFill>
        </p:grpSpPr>
        <p:sp>
          <p:nvSpPr>
            <p:cNvPr id="42" name="자유형 41"/>
            <p:cNvSpPr/>
            <p:nvPr/>
          </p:nvSpPr>
          <p:spPr>
            <a:xfrm>
              <a:off x="6446232" y="3579930"/>
              <a:ext cx="3840480" cy="3840480"/>
            </a:xfrm>
            <a:custGeom>
              <a:avLst/>
              <a:gdLst>
                <a:gd name="connsiteX0" fmla="*/ 274325 w 3840480"/>
                <a:gd name="connsiteY0" fmla="*/ 0 h 3840480"/>
                <a:gd name="connsiteX1" fmla="*/ 2967628 w 3840480"/>
                <a:gd name="connsiteY1" fmla="*/ 0 h 3840480"/>
                <a:gd name="connsiteX2" fmla="*/ 3840480 w 3840480"/>
                <a:gd name="connsiteY2" fmla="*/ 954415 h 3840480"/>
                <a:gd name="connsiteX3" fmla="*/ 3840480 w 3840480"/>
                <a:gd name="connsiteY3" fmla="*/ 3566155 h 3840480"/>
                <a:gd name="connsiteX4" fmla="*/ 3566155 w 3840480"/>
                <a:gd name="connsiteY4" fmla="*/ 3840480 h 3840480"/>
                <a:gd name="connsiteX5" fmla="*/ 274325 w 3840480"/>
                <a:gd name="connsiteY5" fmla="*/ 3840480 h 3840480"/>
                <a:gd name="connsiteX6" fmla="*/ 0 w 3840480"/>
                <a:gd name="connsiteY6" fmla="*/ 3566155 h 3840480"/>
                <a:gd name="connsiteX7" fmla="*/ 0 w 3840480"/>
                <a:gd name="connsiteY7" fmla="*/ 274325 h 3840480"/>
                <a:gd name="connsiteX8" fmla="*/ 274325 w 3840480"/>
                <a:gd name="connsiteY8" fmla="*/ 0 h 384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40480" h="3840480">
                  <a:moveTo>
                    <a:pt x="274325" y="0"/>
                  </a:moveTo>
                  <a:lnTo>
                    <a:pt x="2967628" y="0"/>
                  </a:lnTo>
                  <a:lnTo>
                    <a:pt x="3840480" y="954415"/>
                  </a:lnTo>
                  <a:lnTo>
                    <a:pt x="3840480" y="3566155"/>
                  </a:lnTo>
                  <a:cubicBezTo>
                    <a:pt x="3840480" y="3717661"/>
                    <a:pt x="3717661" y="3840480"/>
                    <a:pt x="3566155" y="3840480"/>
                  </a:cubicBezTo>
                  <a:lnTo>
                    <a:pt x="274325" y="3840480"/>
                  </a:lnTo>
                  <a:cubicBezTo>
                    <a:pt x="122819" y="3840480"/>
                    <a:pt x="0" y="3717661"/>
                    <a:pt x="0" y="3566155"/>
                  </a:cubicBezTo>
                  <a:lnTo>
                    <a:pt x="0" y="274325"/>
                  </a:lnTo>
                  <a:cubicBezTo>
                    <a:pt x="0" y="122819"/>
                    <a:pt x="122819" y="0"/>
                    <a:pt x="274325" y="0"/>
                  </a:cubicBezTo>
                  <a:close/>
                </a:path>
              </a:pathLst>
            </a:custGeom>
            <a:noFill/>
            <a:ln w="63500">
              <a:solidFill>
                <a:srgbClr val="F99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3200" b="1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조사항목</a:t>
              </a:r>
              <a:endParaRPr lang="en-US" altLang="ko-KR" sz="3200" b="1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/>
              <a:endParaRPr lang="en-US" altLang="ko-KR" sz="1200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ko-KR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S : Structure 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구조</a:t>
              </a:r>
              <a:endParaRPr lang="en-US" altLang="ko-KR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P : Process </a:t>
              </a:r>
              <a:r>
                <a:rPr lang="ko-KR" altLang="en-US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과정</a:t>
              </a:r>
              <a:endParaRPr lang="en-US" altLang="ko-KR" dirty="0" smtClean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pc="-10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O </a:t>
              </a:r>
              <a:r>
                <a:rPr lang="en-US" altLang="ko-KR" spc="-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Outcome </a:t>
              </a:r>
              <a:r>
                <a:rPr lang="ko-KR" altLang="en-US" spc="-100" dirty="0" smtClean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결과</a:t>
              </a:r>
              <a:endParaRPr lang="ko-KR" altLang="en-US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3" name="자유형 42"/>
            <p:cNvSpPr/>
            <p:nvPr/>
          </p:nvSpPr>
          <p:spPr>
            <a:xfrm rot="16511605" flipH="1">
              <a:off x="9368599" y="3590490"/>
              <a:ext cx="872851" cy="954415"/>
            </a:xfrm>
            <a:custGeom>
              <a:avLst/>
              <a:gdLst>
                <a:gd name="connsiteX0" fmla="*/ 0 w 872852"/>
                <a:gd name="connsiteY0" fmla="*/ 0 h 954415"/>
                <a:gd name="connsiteX1" fmla="*/ 598527 w 872852"/>
                <a:gd name="connsiteY1" fmla="*/ 0 h 954415"/>
                <a:gd name="connsiteX2" fmla="*/ 872852 w 872852"/>
                <a:gd name="connsiteY2" fmla="*/ 274325 h 954415"/>
                <a:gd name="connsiteX3" fmla="*/ 872852 w 872852"/>
                <a:gd name="connsiteY3" fmla="*/ 954415 h 954415"/>
                <a:gd name="connsiteX4" fmla="*/ 0 w 872852"/>
                <a:gd name="connsiteY4" fmla="*/ 0 h 954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2852" h="954415">
                  <a:moveTo>
                    <a:pt x="0" y="0"/>
                  </a:moveTo>
                  <a:lnTo>
                    <a:pt x="598527" y="0"/>
                  </a:lnTo>
                  <a:cubicBezTo>
                    <a:pt x="750033" y="0"/>
                    <a:pt x="872852" y="122819"/>
                    <a:pt x="872852" y="274325"/>
                  </a:cubicBezTo>
                  <a:lnTo>
                    <a:pt x="872852" y="9544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 w="63500">
              <a:solidFill>
                <a:srgbClr val="F99D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274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- 7 -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1568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인증지침</a:t>
              </a:r>
              <a:endParaRPr lang="ko-KR" altLang="en-US" b="1" dirty="0"/>
            </a:p>
          </p:txBody>
        </p:sp>
      </p:grpSp>
      <p:sp>
        <p:nvSpPr>
          <p:cNvPr id="2" name="직사각형 1"/>
          <p:cNvSpPr/>
          <p:nvPr/>
        </p:nvSpPr>
        <p:spPr>
          <a:xfrm>
            <a:off x="589474" y="2034985"/>
            <a:ext cx="5524446" cy="6633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관련 법규</a:t>
            </a:r>
            <a:r>
              <a:rPr lang="en-US" altLang="ko-KR" sz="14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국제표준</a:t>
            </a:r>
            <a:r>
              <a:rPr lang="en-US" altLang="ko-KR" sz="1400" b="1" dirty="0" smtClean="0">
                <a:solidFill>
                  <a:schemeClr val="tx1"/>
                </a:solidFill>
                <a:latin typeface="+mj-ea"/>
                <a:ea typeface="+mj-ea"/>
              </a:rPr>
              <a:t>, </a:t>
            </a:r>
            <a:r>
              <a:rPr lang="ko-KR" alt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공인된 지식체계</a:t>
            </a:r>
            <a:endParaRPr lang="en-US" altLang="ko-KR" sz="1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latin typeface="+mj-ea"/>
                <a:ea typeface="+mj-ea"/>
              </a:rPr>
              <a:t>의료기관 외</a:t>
            </a:r>
            <a:r>
              <a:rPr lang="en-US" altLang="ko-KR" sz="1200" dirty="0" smtClean="0">
                <a:solidFill>
                  <a:schemeClr val="tx1"/>
                </a:solidFill>
                <a:latin typeface="+mj-ea"/>
                <a:ea typeface="+mj-ea"/>
              </a:rPr>
              <a:t>)</a:t>
            </a:r>
            <a:endParaRPr lang="ko-KR" altLang="en-US" sz="12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89474" y="3281080"/>
            <a:ext cx="5524446" cy="663389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의료기관 내에서 전반적으로 공통되고 일관성 있게 적용되는 규정</a:t>
            </a:r>
            <a:endParaRPr lang="en-US" altLang="ko-KR" sz="14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200" dirty="0" smtClean="0">
                <a:solidFill>
                  <a:schemeClr val="bg1"/>
                </a:solidFill>
                <a:ea typeface="나눔고딕"/>
              </a:rPr>
              <a:t>(</a:t>
            </a:r>
            <a:r>
              <a:rPr lang="ko-KR" altLang="en-US" sz="1200" dirty="0" smtClean="0">
                <a:solidFill>
                  <a:schemeClr val="bg1"/>
                </a:solidFill>
                <a:ea typeface="나눔고딕"/>
              </a:rPr>
              <a:t>의료기관 차원의 공식적인 승인 과정을 거쳐야 함</a:t>
            </a:r>
            <a:r>
              <a:rPr lang="en-US" altLang="ko-KR" sz="1200" dirty="0" smtClean="0">
                <a:solidFill>
                  <a:schemeClr val="bg1"/>
                </a:solidFill>
                <a:ea typeface="나눔고딕"/>
              </a:rPr>
              <a:t>)</a:t>
            </a:r>
            <a:endParaRPr lang="ko-KR" altLang="en-US" sz="1200" dirty="0">
              <a:solidFill>
                <a:schemeClr val="bg1"/>
              </a:solidFill>
              <a:ea typeface="나눔고딕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589474" y="4527175"/>
            <a:ext cx="5524446" cy="6633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부서 혹은 개별 프로세스 차원의 규정</a:t>
            </a:r>
            <a:endParaRPr lang="en-US" altLang="ko-KR" sz="1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en-US" altLang="ko-KR" sz="1200" dirty="0" smtClean="0">
                <a:solidFill>
                  <a:schemeClr val="tx1"/>
                </a:solidFill>
                <a:ea typeface="나눔고딕"/>
              </a:rPr>
              <a:t>(</a:t>
            </a:r>
            <a:r>
              <a:rPr lang="ko-KR" altLang="en-US" sz="1200" dirty="0" smtClean="0">
                <a:solidFill>
                  <a:schemeClr val="tx1"/>
                </a:solidFill>
                <a:ea typeface="나눔고딕"/>
              </a:rPr>
              <a:t>별도의 승인과정 없이 일관성 있게 적용</a:t>
            </a:r>
            <a:r>
              <a:rPr lang="en-US" altLang="ko-KR" sz="1200" dirty="0" smtClean="0">
                <a:solidFill>
                  <a:schemeClr val="tx1"/>
                </a:solidFill>
                <a:ea typeface="나눔고딕"/>
              </a:rPr>
              <a:t>)</a:t>
            </a:r>
            <a:endParaRPr lang="ko-KR" altLang="en-US" sz="1200" dirty="0">
              <a:solidFill>
                <a:schemeClr val="tx1"/>
              </a:solidFill>
              <a:ea typeface="나눔고딕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589474" y="5773271"/>
            <a:ext cx="5524446" cy="45722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절차 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: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업무 혹은 서비스의 과정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프로세스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)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을 정의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938704" y="3729329"/>
            <a:ext cx="1640542" cy="95922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자체적으로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지침</a:t>
            </a:r>
            <a:r>
              <a:rPr lang="ko-KR" altLang="en-US" sz="1200" dirty="0" smtClean="0">
                <a:solidFill>
                  <a:schemeClr val="tx1"/>
                </a:solidFill>
              </a:rPr>
              <a:t>이란 용어 사용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cxnSp>
        <p:nvCxnSpPr>
          <p:cNvPr id="18" name="꺾인 연결선 17"/>
          <p:cNvCxnSpPr>
            <a:stCxn id="34" idx="3"/>
            <a:endCxn id="45" idx="3"/>
          </p:cNvCxnSpPr>
          <p:nvPr/>
        </p:nvCxnSpPr>
        <p:spPr>
          <a:xfrm>
            <a:off x="6113920" y="3612775"/>
            <a:ext cx="12700" cy="1246095"/>
          </a:xfrm>
          <a:prstGeom prst="bentConnector3">
            <a:avLst>
              <a:gd name="adj1" fmla="val 180000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>
            <a:stCxn id="3" idx="1"/>
          </p:cNvCxnSpPr>
          <p:nvPr/>
        </p:nvCxnSpPr>
        <p:spPr>
          <a:xfrm flipH="1">
            <a:off x="6364941" y="4208941"/>
            <a:ext cx="573763" cy="381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54187" y="2823873"/>
            <a:ext cx="3433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법규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지식체계 등의 근거에 다름</a:t>
            </a:r>
            <a:endParaRPr lang="ko-KR" alt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3254186" y="4078066"/>
            <a:ext cx="3433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의료기관 내 상위 규정에 </a:t>
            </a:r>
            <a:r>
              <a:rPr lang="ko-KR" altLang="en-US" sz="1200" dirty="0"/>
              <a:t> </a:t>
            </a:r>
            <a:r>
              <a:rPr lang="ko-KR" altLang="en-US" sz="1200" dirty="0" smtClean="0"/>
              <a:t>따름</a:t>
            </a:r>
            <a:endParaRPr lang="ko-KR" altLang="en-US" sz="1200" dirty="0"/>
          </a:p>
        </p:txBody>
      </p:sp>
      <p:sp>
        <p:nvSpPr>
          <p:cNvPr id="55" name="TextBox 54"/>
          <p:cNvSpPr txBox="1"/>
          <p:nvPr/>
        </p:nvSpPr>
        <p:spPr>
          <a:xfrm>
            <a:off x="3254186" y="5347912"/>
            <a:ext cx="3433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상위 규정을 근거로 이에 적합한 절차 수립</a:t>
            </a:r>
            <a:endParaRPr lang="ko-KR" altLang="en-US" sz="1200" dirty="0"/>
          </a:p>
        </p:txBody>
      </p:sp>
      <p:sp>
        <p:nvSpPr>
          <p:cNvPr id="31" name="아래쪽 화살표 30"/>
          <p:cNvSpPr/>
          <p:nvPr/>
        </p:nvSpPr>
        <p:spPr>
          <a:xfrm>
            <a:off x="2537012" y="2823873"/>
            <a:ext cx="340659" cy="367562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아래쪽 화살표 58"/>
          <p:cNvSpPr/>
          <p:nvPr/>
        </p:nvSpPr>
        <p:spPr>
          <a:xfrm>
            <a:off x="2537012" y="5321017"/>
            <a:ext cx="340659" cy="367562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0" name="아래쪽 화살표 59"/>
          <p:cNvSpPr/>
          <p:nvPr/>
        </p:nvSpPr>
        <p:spPr>
          <a:xfrm>
            <a:off x="2537012" y="4078066"/>
            <a:ext cx="340659" cy="367562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047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- 8 -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4" name="그룹 23"/>
          <p:cNvGrpSpPr/>
          <p:nvPr/>
        </p:nvGrpSpPr>
        <p:grpSpPr>
          <a:xfrm>
            <a:off x="555808" y="1267410"/>
            <a:ext cx="7942731" cy="435895"/>
            <a:chOff x="636493" y="980530"/>
            <a:chExt cx="7942731" cy="435895"/>
          </a:xfrm>
        </p:grpSpPr>
        <p:cxnSp>
          <p:nvCxnSpPr>
            <p:cNvPr id="25" name="직선 연결선 24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636493" y="980530"/>
              <a:ext cx="16584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기준의 틀</a:t>
              </a:r>
              <a:endParaRPr lang="ko-KR" altLang="en-US" b="1" dirty="0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48" y="1841126"/>
            <a:ext cx="73152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21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- 9 -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1568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기준의 구성</a:t>
              </a:r>
              <a:endParaRPr lang="ko-KR" altLang="en-US" b="1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1669" y="1864659"/>
            <a:ext cx="5665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dirty="0" smtClean="0">
                <a:ea typeface="나눔고딕"/>
              </a:rPr>
              <a:t> </a:t>
            </a:r>
            <a:r>
              <a:rPr lang="en-US" altLang="ko-KR" dirty="0" smtClean="0">
                <a:ea typeface="나눔고딕"/>
              </a:rPr>
              <a:t>4</a:t>
            </a:r>
            <a:r>
              <a:rPr lang="ko-KR" altLang="en-US" dirty="0" smtClean="0">
                <a:ea typeface="나눔고딕"/>
              </a:rPr>
              <a:t>개 영역</a:t>
            </a:r>
            <a:r>
              <a:rPr lang="en-US" altLang="ko-KR" dirty="0" smtClean="0">
                <a:ea typeface="나눔고딕"/>
              </a:rPr>
              <a:t>, 13</a:t>
            </a:r>
            <a:r>
              <a:rPr lang="ko-KR" altLang="en-US" dirty="0" smtClean="0">
                <a:ea typeface="나눔고딕"/>
              </a:rPr>
              <a:t>개 장</a:t>
            </a:r>
            <a:r>
              <a:rPr lang="en-US" altLang="ko-KR" dirty="0" smtClean="0">
                <a:ea typeface="나눔고딕"/>
              </a:rPr>
              <a:t>, 92</a:t>
            </a:r>
            <a:r>
              <a:rPr lang="ko-KR" altLang="en-US" dirty="0" smtClean="0">
                <a:ea typeface="나눔고딕"/>
              </a:rPr>
              <a:t>개 기준</a:t>
            </a:r>
            <a:r>
              <a:rPr lang="en-US" altLang="ko-KR" dirty="0" smtClean="0">
                <a:ea typeface="나눔고딕"/>
              </a:rPr>
              <a:t>, 512</a:t>
            </a:r>
            <a:r>
              <a:rPr lang="ko-KR" altLang="en-US" dirty="0" smtClean="0">
                <a:ea typeface="나눔고딕"/>
              </a:rPr>
              <a:t>개 조사항목</a:t>
            </a:r>
            <a:endParaRPr lang="ko-KR" altLang="en-US" dirty="0">
              <a:ea typeface="나눔고딕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9" y="2229338"/>
            <a:ext cx="7942730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544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- 10 -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7521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남원의료원 인증 기준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1669" y="1864659"/>
            <a:ext cx="5665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dirty="0" smtClean="0">
                <a:ea typeface="나눔고딕"/>
              </a:rPr>
              <a:t>486</a:t>
            </a:r>
            <a:r>
              <a:rPr lang="ko-KR" altLang="en-US" dirty="0" smtClean="0">
                <a:ea typeface="나눔고딕"/>
              </a:rPr>
              <a:t>개 조사항목</a:t>
            </a:r>
            <a:r>
              <a:rPr lang="en-US" altLang="ko-KR" dirty="0" smtClean="0">
                <a:ea typeface="나눔고딕"/>
              </a:rPr>
              <a:t>(</a:t>
            </a:r>
            <a:r>
              <a:rPr lang="ko-KR" altLang="en-US" dirty="0" smtClean="0">
                <a:ea typeface="나눔고딕"/>
              </a:rPr>
              <a:t>필수 </a:t>
            </a:r>
            <a:r>
              <a:rPr lang="en-US" altLang="ko-KR" dirty="0" smtClean="0">
                <a:ea typeface="나눔고딕"/>
              </a:rPr>
              <a:t>51, </a:t>
            </a:r>
            <a:r>
              <a:rPr lang="ko-KR" altLang="en-US" dirty="0" smtClean="0">
                <a:ea typeface="나눔고딕"/>
              </a:rPr>
              <a:t>정규 </a:t>
            </a:r>
            <a:r>
              <a:rPr lang="en-US" altLang="ko-KR" dirty="0" smtClean="0">
                <a:ea typeface="나눔고딕"/>
              </a:rPr>
              <a:t>428, </a:t>
            </a:r>
            <a:r>
              <a:rPr lang="ko-KR" altLang="en-US" dirty="0" smtClean="0">
                <a:ea typeface="나눔고딕"/>
              </a:rPr>
              <a:t>시범 </a:t>
            </a:r>
            <a:r>
              <a:rPr lang="en-US" altLang="ko-KR" dirty="0" smtClean="0">
                <a:ea typeface="나눔고딕"/>
              </a:rPr>
              <a:t>7, </a:t>
            </a:r>
            <a:r>
              <a:rPr lang="ko-KR" altLang="en-US" dirty="0" err="1" smtClean="0">
                <a:ea typeface="나눔고딕"/>
              </a:rPr>
              <a:t>미해당</a:t>
            </a:r>
            <a:r>
              <a:rPr lang="ko-KR" altLang="en-US" dirty="0" smtClean="0">
                <a:ea typeface="나눔고딕"/>
              </a:rPr>
              <a:t> </a:t>
            </a:r>
            <a:r>
              <a:rPr lang="en-US" altLang="ko-KR" dirty="0" smtClean="0">
                <a:ea typeface="나눔고딕"/>
              </a:rPr>
              <a:t>26)</a:t>
            </a:r>
            <a:endParaRPr lang="ko-KR" altLang="en-US" dirty="0">
              <a:ea typeface="나눔고딕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69" y="2362758"/>
            <a:ext cx="7942730" cy="403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197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- 11 -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1515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인증  필수항목</a:t>
              </a:r>
              <a:endParaRPr lang="ko-KR" altLang="en-US" b="1" dirty="0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46940"/>
              </p:ext>
            </p:extLst>
          </p:nvPr>
        </p:nvGraphicFramePr>
        <p:xfrm>
          <a:off x="591669" y="1899024"/>
          <a:ext cx="794273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3506"/>
                <a:gridCol w="6389224"/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1</a:t>
                      </a:r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장</a:t>
                      </a:r>
                      <a:endParaRPr lang="ko-KR" altLang="en-US" b="0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b="0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전체</a:t>
                      </a:r>
                      <a:endParaRPr lang="ko-KR" altLang="en-US" b="0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7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장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7.1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질 향상 및 환자안전 운영체계  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&amp;  7.3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환자안전사건 관리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8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장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8.1 </a:t>
                      </a:r>
                      <a:r>
                        <a:rPr lang="ko-KR" altLang="en-US" dirty="0" err="1" smtClean="0">
                          <a:solidFill>
                            <a:schemeClr val="tx1"/>
                          </a:solidFill>
                          <a:ea typeface="나눔고딕"/>
                        </a:rPr>
                        <a:t>감염예방ㆍ관리체계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  </a:t>
                      </a:r>
                      <a:r>
                        <a:rPr lang="en-US" altLang="ko-KR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&amp;  8.3 </a:t>
                      </a:r>
                      <a:r>
                        <a:rPr lang="ko-KR" altLang="en-US" dirty="0" err="1" smtClean="0">
                          <a:solidFill>
                            <a:schemeClr val="tx1"/>
                          </a:solidFill>
                          <a:ea typeface="나눔고딕"/>
                        </a:rPr>
                        <a:t>감염예방ㆍ관리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 교육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10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장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10.7 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직원안전 관리활동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11</a:t>
                      </a:r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장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11.6</a:t>
                      </a:r>
                      <a:r>
                        <a:rPr lang="en-US" altLang="ko-KR" baseline="0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 </a:t>
                      </a:r>
                      <a:r>
                        <a:rPr lang="ko-KR" altLang="en-US" baseline="0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화재안전 관리활동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62449"/>
              </p:ext>
            </p:extLst>
          </p:nvPr>
        </p:nvGraphicFramePr>
        <p:xfrm>
          <a:off x="591669" y="4340702"/>
          <a:ext cx="425823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862"/>
                <a:gridCol w="3425375"/>
              </a:tblGrid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1.1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정확한 환자 확인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1.2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의료진간 정확한 의사소통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1.3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수술 </a:t>
                      </a:r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ea typeface="나눔고딕"/>
                        </a:rPr>
                        <a:t>ㆍ시술의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 정확한 수행</a:t>
                      </a:r>
                      <a:endParaRPr lang="en-US" altLang="ko-KR" sz="1200" b="1" dirty="0" smtClean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1.4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낙상 예방 활동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1.5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손 위생 수행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91669" y="3971370"/>
            <a:ext cx="5665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dirty="0" smtClean="0">
                <a:ea typeface="나눔고딕"/>
              </a:rPr>
              <a:t> </a:t>
            </a:r>
            <a:r>
              <a:rPr lang="en-US" altLang="ko-KR" dirty="0" smtClean="0">
                <a:ea typeface="나눔고딕"/>
              </a:rPr>
              <a:t>1</a:t>
            </a:r>
            <a:r>
              <a:rPr lang="ko-KR" altLang="en-US" dirty="0" smtClean="0">
                <a:ea typeface="나눔고딕"/>
              </a:rPr>
              <a:t>장 환자안전 보장활동</a:t>
            </a:r>
            <a:endParaRPr lang="ko-KR" altLang="en-US" dirty="0">
              <a:ea typeface="나눔고딕"/>
            </a:endParaRPr>
          </a:p>
        </p:txBody>
      </p:sp>
      <p:sp>
        <p:nvSpPr>
          <p:cNvPr id="28" name="제목 1"/>
          <p:cNvSpPr txBox="1">
            <a:spLocks/>
          </p:cNvSpPr>
          <p:nvPr/>
        </p:nvSpPr>
        <p:spPr>
          <a:xfrm>
            <a:off x="5105702" y="3845858"/>
            <a:ext cx="3428697" cy="226807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필수 항목</a:t>
            </a:r>
            <a:r>
              <a:rPr lang="en-US" altLang="ko-KR" sz="4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4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하</a:t>
            </a:r>
            <a:r>
              <a:rPr lang="en-US" altLang="ko-KR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en-US" altLang="ko-KR" sz="4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4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40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없어야 함</a:t>
            </a:r>
            <a:endParaRPr lang="ko-KR" altLang="en-US" sz="40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591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- 12 -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365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조사항목 충족기준</a:t>
              </a:r>
              <a:endParaRPr lang="ko-KR" altLang="en-US" b="1" dirty="0"/>
            </a:p>
          </p:txBody>
        </p:sp>
      </p:grpSp>
      <p:sp>
        <p:nvSpPr>
          <p:cNvPr id="25" name="내용 개체 틀 9"/>
          <p:cNvSpPr>
            <a:spLocks noGrp="1"/>
          </p:cNvSpPr>
          <p:nvPr>
            <p:ph idx="1"/>
          </p:nvPr>
        </p:nvSpPr>
        <p:spPr>
          <a:xfrm>
            <a:off x="699247" y="1825625"/>
            <a:ext cx="1922297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ko-KR" altLang="en-US" sz="1800" b="1" dirty="0" smtClean="0">
                <a:solidFill>
                  <a:srgbClr val="FF33C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상</a:t>
            </a:r>
            <a:r>
              <a:rPr lang="en-US" altLang="ko-KR" sz="1800" b="1" dirty="0" smtClean="0">
                <a:solidFill>
                  <a:srgbClr val="FF33C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b="1" dirty="0" smtClean="0">
                <a:solidFill>
                  <a:srgbClr val="FF33C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</a:t>
            </a:r>
            <a:r>
              <a:rPr lang="en-US" altLang="ko-KR" sz="1800" b="1" dirty="0" smtClean="0">
                <a:solidFill>
                  <a:srgbClr val="FF33C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800" b="1" dirty="0" smtClean="0">
                <a:solidFill>
                  <a:srgbClr val="FF33C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</a:t>
            </a:r>
            <a:endParaRPr lang="en-US" altLang="ko-KR" sz="1800" b="1" dirty="0" smtClean="0">
              <a:solidFill>
                <a:srgbClr val="FF33CC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363026"/>
              </p:ext>
            </p:extLst>
          </p:nvPr>
        </p:nvGraphicFramePr>
        <p:xfrm>
          <a:off x="1057835" y="2390503"/>
          <a:ext cx="7406519" cy="1879675"/>
        </p:xfrm>
        <a:graphic>
          <a:graphicData uri="http://schemas.openxmlformats.org/drawingml/2006/table">
            <a:tbl>
              <a:tblPr firstRow="1" bandRow="1"/>
              <a:tblGrid>
                <a:gridCol w="1207585"/>
                <a:gridCol w="990683"/>
                <a:gridCol w="5208251"/>
              </a:tblGrid>
              <a:tr h="37426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800" b="1" dirty="0" smtClean="0">
                          <a:ea typeface="나눔고딕"/>
                        </a:rPr>
                        <a:t>조사결과</a:t>
                      </a:r>
                      <a:endParaRPr lang="ko-KR" altLang="en-US" sz="1800" b="1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800" b="1" dirty="0" smtClean="0">
                          <a:ea typeface="나눔고딕"/>
                        </a:rPr>
                        <a:t>점 수</a:t>
                      </a:r>
                      <a:endParaRPr lang="ko-KR" altLang="en-US" sz="1800" b="1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800" b="1" dirty="0" smtClean="0">
                          <a:ea typeface="나눔고딕"/>
                        </a:rPr>
                        <a:t>점수화 기준</a:t>
                      </a:r>
                      <a:endParaRPr lang="ko-KR" altLang="en-US" sz="1800" b="1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50180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37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smtClean="0">
                          <a:ea typeface="나눔고딕"/>
                        </a:rPr>
                        <a:t>상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37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ea typeface="나눔고딕"/>
                        </a:rPr>
                        <a:t>10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점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l" defTabSz="91437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ea typeface="나눔고딕"/>
                        </a:rPr>
                        <a:t>조사항목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(ME)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의 충족률이 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90% 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이상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50180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800" b="1" dirty="0" smtClean="0">
                          <a:ea typeface="나눔고딕"/>
                        </a:rPr>
                        <a:t>중</a:t>
                      </a:r>
                      <a:endParaRPr lang="ko-KR" altLang="en-US" sz="1800" b="1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800" b="0" dirty="0" smtClean="0">
                          <a:ea typeface="나눔고딕"/>
                        </a:rPr>
                        <a:t>5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점</a:t>
                      </a:r>
                      <a:endParaRPr lang="ko-KR" altLang="en-US" sz="1800" b="0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l" defTabSz="91437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ea typeface="나눔고딕"/>
                        </a:rPr>
                        <a:t>조사항목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(ME)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의 충족률이 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60% 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이상 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~ 90% 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미만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50180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800" b="1" dirty="0" smtClean="0">
                          <a:ea typeface="나눔고딕"/>
                        </a:rPr>
                        <a:t>하</a:t>
                      </a:r>
                      <a:endParaRPr lang="ko-KR" altLang="en-US" sz="1800" b="1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800" b="0" dirty="0" smtClean="0">
                          <a:ea typeface="나눔고딕"/>
                        </a:rPr>
                        <a:t>0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점</a:t>
                      </a:r>
                      <a:endParaRPr lang="ko-KR" altLang="en-US" sz="1800" b="0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l" defTabSz="91437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ea typeface="나눔고딕"/>
                        </a:rPr>
                        <a:t>조사항목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(ME)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의 충족률이 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60% 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미만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533281"/>
              </p:ext>
            </p:extLst>
          </p:nvPr>
        </p:nvGraphicFramePr>
        <p:xfrm>
          <a:off x="1057835" y="5003074"/>
          <a:ext cx="7421396" cy="1299844"/>
        </p:xfrm>
        <a:graphic>
          <a:graphicData uri="http://schemas.openxmlformats.org/drawingml/2006/table">
            <a:tbl>
              <a:tblPr firstRow="1" bandRow="1"/>
              <a:tblGrid>
                <a:gridCol w="1265154"/>
                <a:gridCol w="857789"/>
                <a:gridCol w="5298453"/>
              </a:tblGrid>
              <a:tr h="35269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37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 smtClean="0">
                          <a:ea typeface="나눔고딕"/>
                        </a:rPr>
                        <a:t>조사결과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800" b="1" dirty="0" smtClean="0">
                          <a:ea typeface="나눔고딕"/>
                        </a:rPr>
                        <a:t>점 수</a:t>
                      </a:r>
                      <a:endParaRPr lang="ko-KR" altLang="en-US" sz="1800" b="1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800" b="1" dirty="0" smtClean="0">
                          <a:ea typeface="나눔고딕"/>
                        </a:rPr>
                        <a:t>점수화 기준</a:t>
                      </a:r>
                      <a:endParaRPr lang="ko-KR" altLang="en-US" sz="1800" b="1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4670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800" b="1" dirty="0" smtClean="0">
                          <a:ea typeface="나눔고딕"/>
                        </a:rPr>
                        <a:t>유</a:t>
                      </a:r>
                      <a:endParaRPr lang="ko-KR" altLang="en-US" sz="1800" b="1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ctr" defTabSz="91437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ea typeface="나눔고딕"/>
                        </a:rPr>
                        <a:t>10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점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l" defTabSz="91437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ea typeface="나눔고딕"/>
                        </a:rPr>
                        <a:t>조사항목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(ME)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의 충족률이 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100% 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이상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46704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ko-KR" altLang="en-US" sz="1800" b="1" dirty="0" smtClean="0">
                          <a:ea typeface="나눔고딕"/>
                        </a:rPr>
                        <a:t>무</a:t>
                      </a:r>
                      <a:endParaRPr lang="ko-KR" altLang="en-US" sz="1800" b="1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algn="ctr" latinLnBrk="1"/>
                      <a:r>
                        <a:rPr lang="en-US" altLang="ko-KR" sz="1800" b="0" dirty="0" smtClean="0">
                          <a:ea typeface="나눔고딕"/>
                        </a:rPr>
                        <a:t>0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점</a:t>
                      </a:r>
                      <a:endParaRPr lang="ko-KR" altLang="en-US" sz="1800" b="0" dirty="0">
                        <a:ea typeface="나눔고딕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</a:defRPr>
                      </a:lvl9pPr>
                    </a:lstStyle>
                    <a:p>
                      <a:pPr marL="0" marR="0" indent="0" algn="l" defTabSz="914379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 smtClean="0">
                          <a:ea typeface="나눔고딕"/>
                        </a:rPr>
                        <a:t>조사항목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(ME)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의 충족률이 </a:t>
                      </a:r>
                      <a:r>
                        <a:rPr lang="en-US" altLang="ko-KR" sz="1800" b="0" dirty="0" smtClean="0">
                          <a:ea typeface="나눔고딕"/>
                        </a:rPr>
                        <a:t>100% </a:t>
                      </a:r>
                      <a:r>
                        <a:rPr lang="ko-KR" altLang="en-US" sz="1800" b="0" dirty="0" smtClean="0">
                          <a:ea typeface="나눔고딕"/>
                        </a:rPr>
                        <a:t>미만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8" name="직사각형 27"/>
          <p:cNvSpPr/>
          <p:nvPr/>
        </p:nvSpPr>
        <p:spPr>
          <a:xfrm>
            <a:off x="699247" y="4446117"/>
            <a:ext cx="13564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ko-KR" altLang="en-US" b="1" dirty="0">
                <a:solidFill>
                  <a:srgbClr val="FF33C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dirty="0" smtClean="0">
                <a:solidFill>
                  <a:srgbClr val="FF33C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 </a:t>
            </a:r>
            <a:r>
              <a:rPr lang="en-US" altLang="ko-KR" b="1" dirty="0" smtClean="0">
                <a:solidFill>
                  <a:srgbClr val="FF33C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 </a:t>
            </a:r>
            <a:r>
              <a:rPr lang="ko-KR" altLang="en-US" b="1" dirty="0" smtClean="0">
                <a:solidFill>
                  <a:srgbClr val="FF33CC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무</a:t>
            </a:r>
            <a:endParaRPr lang="en-US" altLang="ko-KR" b="1" dirty="0">
              <a:solidFill>
                <a:srgbClr val="FF33CC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948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- 13 -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5549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인증 등급 판정기준</a:t>
              </a:r>
              <a:endParaRPr lang="ko-KR" altLang="en-US" b="1" dirty="0"/>
            </a:p>
          </p:txBody>
        </p:sp>
      </p:grp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597771"/>
              </p:ext>
            </p:extLst>
          </p:nvPr>
        </p:nvGraphicFramePr>
        <p:xfrm>
          <a:off x="591669" y="1925916"/>
          <a:ext cx="7942728" cy="3784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788"/>
                <a:gridCol w="1323788"/>
                <a:gridCol w="1323788"/>
                <a:gridCol w="1323788"/>
                <a:gridCol w="1323788"/>
                <a:gridCol w="1323788"/>
              </a:tblGrid>
              <a:tr h="9559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등급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필수항목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전체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solidFill>
                            <a:schemeClr val="tx1"/>
                          </a:solidFill>
                          <a:ea typeface="나눔고딕"/>
                        </a:rPr>
                        <a:t>기준별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solidFill>
                            <a:schemeClr val="tx1"/>
                          </a:solidFill>
                          <a:ea typeface="나눔고딕"/>
                        </a:rPr>
                        <a:t>장별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chemeClr val="tx1"/>
                          </a:solidFill>
                          <a:ea typeface="나눔고딕"/>
                        </a:rPr>
                        <a:t>비고</a:t>
                      </a:r>
                      <a:endParaRPr lang="ko-KR" altLang="en-US" dirty="0">
                        <a:solidFill>
                          <a:schemeClr val="tx1"/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8250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인증</a:t>
                      </a:r>
                      <a:endParaRPr lang="ko-KR" altLang="en-US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‘</a:t>
                      </a:r>
                      <a:r>
                        <a:rPr lang="ko-KR" altLang="en-US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하</a:t>
                      </a:r>
                      <a:r>
                        <a:rPr lang="en-US" altLang="ko-KR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’ </a:t>
                      </a:r>
                      <a:r>
                        <a:rPr lang="ko-KR" altLang="en-US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없음</a:t>
                      </a:r>
                      <a:endParaRPr lang="ko-KR" altLang="en-US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8</a:t>
                      </a:r>
                      <a:r>
                        <a:rPr lang="ko-KR" altLang="en-US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점 이상</a:t>
                      </a:r>
                      <a:endParaRPr lang="ko-KR" altLang="en-US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모든 기준 </a:t>
                      </a:r>
                      <a:endParaRPr lang="en-US" altLang="ko-KR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ea typeface="나눔고딕"/>
                      </a:endParaRPr>
                    </a:p>
                    <a:p>
                      <a:pPr latinLnBrk="1"/>
                      <a:r>
                        <a:rPr lang="en-US" altLang="ko-KR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5</a:t>
                      </a:r>
                      <a:r>
                        <a:rPr lang="ko-KR" altLang="en-US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점 이상</a:t>
                      </a:r>
                      <a:endParaRPr lang="ko-KR" altLang="en-US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모든 장 </a:t>
                      </a:r>
                      <a:endParaRPr lang="en-US" altLang="ko-KR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ea typeface="나눔고딕"/>
                      </a:endParaRPr>
                    </a:p>
                    <a:p>
                      <a:pPr latinLnBrk="1"/>
                      <a:r>
                        <a:rPr lang="en-US" altLang="ko-KR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7</a:t>
                      </a:r>
                      <a:r>
                        <a:rPr lang="ko-KR" altLang="en-US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점 이상</a:t>
                      </a:r>
                      <a:endParaRPr lang="ko-KR" altLang="en-US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ln>
                            <a:solidFill>
                              <a:schemeClr val="accent2">
                                <a:lumMod val="75000"/>
                              </a:schemeClr>
                            </a:solidFill>
                          </a:ln>
                          <a:ea typeface="나눔고딕"/>
                        </a:rPr>
                        <a:t>모든 조건 충족</a:t>
                      </a:r>
                      <a:endParaRPr lang="ko-KR" altLang="en-US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1785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불인증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‘</a:t>
                      </a:r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하</a:t>
                      </a:r>
                      <a:r>
                        <a:rPr lang="en-US" altLang="ko-K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’ </a:t>
                      </a:r>
                    </a:p>
                    <a:p>
                      <a:pPr latinLnBrk="1"/>
                      <a:r>
                        <a:rPr lang="en-US" altLang="ko-K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1</a:t>
                      </a:r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개 이상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7</a:t>
                      </a:r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점 미만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5</a:t>
                      </a:r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점 미만 </a:t>
                      </a:r>
                      <a:endParaRPr lang="en-US" altLang="ko-KR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a typeface="나눔고딕"/>
                      </a:endParaRPr>
                    </a:p>
                    <a:p>
                      <a:pPr latinLnBrk="1"/>
                      <a:r>
                        <a:rPr lang="en-US" altLang="ko-K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2</a:t>
                      </a:r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개 이상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7</a:t>
                      </a:r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점 미만</a:t>
                      </a:r>
                      <a:endParaRPr lang="en-US" altLang="ko-KR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a typeface="나눔고딕"/>
                      </a:endParaRPr>
                    </a:p>
                    <a:p>
                      <a:pPr latinLnBrk="1"/>
                      <a:r>
                        <a:rPr lang="en-US" altLang="ko-KR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1</a:t>
                      </a:r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개 이상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한 개라도 해당되면 </a:t>
                      </a:r>
                      <a:r>
                        <a:rPr lang="ko-KR" altLang="en-US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a typeface="나눔고딕"/>
                        </a:rPr>
                        <a:t>불인증</a:t>
                      </a:r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250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002060"/>
                          </a:solidFill>
                          <a:ea typeface="나눔고딕"/>
                        </a:rPr>
                        <a:t>조건부</a:t>
                      </a:r>
                      <a:endParaRPr lang="en-US" altLang="ko-KR" dirty="0" smtClean="0">
                        <a:solidFill>
                          <a:srgbClr val="002060"/>
                        </a:solidFill>
                        <a:ea typeface="나눔고딕"/>
                      </a:endParaRPr>
                    </a:p>
                    <a:p>
                      <a:pPr algn="ctr" latinLnBrk="1"/>
                      <a:r>
                        <a:rPr lang="ko-KR" altLang="en-US" dirty="0" smtClean="0">
                          <a:solidFill>
                            <a:srgbClr val="002060"/>
                          </a:solidFill>
                          <a:ea typeface="나눔고딕"/>
                        </a:rPr>
                        <a:t>인증</a:t>
                      </a:r>
                      <a:endParaRPr lang="ko-KR" altLang="en-US" dirty="0">
                        <a:solidFill>
                          <a:srgbClr val="002060"/>
                        </a:solidFill>
                        <a:ea typeface="나눔고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rgbClr val="002060"/>
                          </a:solidFill>
                          <a:ea typeface="나눔고딕"/>
                        </a:rPr>
                        <a:t>필수항목에서 </a:t>
                      </a:r>
                      <a:r>
                        <a:rPr lang="en-US" altLang="ko-KR" dirty="0" smtClean="0">
                          <a:solidFill>
                            <a:srgbClr val="002060"/>
                          </a:solidFill>
                          <a:ea typeface="나눔고딕"/>
                        </a:rPr>
                        <a:t>‘</a:t>
                      </a:r>
                      <a:r>
                        <a:rPr lang="ko-KR" altLang="en-US" dirty="0" smtClean="0">
                          <a:solidFill>
                            <a:srgbClr val="002060"/>
                          </a:solidFill>
                          <a:ea typeface="나눔고딕"/>
                        </a:rPr>
                        <a:t>하</a:t>
                      </a:r>
                      <a:r>
                        <a:rPr lang="en-US" altLang="ko-KR" dirty="0" smtClean="0">
                          <a:solidFill>
                            <a:srgbClr val="002060"/>
                          </a:solidFill>
                          <a:ea typeface="나눔고딕"/>
                        </a:rPr>
                        <a:t>’</a:t>
                      </a:r>
                      <a:r>
                        <a:rPr lang="ko-KR" altLang="en-US" dirty="0" smtClean="0">
                          <a:solidFill>
                            <a:srgbClr val="002060"/>
                          </a:solidFill>
                          <a:ea typeface="나눔고딕"/>
                        </a:rPr>
                        <a:t>가 없으면서</a:t>
                      </a:r>
                      <a:r>
                        <a:rPr lang="en-US" altLang="ko-KR" dirty="0" smtClean="0">
                          <a:solidFill>
                            <a:srgbClr val="002060"/>
                          </a:solidFill>
                          <a:ea typeface="나눔고딕"/>
                        </a:rPr>
                        <a:t>,</a:t>
                      </a:r>
                    </a:p>
                    <a:p>
                      <a:pPr latinLnBrk="1"/>
                      <a:r>
                        <a:rPr lang="ko-KR" altLang="en-US" dirty="0" smtClean="0">
                          <a:solidFill>
                            <a:srgbClr val="002060"/>
                          </a:solidFill>
                          <a:ea typeface="나눔고딕"/>
                        </a:rPr>
                        <a:t>조사항목 평균점수가 인증과 </a:t>
                      </a:r>
                      <a:r>
                        <a:rPr lang="ko-KR" altLang="en-US" dirty="0" err="1" smtClean="0">
                          <a:solidFill>
                            <a:srgbClr val="002060"/>
                          </a:solidFill>
                          <a:ea typeface="나눔고딕"/>
                        </a:rPr>
                        <a:t>불인증에</a:t>
                      </a:r>
                      <a:r>
                        <a:rPr lang="ko-KR" altLang="en-US" dirty="0" smtClean="0">
                          <a:solidFill>
                            <a:srgbClr val="002060"/>
                          </a:solidFill>
                          <a:ea typeface="나눔고딕"/>
                        </a:rPr>
                        <a:t> 해당되지 않는 모든 경우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23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905734" y="4902160"/>
            <a:ext cx="1273384" cy="1273384"/>
            <a:chOff x="2077048" y="4978400"/>
            <a:chExt cx="1273384" cy="1273384"/>
          </a:xfrm>
        </p:grpSpPr>
        <p:sp>
          <p:nvSpPr>
            <p:cNvPr id="38" name="모서리가 둥근 직사각형 37"/>
            <p:cNvSpPr>
              <a:spLocks noChangeAspect="1"/>
            </p:cNvSpPr>
            <p:nvPr/>
          </p:nvSpPr>
          <p:spPr>
            <a:xfrm rot="2700000">
              <a:off x="2077048" y="4978400"/>
              <a:ext cx="1273384" cy="1273384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85000"/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>
              <a:spLocks noChangeAspect="1"/>
            </p:cNvSpPr>
            <p:nvPr/>
          </p:nvSpPr>
          <p:spPr>
            <a:xfrm rot="2700000">
              <a:off x="2225938" y="5127290"/>
              <a:ext cx="975604" cy="975604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3"/>
          <a:stretch/>
        </p:blipFill>
        <p:spPr>
          <a:xfrm>
            <a:off x="-1852" y="304800"/>
            <a:ext cx="1815173" cy="2740000"/>
          </a:xfrm>
          <a:prstGeom prst="rect">
            <a:avLst/>
          </a:prstGeom>
        </p:spPr>
      </p:pic>
      <p:grpSp>
        <p:nvGrpSpPr>
          <p:cNvPr id="42" name="그룹 41"/>
          <p:cNvGrpSpPr/>
          <p:nvPr/>
        </p:nvGrpSpPr>
        <p:grpSpPr>
          <a:xfrm>
            <a:off x="8260126" y="2612482"/>
            <a:ext cx="432318" cy="432318"/>
            <a:chOff x="4133412" y="5081067"/>
            <a:chExt cx="432318" cy="432318"/>
          </a:xfrm>
        </p:grpSpPr>
        <p:sp>
          <p:nvSpPr>
            <p:cNvPr id="45" name="모서리가 둥근 직사각형 44"/>
            <p:cNvSpPr>
              <a:spLocks noChangeAspect="1"/>
            </p:cNvSpPr>
            <p:nvPr/>
          </p:nvSpPr>
          <p:spPr>
            <a:xfrm rot="2700000">
              <a:off x="4133412" y="5081067"/>
              <a:ext cx="432318" cy="432318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7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6" name="모서리가 둥근 직사각형 45"/>
            <p:cNvSpPr>
              <a:spLocks noChangeAspect="1"/>
            </p:cNvSpPr>
            <p:nvPr/>
          </p:nvSpPr>
          <p:spPr>
            <a:xfrm rot="2700000">
              <a:off x="4193625" y="5141280"/>
              <a:ext cx="311892" cy="311892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97"/>
          <a:stretch/>
        </p:blipFill>
        <p:spPr>
          <a:xfrm>
            <a:off x="7808570" y="4087572"/>
            <a:ext cx="1335430" cy="2770428"/>
          </a:xfrm>
          <a:prstGeom prst="rect">
            <a:avLst/>
          </a:prstGeom>
        </p:spPr>
      </p:pic>
      <p:sp>
        <p:nvSpPr>
          <p:cNvPr id="44" name="모서리가 둥근 직사각형 43"/>
          <p:cNvSpPr>
            <a:spLocks noChangeAspect="1"/>
          </p:cNvSpPr>
          <p:nvPr/>
        </p:nvSpPr>
        <p:spPr>
          <a:xfrm rot="2700000">
            <a:off x="6662627" y="5085339"/>
            <a:ext cx="774894" cy="774894"/>
          </a:xfrm>
          <a:prstGeom prst="roundRect">
            <a:avLst>
              <a:gd name="adj" fmla="val 10889"/>
            </a:avLst>
          </a:prstGeom>
          <a:noFill/>
          <a:ln w="139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3620355" y="1572634"/>
            <a:ext cx="1971675" cy="13746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</a:t>
            </a:r>
            <a:r>
              <a:rPr lang="en-US" altLang="ko-KR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2800" spc="-100" dirty="0">
              <a:solidFill>
                <a:schemeClr val="tx1">
                  <a:lumMod val="65000"/>
                  <a:lumOff val="3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855161" y="2998633"/>
            <a:ext cx="550206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인증 기준 변화</a:t>
            </a:r>
            <a:endParaRPr lang="ko-KR" altLang="en-US" sz="4000" spc="-100" dirty="0">
              <a:solidFill>
                <a:schemeClr val="tx1">
                  <a:lumMod val="65000"/>
                  <a:lumOff val="35000"/>
                </a:schemeClr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932" y="3829630"/>
            <a:ext cx="4214519" cy="30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0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- 14 -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1784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주요 고려사항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891558"/>
            <a:ext cx="7938249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환자안전과 관련된 사회적 이슈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ㆍ코로나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19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등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감염병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대응 강화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ㆍ대리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수술 관련 안전관리 강화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</a:p>
          <a:p>
            <a:r>
              <a:rPr lang="en-US" altLang="ko-KR" sz="1400" dirty="0" smtClean="0">
                <a:ea typeface="나눔고딕"/>
              </a:rPr>
              <a:t>  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급변하는 의료환경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ㆍ법령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개정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혈액관리법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의료기관 세탁물 관리규칙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폭력예방 및 관리에 의료법   반영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</a:t>
            </a: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ㆍ항생제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사용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내성균환자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관리 조사 내용 확대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ㆍ국제인증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(IEEA)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권고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/>
            <a:endParaRPr lang="en-US" altLang="ko-KR" sz="8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정부 부처 및 다양한 이해관계자의 요구 조율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en-US" altLang="ko-KR" dirty="0" smtClean="0">
                <a:ea typeface="나눔고딕"/>
              </a:rPr>
              <a:t>    </a:t>
            </a:r>
            <a:r>
              <a:rPr lang="en-US" altLang="ko-KR" sz="1400" dirty="0" smtClean="0">
                <a:ea typeface="나눔고딕"/>
              </a:rPr>
              <a:t> </a:t>
            </a:r>
            <a:r>
              <a:rPr lang="en-US" altLang="ko-KR" dirty="0" smtClean="0">
                <a:ea typeface="나눔고딕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ㆍ적격한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자의 의약품 조제</a:t>
            </a:r>
            <a:endParaRPr lang="en-US" altLang="ko-KR" sz="140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ㆍ전담인력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환자안전 및 질 향상 활동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감염관리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 :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규모별 합리적 수준 설정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endParaRPr lang="en-US" altLang="ko-KR" sz="8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근거에 기반한 합리적인 개정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en-US" altLang="ko-KR" dirty="0" smtClean="0">
                <a:ea typeface="나눔고딕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ㆍ조사항목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등급 상향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시범 → 정규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(5.3/7.2/7.3 ME 6/8.1 ME 5.6/11.5ME 8)</a:t>
            </a:r>
          </a:p>
          <a:p>
            <a:endParaRPr lang="en-US" altLang="ko-KR" sz="8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인증기준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고도화</a:t>
            </a:r>
            <a:endParaRPr lang="en-US" altLang="ko-KR" b="1" dirty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</a:t>
            </a:r>
            <a:r>
              <a:rPr lang="ko-KR" altLang="en-US" sz="16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ㆍ조사항목</a:t>
            </a:r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간 균형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조사결과 등 고려</a:t>
            </a: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인증기준 정비</a:t>
            </a:r>
            <a:endParaRPr lang="ko-KR" altLang="en-US" sz="160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691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- 15 -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5" y="980530"/>
              <a:ext cx="2365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조사항목 변경 내용</a:t>
              </a:r>
              <a:endParaRPr lang="ko-KR" altLang="en-US" b="1" dirty="0"/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180541"/>
              </p:ext>
            </p:extLst>
          </p:nvPr>
        </p:nvGraphicFramePr>
        <p:xfrm>
          <a:off x="654423" y="1872130"/>
          <a:ext cx="7879975" cy="4303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165"/>
                <a:gridCol w="665181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ea typeface="나눔고딕"/>
                        </a:rPr>
                        <a:t>구분</a:t>
                      </a:r>
                      <a:endParaRPr lang="ko-KR" altLang="en-US" sz="1300" dirty="0">
                        <a:ea typeface="나눔고딕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ea typeface="나눔고딕"/>
                        </a:rPr>
                        <a:t>기준 및 내용</a:t>
                      </a:r>
                      <a:endParaRPr lang="ko-KR" altLang="en-US" sz="1300" dirty="0">
                        <a:ea typeface="나눔고딕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839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신설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(+10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개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)</a:t>
                      </a:r>
                      <a:endParaRPr lang="ko-KR" altLang="en-US" sz="1300" b="1" dirty="0">
                        <a:solidFill>
                          <a:srgbClr val="C00000"/>
                        </a:solidFill>
                        <a:ea typeface="나눔고딕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2.3.4(ME 2-3) 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혈액관리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: 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수혈관리위원회 수혈관리실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 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활동</a:t>
                      </a:r>
                      <a:endParaRPr lang="en-US" altLang="ko-KR" sz="1300" b="1" dirty="0" smtClean="0">
                        <a:solidFill>
                          <a:srgbClr val="C00000"/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5.7(ME 1-5) </a:t>
                      </a:r>
                      <a:r>
                        <a:rPr lang="ko-KR" altLang="en-US" sz="1300" b="1" dirty="0" err="1" smtClean="0">
                          <a:solidFill>
                            <a:srgbClr val="C00000"/>
                          </a:solidFill>
                          <a:ea typeface="나눔고딕"/>
                        </a:rPr>
                        <a:t>수술장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 안전관리</a:t>
                      </a:r>
                      <a:endParaRPr lang="en-US" altLang="ko-KR" sz="1300" b="1" dirty="0" smtClean="0">
                        <a:solidFill>
                          <a:srgbClr val="C00000"/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12.1(ME 9) 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의무기록 관리 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: 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의무기록을 보관하고 관리한다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.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13.2(ME 1) 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구두처방 지표관리</a:t>
                      </a:r>
                      <a:endParaRPr lang="ko-KR" altLang="en-US" sz="1300" b="1" dirty="0">
                        <a:solidFill>
                          <a:srgbClr val="C00000"/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분리</a:t>
                      </a:r>
                      <a:r>
                        <a:rPr lang="en-US" altLang="ko-KR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(2</a:t>
                      </a:r>
                      <a:r>
                        <a:rPr lang="ko-KR" altLang="en-US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→</a:t>
                      </a:r>
                      <a:r>
                        <a:rPr lang="en-US" altLang="ko-KR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4</a:t>
                      </a:r>
                      <a:r>
                        <a:rPr lang="ko-KR" altLang="en-US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개</a:t>
                      </a:r>
                      <a:r>
                        <a:rPr lang="en-US" altLang="ko-KR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)</a:t>
                      </a:r>
                      <a:endParaRPr lang="ko-KR" altLang="en-US" sz="1300" b="1" dirty="0">
                        <a:solidFill>
                          <a:schemeClr val="accent1">
                            <a:lumMod val="50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감염병</a:t>
                      </a:r>
                      <a:r>
                        <a:rPr lang="ko-KR" altLang="en-US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 의심 외래환자 관리 → </a:t>
                      </a:r>
                      <a:r>
                        <a:rPr lang="en-US" altLang="ko-KR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8.8(ME 2,3) </a:t>
                      </a:r>
                      <a:r>
                        <a:rPr lang="ko-KR" altLang="en-US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외래환자 관리</a:t>
                      </a:r>
                      <a:r>
                        <a:rPr lang="en-US" altLang="ko-KR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/</a:t>
                      </a:r>
                      <a:r>
                        <a:rPr lang="ko-KR" altLang="en-US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응급실 환자 관리 구분</a:t>
                      </a:r>
                      <a:endParaRPr lang="en-US" altLang="ko-KR" sz="13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수술 및 시술기록 → </a:t>
                      </a:r>
                      <a:r>
                        <a:rPr lang="en-US" altLang="ko-KR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12.2(ME 5,6) </a:t>
                      </a:r>
                      <a:r>
                        <a:rPr lang="ko-KR" altLang="en-US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수술기록</a:t>
                      </a:r>
                      <a:r>
                        <a:rPr lang="en-US" altLang="ko-KR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a typeface="나눔고딕"/>
                        </a:rPr>
                        <a:t>시술기록으로 분리</a:t>
                      </a:r>
                      <a:endParaRPr lang="ko-KR" altLang="en-US" sz="1300" b="1" dirty="0">
                        <a:solidFill>
                          <a:schemeClr val="accent1">
                            <a:lumMod val="50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변경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(3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→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개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)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13.1(ME 7-9)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혈류감염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요로감염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폐렴 지표관리 </a:t>
                      </a:r>
                      <a:endParaRPr lang="en-US" altLang="ko-KR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      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→ 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13.1(ME 2)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감염관련 지표관리로 변경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의료기관이 선정하도록 개선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88392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삭제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(-5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개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3.1.7(ME 7)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호스피스환자 협의진료 → 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3.1.2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협의진료</a:t>
                      </a:r>
                      <a:endParaRPr lang="en-US" altLang="ko-KR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3.1.7(ME 5)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호스피스 교육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3.2.4(ME 3)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항암화학요법 교육 → 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10.5(ME 6)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특성화 교육</a:t>
                      </a:r>
                      <a:endParaRPr lang="en-US" altLang="ko-KR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8.6(ME 5)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환자치료영역 </a:t>
                      </a:r>
                      <a:r>
                        <a:rPr lang="ko-KR" altLang="en-US" sz="13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공기질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관리 → 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5.7(ME 3) </a:t>
                      </a:r>
                      <a:r>
                        <a:rPr lang="ko-KR" altLang="en-US" sz="13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수술장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</a:t>
                      </a:r>
                      <a:r>
                        <a:rPr lang="ko-KR" altLang="en-US" sz="13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공기질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관리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8.8</a:t>
                      </a:r>
                      <a:r>
                        <a:rPr lang="en-US" altLang="ko-KR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</a:t>
                      </a:r>
                      <a:r>
                        <a:rPr lang="ko-KR" altLang="en-U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음</a:t>
                      </a:r>
                      <a:r>
                        <a:rPr lang="en-US" altLang="ko-KR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/</a:t>
                      </a:r>
                      <a:r>
                        <a:rPr lang="ko-KR" altLang="en-US" sz="13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양압관리</a:t>
                      </a:r>
                      <a:endParaRPr lang="en-US" altLang="ko-KR" sz="13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3.1.7(ME 4) </a:t>
                      </a:r>
                      <a:r>
                        <a:rPr lang="ko-KR" altLang="en-U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호스피스 동의서 작성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44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- 16 -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5" y="980530"/>
              <a:ext cx="2365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조사항목 변경 내용</a:t>
              </a:r>
              <a:endParaRPr lang="ko-KR" altLang="en-US" b="1" dirty="0"/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631389"/>
              </p:ext>
            </p:extLst>
          </p:nvPr>
        </p:nvGraphicFramePr>
        <p:xfrm>
          <a:off x="654424" y="1872132"/>
          <a:ext cx="7727576" cy="4588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413"/>
                <a:gridCol w="6523163"/>
              </a:tblGrid>
              <a:tr h="3132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ea typeface="나눔고딕"/>
                        </a:rPr>
                        <a:t>구분</a:t>
                      </a:r>
                      <a:endParaRPr lang="ko-KR" altLang="en-US" sz="1300" dirty="0">
                        <a:ea typeface="나눔고딕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ea typeface="나눔고딕"/>
                        </a:rPr>
                        <a:t>기준 및 내용</a:t>
                      </a:r>
                      <a:endParaRPr lang="ko-KR" altLang="en-US" sz="1300" dirty="0">
                        <a:ea typeface="나눔고딕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5113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통합</a:t>
                      </a:r>
                      <a:endParaRPr lang="en-US" altLang="ko-KR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(26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→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13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개</a:t>
                      </a: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)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2.3.3(ME 5) </a:t>
                      </a:r>
                      <a:r>
                        <a:rPr lang="ko-KR" altLang="en-US" sz="1300" kern="10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검체검사실</a:t>
                      </a:r>
                      <a:r>
                        <a:rPr lang="ko-KR" altLang="en-US" sz="1300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안전관리 절차</a:t>
                      </a:r>
                      <a:r>
                        <a:rPr lang="en-US" altLang="ko-KR" sz="1300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감염 및 위험물질 관리</a:t>
                      </a:r>
                      <a:endParaRPr lang="en-US" altLang="ko-KR" sz="1300" kern="10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       </a:t>
                      </a:r>
                      <a:r>
                        <a:rPr lang="ko-KR" altLang="en-US" sz="1300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→ </a:t>
                      </a:r>
                      <a:r>
                        <a:rPr lang="ko-KR" altLang="en-US" sz="1300" kern="100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검체검사실</a:t>
                      </a:r>
                      <a:r>
                        <a:rPr lang="ko-KR" altLang="en-US" sz="1300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안전관리에 감염 및 위험물질 관리 포함</a:t>
                      </a:r>
                      <a:endParaRPr lang="en-US" altLang="ko-KR" sz="1300" kern="10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4.2(ME 4)</a:t>
                      </a: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의약품 재고 확인</a:t>
                      </a: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필요한 의약품이 공급되지 않는 경우 확보 절차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      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→ 의약품의 적절한 확보 확인으로 통합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4.4(ME 4)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적격한 자의 의약품 조제</a:t>
                      </a: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안전하고 청결한 조제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      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→ 적격한 자에 의한 안전하고 청결한 조제 확인으로 통합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4.1(ME 3), 4.6(ME 4), 6.3(ME 5), 7.2(ME6), 7.3(ME 5), 7.4(ME 5), 7.5(ME 4), 8.2(ME 5) 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     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경영진 보고</a:t>
                      </a: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관련 직원 공유 → 조사범위 고려하여 하나로 통합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8.5(ME 3) </a:t>
                      </a:r>
                      <a:r>
                        <a:rPr lang="ko-KR" altLang="en-US" sz="1300" kern="10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세척ㆍ소독ㆍ멸균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수행</a:t>
                      </a: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세척 직원의 보호구 착용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      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→ </a:t>
                      </a:r>
                      <a:r>
                        <a:rPr lang="ko-KR" altLang="en-US" sz="1300" kern="10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세척ㆍ소독ㆍ멸균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수행 시 보</a:t>
                      </a:r>
                      <a:r>
                        <a:rPr lang="en-US" altLang="ko-KR" sz="1300" kern="10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gh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구 착용이 적절한지 함께 확인하도록 통합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8.6(ME 2)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청소 </a:t>
                      </a:r>
                      <a:r>
                        <a:rPr lang="ko-KR" altLang="en-US" sz="1300" kern="10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ㆍ소독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수행</a:t>
                      </a: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보호구 착용 → 청소 </a:t>
                      </a:r>
                      <a:r>
                        <a:rPr lang="ko-KR" altLang="en-US" sz="1300" kern="10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ㆍ소독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수행 시 보호구 착용이 적절한지 함께 확인하도록 통합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6208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이동</a:t>
                      </a:r>
                      <a:endParaRPr lang="en-US" altLang="ko-KR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2.1.1(ME</a:t>
                      </a:r>
                      <a:r>
                        <a:rPr lang="en-US" altLang="ko-KR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5) </a:t>
                      </a:r>
                      <a:r>
                        <a:rPr lang="ko-KR" altLang="en-U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진료일정 및 서비스에 대한 정보 제공 → </a:t>
                      </a:r>
                      <a:r>
                        <a:rPr lang="en-US" altLang="ko-KR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9.1(ME 9)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8.6(ME 6) </a:t>
                      </a:r>
                      <a:r>
                        <a:rPr lang="ko-KR" altLang="en-U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건축</a:t>
                      </a:r>
                      <a:r>
                        <a:rPr lang="en-US" altLang="ko-KR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보수 및 철거 시 감염 위험도 사전평가 → </a:t>
                      </a:r>
                      <a:r>
                        <a:rPr lang="en-US" altLang="ko-KR" sz="13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11.1(ME 9)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851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- 17 -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5" y="980530"/>
              <a:ext cx="2365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조사항목 변경 내용</a:t>
              </a:r>
              <a:endParaRPr lang="ko-KR" altLang="en-US" b="1" dirty="0"/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396556"/>
              </p:ext>
            </p:extLst>
          </p:nvPr>
        </p:nvGraphicFramePr>
        <p:xfrm>
          <a:off x="654424" y="1872132"/>
          <a:ext cx="7727576" cy="4128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4413"/>
                <a:gridCol w="6523163"/>
              </a:tblGrid>
              <a:tr h="3132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ea typeface="나눔고딕"/>
                        </a:rPr>
                        <a:t>구분</a:t>
                      </a:r>
                      <a:endParaRPr lang="ko-KR" altLang="en-US" sz="1300" dirty="0">
                        <a:ea typeface="나눔고딕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ea typeface="나눔고딕"/>
                        </a:rPr>
                        <a:t>기준 및 내용</a:t>
                      </a:r>
                      <a:endParaRPr lang="ko-KR" altLang="en-US" sz="1300" dirty="0">
                        <a:ea typeface="나눔고딕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2941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시범 → 정규</a:t>
                      </a:r>
                      <a:endParaRPr lang="ko-KR" altLang="en-US" sz="13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5.3 </a:t>
                      </a:r>
                      <a:r>
                        <a:rPr lang="ko-KR" altLang="en-US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시술 계획</a:t>
                      </a:r>
                      <a:r>
                        <a:rPr lang="en-US" altLang="ko-KR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시술 중 환자안전 보장 </a:t>
                      </a:r>
                      <a:r>
                        <a:rPr lang="en-US" altLang="ko-KR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: (ME 1~8)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7.2 </a:t>
                      </a:r>
                      <a:r>
                        <a:rPr lang="ko-KR" altLang="en-US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위험관리체계</a:t>
                      </a:r>
                      <a:r>
                        <a:rPr lang="en-US" altLang="ko-KR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: (ME 1~6)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7.3 </a:t>
                      </a: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환자안전사건 관리 </a:t>
                      </a:r>
                      <a:r>
                        <a:rPr lang="en-US" altLang="ko-KR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: (ME 6) </a:t>
                      </a: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적신호</a:t>
                      </a:r>
                      <a:r>
                        <a:rPr lang="en-US" altLang="ko-KR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</a:t>
                      </a: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사건 관련 정보 제공</a:t>
                      </a:r>
                      <a:endParaRPr lang="en-US" altLang="ko-KR" sz="1300" b="1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8.1 </a:t>
                      </a: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감염예방</a:t>
                      </a:r>
                      <a:r>
                        <a:rPr lang="en-US" altLang="ko-KR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·</a:t>
                      </a: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관리체계 </a:t>
                      </a:r>
                      <a:r>
                        <a:rPr lang="en-US" altLang="ko-KR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: (ME 5,6) </a:t>
                      </a: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항생제 사용 및 </a:t>
                      </a:r>
                      <a:r>
                        <a:rPr lang="ko-KR" altLang="en-US" sz="1300" b="1" kern="1000" baseline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내성균</a:t>
                      </a: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</a:t>
                      </a:r>
                      <a:endParaRPr lang="en-US" altLang="ko-KR" sz="1300" b="1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11.5 </a:t>
                      </a: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의료기기 관리 </a:t>
                      </a:r>
                      <a:r>
                        <a:rPr lang="en-US" altLang="ko-KR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: (ME 8) </a:t>
                      </a: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의료기기 부작용 발생 시 </a:t>
                      </a:r>
                      <a:r>
                        <a:rPr lang="ko-KR" altLang="en-US" sz="1300" b="1" kern="1000" baseline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보고 </a:t>
                      </a:r>
                      <a:endParaRPr lang="en-US" altLang="ko-KR" sz="1300" b="1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208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법령 개정</a:t>
                      </a:r>
                      <a:endParaRPr lang="en-US" altLang="ko-KR" sz="13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의료기관 세탁물 관리 규칙 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8.5</a:t>
                      </a:r>
                      <a:r>
                        <a:rPr lang="en-US" altLang="ko-KR" sz="13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(ME</a:t>
                      </a:r>
                      <a:r>
                        <a:rPr lang="en-US" altLang="ko-KR" sz="1300" b="1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5~7) 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400" b="1" baseline="0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        :  </a:t>
                      </a:r>
                      <a:r>
                        <a:rPr lang="ko-KR" altLang="en-US" sz="1400" b="1" baseline="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의료기관세탁물 중 근무복 개별세탁 금지</a:t>
                      </a:r>
                      <a:endParaRPr lang="en-US" altLang="ko-KR" sz="1400" b="1" baseline="0" dirty="0" smtClean="0">
                        <a:solidFill>
                          <a:srgbClr val="7B14D0"/>
                        </a:solidFill>
                        <a:ea typeface="나눔고딕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400" b="1" baseline="0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        :  </a:t>
                      </a:r>
                      <a:r>
                        <a:rPr lang="ko-KR" altLang="en-US" sz="1400" b="1" baseline="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세탁물 처리업무 종사자  감염 예방에 관한 교육 </a:t>
                      </a:r>
                      <a:r>
                        <a:rPr lang="en-US" altLang="ko-KR" sz="1400" b="1" baseline="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(</a:t>
                      </a:r>
                      <a:r>
                        <a:rPr lang="ko-KR" altLang="en-US" sz="1400" b="1" baseline="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연 </a:t>
                      </a:r>
                      <a:r>
                        <a:rPr lang="en-US" altLang="ko-KR" sz="1400" b="1" baseline="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4</a:t>
                      </a:r>
                      <a:r>
                        <a:rPr lang="ko-KR" altLang="en-US" sz="1400" b="1" baseline="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시간 이상</a:t>
                      </a:r>
                      <a:r>
                        <a:rPr lang="en-US" altLang="ko-KR" sz="1400" b="1" baseline="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)</a:t>
                      </a: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화재예방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소방시설 설치 유지 및 안전관리에 관한 법률  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11.6 (ME 1~8)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        : </a:t>
                      </a:r>
                      <a:r>
                        <a:rPr lang="ko-KR" altLang="en-US" sz="13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분법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시행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(‘22.12.1.) – 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화재예방법 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/ </a:t>
                      </a:r>
                      <a:r>
                        <a:rPr lang="ko-KR" altLang="en-US" sz="13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소방시설법</a:t>
                      </a:r>
                      <a:endParaRPr lang="en-US" altLang="ko-KR" sz="13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        : 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의료시설 중 요양병원 → 종합병원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병원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치과병원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한방병원 및 요양병원</a:t>
                      </a:r>
                      <a:endParaRPr lang="ko-KR" altLang="en-US" sz="13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42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- 18 -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5" y="980530"/>
              <a:ext cx="2365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조사항목 변경 내용</a:t>
              </a:r>
              <a:endParaRPr lang="ko-KR" altLang="en-US" b="1" dirty="0"/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072941"/>
              </p:ext>
            </p:extLst>
          </p:nvPr>
        </p:nvGraphicFramePr>
        <p:xfrm>
          <a:off x="654424" y="1872132"/>
          <a:ext cx="7879976" cy="4362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858"/>
                <a:gridCol w="2124000"/>
                <a:gridCol w="4796118"/>
              </a:tblGrid>
              <a:tr h="3132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ea typeface="나눔고딕"/>
                        </a:rPr>
                        <a:t>구분</a:t>
                      </a:r>
                      <a:endParaRPr lang="ko-KR" altLang="en-US" sz="1300" b="1" dirty="0">
                        <a:ea typeface="나눔고딕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 dirty="0" smtClean="0">
                          <a:ea typeface="나눔고딕"/>
                        </a:rPr>
                        <a:t>기준 및 내용</a:t>
                      </a:r>
                      <a:endParaRPr lang="ko-KR" altLang="en-US" sz="1300" b="1" dirty="0">
                        <a:ea typeface="나눔고딕"/>
                      </a:endParaRPr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0000">
                <a:tc rowSpan="7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기타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8.1-4 </a:t>
                      </a:r>
                      <a:r>
                        <a:rPr lang="ko-KR" altLang="en-US" sz="1300" b="0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시술장</a:t>
                      </a:r>
                      <a:r>
                        <a:rPr lang="ko-KR" altLang="en-US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감염관리</a:t>
                      </a:r>
                      <a:r>
                        <a:rPr lang="en-US" altLang="ko-KR" sz="13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</a:t>
                      </a:r>
                      <a:endParaRPr lang="ko-KR" altLang="en-US" sz="13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시술장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(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내시경실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영상의학실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b="1" dirty="0" err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심혈관센터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) 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감염관리</a:t>
                      </a:r>
                      <a:endParaRPr lang="ko-KR" altLang="en-US" sz="13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64008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6.1 </a:t>
                      </a:r>
                      <a:r>
                        <a:rPr lang="ko-KR" altLang="en-US" sz="1300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환자 권리존중 및 안전보장</a:t>
                      </a:r>
                      <a:endParaRPr lang="en-US" altLang="ko-KR" sz="1300" kern="10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환자의 권리 추가</a:t>
                      </a:r>
                      <a:r>
                        <a:rPr lang="en-US" altLang="ko-KR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(4 </a:t>
                      </a:r>
                      <a:r>
                        <a:rPr lang="ko-KR" altLang="en-US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→ </a:t>
                      </a:r>
                      <a:r>
                        <a:rPr lang="en-US" altLang="ko-KR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5)  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        </a:t>
                      </a:r>
                      <a:r>
                        <a:rPr lang="ko-KR" altLang="en-US" sz="1300" b="1" kern="100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☞ 환자의 권리와 의무 게시문 수정</a:t>
                      </a:r>
                      <a:endParaRPr lang="en-US" altLang="ko-KR" sz="1300" b="1" kern="1000" dirty="0" smtClean="0">
                        <a:solidFill>
                          <a:srgbClr val="7B14D0"/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kern="10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환자의 개인정보 보호 관리 대상 확대</a:t>
                      </a:r>
                      <a:endParaRPr lang="en-US" altLang="ko-KR" sz="1300" b="1" kern="10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b="1" kern="100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        </a:t>
                      </a:r>
                      <a:r>
                        <a:rPr lang="ko-KR" altLang="en-US" sz="1300" b="1" kern="100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☞  진료실 내 동반 가능 보호자 안내</a:t>
                      </a:r>
                      <a:endParaRPr lang="en-US" altLang="ko-KR" sz="1300" b="1" kern="1000" dirty="0" smtClean="0">
                        <a:solidFill>
                          <a:srgbClr val="7B14D0"/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6.3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불만 및 고충 관리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조사대상 확대 </a:t>
                      </a:r>
                      <a:r>
                        <a:rPr lang="en-US" altLang="ko-KR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: </a:t>
                      </a:r>
                      <a:r>
                        <a:rPr lang="ko-KR" altLang="en-US" sz="1300" b="1" kern="1000" baseline="0" dirty="0" smtClean="0">
                          <a:solidFill>
                            <a:srgbClr val="FF0000"/>
                          </a:solidFill>
                          <a:ea typeface="나눔고딕"/>
                        </a:rPr>
                        <a:t>간호사 → 환자 진료 관련 직원</a:t>
                      </a:r>
                      <a:endParaRPr lang="en-US" altLang="ko-KR" sz="1300" b="1" kern="1000" baseline="0" dirty="0" smtClean="0">
                        <a:solidFill>
                          <a:srgbClr val="FF0000"/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9.2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의료기관 운영방침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미션 → 미션과 </a:t>
                      </a:r>
                      <a:r>
                        <a:rPr lang="ko-KR" altLang="en-US" sz="1300" b="1" kern="1000" baseline="0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핵심가치   </a:t>
                      </a:r>
                      <a:r>
                        <a:rPr lang="ko-KR" altLang="en-US" sz="1300" b="1" kern="1000" baseline="0" dirty="0" smtClean="0">
                          <a:solidFill>
                            <a:srgbClr val="7B14D0"/>
                          </a:solidFill>
                          <a:ea typeface="나눔고딕"/>
                        </a:rPr>
                        <a:t>☞ 모든 게시문 수정</a:t>
                      </a:r>
                      <a:endParaRPr lang="en-US" altLang="ko-KR" sz="1300" b="1" kern="1000" baseline="0" dirty="0" smtClean="0">
                        <a:solidFill>
                          <a:srgbClr val="7B14D0"/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10.5 </a:t>
                      </a:r>
                      <a:r>
                        <a:rPr lang="ko-KR" altLang="en-US" sz="1300" kern="10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직원교육</a:t>
                      </a:r>
                      <a:endParaRPr lang="en-US" altLang="ko-KR" sz="1300" kern="10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kern="10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심폐소생술 교육 대상 확대 </a:t>
                      </a:r>
                      <a:r>
                        <a:rPr lang="ko-KR" altLang="en-US" sz="1300" kern="10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→ </a:t>
                      </a:r>
                      <a:r>
                        <a:rPr lang="ko-KR" altLang="en-US" sz="1300" b="1" kern="1000" spc="-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환자와 접촉하는 부서의 근무자</a:t>
                      </a:r>
                      <a:endParaRPr lang="en-US" altLang="ko-KR" sz="1300" b="1" kern="1000" spc="-100" baseline="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06949">
                <a:tc vMerge="1"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endParaRPr lang="en-US" altLang="ko-KR" sz="13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10.8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폭력예방 및 관리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폭력의 정의 확대 </a:t>
                      </a:r>
                      <a:r>
                        <a:rPr lang="en-US" altLang="ko-KR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: </a:t>
                      </a: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직장 내 괴롭힘 등 추가</a:t>
                      </a:r>
                      <a:endParaRPr lang="en-US" altLang="ko-KR" sz="13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폭력예방 및 대응방안 강화</a:t>
                      </a:r>
                      <a:endParaRPr lang="en-US" altLang="ko-KR" sz="1300" b="1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        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☞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 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비상경보장치 설치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, 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보안 인력 전담배치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(1</a:t>
                      </a:r>
                      <a:r>
                        <a:rPr lang="ko-KR" altLang="en-US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명 이상</a:t>
                      </a:r>
                      <a:r>
                        <a:rPr lang="en-US" altLang="ko-KR" sz="1300" b="1" dirty="0" smtClean="0">
                          <a:solidFill>
                            <a:srgbClr val="C00000"/>
                          </a:solidFill>
                          <a:ea typeface="나눔고딕"/>
                        </a:rPr>
                        <a:t>)</a:t>
                      </a:r>
                      <a:endParaRPr lang="ko-KR" altLang="en-US" sz="1300" b="1" dirty="0">
                        <a:solidFill>
                          <a:srgbClr val="C00000"/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138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en-US" altLang="ko-KR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11.2 </a:t>
                      </a:r>
                      <a:r>
                        <a:rPr lang="ko-KR" altLang="en-US" sz="13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설비시스템 관리</a:t>
                      </a:r>
                      <a:endParaRPr lang="ko-KR" altLang="en-US" sz="13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latinLnBrk="1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ko-KR" altLang="en-US" sz="13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a typeface="나눔고딕"/>
                        </a:rPr>
                        <a:t>설비시스템 관리 조사표 신설</a:t>
                      </a:r>
                      <a:endParaRPr lang="ko-KR" altLang="en-US" sz="13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86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905734" y="4902160"/>
            <a:ext cx="1273384" cy="1273384"/>
            <a:chOff x="2077048" y="4978400"/>
            <a:chExt cx="1273384" cy="1273384"/>
          </a:xfrm>
        </p:grpSpPr>
        <p:sp>
          <p:nvSpPr>
            <p:cNvPr id="38" name="모서리가 둥근 직사각형 37"/>
            <p:cNvSpPr>
              <a:spLocks noChangeAspect="1"/>
            </p:cNvSpPr>
            <p:nvPr/>
          </p:nvSpPr>
          <p:spPr>
            <a:xfrm rot="2700000">
              <a:off x="2077048" y="4978400"/>
              <a:ext cx="1273384" cy="1273384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85000"/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>
              <a:spLocks noChangeAspect="1"/>
            </p:cNvSpPr>
            <p:nvPr/>
          </p:nvSpPr>
          <p:spPr>
            <a:xfrm rot="2700000">
              <a:off x="2225938" y="5127290"/>
              <a:ext cx="975604" cy="975604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3"/>
          <a:stretch/>
        </p:blipFill>
        <p:spPr>
          <a:xfrm>
            <a:off x="-1852" y="304800"/>
            <a:ext cx="1815173" cy="2740000"/>
          </a:xfrm>
          <a:prstGeom prst="rect">
            <a:avLst/>
          </a:prstGeom>
        </p:spPr>
      </p:pic>
      <p:grpSp>
        <p:nvGrpSpPr>
          <p:cNvPr id="42" name="그룹 41"/>
          <p:cNvGrpSpPr/>
          <p:nvPr/>
        </p:nvGrpSpPr>
        <p:grpSpPr>
          <a:xfrm>
            <a:off x="8260126" y="2612482"/>
            <a:ext cx="432318" cy="432318"/>
            <a:chOff x="4133412" y="5081067"/>
            <a:chExt cx="432318" cy="432318"/>
          </a:xfrm>
        </p:grpSpPr>
        <p:sp>
          <p:nvSpPr>
            <p:cNvPr id="45" name="모서리가 둥근 직사각형 44"/>
            <p:cNvSpPr>
              <a:spLocks noChangeAspect="1"/>
            </p:cNvSpPr>
            <p:nvPr/>
          </p:nvSpPr>
          <p:spPr>
            <a:xfrm rot="2700000">
              <a:off x="4133412" y="5081067"/>
              <a:ext cx="432318" cy="432318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7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6" name="모서리가 둥근 직사각형 45"/>
            <p:cNvSpPr>
              <a:spLocks noChangeAspect="1"/>
            </p:cNvSpPr>
            <p:nvPr/>
          </p:nvSpPr>
          <p:spPr>
            <a:xfrm rot="2700000">
              <a:off x="4193625" y="5141280"/>
              <a:ext cx="311892" cy="311892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97"/>
          <a:stretch/>
        </p:blipFill>
        <p:spPr>
          <a:xfrm>
            <a:off x="7808570" y="4087572"/>
            <a:ext cx="1335430" cy="2770428"/>
          </a:xfrm>
          <a:prstGeom prst="rect">
            <a:avLst/>
          </a:prstGeom>
        </p:spPr>
      </p:pic>
      <p:sp>
        <p:nvSpPr>
          <p:cNvPr id="44" name="모서리가 둥근 직사각형 43"/>
          <p:cNvSpPr>
            <a:spLocks noChangeAspect="1"/>
          </p:cNvSpPr>
          <p:nvPr/>
        </p:nvSpPr>
        <p:spPr>
          <a:xfrm rot="2700000">
            <a:off x="6662627" y="5085339"/>
            <a:ext cx="774894" cy="774894"/>
          </a:xfrm>
          <a:prstGeom prst="roundRect">
            <a:avLst>
              <a:gd name="adj" fmla="val 10889"/>
            </a:avLst>
          </a:prstGeom>
          <a:noFill/>
          <a:ln w="139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3620355" y="1572634"/>
            <a:ext cx="1971675" cy="13746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</a:t>
            </a:r>
            <a:r>
              <a:rPr lang="en-US" altLang="ko-KR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2800" spc="-100" dirty="0">
              <a:solidFill>
                <a:schemeClr val="tx1">
                  <a:lumMod val="65000"/>
                  <a:lumOff val="3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855161" y="2998632"/>
            <a:ext cx="550206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인증 필수 항목</a:t>
            </a:r>
            <a:endParaRPr lang="ko-KR" altLang="en-US" sz="4000" spc="-100" dirty="0">
              <a:solidFill>
                <a:schemeClr val="tx1">
                  <a:lumMod val="65000"/>
                  <a:lumOff val="35000"/>
                </a:schemeClr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932" y="3829630"/>
            <a:ext cx="4214519" cy="30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888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- 19 -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644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인증 필수 기준</a:t>
              </a:r>
              <a:endParaRPr lang="ko-KR" altLang="en-US" b="1" dirty="0"/>
            </a:p>
          </p:txBody>
        </p:sp>
      </p:grp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060840"/>
              </p:ext>
            </p:extLst>
          </p:nvPr>
        </p:nvGraphicFramePr>
        <p:xfrm>
          <a:off x="606789" y="1881094"/>
          <a:ext cx="7927612" cy="427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2576"/>
                <a:gridCol w="2832847"/>
                <a:gridCol w="1461247"/>
                <a:gridCol w="1030942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ea typeface="나눔고딕"/>
                        </a:rPr>
                        <a:t>장</a:t>
                      </a:r>
                      <a:r>
                        <a:rPr lang="en-US" altLang="ko-KR" sz="1400" dirty="0" smtClean="0">
                          <a:ea typeface="나눔고딕"/>
                        </a:rPr>
                        <a:t>(Chapter)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ea typeface="나눔고딕"/>
                        </a:rPr>
                        <a:t>기준</a:t>
                      </a:r>
                      <a:r>
                        <a:rPr lang="en-US" altLang="ko-KR" sz="1400" dirty="0" smtClean="0">
                          <a:ea typeface="나눔고딕"/>
                        </a:rPr>
                        <a:t>(Standard)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ea typeface="나눔고딕"/>
                        </a:rPr>
                        <a:t>조사항목</a:t>
                      </a:r>
                      <a:r>
                        <a:rPr lang="en-US" altLang="ko-KR" sz="1400" dirty="0" smtClean="0">
                          <a:ea typeface="나눔고딕"/>
                        </a:rPr>
                        <a:t>(ME)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ea typeface="나눔고딕"/>
                        </a:rPr>
                        <a:t>계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ea typeface="나눔고딕"/>
                        </a:rPr>
                        <a:t>계</a:t>
                      </a:r>
                      <a:endParaRPr lang="ko-KR" altLang="en-US" sz="1400" b="1" dirty="0">
                        <a:ea typeface="나눔고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ea typeface="나눔고딕"/>
                        </a:rPr>
                        <a:t>11</a:t>
                      </a:r>
                      <a:endParaRPr lang="ko-KR" altLang="en-US" sz="1400" b="1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ea typeface="나눔고딕"/>
                        </a:rPr>
                        <a:t>51</a:t>
                      </a:r>
                      <a:endParaRPr lang="ko-KR" altLang="en-US" sz="1400" b="1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 anchor="ctr"/>
                </a:tc>
              </a:tr>
              <a:tr h="318008">
                <a:tc rowSpan="5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1</a:t>
                      </a:r>
                      <a:r>
                        <a:rPr lang="ko-KR" altLang="en-US" sz="1400" dirty="0" smtClean="0">
                          <a:ea typeface="나눔고딕"/>
                        </a:rPr>
                        <a:t>장</a:t>
                      </a:r>
                      <a:r>
                        <a:rPr lang="en-US" altLang="ko-KR" sz="1400" dirty="0" smtClean="0">
                          <a:ea typeface="나눔고딕"/>
                        </a:rPr>
                        <a:t>.</a:t>
                      </a:r>
                      <a:r>
                        <a:rPr lang="en-US" altLang="ko-KR" sz="1400" baseline="0" dirty="0" smtClean="0">
                          <a:ea typeface="나눔고딕"/>
                        </a:rPr>
                        <a:t> </a:t>
                      </a:r>
                      <a:r>
                        <a:rPr lang="ko-KR" altLang="en-US" sz="1400" baseline="0" dirty="0" smtClean="0">
                          <a:ea typeface="나눔고딕"/>
                        </a:rPr>
                        <a:t>환자안전 보장활동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1.1 </a:t>
                      </a:r>
                      <a:r>
                        <a:rPr lang="ko-KR" altLang="en-US" sz="1400" dirty="0" smtClean="0">
                          <a:ea typeface="나눔고딕"/>
                        </a:rPr>
                        <a:t>정확한 환자 확인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5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23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3180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1.2 </a:t>
                      </a:r>
                      <a:r>
                        <a:rPr lang="ko-KR" altLang="en-US" sz="1400" dirty="0" smtClean="0">
                          <a:ea typeface="나눔고딕"/>
                        </a:rPr>
                        <a:t>의료진간 정확한 의사소통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5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/>
                </a:tc>
              </a:tr>
              <a:tr h="3180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1.3 </a:t>
                      </a:r>
                      <a:r>
                        <a:rPr lang="ko-KR" altLang="en-US" sz="1400" dirty="0" smtClean="0">
                          <a:ea typeface="나눔고딕"/>
                        </a:rPr>
                        <a:t>수술</a:t>
                      </a:r>
                      <a:r>
                        <a:rPr lang="en-US" altLang="ko-KR" sz="1400" dirty="0" smtClean="0">
                          <a:ea typeface="나눔고딕"/>
                        </a:rPr>
                        <a:t>·</a:t>
                      </a:r>
                      <a:r>
                        <a:rPr lang="ko-KR" altLang="en-US" sz="1400" dirty="0" smtClean="0">
                          <a:ea typeface="나눔고딕"/>
                        </a:rPr>
                        <a:t>시술의 정확한 수행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5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/>
                </a:tc>
              </a:tr>
              <a:tr h="3180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1.4 </a:t>
                      </a:r>
                      <a:r>
                        <a:rPr lang="ko-KR" altLang="en-US" sz="1400" dirty="0" smtClean="0">
                          <a:ea typeface="나눔고딕"/>
                        </a:rPr>
                        <a:t>낙상 예방 활동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5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/>
                </a:tc>
              </a:tr>
              <a:tr h="31800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1.5 </a:t>
                      </a:r>
                      <a:r>
                        <a:rPr lang="ko-KR" altLang="en-US" sz="1400" dirty="0" smtClean="0">
                          <a:ea typeface="나눔고딕"/>
                        </a:rPr>
                        <a:t>손 위생 수행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3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/>
                </a:tc>
              </a:tr>
              <a:tr h="324000">
                <a:tc row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7</a:t>
                      </a:r>
                      <a:r>
                        <a:rPr lang="ko-KR" altLang="en-US" sz="1400" dirty="0" smtClean="0">
                          <a:ea typeface="나눔고딕"/>
                        </a:rPr>
                        <a:t>장</a:t>
                      </a:r>
                      <a:r>
                        <a:rPr lang="en-US" altLang="ko-KR" sz="1400" dirty="0" smtClean="0">
                          <a:ea typeface="나눔고딕"/>
                        </a:rPr>
                        <a:t>. </a:t>
                      </a:r>
                      <a:r>
                        <a:rPr lang="ko-KR" altLang="en-US" sz="1400" dirty="0" smtClean="0">
                          <a:ea typeface="나눔고딕"/>
                        </a:rPr>
                        <a:t>질 향상 및 환자안전 활동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7.1 </a:t>
                      </a:r>
                      <a:r>
                        <a:rPr lang="ko-KR" altLang="en-US" sz="1400" dirty="0" smtClean="0">
                          <a:ea typeface="나눔고딕"/>
                        </a:rPr>
                        <a:t>질 향상 및 환자안전 운영체계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5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10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7.3 </a:t>
                      </a:r>
                      <a:r>
                        <a:rPr lang="ko-KR" altLang="en-US" sz="1400" dirty="0" smtClean="0">
                          <a:ea typeface="나눔고딕"/>
                        </a:rPr>
                        <a:t>환자안전사건 관리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5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 anchor="ctr"/>
                </a:tc>
              </a:tr>
              <a:tr h="324000">
                <a:tc rowSpan="2"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8</a:t>
                      </a:r>
                      <a:r>
                        <a:rPr lang="ko-KR" altLang="en-US" sz="1400" dirty="0" smtClean="0">
                          <a:ea typeface="나눔고딕"/>
                        </a:rPr>
                        <a:t>장</a:t>
                      </a:r>
                      <a:r>
                        <a:rPr lang="en-US" altLang="ko-KR" sz="1400" dirty="0" smtClean="0">
                          <a:ea typeface="나눔고딕"/>
                        </a:rPr>
                        <a:t>. </a:t>
                      </a:r>
                      <a:r>
                        <a:rPr lang="ko-KR" altLang="en-US" sz="1400" dirty="0" smtClean="0">
                          <a:ea typeface="나눔고딕"/>
                        </a:rPr>
                        <a:t>감염관리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8.1 </a:t>
                      </a:r>
                      <a:r>
                        <a:rPr lang="ko-KR" altLang="en-US" sz="1400" dirty="0" smtClean="0">
                          <a:ea typeface="나눔고딕"/>
                        </a:rPr>
                        <a:t>감염예방</a:t>
                      </a:r>
                      <a:r>
                        <a:rPr lang="en-US" altLang="ko-KR" sz="1400" dirty="0" smtClean="0">
                          <a:ea typeface="나눔고딕"/>
                        </a:rPr>
                        <a:t>·</a:t>
                      </a:r>
                      <a:r>
                        <a:rPr lang="ko-KR" altLang="en-US" sz="1400" dirty="0" smtClean="0">
                          <a:ea typeface="나눔고딕"/>
                        </a:rPr>
                        <a:t>관리체계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3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4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8.3 </a:t>
                      </a:r>
                      <a:r>
                        <a:rPr lang="ko-KR" altLang="en-US" sz="1400" dirty="0" smtClean="0">
                          <a:ea typeface="나눔고딕"/>
                        </a:rPr>
                        <a:t>감염예방</a:t>
                      </a:r>
                      <a:r>
                        <a:rPr lang="en-US" altLang="ko-KR" sz="1400" dirty="0" smtClean="0">
                          <a:ea typeface="나눔고딕"/>
                        </a:rPr>
                        <a:t>·</a:t>
                      </a:r>
                      <a:r>
                        <a:rPr lang="ko-KR" altLang="en-US" sz="1400" dirty="0" smtClean="0">
                          <a:ea typeface="나눔고딕"/>
                        </a:rPr>
                        <a:t>관리 교육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1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ea typeface="나눔고딕"/>
                      </a:endParaRPr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ea typeface="나눔고딕"/>
                        </a:rPr>
                        <a:t>10</a:t>
                      </a:r>
                      <a:r>
                        <a:rPr lang="ko-KR" altLang="en-US" sz="1400" dirty="0" smtClean="0">
                          <a:ea typeface="나눔고딕"/>
                        </a:rPr>
                        <a:t>장</a:t>
                      </a:r>
                      <a:r>
                        <a:rPr lang="en-US" altLang="ko-KR" sz="1400" dirty="0" smtClean="0">
                          <a:ea typeface="나눔고딕"/>
                        </a:rPr>
                        <a:t>. </a:t>
                      </a:r>
                      <a:r>
                        <a:rPr lang="ko-KR" altLang="en-US" sz="1400" dirty="0" smtClean="0">
                          <a:ea typeface="나눔고딕"/>
                        </a:rPr>
                        <a:t>인적자원 관리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10.7 </a:t>
                      </a:r>
                      <a:r>
                        <a:rPr lang="ko-KR" altLang="en-US" sz="1400" dirty="0" smtClean="0">
                          <a:ea typeface="나눔고딕"/>
                        </a:rPr>
                        <a:t>직원안전 관리활동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6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6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11</a:t>
                      </a:r>
                      <a:r>
                        <a:rPr lang="ko-KR" altLang="en-US" sz="1400" dirty="0" smtClean="0">
                          <a:ea typeface="나눔고딕"/>
                        </a:rPr>
                        <a:t>장</a:t>
                      </a:r>
                      <a:r>
                        <a:rPr lang="en-US" altLang="ko-KR" sz="1400" dirty="0" smtClean="0">
                          <a:ea typeface="나눔고딕"/>
                        </a:rPr>
                        <a:t>. </a:t>
                      </a:r>
                      <a:r>
                        <a:rPr lang="ko-KR" altLang="en-US" sz="1400" dirty="0" smtClean="0">
                          <a:ea typeface="나눔고딕"/>
                        </a:rPr>
                        <a:t>시설 및 환경관리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dirty="0" smtClean="0">
                          <a:ea typeface="나눔고딕"/>
                        </a:rPr>
                        <a:t>11.6 </a:t>
                      </a:r>
                      <a:r>
                        <a:rPr lang="ko-KR" altLang="en-US" sz="1400" dirty="0" smtClean="0">
                          <a:ea typeface="나눔고딕"/>
                        </a:rPr>
                        <a:t>화재안전 관리활동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8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ea typeface="나눔고딕"/>
                        </a:rPr>
                        <a:t>8</a:t>
                      </a:r>
                      <a:endParaRPr lang="ko-KR" altLang="en-US" sz="1400" dirty="0">
                        <a:ea typeface="나눔고딕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36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- 20 -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5728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1.1 </a:t>
              </a:r>
              <a:r>
                <a:rPr lang="ko-KR" altLang="en-US" b="1" dirty="0" smtClean="0"/>
                <a:t>정확한 환자 확인</a:t>
              </a:r>
              <a:endParaRPr lang="ko-KR" altLang="en-US" b="1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890713"/>
            <a:ext cx="6286500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012113"/>
            <a:ext cx="61912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97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- 21 -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5728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1.1 </a:t>
              </a:r>
              <a:r>
                <a:rPr lang="ko-KR" altLang="en-US" b="1" dirty="0" smtClean="0"/>
                <a:t>정확한 환자 확인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관찰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의약품 투여 장소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>
                <a:solidFill>
                  <a:srgbClr val="7B14D0"/>
                </a:solidFill>
                <a:latin typeface="+mj-ea"/>
              </a:rPr>
              <a:t>혈액제제 투여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장소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검사 시행 장소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가지 지표를 사용한 정확한 환자 확인 절차 수행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400" dirty="0" smtClean="0">
                <a:ea typeface="나눔고딕"/>
              </a:rPr>
              <a:t>  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관련 직원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의약품 투여 장소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혈액제제 투여 장소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검사 시행 장소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ㆍ의약품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투여 전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혈액제제 투여 전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검사 시행 전 환자 확인 절차 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endParaRPr lang="en-US" altLang="ko-KR" sz="8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관찰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외래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처치 및 시술 수행 장소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가지 지표를 사용한 정확한 환자 확인 절차 수행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endParaRPr lang="en-US" altLang="ko-KR" sz="14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관련 직원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>
                <a:solidFill>
                  <a:srgbClr val="7B14D0"/>
                </a:solidFill>
                <a:latin typeface="+mj-ea"/>
              </a:rPr>
              <a:t>외래</a:t>
            </a:r>
            <a:r>
              <a:rPr lang="en-US" altLang="ko-KR" b="1" dirty="0">
                <a:solidFill>
                  <a:srgbClr val="7B14D0"/>
                </a:solidFill>
                <a:latin typeface="+mj-ea"/>
              </a:rPr>
              <a:t>, </a:t>
            </a:r>
            <a:r>
              <a:rPr lang="ko-KR" altLang="en-US" b="1" dirty="0">
                <a:solidFill>
                  <a:srgbClr val="7B14D0"/>
                </a:solidFill>
                <a:latin typeface="+mj-ea"/>
              </a:rPr>
              <a:t>처치 및 시술 수행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장소</a:t>
            </a:r>
            <a:endParaRPr lang="en-US" altLang="ko-KR" b="1" dirty="0" smtClean="0">
              <a:solidFill>
                <a:srgbClr val="7B14D0"/>
              </a:solidFill>
              <a:latin typeface="+mj-ea"/>
            </a:endParaRP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ㆍ외래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처치 및 시술 전 환자 확인 절차 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521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- 22 -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5500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1.2 </a:t>
              </a:r>
              <a:r>
                <a:rPr lang="ko-KR" altLang="en-US" b="1" dirty="0" smtClean="0"/>
                <a:t>의료진간 정확한 의사소통</a:t>
              </a:r>
              <a:endParaRPr lang="ko-KR" altLang="en-US" b="1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1809750"/>
            <a:ext cx="622935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5164593"/>
            <a:ext cx="61722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70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- 23 -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5500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1.2 </a:t>
              </a:r>
              <a:r>
                <a:rPr lang="ko-KR" altLang="en-US" b="1" dirty="0" smtClean="0"/>
                <a:t>의료진간 정확한 의사소통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간호사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병동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중환자실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응급실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수술실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ㆍ구두처방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사례 유무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ㆍ구두처방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상황 및 내용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24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시간 이내 처방 여부 질문 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400" dirty="0" smtClean="0">
                <a:ea typeface="나눔고딕"/>
              </a:rPr>
              <a:t>  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의무기록 및 관련 자료 확인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ㆍ해당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구두처방 사례의 의사 처방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간호사 수행 기록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endParaRPr lang="en-US" altLang="ko-KR" sz="8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간호사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병동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중환자실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ㆍ필요시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처방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en-US" altLang="ko-KR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p.r.n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사례 유무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ㆍ필요시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처방</a:t>
            </a:r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en-US" altLang="ko-KR" sz="1400" dirty="0" err="1">
                <a:latin typeface="HY그래픽" panose="02030600000101010101" pitchFamily="18" charset="-127"/>
                <a:ea typeface="HY그래픽" panose="02030600000101010101" pitchFamily="18" charset="-127"/>
              </a:rPr>
              <a:t>p.r.n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상황 및 내용 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endParaRPr lang="en-US" altLang="ko-KR" sz="14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의무기록 확인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endParaRPr lang="en-US" altLang="ko-KR" b="1" dirty="0" smtClean="0">
              <a:solidFill>
                <a:srgbClr val="7B14D0"/>
              </a:solidFill>
              <a:latin typeface="+mj-ea"/>
            </a:endParaRP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ㆍ해당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필요시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처방</a:t>
            </a:r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en-US" altLang="ko-KR" sz="1400" dirty="0" err="1">
                <a:latin typeface="HY그래픽" panose="02030600000101010101" pitchFamily="18" charset="-127"/>
                <a:ea typeface="HY그래픽" panose="02030600000101010101" pitchFamily="18" charset="-127"/>
              </a:rPr>
              <a:t>p.r.n</a:t>
            </a:r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)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사례의 의사 처방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간호사 수행 기록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endParaRPr lang="en-US" altLang="ko-KR" sz="140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간호사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약사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>
                <a:solidFill>
                  <a:srgbClr val="7B14D0"/>
                </a:solidFill>
                <a:latin typeface="+mj-ea"/>
                <a:ea typeface="+mj-ea"/>
              </a:rPr>
              <a:t>병동</a:t>
            </a:r>
            <a:r>
              <a:rPr lang="en-US" altLang="ko-KR" b="1" dirty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중환자실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>
                <a:solidFill>
                  <a:srgbClr val="7B14D0"/>
                </a:solidFill>
                <a:latin typeface="+mj-ea"/>
              </a:rPr>
              <a:t>응급실</a:t>
            </a:r>
            <a:r>
              <a:rPr lang="en-US" altLang="ko-KR" b="1" dirty="0">
                <a:solidFill>
                  <a:srgbClr val="7B14D0"/>
                </a:solidFill>
                <a:latin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수술실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약제부서</a:t>
            </a:r>
            <a:endParaRPr lang="en-US" altLang="ko-KR" b="1" dirty="0" smtClean="0">
              <a:solidFill>
                <a:srgbClr val="7B14D0"/>
              </a:solidFill>
              <a:latin typeface="+mj-ea"/>
            </a:endParaRP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ㆍ혼동하기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쉬운 부정확한 처방 시 대처방안 질문  </a:t>
            </a:r>
            <a:endParaRPr lang="en-US" altLang="ko-KR" sz="1400" b="1" dirty="0">
              <a:solidFill>
                <a:srgbClr val="7B14D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0631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- 24 -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370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1.3 </a:t>
              </a:r>
              <a:r>
                <a:rPr lang="ko-KR" altLang="en-US" b="1" dirty="0" smtClean="0"/>
                <a:t>수술</a:t>
              </a:r>
              <a:r>
                <a:rPr lang="en-US" altLang="ko-KR" b="1" dirty="0" smtClean="0"/>
                <a:t>·</a:t>
              </a:r>
              <a:r>
                <a:rPr lang="ko-KR" altLang="en-US" b="1" dirty="0" smtClean="0"/>
                <a:t>시술의 정확한 수행</a:t>
              </a:r>
              <a:endParaRPr lang="ko-KR" altLang="en-US" b="1" dirty="0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725" y="1831050"/>
            <a:ext cx="6191250" cy="3108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297" y="4958043"/>
            <a:ext cx="6169678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584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- 25 -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370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1.3 </a:t>
              </a:r>
              <a:r>
                <a:rPr lang="ko-KR" altLang="en-US" b="1" dirty="0" smtClean="0"/>
                <a:t>수술</a:t>
              </a:r>
              <a:r>
                <a:rPr lang="en-US" altLang="ko-KR" b="1" dirty="0" smtClean="0"/>
                <a:t>·</a:t>
              </a:r>
              <a:r>
                <a:rPr lang="ko-KR" altLang="en-US" b="1" dirty="0" smtClean="0"/>
                <a:t>시술의 정확한 수행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수술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/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시술 시행 예정 환자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수술실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err="1" smtClean="0">
                <a:solidFill>
                  <a:srgbClr val="7B14D0"/>
                </a:solidFill>
                <a:latin typeface="+mj-ea"/>
                <a:ea typeface="+mj-ea"/>
              </a:rPr>
              <a:t>시술실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병동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ㆍ수술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/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시술 전 부위 표시에 함께 참여했는지 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관찰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수술실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err="1">
                <a:solidFill>
                  <a:srgbClr val="7B14D0"/>
                </a:solidFill>
                <a:latin typeface="+mj-ea"/>
              </a:rPr>
              <a:t>시술실</a:t>
            </a:r>
            <a:r>
              <a:rPr lang="en-US" altLang="ko-KR" b="1" dirty="0">
                <a:solidFill>
                  <a:srgbClr val="7B14D0"/>
                </a:solidFill>
                <a:latin typeface="+mj-ea"/>
              </a:rPr>
              <a:t>, </a:t>
            </a:r>
            <a:r>
              <a:rPr lang="ko-KR" altLang="en-US" b="1" dirty="0">
                <a:solidFill>
                  <a:srgbClr val="7B14D0"/>
                </a:solidFill>
                <a:latin typeface="+mj-ea"/>
              </a:rPr>
              <a:t>병동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ㆍ수술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/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시술 시행 예정 환자의 수술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/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시술 부위 표시 상태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  </a:t>
            </a: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*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사례를 직접 관찰하기 어려운 경우 </a:t>
            </a:r>
            <a:r>
              <a:rPr lang="ko-KR" altLang="en-US" sz="1200" i="1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진료과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의사에게 질문</a:t>
            </a:r>
            <a:endParaRPr lang="en-US" altLang="ko-KR" sz="1200" i="1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endParaRPr lang="en-US" altLang="ko-KR" sz="800" i="1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ㆍ수술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/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시술 전 환자 이동 단계별 확인 절차 수행 확인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체크리스트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의무기록 등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</a:t>
            </a:r>
          </a:p>
          <a:p>
            <a:pPr marL="538163" indent="-538163">
              <a:lnSpc>
                <a:spcPct val="150000"/>
              </a:lnSpc>
            </a:pP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   * </a:t>
            </a:r>
            <a:r>
              <a:rPr lang="ko-KR" altLang="en-US" sz="1200" i="1" dirty="0">
                <a:latin typeface="HY그래픽" panose="02030600000101010101" pitchFamily="18" charset="-127"/>
                <a:ea typeface="HY그래픽" panose="02030600000101010101" pitchFamily="18" charset="-127"/>
              </a:rPr>
              <a:t>사례를 직접 관찰하기 어려운 경우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의사</a:t>
            </a: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간호사에게 절차 질문</a:t>
            </a:r>
            <a:endParaRPr lang="en-US" altLang="ko-KR" sz="1200" i="1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   *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모든 </a:t>
            </a: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EMR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관련 기록</a:t>
            </a: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영상</a:t>
            </a: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검사자료가 해당 환자의 것인지 마취 전 확인</a:t>
            </a:r>
            <a:endParaRPr lang="en-US" altLang="ko-KR" sz="1200" i="1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endParaRPr lang="en-US" altLang="ko-KR" sz="8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관찰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수술</a:t>
            </a:r>
            <a:r>
              <a:rPr lang="ko-KR" altLang="en-US" b="1" dirty="0">
                <a:solidFill>
                  <a:srgbClr val="7B14D0"/>
                </a:solidFill>
                <a:latin typeface="+mj-ea"/>
                <a:ea typeface="+mj-ea"/>
              </a:rPr>
              <a:t>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err="1" smtClean="0">
                <a:solidFill>
                  <a:srgbClr val="7B14D0"/>
                </a:solidFill>
                <a:latin typeface="+mj-ea"/>
                <a:ea typeface="+mj-ea"/>
              </a:rPr>
              <a:t>시술실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ㆍ수술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/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시술 시작 직전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Time Out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수행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400" i="1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 </a:t>
            </a: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* </a:t>
            </a:r>
            <a:r>
              <a:rPr lang="ko-KR" altLang="en-US" sz="1200" i="1" dirty="0">
                <a:latin typeface="HY그래픽" panose="02030600000101010101" pitchFamily="18" charset="-127"/>
                <a:ea typeface="HY그래픽" panose="02030600000101010101" pitchFamily="18" charset="-127"/>
              </a:rPr>
              <a:t>사례를 직접 관찰하기 어려운 경우 의사</a:t>
            </a:r>
            <a:r>
              <a:rPr lang="en-US" altLang="ko-KR" sz="1200" i="1" dirty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200" i="1" dirty="0">
                <a:latin typeface="HY그래픽" panose="02030600000101010101" pitchFamily="18" charset="-127"/>
                <a:ea typeface="HY그래픽" panose="02030600000101010101" pitchFamily="18" charset="-127"/>
              </a:rPr>
              <a:t>간호사에게 절차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질문</a:t>
            </a:r>
            <a:endParaRPr lang="en-US" altLang="ko-KR" sz="1200" i="1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endParaRPr lang="en-US" altLang="ko-KR" sz="1400" b="1" i="1" dirty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824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- 26 -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365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1.4 </a:t>
              </a:r>
              <a:r>
                <a:rPr lang="ko-KR" altLang="en-US" b="1" dirty="0" smtClean="0"/>
                <a:t>낙상 예방활동</a:t>
              </a:r>
              <a:endParaRPr lang="ko-KR" altLang="en-US" b="1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850" y="1835814"/>
            <a:ext cx="6210300" cy="321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5111075"/>
            <a:ext cx="61817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7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- 27 -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3652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1.4 </a:t>
              </a:r>
              <a:r>
                <a:rPr lang="ko-KR" altLang="en-US" b="1" dirty="0" smtClean="0"/>
                <a:t>낙상 예방활동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간호사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병동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중환자실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ㆍ낙상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위험 평가도구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낙상 위험 분류 기준 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>
                <a:latin typeface="HY그래픽" panose="02030600000101010101" pitchFamily="18" charset="-127"/>
                <a:ea typeface="HY그래픽" panose="02030600000101010101" pitchFamily="18" charset="-127"/>
              </a:rPr>
              <a:t>ㆍ낙상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고위험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환자에 대한 직원 간 정보 공유 방법 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>
                <a:latin typeface="HY그래픽" panose="02030600000101010101" pitchFamily="18" charset="-127"/>
                <a:ea typeface="HY그래픽" panose="02030600000101010101" pitchFamily="18" charset="-127"/>
              </a:rPr>
              <a:t>ㆍ낙상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고위험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환자를 직접 관찰하면서 수행한 예방활동의 내용 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>
                <a:latin typeface="HY그래픽" panose="02030600000101010101" pitchFamily="18" charset="-127"/>
                <a:ea typeface="HY그래픽" panose="02030600000101010101" pitchFamily="18" charset="-127"/>
              </a:rPr>
              <a:t>ㆍ낙상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위험도 재평가 사례를 통해 시점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절차 질문</a:t>
            </a:r>
            <a:endParaRPr lang="en-US" altLang="ko-KR" sz="140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8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>
                <a:solidFill>
                  <a:srgbClr val="7B14D0"/>
                </a:solidFill>
                <a:latin typeface="+mj-ea"/>
              </a:rPr>
              <a:t>병동</a:t>
            </a:r>
            <a:r>
              <a:rPr lang="en-US" altLang="ko-KR" b="1" dirty="0">
                <a:solidFill>
                  <a:srgbClr val="7B14D0"/>
                </a:solidFill>
                <a:latin typeface="+mj-ea"/>
              </a:rPr>
              <a:t>, </a:t>
            </a:r>
            <a:r>
              <a:rPr lang="ko-KR" altLang="en-US" b="1" dirty="0">
                <a:solidFill>
                  <a:srgbClr val="7B14D0"/>
                </a:solidFill>
                <a:latin typeface="+mj-ea"/>
              </a:rPr>
              <a:t>중환자실 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>
                <a:latin typeface="HY그래픽" panose="02030600000101010101" pitchFamily="18" charset="-127"/>
                <a:ea typeface="HY그래픽" panose="02030600000101010101" pitchFamily="18" charset="-127"/>
              </a:rPr>
              <a:t>ㆍ낙상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>
                <a:latin typeface="HY그래픽" panose="02030600000101010101" pitchFamily="18" charset="-127"/>
                <a:ea typeface="HY그래픽" panose="02030600000101010101" pitchFamily="18" charset="-127"/>
              </a:rPr>
              <a:t>고위험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환자에 대한 직원 간 정보 공유 방법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ㆍ필요시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의학적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약학적 중재 수행 여부 질문</a:t>
            </a:r>
            <a:endParaRPr lang="en-US" altLang="ko-KR" sz="140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8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endParaRPr lang="en-US" altLang="ko-KR" sz="8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간호사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의료기사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응급실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외래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검사실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재활치료실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환자 이송을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 marL="2241550"/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 포함한 이동 경로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ㆍ환자를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직접 관찰하면서 수행한 예방활동의 내용 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endParaRPr lang="en-US" altLang="ko-KR" sz="800" b="1" i="1" dirty="0" smtClean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의무기록 확인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</a:t>
            </a: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ㆍ입원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환자 낙상 초기평가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/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재평가 기록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ㆍ낙상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고위험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환자 예방활동 수행 기록 </a:t>
            </a:r>
            <a:endParaRPr lang="en-US" altLang="ko-KR" sz="1400" b="1" dirty="0" smtClean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ㆍ낙상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예방 교육자료 </a:t>
            </a:r>
            <a:endParaRPr lang="en-US" altLang="ko-KR" sz="1400" b="1" dirty="0">
              <a:solidFill>
                <a:srgbClr val="7B14D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0574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- 28 -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164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1.5 </a:t>
              </a:r>
              <a:r>
                <a:rPr lang="ko-KR" altLang="en-US" b="1" dirty="0" smtClean="0"/>
                <a:t>손 위생 수행</a:t>
              </a:r>
              <a:endParaRPr lang="ko-KR" altLang="en-US" b="1" dirty="0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855408"/>
            <a:ext cx="6191250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638468"/>
            <a:ext cx="61912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197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- 29 -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1645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1.5 </a:t>
              </a:r>
              <a:r>
                <a:rPr lang="ko-KR" altLang="en-US" b="1" dirty="0" smtClean="0"/>
                <a:t>손 위생 수행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관찰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환자 진료가 이루어지는 모든 장소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위생을 수행해야 하는 시점에서 직원의 손 위생 수행을 관찰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소독제 비치 여부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ㆍ접근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용이한 세면대 설치 여부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   </a:t>
            </a: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*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사례를 직접 관찰하기 어려운 경우</a:t>
            </a:r>
            <a:r>
              <a:rPr lang="en-US" altLang="ko-KR" sz="1200" i="1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의사</a:t>
            </a: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간호사</a:t>
            </a: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의료기사를 대상으로 손 위생 시점 및 방법 질문</a:t>
            </a:r>
            <a:endParaRPr lang="en-US" altLang="ko-KR" sz="1200" i="1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관련 자료 확인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위생 수행을 돕기 위한 자원 지원 내용 및 자료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ㆍ환자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또는 보호자를 위한 손 위생 수행 자료 비치 확인 </a:t>
            </a:r>
            <a:endParaRPr lang="en-US" altLang="ko-KR" sz="1400" b="1" dirty="0" smtClean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7757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- 30 -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40341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7.1 </a:t>
              </a:r>
              <a:r>
                <a:rPr lang="ko-KR" altLang="en-US" b="1" dirty="0" smtClean="0"/>
                <a:t>질 향상 및 환자안전 운영체계</a:t>
              </a:r>
              <a:endParaRPr lang="ko-KR" altLang="en-US" b="1" dirty="0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801633"/>
            <a:ext cx="6172200" cy="347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5345845"/>
            <a:ext cx="618172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66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- 31 -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40430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7.3 </a:t>
              </a:r>
              <a:r>
                <a:rPr lang="ko-KR" altLang="en-US" b="1" dirty="0" smtClean="0"/>
                <a:t>환자안전사건 관리</a:t>
              </a:r>
              <a:endParaRPr lang="ko-KR" altLang="en-US" b="1" dirty="0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1862718"/>
            <a:ext cx="6143625" cy="3462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5376105"/>
            <a:ext cx="61817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23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- 32 -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40430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7.3 </a:t>
              </a:r>
              <a:r>
                <a:rPr lang="ko-KR" altLang="en-US" b="1" dirty="0" smtClean="0"/>
                <a:t>환자안전사건 관리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간호사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의료기사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환자 진료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치료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가 이루어지는 모든 부서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ㆍ환자안전사건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정의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보고절차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보고자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시기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방법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     *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관련 내용을 찾아서 제시할 수 있는지 확인</a:t>
            </a:r>
            <a:endParaRPr lang="en-US" altLang="ko-KR" sz="1200" i="1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ㆍ적신호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사건 발생 시 환자와 보호자에게 관련 정보를 제공하는 절차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방법 및 내용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    </a:t>
            </a:r>
            <a:r>
              <a:rPr lang="en-US" altLang="ko-KR" sz="1200" i="1" dirty="0">
                <a:latin typeface="HY그래픽" panose="02030600000101010101" pitchFamily="18" charset="-127"/>
                <a:ea typeface="HY그래픽" panose="02030600000101010101" pitchFamily="18" charset="-127"/>
              </a:rPr>
              <a:t>* </a:t>
            </a:r>
            <a:r>
              <a:rPr lang="ko-KR" altLang="en-US" sz="1200" i="1" dirty="0">
                <a:latin typeface="HY그래픽" panose="02030600000101010101" pitchFamily="18" charset="-127"/>
                <a:ea typeface="HY그래픽" panose="02030600000101010101" pitchFamily="18" charset="-127"/>
              </a:rPr>
              <a:t>관련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절차를 보고 설명할 수 있는지 </a:t>
            </a:r>
            <a:r>
              <a:rPr lang="ko-KR" altLang="en-US" sz="1200" i="1" dirty="0">
                <a:latin typeface="HY그래픽" panose="02030600000101010101" pitchFamily="18" charset="-127"/>
                <a:ea typeface="HY그래픽" panose="02030600000101010101" pitchFamily="18" charset="-127"/>
              </a:rPr>
              <a:t>확인</a:t>
            </a:r>
            <a:endParaRPr lang="en-US" altLang="ko-KR" sz="1200" b="1" dirty="0" smtClean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202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- 33 -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290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8.1 </a:t>
              </a:r>
              <a:r>
                <a:rPr lang="ko-KR" altLang="en-US" b="1" dirty="0" smtClean="0"/>
                <a:t>감염예방</a:t>
              </a:r>
              <a:r>
                <a:rPr lang="en-US" altLang="ko-KR" b="1" dirty="0" smtClean="0"/>
                <a:t>·</a:t>
              </a:r>
              <a:r>
                <a:rPr lang="ko-KR" altLang="en-US" b="1" dirty="0" smtClean="0"/>
                <a:t>관리체계</a:t>
              </a:r>
              <a:endParaRPr lang="ko-KR" altLang="en-US" b="1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842539"/>
            <a:ext cx="6172200" cy="338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25" y="5226425"/>
            <a:ext cx="62007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709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- 34 -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263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8.3 </a:t>
              </a:r>
              <a:r>
                <a:rPr lang="ko-KR" altLang="en-US" b="1" dirty="0" smtClean="0"/>
                <a:t>감염예방</a:t>
              </a:r>
              <a:r>
                <a:rPr lang="en-US" altLang="ko-KR" b="1" dirty="0" smtClean="0"/>
                <a:t>·</a:t>
              </a:r>
              <a:r>
                <a:rPr lang="ko-KR" altLang="en-US" b="1" dirty="0" smtClean="0"/>
                <a:t>관리 교육</a:t>
              </a:r>
              <a:endParaRPr lang="ko-KR" altLang="en-US" b="1" dirty="0"/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847003"/>
            <a:ext cx="619125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3" y="4664505"/>
            <a:ext cx="61626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86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- 35 -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2183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10.7 </a:t>
              </a:r>
              <a:r>
                <a:rPr lang="ko-KR" altLang="en-US" b="1" dirty="0" smtClean="0"/>
                <a:t>직원안전 관리활동</a:t>
              </a:r>
              <a:endParaRPr lang="ko-KR" altLang="en-US" b="1" dirty="0"/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1839174"/>
            <a:ext cx="6181725" cy="3405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5306903"/>
            <a:ext cx="6181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535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- 36 -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2183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10.7 </a:t>
              </a:r>
              <a:r>
                <a:rPr lang="ko-KR" altLang="en-US" b="1" dirty="0" smtClean="0"/>
                <a:t>직원안전 관리활동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전 직원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ㆍ직원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안전사고 발생 시 보고절차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     * </a:t>
            </a:r>
            <a:r>
              <a:rPr lang="ko-KR" altLang="en-US" sz="1200" i="1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관련 내용을 찾아서 제시할 수 있는지 확인</a:t>
            </a:r>
            <a:endParaRPr lang="en-US" altLang="ko-KR" sz="1200" i="1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499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- 37 -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0659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11.6 </a:t>
              </a:r>
              <a:r>
                <a:rPr lang="ko-KR" altLang="en-US" b="1" dirty="0" smtClean="0"/>
                <a:t>화재안전 관리활동</a:t>
              </a:r>
              <a:endParaRPr lang="ko-KR" altLang="en-US" b="1" dirty="0"/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1844500"/>
            <a:ext cx="6200775" cy="3480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387588"/>
            <a:ext cx="6191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94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- 38 -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0659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 smtClean="0"/>
                <a:t>11.6 </a:t>
              </a:r>
              <a:r>
                <a:rPr lang="ko-KR" altLang="en-US" b="1" dirty="0" smtClean="0"/>
                <a:t>화재안전 관리활동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관찰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의료기관 전체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ㆍ소방시설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대피로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비상구 등 관리 상태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>
                <a:latin typeface="HY그래픽" panose="02030600000101010101" pitchFamily="18" charset="-127"/>
                <a:ea typeface="HY그래픽" panose="02030600000101010101" pitchFamily="18" charset="-127"/>
              </a:rPr>
              <a:t>ㆍ낙상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고위험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환자에 대한 직원 간 정보 공유 방법 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>
                <a:latin typeface="HY그래픽" panose="02030600000101010101" pitchFamily="18" charset="-127"/>
                <a:ea typeface="HY그래픽" panose="02030600000101010101" pitchFamily="18" charset="-127"/>
              </a:rPr>
              <a:t>ㆍ낙상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고위험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환자를 직접 관찰하면서 수행한 예방활동의 내용 질문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>
                <a:latin typeface="HY그래픽" panose="02030600000101010101" pitchFamily="18" charset="-127"/>
                <a:ea typeface="HY그래픽" panose="02030600000101010101" pitchFamily="18" charset="-127"/>
              </a:rPr>
              <a:t>ㆍ낙상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위험도 재평가 사례를 통해 시점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절차 질문</a:t>
            </a:r>
            <a:endParaRPr lang="en-US" altLang="ko-KR" sz="140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8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</a:t>
            </a:r>
            <a:r>
              <a:rPr lang="ko-KR" altLang="en-US" b="1" dirty="0">
                <a:solidFill>
                  <a:srgbClr val="7B14D0"/>
                </a:solidFill>
                <a:latin typeface="+mj-ea"/>
                <a:ea typeface="+mj-ea"/>
              </a:rPr>
              <a:t>찰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>
                <a:solidFill>
                  <a:srgbClr val="7B14D0"/>
                </a:solidFill>
                <a:latin typeface="+mj-ea"/>
              </a:rPr>
              <a:t>병동</a:t>
            </a:r>
            <a:r>
              <a:rPr lang="en-US" altLang="ko-KR" b="1" dirty="0">
                <a:solidFill>
                  <a:srgbClr val="7B14D0"/>
                </a:solidFill>
                <a:latin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외래 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ㆍ환자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보호자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의 대처요령 안내 확인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게시판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입원생활 안내문 등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)</a:t>
            </a:r>
          </a:p>
          <a:p>
            <a:pPr marL="538163" indent="-538163"/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ㆍ필요시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의학적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약학적 중재 수행 여부 질문</a:t>
            </a:r>
            <a:endParaRPr lang="en-US" altLang="ko-KR" sz="140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8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endParaRPr lang="en-US" altLang="ko-KR" sz="8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전 직원</a:t>
            </a:r>
            <a:r>
              <a:rPr lang="en-US" altLang="ko-KR" b="1" dirty="0" smtClean="0">
                <a:solidFill>
                  <a:srgbClr val="C00000"/>
                </a:solidFill>
                <a:latin typeface="+mj-ea"/>
                <a:ea typeface="+mj-ea"/>
              </a:rPr>
              <a:t>) </a:t>
            </a:r>
          </a:p>
          <a:p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b="1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ㆍ화재</a:t>
            </a:r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발생 시 대응체계 질문 </a:t>
            </a:r>
            <a:r>
              <a:rPr lang="en-US" altLang="ko-KR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: </a:t>
            </a:r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신고체계</a:t>
            </a:r>
            <a:r>
              <a:rPr lang="en-US" altLang="ko-KR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b="1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피난층</a:t>
            </a:r>
            <a:r>
              <a:rPr lang="en-US" altLang="ko-KR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·</a:t>
            </a:r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안전구획</a:t>
            </a:r>
            <a:r>
              <a:rPr lang="en-US" altLang="ko-KR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·</a:t>
            </a:r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피난시설의 위치와 피난경로</a:t>
            </a:r>
            <a:r>
              <a:rPr lang="en-US" altLang="ko-KR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</a:p>
          <a:p>
            <a:r>
              <a:rPr lang="en-US" altLang="ko-KR" sz="1400" b="1" dirty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  </a:t>
            </a:r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직원의 업무분담</a:t>
            </a:r>
            <a:r>
              <a:rPr lang="en-US" altLang="ko-KR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환자 및 직원 등의 대피 장소</a:t>
            </a:r>
            <a:r>
              <a:rPr lang="en-US" altLang="ko-KR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환자유형별 대피 계획 및 환자후송 등</a:t>
            </a:r>
            <a:endParaRPr lang="en-US" altLang="ko-KR" sz="1400" b="1" dirty="0" smtClean="0">
              <a:solidFill>
                <a:srgbClr val="C0000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b="1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ㆍ산소</a:t>
            </a:r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등 의료가스 보관 및 취급 방법 질문</a:t>
            </a:r>
            <a:endParaRPr lang="en-US" altLang="ko-KR" sz="1400" b="1" dirty="0" smtClean="0">
              <a:solidFill>
                <a:srgbClr val="C0000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ko-KR" altLang="en-US" sz="1400" b="1" dirty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</a:t>
            </a:r>
            <a:r>
              <a:rPr lang="ko-KR" altLang="en-US" sz="1400" b="1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ㆍ금연관리</a:t>
            </a:r>
            <a:r>
              <a:rPr lang="ko-KR" altLang="en-US" sz="1400" b="1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및 흡연자에 대한 조치 질문  </a:t>
            </a:r>
            <a:endParaRPr lang="en-US" altLang="ko-KR" sz="1400" b="1" dirty="0" smtClean="0">
              <a:solidFill>
                <a:srgbClr val="C0000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endParaRPr lang="en-US" altLang="ko-KR" sz="800" b="1" i="1" dirty="0" smtClean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관찰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의료기관 전체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,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흡연실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ㆍ금연구역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지정 및 관리 상태 확인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ㆍ흡연실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지정 및 관리 상태 확인 </a:t>
            </a:r>
            <a:endParaRPr lang="en-US" altLang="ko-KR" sz="1400" b="1" dirty="0" smtClean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  <p:sp>
        <p:nvSpPr>
          <p:cNvPr id="3" name="구름 모양 설명선 2"/>
          <p:cNvSpPr/>
          <p:nvPr/>
        </p:nvSpPr>
        <p:spPr>
          <a:xfrm>
            <a:off x="6436660" y="3137664"/>
            <a:ext cx="2097740" cy="1272988"/>
          </a:xfrm>
          <a:prstGeom prst="cloudCallout">
            <a:avLst>
              <a:gd name="adj1" fmla="val -79216"/>
              <a:gd name="adj2" fmla="val 51333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6642847" y="3567966"/>
            <a:ext cx="1836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</a:rPr>
              <a:t>반드시 암기할 것</a:t>
            </a:r>
            <a:endParaRPr lang="ko-KR" alt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81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905734" y="4902160"/>
            <a:ext cx="1273384" cy="1273384"/>
            <a:chOff x="2077048" y="4978400"/>
            <a:chExt cx="1273384" cy="1273384"/>
          </a:xfrm>
        </p:grpSpPr>
        <p:sp>
          <p:nvSpPr>
            <p:cNvPr id="38" name="모서리가 둥근 직사각형 37"/>
            <p:cNvSpPr>
              <a:spLocks noChangeAspect="1"/>
            </p:cNvSpPr>
            <p:nvPr/>
          </p:nvSpPr>
          <p:spPr>
            <a:xfrm rot="2700000">
              <a:off x="2077048" y="4978400"/>
              <a:ext cx="1273384" cy="1273384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85000"/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>
              <a:spLocks noChangeAspect="1"/>
            </p:cNvSpPr>
            <p:nvPr/>
          </p:nvSpPr>
          <p:spPr>
            <a:xfrm rot="2700000">
              <a:off x="2225938" y="5127290"/>
              <a:ext cx="975604" cy="975604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3"/>
          <a:stretch/>
        </p:blipFill>
        <p:spPr>
          <a:xfrm>
            <a:off x="-1852" y="304800"/>
            <a:ext cx="1815173" cy="2740000"/>
          </a:xfrm>
          <a:prstGeom prst="rect">
            <a:avLst/>
          </a:prstGeom>
        </p:spPr>
      </p:pic>
      <p:grpSp>
        <p:nvGrpSpPr>
          <p:cNvPr id="42" name="그룹 41"/>
          <p:cNvGrpSpPr/>
          <p:nvPr/>
        </p:nvGrpSpPr>
        <p:grpSpPr>
          <a:xfrm>
            <a:off x="8260126" y="2612482"/>
            <a:ext cx="432318" cy="432318"/>
            <a:chOff x="4133412" y="5081067"/>
            <a:chExt cx="432318" cy="432318"/>
          </a:xfrm>
        </p:grpSpPr>
        <p:sp>
          <p:nvSpPr>
            <p:cNvPr id="45" name="모서리가 둥근 직사각형 44"/>
            <p:cNvSpPr>
              <a:spLocks noChangeAspect="1"/>
            </p:cNvSpPr>
            <p:nvPr/>
          </p:nvSpPr>
          <p:spPr>
            <a:xfrm rot="2700000">
              <a:off x="4133412" y="5081067"/>
              <a:ext cx="432318" cy="432318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7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6" name="모서리가 둥근 직사각형 45"/>
            <p:cNvSpPr>
              <a:spLocks noChangeAspect="1"/>
            </p:cNvSpPr>
            <p:nvPr/>
          </p:nvSpPr>
          <p:spPr>
            <a:xfrm rot="2700000">
              <a:off x="4193625" y="5141280"/>
              <a:ext cx="311892" cy="311892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97"/>
          <a:stretch/>
        </p:blipFill>
        <p:spPr>
          <a:xfrm>
            <a:off x="7808570" y="4087572"/>
            <a:ext cx="1335430" cy="2770428"/>
          </a:xfrm>
          <a:prstGeom prst="rect">
            <a:avLst/>
          </a:prstGeom>
        </p:spPr>
      </p:pic>
      <p:sp>
        <p:nvSpPr>
          <p:cNvPr id="44" name="모서리가 둥근 직사각형 43"/>
          <p:cNvSpPr>
            <a:spLocks noChangeAspect="1"/>
          </p:cNvSpPr>
          <p:nvPr/>
        </p:nvSpPr>
        <p:spPr>
          <a:xfrm rot="2700000">
            <a:off x="6662627" y="5085339"/>
            <a:ext cx="774894" cy="774894"/>
          </a:xfrm>
          <a:prstGeom prst="roundRect">
            <a:avLst>
              <a:gd name="adj" fmla="val 10889"/>
            </a:avLst>
          </a:prstGeom>
          <a:noFill/>
          <a:ln w="139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3620355" y="1572634"/>
            <a:ext cx="1971675" cy="13746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</a:t>
            </a:r>
            <a:r>
              <a:rPr lang="en-US" altLang="ko-KR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sz="2800" spc="-100" dirty="0">
              <a:solidFill>
                <a:schemeClr val="tx1">
                  <a:lumMod val="65000"/>
                  <a:lumOff val="3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855161" y="2998632"/>
            <a:ext cx="550206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인증 추진 계획</a:t>
            </a:r>
            <a:endParaRPr lang="ko-KR" altLang="en-US" sz="4000" spc="-100" dirty="0">
              <a:solidFill>
                <a:schemeClr val="tx1">
                  <a:lumMod val="65000"/>
                  <a:lumOff val="35000"/>
                </a:schemeClr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932" y="3829630"/>
            <a:ext cx="4214519" cy="30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1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- 39 -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4563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인증 추진 </a:t>
              </a:r>
              <a:r>
                <a:rPr lang="ko-KR" altLang="en-US" b="1" dirty="0" err="1" smtClean="0"/>
                <a:t>로드맵</a:t>
              </a:r>
              <a:endParaRPr lang="ko-KR" altLang="en-US" b="1" dirty="0"/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591668" y="1935042"/>
            <a:ext cx="7942731" cy="566111"/>
            <a:chOff x="591668" y="1935042"/>
            <a:chExt cx="7942731" cy="566111"/>
          </a:xfrm>
        </p:grpSpPr>
        <p:sp>
          <p:nvSpPr>
            <p:cNvPr id="2" name="직사각형 1"/>
            <p:cNvSpPr/>
            <p:nvPr/>
          </p:nvSpPr>
          <p:spPr>
            <a:xfrm>
              <a:off x="591668" y="1935042"/>
              <a:ext cx="1936379" cy="566111"/>
            </a:xfrm>
            <a:prstGeom prst="rect">
              <a:avLst/>
            </a:prstGeom>
            <a:noFill/>
            <a:ln w="2540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인증 지침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오각형 2"/>
            <p:cNvSpPr/>
            <p:nvPr/>
          </p:nvSpPr>
          <p:spPr>
            <a:xfrm>
              <a:off x="2689435" y="1935042"/>
              <a:ext cx="5844964" cy="566111"/>
            </a:xfrm>
            <a:prstGeom prst="homePlat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altLang="ko-KR" sz="1400" dirty="0" smtClean="0">
                  <a:solidFill>
                    <a:schemeClr val="tx1"/>
                  </a:solidFill>
                </a:rPr>
                <a:t>4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주기 인증기준에 따라 전부개정</a:t>
              </a:r>
              <a:endParaRPr lang="en-US" altLang="ko-KR" sz="1400" dirty="0" smtClean="0">
                <a:solidFill>
                  <a:schemeClr val="tx1"/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ko-KR" altLang="en-US" sz="1400" dirty="0" smtClean="0">
                  <a:solidFill>
                    <a:schemeClr val="tx1"/>
                  </a:solidFill>
                </a:rPr>
                <a:t>의료기관인증운영위원회 → 규정심의위원회 승인 후 공표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: ‘23. 3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월 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591668" y="2701945"/>
            <a:ext cx="7942731" cy="566111"/>
            <a:chOff x="591668" y="2686284"/>
            <a:chExt cx="7942731" cy="566111"/>
          </a:xfrm>
        </p:grpSpPr>
        <p:sp>
          <p:nvSpPr>
            <p:cNvPr id="37" name="직사각형 36"/>
            <p:cNvSpPr/>
            <p:nvPr/>
          </p:nvSpPr>
          <p:spPr>
            <a:xfrm>
              <a:off x="591668" y="2686284"/>
              <a:ext cx="1936379" cy="566111"/>
            </a:xfrm>
            <a:prstGeom prst="rect">
              <a:avLst/>
            </a:prstGeom>
            <a:noFill/>
            <a:ln w="254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인증 교육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오각형 37"/>
            <p:cNvSpPr/>
            <p:nvPr/>
          </p:nvSpPr>
          <p:spPr>
            <a:xfrm>
              <a:off x="2689435" y="2686284"/>
              <a:ext cx="5844964" cy="566111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ko-KR" altLang="en-US" sz="1400" dirty="0" smtClean="0">
                  <a:solidFill>
                    <a:schemeClr val="tx1"/>
                  </a:solidFill>
                </a:rPr>
                <a:t>전 직원 교육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3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회 시행</a:t>
              </a:r>
              <a:endParaRPr lang="en-US" altLang="ko-KR" sz="1400" dirty="0" smtClean="0">
                <a:solidFill>
                  <a:schemeClr val="tx1"/>
                </a:solidFill>
              </a:endParaRPr>
            </a:p>
            <a:p>
              <a:r>
                <a:rPr lang="en-US" altLang="ko-KR" sz="1400" dirty="0">
                  <a:solidFill>
                    <a:schemeClr val="tx1"/>
                  </a:solidFill>
                </a:rPr>
                <a:t>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       - </a:t>
              </a:r>
              <a:r>
                <a:rPr lang="ko-KR" altLang="en-US" sz="1400" dirty="0" err="1" smtClean="0">
                  <a:solidFill>
                    <a:schemeClr val="tx1"/>
                  </a:solidFill>
                </a:rPr>
                <a:t>의사직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: 3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월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/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전 직원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: 3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월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, 7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월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 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591668" y="3468848"/>
            <a:ext cx="7942731" cy="720000"/>
            <a:chOff x="591668" y="3252395"/>
            <a:chExt cx="7942731" cy="720000"/>
          </a:xfrm>
        </p:grpSpPr>
        <p:sp>
          <p:nvSpPr>
            <p:cNvPr id="40" name="직사각형 39"/>
            <p:cNvSpPr/>
            <p:nvPr/>
          </p:nvSpPr>
          <p:spPr>
            <a:xfrm>
              <a:off x="591668" y="3252395"/>
              <a:ext cx="1936379" cy="720000"/>
            </a:xfrm>
            <a:prstGeom prst="rect">
              <a:avLst/>
            </a:prstGeom>
            <a:noFill/>
            <a:ln w="254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자체 조사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1" name="오각형 40"/>
            <p:cNvSpPr/>
            <p:nvPr/>
          </p:nvSpPr>
          <p:spPr>
            <a:xfrm>
              <a:off x="2689435" y="3252395"/>
              <a:ext cx="5844964" cy="720000"/>
            </a:xfrm>
            <a:prstGeom prst="homePlat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54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altLang="ko-KR" sz="1400" dirty="0" smtClean="0">
                  <a:solidFill>
                    <a:schemeClr val="tx1"/>
                  </a:solidFill>
                </a:rPr>
                <a:t>1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차 자체조사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: ‘23.05.16.(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화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)~05.19.(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금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 (4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일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altLang="ko-KR" sz="1400" dirty="0" smtClean="0">
                  <a:solidFill>
                    <a:schemeClr val="tx1"/>
                  </a:solidFill>
                </a:rPr>
                <a:t>2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차 자체조사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: ‘23.07.18.(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화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)~07.21.(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금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 (4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일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altLang="ko-KR" sz="1400" dirty="0" smtClean="0">
                  <a:solidFill>
                    <a:schemeClr val="tx1"/>
                  </a:solidFill>
                </a:rPr>
                <a:t>3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차 자체조사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: ‘23.09.12.(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화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)~09.15.(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금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 (4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일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 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그룹 15"/>
          <p:cNvGrpSpPr/>
          <p:nvPr/>
        </p:nvGrpSpPr>
        <p:grpSpPr>
          <a:xfrm>
            <a:off x="591668" y="4389640"/>
            <a:ext cx="7942731" cy="450000"/>
            <a:chOff x="591668" y="4267200"/>
            <a:chExt cx="7942731" cy="450000"/>
          </a:xfrm>
        </p:grpSpPr>
        <p:sp>
          <p:nvSpPr>
            <p:cNvPr id="43" name="직사각형 42"/>
            <p:cNvSpPr/>
            <p:nvPr/>
          </p:nvSpPr>
          <p:spPr>
            <a:xfrm>
              <a:off x="591668" y="4267200"/>
              <a:ext cx="1936379" cy="450000"/>
            </a:xfrm>
            <a:prstGeom prst="rect">
              <a:avLst/>
            </a:prstGeom>
            <a:noFill/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벤치마킹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오각형 44"/>
            <p:cNvSpPr/>
            <p:nvPr/>
          </p:nvSpPr>
          <p:spPr>
            <a:xfrm>
              <a:off x="2689435" y="4267200"/>
              <a:ext cx="5844964" cy="450000"/>
            </a:xfrm>
            <a:prstGeom prst="homePlat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ko-KR" altLang="en-US" sz="1400" dirty="0" smtClean="0">
                  <a:solidFill>
                    <a:schemeClr val="tx1"/>
                  </a:solidFill>
                </a:rPr>
                <a:t>국립중앙의료원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(3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월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),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원광대학교병원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(4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월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),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원주의료원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(9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월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591668" y="5040432"/>
            <a:ext cx="7942731" cy="450027"/>
            <a:chOff x="591668" y="4940010"/>
            <a:chExt cx="7942731" cy="566111"/>
          </a:xfrm>
        </p:grpSpPr>
        <p:sp>
          <p:nvSpPr>
            <p:cNvPr id="50" name="직사각형 49"/>
            <p:cNvSpPr/>
            <p:nvPr/>
          </p:nvSpPr>
          <p:spPr>
            <a:xfrm>
              <a:off x="591668" y="4940010"/>
              <a:ext cx="1936379" cy="566111"/>
            </a:xfrm>
            <a:prstGeom prst="rect">
              <a:avLst/>
            </a:prstGeom>
            <a:noFill/>
            <a:ln w="254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모의조사컨설팅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3" name="오각형 52"/>
            <p:cNvSpPr/>
            <p:nvPr/>
          </p:nvSpPr>
          <p:spPr>
            <a:xfrm>
              <a:off x="2689435" y="4940010"/>
              <a:ext cx="5844964" cy="566111"/>
            </a:xfrm>
            <a:prstGeom prst="homePlat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254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altLang="ko-KR" sz="1400" dirty="0" smtClean="0">
                  <a:solidFill>
                    <a:schemeClr val="tx1"/>
                  </a:solidFill>
                </a:rPr>
                <a:t>‘23.08.08.(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화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)~08.11.(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금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 (4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일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) :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의료기관평가인증원</a:t>
              </a:r>
              <a:endParaRPr lang="ko-KR" alt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591668" y="5691251"/>
            <a:ext cx="7942731" cy="648000"/>
            <a:chOff x="591668" y="5691251"/>
            <a:chExt cx="7942731" cy="648000"/>
          </a:xfrm>
        </p:grpSpPr>
        <p:sp>
          <p:nvSpPr>
            <p:cNvPr id="55" name="직사각형 54"/>
            <p:cNvSpPr/>
            <p:nvPr/>
          </p:nvSpPr>
          <p:spPr>
            <a:xfrm>
              <a:off x="591668" y="5691251"/>
              <a:ext cx="1936379" cy="648000"/>
            </a:xfrm>
            <a:prstGeom prst="rect">
              <a:avLst/>
            </a:prstGeom>
            <a:noFill/>
            <a:ln w="254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물품 구입 </a:t>
              </a:r>
              <a:endParaRPr lang="en-US" altLang="ko-KR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</a:rPr>
                <a:t>시설 </a:t>
              </a:r>
              <a:r>
                <a:rPr lang="ko-KR" altLang="en-US" dirty="0" err="1" smtClean="0">
                  <a:solidFill>
                    <a:schemeClr val="tx1"/>
                  </a:solidFill>
                </a:rPr>
                <a:t>개보수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59" name="오각형 58"/>
            <p:cNvSpPr/>
            <p:nvPr/>
          </p:nvSpPr>
          <p:spPr>
            <a:xfrm>
              <a:off x="2689435" y="5691251"/>
              <a:ext cx="5844964" cy="648000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54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ko-KR" altLang="en-US" sz="1400" dirty="0" smtClean="0">
                  <a:solidFill>
                    <a:schemeClr val="tx1"/>
                  </a:solidFill>
                </a:rPr>
                <a:t>부서별 요구 사항 파악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: ‘23.3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월 중</a:t>
              </a:r>
              <a:endParaRPr lang="en-US" altLang="ko-KR" sz="1400" dirty="0" smtClean="0">
                <a:solidFill>
                  <a:schemeClr val="tx1"/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ko-KR" altLang="en-US" sz="1400" dirty="0" smtClean="0">
                  <a:solidFill>
                    <a:schemeClr val="tx1"/>
                  </a:solidFill>
                </a:rPr>
                <a:t>부서별 점검 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: </a:t>
              </a:r>
              <a:r>
                <a:rPr lang="ko-KR" altLang="en-US" sz="1400" dirty="0" smtClean="0">
                  <a:solidFill>
                    <a:schemeClr val="tx1"/>
                  </a:solidFill>
                </a:rPr>
                <a:t>매월</a:t>
              </a:r>
              <a:endParaRPr lang="en-US" altLang="ko-KR" sz="1400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64" name="대각선 방향의 모서리가 잘린 사각형 63"/>
          <p:cNvSpPr/>
          <p:nvPr/>
        </p:nvSpPr>
        <p:spPr>
          <a:xfrm>
            <a:off x="3164541" y="980533"/>
            <a:ext cx="3541059" cy="624149"/>
          </a:xfrm>
          <a:prstGeom prst="snip2DiagRect">
            <a:avLst/>
          </a:prstGeom>
          <a:solidFill>
            <a:srgbClr val="FFFF00"/>
          </a:solidFill>
          <a:ln w="38100" cmpd="thickThin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rgbClr val="7B14D0"/>
                </a:solidFill>
              </a:rPr>
              <a:t>인증 </a:t>
            </a:r>
            <a:r>
              <a:rPr lang="ko-KR" altLang="en-US" sz="1400" b="1" dirty="0" err="1" smtClean="0">
                <a:solidFill>
                  <a:srgbClr val="7B14D0"/>
                </a:solidFill>
              </a:rPr>
              <a:t>본조사</a:t>
            </a:r>
            <a:endParaRPr lang="en-US" altLang="ko-KR" sz="1400" b="1" dirty="0" smtClean="0">
              <a:solidFill>
                <a:srgbClr val="7B14D0"/>
              </a:solidFill>
            </a:endParaRPr>
          </a:p>
          <a:p>
            <a:pPr algn="ctr"/>
            <a:r>
              <a:rPr lang="en-US" altLang="ko-KR" b="1" dirty="0" smtClean="0">
                <a:solidFill>
                  <a:srgbClr val="7B14D0"/>
                </a:solidFill>
              </a:rPr>
              <a:t>‘23.10.17.(</a:t>
            </a:r>
            <a:r>
              <a:rPr lang="ko-KR" altLang="en-US" b="1" dirty="0" smtClean="0">
                <a:solidFill>
                  <a:srgbClr val="7B14D0"/>
                </a:solidFill>
              </a:rPr>
              <a:t>화</a:t>
            </a:r>
            <a:r>
              <a:rPr lang="en-US" altLang="ko-KR" b="1" dirty="0" smtClean="0">
                <a:solidFill>
                  <a:srgbClr val="7B14D0"/>
                </a:solidFill>
              </a:rPr>
              <a:t>)~10.20.(</a:t>
            </a:r>
            <a:r>
              <a:rPr lang="ko-KR" altLang="en-US" b="1" dirty="0" smtClean="0">
                <a:solidFill>
                  <a:srgbClr val="7B14D0"/>
                </a:solidFill>
              </a:rPr>
              <a:t>금</a:t>
            </a:r>
            <a:r>
              <a:rPr lang="en-US" altLang="ko-KR" b="1" dirty="0" smtClean="0">
                <a:solidFill>
                  <a:srgbClr val="7B14D0"/>
                </a:solidFill>
              </a:rPr>
              <a:t>) (4</a:t>
            </a:r>
            <a:r>
              <a:rPr lang="ko-KR" altLang="en-US" b="1" dirty="0" smtClean="0">
                <a:solidFill>
                  <a:srgbClr val="7B14D0"/>
                </a:solidFill>
              </a:rPr>
              <a:t>일</a:t>
            </a:r>
            <a:r>
              <a:rPr lang="en-US" altLang="ko-KR" b="1" dirty="0" smtClean="0">
                <a:solidFill>
                  <a:srgbClr val="7B14D0"/>
                </a:solidFill>
              </a:rPr>
              <a:t>)</a:t>
            </a:r>
            <a:endParaRPr lang="ko-KR" altLang="en-US" b="1" dirty="0">
              <a:solidFill>
                <a:srgbClr val="7B14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8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- 40 -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528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인증 지침 개정</a:t>
              </a:r>
              <a:endParaRPr lang="ko-KR" altLang="en-US" b="1" dirty="0"/>
            </a:p>
          </p:txBody>
        </p:sp>
      </p:grpSp>
      <p:sp>
        <p:nvSpPr>
          <p:cNvPr id="2" name="오른쪽 화살표 1"/>
          <p:cNvSpPr/>
          <p:nvPr/>
        </p:nvSpPr>
        <p:spPr>
          <a:xfrm>
            <a:off x="591669" y="1891553"/>
            <a:ext cx="7942730" cy="4258235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977413" y="3115235"/>
            <a:ext cx="1326530" cy="181087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79400" dist="38100" dir="13800000" algn="tl" rotWithShape="0">
              <a:schemeClr val="bg2">
                <a:lumMod val="50000"/>
              </a:schemeClr>
            </a:outerShdw>
          </a:effectLst>
          <a:scene3d>
            <a:camera prst="orthographicFront"/>
            <a:lightRig rig="threePt" dir="t"/>
          </a:scene3d>
          <a:sp3d extrusionH="38100"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지침 수정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dirty="0" smtClean="0">
              <a:solidFill>
                <a:schemeClr val="tx1"/>
              </a:solidFill>
            </a:endParaRPr>
          </a:p>
          <a:p>
            <a:r>
              <a:rPr lang="ko-KR" altLang="en-US" sz="1400" dirty="0">
                <a:solidFill>
                  <a:schemeClr val="tx1"/>
                </a:solidFill>
              </a:rPr>
              <a:t>＊</a:t>
            </a:r>
            <a:r>
              <a:rPr lang="en-US" altLang="ko-KR" sz="1200" dirty="0" smtClean="0">
                <a:solidFill>
                  <a:schemeClr val="tx1"/>
                </a:solidFill>
              </a:rPr>
              <a:t>1</a:t>
            </a:r>
            <a:r>
              <a:rPr lang="ko-KR" altLang="en-US" sz="1200" dirty="0" smtClean="0">
                <a:solidFill>
                  <a:schemeClr val="tx1"/>
                </a:solidFill>
              </a:rPr>
              <a:t>차 수정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- 1.26.~1.27.</a:t>
            </a:r>
          </a:p>
          <a:p>
            <a:endParaRPr lang="en-US" altLang="ko-KR" sz="800" dirty="0" smtClean="0">
              <a:solidFill>
                <a:schemeClr val="tx1"/>
              </a:solidFill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</a:rPr>
              <a:t>＊ </a:t>
            </a:r>
            <a:r>
              <a:rPr lang="en-US" altLang="ko-KR" sz="1200" dirty="0" smtClean="0">
                <a:solidFill>
                  <a:schemeClr val="tx1"/>
                </a:solidFill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</a:rPr>
              <a:t>차 수정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- 2.22.~2.23.     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2437026" y="3115235"/>
            <a:ext cx="1568806" cy="181087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79400" dist="38100" dir="13800000" algn="tl" rotWithShape="0">
              <a:schemeClr val="bg2">
                <a:lumMod val="50000"/>
              </a:schemeClr>
            </a:outerShdw>
          </a:effectLst>
          <a:scene3d>
            <a:camera prst="orthographicFront"/>
            <a:lightRig rig="threePt" dir="t"/>
          </a:scene3d>
          <a:sp3d extrusionH="38100"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위원회 승인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</a:rPr>
              <a:t>＊의료기관인증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</a:t>
            </a:r>
            <a:r>
              <a:rPr lang="ko-KR" altLang="en-US" sz="1200" dirty="0" smtClean="0">
                <a:solidFill>
                  <a:schemeClr val="tx1"/>
                </a:solidFill>
              </a:rPr>
              <a:t>운영위원회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 - 3</a:t>
            </a:r>
            <a:r>
              <a:rPr lang="ko-KR" altLang="en-US" sz="1200" dirty="0" smtClean="0">
                <a:solidFill>
                  <a:schemeClr val="tx1"/>
                </a:solidFill>
              </a:rPr>
              <a:t>월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800" dirty="0" smtClean="0">
              <a:solidFill>
                <a:schemeClr val="tx1"/>
              </a:solidFill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</a:rPr>
              <a:t>＊규정심의위원회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 - 3</a:t>
            </a:r>
            <a:r>
              <a:rPr lang="ko-KR" altLang="en-US" sz="1200" dirty="0" smtClean="0">
                <a:solidFill>
                  <a:schemeClr val="tx1"/>
                </a:solidFill>
              </a:rPr>
              <a:t>월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5656743" y="3115235"/>
            <a:ext cx="1586753" cy="181087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79400" dist="38100" dir="13800000" algn="tl" rotWithShape="0">
              <a:schemeClr val="bg2">
                <a:lumMod val="50000"/>
              </a:schemeClr>
            </a:outerShdw>
          </a:effectLst>
          <a:scene3d>
            <a:camera prst="orthographicFront"/>
            <a:lightRig rig="threePt" dir="t"/>
          </a:scene3d>
          <a:sp3d extrusionH="38100"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400" b="1" dirty="0" err="1" smtClean="0">
                <a:solidFill>
                  <a:schemeClr val="tx1"/>
                </a:solidFill>
              </a:rPr>
              <a:t>요약집</a:t>
            </a:r>
            <a:r>
              <a:rPr lang="en-US" altLang="ko-KR" sz="1400" b="1" dirty="0" smtClean="0">
                <a:solidFill>
                  <a:schemeClr val="tx1"/>
                </a:solidFill>
              </a:rPr>
              <a:t>/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포스터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sz="1200" dirty="0" smtClean="0">
                <a:solidFill>
                  <a:schemeClr val="tx1"/>
                </a:solidFill>
              </a:rPr>
              <a:t>＊제작 및 게시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- 8</a:t>
            </a:r>
            <a:r>
              <a:rPr lang="ko-KR" altLang="en-US" sz="1200" dirty="0" smtClean="0">
                <a:solidFill>
                  <a:schemeClr val="tx1"/>
                </a:solidFill>
              </a:rPr>
              <a:t>월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4138915" y="3115235"/>
            <a:ext cx="1384745" cy="1810870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279400" dist="38100" dir="13800000" algn="tl" rotWithShape="0">
              <a:schemeClr val="bg2">
                <a:lumMod val="50000"/>
              </a:schemeClr>
            </a:outerShdw>
          </a:effectLst>
          <a:scene3d>
            <a:camera prst="orthographicFront"/>
            <a:lightRig rig="threePt" dir="t"/>
          </a:scene3d>
          <a:sp3d extrusionH="38100">
            <a:bevelT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지침 공</a:t>
            </a:r>
            <a:r>
              <a:rPr lang="ko-KR" altLang="en-US" sz="1400" b="1" dirty="0">
                <a:solidFill>
                  <a:schemeClr val="tx1"/>
                </a:solidFill>
              </a:rPr>
              <a:t>표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400" dirty="0">
              <a:solidFill>
                <a:schemeClr val="tx1"/>
              </a:solidFill>
            </a:endParaRPr>
          </a:p>
          <a:p>
            <a:r>
              <a:rPr lang="ko-KR" altLang="en-US" sz="1400" dirty="0" smtClean="0">
                <a:solidFill>
                  <a:schemeClr val="tx1"/>
                </a:solidFill>
              </a:rPr>
              <a:t>＊</a:t>
            </a:r>
            <a:r>
              <a:rPr lang="ko-KR" altLang="en-US" sz="1200" dirty="0" smtClean="0">
                <a:solidFill>
                  <a:schemeClr val="tx1"/>
                </a:solidFill>
              </a:rPr>
              <a:t>공표 및 배부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- 3</a:t>
            </a:r>
            <a:r>
              <a:rPr lang="ko-KR" altLang="en-US" sz="1200" dirty="0" smtClean="0">
                <a:solidFill>
                  <a:schemeClr val="tx1"/>
                </a:solidFill>
              </a:rPr>
              <a:t>월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endParaRPr lang="en-US" altLang="ko-KR" sz="8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＊지침 제본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 - 9</a:t>
            </a:r>
            <a:r>
              <a:rPr lang="ko-KR" altLang="en-US" sz="1200" dirty="0" smtClean="0">
                <a:solidFill>
                  <a:schemeClr val="tx1"/>
                </a:solidFill>
              </a:rPr>
              <a:t>월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sp>
        <p:nvSpPr>
          <p:cNvPr id="8" name="왼쪽/오른쪽 화살표 7"/>
          <p:cNvSpPr/>
          <p:nvPr/>
        </p:nvSpPr>
        <p:spPr>
          <a:xfrm>
            <a:off x="591668" y="5127800"/>
            <a:ext cx="6651827" cy="896482"/>
          </a:xfrm>
          <a:prstGeom prst="leftRightArrow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인증 </a:t>
            </a:r>
            <a:r>
              <a:rPr lang="en-US" altLang="ko-KR" dirty="0" smtClean="0">
                <a:solidFill>
                  <a:schemeClr val="tx1"/>
                </a:solidFill>
              </a:rPr>
              <a:t>TF</a:t>
            </a:r>
            <a:r>
              <a:rPr lang="ko-KR" altLang="en-US" dirty="0" smtClean="0">
                <a:solidFill>
                  <a:schemeClr val="tx1"/>
                </a:solidFill>
              </a:rPr>
              <a:t>팀 운영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47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/>
          <p:cNvGrpSpPr/>
          <p:nvPr/>
        </p:nvGrpSpPr>
        <p:grpSpPr>
          <a:xfrm>
            <a:off x="905734" y="4902160"/>
            <a:ext cx="1273384" cy="1273384"/>
            <a:chOff x="2077048" y="4978400"/>
            <a:chExt cx="1273384" cy="1273384"/>
          </a:xfrm>
        </p:grpSpPr>
        <p:sp>
          <p:nvSpPr>
            <p:cNvPr id="38" name="모서리가 둥근 직사각형 37"/>
            <p:cNvSpPr>
              <a:spLocks noChangeAspect="1"/>
            </p:cNvSpPr>
            <p:nvPr/>
          </p:nvSpPr>
          <p:spPr>
            <a:xfrm rot="2700000">
              <a:off x="2077048" y="4978400"/>
              <a:ext cx="1273384" cy="1273384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85000"/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9" name="모서리가 둥근 직사각형 38"/>
            <p:cNvSpPr>
              <a:spLocks noChangeAspect="1"/>
            </p:cNvSpPr>
            <p:nvPr/>
          </p:nvSpPr>
          <p:spPr>
            <a:xfrm rot="2700000">
              <a:off x="2225938" y="5127290"/>
              <a:ext cx="975604" cy="975604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3"/>
          <a:stretch/>
        </p:blipFill>
        <p:spPr>
          <a:xfrm>
            <a:off x="-1852" y="304800"/>
            <a:ext cx="1815173" cy="2740000"/>
          </a:xfrm>
          <a:prstGeom prst="rect">
            <a:avLst/>
          </a:prstGeom>
        </p:spPr>
      </p:pic>
      <p:grpSp>
        <p:nvGrpSpPr>
          <p:cNvPr id="42" name="그룹 41"/>
          <p:cNvGrpSpPr/>
          <p:nvPr/>
        </p:nvGrpSpPr>
        <p:grpSpPr>
          <a:xfrm>
            <a:off x="8260126" y="2612482"/>
            <a:ext cx="432318" cy="432318"/>
            <a:chOff x="4133412" y="5081067"/>
            <a:chExt cx="432318" cy="432318"/>
          </a:xfrm>
        </p:grpSpPr>
        <p:sp>
          <p:nvSpPr>
            <p:cNvPr id="45" name="모서리가 둥근 직사각형 44"/>
            <p:cNvSpPr>
              <a:spLocks noChangeAspect="1"/>
            </p:cNvSpPr>
            <p:nvPr/>
          </p:nvSpPr>
          <p:spPr>
            <a:xfrm rot="2700000">
              <a:off x="4133412" y="5081067"/>
              <a:ext cx="432318" cy="432318"/>
            </a:xfrm>
            <a:prstGeom prst="roundRect">
              <a:avLst>
                <a:gd name="adj" fmla="val 10889"/>
              </a:avLst>
            </a:prstGeom>
            <a:solidFill>
              <a:schemeClr val="bg1">
                <a:lumMod val="75000"/>
                <a:alpha val="7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6" name="모서리가 둥근 직사각형 45"/>
            <p:cNvSpPr>
              <a:spLocks noChangeAspect="1"/>
            </p:cNvSpPr>
            <p:nvPr/>
          </p:nvSpPr>
          <p:spPr>
            <a:xfrm rot="2700000">
              <a:off x="4193625" y="5141280"/>
              <a:ext cx="311892" cy="311892"/>
            </a:xfrm>
            <a:prstGeom prst="roundRect">
              <a:avLst>
                <a:gd name="adj" fmla="val 75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797"/>
          <a:stretch/>
        </p:blipFill>
        <p:spPr>
          <a:xfrm>
            <a:off x="7808570" y="4087572"/>
            <a:ext cx="1335430" cy="2770428"/>
          </a:xfrm>
          <a:prstGeom prst="rect">
            <a:avLst/>
          </a:prstGeom>
        </p:spPr>
      </p:pic>
      <p:sp>
        <p:nvSpPr>
          <p:cNvPr id="44" name="모서리가 둥근 직사각형 43"/>
          <p:cNvSpPr>
            <a:spLocks noChangeAspect="1"/>
          </p:cNvSpPr>
          <p:nvPr/>
        </p:nvSpPr>
        <p:spPr>
          <a:xfrm rot="2700000">
            <a:off x="6662627" y="5085339"/>
            <a:ext cx="774894" cy="774894"/>
          </a:xfrm>
          <a:prstGeom prst="roundRect">
            <a:avLst>
              <a:gd name="adj" fmla="val 10889"/>
            </a:avLst>
          </a:prstGeom>
          <a:noFill/>
          <a:ln w="139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3620355" y="1572634"/>
            <a:ext cx="1971675" cy="13746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</a:t>
            </a:r>
            <a:r>
              <a:rPr lang="en-US" altLang="ko-KR" sz="8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sz="2800" spc="-100" dirty="0">
              <a:solidFill>
                <a:schemeClr val="tx1">
                  <a:lumMod val="65000"/>
                  <a:lumOff val="3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855161" y="3047363"/>
            <a:ext cx="5502062" cy="7335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4000" spc="-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B" panose="02030600000101010101" pitchFamily="18" charset="-127"/>
                <a:ea typeface="HY울릉도B" panose="02030600000101010101" pitchFamily="18" charset="-127"/>
              </a:rPr>
              <a:t>협조 사항</a:t>
            </a:r>
            <a:endParaRPr lang="ko-KR" altLang="en-US" sz="4000" spc="-100" dirty="0">
              <a:solidFill>
                <a:schemeClr val="tx1">
                  <a:lumMod val="65000"/>
                  <a:lumOff val="35000"/>
                </a:schemeClr>
              </a:solidFill>
              <a:latin typeface="HY울릉도B" panose="02030600000101010101" pitchFamily="18" charset="-127"/>
              <a:ea typeface="HY울릉도B" panose="02030600000101010101" pitchFamily="18" charset="-127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932" y="3829630"/>
            <a:ext cx="4214519" cy="30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89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- 41 -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4155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시스템 추적조사 자료 제출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의약품 관리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ㆍ자료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1.2 / 3.2.4 / 4.1 / 4.2 / 4.3 / 4.4 / 4.5 / 4.6</a:t>
            </a: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ㆍ현장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3.2.4 / 4.2 / 4.3 / 4.4 / 4.5</a:t>
            </a:r>
          </a:p>
          <a:p>
            <a:endParaRPr lang="en-US" altLang="ko-KR" sz="10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질 향상 및 환자안전 활동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 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ㆍ자료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7.1 / 7.2 / 7.3 / 7.4 / 7.5 / 13.1 / 13.2 / 13.3</a:t>
            </a:r>
          </a:p>
          <a:p>
            <a:pPr marL="538163" indent="-538163"/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ㆍ현장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7.3 / 7.5</a:t>
            </a:r>
            <a:endParaRPr lang="en-US" altLang="ko-KR" sz="140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10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endParaRPr lang="en-US" altLang="ko-KR" sz="10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감염관리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</a:p>
          <a:p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ㆍ자료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: 1.5 / 8.1 / 8.2 / 8.3 / 8.4 / 8.5 / 8.6 / 8.7 / 8.8 / 10.7 / 11.1 / 11.8 / 7.2 </a:t>
            </a:r>
          </a:p>
          <a:p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ㆍ현장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: 1.5 / 8.4 / 8.5 / 8.6 / 8.7 / /8.8</a:t>
            </a:r>
          </a:p>
          <a:p>
            <a:r>
              <a:rPr lang="ko-KR" altLang="en-US" sz="1000" dirty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0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</a:t>
            </a:r>
            <a:endParaRPr lang="en-US" altLang="ko-KR" sz="1000" b="1" i="1" dirty="0" smtClean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경영진 인터뷰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ㆍ자료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6.4 / 9.1 / 9.2 </a:t>
            </a:r>
          </a:p>
          <a:p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ㆍ인터뷰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</a:t>
            </a:r>
            <a:r>
              <a:rPr lang="en-US" altLang="ko-KR" sz="1400" spc="-1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9.1 / 9.2 / 9.4 / 4.1 / 4.6 / 6.3 / 7.2 / 7.3 / 7.4 / 7.5 / 8.2 / 10.2 / 10.7 / 11.1 / 11.5</a:t>
            </a:r>
            <a:r>
              <a:rPr lang="ko-KR" altLang="en-US" sz="1400" spc="-1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endParaRPr lang="en-US" altLang="ko-KR" sz="1400" spc="-1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endParaRPr lang="en-US" altLang="ko-KR" sz="1400" spc="-100" dirty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위원회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</a:t>
            </a:r>
          </a:p>
          <a:p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ㆍ자료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확인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2.3.4 / 3.1.5 / 3.2.2 / 4.1 / 7.1 / 8.1 / 9.1 / 9.4 / 11.1 / 11.5 / 12.1</a:t>
            </a:r>
            <a:endParaRPr lang="en-US" altLang="ko-KR" sz="1400" spc="-1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9887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- 42 -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34155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mtClean="0"/>
                <a:t>시스템 추적조사 자료 제출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인적자원 관리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ㆍ자료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8.3 / 9.3 / 10.1 / 10.2 / 10.3 / 10.4 / 10.5 / 10.6 / 10.8 / 11.6 / 2.3.1 / </a:t>
            </a:r>
          </a:p>
          <a:p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                   2.3.3 / 2.3.4 / 2.3.5 / 2.3.7 / 3.2.1 / 3.2.4 / 4.4 / 4.5 / 5.4 / 5.5 / 5.6 / 6.6 /</a:t>
            </a:r>
          </a:p>
          <a:p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                   11.5 / 12.1 / 12.4</a:t>
            </a: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ㆍ현장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9.3 / 10.8  </a:t>
            </a:r>
            <a:r>
              <a:rPr lang="en-US" altLang="ko-KR" sz="1400" dirty="0" smtClean="0">
                <a:solidFill>
                  <a:srgbClr val="7B14D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※ </a:t>
            </a:r>
            <a:r>
              <a:rPr lang="ko-KR" altLang="en-US" sz="1400" dirty="0" smtClean="0">
                <a:solidFill>
                  <a:srgbClr val="7B14D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인사정보관리 조사표</a:t>
            </a:r>
            <a:endParaRPr lang="en-US" altLang="ko-KR" sz="1400" dirty="0" smtClean="0">
              <a:solidFill>
                <a:srgbClr val="7B14D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sz="10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시설 및 환경관리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 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ㆍ자료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11.1 / 11.2 / 11.3 / 11.4 / 11.5 / 11.6 / 11.7 / 7.2</a:t>
            </a:r>
          </a:p>
          <a:p>
            <a:pPr marL="538163" indent="-538163"/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ㆍ현장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: 11.1 / 11.2 / 11.3 / 11.4 / 11.5 / 11.6  </a:t>
            </a:r>
            <a:r>
              <a:rPr lang="en-US" altLang="ko-KR" sz="1400" dirty="0" smtClean="0">
                <a:solidFill>
                  <a:srgbClr val="7B14D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※ </a:t>
            </a:r>
            <a:r>
              <a:rPr lang="ko-KR" altLang="en-US" sz="1400" dirty="0" smtClean="0">
                <a:solidFill>
                  <a:srgbClr val="7B14D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설비시스템 관리 조사표</a:t>
            </a:r>
            <a:endParaRPr lang="en-US" altLang="ko-KR" sz="1400" dirty="0">
              <a:solidFill>
                <a:srgbClr val="7B14D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10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endParaRPr lang="en-US" altLang="ko-KR" sz="10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의료정보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/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의무기록 관리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</a:p>
          <a:p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ㆍ자료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: 12.1 / 12.2 / 12.3 / 12.4 </a:t>
            </a:r>
          </a:p>
          <a:p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ㆍ현장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확인 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: 12.1 / 12.4  </a:t>
            </a:r>
            <a:r>
              <a:rPr lang="en-US" altLang="ko-KR" sz="1400" dirty="0" smtClean="0">
                <a:solidFill>
                  <a:srgbClr val="7B14D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※ </a:t>
            </a:r>
            <a:r>
              <a:rPr lang="ko-KR" altLang="en-US" sz="1400" dirty="0" smtClean="0">
                <a:solidFill>
                  <a:srgbClr val="7B14D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퇴원환자 의무기록 조사표</a:t>
            </a:r>
            <a:endParaRPr lang="en-US" altLang="ko-KR" sz="1400" dirty="0" smtClean="0">
              <a:solidFill>
                <a:srgbClr val="7B14D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endParaRPr lang="en-US" altLang="ko-KR" sz="1400" dirty="0">
              <a:solidFill>
                <a:srgbClr val="7B14D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부서 운영계획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</a:t>
            </a:r>
          </a:p>
          <a:p>
            <a:r>
              <a:rPr lang="ko-KR" altLang="en-US" sz="1400" dirty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</a:t>
            </a:r>
            <a:r>
              <a:rPr lang="ko-KR" altLang="en-US" sz="1400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ㆍ공통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준비 자료 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: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부서 사업계획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업무 매뉴얼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(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야간근무 매뉴얼 포함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),</a:t>
            </a:r>
            <a:r>
              <a:rPr lang="ko-KR" altLang="en-US" sz="1400" dirty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부서원 </a:t>
            </a:r>
            <a:r>
              <a:rPr lang="ko-KR" altLang="en-US" sz="1400" dirty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현황</a:t>
            </a:r>
            <a:r>
              <a:rPr lang="en-US" altLang="ko-KR" sz="1400" dirty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endParaRPr lang="en-US" altLang="ko-KR" sz="1400" dirty="0" smtClean="0">
              <a:solidFill>
                <a:srgbClr val="C0000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en-US" altLang="ko-KR" sz="1400" dirty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                         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직무기술서 </a:t>
            </a:r>
            <a:r>
              <a:rPr lang="ko-KR" altLang="en-US" sz="1400" dirty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및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직무평가서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면허증 및 자격증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직원 교육 이력 등</a:t>
            </a:r>
            <a:endParaRPr lang="en-US" altLang="ko-KR" sz="1400" dirty="0" smtClean="0">
              <a:solidFill>
                <a:srgbClr val="C0000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ㆍ해당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준비 자료 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: QI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활동 자료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유해화학물질 목록 관리대장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, 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의료기기 점검 대장 등 </a:t>
            </a:r>
            <a:endParaRPr lang="en-US" altLang="ko-KR" sz="1400" b="1" dirty="0" smtClean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601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8235731" y="6399238"/>
            <a:ext cx="885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- 43 </a:t>
            </a:r>
            <a:r>
              <a:rPr lang="en-US" altLang="ko-KR" sz="14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-</a:t>
            </a:r>
            <a:endParaRPr lang="ko-KR" altLang="en-US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23163" y="26168"/>
            <a:ext cx="8920845" cy="827615"/>
            <a:chOff x="223163" y="26168"/>
            <a:chExt cx="8920845" cy="827615"/>
          </a:xfrm>
        </p:grpSpPr>
        <p:cxnSp>
          <p:nvCxnSpPr>
            <p:cNvPr id="9" name="직선 연결선 8"/>
            <p:cNvCxnSpPr>
              <a:endCxn id="47" idx="3"/>
            </p:cNvCxnSpPr>
            <p:nvPr/>
          </p:nvCxnSpPr>
          <p:spPr>
            <a:xfrm flipV="1">
              <a:off x="1259226" y="690118"/>
              <a:ext cx="7692952" cy="50314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그룹 55"/>
            <p:cNvGrpSpPr/>
            <p:nvPr/>
          </p:nvGrpSpPr>
          <p:grpSpPr>
            <a:xfrm>
              <a:off x="223163" y="241780"/>
              <a:ext cx="4515798" cy="612003"/>
              <a:chOff x="223163" y="241780"/>
              <a:chExt cx="4515798" cy="612003"/>
            </a:xfrm>
          </p:grpSpPr>
          <p:sp>
            <p:nvSpPr>
              <p:cNvPr id="51" name="모서리가 둥근 직사각형 50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blipFill dpi="0" rotWithShape="0">
                <a:blip r:embed="rId2"/>
                <a:srcRect/>
                <a:stretch>
                  <a:fillRect l="-35000" r="-28000" b="-35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2" name="모서리가 둥근 직사각형 51"/>
              <p:cNvSpPr>
                <a:spLocks noChangeAspect="1"/>
              </p:cNvSpPr>
              <p:nvPr/>
            </p:nvSpPr>
            <p:spPr>
              <a:xfrm rot="2700000">
                <a:off x="223163" y="241780"/>
                <a:ext cx="612000" cy="612000"/>
              </a:xfrm>
              <a:prstGeom prst="roundRect">
                <a:avLst/>
              </a:prstGeom>
              <a:solidFill>
                <a:srgbClr val="0070C0">
                  <a:alpha val="24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" name="모서리가 둥근 직사각형 3"/>
              <p:cNvSpPr>
                <a:spLocks noChangeAspect="1"/>
              </p:cNvSpPr>
              <p:nvPr/>
            </p:nvSpPr>
            <p:spPr>
              <a:xfrm rot="2700000">
                <a:off x="570354" y="241783"/>
                <a:ext cx="612000" cy="612000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" name="모서리가 둥근 직사각형 4"/>
              <p:cNvSpPr>
                <a:spLocks noChangeAspect="1"/>
              </p:cNvSpPr>
              <p:nvPr/>
            </p:nvSpPr>
            <p:spPr>
              <a:xfrm rot="2700000">
                <a:off x="642354" y="313781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>
                <a:spLocks noChangeAspect="1"/>
              </p:cNvSpPr>
              <p:nvPr/>
            </p:nvSpPr>
            <p:spPr>
              <a:xfrm rot="2700000">
                <a:off x="952193" y="241781"/>
                <a:ext cx="612000" cy="612000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모서리가 둥근 직사각형 6"/>
              <p:cNvSpPr>
                <a:spLocks noChangeAspect="1"/>
              </p:cNvSpPr>
              <p:nvPr/>
            </p:nvSpPr>
            <p:spPr>
              <a:xfrm rot="2700000">
                <a:off x="1024193" y="313780"/>
                <a:ext cx="468000" cy="468000"/>
              </a:xfrm>
              <a:prstGeom prst="roundRect">
                <a:avLst>
                  <a:gd name="adj" fmla="val 1386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12" name="그룹 11"/>
              <p:cNvGrpSpPr/>
              <p:nvPr/>
            </p:nvGrpSpPr>
            <p:grpSpPr>
              <a:xfrm>
                <a:off x="1154789" y="327353"/>
                <a:ext cx="3584172" cy="440853"/>
                <a:chOff x="597003" y="374104"/>
                <a:chExt cx="3584172" cy="440853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597003" y="374104"/>
                  <a:ext cx="1812175" cy="2863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ww</a:t>
                  </a:r>
                  <a:r>
                    <a:rPr lang="en-US" altLang="ko-KR" sz="1051" b="1" dirty="0">
                      <a:solidFill>
                        <a:schemeClr val="bg1"/>
                      </a:solidFill>
                      <a:latin typeface="+mj-ea"/>
                    </a:rPr>
                    <a:t>w</a:t>
                  </a:r>
                  <a:r>
                    <a:rPr lang="en-US" altLang="ko-KR" sz="1051" b="1" dirty="0">
                      <a:solidFill>
                        <a:srgbClr val="0070C0"/>
                      </a:solidFill>
                      <a:latin typeface="+mj-ea"/>
                    </a:rPr>
                    <a:t>.namwonmed.or.kr</a:t>
                  </a:r>
                </a:p>
              </p:txBody>
            </p:sp>
            <p:pic>
              <p:nvPicPr>
                <p:cNvPr id="11" name="그림 1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17175" y="556196"/>
                  <a:ext cx="3564000" cy="25876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57" name="그룹 56"/>
            <p:cNvGrpSpPr/>
            <p:nvPr/>
          </p:nvGrpSpPr>
          <p:grpSpPr>
            <a:xfrm>
              <a:off x="7438291" y="26168"/>
              <a:ext cx="1705717" cy="820710"/>
              <a:chOff x="7438291" y="26168"/>
              <a:chExt cx="1705717" cy="820710"/>
            </a:xfrm>
          </p:grpSpPr>
          <p:grpSp>
            <p:nvGrpSpPr>
              <p:cNvPr id="44" name="그룹 43"/>
              <p:cNvGrpSpPr/>
              <p:nvPr/>
            </p:nvGrpSpPr>
            <p:grpSpPr>
              <a:xfrm>
                <a:off x="8526770" y="83300"/>
                <a:ext cx="617238" cy="763578"/>
                <a:chOff x="11544776" y="5400236"/>
                <a:chExt cx="606470" cy="763577"/>
              </a:xfrm>
            </p:grpSpPr>
            <p:pic>
              <p:nvPicPr>
                <p:cNvPr id="46" name="그림 45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39264"/>
                <a:stretch/>
              </p:blipFill>
              <p:spPr>
                <a:xfrm>
                  <a:off x="11693855" y="5400236"/>
                  <a:ext cx="457391" cy="753077"/>
                </a:xfrm>
                <a:prstGeom prst="rect">
                  <a:avLst/>
                </a:prstGeom>
              </p:spPr>
            </p:pic>
            <p:sp>
              <p:nvSpPr>
                <p:cNvPr id="47" name="모서리가 둥근 직사각형 46"/>
                <p:cNvSpPr>
                  <a:spLocks noChangeAspect="1"/>
                </p:cNvSpPr>
                <p:nvPr/>
              </p:nvSpPr>
              <p:spPr>
                <a:xfrm rot="897380">
                  <a:off x="11544776" y="5738613"/>
                  <a:ext cx="425197" cy="425200"/>
                </a:xfrm>
                <a:prstGeom prst="roundRect">
                  <a:avLst>
                    <a:gd name="adj" fmla="val 10889"/>
                  </a:avLst>
                </a:prstGeom>
                <a:noFill/>
                <a:ln w="5080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8" name="TextBox 47"/>
              <p:cNvSpPr txBox="1"/>
              <p:nvPr/>
            </p:nvSpPr>
            <p:spPr>
              <a:xfrm>
                <a:off x="7438291" y="26168"/>
                <a:ext cx="14138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JEOLLABUK-DO</a:t>
                </a:r>
              </a:p>
              <a:p>
                <a:pPr algn="r"/>
                <a:r>
                  <a:rPr lang="en-US" altLang="ko-KR" sz="8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NAMWON MEDICAL CENTER</a:t>
                </a:r>
                <a:endParaRPr lang="ko-KR" altLang="en-US" sz="8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2" name="그룹 21"/>
          <p:cNvGrpSpPr/>
          <p:nvPr/>
        </p:nvGrpSpPr>
        <p:grpSpPr>
          <a:xfrm>
            <a:off x="591669" y="1312235"/>
            <a:ext cx="7942730" cy="435895"/>
            <a:chOff x="636494" y="980530"/>
            <a:chExt cx="7942730" cy="435895"/>
          </a:xfrm>
        </p:grpSpPr>
        <p:cxnSp>
          <p:nvCxnSpPr>
            <p:cNvPr id="23" name="직선 연결선 22"/>
            <p:cNvCxnSpPr/>
            <p:nvPr/>
          </p:nvCxnSpPr>
          <p:spPr>
            <a:xfrm flipV="1">
              <a:off x="636494" y="1416424"/>
              <a:ext cx="7942730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636494" y="980530"/>
              <a:ext cx="296731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 smtClean="0"/>
                <a:t>인증 대비 협조사항</a:t>
              </a:r>
              <a:endParaRPr lang="ko-KR" altLang="en-US" b="1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96149" y="1954313"/>
            <a:ext cx="793824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ko-KR" altLang="en-US" b="1" dirty="0" smtClean="0">
                <a:solidFill>
                  <a:srgbClr val="7B14D0"/>
                </a:solidFill>
                <a:ea typeface="나눔고딕"/>
              </a:rPr>
              <a:t> 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지침 숙지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ㆍ중요한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업무표준을 정한 것으로 직원 모두가 준수하도록 노력해야 함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.</a:t>
            </a:r>
          </a:p>
          <a:p>
            <a:r>
              <a:rPr lang="en-US" altLang="ko-KR" sz="16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ㆍ해당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프로세스의 변경에 따라 수정되고 공유되어야 함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endParaRPr lang="en-US" altLang="ko-KR" sz="10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정확한 환자 확인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 </a:t>
            </a:r>
            <a:endParaRPr lang="en-US" altLang="ko-KR" b="1" dirty="0" smtClean="0">
              <a:solidFill>
                <a:srgbClr val="7B14D0"/>
              </a:solidFill>
              <a:latin typeface="+mj-ea"/>
              <a:ea typeface="+mj-ea"/>
            </a:endParaRPr>
          </a:p>
          <a:p>
            <a:pPr marL="538163" indent="-538163"/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가지 지표를 사용하여 확인하며 개방형 질문으로 환자를 참여시킴</a:t>
            </a:r>
            <a:endParaRPr lang="en-US" altLang="ko-KR" sz="14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538163" indent="-538163">
              <a:lnSpc>
                <a:spcPct val="150000"/>
              </a:lnSpc>
            </a:pPr>
            <a:r>
              <a:rPr lang="en-US" altLang="ko-KR" sz="10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endParaRPr lang="en-US" altLang="ko-KR" sz="1000" dirty="0" smtClean="0">
              <a:ea typeface="나눔고딕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손 위생 수행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</a:p>
          <a:p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ㆍ손</a:t>
            </a:r>
            <a:r>
              <a:rPr lang="ko-KR" altLang="en-US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위생이 필요한 다섯 가지 시점마다 손 위생 수행</a:t>
            </a:r>
            <a:r>
              <a:rPr lang="en-US" altLang="ko-KR" sz="14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</a:p>
          <a:p>
            <a:r>
              <a:rPr lang="ko-KR" altLang="en-US" sz="1000" dirty="0" smtClean="0">
                <a:solidFill>
                  <a:srgbClr val="C0000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endParaRPr lang="en-US" altLang="ko-KR" sz="1000" b="1" i="1" dirty="0" smtClean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의무기록 작성 충실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 </a:t>
            </a:r>
          </a:p>
          <a:p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ㆍ퇴원환자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의무기록 조사표에 있는 사항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</a:t>
            </a:r>
          </a:p>
          <a:p>
            <a:r>
              <a:rPr lang="en-US" altLang="ko-KR" sz="10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0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</a:t>
            </a:r>
            <a:r>
              <a:rPr lang="ko-KR" altLang="en-US" sz="10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endParaRPr lang="en-US" altLang="ko-KR" sz="1000" dirty="0" smtClean="0"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</a:rPr>
              <a:t>필수 암기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</a:rPr>
              <a:t>)</a:t>
            </a:r>
          </a:p>
          <a:p>
            <a:r>
              <a:rPr lang="ko-KR" altLang="en-US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ㆍ심폐소생술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/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제세동기 사용법 </a:t>
            </a:r>
            <a:r>
              <a:rPr lang="en-US" altLang="ko-KR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/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화재안전 관리</a:t>
            </a:r>
            <a:r>
              <a:rPr lang="en-US" altLang="ko-KR" sz="1400" b="1" dirty="0" smtClean="0">
                <a:solidFill>
                  <a:srgbClr val="7B14D0"/>
                </a:solidFill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</a:p>
          <a:p>
            <a:endParaRPr lang="en-US" altLang="ko-KR" sz="1000" b="1" dirty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(</a:t>
            </a:r>
            <a:r>
              <a:rPr lang="ko-KR" altLang="en-US" b="1" dirty="0" smtClean="0">
                <a:solidFill>
                  <a:srgbClr val="7B14D0"/>
                </a:solidFill>
                <a:latin typeface="+mj-ea"/>
                <a:ea typeface="+mj-ea"/>
              </a:rPr>
              <a:t>환경정리</a:t>
            </a:r>
            <a:r>
              <a:rPr lang="en-US" altLang="ko-KR" b="1" dirty="0" smtClean="0">
                <a:solidFill>
                  <a:srgbClr val="7B14D0"/>
                </a:solidFill>
                <a:latin typeface="+mj-ea"/>
                <a:ea typeface="+mj-ea"/>
              </a:rPr>
              <a:t>)</a:t>
            </a:r>
          </a:p>
          <a:p>
            <a:r>
              <a:rPr lang="ko-KR" altLang="en-US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  </a:t>
            </a:r>
            <a:r>
              <a:rPr lang="ko-KR" altLang="en-US" sz="1400" dirty="0" err="1" smtClean="0">
                <a:latin typeface="HY그래픽" panose="02030600000101010101" pitchFamily="18" charset="-127"/>
                <a:ea typeface="HY그래픽" panose="02030600000101010101" pitchFamily="18" charset="-127"/>
              </a:rPr>
              <a:t>ㆍ업무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 관련 외 물건 정리</a:t>
            </a:r>
            <a:r>
              <a:rPr lang="en-US" altLang="ko-KR" sz="1400" dirty="0">
                <a:latin typeface="HY그래픽" panose="02030600000101010101" pitchFamily="18" charset="-127"/>
                <a:ea typeface="HY그래픽" panose="02030600000101010101" pitchFamily="18" charset="-127"/>
              </a:rPr>
              <a:t> </a:t>
            </a:r>
            <a:r>
              <a:rPr lang="ko-KR" altLang="en-US" sz="1400" dirty="0" smtClean="0">
                <a:latin typeface="HY그래픽" panose="02030600000101010101" pitchFamily="18" charset="-127"/>
                <a:ea typeface="HY그래픽" panose="02030600000101010101" pitchFamily="18" charset="-127"/>
              </a:rPr>
              <a:t>등</a:t>
            </a:r>
            <a:endParaRPr lang="en-US" altLang="ko-KR" sz="1400" b="1" dirty="0">
              <a:solidFill>
                <a:srgbClr val="7B14D0"/>
              </a:solidFill>
              <a:latin typeface="HY그래픽" panose="02030600000101010101" pitchFamily="18" charset="-127"/>
              <a:ea typeface="HY그래픽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4335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그룹 29"/>
          <p:cNvGrpSpPr/>
          <p:nvPr/>
        </p:nvGrpSpPr>
        <p:grpSpPr>
          <a:xfrm>
            <a:off x="2482895" y="2379718"/>
            <a:ext cx="6342420" cy="2319341"/>
            <a:chOff x="3908915" y="2402913"/>
            <a:chExt cx="6342419" cy="2319341"/>
          </a:xfrm>
        </p:grpSpPr>
        <p:sp>
          <p:nvSpPr>
            <p:cNvPr id="31" name="TextBox 30"/>
            <p:cNvSpPr txBox="1"/>
            <p:nvPr/>
          </p:nvSpPr>
          <p:spPr>
            <a:xfrm>
              <a:off x="7452776" y="3216101"/>
              <a:ext cx="27985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경청해 주셔서 감사합니다</a:t>
              </a:r>
              <a:r>
                <a:rPr lang="en-US" altLang="ko-KR" b="1" spc="-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.</a:t>
              </a:r>
              <a:endParaRPr lang="ko-KR" altLang="en-US" b="1" spc="-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08915" y="2703958"/>
              <a:ext cx="408222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Thank You</a:t>
              </a:r>
              <a:endParaRPr lang="ko-KR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0165" y="2402913"/>
              <a:ext cx="1654637" cy="334385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908915" y="3632725"/>
              <a:ext cx="3876321" cy="10895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285744" indent="-285744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전라북도 남원시 충정로 </a:t>
              </a: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365</a:t>
              </a:r>
            </a:p>
            <a:p>
              <a:pPr marL="285744" indent="-285744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☎ 063-620-1114</a:t>
              </a:r>
            </a:p>
            <a:p>
              <a:pPr marL="285744" indent="-285744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www.namwonmed.or.kr</a:t>
              </a: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77"/>
          <a:stretch/>
        </p:blipFill>
        <p:spPr>
          <a:xfrm>
            <a:off x="177462" y="5541259"/>
            <a:ext cx="2669639" cy="131674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4" t="18478"/>
          <a:stretch/>
        </p:blipFill>
        <p:spPr>
          <a:xfrm>
            <a:off x="-1" y="-1"/>
            <a:ext cx="2847101" cy="3205823"/>
          </a:xfrm>
          <a:prstGeom prst="rect">
            <a:avLst/>
          </a:prstGeom>
        </p:spPr>
      </p:pic>
      <p:sp>
        <p:nvSpPr>
          <p:cNvPr id="16" name="모서리가 둥근 직사각형 15"/>
          <p:cNvSpPr>
            <a:spLocks noChangeAspect="1"/>
          </p:cNvSpPr>
          <p:nvPr/>
        </p:nvSpPr>
        <p:spPr>
          <a:xfrm rot="2700000">
            <a:off x="7031521" y="5710072"/>
            <a:ext cx="815098" cy="815098"/>
          </a:xfrm>
          <a:prstGeom prst="roundRect">
            <a:avLst>
              <a:gd name="adj" fmla="val 10889"/>
            </a:avLst>
          </a:prstGeom>
          <a:solidFill>
            <a:schemeClr val="bg1">
              <a:lumMod val="85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모서리가 둥근 직사각형 16"/>
          <p:cNvSpPr>
            <a:spLocks noChangeAspect="1"/>
          </p:cNvSpPr>
          <p:nvPr/>
        </p:nvSpPr>
        <p:spPr>
          <a:xfrm rot="2700000">
            <a:off x="7184966" y="5860850"/>
            <a:ext cx="513548" cy="513548"/>
          </a:xfrm>
          <a:prstGeom prst="roundRect">
            <a:avLst>
              <a:gd name="adj" fmla="val 75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모서리가 둥근 직사각형 17"/>
          <p:cNvSpPr>
            <a:spLocks noChangeAspect="1"/>
          </p:cNvSpPr>
          <p:nvPr/>
        </p:nvSpPr>
        <p:spPr>
          <a:xfrm rot="2700000">
            <a:off x="8147546" y="6172125"/>
            <a:ext cx="432319" cy="432319"/>
          </a:xfrm>
          <a:prstGeom prst="roundRect">
            <a:avLst>
              <a:gd name="adj" fmla="val 10889"/>
            </a:avLst>
          </a:prstGeom>
          <a:solidFill>
            <a:schemeClr val="bg1">
              <a:lumMod val="7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모서리가 둥근 직사각형 18"/>
          <p:cNvSpPr>
            <a:spLocks noChangeAspect="1"/>
          </p:cNvSpPr>
          <p:nvPr/>
        </p:nvSpPr>
        <p:spPr>
          <a:xfrm rot="2700000">
            <a:off x="8207758" y="6232337"/>
            <a:ext cx="311892" cy="311892"/>
          </a:xfrm>
          <a:prstGeom prst="roundRect">
            <a:avLst>
              <a:gd name="adj" fmla="val 758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327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</TotalTime>
  <Words>3454</Words>
  <Application>Microsoft Office PowerPoint</Application>
  <PresentationFormat>화면 슬라이드 쇼(4:3)</PresentationFormat>
  <Paragraphs>727</Paragraphs>
  <Slides>52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52</vt:i4>
      </vt:variant>
    </vt:vector>
  </HeadingPairs>
  <TitlesOfParts>
    <vt:vector size="5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omseback@hanmail.net</dc:creator>
  <cp:lastModifiedBy>NWMC</cp:lastModifiedBy>
  <cp:revision>126</cp:revision>
  <cp:lastPrinted>2023-03-04T06:47:24Z</cp:lastPrinted>
  <dcterms:created xsi:type="dcterms:W3CDTF">2022-06-17T09:33:42Z</dcterms:created>
  <dcterms:modified xsi:type="dcterms:W3CDTF">2023-03-04T07:10:52Z</dcterms:modified>
  <cp:version/>
</cp:coreProperties>
</file>