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notesMasterIdLst>
    <p:notesMasterId r:id="rId2"/>
  </p:notesMasterIdLst>
  <p:sldIdLst>
    <p:sldId id="273" r:id="rId3"/>
    <p:sldId id="292" r:id="rId4"/>
    <p:sldId id="296" r:id="rId5"/>
    <p:sldId id="275" r:id="rId6"/>
    <p:sldId id="297" r:id="rId7"/>
    <p:sldId id="298" r:id="rId8"/>
    <p:sldId id="299" r:id="rId9"/>
    <p:sldId id="301" r:id="rId10"/>
    <p:sldId id="303" r:id="rId11"/>
    <p:sldId id="300" r:id="rId12"/>
    <p:sldId id="302" r:id="rId13"/>
    <p:sldId id="304" r:id="rId14"/>
    <p:sldId id="305" r:id="rId15"/>
    <p:sldId id="306" r:id="rId16"/>
    <p:sldId id="307" r:id="rId17"/>
    <p:sldId id="290" r:id="rId1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778" autoAdjust="0"/>
    <p:restoredTop sz="94660"/>
  </p:normalViewPr>
  <p:slideViewPr>
    <p:cSldViewPr>
      <p:cViewPr varScale="1">
        <p:scale>
          <a:sx n="100" d="100"/>
          <a:sy n="100" d="100"/>
        </p:scale>
        <p:origin x="1668" y="102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slide" Target="slides/slide15.xml"  /><Relationship Id="rId18" Type="http://schemas.openxmlformats.org/officeDocument/2006/relationships/slide" Target="slides/slide16.xml"  /><Relationship Id="rId19" Type="http://schemas.openxmlformats.org/officeDocument/2006/relationships/presProps" Target="presProps.xml"  /><Relationship Id="rId2" Type="http://schemas.openxmlformats.org/officeDocument/2006/relationships/notesMaster" Target="notesMasters/notesMaster1.xml"  /><Relationship Id="rId20" Type="http://schemas.openxmlformats.org/officeDocument/2006/relationships/viewProps" Target="viewProps.xml"  /><Relationship Id="rId21" Type="http://schemas.openxmlformats.org/officeDocument/2006/relationships/theme" Target="theme/theme1.xml"  /><Relationship Id="rId22" Type="http://schemas.openxmlformats.org/officeDocument/2006/relationships/tableStyles" Target="tableStyles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BF9F9466-FD62-432A-A04D-EB45A7C9B60E}" type="datetime1">
              <a:rPr lang="ko-KR" altLang="en-US"/>
              <a:pPr lvl="0">
                <a:defRPr/>
              </a:pPr>
              <a:t>2023-05-30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10430E87-BCFE-4023-8519-35A70F6D27EE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1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120A6EF5-0C1E-4265-B1B3-9695C645B443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4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36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16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2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89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06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7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44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98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74502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14B31-A324-4C60-ABFD-F270BBC34415}" type="datetimeFigureOut">
              <a:rPr lang="ko-KR" altLang="en-US" smtClean="0"/>
              <a:t>2022-08-01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76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1.xml"  /><Relationship Id="rId3" Type="http://schemas.openxmlformats.org/officeDocument/2006/relationships/image" Target="../media/image1.jpeg"  /><Relationship Id="rId4" Type="http://schemas.openxmlformats.org/officeDocument/2006/relationships/image" Target="../media/image2.jpeg"  /><Relationship Id="rId5" Type="http://schemas.openxmlformats.org/officeDocument/2006/relationships/image" Target="../media/image3.jpeg"  /><Relationship Id="rId6" Type="http://schemas.openxmlformats.org/officeDocument/2006/relationships/image" Target="../media/image4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49106" y="6479758"/>
            <a:ext cx="24477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altLang="ko-KR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https://www.namwonmed.or.kr</a:t>
            </a:r>
            <a:endParaRPr lang="ko-KR" altLang="en-US" sz="1100" b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504" y="6236973"/>
            <a:ext cx="468000" cy="4680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endParaRPr lang="ko-KR" altLang="en-US"/>
          </a:p>
        </p:txBody>
      </p:sp>
      <p:sp>
        <p:nvSpPr>
          <p:cNvPr id="25" name="TextBox 7"/>
          <p:cNvSpPr txBox="1"/>
          <p:nvPr/>
        </p:nvSpPr>
        <p:spPr>
          <a:xfrm>
            <a:off x="1043608" y="1744880"/>
            <a:ext cx="7272808" cy="7487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1500"/>
              </a:spcBef>
              <a:defRPr/>
            </a:pPr>
            <a:r>
              <a:rPr lang="ko-KR" altLang="en-US" sz="4400" spc="-150">
                <a:latin typeface="HY헤드라인M"/>
                <a:ea typeface="HY헤드라인M"/>
              </a:rPr>
              <a:t>의약품부작용 피해구제 사례</a:t>
            </a:r>
            <a:endParaRPr lang="ko-KR" altLang="en-US" sz="4400" spc="-150">
              <a:latin typeface="HY헤드라인M"/>
              <a:ea typeface="HY헤드라인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293" y="2890014"/>
            <a:ext cx="188224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o-KR" altLang="en-US"/>
              <a:t>약제과장 이경옥</a:t>
            </a:r>
            <a:endParaRPr lang="ko-KR" altLang="en-US"/>
          </a:p>
        </p:txBody>
      </p:sp>
      <p:pic>
        <p:nvPicPr>
          <p:cNvPr id="16" name="Picture 2" descr="D:\200210_슬로건(최종)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 flipH="1" flipV="1">
            <a:off x="322782" y="259854"/>
            <a:ext cx="2346450" cy="467649"/>
          </a:xfrm>
          <a:prstGeom prst="rect">
            <a:avLst/>
          </a:prstGeom>
          <a:noFill/>
        </p:spPr>
      </p:pic>
      <p:grpSp>
        <p:nvGrpSpPr>
          <p:cNvPr id="17" name="그룹 16"/>
          <p:cNvGrpSpPr/>
          <p:nvPr/>
        </p:nvGrpSpPr>
        <p:grpSpPr>
          <a:xfrm rot="0">
            <a:off x="5652120" y="3798697"/>
            <a:ext cx="3300180" cy="2811866"/>
            <a:chOff x="5505317" y="3497454"/>
            <a:chExt cx="3300180" cy="2811866"/>
          </a:xfrm>
        </p:grpSpPr>
        <p:pic>
          <p:nvPicPr>
            <p:cNvPr id="18" name="Picture 2" descr="D:\★기획총무팀\기타\양식\신 로고\남원의료원 mI-1.jpg"/>
            <p:cNvPicPr>
              <a:picLocks noChangeAspect="1" noChangeArrowheads="1"/>
            </p:cNvPicPr>
            <p:nvPr/>
          </p:nvPicPr>
          <p:blipFill rotWithShape="1">
            <a:blip r:embed="rId5"/>
            <a:srcRect/>
            <a:stretch>
              <a:fillRect/>
            </a:stretch>
          </p:blipFill>
          <p:spPr>
            <a:xfrm>
              <a:off x="5526893" y="5848872"/>
              <a:ext cx="393551" cy="393551"/>
            </a:xfrm>
            <a:prstGeom prst="rect">
              <a:avLst/>
            </a:prstGeom>
            <a:noFill/>
          </p:spPr>
        </p:pic>
        <p:grpSp>
          <p:nvGrpSpPr>
            <p:cNvPr id="19" name="그룹 18"/>
            <p:cNvGrpSpPr/>
            <p:nvPr/>
          </p:nvGrpSpPr>
          <p:grpSpPr>
            <a:xfrm rot="0">
              <a:off x="5505317" y="3497454"/>
              <a:ext cx="3300180" cy="2811866"/>
              <a:chOff x="5505317" y="3497454"/>
              <a:chExt cx="3300180" cy="2811866"/>
            </a:xfrm>
          </p:grpSpPr>
          <p:grpSp>
            <p:nvGrpSpPr>
              <p:cNvPr id="23" name="그룹 22"/>
              <p:cNvGrpSpPr/>
              <p:nvPr/>
            </p:nvGrpSpPr>
            <p:grpSpPr>
              <a:xfrm rot="0">
                <a:off x="5505317" y="3497454"/>
                <a:ext cx="3300180" cy="2811866"/>
                <a:chOff x="5286836" y="3410920"/>
                <a:chExt cx="3300180" cy="2811866"/>
              </a:xfrm>
              <a:solidFill>
                <a:srgbClr val="6fabb5"/>
              </a:solidFill>
            </p:grpSpPr>
            <p:sp>
              <p:nvSpPr>
                <p:cNvPr id="27" name="Text Box 22"/>
                <p:cNvSpPr txBox="1">
                  <a:spLocks noChangeArrowheads="1"/>
                </p:cNvSpPr>
                <p:nvPr/>
              </p:nvSpPr>
              <p:spPr>
                <a:xfrm>
                  <a:off x="5672172" y="5724188"/>
                  <a:ext cx="2914844" cy="498598"/>
                </a:xfrm>
                <a:prstGeom prst="rect">
                  <a:avLst/>
                </a:prstGeom>
                <a:noFill/>
                <a:ln w="9525">
                  <a:noFill/>
                  <a:miter/>
                </a:ln>
                <a:effectLst/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9pPr>
                </a:lstStyle>
                <a:p>
                  <a:pPr marL="0" marR="0" lvl="0" indent="0" algn="dist" defTabSz="914400" eaLnBrk="1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FontTx/>
                    <a:buNone/>
                    <a:defRPr/>
                  </a:pPr>
                  <a:r>
                    <a:rPr kumimoji="0" lang="ko-KR" altLang="en-US" sz="1600" i="0" u="none" strike="noStrike" kern="0" cap="none" spc="0" normalizeH="0" baseline="0">
                      <a:solidFill>
                        <a:srgbClr val="000000"/>
                      </a:solidFill>
                      <a:effectLst/>
                      <a:uLnTx/>
                      <a:uFillTx/>
                      <a:latin typeface="휴먼둥근헤드라인"/>
                      <a:ea typeface="휴먼둥근헤드라인"/>
                      <a:cs typeface="한컴바탕"/>
                    </a:rPr>
                    <a:t>전라북도 남원의료원</a:t>
                  </a:r>
                  <a:endParaRPr kumimoji="0" lang="ko-KR" altLang="en-US" sz="1600" i="0" u="none" strike="noStrike" kern="0" cap="none" spc="0" normalizeH="0" baseline="0">
                    <a:solidFill>
                      <a:srgbClr val="000000"/>
                    </a:solidFill>
                    <a:effectLst/>
                    <a:uLnTx/>
                    <a:uFillTx/>
                    <a:latin typeface="휴먼둥근헤드라인"/>
                    <a:ea typeface="휴먼둥근헤드라인"/>
                    <a:cs typeface="한컴바탕"/>
                  </a:endParaRPr>
                </a:p>
                <a:p>
                  <a:pPr marL="0" marR="0" lvl="0" indent="0" algn="dist" defTabSz="914400" eaLnBrk="1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FontTx/>
                    <a:buNone/>
                    <a:defRPr/>
                  </a:pPr>
                  <a:r>
                    <a:rPr kumimoji="0" lang="en-US" altLang="ko-KR" sz="800" i="0" u="none" strike="noStrike" kern="0" cap="none" spc="0" normalizeH="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latin typeface="휴먼엑스포"/>
                      <a:ea typeface="휴먼엑스포"/>
                      <a:cs typeface="한컴바탕"/>
                    </a:rPr>
                    <a:t>JEOLLABUK-DO NAMWON MEDICAL CENTER</a:t>
                  </a:r>
                  <a:endParaRPr kumimoji="0" lang="en-US" altLang="ko-KR" sz="800" i="0" u="none" strike="noStrike" kern="0" cap="none" spc="0" normalizeH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휴먼엑스포"/>
                    <a:ea typeface="휴먼엑스포"/>
                    <a:cs typeface="한컴바탕"/>
                  </a:endParaRPr>
                </a:p>
              </p:txBody>
            </p:sp>
            <p:sp>
              <p:nvSpPr>
                <p:cNvPr id="28" name="TextBox 42"/>
                <p:cNvSpPr txBox="1">
                  <a:spLocks noChangeArrowheads="1"/>
                </p:cNvSpPr>
                <p:nvPr/>
              </p:nvSpPr>
              <p:spPr>
                <a:xfrm>
                  <a:off x="5286836" y="3410920"/>
                  <a:ext cx="3266636" cy="461665"/>
                </a:xfrm>
                <a:prstGeom prst="rect">
                  <a:avLst/>
                </a:prstGeom>
                <a:grpFill/>
                <a:ln w="9525">
                  <a:noFill/>
                  <a:miter/>
                </a:ln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/>
                      <a:ea typeface="굴림"/>
                      <a:cs typeface="+mn-cs"/>
                    </a:defRPr>
                  </a:lvl9pPr>
                </a:lstStyle>
                <a:p>
                  <a:pPr lvl="0">
                    <a:defRPr/>
                  </a:pPr>
                  <a:r>
                    <a:rPr lang="ko-KR" altLang="en-US" sz="1200" b="1">
                      <a:solidFill>
                        <a:schemeClr val="bg1"/>
                      </a:solidFill>
                      <a:latin typeface="돋움"/>
                      <a:ea typeface="돋움"/>
                    </a:rPr>
                    <a:t>관립 전주자혜의원 남원출장소</a:t>
                  </a:r>
                  <a:endParaRPr lang="ko-KR" altLang="en-US" sz="1200" b="1">
                    <a:solidFill>
                      <a:schemeClr val="bg1"/>
                    </a:solidFill>
                    <a:latin typeface="돋움"/>
                    <a:ea typeface="돋움"/>
                  </a:endParaRPr>
                </a:p>
                <a:p>
                  <a:pPr lvl="0">
                    <a:defRPr/>
                  </a:pPr>
                  <a:r>
                    <a:rPr lang="en-US" altLang="ko-KR" sz="1200" b="1">
                      <a:solidFill>
                        <a:schemeClr val="bg1"/>
                      </a:solidFill>
                      <a:latin typeface="돋움"/>
                      <a:ea typeface="돋움"/>
                    </a:rPr>
                    <a:t>- since1921</a:t>
                  </a:r>
                  <a:r>
                    <a:rPr lang="ko-KR" altLang="en-US" sz="1200" b="1">
                      <a:solidFill>
                        <a:schemeClr val="bg1"/>
                      </a:solidFill>
                      <a:latin typeface="돋움"/>
                      <a:ea typeface="돋움"/>
                    </a:rPr>
                    <a:t> </a:t>
                  </a:r>
                  <a:r>
                    <a:rPr lang="en-US" altLang="ko-KR" sz="1200" b="1">
                      <a:solidFill>
                        <a:schemeClr val="bg1"/>
                      </a:solidFill>
                      <a:latin typeface="돋움"/>
                      <a:ea typeface="돋움"/>
                    </a:rPr>
                    <a:t> </a:t>
                  </a:r>
                  <a:endParaRPr lang="ko-KR" altLang="en-US" sz="1200" b="1">
                    <a:solidFill>
                      <a:schemeClr val="bg1"/>
                    </a:solidFill>
                    <a:latin typeface="돋움"/>
                    <a:ea typeface="돋움"/>
                  </a:endParaRPr>
                </a:p>
              </p:txBody>
            </p:sp>
          </p:grpSp>
          <p:sp>
            <p:nvSpPr>
              <p:cNvPr id="26" name="직사각형 25"/>
              <p:cNvSpPr/>
              <p:nvPr/>
            </p:nvSpPr>
            <p:spPr>
              <a:xfrm>
                <a:off x="5505317" y="3959119"/>
                <a:ext cx="3266636" cy="181294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vl="0" algn="ctr">
                  <a:defRPr/>
                </a:pPr>
                <a:endParaRPr lang="ko-KR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>
                <a:latin typeface="MD아트체"/>
                <a:ea typeface="MD아트체"/>
              </a:rPr>
              <a:t>목록</a:t>
            </a:r>
            <a:endParaRPr lang="ko-KR" altLang="en-US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의약품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부작용 피해구제 사업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0"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0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2022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년 하반기 의약품 부작용 피해구제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0"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의약품 부작용 모니터링 체계</a:t>
            </a: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>
                <a:latin typeface="MD아트체"/>
                <a:ea typeface="MD아트체"/>
              </a:rPr>
              <a:t>의약품 부작용 피해구제 사업</a:t>
            </a:r>
            <a:endParaRPr lang="ko-KR" altLang="en-US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defRPr/>
            </a:pPr>
            <a:r>
              <a:rPr lang="ko-KR" altLang="en-US">
                <a:latin typeface="MD개성체"/>
                <a:ea typeface="MD개성체"/>
              </a:rPr>
              <a:t>식품의약품안전처 주관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한국의약품안전관리원 운영</a:t>
            </a:r>
            <a:r>
              <a:rPr lang="en-US" altLang="ko-KR">
                <a:latin typeface="MD개성체"/>
                <a:ea typeface="MD개성체"/>
              </a:rPr>
              <a:t>(</a:t>
            </a:r>
            <a:r>
              <a:rPr lang="ko-KR" altLang="en-US">
                <a:latin typeface="MD개성체"/>
                <a:ea typeface="MD개성체"/>
              </a:rPr>
              <a:t>신청접수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평가</a:t>
            </a:r>
            <a:r>
              <a:rPr lang="en-US" altLang="ko-KR">
                <a:latin typeface="MD개성체"/>
                <a:ea typeface="MD개성체"/>
              </a:rPr>
              <a:t>.</a:t>
            </a:r>
            <a:r>
              <a:rPr lang="ko-KR" altLang="en-US">
                <a:latin typeface="MD개성체"/>
                <a:ea typeface="MD개성체"/>
              </a:rPr>
              <a:t>심의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지급여부 결정</a:t>
            </a:r>
            <a:r>
              <a:rPr lang="en-US" altLang="ko-KR">
                <a:latin typeface="MD개성체"/>
                <a:ea typeface="MD개성체"/>
              </a:rPr>
              <a:t>)</a:t>
            </a:r>
            <a:endParaRPr lang="en-US" altLang="ko-KR">
              <a:latin typeface="MD개성체"/>
              <a:ea typeface="MD개성체"/>
            </a:endParaRPr>
          </a:p>
          <a:p>
            <a:pPr lvl="0">
              <a:defRPr/>
            </a:pPr>
            <a:r>
              <a:rPr lang="ko-KR" altLang="en-US">
                <a:effectLst/>
                <a:latin typeface="MD개성체"/>
                <a:ea typeface="MD개성체"/>
              </a:rPr>
              <a:t>정상적인 의약품 사용에도 불구하고 의약품 부작용으로 사망</a:t>
            </a:r>
            <a:r>
              <a:rPr lang="en-US" altLang="ko-KR">
                <a:effectLst/>
                <a:latin typeface="MD개성체"/>
                <a:ea typeface="MD개성체"/>
              </a:rPr>
              <a:t>, </a:t>
            </a:r>
            <a:r>
              <a:rPr lang="ko-KR" altLang="en-US">
                <a:effectLst/>
                <a:latin typeface="MD개성체"/>
                <a:ea typeface="MD개성체"/>
              </a:rPr>
              <a:t>장애</a:t>
            </a:r>
            <a:r>
              <a:rPr lang="en-US" altLang="ko-KR">
                <a:effectLst/>
                <a:latin typeface="MD개성체"/>
                <a:ea typeface="MD개성체"/>
              </a:rPr>
              <a:t>, </a:t>
            </a:r>
            <a:r>
              <a:rPr lang="ko-KR" altLang="en-US">
                <a:effectLst/>
                <a:latin typeface="MD개성체"/>
                <a:ea typeface="MD개성체"/>
              </a:rPr>
              <a:t>질병 피해를 입은 유족 및 환자에게 사망일시보상금</a:t>
            </a:r>
            <a:r>
              <a:rPr lang="en-US" altLang="ko-KR">
                <a:effectLst/>
                <a:latin typeface="MD개성체"/>
                <a:ea typeface="MD개성체"/>
              </a:rPr>
              <a:t>, </a:t>
            </a:r>
            <a:r>
              <a:rPr lang="ko-KR" altLang="en-US">
                <a:effectLst/>
                <a:latin typeface="MD개성체"/>
                <a:ea typeface="MD개성체"/>
              </a:rPr>
              <a:t>장애일시보상금</a:t>
            </a:r>
            <a:r>
              <a:rPr lang="en-US" altLang="ko-KR">
                <a:effectLst/>
                <a:latin typeface="MD개성체"/>
                <a:ea typeface="MD개성체"/>
              </a:rPr>
              <a:t>, </a:t>
            </a:r>
            <a:r>
              <a:rPr lang="ko-KR" altLang="en-US">
                <a:effectLst/>
                <a:latin typeface="MD개성체"/>
                <a:ea typeface="MD개성체"/>
              </a:rPr>
              <a:t>진료비</a:t>
            </a:r>
            <a:r>
              <a:rPr lang="en-US" altLang="ko-KR">
                <a:effectLst/>
                <a:latin typeface="MD개성체"/>
                <a:ea typeface="MD개성체"/>
              </a:rPr>
              <a:t>(</a:t>
            </a:r>
            <a:r>
              <a:rPr lang="ko-KR" altLang="en-US">
                <a:effectLst/>
                <a:latin typeface="MD개성체"/>
                <a:ea typeface="MD개성체"/>
              </a:rPr>
              <a:t>입원치료 비용이 </a:t>
            </a:r>
            <a:r>
              <a:rPr lang="en-US" altLang="ko-KR">
                <a:effectLst/>
                <a:latin typeface="MD개성체"/>
                <a:ea typeface="MD개성체"/>
              </a:rPr>
              <a:t>30</a:t>
            </a:r>
            <a:r>
              <a:rPr lang="ko-KR" altLang="en-US">
                <a:effectLst/>
                <a:latin typeface="MD개성체"/>
                <a:ea typeface="MD개성체"/>
              </a:rPr>
              <a:t>만원 이상일 경우</a:t>
            </a:r>
            <a:r>
              <a:rPr lang="en-US" altLang="ko-KR">
                <a:effectLst/>
                <a:latin typeface="MD개성체"/>
                <a:ea typeface="MD개성체"/>
              </a:rPr>
              <a:t>) </a:t>
            </a:r>
            <a:r>
              <a:rPr lang="ko-KR" altLang="en-US">
                <a:effectLst/>
                <a:latin typeface="MD개성체"/>
                <a:ea typeface="MD개성체"/>
              </a:rPr>
              <a:t>및 장례비를 지급하는 사업</a:t>
            </a:r>
            <a:r>
              <a:rPr lang="en-US" altLang="ko-KR">
                <a:effectLst/>
                <a:latin typeface="MD개성체"/>
                <a:ea typeface="MD개성체"/>
              </a:rPr>
              <a:t>(</a:t>
            </a:r>
            <a:r>
              <a:rPr lang="ko-KR" altLang="en-US">
                <a:effectLst/>
                <a:latin typeface="MD개성체"/>
                <a:ea typeface="MD개성체"/>
              </a:rPr>
              <a:t>재원</a:t>
            </a:r>
            <a:r>
              <a:rPr lang="en-US" altLang="ko-KR">
                <a:effectLst/>
                <a:latin typeface="MD개성체"/>
                <a:ea typeface="MD개성체"/>
              </a:rPr>
              <a:t>-</a:t>
            </a:r>
            <a:r>
              <a:rPr lang="ko-KR" altLang="en-US">
                <a:effectLst/>
                <a:latin typeface="MD개성체"/>
                <a:ea typeface="MD개성체"/>
              </a:rPr>
              <a:t>의약품 제조 및 수입업자</a:t>
            </a:r>
            <a:r>
              <a:rPr lang="en-US" altLang="ko-KR">
                <a:effectLst/>
                <a:latin typeface="MD개성체"/>
                <a:ea typeface="MD개성체"/>
              </a:rPr>
              <a:t>, </a:t>
            </a:r>
            <a:r>
              <a:rPr lang="ko-KR" altLang="en-US">
                <a:effectLst/>
                <a:latin typeface="MD개성체"/>
                <a:ea typeface="MD개성체"/>
              </a:rPr>
              <a:t>의약품 품목허가를 받은 자 부담</a:t>
            </a:r>
            <a:r>
              <a:rPr lang="en-US" altLang="ko-KR">
                <a:effectLst/>
                <a:latin typeface="MD개성체"/>
                <a:ea typeface="MD개성체"/>
              </a:rPr>
              <a:t>)</a:t>
            </a: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사망일시보상금 및 장례비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아나필락시스성 쇼크 의심 부작용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초기임상증상 : 피부증상(두드러기, 혈관부종, 홍조 등), 심혈관증상(저혈압, 의식저하 등), 호흡기증상(후두부종, 호흡곤란 등), 소화기증상(구토, 복통, 설사 등)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 의약품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: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세파클러수화물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(cefaclor hydrate,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세파클러수화물캡슐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250mg,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바이클러서방정375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mg),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아목시실린+클라불란산칼륨(amoxicillin + potassium clavulanate,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오구멘틴정625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, 애니크라네오시럽-원외, 티라목스0.6, 1.2g주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), 이오버솔(ioversol,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X선 조영제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), 세프트리악손나트륨수화물(ceftriaxone sodium hydrate,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트리악손주사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0.5,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1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2g)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0"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buFontTx/>
              <a:buChar char="-"/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사망일시보상금 및 장례비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독성표피괴사용해 의심 부작용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초기임상증상 : 발열, 권태감, 발진, 눈 결막 충혈, 입안 점막 수포 발생 및 벗겨짐, 발열, 인후통, 피부열감, 소양감, 전신 발진, 통증성 수포, 니콜스키 징후(피부.점막 염증, 체표면적의 30% 이상을 침범한 경우)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 의약품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: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메게스트롤아세테이트(megestrol acetate,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메게롤현탁액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0.8g/20mL), 세프트리악손나트륨수화물(ceftriaxone sodium hydrate,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트리악손주사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0.5,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1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2g), 클로피도그렐황산염(clopidogrel bisulfate,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클로빅스정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97.87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5mg) - 아토르바스타틴칼슘삼수화물(atorvastatin calcium trihydrate,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리피토정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10,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20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40, 80mg) - 란소프라졸(lansoprazole,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란스탑캡슐15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30mg-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원외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), 피페라실린나트륨+타조박탐나륨(piperacillin sodium+tazobactam sodium,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타조페란주4.5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g) - 쿠에티아핀푸마르산염(quetiapine fumarate,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큐로켈정12.5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쿠아핀정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25,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10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쎄로켈서방정200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사망일시보상금 및 장례비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 의약품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알로푸리놀(allopurinol, 자이로릭정100mg)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부작용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드레스증후군 의심 부작용 사례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: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초기임상증상은 발열, 전신피부 홍조, 입술 발진, 총빌리루빈 상승, 급성 신부전, 피부발진, 38℃ 이상의 고열, 얼굴 부종, 림프절 비대(약물 알레르기나 특이체질 등과는 달리 약을 복용하고 2주~8주 후에 발생, 약물을 중단한 이후에도 수개월 동안 호전과 악화를 반복)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스티븐스-존슨 증후군 의심 부작용 사례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: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초기임상증상은 발열, 권태감, 발진, 눈 결막 충혈, 입안 점막 수포 발생 및 벗겨짐, 발열, 인후통, 피부열감, 소양감, 전신 발진, 통증성 수포, 니콜스키 징후(피부.점막 염증, 체표면적의 10% 이하를 침범한 경우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장애일시보상금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 의약품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의심 부작용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에탐부톨(ethambutol HCl,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탐부톨정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400mg) - 이소니아지드(isoniazid,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유한짓정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100mg)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독성 시신경 병증에 의한 눈의 장애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반코마이신염산염(vancomycin HCl,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반코진캡슐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125, 250mg,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반코마이신염산염주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0.5, 1g)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아나필락시스성 쇼크에 의한 사지마비의 장애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히드록시클로로퀸황산염(hydroxychloroquine sulfate,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할록신정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200mg-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원외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 -&gt;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망막 병증에 의한 눈의 장애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진료비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스티븐스-존슨 증후군 의심 부작용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의심의약품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설파메톡사졸+트리메토프림(sulfamethoxazole+trimethoprim,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셉트린정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 - 이소니아지드(isoniazid,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유한짓정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100mg)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알로푸리놀(allopurinol, 자이로릭정100mg)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라모트리진(lamotrigine,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라모스탈정50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100mg,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라믹탈정25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mg-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원외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세레콕시브(celecoxib,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콕스케어캡슐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200mg) - 세프트리악손나트륨수화물(ceftriaxone sodium hydrate, 트리악손주사0.5, 1, 2g)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세프트리악손나트륨수화물(ceftriaxone sodium hydrate, 트리악손주사0.5, 1, 2g) - 클린다마이신포스페이트(clindamycin phosphate,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훌그램6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00mg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주사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세프디토렌 피복실(cefditoren pivoxil) - 아지트로마이신(azithromycin,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지스로맥스주사50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정250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mg, 건조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시럽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0.6g/15mL-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원외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카르바마제핀(carbamazepine, 카마제핀정200mg, 카마제핀씨알정200mg)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덱시부프로펜(dexibuprofen,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애니펜정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300,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150mg)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진료비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아나필락시스성 쇼크 의심 부작용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의심의약품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이오헥솔(iohexol,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X선 조영제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아목시실린+클라불란산칼륨(amoxicillin + potassium clavulanate, 오구멘틴정625mg,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애니크라네오시럽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원외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티라목스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0.6,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1.2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g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주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세파졸린나트륨(cefazolin sodium,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세파졸린주1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세프부페라존이수화물(cefbuperazone dihydrate)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이오버솔(ioversol,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X선 조영제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트라마돌염산염(tramadol HCL,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트리돌서방정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0.1g,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트리돌주50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100mg)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에페리손염산염(eperisone HCL,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에페리날서방정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75mg)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도타/메글루민/산화가돌리늄(DOTA/meglumine/gadolinium oxide)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이오메프롤(iomeprol,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X선 조영제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반코마이신염산염(vancomycin HCl, 반코진캡슐125, 250mg, 반코마이신염산염주0.5, 1g)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진료비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드레스증후군 의심 부작용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의심의약품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옥스카르바제핀(oxcarbazepine,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옥사제핀정300,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600mg)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라모트리진(lamotrigine,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라모스탈정50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100mg,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라믹탈정25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mg-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원외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카르바마제핀(carbamazepine,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카마제핀정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200mg,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카마제핀씨알정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200mg)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알로푸리놀(allopurinol, 자이로릭정100mg)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진료비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약물 발진 의심 부작용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의심의약품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미노사이클린염산염(minocycline HCl)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라모트리진(lamotrigine, 라모스탈정50, 100mg, 라믹탈정25mg-원외)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알로푸리놀(allopurinol, 자이로릭정100mg)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세레콕시브(celecoxib, 콕스케어캡슐200mg)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디프테리아톡소이드(균주명:Mass8주)/불활화백일해균선모적혈구응집소(균주명:Tohama주, 1상)/파상풍톡소이드(균주명:Massachusetts주)/백일해톡소이드(균주명:Tohama주, 1상)/불활화백일해균69kDa외막단백질(균주명:Tohama주, 1상)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진료비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독성표피괴사용해 의심 부작용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의심의약품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데플라자코트(deflazacort micronized)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메게스트롤아세테이트(megestrol acetate, 메게롤현탁액 0.8g/20mL)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덱시부프로펜(dexibuprofen,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애니펜정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300,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150mg)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카르바마제핀(carbamazepine, 카마제핀정200mg, 카마제핀씨알정200mg) - 레비티라세탐(levetiracetam,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레비에필정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1g,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큐팜정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0.5g)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클로피도그렐황산염(clopidogrel bisulfate, 클로빅스정 97.875mg) - 아토르바스타틴칼슘삼수화물(atorvastatin calcium trihydrate, 리피토정10, 20, 40, 80mg) - 란소프라졸(lansoprazole, 란스탑캡슐15, 30mg-원외)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목시플록사신염산염(moxifloxacin HCL,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아벨록스정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주40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0mg) - 이소니아지드(isoniazid,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유한짓정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100mg) - 에탐부톨염산염(ethambutol HCL,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탐부톨정400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피페라실린나트륨+타조박탐나트륨(piperacillin sodium+tazobactam sodium,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타조페란주4.5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g) - 쿠에티아핀푸마르산염(quetiapine fumarate,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큐로켈정12.5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쿠아핀정25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, 100mg,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쎄로켈서방정200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알로푸리놀(allopurinol, 자이로릭정100mg)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  <a:p>
            <a:pPr lvl="3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로사르탄칼륨/클로르탈리돈/암로디핀캄실산염(losartan potassium/chlorthalidone/amlodipine camsylate)</a:t>
            </a:r>
            <a:endParaRPr lang="en-US" altLang="ko-KR">
              <a:solidFill>
                <a:schemeClr val="dk1"/>
              </a:solidFill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진료비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 의약품 -&gt; 의심 부작용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아목시실린+클라불란산칼륨(amoxicillin + potassium clavulanate, 오구멘틴정625mg, 애니크라네오시럽-원외, 티라목스0.6, 1.2g주)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 -&gt;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장염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메티마졸(methimazole,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메티마졸정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5mg) -&gt;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무과립구증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정제 불활화 인플루엔자 바이러스항원 B형 [B/Phuket/3073/2013 - like strain (B/Phuket/3073/2013, wild type)]/정제불활화인플루엔자바이러스항원B형[B/Austria/1359417/2021 - like strain (B/Michigan/01/2021, wild type)]/정제불활화인플루엔자바이러스항원A형[A/Darwin/9/2021 (H3N2)- like strain (A/Darwin/9/2021,IVR-228)]/정제불활화인플루엔자바이러스항원A형[A/Victoria/2570/2019(H1N1)pdm09 - like strain(A/Victoria/2570/2019, IVR-215)] -&gt;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길랭-바레 증후군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진료비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 의약품 -&gt; 의심 부작용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디프테리아톡소이드(균주명:Mass8주)/불활화백일해균선모적혈구응집소(균주명:Tohama주, 1상)/파상풍톡소이드(균주명:Massachusetts주)/백일해톡소이드(균주명:Tohama주, 1상)/불활화백일해균69kDa외막단백질(균주명:Tohama주, 1상)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 -&gt;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발열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독시사이클린수화물(doxycycline hydrate,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독시사이클린정100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mg) -&gt;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약물 과민성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비사코딜+도쿠세이트나트륨(bisacodyl +docusate sodium) -&gt;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실신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정제폐렴구균폴리사카라이드(pneumococcal 13 valent conjugate vaccine,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프리베나13주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연조직염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나프록센나트륨(naproxen sodium,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아나프록스정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275mg, 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낙센에프정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500mg-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원외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위장관 출혈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클레부딘(clevudine)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근병증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marL="914400" lvl="2" indent="0">
              <a:buNone/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en-US" altLang="ko-KR" sz="2800">
                <a:latin typeface="MD아트체"/>
                <a:ea typeface="MD아트체"/>
              </a:rPr>
              <a:t>2022</a:t>
            </a:r>
            <a:r>
              <a:rPr lang="ko-KR" altLang="en-US" sz="2800">
                <a:latin typeface="MD아트체"/>
                <a:ea typeface="MD아트체"/>
              </a:rPr>
              <a:t>년 하반기 의약품 부작용 피해구제 사례</a:t>
            </a:r>
            <a:endParaRPr lang="ko-KR" altLang="en-US" sz="2800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진료비 지급 사례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1">
              <a:defRPr/>
            </a:pP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의심 의약품 -&gt; 의심 부작용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정제불활화인플루엔자바이러스표면항원A형[A/Guangdong-Maonan/SWL1536/2019,CNIC-1909(H1N1)]/정제불활화인플루엔자바이러스표면항원A형[A/HongKong/2671/2019,NIB-121(H3N2)]/정제불활화 인플루엔자바이러스표면항원B형[B/Phuket/3073/2013]/정제불활화인플루엔자바이러스표면항원B형[B/Washington/02/2019]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예방접종 후 이상반응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약독홍역생바이러스(Enders'Edmonston주)/약독풍진생바이러스(Wistar RA27/3주)/약독유행성이하선염생바이러스[Jeryl Lynn(B Level)주](엠엠알II)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무균 수막염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멜록시캄(meloxicam,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모빅캡슐7.5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원외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십이지장 궤양 천공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무수황산나트륨/무수황산마그네슘/시메티콘/황산칼륨(anhydrous sodium sulfate/anhydrous magnesium sulfate/simethicone/potassium sulfate,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오라팡정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저나트륨혈증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덱시부프로펜(dexibuprofen, 애니펜정300, 150mg)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</a:t>
            </a:r>
            <a:r>
              <a:rPr lang="en-US" altLang="ko-KR">
                <a:solidFill>
                  <a:schemeClr val="dk1"/>
                </a:solidFill>
                <a:latin typeface="MD개성체"/>
                <a:ea typeface="MD개성체"/>
              </a:rPr>
              <a:t>-&gt;</a:t>
            </a:r>
            <a:r>
              <a:rPr lang="ko-KR" altLang="en-US">
                <a:solidFill>
                  <a:schemeClr val="dk1"/>
                </a:solidFill>
                <a:latin typeface="MD개성체"/>
                <a:ea typeface="MD개성체"/>
              </a:rPr>
              <a:t> 위장관 출혈</a:t>
            </a: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marL="914400" lvl="2" indent="0">
              <a:buNone/>
              <a:defRPr/>
            </a:pPr>
            <a:endParaRPr lang="ko-KR" altLang="en-US">
              <a:solidFill>
                <a:schemeClr val="dk1"/>
              </a:solidFill>
              <a:latin typeface="MD개성체"/>
              <a:ea typeface="MD개성체"/>
            </a:endParaRPr>
          </a:p>
          <a:p>
            <a:pPr lvl="2">
              <a:defRPr/>
            </a:pP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>
                <a:latin typeface="MD아트체"/>
                <a:ea typeface="MD아트체"/>
              </a:rPr>
              <a:t>의약품 부작용 모니터링 체계</a:t>
            </a:r>
            <a:endParaRPr lang="ko-KR" altLang="en-US">
              <a:latin typeface="MD아트체"/>
              <a:ea typeface="MD아트체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defRPr/>
            </a:pPr>
            <a:r>
              <a:rPr lang="ko-KR" altLang="en-US">
                <a:latin typeface="MD개성체"/>
                <a:ea typeface="MD개성체"/>
              </a:rPr>
              <a:t>의약품 부작용 발견 및 보고</a:t>
            </a:r>
            <a:endParaRPr lang="ko-KR" altLang="en-US">
              <a:latin typeface="MD개성체"/>
              <a:ea typeface="MD개성체"/>
            </a:endParaRPr>
          </a:p>
          <a:p>
            <a:pPr lvl="1">
              <a:buFontTx/>
              <a:buChar char="-"/>
              <a:defRPr/>
            </a:pPr>
            <a:r>
              <a:rPr lang="ko-KR" altLang="en-US">
                <a:latin typeface="MD개성체"/>
                <a:ea typeface="MD개성체"/>
              </a:rPr>
              <a:t>해당진료과장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약제과 간사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지역의약품안전센터</a:t>
            </a:r>
            <a:r>
              <a:rPr lang="en-US" altLang="ko-KR">
                <a:latin typeface="MD개성체"/>
                <a:ea typeface="MD개성체"/>
              </a:rPr>
              <a:t>(</a:t>
            </a:r>
            <a:r>
              <a:rPr lang="ko-KR" altLang="en-US">
                <a:latin typeface="MD개성체"/>
                <a:ea typeface="MD개성체"/>
              </a:rPr>
              <a:t>한국의약품안전관리원</a:t>
            </a:r>
            <a:r>
              <a:rPr lang="en-US" altLang="ko-KR">
                <a:latin typeface="MD개성체"/>
                <a:ea typeface="MD개성체"/>
              </a:rPr>
              <a:t>)</a:t>
            </a:r>
            <a:r>
              <a:rPr lang="ko-KR" altLang="en-US">
                <a:latin typeface="MD개성체"/>
                <a:ea typeface="MD개성체"/>
              </a:rPr>
              <a:t> 보고</a:t>
            </a:r>
            <a:r>
              <a:rPr lang="en-US" altLang="ko-KR">
                <a:latin typeface="MD개성체"/>
                <a:ea typeface="MD개성체"/>
              </a:rPr>
              <a:t>(</a:t>
            </a:r>
            <a:r>
              <a:rPr lang="ko-KR" altLang="en-US">
                <a:latin typeface="MD개성체"/>
                <a:ea typeface="MD개성체"/>
              </a:rPr>
              <a:t>긴급을 요하거나 중대한 부작용인 경우 원장 및 식품의약품안전처에 즉시 보고</a:t>
            </a:r>
            <a:r>
              <a:rPr lang="en-US" altLang="ko-KR">
                <a:latin typeface="MD개성체"/>
                <a:ea typeface="MD개성체"/>
              </a:rPr>
              <a:t>)</a:t>
            </a:r>
            <a:endParaRPr lang="en-US" altLang="ko-KR">
              <a:latin typeface="MD개성체"/>
              <a:ea typeface="MD개성체"/>
            </a:endParaRPr>
          </a:p>
          <a:p>
            <a:pPr lvl="1">
              <a:buFontTx/>
              <a:buChar char="-"/>
              <a:defRPr/>
            </a:pPr>
            <a:r>
              <a:rPr lang="ko-KR" altLang="en-US">
                <a:latin typeface="MD개성체"/>
                <a:ea typeface="MD개성체"/>
              </a:rPr>
              <a:t>의료정보시스템 화면 약물 유해 클릭 등록 보고</a:t>
            </a:r>
            <a:r>
              <a:rPr lang="en-US" altLang="ko-KR">
                <a:latin typeface="MD개성체"/>
                <a:ea typeface="MD개성체"/>
              </a:rPr>
              <a:t>(</a:t>
            </a:r>
            <a:r>
              <a:rPr lang="ko-KR" altLang="en-US">
                <a:latin typeface="MD개성체"/>
                <a:ea typeface="MD개성체"/>
              </a:rPr>
              <a:t>기 등록 환자 색상 빨강색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클릭</a:t>
            </a:r>
            <a:r>
              <a:rPr lang="en-US" altLang="ko-KR">
                <a:latin typeface="MD개성체"/>
                <a:ea typeface="MD개성체"/>
              </a:rPr>
              <a:t>-</a:t>
            </a:r>
            <a:r>
              <a:rPr lang="ko-KR" altLang="en-US">
                <a:latin typeface="MD개성체"/>
                <a:ea typeface="MD개성체"/>
              </a:rPr>
              <a:t>내용 확인</a:t>
            </a:r>
            <a:r>
              <a:rPr lang="en-US" altLang="ko-KR">
                <a:latin typeface="MD개성체"/>
                <a:ea typeface="MD개성체"/>
              </a:rPr>
              <a:t>-</a:t>
            </a:r>
            <a:r>
              <a:rPr lang="ko-KR" altLang="en-US">
                <a:latin typeface="MD개성체"/>
                <a:ea typeface="MD개성체"/>
              </a:rPr>
              <a:t>공유</a:t>
            </a:r>
            <a:r>
              <a:rPr lang="en-US" altLang="ko-KR">
                <a:latin typeface="MD개성체"/>
                <a:ea typeface="MD개성체"/>
              </a:rPr>
              <a:t>), </a:t>
            </a:r>
            <a:r>
              <a:rPr lang="ko-KR" altLang="en-US">
                <a:latin typeface="MD개성체"/>
                <a:ea typeface="MD개성체"/>
              </a:rPr>
              <a:t>약물이상사례보고서 양식 보고</a:t>
            </a:r>
            <a:endParaRPr lang="ko-KR" altLang="en-US">
              <a:latin typeface="MD개성체"/>
              <a:ea typeface="MD개성체"/>
            </a:endParaRPr>
          </a:p>
          <a:p>
            <a:pPr lvl="0">
              <a:defRPr/>
            </a:pPr>
            <a:r>
              <a:rPr lang="ko-KR" altLang="en-US">
                <a:latin typeface="MD개성체"/>
                <a:ea typeface="MD개성체"/>
              </a:rPr>
              <a:t>평가</a:t>
            </a:r>
            <a:r>
              <a:rPr lang="en-US" altLang="ko-KR">
                <a:latin typeface="MD개성체"/>
                <a:ea typeface="MD개성체"/>
              </a:rPr>
              <a:t>:</a:t>
            </a:r>
            <a:r>
              <a:rPr lang="ko-KR" altLang="en-US">
                <a:latin typeface="MD개성체"/>
                <a:ea typeface="MD개성체"/>
              </a:rPr>
              <a:t>인과성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중증도 등</a:t>
            </a:r>
            <a:r>
              <a:rPr lang="en-US" altLang="ko-KR">
                <a:latin typeface="MD개성체"/>
                <a:ea typeface="MD개성체"/>
              </a:rPr>
              <a:t>(</a:t>
            </a:r>
            <a:r>
              <a:rPr lang="ko-KR" altLang="en-US">
                <a:latin typeface="MD개성체"/>
                <a:ea typeface="MD개성체"/>
              </a:rPr>
              <a:t>지역의약품안전센터</a:t>
            </a:r>
            <a:r>
              <a:rPr lang="en-US" altLang="ko-KR">
                <a:latin typeface="MD개성체"/>
                <a:ea typeface="MD개성체"/>
              </a:rPr>
              <a:t>)</a:t>
            </a:r>
            <a:endParaRPr lang="en-US" altLang="ko-KR">
              <a:latin typeface="MD개성체"/>
              <a:ea typeface="MD개성체"/>
            </a:endParaRPr>
          </a:p>
          <a:p>
            <a:pPr lvl="0">
              <a:defRPr/>
            </a:pPr>
            <a:r>
              <a:rPr lang="ko-KR" altLang="en-US">
                <a:latin typeface="MD개성체"/>
                <a:ea typeface="MD개성체"/>
              </a:rPr>
              <a:t>평가 및 분석 결과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교육 및 개선 활동 약사심의위원회를 통해 경영진에 보고</a:t>
            </a:r>
            <a:r>
              <a:rPr lang="en-US" altLang="ko-KR">
                <a:latin typeface="MD개성체"/>
                <a:ea typeface="MD개성체"/>
              </a:rPr>
              <a:t>, </a:t>
            </a:r>
            <a:r>
              <a:rPr lang="ko-KR" altLang="en-US">
                <a:latin typeface="MD개성체"/>
                <a:ea typeface="MD개성체"/>
              </a:rPr>
              <a:t>회의 공개로 관련 직원 공유</a:t>
            </a:r>
            <a:endParaRPr lang="en-US" altLang="ko-KR">
              <a:latin typeface="MD개성체"/>
              <a:ea typeface="MD개성체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726</ep:Words>
  <ep:PresentationFormat>화면 슬라이드 쇼(4:3)</ep:PresentationFormat>
  <ep:Paragraphs>116</ep:Paragraphs>
  <ep:Slides>16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ep:HeadingPairs>
  <ep:TitlesOfParts>
    <vt:vector size="17" baseType="lpstr">
      <vt:lpstr>Office 테마</vt:lpstr>
      <vt:lpstr>슬라이드 1</vt:lpstr>
      <vt:lpstr>목록</vt:lpstr>
      <vt:lpstr>의약품 부작용 피해구제 사업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2022년 하반기 의약품 부작용 피해구제 사례</vt:lpstr>
      <vt:lpstr>의약품 부작용 모니터링 체계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2017-09-25T09:20:06.000</dcterms:created>
  <dc:creator>Windows User</dc:creator>
  <cp:lastModifiedBy>NWMC</cp:lastModifiedBy>
  <dcterms:modified xsi:type="dcterms:W3CDTF">2023-05-30T03:00:22.254</dcterms:modified>
  <cp:revision>183</cp:revision>
  <dc:title>급 여 업 무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