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0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4432" r:id="rId10"/>
    <p:sldMasterId id="2147484438" r:id="rId11"/>
  </p:sldMasterIdLst>
  <p:notesMasterIdLst>
    <p:notesMasterId r:id="rId53"/>
  </p:notesMasterIdLst>
  <p:handoutMasterIdLst>
    <p:handoutMasterId r:id="rId54"/>
  </p:handoutMasterIdLst>
  <p:sldIdLst>
    <p:sldId id="566" r:id="rId12"/>
    <p:sldId id="567" r:id="rId13"/>
    <p:sldId id="568" r:id="rId14"/>
    <p:sldId id="569" r:id="rId15"/>
    <p:sldId id="630" r:id="rId16"/>
    <p:sldId id="570" r:id="rId17"/>
    <p:sldId id="546" r:id="rId18"/>
    <p:sldId id="547" r:id="rId19"/>
    <p:sldId id="548" r:id="rId20"/>
    <p:sldId id="628" r:id="rId21"/>
    <p:sldId id="580" r:id="rId22"/>
    <p:sldId id="581" r:id="rId23"/>
    <p:sldId id="608" r:id="rId24"/>
    <p:sldId id="609" r:id="rId25"/>
    <p:sldId id="602" r:id="rId26"/>
    <p:sldId id="629" r:id="rId27"/>
    <p:sldId id="584" r:id="rId28"/>
    <p:sldId id="585" r:id="rId29"/>
    <p:sldId id="588" r:id="rId30"/>
    <p:sldId id="504" r:id="rId31"/>
    <p:sldId id="597" r:id="rId32"/>
    <p:sldId id="615" r:id="rId33"/>
    <p:sldId id="614" r:id="rId34"/>
    <p:sldId id="582" r:id="rId35"/>
    <p:sldId id="616" r:id="rId36"/>
    <p:sldId id="621" r:id="rId37"/>
    <p:sldId id="617" r:id="rId38"/>
    <p:sldId id="587" r:id="rId39"/>
    <p:sldId id="618" r:id="rId40"/>
    <p:sldId id="619" r:id="rId41"/>
    <p:sldId id="620" r:id="rId42"/>
    <p:sldId id="626" r:id="rId43"/>
    <p:sldId id="577" r:id="rId44"/>
    <p:sldId id="622" r:id="rId45"/>
    <p:sldId id="623" r:id="rId46"/>
    <p:sldId id="624" r:id="rId47"/>
    <p:sldId id="625" r:id="rId48"/>
    <p:sldId id="612" r:id="rId49"/>
    <p:sldId id="631" r:id="rId50"/>
    <p:sldId id="627" r:id="rId51"/>
    <p:sldId id="611" r:id="rId52"/>
  </p:sldIdLst>
  <p:sldSz cx="9144000" cy="6858000" type="screen4x3"/>
  <p:notesSz cx="6807200" cy="9939338"/>
  <p:embeddedFontLst>
    <p:embeddedFont>
      <p:font typeface="휴먼둥근헤드라인" panose="02030504000101010101" pitchFamily="18" charset="-127"/>
      <p:regular r:id="rId55"/>
    </p:embeddedFont>
    <p:embeddedFont>
      <p:font typeface="-윤고딕340" panose="020B0600000101010101" charset="-127"/>
      <p:regular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휴먼모음T" panose="02030504000101010101" pitchFamily="18" charset="-127"/>
      <p:regular r:id="rId61"/>
    </p:embeddedFont>
    <p:embeddedFont>
      <p:font typeface="맑은 고딕" panose="020B0503020000020004" pitchFamily="50" charset="-127"/>
      <p:regular r:id="rId62"/>
      <p:bold r:id="rId63"/>
    </p:embeddedFont>
    <p:embeddedFont>
      <p:font typeface="HY견고딕" panose="02030600000101010101" pitchFamily="18" charset="-127"/>
      <p:regular r:id="rId64"/>
    </p:embeddedFont>
    <p:embeddedFont>
      <p:font typeface="휴먼엑스포" panose="02030504000101010101" pitchFamily="18" charset="-127"/>
      <p:regular r:id="rId65"/>
    </p:embeddedFont>
    <p:embeddedFont>
      <p:font typeface="HY울릉도M" panose="02030600000101010101" pitchFamily="18" charset="-127"/>
      <p:regular r:id="rId66"/>
    </p:embeddedFont>
    <p:embeddedFont>
      <p:font typeface="한컴바탕" panose="02030600000101010101" pitchFamily="18" charset="2"/>
      <p:regular r:id="rId67"/>
    </p:embeddedFont>
    <p:embeddedFont>
      <p:font typeface="Calibri Light" panose="020F0302020204030204" pitchFamily="34" charset="0"/>
      <p:regular r:id="rId68"/>
      <p:italic r:id="rId69"/>
    </p:embeddedFont>
    <p:embeddedFont>
      <p:font typeface="HY헤드라인M" panose="02030600000101010101" pitchFamily="18" charset="-127"/>
      <p:regular r:id="rId70"/>
    </p:embeddedFont>
    <p:embeddedFont>
      <p:font typeface="HY견명조" panose="02030600000101010101" pitchFamily="18" charset="-127"/>
      <p:regular r:id="rId71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  <a:srgbClr val="005094"/>
    <a:srgbClr val="0579CD"/>
    <a:srgbClr val="CCCCCC"/>
    <a:srgbClr val="4B4B4B"/>
    <a:srgbClr val="333399"/>
    <a:srgbClr val="FF5E5A"/>
    <a:srgbClr val="DF4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86881" autoAdjust="0"/>
  </p:normalViewPr>
  <p:slideViewPr>
    <p:cSldViewPr>
      <p:cViewPr>
        <p:scale>
          <a:sx n="100" d="100"/>
          <a:sy n="100" d="100"/>
        </p:scale>
        <p:origin x="-300" y="-72"/>
      </p:cViewPr>
      <p:guideLst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232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handoutMaster" Target="handoutMasters/handout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2220" tIns="46110" rIns="92220" bIns="4611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wrap="square" lIns="92220" tIns="46110" rIns="92220" bIns="4611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2220" tIns="46110" rIns="92220" bIns="4611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2220" tIns="46110" rIns="92220" bIns="4611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1D059B53-A87E-4054-8D9E-48F26DB9657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50452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01CB970B-627E-4A87-8541-086FC1FC62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5176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42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2595B2-87F8-4467-B9CF-4F568D36CDCC}" type="slidenum">
              <a:rPr lang="ko-KR" altLang="en-US" smtClean="0">
                <a:solidFill>
                  <a:srgbClr val="000000"/>
                </a:solidFill>
              </a:rPr>
              <a:pPr/>
              <a:t>1</a:t>
            </a:fld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ko-KR" altLang="ko-KR" dirty="0" smtClean="0">
              <a:latin typeface="-윤고딕340"/>
              <a:ea typeface="굴림" charset="-127"/>
            </a:endParaRPr>
          </a:p>
        </p:txBody>
      </p:sp>
      <p:sp>
        <p:nvSpPr>
          <p:cNvPr id="553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D9E707-A3CF-497B-B236-DE32B339FE41}" type="slidenum">
              <a:rPr lang="ko-KR" altLang="en-US" smtClean="0">
                <a:solidFill>
                  <a:srgbClr val="000000"/>
                </a:solidFill>
              </a:rPr>
              <a:pPr/>
              <a:t>2</a:t>
            </a:fld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9pPr>
          </a:lstStyle>
          <a:p>
            <a:pPr eaLnBrk="1" hangingPunct="1">
              <a:spcBef>
                <a:spcPct val="0"/>
              </a:spcBef>
            </a:pPr>
            <a:fld id="{749CD3EF-00F0-4F47-9435-8CE18EC1CAC3}" type="slidenum">
              <a:rPr lang="ko-KR" altLang="en-US">
                <a:solidFill>
                  <a:srgbClr val="000000"/>
                </a:solidFill>
                <a:ea typeface="맑은 고딕" pitchFamily="50" charset="-127"/>
              </a:rPr>
              <a:pPr eaLnBrk="1" hangingPunct="1">
                <a:spcBef>
                  <a:spcPct val="0"/>
                </a:spcBef>
              </a:pPr>
              <a:t>5</a:t>
            </a:fld>
            <a:endParaRPr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93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41B1D9-731D-4A30-BAC5-E9DBEE30542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14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B14C78-8081-4A9C-A04B-75E7D823BAF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10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4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83D07F-506A-403F-9743-8D2588178227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10D7AD-9E35-4D5F-A3C4-54705CB08E9A}" type="slidenum">
              <a:rPr lang="ko-KR" altLang="en-US" smtClean="0"/>
              <a:pPr/>
              <a:t>12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5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60999A-EED9-4263-B6BA-DE573A0B2EAF}" type="slidenum">
              <a:rPr lang="ko-KR" altLang="en-US" smtClean="0"/>
              <a:pPr/>
              <a:t>13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ko-KR" altLang="en-US" dirty="0" smtClean="0">
              <a:latin typeface="굴림" charset="-127"/>
              <a:ea typeface="굴림" charset="-127"/>
            </a:endParaRPr>
          </a:p>
        </p:txBody>
      </p:sp>
      <p:sp>
        <p:nvSpPr>
          <p:cNvPr id="655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BB7BD88-373D-4538-B25B-AF13F61A7BC6}" type="slidenum">
              <a:rPr lang="ko-KR" altLang="en-US" smtClean="0"/>
              <a:pPr/>
              <a:t>14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45715" anchor="b"/>
          <a:lstStyle/>
          <a:p>
            <a:pPr algn="r"/>
            <a:fld id="{20A110CD-1F1F-4665-8EB2-829F9E200611}" type="slidenum"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pPr algn="r"/>
              <a:t>15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z="1800" dirty="0" smtClean="0">
              <a:latin typeface="-윤고딕340"/>
              <a:ea typeface="굴림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16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altLang="ko-KR" b="1" dirty="0" smtClean="0">
              <a:latin typeface="-윤고딕340"/>
              <a:ea typeface="굴림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8EB5ED6-9F86-4A8B-9E05-7FD773B765BB}" type="slidenum">
              <a:rPr lang="ko-KR" altLang="en-US" smtClean="0"/>
              <a:pPr/>
              <a:t>17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86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4ABCF6-ADB1-498C-9FEE-808A9BB1E191}" type="slidenum">
              <a:rPr lang="ko-KR" altLang="en-US" smtClean="0"/>
              <a:pPr/>
              <a:t>18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96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B430E7-B13D-4359-8DA2-D05EC5096F75}" type="slidenum">
              <a:rPr lang="ko-KR" altLang="en-US" smtClean="0"/>
              <a:pPr/>
              <a:t>19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>
              <a:latin typeface="+mn-ea"/>
              <a:ea typeface="+mn-ea"/>
            </a:endParaRPr>
          </a:p>
        </p:txBody>
      </p:sp>
      <p:sp>
        <p:nvSpPr>
          <p:cNvPr id="706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900A3B9-93A0-4716-99AF-FE6F22E4B699}" type="slidenum">
              <a:rPr lang="ko-KR" altLang="en-US" smtClean="0"/>
              <a:pPr/>
              <a:t>20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16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FDD2C0-6D0C-438F-B86C-84D7F6D80A79}" type="slidenum">
              <a:rPr lang="ko-KR" altLang="en-US" smtClean="0"/>
              <a:pPr/>
              <a:t>21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16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FDD2C0-6D0C-438F-B86C-84D7F6D80A79}" type="slidenum">
              <a:rPr lang="ko-KR" altLang="en-US" smtClean="0"/>
              <a:pPr/>
              <a:t>22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27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6BADD2-D4FF-4F7D-AEF4-A3BE5D6F11D7}" type="slidenum">
              <a:rPr lang="ko-KR" altLang="en-US" smtClean="0"/>
              <a:pPr/>
              <a:t>23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37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74E3FA-AC85-4A67-9247-36E8C8C1D84F}" type="slidenum">
              <a:rPr lang="ko-KR" altLang="en-US" smtClean="0"/>
              <a:pPr/>
              <a:t>24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37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74E3FA-AC85-4A67-9247-36E8C8C1D84F}" type="slidenum">
              <a:rPr lang="ko-KR" altLang="en-US" smtClean="0"/>
              <a:pPr/>
              <a:t>25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8400" y="1243013"/>
            <a:ext cx="4471988" cy="33543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ko-KR" b="1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2100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 anchor="b"/>
          <a:lstStyle/>
          <a:p>
            <a:pPr algn="r"/>
            <a:fld id="{63308AE5-BA47-4C53-A709-EFC995696F9A}" type="slidenum">
              <a:rPr kumimoji="0" lang="ko-KR" altLang="en-US" sz="1200">
                <a:latin typeface="-윤고딕340"/>
                <a:ea typeface="맑은 고딕" pitchFamily="50" charset="-127"/>
              </a:rPr>
              <a:pPr algn="r"/>
              <a:t>26</a:t>
            </a:fld>
            <a:endParaRPr kumimoji="0" lang="en-US" altLang="ko-KR" sz="1200">
              <a:latin typeface="-윤고딕340"/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</a:endParaRPr>
          </a:p>
        </p:txBody>
      </p:sp>
      <p:sp>
        <p:nvSpPr>
          <p:cNvPr id="768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B64D6A-8DD6-496A-AEDC-607EB3C6C5EF}" type="slidenum">
              <a:rPr lang="ko-KR" altLang="en-US" smtClean="0"/>
              <a:pPr/>
              <a:t>28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</a:endParaRPr>
          </a:p>
        </p:txBody>
      </p:sp>
      <p:sp>
        <p:nvSpPr>
          <p:cNvPr id="768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B64D6A-8DD6-496A-AEDC-607EB3C6C5EF}" type="slidenum">
              <a:rPr lang="ko-KR" altLang="en-US" smtClean="0"/>
              <a:pPr/>
              <a:t>29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 smtClean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662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4B9157-EEDA-477A-B7E6-865FAF978655}" type="slidenum">
              <a:rPr lang="ko-KR" altLang="en-US" smtClean="0">
                <a:latin typeface="-윤고딕340" charset="-127"/>
              </a:rPr>
              <a:pPr/>
              <a:t>30</a:t>
            </a:fld>
            <a:endParaRPr lang="en-US" altLang="ko-KR" smtClean="0">
              <a:latin typeface="-윤고딕34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 smtClean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6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669AC9-4603-43D1-8FF7-DA5F89618458}" type="slidenum">
              <a:rPr lang="ko-KR" altLang="en-US" smtClean="0">
                <a:latin typeface="-윤고딕340" charset="-127"/>
              </a:rPr>
              <a:pPr/>
              <a:t>31</a:t>
            </a:fld>
            <a:endParaRPr lang="en-US" altLang="ko-KR" smtClean="0">
              <a:latin typeface="-윤고딕34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lIns="91440" tIns="45720" rIns="91440" bIns="45720"/>
          <a:lstStyle/>
          <a:p>
            <a:pPr>
              <a:spcBef>
                <a:spcPct val="0"/>
              </a:spcBef>
            </a:pPr>
            <a:endParaRPr lang="en-US" altLang="ko-KR" b="1" smtClean="0">
              <a:latin typeface="-윤고딕340" charset="-127"/>
              <a:ea typeface="굴림" charset="-127"/>
            </a:endParaRPr>
          </a:p>
        </p:txBody>
      </p:sp>
      <p:sp>
        <p:nvSpPr>
          <p:cNvPr id="26628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8641C66-D6BA-42A0-BD4D-D04CDBCE27C5}" type="slidenum"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pPr algn="r"/>
              <a:t>32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lIns="91440" tIns="45720" rIns="91440" bIns="45720"/>
          <a:lstStyle/>
          <a:p>
            <a:pPr>
              <a:spcBef>
                <a:spcPct val="0"/>
              </a:spcBef>
            </a:pPr>
            <a:endParaRPr lang="en-US" altLang="ko-KR" b="1" smtClean="0">
              <a:latin typeface="-윤고딕340"/>
              <a:ea typeface="굴림" charset="-127"/>
            </a:endParaRPr>
          </a:p>
        </p:txBody>
      </p:sp>
      <p:sp>
        <p:nvSpPr>
          <p:cNvPr id="7987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BCAA977-7864-42D0-ABBD-B532386289EC}" type="slidenum"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pPr algn="r"/>
              <a:t>33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B541E82-F7C4-40E8-888B-A5F7A8D6E0FD}" type="slidenum">
              <a:rPr lang="ko-KR" altLang="en-US" smtClean="0">
                <a:latin typeface="-윤고딕340" charset="-127"/>
              </a:rPr>
              <a:pPr/>
              <a:t>34</a:t>
            </a:fld>
            <a:endParaRPr lang="ko-KR" altLang="en-US" smtClean="0">
              <a:latin typeface="-윤고딕340" charset="-127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ko-KR" smtClean="0"/>
              <a:t>2017-04-19</a:t>
            </a:r>
            <a:endParaRPr lang="ko-KR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endParaRPr lang="en-US" altLang="ko-KR" sz="1200" b="1" kern="120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altLang="ko-KR" smtClean="0"/>
              <a:t>2017-04-19</a:t>
            </a:r>
            <a:endParaRPr lang="ko-KR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36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altLang="ko-KR" smtClean="0"/>
              <a:t>2017-04-19</a:t>
            </a:r>
            <a:endParaRPr lang="ko-KR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altLang="ko-KR" smtClean="0"/>
              <a:t>2017-04-19</a:t>
            </a:r>
            <a:endParaRPr lang="ko-KR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38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주용현안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pitchFamily="50" charset="-127"/>
            </a:endParaRPr>
          </a:p>
        </p:txBody>
      </p:sp>
      <p:sp>
        <p:nvSpPr>
          <p:cNvPr id="890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9pPr>
          </a:lstStyle>
          <a:p>
            <a:pPr eaLnBrk="1" hangingPunct="1">
              <a:spcBef>
                <a:spcPct val="0"/>
              </a:spcBef>
            </a:pPr>
            <a:fld id="{AE908E97-E0B7-46E6-9087-2DF600C636BF}" type="slidenum">
              <a:rPr lang="ko-KR" altLang="en-US">
                <a:solidFill>
                  <a:srgbClr val="000000"/>
                </a:solidFill>
                <a:ea typeface="맑은 고딕" pitchFamily="50" charset="-127"/>
              </a:rPr>
              <a:pPr eaLnBrk="1" hangingPunct="1">
                <a:spcBef>
                  <a:spcPct val="0"/>
                </a:spcBef>
              </a:pPr>
              <a:t>39</a:t>
            </a:fld>
            <a:endParaRPr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60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6AA14F-2247-4E4E-B3C6-A05993028343}" type="slidenum">
              <a:rPr lang="ko-KR" altLang="en-US" smtClean="0"/>
              <a:pPr/>
              <a:t>40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70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2AF35C-73C3-4277-AE99-5961CABFBC89}" type="slidenum">
              <a:rPr lang="ko-KR" altLang="en-US" smtClean="0"/>
              <a:pPr/>
              <a:t>41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2017-04-19</a:t>
            </a:r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48E17-BBA2-4F56-8779-28DC3D792F9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B64-00D6-4AA2-8FD1-17A114FA63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BBE4-1746-495E-A37F-3230303C06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B8E71594-F208-475B-B061-E16C92B8F3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A8153131-32D5-4AE4-9D77-8A20B5C38C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C462BE2-73BC-4919-AD1E-7928D4E8B3A0}" type="datetimeFigureOut">
              <a:rPr lang="ko-KR" altLang="en-US"/>
              <a:pPr>
                <a:defRPr/>
              </a:pPr>
              <a:t>2017-05-29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F6E85F-0857-4D96-A066-FFA151CB8A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980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7961AE6-4008-438B-845D-8E7826922FC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091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8A484CE9-1CDB-4FDB-B4A4-531E616F43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305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7072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05605BE-797F-4416-B564-6DDE7378C0CD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2017-05-29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9A097E-BA0D-4C27-A10D-BD1957A44572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0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866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DC939A16-B6E3-424D-825D-7F19826A26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17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3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28" name="그림 6"/>
          <p:cNvPicPr>
            <a:picLocks noChangeAspect="1"/>
          </p:cNvPicPr>
          <p:nvPr/>
        </p:nvPicPr>
        <p:blipFill>
          <a:blip r:embed="rId9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23" r:id="rId2"/>
    <p:sldLayoutId id="2147484424" r:id="rId3"/>
    <p:sldLayoutId id="2147484425" r:id="rId4"/>
    <p:sldLayoutId id="2147484426" r:id="rId5"/>
    <p:sldLayoutId id="2147484427" r:id="rId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3076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9C1EF63-249E-4818-AE00-4EE9D423122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그림 3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172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D8E0435-B586-44E5-A107-FBFF84B69CA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9" r:id="rId2"/>
    <p:sldLayoutId id="2147484430" r:id="rId3"/>
    <p:sldLayoutId id="2147484421" r:id="rId4"/>
    <p:sldLayoutId id="2147484431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8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69963" y="1916113"/>
            <a:ext cx="7173912" cy="19478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1500"/>
              </a:spcBef>
              <a:defRPr/>
            </a:pPr>
            <a:r>
              <a:rPr lang="ko-KR" altLang="en-US" sz="4800" spc="-150" dirty="0">
                <a:solidFill>
                  <a:srgbClr val="DF4F2C"/>
                </a:solidFill>
                <a:latin typeface="HY견명조" pitchFamily="18" charset="-127"/>
                <a:ea typeface="HY견명조" pitchFamily="18" charset="-127"/>
              </a:rPr>
              <a:t>최상의 의료제공으로 </a:t>
            </a:r>
            <a:endParaRPr lang="en-US" altLang="ko-KR" sz="4800" spc="-150" dirty="0">
              <a:solidFill>
                <a:srgbClr val="DF4F2C"/>
              </a:solidFill>
              <a:latin typeface="HY견명조" pitchFamily="18" charset="-127"/>
              <a:ea typeface="HY견명조" pitchFamily="18" charset="-127"/>
            </a:endParaRPr>
          </a:p>
          <a:p>
            <a:pPr>
              <a:spcBef>
                <a:spcPts val="1500"/>
              </a:spcBef>
              <a:defRPr/>
            </a:pPr>
            <a:r>
              <a:rPr lang="ko-KR" altLang="en-US" sz="6000" spc="-15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신뢰받는 남원의료원</a:t>
            </a:r>
            <a:endParaRPr lang="ko-KR" altLang="en-US" sz="4400" spc="-15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3228975" y="5500688"/>
            <a:ext cx="34147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dist">
              <a:lnSpc>
                <a:spcPct val="110000"/>
              </a:lnSpc>
              <a:defRPr/>
            </a:pPr>
            <a:r>
              <a:rPr lang="ko-KR" altLang="en-US" sz="24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한컴바탕" pitchFamily="18" charset="-127"/>
              </a:rPr>
              <a:t>전라북도 남원의료원</a:t>
            </a:r>
          </a:p>
          <a:p>
            <a:pPr algn="dist">
              <a:lnSpc>
                <a:spcPct val="110000"/>
              </a:lnSpc>
              <a:defRPr/>
            </a:pPr>
            <a:r>
              <a:rPr lang="en-US" altLang="ko-KR" sz="1050" dirty="0">
                <a:solidFill>
                  <a:schemeClr val="bg1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  <a:cs typeface="한컴바탕" pitchFamily="18" charset="-127"/>
              </a:rPr>
              <a:t>JEOLLABUK-DO NAMWON MEDICAL CENTER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929313" y="533400"/>
          <a:ext cx="2595538" cy="60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5538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2017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 경영전략회의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2017. 4. 19.(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 16:00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5777" name="_x274622680" descr="EMB00015b9c53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373216"/>
            <a:ext cx="864096" cy="7920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양쪽 모서리가 둥근 사각형 11"/>
          <p:cNvSpPr/>
          <p:nvPr/>
        </p:nvSpPr>
        <p:spPr>
          <a:xfrm rot="5400000">
            <a:off x="1116012" y="-544512"/>
            <a:ext cx="676275" cy="29083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09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44970" y="695825"/>
            <a:ext cx="2077357" cy="466281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lang="ko-KR" altLang="en-US" sz="2700" b="1" kern="1200" spc="-15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sz="3600" b="0" spc="0" smtClean="0">
                <a:latin typeface="HY견명조" pitchFamily="18" charset="-127"/>
                <a:ea typeface="HY견명조" pitchFamily="18" charset="-127"/>
              </a:rPr>
              <a:t>보고순서</a:t>
            </a:r>
            <a:endParaRPr lang="en-US" altLang="ko-KR" sz="3600" b="0" spc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0484" name="직사각형 4"/>
          <p:cNvSpPr>
            <a:spLocks noChangeArrowheads="1"/>
          </p:cNvSpPr>
          <p:nvPr/>
        </p:nvSpPr>
        <p:spPr bwMode="auto">
          <a:xfrm>
            <a:off x="860425" y="1987550"/>
            <a:ext cx="745588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미션</a:t>
            </a:r>
            <a:r>
              <a:rPr lang="en-US" altLang="ko-KR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  <a:endParaRPr lang="en-US" altLang="ko-KR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주요현안 </a:t>
            </a: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추진계획</a:t>
            </a:r>
            <a:endParaRPr lang="en-US" altLang="ko-KR" sz="4800" dirty="0" smtClean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en-US" altLang="ko-KR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1</a:t>
            </a: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분기 사업수익 현황</a:t>
            </a:r>
            <a:endParaRPr lang="en-US" altLang="ko-KR" sz="4800" dirty="0" smtClean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주요현안 추진실적</a:t>
            </a:r>
            <a:r>
              <a:rPr lang="en-US" altLang="ko-KR" sz="36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부서별</a:t>
            </a:r>
            <a:r>
              <a:rPr lang="en-US" altLang="ko-KR" sz="36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  <a:endParaRPr lang="en-US" altLang="ko-KR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35242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533" name="AutoShape 92"/>
          <p:cNvSpPr>
            <a:spLocks noChangeArrowheads="1"/>
          </p:cNvSpPr>
          <p:nvPr/>
        </p:nvSpPr>
        <p:spPr bwMode="auto">
          <a:xfrm>
            <a:off x="468313" y="917575"/>
            <a:ext cx="8207375" cy="5391150"/>
          </a:xfrm>
          <a:prstGeom prst="roundRect">
            <a:avLst>
              <a:gd name="adj" fmla="val 1796"/>
            </a:avLst>
          </a:prstGeom>
          <a:solidFill>
            <a:schemeClr val="bg1"/>
          </a:solidFill>
          <a:ln w="34925" algn="ctr">
            <a:solidFill>
              <a:srgbClr val="008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ko-KR" altLang="en-US"/>
          </a:p>
        </p:txBody>
      </p:sp>
      <p:pic>
        <p:nvPicPr>
          <p:cNvPr id="22534" name="Picture 61" descr="그림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613" y="874713"/>
            <a:ext cx="635476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Text Box 9"/>
          <p:cNvSpPr txBox="1">
            <a:spLocks noChangeArrowheads="1"/>
          </p:cNvSpPr>
          <p:nvPr/>
        </p:nvSpPr>
        <p:spPr bwMode="auto">
          <a:xfrm>
            <a:off x="633413" y="947738"/>
            <a:ext cx="512762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</a:p>
        </p:txBody>
      </p:sp>
      <p:pic>
        <p:nvPicPr>
          <p:cNvPr id="22536" name="Picture 4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2462213"/>
            <a:ext cx="821531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" name="Text Box 5"/>
          <p:cNvSpPr txBox="1">
            <a:spLocks noChangeArrowheads="1"/>
          </p:cNvSpPr>
          <p:nvPr/>
        </p:nvSpPr>
        <p:spPr bwMode="auto">
          <a:xfrm>
            <a:off x="1725613" y="2670175"/>
            <a:ext cx="5561012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ko-KR" sz="20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0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최상의 의료제공으로 신뢰받는 </a:t>
            </a:r>
            <a:r>
              <a:rPr lang="en-US" altLang="ko-KR" sz="20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  <a:p>
            <a:pPr algn="ctr">
              <a:defRPr/>
            </a:pPr>
            <a:r>
              <a:rPr lang="ko-KR" altLang="en-US" sz="28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지역거점공공병원 구축 달성</a:t>
            </a:r>
            <a:endParaRPr lang="ko-KR" altLang="en-US" sz="1400" kern="0" dirty="0">
              <a:solidFill>
                <a:srgbClr val="0099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538" name="Picture 7" descr="37"/>
          <p:cNvPicPr>
            <a:picLocks noChangeAspect="1" noChangeArrowheads="1"/>
          </p:cNvPicPr>
          <p:nvPr/>
        </p:nvPicPr>
        <p:blipFill>
          <a:blip r:embed="rId5" cstate="print">
            <a:lum bright="-6000" contrast="6000"/>
          </a:blip>
          <a:srcRect l="9865" r="10112"/>
          <a:stretch>
            <a:fillRect/>
          </a:stretch>
        </p:blipFill>
        <p:spPr bwMode="auto">
          <a:xfrm>
            <a:off x="476250" y="3540125"/>
            <a:ext cx="8167688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9" name="Text Box 8"/>
          <p:cNvSpPr txBox="1">
            <a:spLocks noChangeArrowheads="1"/>
          </p:cNvSpPr>
          <p:nvPr/>
        </p:nvSpPr>
        <p:spPr bwMode="auto">
          <a:xfrm>
            <a:off x="3767138" y="3763963"/>
            <a:ext cx="1622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ko-KR" altLang="en-US" sz="200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지역주민 신뢰</a:t>
            </a:r>
            <a:endParaRPr lang="ko-KR" sz="120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540" name="Picture 22" descr="021"/>
          <p:cNvPicPr>
            <a:picLocks noChangeAspect="1" noChangeArrowheads="1"/>
          </p:cNvPicPr>
          <p:nvPr/>
        </p:nvPicPr>
        <p:blipFill>
          <a:blip r:embed="rId6" cstate="print"/>
          <a:srcRect l="50278"/>
          <a:stretch>
            <a:fillRect/>
          </a:stretch>
        </p:blipFill>
        <p:spPr bwMode="auto">
          <a:xfrm>
            <a:off x="4597400" y="1357313"/>
            <a:ext cx="4046538" cy="259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12" descr="그림15"/>
          <p:cNvPicPr preferRelativeResize="0">
            <a:picLocks noChangeArrowheads="1"/>
          </p:cNvPicPr>
          <p:nvPr/>
        </p:nvPicPr>
        <p:blipFill>
          <a:blip r:embed="rId7" cstate="print"/>
          <a:srcRect b="50357"/>
          <a:stretch>
            <a:fillRect/>
          </a:stretch>
        </p:blipFill>
        <p:spPr bwMode="auto">
          <a:xfrm>
            <a:off x="609600" y="4151313"/>
            <a:ext cx="18002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" name="Rectangle 13"/>
          <p:cNvSpPr>
            <a:spLocks noChangeArrowheads="1"/>
          </p:cNvSpPr>
          <p:nvPr/>
        </p:nvSpPr>
        <p:spPr bwMode="auto">
          <a:xfrm>
            <a:off x="1025525" y="4244975"/>
            <a:ext cx="890588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경영 혁신</a:t>
            </a:r>
          </a:p>
        </p:txBody>
      </p:sp>
      <p:pic>
        <p:nvPicPr>
          <p:cNvPr id="22543" name="Picture 18" descr="그림15 copy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44775" y="3886200"/>
            <a:ext cx="18002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" name="Rectangle 19"/>
          <p:cNvSpPr>
            <a:spLocks noChangeArrowheads="1"/>
          </p:cNvSpPr>
          <p:nvPr/>
        </p:nvSpPr>
        <p:spPr bwMode="auto">
          <a:xfrm>
            <a:off x="2859088" y="4238625"/>
            <a:ext cx="136842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의료의 질 향상</a:t>
            </a:r>
          </a:p>
        </p:txBody>
      </p:sp>
      <p:sp>
        <p:nvSpPr>
          <p:cNvPr id="128" name="Rectangle 14"/>
          <p:cNvSpPr>
            <a:spLocks noChangeArrowheads="1"/>
          </p:cNvSpPr>
          <p:nvPr/>
        </p:nvSpPr>
        <p:spPr bwMode="auto">
          <a:xfrm>
            <a:off x="715963" y="4729163"/>
            <a:ext cx="1665287" cy="1127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진료 및 성장사업  활성화</a:t>
            </a: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필수의료시설 확충</a:t>
            </a:r>
            <a:endParaRPr kumimoji="0" lang="ko-KR" altLang="en-US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546" name="Picture 15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4778375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7" name="Picture 16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5602288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8" name="Picture 22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49538" y="5616575"/>
            <a:ext cx="214312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9" name="Picture 40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55888" y="4795838"/>
            <a:ext cx="214312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" name="Rectangle 14"/>
          <p:cNvSpPr>
            <a:spLocks noChangeArrowheads="1"/>
          </p:cNvSpPr>
          <p:nvPr/>
        </p:nvSpPr>
        <p:spPr bwMode="auto">
          <a:xfrm>
            <a:off x="2759075" y="4727575"/>
            <a:ext cx="1665288" cy="1341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정부시책사업 적극 수행</a:t>
            </a:r>
            <a:endParaRPr kumimoji="0" lang="en-US" altLang="ko-KR" sz="10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전문 의료진 지속적 확보</a:t>
            </a:r>
          </a:p>
        </p:txBody>
      </p:sp>
      <p:pic>
        <p:nvPicPr>
          <p:cNvPr id="22551" name="Picture 12" descr="그림15"/>
          <p:cNvPicPr preferRelativeResize="0">
            <a:picLocks noChangeArrowheads="1"/>
          </p:cNvPicPr>
          <p:nvPr/>
        </p:nvPicPr>
        <p:blipFill>
          <a:blip r:embed="rId7" cstate="print"/>
          <a:srcRect b="50357"/>
          <a:stretch>
            <a:fillRect/>
          </a:stretch>
        </p:blipFill>
        <p:spPr bwMode="auto">
          <a:xfrm>
            <a:off x="4695825" y="4164013"/>
            <a:ext cx="18002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Rectangle 13"/>
          <p:cNvSpPr>
            <a:spLocks noChangeArrowheads="1"/>
          </p:cNvSpPr>
          <p:nvPr/>
        </p:nvSpPr>
        <p:spPr bwMode="auto">
          <a:xfrm>
            <a:off x="4729163" y="4257675"/>
            <a:ext cx="171132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err="1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포괄적서비스</a:t>
            </a: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확충</a:t>
            </a:r>
          </a:p>
        </p:txBody>
      </p:sp>
      <p:sp>
        <p:nvSpPr>
          <p:cNvPr id="136" name="Rectangle 14"/>
          <p:cNvSpPr>
            <a:spLocks noChangeArrowheads="1"/>
          </p:cNvSpPr>
          <p:nvPr/>
        </p:nvSpPr>
        <p:spPr bwMode="auto">
          <a:xfrm>
            <a:off x="4802188" y="4741863"/>
            <a:ext cx="1665287" cy="1343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공공보건의료사업 기능 강화</a:t>
            </a: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지역응급의료센터 기능 강화</a:t>
            </a:r>
          </a:p>
        </p:txBody>
      </p:sp>
      <p:pic>
        <p:nvPicPr>
          <p:cNvPr id="22554" name="Picture 15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95825" y="4791075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5" name="Picture 16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95825" y="5614988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그림 138" descr="병원전경(201106).JPG"/>
          <p:cNvPicPr>
            <a:picLocks noChangeAspect="1"/>
          </p:cNvPicPr>
          <p:nvPr/>
        </p:nvPicPr>
        <p:blipFill>
          <a:blip r:embed="rId11" cstate="print">
            <a:lum bright="20000"/>
          </a:blip>
          <a:stretch>
            <a:fillRect/>
          </a:stretch>
        </p:blipFill>
        <p:spPr>
          <a:xfrm>
            <a:off x="3365088" y="1283905"/>
            <a:ext cx="2297532" cy="1340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57" name="Picture 18" descr="그림15 copy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588" y="3892550"/>
            <a:ext cx="18002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" name="Rectangle 19"/>
          <p:cNvSpPr>
            <a:spLocks noChangeArrowheads="1"/>
          </p:cNvSpPr>
          <p:nvPr/>
        </p:nvSpPr>
        <p:spPr bwMode="auto">
          <a:xfrm>
            <a:off x="7191375" y="4244975"/>
            <a:ext cx="890588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고객 만족</a:t>
            </a:r>
          </a:p>
        </p:txBody>
      </p:sp>
      <p:pic>
        <p:nvPicPr>
          <p:cNvPr id="22559" name="Picture 22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5763" y="5622925"/>
            <a:ext cx="214312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0" name="Picture 40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42113" y="4802188"/>
            <a:ext cx="214312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" name="Rectangle 14"/>
          <p:cNvSpPr>
            <a:spLocks noChangeArrowheads="1"/>
          </p:cNvSpPr>
          <p:nvPr/>
        </p:nvSpPr>
        <p:spPr bwMode="auto">
          <a:xfrm>
            <a:off x="6846888" y="4733925"/>
            <a:ext cx="1665287" cy="1363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조직역량 극대화</a:t>
            </a: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0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고객서비스        개선활동 강화</a:t>
            </a:r>
          </a:p>
        </p:txBody>
      </p:sp>
      <p:pic>
        <p:nvPicPr>
          <p:cNvPr id="22562" name="Picture 23" descr="021"/>
          <p:cNvPicPr>
            <a:picLocks noChangeAspect="1" noChangeArrowheads="1"/>
          </p:cNvPicPr>
          <p:nvPr/>
        </p:nvPicPr>
        <p:blipFill>
          <a:blip r:embed="rId12" cstate="print"/>
          <a:srcRect r="50278"/>
          <a:stretch>
            <a:fillRect/>
          </a:stretch>
        </p:blipFill>
        <p:spPr bwMode="auto">
          <a:xfrm>
            <a:off x="500063" y="1365250"/>
            <a:ext cx="4119562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" name="Rectangle 8"/>
          <p:cNvSpPr>
            <a:spLocks noChangeArrowheads="1"/>
          </p:cNvSpPr>
          <p:nvPr/>
        </p:nvSpPr>
        <p:spPr bwMode="auto">
          <a:xfrm>
            <a:off x="1470025" y="917575"/>
            <a:ext cx="3929063" cy="398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/>
          <a:p>
            <a:pPr marL="192088" indent="-192088" algn="ctr" fontAlgn="auto" latinLnBrk="0">
              <a:spcAft>
                <a:spcPts val="0"/>
              </a:spcAft>
              <a:buSzPct val="70000"/>
              <a:buFont typeface="Wingdings" pitchFamily="2" charset="2"/>
              <a:buNone/>
              <a:defRPr/>
            </a:pPr>
            <a:r>
              <a:rPr kumimoji="0" lang="en-US" altLang="ko-KR" sz="1000" b="1" kern="0" dirty="0">
                <a:solidFill>
                  <a:schemeClr val="bg1"/>
                </a:solidFill>
                <a:latin typeface="+mn-ea"/>
              </a:rPr>
              <a:t>“</a:t>
            </a:r>
            <a:r>
              <a:rPr kumimoji="0" lang="ko-KR" altLang="en-US" sz="1000" b="1" kern="0" dirty="0">
                <a:solidFill>
                  <a:schemeClr val="bg1"/>
                </a:solidFill>
                <a:latin typeface="+mn-ea"/>
              </a:rPr>
              <a:t>우리는 양질의 의료 및 포괄적 공공보건의료서비스를 제공하여 </a:t>
            </a:r>
            <a:endParaRPr kumimoji="0" lang="en-US" altLang="ko-KR" sz="1000" b="1" kern="0" dirty="0">
              <a:solidFill>
                <a:schemeClr val="bg1"/>
              </a:solidFill>
              <a:latin typeface="+mn-ea"/>
            </a:endParaRPr>
          </a:p>
          <a:p>
            <a:pPr marL="192088" indent="-192088" algn="ctr" fontAlgn="auto" latinLnBrk="0">
              <a:spcAft>
                <a:spcPts val="0"/>
              </a:spcAft>
              <a:buSzPct val="70000"/>
              <a:buFont typeface="Wingdings" pitchFamily="2" charset="2"/>
              <a:buNone/>
              <a:defRPr/>
            </a:pPr>
            <a:r>
              <a:rPr kumimoji="0" lang="ko-KR" altLang="en-US" sz="1000" b="1" kern="0" dirty="0">
                <a:solidFill>
                  <a:schemeClr val="bg1"/>
                </a:solidFill>
                <a:latin typeface="+mn-ea"/>
              </a:rPr>
              <a:t>지역주민의 건강증진과 지역의료 발전에 기여한다</a:t>
            </a:r>
            <a:r>
              <a:rPr kumimoji="0" lang="en-US" altLang="ko-KR" sz="1000" b="1" kern="0" dirty="0">
                <a:solidFill>
                  <a:schemeClr val="bg1"/>
                </a:solidFill>
                <a:latin typeface="+mn-ea"/>
              </a:rPr>
              <a:t>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35242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557" name="Picture 22" descr="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8"/>
          <a:stretch>
            <a:fillRect/>
          </a:stretch>
        </p:blipFill>
        <p:spPr bwMode="auto">
          <a:xfrm>
            <a:off x="4597400" y="1357313"/>
            <a:ext cx="4046538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mtClean="0">
              <a:solidFill>
                <a:prstClr val="black"/>
              </a:solidFill>
            </a:endParaRPr>
          </a:p>
        </p:txBody>
      </p:sp>
      <p:pic>
        <p:nvPicPr>
          <p:cNvPr id="23559" name="_x201571128" descr="EMB00001b88396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2513"/>
            <a:ext cx="8353425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658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주요현안 추진계획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주요현안 현황 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총괄표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744"/>
          <p:cNvGraphicFramePr>
            <a:graphicFrameLocks noGrp="1"/>
          </p:cNvGraphicFramePr>
          <p:nvPr/>
        </p:nvGraphicFramePr>
        <p:xfrm>
          <a:off x="285750" y="1928813"/>
          <a:ext cx="8572561" cy="4000528"/>
        </p:xfrm>
        <a:graphic>
          <a:graphicData uri="http://schemas.openxmlformats.org/drawingml/2006/table">
            <a:tbl>
              <a:tblPr/>
              <a:tblGrid>
                <a:gridCol w="1162381"/>
                <a:gridCol w="2123767"/>
                <a:gridCol w="1928826"/>
                <a:gridCol w="1857388"/>
                <a:gridCol w="1500199"/>
              </a:tblGrid>
              <a:tr h="86648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총계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진료부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관리부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공공의료사업부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71330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부서명</a:t>
                      </a: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부서명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부서명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24207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개부서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(14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 지표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건강증진센터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약제과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간호과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물리치료팀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진단검사팀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영상의학팀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  <a:endParaRPr kumimoji="1" lang="ko-KR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기획총무팀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경리팀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원무심사팀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시설부대팀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.QI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감염병센터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7038" y="996950"/>
            <a:ext cx="1644650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부서별 현황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744"/>
          <p:cNvGraphicFramePr>
            <a:graphicFrameLocks noGrp="1"/>
          </p:cNvGraphicFramePr>
          <p:nvPr/>
        </p:nvGraphicFramePr>
        <p:xfrm>
          <a:off x="539750" y="1500188"/>
          <a:ext cx="8064502" cy="4786329"/>
        </p:xfrm>
        <a:graphic>
          <a:graphicData uri="http://schemas.openxmlformats.org/drawingml/2006/table">
            <a:tbl>
              <a:tblPr/>
              <a:tblGrid>
                <a:gridCol w="645481"/>
                <a:gridCol w="5101281"/>
                <a:gridCol w="1643074"/>
                <a:gridCol w="674666"/>
              </a:tblGrid>
              <a:tr h="476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연번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 업 명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건강증진센터 활성화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건강증진센터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의약품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성분별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입찰확대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약제과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지속적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CRM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관리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간호과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물리치료 및 작업치료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미내원환자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수행률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물리치료팀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진단검사의학과 전문의 상근 추진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진단검사팀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CT, MRI,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초음파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고가장비 효율성 향상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영상의학팀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연차휴가 촉진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기획총무팀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algn="ctr"/>
                      <a:r>
                        <a:rPr lang="en-US" altLang="ko-KR" b="1" dirty="0" smtClean="0"/>
                        <a:t>8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약품비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결제기간 단축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경리팀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algn="ctr"/>
                      <a:r>
                        <a:rPr lang="en-US" altLang="ko-KR" b="1" dirty="0" smtClean="0"/>
                        <a:t>9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진료비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삭감율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최소화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원무심사팀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국고지원 시설현대화 및 기능 특성화 사업 추진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시설부대팀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7038" y="989013"/>
            <a:ext cx="1930400" cy="358775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744"/>
          <p:cNvGraphicFramePr>
            <a:graphicFrameLocks noGrp="1"/>
          </p:cNvGraphicFramePr>
          <p:nvPr/>
        </p:nvGraphicFramePr>
        <p:xfrm>
          <a:off x="539750" y="1500188"/>
          <a:ext cx="8064502" cy="1873460"/>
        </p:xfrm>
        <a:graphic>
          <a:graphicData uri="http://schemas.openxmlformats.org/drawingml/2006/table">
            <a:tbl>
              <a:tblPr/>
              <a:tblGrid>
                <a:gridCol w="645481"/>
                <a:gridCol w="5172719"/>
                <a:gridCol w="1643074"/>
                <a:gridCol w="603228"/>
              </a:tblGrid>
              <a:tr h="4059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연번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 업 명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장례식장 활성화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시설부대팀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공공보건의료사업 기능강화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.QI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b="1" dirty="0" smtClean="0"/>
                        <a:t>충수절제술 </a:t>
                      </a:r>
                      <a:r>
                        <a:rPr lang="en-US" altLang="ko-KR" b="1" dirty="0" smtClean="0"/>
                        <a:t>CP(</a:t>
                      </a:r>
                      <a:r>
                        <a:rPr lang="ko-KR" altLang="en-US" b="1" dirty="0" smtClean="0"/>
                        <a:t>표준진료지침</a:t>
                      </a:r>
                      <a:r>
                        <a:rPr lang="en-US" altLang="ko-KR" b="1" dirty="0" smtClean="0"/>
                        <a:t>) </a:t>
                      </a:r>
                      <a:r>
                        <a:rPr lang="ko-KR" altLang="en-US" b="1" dirty="0" smtClean="0"/>
                        <a:t>개발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.QI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b="1" dirty="0" smtClean="0"/>
                        <a:t>감염관리  활동강화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감염병센터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7038" y="989013"/>
            <a:ext cx="1930400" cy="358775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분기 사업수익 현황</a:t>
            </a:r>
            <a:endParaRPr lang="ko-KR" altLang="en-US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652" name="Rectangle 58"/>
          <p:cNvSpPr>
            <a:spLocks noChangeArrowheads="1"/>
          </p:cNvSpPr>
          <p:nvPr/>
        </p:nvSpPr>
        <p:spPr bwMode="auto">
          <a:xfrm>
            <a:off x="323528" y="1413054"/>
            <a:ext cx="1584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진료인원 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3" name="Rectangle 60"/>
          <p:cNvSpPr>
            <a:spLocks noChangeArrowheads="1"/>
          </p:cNvSpPr>
          <p:nvPr/>
        </p:nvSpPr>
        <p:spPr bwMode="auto">
          <a:xfrm>
            <a:off x="6412361" y="1785551"/>
            <a:ext cx="22188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2017. 3.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31.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4" name="Rectangle 472"/>
          <p:cNvSpPr>
            <a:spLocks noChangeArrowheads="1"/>
          </p:cNvSpPr>
          <p:nvPr/>
        </p:nvSpPr>
        <p:spPr bwMode="auto">
          <a:xfrm>
            <a:off x="357188" y="5214938"/>
            <a:ext cx="8429625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진료인원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943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153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232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639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125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72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진료인원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22,418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1,192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</a:t>
            </a:r>
          </a:p>
        </p:txBody>
      </p:sp>
      <p:graphicFrame>
        <p:nvGraphicFramePr>
          <p:cNvPr id="21" name="Group 94"/>
          <p:cNvGraphicFramePr>
            <a:graphicFrameLocks noGrp="1"/>
          </p:cNvGraphicFramePr>
          <p:nvPr/>
        </p:nvGraphicFramePr>
        <p:xfrm>
          <a:off x="500063" y="2097088"/>
          <a:ext cx="8208000" cy="3148586"/>
        </p:xfrm>
        <a:graphic>
          <a:graphicData uri="http://schemas.openxmlformats.org/drawingml/2006/table">
            <a:tbl>
              <a:tblPr/>
              <a:tblGrid>
                <a:gridCol w="1080000"/>
                <a:gridCol w="1188000"/>
                <a:gridCol w="1188000"/>
                <a:gridCol w="1188000"/>
                <a:gridCol w="1188000"/>
                <a:gridCol w="1188000"/>
                <a:gridCol w="1188000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159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’17.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1~3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’16.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1~3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 계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323,300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67,253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63,676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3,577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5.6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입 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95,219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19,285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19,635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외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래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194,995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43,128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39,581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3,547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22.1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기 타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33,086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smtClean="0">
                          <a:latin typeface="맑은 고딕" pitchFamily="50" charset="-127"/>
                          <a:ea typeface="맑은 고딕" pitchFamily="50" charset="-127"/>
                        </a:rPr>
                        <a:t>4,840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4,460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8.5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14.6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1619672" y="2564904"/>
            <a:ext cx="1152128" cy="26431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2771800" y="2564904"/>
            <a:ext cx="1224136" cy="26431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7524328" y="2564904"/>
            <a:ext cx="1152128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76" name="Rectangle 58"/>
          <p:cNvSpPr>
            <a:spLocks noChangeArrowheads="1"/>
          </p:cNvSpPr>
          <p:nvPr/>
        </p:nvSpPr>
        <p:spPr bwMode="auto">
          <a:xfrm>
            <a:off x="251520" y="1484784"/>
            <a:ext cx="15023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의료수익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677" name="Rectangle 60"/>
          <p:cNvSpPr>
            <a:spLocks noChangeArrowheads="1"/>
          </p:cNvSpPr>
          <p:nvPr/>
        </p:nvSpPr>
        <p:spPr bwMode="auto">
          <a:xfrm>
            <a:off x="6084168" y="1844824"/>
            <a:ext cx="25811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2017. 3.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31.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678" name="Rectangle 472"/>
          <p:cNvSpPr>
            <a:spLocks noChangeArrowheads="1"/>
          </p:cNvSpPr>
          <p:nvPr/>
        </p:nvSpPr>
        <p:spPr bwMode="auto">
          <a:xfrm>
            <a:off x="467544" y="5373216"/>
            <a:ext cx="8215312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의료수익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86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 *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46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35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의료수익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2,162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162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 </a:t>
            </a:r>
          </a:p>
        </p:txBody>
      </p:sp>
      <p:graphicFrame>
        <p:nvGraphicFramePr>
          <p:cNvPr id="15" name="Group 94"/>
          <p:cNvGraphicFramePr>
            <a:graphicFrameLocks noGrp="1"/>
          </p:cNvGraphicFramePr>
          <p:nvPr/>
        </p:nvGraphicFramePr>
        <p:xfrm>
          <a:off x="467544" y="2132856"/>
          <a:ext cx="8064000" cy="3148586"/>
        </p:xfrm>
        <a:graphic>
          <a:graphicData uri="http://schemas.openxmlformats.org/drawingml/2006/table">
            <a:tbl>
              <a:tblPr/>
              <a:tblGrid>
                <a:gridCol w="1152000"/>
                <a:gridCol w="1152000"/>
                <a:gridCol w="1152000"/>
                <a:gridCol w="1152000"/>
                <a:gridCol w="1152000"/>
                <a:gridCol w="1152000"/>
                <a:gridCol w="1152000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15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‘17.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1~3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‘16.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1~3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 계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31,444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6,487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6,002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485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8.1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입 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18,832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3,780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3,573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5.8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외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래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10,401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2,345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2,097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11.8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22.5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기 타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2,211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362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16.4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1619672" y="2636912"/>
            <a:ext cx="1151632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771800" y="2636912"/>
            <a:ext cx="1145852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7452320" y="2636912"/>
            <a:ext cx="1080120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검진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700" name="Rectangle 58"/>
          <p:cNvSpPr>
            <a:spLocks noChangeArrowheads="1"/>
          </p:cNvSpPr>
          <p:nvPr/>
        </p:nvSpPr>
        <p:spPr bwMode="auto">
          <a:xfrm>
            <a:off x="251520" y="1484784"/>
            <a:ext cx="15023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검진인원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701" name="Rectangle 60"/>
          <p:cNvSpPr>
            <a:spLocks noChangeArrowheads="1"/>
          </p:cNvSpPr>
          <p:nvPr/>
        </p:nvSpPr>
        <p:spPr bwMode="auto">
          <a:xfrm>
            <a:off x="6228184" y="1700808"/>
            <a:ext cx="22733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2017. 3.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31.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702" name="Rectangle 472"/>
          <p:cNvSpPr>
            <a:spLocks noChangeArrowheads="1"/>
          </p:cNvSpPr>
          <p:nvPr/>
        </p:nvSpPr>
        <p:spPr bwMode="auto">
          <a:xfrm>
            <a:off x="467544" y="5445224"/>
            <a:ext cx="8215312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검진인원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781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6.1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 *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종합검진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3.8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2.8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국가검진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64.8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2.3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9.5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검진인원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1,613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127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aphicFrame>
        <p:nvGraphicFramePr>
          <p:cNvPr id="19" name="Group 99"/>
          <p:cNvGraphicFramePr>
            <a:graphicFrameLocks noGrp="1"/>
          </p:cNvGraphicFramePr>
          <p:nvPr/>
        </p:nvGraphicFramePr>
        <p:xfrm>
          <a:off x="428567" y="2060848"/>
          <a:ext cx="8136000" cy="3242156"/>
        </p:xfrm>
        <a:graphic>
          <a:graphicData uri="http://schemas.openxmlformats.org/drawingml/2006/table">
            <a:tbl>
              <a:tblPr/>
              <a:tblGrid>
                <a:gridCol w="1440000"/>
                <a:gridCol w="1116000"/>
                <a:gridCol w="1116000"/>
                <a:gridCol w="1116000"/>
                <a:gridCol w="1116000"/>
                <a:gridCol w="1116000"/>
                <a:gridCol w="1116000"/>
              </a:tblGrid>
              <a:tr h="4493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 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6282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인원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‘17.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1~3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‘16.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1~3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증감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(%)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달성도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29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합  계 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33,086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4,840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smtClean="0">
                          <a:latin typeface="맑은 고딕" pitchFamily="50" charset="-127"/>
                          <a:ea typeface="맑은 고딕" pitchFamily="50" charset="-127"/>
                        </a:rPr>
                        <a:t>4,460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380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8.5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14.6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24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종합검진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사업장검진포함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1,450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253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smtClean="0"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175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291.7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16.2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24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국가검진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일반검진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암검진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25,700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4,018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smtClean="0">
                          <a:latin typeface="맑은 고딕" pitchFamily="50" charset="-127"/>
                          <a:ea typeface="맑은 고딕" pitchFamily="50" charset="-127"/>
                        </a:rPr>
                        <a:t>3,874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144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3.7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15.6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62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기  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도민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노인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학생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신검등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5,936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587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smtClean="0">
                          <a:latin typeface="맑은 고딕" pitchFamily="50" charset="-127"/>
                          <a:ea typeface="맑은 고딕" pitchFamily="50" charset="-127"/>
                        </a:rPr>
                        <a:t>526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11.6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9.9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1907704" y="2564904"/>
            <a:ext cx="1073844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987824" y="2564904"/>
            <a:ext cx="1074415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452320" y="2564904"/>
            <a:ext cx="1146994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검진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724" name="Rectangle 58"/>
          <p:cNvSpPr>
            <a:spLocks noChangeArrowheads="1"/>
          </p:cNvSpPr>
          <p:nvPr/>
        </p:nvSpPr>
        <p:spPr bwMode="auto">
          <a:xfrm>
            <a:off x="395536" y="1412776"/>
            <a:ext cx="1420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검진수익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725" name="Rectangle 60"/>
          <p:cNvSpPr>
            <a:spLocks noChangeArrowheads="1"/>
          </p:cNvSpPr>
          <p:nvPr/>
        </p:nvSpPr>
        <p:spPr bwMode="auto">
          <a:xfrm>
            <a:off x="6084168" y="1700808"/>
            <a:ext cx="25811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2017. 3.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31.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6" name="Rectangle 472"/>
          <p:cNvSpPr>
            <a:spLocks noChangeArrowheads="1"/>
          </p:cNvSpPr>
          <p:nvPr/>
        </p:nvSpPr>
        <p:spPr bwMode="auto">
          <a:xfrm>
            <a:off x="395536" y="5229200"/>
            <a:ext cx="8215312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검진수익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5.2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0.6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400" b="1" spc="-70" dirty="0">
                <a:latin typeface="맑은 고딕" pitchFamily="50" charset="-127"/>
                <a:ea typeface="맑은 고딕" pitchFamily="50" charset="-127"/>
              </a:rPr>
              <a:t>종합검진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0.6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spc="-70" dirty="0"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0.3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spc="-70" dirty="0" smtClean="0">
                <a:latin typeface="맑은 고딕" pitchFamily="50" charset="-127"/>
                <a:ea typeface="맑은 고딕" pitchFamily="50" charset="-127"/>
              </a:rPr>
              <a:t>국가검진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4.2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spc="-70" dirty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0.2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spc="-70" dirty="0">
                <a:latin typeface="맑은 고딕" pitchFamily="50" charset="-127"/>
                <a:ea typeface="맑은 고딕" pitchFamily="50" charset="-127"/>
              </a:rPr>
              <a:t>기타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0.4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spc="-70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0.1</a:t>
            </a:r>
            <a:r>
              <a:rPr lang="ko-KR" altLang="en-US" sz="1400" b="1" spc="-70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검진수익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107.3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12.7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aphicFrame>
        <p:nvGraphicFramePr>
          <p:cNvPr id="24" name="Group 99"/>
          <p:cNvGraphicFramePr>
            <a:graphicFrameLocks noGrp="1"/>
          </p:cNvGraphicFramePr>
          <p:nvPr/>
        </p:nvGraphicFramePr>
        <p:xfrm>
          <a:off x="395536" y="2060848"/>
          <a:ext cx="8375559" cy="3121598"/>
        </p:xfrm>
        <a:graphic>
          <a:graphicData uri="http://schemas.openxmlformats.org/drawingml/2006/table">
            <a:tbl>
              <a:tblPr/>
              <a:tblGrid>
                <a:gridCol w="1679559"/>
                <a:gridCol w="1116000"/>
                <a:gridCol w="1116000"/>
                <a:gridCol w="1116000"/>
                <a:gridCol w="1116000"/>
                <a:gridCol w="1116000"/>
                <a:gridCol w="1116000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15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‘17. 1~3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‘16. 1~3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  계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2,007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322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13.4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종합검진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사업장검진포함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125.0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11.8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국가검진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일반검진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암검진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1,547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4.9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기  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도민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노인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학생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신검등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28.3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17.4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2051720" y="2492896"/>
            <a:ext cx="1074415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131840" y="2492896"/>
            <a:ext cx="1146993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7668344" y="2492896"/>
            <a:ext cx="1118469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3"/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747" name="Rectangle 9"/>
          <p:cNvSpPr>
            <a:spLocks noChangeArrowheads="1"/>
          </p:cNvSpPr>
          <p:nvPr/>
        </p:nvSpPr>
        <p:spPr bwMode="auto">
          <a:xfrm>
            <a:off x="444500" y="1643063"/>
            <a:ext cx="8640763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건 수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86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년 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96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/ △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10.4%)</a:t>
            </a:r>
            <a:endParaRPr kumimoji="0"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수 </a:t>
            </a:r>
            <a:r>
              <a:rPr kumimoji="0" lang="ko-KR" altLang="en-US" b="1" dirty="0" err="1">
                <a:latin typeface="맑은 고딕" pitchFamily="50" charset="-127"/>
                <a:ea typeface="맑은 고딕" pitchFamily="50" charset="-127"/>
              </a:rPr>
              <a:t>익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429</a:t>
            </a:r>
            <a:r>
              <a:rPr kumimoji="0" lang="ko-KR" altLang="en-US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7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7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kumimoji="0" lang="ko-KR" altLang="en-US" sz="17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700" b="1" dirty="0" smtClean="0">
                <a:latin typeface="맑은 고딕" pitchFamily="50" charset="-127"/>
                <a:ea typeface="맑은 고딕" pitchFamily="50" charset="-127"/>
              </a:rPr>
              <a:t>426</a:t>
            </a:r>
            <a:r>
              <a:rPr kumimoji="0" lang="ko-KR" altLang="en-US" sz="17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700" b="1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kumimoji="0" lang="ko-KR" altLang="en-US" sz="17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kumimoji="0" lang="en-US" altLang="ko-KR" sz="1700" b="1" dirty="0" smtClean="0">
                <a:latin typeface="맑은 고딕" pitchFamily="50" charset="-127"/>
                <a:ea typeface="맑은 고딕" pitchFamily="50" charset="-127"/>
              </a:rPr>
              <a:t>0.7%)</a:t>
            </a:r>
            <a:endParaRPr kumimoji="0" lang="en-US" altLang="ko-KR" sz="17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손익분석 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748" name="Rectangle 10"/>
          <p:cNvSpPr>
            <a:spLocks noChangeArrowheads="1"/>
          </p:cNvSpPr>
          <p:nvPr/>
        </p:nvSpPr>
        <p:spPr bwMode="auto">
          <a:xfrm>
            <a:off x="5835769" y="3071426"/>
            <a:ext cx="25811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2017. 3. 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31. </a:t>
            </a:r>
            <a:r>
              <a: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84040" name="Group 744"/>
          <p:cNvGraphicFramePr>
            <a:graphicFrameLocks noGrp="1"/>
          </p:cNvGraphicFramePr>
          <p:nvPr/>
        </p:nvGraphicFramePr>
        <p:xfrm>
          <a:off x="714375" y="3387725"/>
          <a:ext cx="7572404" cy="1906589"/>
        </p:xfrm>
        <a:graphic>
          <a:graphicData uri="http://schemas.openxmlformats.org/drawingml/2006/table">
            <a:tbl>
              <a:tblPr/>
              <a:tblGrid>
                <a:gridCol w="1081772"/>
                <a:gridCol w="1081772"/>
                <a:gridCol w="1081772"/>
                <a:gridCol w="1081772"/>
                <a:gridCol w="1081772"/>
                <a:gridCol w="1081772"/>
                <a:gridCol w="1081772"/>
              </a:tblGrid>
              <a:tr h="412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(A)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합계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사용료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장의용품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음식판매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편의점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수수료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429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257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78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비용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(B)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합계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인건비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장의용품비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식재료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편의점물품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조화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·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사진 등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262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129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손익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(A-B)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167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128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1799" name="Rectangle 10"/>
          <p:cNvSpPr>
            <a:spLocks noChangeArrowheads="1"/>
          </p:cNvSpPr>
          <p:nvPr/>
        </p:nvSpPr>
        <p:spPr bwMode="auto">
          <a:xfrm>
            <a:off x="784225" y="5421412"/>
            <a:ext cx="3358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※ </a:t>
            </a:r>
            <a:r>
              <a:rPr kumimoji="0" lang="ko-KR" altLang="en-US" sz="14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식재료</a:t>
            </a:r>
            <a:r>
              <a:rPr kumimoji="0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주방 인건비</a:t>
            </a:r>
            <a:r>
              <a:rPr kumimoji="0"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(22</a:t>
            </a:r>
            <a:r>
              <a:rPr kumimoji="0"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포함</a:t>
            </a:r>
            <a:endParaRPr kumimoji="0" lang="en-US" altLang="ko-KR" sz="1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800" name="Rectangle 58"/>
          <p:cNvSpPr>
            <a:spLocks noChangeArrowheads="1"/>
          </p:cNvSpPr>
          <p:nvPr/>
        </p:nvSpPr>
        <p:spPr bwMode="auto">
          <a:xfrm>
            <a:off x="357188" y="928965"/>
            <a:ext cx="33634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장례식장 안치건수 및 수익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양쪽 모서리가 둥근 사각형 13"/>
          <p:cNvSpPr/>
          <p:nvPr/>
        </p:nvSpPr>
        <p:spPr>
          <a:xfrm rot="16200000">
            <a:off x="4325144" y="-4110831"/>
            <a:ext cx="493712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224116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장례식장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주요현안 추진 실적</a:t>
            </a:r>
            <a:endParaRPr lang="ko-KR" altLang="en-US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939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79994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건강증진센터 활성화 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5513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9454" y="4286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smtClean="0"/>
              <a:t>건강증진센터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2774" name="Rectangle 9"/>
          <p:cNvSpPr>
            <a:spLocks noChangeArrowheads="1"/>
          </p:cNvSpPr>
          <p:nvPr/>
        </p:nvSpPr>
        <p:spPr bwMode="auto">
          <a:xfrm>
            <a:off x="395536" y="1340768"/>
            <a:ext cx="8424167" cy="20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건강진단 수익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2,032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238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8.8%)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종합검진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사업장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국민건강보험공단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남원시보건소와 연계한 국가건강검진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유치를 위한 적극적 마케팅으로 홍보 및 홍보물 제작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내부적 종합검진 유치운동 전개 및 코디네이터 양성 교육 참석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79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2793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279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827584" y="4149080"/>
          <a:ext cx="7643867" cy="227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2542"/>
                <a:gridCol w="800664"/>
                <a:gridCol w="971086"/>
                <a:gridCol w="998269"/>
                <a:gridCol w="888165"/>
                <a:gridCol w="787784"/>
                <a:gridCol w="752977"/>
                <a:gridCol w="602380"/>
              </a:tblGrid>
              <a:tr h="48863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분기별 추진목표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</a:tr>
              <a:tr h="48863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계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계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목표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2,032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325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467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386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854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2,032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검진수익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322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달성율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99.1%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3491880" y="4653136"/>
          <a:ext cx="952500" cy="1656184"/>
        </p:xfrm>
        <a:graphic>
          <a:graphicData uri="http://schemas.openxmlformats.org/drawingml/2006/table">
            <a:tbl>
              <a:tblPr/>
              <a:tblGrid>
                <a:gridCol w="952500"/>
              </a:tblGrid>
              <a:tr h="165618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FF0000"/>
                      </a:solidFill>
                      <a:prstDash val="solid"/>
                    </a:lnL>
                    <a:lnR w="38100" cmpd="sng">
                      <a:solidFill>
                        <a:srgbClr val="FF0000"/>
                      </a:solidFill>
                      <a:prstDash val="solid"/>
                    </a:lnR>
                    <a:lnT w="38100" cmpd="sng">
                      <a:solidFill>
                        <a:srgbClr val="FF0000"/>
                      </a:solidFill>
                      <a:prstDash val="solid"/>
                    </a:lnT>
                    <a:lnB w="3810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467544" y="3501008"/>
            <a:ext cx="1439862" cy="43204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796" name="Rectangle 9"/>
          <p:cNvSpPr>
            <a:spLocks noChangeArrowheads="1"/>
          </p:cNvSpPr>
          <p:nvPr/>
        </p:nvSpPr>
        <p:spPr bwMode="auto">
          <a:xfrm>
            <a:off x="395536" y="1340768"/>
            <a:ext cx="8247063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건강증진센터 활성화를 위한 적극적 마케팅 실시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종합검진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사업장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유치를 위한 관공서 및 기관 홍보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국민건강보험공단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남원시보건소와 연계한 국가건강검진 유치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건강 코디네이터 양성을 통한 건강검진 관리체계 구축</a:t>
            </a:r>
            <a:endParaRPr lang="en-US" altLang="ko-KR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95536" y="836712"/>
            <a:ext cx="1439862" cy="43204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5536" y="3645024"/>
            <a:ext cx="835292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검진연계부서와의 협조체계 구축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검진연계부서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영상의학팀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초음파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/ CT /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유방촬영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),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진단검사팀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산부인과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안과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치과 등</a:t>
            </a:r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종합검진 고객의 대기시간 단축을 위해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예약지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명단에 우선 기록 후 검사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기관 및 단체에 필요한 홍보물 제작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5536" y="3068960"/>
            <a:ext cx="2592288" cy="504056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Rectangle 63"/>
          <p:cNvSpPr>
            <a:spLocks noChangeArrowheads="1"/>
          </p:cNvSpPr>
          <p:nvPr/>
        </p:nvSpPr>
        <p:spPr bwMode="auto">
          <a:xfrm>
            <a:off x="1043608" y="4797152"/>
            <a:ext cx="4535487" cy="504825"/>
          </a:xfrm>
          <a:prstGeom prst="rect">
            <a:avLst/>
          </a:prstGeom>
          <a:gradFill rotWithShape="0">
            <a:gsLst>
              <a:gs pos="0">
                <a:srgbClr val="99CC00"/>
              </a:gs>
              <a:gs pos="100000">
                <a:srgbClr val="99CC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71842" dir="2700000" algn="ctr" rotWithShape="0">
              <a:srgbClr val="000000">
                <a:alpha val="3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6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종합검진 복장 착용 시 우선 진료</a:t>
            </a:r>
          </a:p>
        </p:txBody>
      </p:sp>
      <p:sp>
        <p:nvSpPr>
          <p:cNvPr id="18" name="양쪽 모서리가 둥근 사각형 17"/>
          <p:cNvSpPr/>
          <p:nvPr/>
        </p:nvSpPr>
        <p:spPr>
          <a:xfrm rot="16200000">
            <a:off x="4325143" y="-403939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>
              <a:defRPr/>
            </a:pP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       건강증진센터 활성화 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454" y="4286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smtClean="0"/>
              <a:t>건강증진센터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162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  <a:endParaRPr kumimoji="0" lang="ko-KR" altLang="en-US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286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약제과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34821" name="Rectangle 9"/>
          <p:cNvSpPr>
            <a:spLocks noChangeArrowheads="1"/>
          </p:cNvSpPr>
          <p:nvPr/>
        </p:nvSpPr>
        <p:spPr bwMode="auto">
          <a:xfrm>
            <a:off x="395536" y="1340768"/>
            <a:ext cx="80660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의약품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성분별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입찰율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54%(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53.2%  0.8%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제약회사간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경쟁을 촉진하여 의약품 구입 비용 절감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3286125"/>
            <a:ext cx="2920826" cy="35718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 제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점 및 대응방안</a:t>
            </a:r>
            <a:endParaRPr kumimoji="0" lang="ko-KR" altLang="en-US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395536" y="3645024"/>
            <a:ext cx="8066087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신규 및 경력직 약사 채용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정원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명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현원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명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약사채용으로 전문적인 약제서비스 제공 및 안전하고 유용한 의약품 사용으로 약화사고 미연에 방지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약사의 업무량 해소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인력 충원 요청서 제출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2016. 9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endParaRPr kumimoji="0"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보수체계 개선 필요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약국 근무 약사와 유사한 보수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숙소 제공 등 차별화된 복지부분 개선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538163" y="4857750"/>
            <a:ext cx="860583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755650" y="285750"/>
            <a:ext cx="5111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의약품 </a:t>
            </a:r>
            <a:r>
              <a:rPr kumimoji="0" lang="ko-KR" altLang="en-US" sz="2400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성분별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입찰 확대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928688" y="1800225"/>
          <a:ext cx="764386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978"/>
                <a:gridCol w="1273978"/>
                <a:gridCol w="1273978"/>
                <a:gridCol w="1273978"/>
                <a:gridCol w="1502915"/>
                <a:gridCol w="1045040"/>
              </a:tblGrid>
              <a:tr h="23812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ko-KR" altLang="en-US" sz="1400" b="1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분기별 추진목표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381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2381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입찰율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54%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246063" y="257175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지속적 </a:t>
            </a:r>
            <a:r>
              <a:rPr lang="en-US" altLang="ko-KR" sz="2400" b="1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CRM </a:t>
            </a:r>
            <a:r>
              <a:rPr lang="ko-KR" altLang="en-US" sz="2400" b="1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시행</a:t>
            </a:r>
            <a:endParaRPr lang="en-US" altLang="ko-KR" sz="2400" b="1" dirty="0">
              <a:solidFill>
                <a:schemeClr val="accent5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2338"/>
            <a:ext cx="1439862" cy="34642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간호과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5846" name="Rectangle 9"/>
          <p:cNvSpPr>
            <a:spLocks noChangeArrowheads="1"/>
          </p:cNvSpPr>
          <p:nvPr/>
        </p:nvSpPr>
        <p:spPr bwMode="auto">
          <a:xfrm>
            <a:off x="395536" y="1268760"/>
            <a:ext cx="806608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95%(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88%,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7%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퇴원 후 사후관리를 통해 환자의 만족도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95536" y="5373216"/>
            <a:ext cx="1439862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395536" y="5805264"/>
            <a:ext cx="8067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latinLnBrk="0"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부서별 책임 담당자 지정 및 수간호사의 체계적인 관리로 부서별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CRM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현황 간호과장 관리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3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928688" y="1571625"/>
          <a:ext cx="764386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978"/>
                <a:gridCol w="1273978"/>
                <a:gridCol w="1452546"/>
                <a:gridCol w="1214446"/>
                <a:gridCol w="1357348"/>
                <a:gridCol w="1071572"/>
              </a:tblGrid>
              <a:tr h="14287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분기별 추진목표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/>
                </a:tc>
              </a:tr>
              <a:tr h="12382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</a:tr>
              <a:tr h="166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달성율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395536" y="3140968"/>
            <a:ext cx="1439862" cy="36410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95536" y="3573016"/>
            <a:ext cx="5016117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2017.1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~ 3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100%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퇴원 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4~7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일 이내 유선 통화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외래 방문일 안내 및 상담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부서별 책임 담당자 지정 및 수간호사의 체계적인 관리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부서별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월별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CRM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현황 제출 받아 간호과장의 책임 관리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</a:t>
            </a:r>
            <a:endParaRPr lang="ko-KR" alt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물리치료 및 작업치료 미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내원환자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수행률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8688"/>
            <a:ext cx="1287462" cy="357187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  <a:r>
              <a:rPr lang="ko-KR" altLang="en-US" sz="2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82715" y="468135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물리치료팀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8918" name="Rectangle 9"/>
          <p:cNvSpPr>
            <a:spLocks noChangeArrowheads="1"/>
          </p:cNvSpPr>
          <p:nvPr/>
        </p:nvSpPr>
        <p:spPr bwMode="auto">
          <a:xfrm>
            <a:off x="357188" y="1285875"/>
            <a:ext cx="8643937" cy="505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물리치료 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91%(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89%,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2%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defRPr/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</a:t>
            </a: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sz="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물리치료 및 작업치료 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활성화로 진료수익 증대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sz="105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추진실적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90.6% 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89%,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1.6%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89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1000125" y="1698625"/>
          <a:ext cx="714379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112"/>
                <a:gridCol w="1343112"/>
                <a:gridCol w="1343112"/>
                <a:gridCol w="1343112"/>
                <a:gridCol w="895407"/>
                <a:gridCol w="875942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en-US" altLang="ko-KR" sz="1400" dirty="0" smtClean="0"/>
                    </a:p>
                  </a:txBody>
                  <a:tcPr>
                    <a:solidFill>
                      <a:srgbClr val="0579C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분기별 추진목표</a:t>
                      </a:r>
                      <a:endParaRPr lang="ko-KR" altLang="en-US" sz="1600" dirty="0"/>
                    </a:p>
                  </a:txBody>
                  <a:tcPr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en-US" altLang="ko-KR" sz="1400" dirty="0" smtClean="0"/>
                    </a:p>
                  </a:txBody>
                  <a:tcPr>
                    <a:solidFill>
                      <a:srgbClr val="0579CD"/>
                    </a:solidFill>
                  </a:tcPr>
                </a:tc>
              </a:tr>
              <a:tr h="23760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376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수행률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모서리가 둥근 직사각형 15"/>
          <p:cNvSpPr/>
          <p:nvPr/>
        </p:nvSpPr>
        <p:spPr>
          <a:xfrm>
            <a:off x="467544" y="3284984"/>
            <a:ext cx="1440160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971600" y="4149080"/>
          <a:ext cx="7200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/>
                <a:gridCol w="1440000"/>
                <a:gridCol w="1440000"/>
                <a:gridCol w="1440000"/>
                <a:gridCol w="144000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처방 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수행 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미수행 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수행률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26,079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23,615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2,464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90.6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7,595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6,836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759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90.0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10,000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9,019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981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90.2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8,484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7,760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724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91.5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971600" y="4509120"/>
          <a:ext cx="7200800" cy="365760"/>
        </p:xfrm>
        <a:graphic>
          <a:graphicData uri="http://schemas.openxmlformats.org/drawingml/2006/table">
            <a:tbl>
              <a:tblPr/>
              <a:tblGrid>
                <a:gridCol w="7200800"/>
              </a:tblGrid>
              <a:tr h="30480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C00000"/>
                      </a:solidFill>
                      <a:prstDash val="solid"/>
                    </a:lnL>
                    <a:lnR w="38100" cmpd="sng">
                      <a:solidFill>
                        <a:srgbClr val="C00000"/>
                      </a:solidFill>
                      <a:prstDash val="solid"/>
                    </a:lnR>
                    <a:lnT w="38100" cmpd="sng">
                      <a:solidFill>
                        <a:srgbClr val="C00000"/>
                      </a:solidFill>
                      <a:prstDash val="solid"/>
                    </a:lnT>
                    <a:lnB w="38100" cmpd="sng">
                      <a:solidFill>
                        <a:srgbClr val="C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물리치료 및 작업치료 미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내원환자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수행률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82715" y="468135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물리치료팀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8918" name="Rectangle 9"/>
          <p:cNvSpPr>
            <a:spLocks noChangeArrowheads="1"/>
          </p:cNvSpPr>
          <p:nvPr/>
        </p:nvSpPr>
        <p:spPr bwMode="auto">
          <a:xfrm>
            <a:off x="357188" y="1285875"/>
            <a:ext cx="8643937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목표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달성까지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0.4%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상향관리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지속적인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환자 관리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및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유도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직접 방문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또는 전화로 사유 파악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진료과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병동과 협조하여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발생 감소 유도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eaLnBrk="0" latinLnBrk="0" hangingPunct="0">
              <a:lnSpc>
                <a:spcPct val="150000"/>
              </a:lnSpc>
              <a:defRPr/>
            </a:pP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미내원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사유 확인 관리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사유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컨디션 저하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타병원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진료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손님방문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외출 등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사유로 인해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수행률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상향에 제한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89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95536" y="908720"/>
            <a:ext cx="2664296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검사시스템 개선 및 인력효율성 제고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8688"/>
            <a:ext cx="1287462" cy="357187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  <a:r>
              <a:rPr lang="ko-KR" altLang="en-US" sz="2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04248" y="468135"/>
            <a:ext cx="2125471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진단검사팀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395536" y="1340769"/>
            <a:ext cx="8643937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재료비 절감 및 진단검사의학 전문의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확보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10%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     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</a:t>
            </a: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장비 통폐합 운영으로 진료수익 증대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89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7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457200" y="3571875"/>
            <a:ext cx="1471613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67544" y="4869160"/>
            <a:ext cx="2808312" cy="358775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1000125" y="1714500"/>
          <a:ext cx="7143797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73"/>
                <a:gridCol w="1143008"/>
                <a:gridCol w="1214446"/>
                <a:gridCol w="1143008"/>
                <a:gridCol w="1267220"/>
                <a:gridCol w="875942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en-US" altLang="ko-KR" sz="1400" dirty="0" smtClean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분기별 추진목표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en-US" altLang="ko-KR" sz="1400" dirty="0" smtClean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재료비 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err="1" smtClean="0"/>
                        <a:t>백만원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전문의 확보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명 채용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5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971600" y="4005064"/>
          <a:ext cx="72000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1800000"/>
                <a:gridCol w="1800000"/>
                <a:gridCol w="1800000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 목표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 실적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달성율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재료비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백만원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2.9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94.7%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395536" y="5301208"/>
            <a:ext cx="7298793" cy="1154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재료비 절감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10%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주간만 사용하는 임대장비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대를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대로 통합 운영 추진 중 임대기간 잔여로 상호간 조율 필요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전년도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12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월분 검사시약 재료비 예산 부족으로 시약구입을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1~2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월에 집중 구입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진료환자 증감에 따른 시약 사용량 수시 점검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   </a:t>
            </a:r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288" y="908050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영상의학팀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38917" name="Rectangle 9"/>
          <p:cNvSpPr>
            <a:spLocks noChangeArrowheads="1"/>
          </p:cNvSpPr>
          <p:nvPr/>
        </p:nvSpPr>
        <p:spPr bwMode="auto">
          <a:xfrm>
            <a:off x="395536" y="1268760"/>
            <a:ext cx="8137525" cy="293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 목표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검사건수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20,299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19,333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5%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lvl="1" indent="-285750" eaLnBrk="0" latinLnBrk="0" hangingPunct="0"/>
            <a:endParaRPr lang="en-US" altLang="ko-KR" dirty="0"/>
          </a:p>
          <a:p>
            <a:pPr marL="0" lvl="1" indent="-285750" eaLnBrk="0" latinLnBrk="0" hangingPunct="0"/>
            <a:endParaRPr lang="en-US" altLang="ko-KR" sz="400" dirty="0"/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영상 검사 프로토콜을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다양화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및 신규 검사를 대폭 개발</a:t>
            </a:r>
            <a:endParaRPr kumimoji="0"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고가장비 의료영상 화질 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개선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714375" y="285750"/>
            <a:ext cx="6786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CT, MRI, SONO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등 고가장비 활용도 향상</a:t>
            </a:r>
            <a:endParaRPr lang="ko-KR" altLang="en-US" sz="2400" dirty="0"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46063" y="285750"/>
            <a:ext cx="539750" cy="427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6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1000125" y="1643063"/>
          <a:ext cx="7358089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618"/>
                <a:gridCol w="956552"/>
                <a:gridCol w="956552"/>
                <a:gridCol w="1103713"/>
                <a:gridCol w="1030132"/>
                <a:gridCol w="839391"/>
                <a:gridCol w="1000131"/>
              </a:tblGrid>
              <a:tr h="285752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en-US" altLang="ko-KR" sz="1400" b="1" dirty="0" smtClean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분기별 추진목표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en-US" altLang="ko-KR" sz="1400" b="1" dirty="0" smtClean="0"/>
                        <a:t>(`16</a:t>
                      </a:r>
                      <a:r>
                        <a:rPr lang="ko-KR" altLang="en-US" sz="1100" b="1" dirty="0" err="1" smtClean="0"/>
                        <a:t>년실적</a:t>
                      </a:r>
                      <a:r>
                        <a:rPr lang="en-US" altLang="ko-KR" sz="11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85752"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계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C</a:t>
                      </a:r>
                      <a:r>
                        <a:rPr lang="en-US" altLang="ko-KR" sz="1400" b="1" baseline="0" dirty="0" smtClean="0"/>
                        <a:t> – T(</a:t>
                      </a:r>
                      <a:r>
                        <a:rPr lang="ko-KR" altLang="en-US" sz="1400" b="1" baseline="0" dirty="0" smtClean="0"/>
                        <a:t>건</a:t>
                      </a:r>
                      <a:r>
                        <a:rPr lang="en-US" altLang="ko-KR" sz="1400" b="1" baseline="0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2,870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2,370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3,070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3,179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11,489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10,942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MRI(</a:t>
                      </a:r>
                      <a:r>
                        <a:rPr lang="ko-KR" altLang="en-US" sz="1400" b="1" dirty="0" smtClean="0"/>
                        <a:t>건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790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680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820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884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3,174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3,023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SONO(</a:t>
                      </a:r>
                      <a:r>
                        <a:rPr lang="ko-KR" altLang="en-US" sz="1400" b="1" dirty="0" smtClean="0"/>
                        <a:t>건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1,400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1270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1850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1116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5,636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5,368</a:t>
                      </a:r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모서리가 둥근 직사각형 9"/>
          <p:cNvSpPr/>
          <p:nvPr/>
        </p:nvSpPr>
        <p:spPr>
          <a:xfrm>
            <a:off x="468313" y="4214813"/>
            <a:ext cx="1460500" cy="357187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971600" y="4653136"/>
          <a:ext cx="7200000" cy="16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1800000"/>
                <a:gridCol w="1800000"/>
                <a:gridCol w="1800000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 목표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 실적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달성율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합계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5,060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4,702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92.9%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C-T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2,870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2,812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98%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MRI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790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908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114.9%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SONO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1,400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982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70.1%</a:t>
                      </a:r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971600" y="4935448"/>
          <a:ext cx="7200900" cy="365760"/>
        </p:xfrm>
        <a:graphic>
          <a:graphicData uri="http://schemas.openxmlformats.org/drawingml/2006/table">
            <a:tbl>
              <a:tblPr/>
              <a:tblGrid>
                <a:gridCol w="7200900"/>
              </a:tblGrid>
              <a:tr h="28803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C00000"/>
                      </a:solidFill>
                      <a:prstDash val="solid"/>
                    </a:lnL>
                    <a:lnR w="38100" cmpd="sng">
                      <a:solidFill>
                        <a:srgbClr val="C00000"/>
                      </a:solidFill>
                      <a:prstDash val="solid"/>
                    </a:lnR>
                    <a:lnT w="38100" cmpd="sng">
                      <a:solidFill>
                        <a:srgbClr val="C00000"/>
                      </a:solidFill>
                      <a:prstDash val="solid"/>
                    </a:lnT>
                    <a:lnB w="38100" cmpd="sng">
                      <a:solidFill>
                        <a:srgbClr val="C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288" y="908050"/>
            <a:ext cx="2592536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영상의학팀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38917" name="Rectangle 9"/>
          <p:cNvSpPr>
            <a:spLocks noChangeArrowheads="1"/>
          </p:cNvSpPr>
          <p:nvPr/>
        </p:nvSpPr>
        <p:spPr bwMode="auto">
          <a:xfrm>
            <a:off x="395536" y="1268760"/>
            <a:ext cx="81375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계속 변화해 가는 검사 프로토콜 습득을 위한 교육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회 외부강사 초빙 교육 실시</a:t>
            </a:r>
            <a:endParaRPr kumimoji="0"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대형병원 견학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보수교육 적극 참여</a:t>
            </a:r>
            <a:endParaRPr kumimoji="0" lang="en-US" altLang="ko-KR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프로토콜 개발과 영상화질 개선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714375" y="285750"/>
            <a:ext cx="6786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CT, MRI, SONO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등 고가장비 활용도 향상</a:t>
            </a:r>
            <a:endParaRPr lang="ko-KR" altLang="en-US" sz="2400" dirty="0"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46063" y="285750"/>
            <a:ext cx="539750" cy="427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6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9626" y="321989"/>
            <a:ext cx="6079637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연차휴가 촉진</a:t>
            </a:r>
            <a:endParaRPr kumimoji="0"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기획총무팀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131079" name="Rectangle 9"/>
          <p:cNvSpPr>
            <a:spLocks noChangeArrowheads="1"/>
          </p:cNvSpPr>
          <p:nvPr/>
        </p:nvSpPr>
        <p:spPr bwMode="auto">
          <a:xfrm>
            <a:off x="395536" y="1340768"/>
            <a:ext cx="80660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연차휴가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사용율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100% (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59.5%,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40.5%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b="1" dirty="0">
              <a:solidFill>
                <a:srgbClr val="984807"/>
              </a:solidFill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사업내용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적극적으로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휴가를 사용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할 수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있는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분위기와 조직문화를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조성</a:t>
            </a: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                 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하여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업무효율성 향상과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여가생활을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보장하고자 함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67544" y="2276872"/>
            <a:ext cx="1439863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1081" name="Rectangle 9"/>
          <p:cNvSpPr>
            <a:spLocks noChangeArrowheads="1"/>
          </p:cNvSpPr>
          <p:nvPr/>
        </p:nvSpPr>
        <p:spPr bwMode="auto">
          <a:xfrm>
            <a:off x="395536" y="2708920"/>
            <a:ext cx="80660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추진결과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20%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계획 대비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5%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부족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간호직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정원 조정 및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간호관리료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등급상향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3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14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일 시행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b="1" dirty="0" smtClean="0">
                <a:latin typeface="+mn-ea"/>
                <a:ea typeface="+mn-ea"/>
              </a:rPr>
              <a:t>   - </a:t>
            </a:r>
            <a:r>
              <a:rPr lang="ko-KR" altLang="en-US" sz="1400" b="1" dirty="0" err="1" smtClean="0">
                <a:latin typeface="+mn-ea"/>
                <a:ea typeface="+mn-ea"/>
              </a:rPr>
              <a:t>간호과</a:t>
            </a:r>
            <a:r>
              <a:rPr lang="ko-KR" altLang="en-US" sz="1400" b="1" dirty="0" smtClean="0">
                <a:latin typeface="+mn-ea"/>
                <a:ea typeface="+mn-ea"/>
              </a:rPr>
              <a:t> 연차휴가 및 </a:t>
            </a:r>
            <a:r>
              <a:rPr lang="en-US" altLang="ko-KR" sz="1400" b="1" dirty="0" smtClean="0">
                <a:latin typeface="+mn-ea"/>
                <a:ea typeface="+mn-ea"/>
              </a:rPr>
              <a:t>OFF 100% </a:t>
            </a:r>
            <a:r>
              <a:rPr lang="ko-KR" altLang="en-US" sz="1400" b="1" dirty="0" smtClean="0">
                <a:latin typeface="+mn-ea"/>
                <a:ea typeface="+mn-ea"/>
              </a:rPr>
              <a:t>소진</a:t>
            </a:r>
            <a:r>
              <a:rPr lang="en-US" altLang="ko-KR" sz="1400" b="1" dirty="0" smtClean="0">
                <a:latin typeface="+mn-ea"/>
                <a:ea typeface="+mn-ea"/>
              </a:rPr>
              <a:t> </a:t>
            </a:r>
          </a:p>
          <a:p>
            <a:r>
              <a:rPr lang="en-US" altLang="ko-KR" sz="1400" b="1" dirty="0" smtClean="0">
                <a:latin typeface="+mn-ea"/>
                <a:ea typeface="+mn-ea"/>
              </a:rPr>
              <a:t>   - </a:t>
            </a:r>
            <a:r>
              <a:rPr lang="ko-KR" altLang="en-US" sz="1400" b="1" dirty="0" smtClean="0">
                <a:latin typeface="+mn-ea"/>
                <a:ea typeface="+mn-ea"/>
              </a:rPr>
              <a:t>전 부서 연차휴가 </a:t>
            </a:r>
            <a:r>
              <a:rPr lang="en-US" altLang="ko-KR" sz="1400" b="1" dirty="0" smtClean="0">
                <a:latin typeface="+mn-ea"/>
                <a:ea typeface="+mn-ea"/>
              </a:rPr>
              <a:t>100% </a:t>
            </a:r>
            <a:r>
              <a:rPr lang="ko-KR" altLang="en-US" sz="1400" b="1" dirty="0" smtClean="0">
                <a:latin typeface="+mn-ea"/>
                <a:ea typeface="+mn-ea"/>
              </a:rPr>
              <a:t>사용 독려</a:t>
            </a:r>
            <a:endParaRPr kumimoji="0" lang="ko-KR" altLang="en-US" sz="1400" b="1" dirty="0">
              <a:solidFill>
                <a:srgbClr val="984807"/>
              </a:solidFill>
              <a:latin typeface="+mn-ea"/>
              <a:ea typeface="+mn-ea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7544" y="3789040"/>
            <a:ext cx="2447925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</a:p>
        </p:txBody>
      </p:sp>
      <p:sp>
        <p:nvSpPr>
          <p:cNvPr id="131083" name="Rectangle 9"/>
          <p:cNvSpPr>
            <a:spLocks noChangeArrowheads="1"/>
          </p:cNvSpPr>
          <p:nvPr/>
        </p:nvSpPr>
        <p:spPr bwMode="auto">
          <a:xfrm>
            <a:off x="395536" y="4149080"/>
            <a:ext cx="80660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직원들의 연차휴가 사용시기가 연말에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집중 </a:t>
            </a:r>
            <a:endParaRPr kumimoji="0" lang="ko-KR" altLang="en-US" b="1" dirty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sz="1400" b="1" dirty="0">
                <a:latin typeface="+mn-ea"/>
                <a:ea typeface="+mn-ea"/>
              </a:rPr>
              <a:t>  </a:t>
            </a:r>
            <a:r>
              <a:rPr kumimoji="0" lang="ko-KR" altLang="en-US" sz="1400" b="1" dirty="0" smtClean="0">
                <a:latin typeface="+mn-ea"/>
                <a:ea typeface="+mn-ea"/>
              </a:rPr>
              <a:t> </a:t>
            </a:r>
            <a:r>
              <a:rPr kumimoji="0" lang="en-US" altLang="ko-KR" sz="1400" b="1" dirty="0" smtClean="0">
                <a:latin typeface="+mn-ea"/>
                <a:ea typeface="+mn-ea"/>
              </a:rPr>
              <a:t>- 2017. 7. </a:t>
            </a:r>
            <a:r>
              <a:rPr kumimoji="0" lang="ko-KR" altLang="en-US" sz="1400" b="1" dirty="0" smtClean="0">
                <a:latin typeface="+mn-ea"/>
                <a:ea typeface="+mn-ea"/>
              </a:rPr>
              <a:t>연차휴가 촉진 </a:t>
            </a:r>
            <a:r>
              <a:rPr kumimoji="0" lang="en-US" altLang="ko-KR" sz="1400" b="1" dirty="0" smtClean="0">
                <a:latin typeface="+mn-ea"/>
                <a:ea typeface="+mn-ea"/>
              </a:rPr>
              <a:t>: </a:t>
            </a:r>
            <a:r>
              <a:rPr kumimoji="0" lang="ko-KR" altLang="en-US" sz="1400" b="1" dirty="0" smtClean="0">
                <a:latin typeface="+mn-ea"/>
                <a:ea typeface="+mn-ea"/>
              </a:rPr>
              <a:t>연말에 </a:t>
            </a:r>
            <a:r>
              <a:rPr kumimoji="0" lang="ko-KR" altLang="en-US" sz="1400" b="1" dirty="0">
                <a:latin typeface="+mn-ea"/>
                <a:ea typeface="+mn-ea"/>
              </a:rPr>
              <a:t>연차휴가 사용 집중 방지 및 사용시기 분산 </a:t>
            </a:r>
            <a:r>
              <a:rPr kumimoji="0" lang="ko-KR" altLang="en-US" sz="1400" b="1" dirty="0" smtClean="0">
                <a:latin typeface="+mn-ea"/>
                <a:ea typeface="+mn-ea"/>
              </a:rPr>
              <a:t>유도</a:t>
            </a:r>
            <a:endParaRPr kumimoji="0" lang="en-US" altLang="ko-KR" sz="1400" b="1" dirty="0" smtClean="0">
              <a:latin typeface="+mn-ea"/>
              <a:ea typeface="+mn-ea"/>
            </a:endParaRPr>
          </a:p>
          <a:p>
            <a:r>
              <a:rPr lang="en-US" altLang="ko-KR" b="1" dirty="0" smtClean="0">
                <a:latin typeface="+mn-ea"/>
                <a:ea typeface="+mn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인력 충원 노력을 통한 원활한 근무형태 유지</a:t>
            </a: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sz="1400" b="1" dirty="0" smtClean="0">
                <a:latin typeface="+mn-ea"/>
                <a:ea typeface="+mn-ea"/>
              </a:rPr>
              <a:t>   </a:t>
            </a:r>
            <a:r>
              <a:rPr kumimoji="0" lang="en-US" altLang="ko-KR" sz="1400" b="1" dirty="0" smtClean="0">
                <a:latin typeface="+mn-ea"/>
                <a:ea typeface="+mn-ea"/>
              </a:rPr>
              <a:t>- </a:t>
            </a:r>
            <a:r>
              <a:rPr kumimoji="0" lang="ko-KR" altLang="en-US" sz="1400" b="1" dirty="0" smtClean="0">
                <a:latin typeface="+mn-ea"/>
                <a:ea typeface="+mn-ea"/>
              </a:rPr>
              <a:t>부서별 야간전담 실시 및 교대근무</a:t>
            </a:r>
            <a:r>
              <a:rPr kumimoji="0" lang="en-US" altLang="ko-KR" sz="1400" b="1" dirty="0" smtClean="0">
                <a:latin typeface="+mn-ea"/>
                <a:ea typeface="+mn-ea"/>
              </a:rPr>
              <a:t>, </a:t>
            </a:r>
            <a:r>
              <a:rPr kumimoji="0" lang="ko-KR" altLang="en-US" sz="1400" b="1" dirty="0" err="1" smtClean="0">
                <a:latin typeface="+mn-ea"/>
                <a:ea typeface="+mn-ea"/>
              </a:rPr>
              <a:t>조기출근제</a:t>
            </a:r>
            <a:r>
              <a:rPr kumimoji="0" lang="ko-KR" altLang="en-US" sz="1400" b="1" dirty="0" smtClean="0">
                <a:latin typeface="+mn-ea"/>
                <a:ea typeface="+mn-ea"/>
              </a:rPr>
              <a:t> 도입</a:t>
            </a:r>
            <a:r>
              <a:rPr kumimoji="0" lang="en-US" altLang="ko-KR" sz="1400" b="1" dirty="0" smtClean="0">
                <a:latin typeface="+mn-ea"/>
                <a:ea typeface="+mn-ea"/>
              </a:rPr>
              <a:t> </a:t>
            </a:r>
            <a:endParaRPr kumimoji="0" lang="ko-KR" altLang="en-US" sz="1400" b="1" dirty="0">
              <a:latin typeface="+mn-ea"/>
              <a:ea typeface="+mn-ea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7544" y="5229200"/>
            <a:ext cx="1408657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1085" name="Rectangle 9"/>
          <p:cNvSpPr>
            <a:spLocks noChangeArrowheads="1"/>
          </p:cNvSpPr>
          <p:nvPr/>
        </p:nvSpPr>
        <p:spPr bwMode="auto">
          <a:xfrm>
            <a:off x="395536" y="5589240"/>
            <a:ext cx="8066087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2017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년도 연차휴가 촉진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: 7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월부터 시행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(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전 부서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)</a:t>
            </a:r>
          </a:p>
          <a:p>
            <a:r>
              <a:rPr kumimoji="0" lang="ko-KR" altLang="en-US" sz="1400" b="1" dirty="0" smtClean="0">
                <a:latin typeface="+mn-ea"/>
                <a:ea typeface="+mn-ea"/>
              </a:rPr>
              <a:t>   </a:t>
            </a:r>
            <a:r>
              <a:rPr kumimoji="0" lang="en-US" altLang="ko-KR" sz="1400" b="1" dirty="0" smtClean="0">
                <a:latin typeface="+mn-ea"/>
                <a:ea typeface="+mn-ea"/>
              </a:rPr>
              <a:t>- </a:t>
            </a:r>
            <a:r>
              <a:rPr kumimoji="0" lang="ko-KR" altLang="en-US" sz="1400" b="1" dirty="0" smtClean="0">
                <a:latin typeface="+mn-ea"/>
                <a:ea typeface="+mn-ea"/>
              </a:rPr>
              <a:t>분기별 사용현황 통보하여 고르게 사용할 수 있도록 독려</a:t>
            </a:r>
            <a:endParaRPr kumimoji="0" lang="en-US" altLang="ko-KR" sz="1400" b="1" dirty="0" smtClean="0">
              <a:latin typeface="+mn-ea"/>
              <a:ea typeface="+mn-ea"/>
            </a:endParaRPr>
          </a:p>
          <a:p>
            <a:r>
              <a:rPr kumimoji="0" lang="ko-KR" altLang="en-US" sz="1400" b="1" dirty="0" smtClean="0">
                <a:latin typeface="+mn-ea"/>
              </a:rPr>
              <a:t>   </a:t>
            </a:r>
            <a:r>
              <a:rPr kumimoji="0" lang="en-US" altLang="ko-KR" sz="1400" b="1" dirty="0" smtClean="0">
                <a:latin typeface="+mn-ea"/>
              </a:rPr>
              <a:t>- </a:t>
            </a:r>
            <a:r>
              <a:rPr kumimoji="0" lang="ko-KR" altLang="en-US" sz="1400" b="1" dirty="0" smtClean="0">
                <a:latin typeface="+mn-ea"/>
                <a:ea typeface="+mn-ea"/>
              </a:rPr>
              <a:t>촉진 시행 이후부터 월별 사용현황 통보하여 </a:t>
            </a:r>
            <a:r>
              <a:rPr kumimoji="0" lang="en-US" altLang="ko-KR" sz="1400" b="1" dirty="0" smtClean="0">
                <a:latin typeface="+mn-ea"/>
                <a:ea typeface="+mn-ea"/>
              </a:rPr>
              <a:t>100% </a:t>
            </a:r>
            <a:r>
              <a:rPr kumimoji="0" lang="ko-KR" altLang="en-US" sz="1400" b="1" dirty="0" smtClean="0">
                <a:latin typeface="+mn-ea"/>
                <a:ea typeface="+mn-ea"/>
              </a:rPr>
              <a:t>소진 유도</a:t>
            </a:r>
            <a:endParaRPr kumimoji="0" lang="en-US" altLang="ko-KR" sz="1400" b="1" dirty="0" smtClean="0"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08964" y="6308725"/>
            <a:ext cx="595286" cy="30777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kumimoji="0"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85750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7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의약품 구입대금  결재기간 단축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err="1" smtClean="0"/>
              <a:t>경리팀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95536" y="1412776"/>
            <a:ext cx="83529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약사법 개정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47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으로 의약품 대금결재 기간이 의약품 수령일로부터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 이내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지급 의무화 시행으로 현행 결재기간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개월에서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개월을 단축하고자 함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67544" y="2132856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395536" y="2492896"/>
            <a:ext cx="81363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1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의약품 지출 현황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7544" y="4005064"/>
            <a:ext cx="1440000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 rot="10800000" flipV="1">
            <a:off x="395536" y="4365104"/>
            <a:ext cx="80661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사업기간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2017. 1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~2018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목표기간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17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 중 결재기간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 단축할 예정임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월평균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48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약품비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결재 추가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7544" y="5229200"/>
            <a:ext cx="264518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395536" y="5589240"/>
            <a:ext cx="80661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수입 감소 시 현금유동성 저하로 결재대금 부족 시 이행 차질 및 상여금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차입금 등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지출액이 증가되는 시기는 계획 이행 차질 발생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평달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및 지출액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증가원의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자금소요 판단을 통해 지출액 유동적으로 조정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8964" y="6308725"/>
            <a:ext cx="59528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r"/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6" name="Group 744"/>
          <p:cNvGraphicFramePr>
            <a:graphicFrameLocks noGrp="1"/>
          </p:cNvGraphicFramePr>
          <p:nvPr/>
        </p:nvGraphicFramePr>
        <p:xfrm>
          <a:off x="611560" y="2924944"/>
          <a:ext cx="7920879" cy="936104"/>
        </p:xfrm>
        <a:graphic>
          <a:graphicData uri="http://schemas.openxmlformats.org/drawingml/2006/table">
            <a:tbl>
              <a:tblPr/>
              <a:tblGrid>
                <a:gridCol w="864096"/>
                <a:gridCol w="1368152"/>
                <a:gridCol w="1584176"/>
                <a:gridCol w="1584176"/>
                <a:gridCol w="2520279"/>
              </a:tblGrid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월 지출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월 지출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3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월 지출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  고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지급액</a:t>
                      </a: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235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  <a:endParaRPr kumimoji="1" lang="ko-KR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294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  <a:endParaRPr kumimoji="1" lang="ko-KR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303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  <a:endParaRPr kumimoji="1" lang="ko-KR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’16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~6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월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3/4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목표기간에 맞춰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진행중</a:t>
                      </a:r>
                      <a:endParaRPr kumimoji="1" lang="ko-KR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285750"/>
            <a:ext cx="534988" cy="461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9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536" y="980728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37357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원무심사팀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51207" name="Rectangle 9"/>
          <p:cNvSpPr>
            <a:spLocks noChangeArrowheads="1"/>
          </p:cNvSpPr>
          <p:nvPr/>
        </p:nvSpPr>
        <p:spPr bwMode="auto">
          <a:xfrm>
            <a:off x="395536" y="1340768"/>
            <a:ext cx="8318500" cy="185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j-ea"/>
                <a:ea typeface="+mj-ea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사업목표 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진료비 </a:t>
            </a:r>
            <a:r>
              <a:rPr kumimoji="0" lang="ko-KR" altLang="en-US" b="1" dirty="0" err="1">
                <a:solidFill>
                  <a:srgbClr val="984807"/>
                </a:solidFill>
                <a:latin typeface="+mj-ea"/>
                <a:ea typeface="+mj-ea"/>
              </a:rPr>
              <a:t>삭감율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0.4%(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전년실적 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0.5%, 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전년대비 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0.1%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감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30000"/>
              </a:lnSpc>
              <a:defRPr/>
            </a:pPr>
            <a:endParaRPr kumimoji="0" lang="en-US" altLang="ko-KR" b="1" dirty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b="1" dirty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사업내용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진료비 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삭감률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최소화로 진료수익 증대 및  누수방지</a:t>
            </a:r>
            <a:endParaRPr kumimoji="0" lang="ko-KR" altLang="en-US" b="1" dirty="0">
              <a:solidFill>
                <a:srgbClr val="984807"/>
              </a:solidFill>
              <a:latin typeface="+mj-ea"/>
              <a:ea typeface="+mj-ea"/>
            </a:endParaRPr>
          </a:p>
        </p:txBody>
      </p:sp>
      <p:sp>
        <p:nvSpPr>
          <p:cNvPr id="41991" name="Rectangle 9"/>
          <p:cNvSpPr>
            <a:spLocks noChangeArrowheads="1"/>
          </p:cNvSpPr>
          <p:nvPr/>
        </p:nvSpPr>
        <p:spPr bwMode="auto">
          <a:xfrm>
            <a:off x="395536" y="3717032"/>
            <a:ext cx="8066088" cy="2603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삭감항목 월별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분기별 진료과장 공유를 통한 삭감 억제 유도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진료과장이 </a:t>
            </a: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환자별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삭감 내용을 실시간으로 </a:t>
            </a: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확인할수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있도록 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EMR </a:t>
            </a: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메모창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Update </a:t>
            </a:r>
          </a:p>
          <a:p>
            <a:pPr>
              <a:lnSpc>
                <a:spcPct val="120000"/>
              </a:lnSpc>
            </a:pP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(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삭감중복사례 방지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적극적 재심사조정청구 및 이의신청으로 삭감 최소화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재심사 조정청구 및 이의신청 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: 30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/ 241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kumimoji="0"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요양급여기준 변경에 대한 빠른 대처 및 진료과장 변경사항 공지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홈페이지 직원게시판 보험심사 소식 안내</a:t>
            </a:r>
            <a:endParaRPr kumimoji="0"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진료과장 처방 기준 변경 건 대면 안내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ko-KR" altLang="en-US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95536" y="3356992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995" name="Text Box 46"/>
          <p:cNvSpPr txBox="1">
            <a:spLocks noChangeArrowheads="1"/>
          </p:cNvSpPr>
          <p:nvPr/>
        </p:nvSpPr>
        <p:spPr bwMode="auto">
          <a:xfrm>
            <a:off x="785813" y="279400"/>
            <a:ext cx="331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b="1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진료비 삭감율 최소화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971600" y="1844824"/>
          <a:ext cx="74295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8"/>
                <a:gridCol w="1238258"/>
                <a:gridCol w="1238258"/>
                <a:gridCol w="1238258"/>
                <a:gridCol w="1286646"/>
                <a:gridCol w="1189872"/>
              </a:tblGrid>
              <a:tr h="28575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분기별 추진목표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/>
                </a:tc>
              </a:tr>
              <a:tr h="28575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</a:rPr>
                        <a:t>삭감율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285750"/>
            <a:ext cx="534988" cy="461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9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67544" y="908720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7357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원무심사팀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51207" name="Rectangle 9"/>
          <p:cNvSpPr>
            <a:spLocks noChangeArrowheads="1"/>
          </p:cNvSpPr>
          <p:nvPr/>
        </p:nvSpPr>
        <p:spPr bwMode="auto">
          <a:xfrm>
            <a:off x="395536" y="1340768"/>
            <a:ext cx="8318500" cy="153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j-ea"/>
                <a:ea typeface="+mj-ea"/>
              </a:rPr>
              <a:t> ○ ’16.4</a:t>
            </a:r>
            <a:r>
              <a:rPr kumimoji="0" lang="ko-KR" altLang="en-US" b="1" dirty="0" smtClean="0">
                <a:solidFill>
                  <a:srgbClr val="984807"/>
                </a:solidFill>
                <a:latin typeface="+mj-ea"/>
                <a:ea typeface="+mj-ea"/>
              </a:rPr>
              <a:t>분기 및 월별 삭감 결과 분석자료 진료과장 면담 보고</a:t>
            </a:r>
            <a:endParaRPr kumimoji="0" lang="en-US" altLang="ko-KR" b="1" dirty="0" smtClean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  <a:defRPr/>
            </a:pP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진료과별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삭감 항목별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1400" b="1" dirty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점유율 높은 삭감항목 세부 분석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→ 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해당 진료과장 공유를 통한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+mn-ea"/>
                <a:ea typeface="+mn-ea"/>
              </a:rPr>
              <a:t>삭감률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 최소화</a:t>
            </a:r>
            <a:endParaRPr lang="en-US" altLang="ko-KR" sz="16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요양급여기준 변경사항 관련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+mn-ea"/>
                <a:ea typeface="+mn-ea"/>
              </a:rPr>
              <a:t>접근성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 개선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 →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해당항목 요약자료 작성 공지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kumimoji="0" lang="ko-KR" altLang="en-US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1995" name="Text Box 46"/>
          <p:cNvSpPr txBox="1">
            <a:spLocks noChangeArrowheads="1"/>
          </p:cNvSpPr>
          <p:nvPr/>
        </p:nvSpPr>
        <p:spPr bwMode="auto">
          <a:xfrm>
            <a:off x="785813" y="279400"/>
            <a:ext cx="331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b="1" dirty="0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진료비 </a:t>
            </a:r>
            <a:r>
              <a:rPr lang="ko-KR" altLang="en-US" sz="2400" b="1" dirty="0" err="1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삭감율</a:t>
            </a:r>
            <a:r>
              <a:rPr lang="ko-KR" altLang="en-US" sz="2400" b="1" dirty="0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 최소화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3713 w 493713"/>
              <a:gd name="T1" fmla="*/ 4572000 h 9144000"/>
              <a:gd name="T2" fmla="*/ 246857 w 493713"/>
              <a:gd name="T3" fmla="*/ 9144000 h 9144000"/>
              <a:gd name="T4" fmla="*/ 0 w 493713"/>
              <a:gd name="T5" fmla="*/ 4572000 h 9144000"/>
              <a:gd name="T6" fmla="*/ 246857 w 493713"/>
              <a:gd name="T7" fmla="*/ 0 h 9144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3713"/>
              <a:gd name="T13" fmla="*/ 0 h 9144000"/>
              <a:gd name="T14" fmla="*/ 493713 w 493713"/>
              <a:gd name="T15" fmla="*/ 9144000 h 914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3713" h="9144000">
                <a:moveTo>
                  <a:pt x="0" y="0"/>
                </a:moveTo>
                <a:lnTo>
                  <a:pt x="493713" y="0"/>
                </a:lnTo>
                <a:lnTo>
                  <a:pt x="493713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33337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836613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27125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19462" name="Rectangle 9"/>
          <p:cNvSpPr>
            <a:spLocks noChangeArrowheads="1"/>
          </p:cNvSpPr>
          <p:nvPr/>
        </p:nvSpPr>
        <p:spPr bwMode="auto">
          <a:xfrm>
            <a:off x="395536" y="1268760"/>
            <a:ext cx="80660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본관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1~2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층 전반적인 노후시설 보강 및 외래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재배치를 통한 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진료환경개선을 위한 시설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리모델링</a:t>
            </a:r>
            <a:r>
              <a:rPr kumimoji="0" lang="ko-KR" altLang="en-US" b="1" dirty="0">
                <a:solidFill>
                  <a:srgbClr val="984807"/>
                </a:solidFill>
              </a:rPr>
              <a:t>  </a:t>
            </a:r>
            <a:endParaRPr kumimoji="0"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8625" y="1916113"/>
            <a:ext cx="1439863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64" name="Rectangle 9"/>
          <p:cNvSpPr>
            <a:spLocks noChangeArrowheads="1"/>
          </p:cNvSpPr>
          <p:nvPr/>
        </p:nvSpPr>
        <p:spPr bwMode="auto">
          <a:xfrm>
            <a:off x="395536" y="4077072"/>
            <a:ext cx="8066088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2017.05.30 :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실시설계 완료</a:t>
            </a:r>
          </a:p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2017.06.30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실시설계 심의 및 원가심사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일상감사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건축허가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2017.07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공사발주 및 착공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2017.12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공사완료</a:t>
            </a:r>
            <a:r>
              <a:rPr kumimoji="0" lang="ko-KR" altLang="en-US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8313" y="5516563"/>
            <a:ext cx="2644775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</a:p>
        </p:txBody>
      </p:sp>
      <p:sp>
        <p:nvSpPr>
          <p:cNvPr id="19467" name="Rectangle 9"/>
          <p:cNvSpPr>
            <a:spLocks noChangeArrowheads="1"/>
          </p:cNvSpPr>
          <p:nvPr/>
        </p:nvSpPr>
        <p:spPr bwMode="auto">
          <a:xfrm>
            <a:off x="395288" y="5911850"/>
            <a:ext cx="825500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공사시행전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각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임시진료공간 확보 및 홍보필요</a:t>
            </a:r>
          </a:p>
          <a:p>
            <a:pPr eaLnBrk="0" latinLnBrk="0" hangingPunct="0"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공사시행중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소음 및 진료장애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등 민원발생 최소화에 노력 </a:t>
            </a:r>
            <a:r>
              <a:rPr kumimoji="0" lang="ko-KR" altLang="en-US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3716338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900113" y="333375"/>
            <a:ext cx="5832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국고지원사업 본관 </a:t>
            </a:r>
            <a:r>
              <a:rPr kumimoji="0" lang="ko-KR" altLang="en-US" sz="2400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리모델링공사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추진 </a:t>
            </a:r>
          </a:p>
        </p:txBody>
      </p:sp>
      <p:sp>
        <p:nvSpPr>
          <p:cNvPr id="19470" name="Rectangle 9"/>
          <p:cNvSpPr>
            <a:spLocks noChangeArrowheads="1"/>
          </p:cNvSpPr>
          <p:nvPr/>
        </p:nvSpPr>
        <p:spPr bwMode="auto">
          <a:xfrm>
            <a:off x="395536" y="2205038"/>
            <a:ext cx="821030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2017.02.16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사업계획 변경 및 기본설계 심의신청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71" name="Rectangle 9"/>
          <p:cNvSpPr>
            <a:spLocks noChangeArrowheads="1"/>
          </p:cNvSpPr>
          <p:nvPr/>
        </p:nvSpPr>
        <p:spPr bwMode="auto">
          <a:xfrm>
            <a:off x="395536" y="2555875"/>
            <a:ext cx="821030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2017.03.15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기본설계 보완요청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국립중앙의료원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b="1" dirty="0">
                <a:solidFill>
                  <a:srgbClr val="984807"/>
                </a:solidFill>
              </a:rPr>
              <a:t>  </a:t>
            </a:r>
            <a:endParaRPr kumimoji="0"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72" name="Rectangle 9"/>
          <p:cNvSpPr>
            <a:spLocks noChangeArrowheads="1"/>
          </p:cNvSpPr>
          <p:nvPr/>
        </p:nvSpPr>
        <p:spPr bwMode="auto">
          <a:xfrm>
            <a:off x="395536" y="2916238"/>
            <a:ext cx="821030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2017.03.21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기본설계 보완자료 제출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73" name="Rectangle 9"/>
          <p:cNvSpPr>
            <a:spLocks noChangeArrowheads="1"/>
          </p:cNvSpPr>
          <p:nvPr/>
        </p:nvSpPr>
        <p:spPr bwMode="auto">
          <a:xfrm>
            <a:off x="395536" y="3275013"/>
            <a:ext cx="821030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2017.04.07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기본설계 추가 보완자료 제출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14313" y="285750"/>
            <a:ext cx="534987" cy="4524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10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3713 w 493713"/>
              <a:gd name="T1" fmla="*/ 4572000 h 9144000"/>
              <a:gd name="T2" fmla="*/ 246857 w 493713"/>
              <a:gd name="T3" fmla="*/ 9144000 h 9144000"/>
              <a:gd name="T4" fmla="*/ 0 w 493713"/>
              <a:gd name="T5" fmla="*/ 4572000 h 9144000"/>
              <a:gd name="T6" fmla="*/ 246857 w 493713"/>
              <a:gd name="T7" fmla="*/ 0 h 9144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3713"/>
              <a:gd name="T13" fmla="*/ 0 h 9144000"/>
              <a:gd name="T14" fmla="*/ 493713 w 493713"/>
              <a:gd name="T15" fmla="*/ 9144000 h 914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3713" h="9144000">
                <a:moveTo>
                  <a:pt x="0" y="0"/>
                </a:moveTo>
                <a:lnTo>
                  <a:pt x="493713" y="0"/>
                </a:lnTo>
                <a:lnTo>
                  <a:pt x="493713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33337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2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27125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20486" name="Rectangle 9"/>
          <p:cNvSpPr>
            <a:spLocks noChangeArrowheads="1"/>
          </p:cNvSpPr>
          <p:nvPr/>
        </p:nvSpPr>
        <p:spPr bwMode="auto">
          <a:xfrm>
            <a:off x="539750" y="1412875"/>
            <a:ext cx="80660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의료환경변화에 적극 대응하기 위하여 국고지원사업 기능특성화 사업을          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통한 전반적인 진료환경개선</a:t>
            </a:r>
            <a:r>
              <a:rPr kumimoji="0" lang="en-US" altLang="ko-KR" sz="12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격리병상 확충</a:t>
            </a:r>
            <a:r>
              <a:rPr kumimoji="0" lang="en-US" altLang="ko-KR" sz="12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응급의료확충</a:t>
            </a:r>
            <a:r>
              <a:rPr kumimoji="0" lang="en-US" altLang="ko-KR" sz="12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분만서비스 확충</a:t>
            </a:r>
            <a:r>
              <a:rPr kumimoji="0" lang="en-US" altLang="ko-KR" sz="12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중환자실 확충</a:t>
            </a:r>
            <a:r>
              <a:rPr kumimoji="0" lang="en-US" altLang="ko-KR" sz="12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dirty="0">
                <a:solidFill>
                  <a:srgbClr val="984807"/>
                </a:solidFill>
              </a:rPr>
              <a:t>  </a:t>
            </a:r>
            <a:endParaRPr kumimoji="0" lang="ko-KR" altLang="en-US" sz="12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8625" y="2060575"/>
            <a:ext cx="1439863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488" name="Rectangle 9"/>
          <p:cNvSpPr>
            <a:spLocks noChangeArrowheads="1"/>
          </p:cNvSpPr>
          <p:nvPr/>
        </p:nvSpPr>
        <p:spPr bwMode="auto">
          <a:xfrm>
            <a:off x="539750" y="4005263"/>
            <a:ext cx="8066088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2017.04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기본설계 완료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ko-KR" altLang="en-US" b="1" dirty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kumimoji="0" lang="ko-KR" altLang="en-US" b="1" dirty="0">
                <a:solidFill>
                  <a:schemeClr val="accent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2017.05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실시설계 용역 발주</a:t>
            </a:r>
          </a:p>
          <a:p>
            <a:pPr>
              <a:lnSpc>
                <a:spcPct val="120000"/>
              </a:lnSpc>
              <a:defRPr/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2017.06~08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실시설계 용역 착수 및 완료</a:t>
            </a:r>
            <a:r>
              <a:rPr kumimoji="0" lang="ko-KR" altLang="en-US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8313" y="5156200"/>
            <a:ext cx="2644775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</a:p>
        </p:txBody>
      </p:sp>
      <p:sp>
        <p:nvSpPr>
          <p:cNvPr id="20490" name="Rectangle 9"/>
          <p:cNvSpPr>
            <a:spLocks noChangeArrowheads="1"/>
          </p:cNvSpPr>
          <p:nvPr/>
        </p:nvSpPr>
        <p:spPr bwMode="auto">
          <a:xfrm>
            <a:off x="395288" y="4941888"/>
            <a:ext cx="2592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en-US" altLang="ko-KR" sz="14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91" name="Rectangle 9"/>
          <p:cNvSpPr>
            <a:spLocks noChangeArrowheads="1"/>
          </p:cNvSpPr>
          <p:nvPr/>
        </p:nvSpPr>
        <p:spPr bwMode="auto">
          <a:xfrm>
            <a:off x="395288" y="5437188"/>
            <a:ext cx="82550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공사시행 전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임시진료공간 확보 및 홍보필요</a:t>
            </a:r>
          </a:p>
          <a:p>
            <a:pPr eaLnBrk="0" latinLnBrk="0" hangingPunct="0">
              <a:lnSpc>
                <a:spcPct val="12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○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공사시행 중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소음 및 진료장애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등 민원발생 최소화에 노력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2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○ 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본관 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리모델링공사와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병행 추진으로 인한 혼잡발생 ⇒ 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직원분들의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많은 협조 필요 </a:t>
            </a:r>
            <a:r>
              <a:rPr kumimoji="0" lang="ko-KR" altLang="en-US" sz="1600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3644900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900113" y="333375"/>
            <a:ext cx="5832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국고지원사업 </a:t>
            </a:r>
            <a:r>
              <a:rPr kumimoji="0" lang="ko-KR" altLang="en-US" sz="2400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기능특성화사업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추진 </a:t>
            </a:r>
          </a:p>
        </p:txBody>
      </p:sp>
      <p:sp>
        <p:nvSpPr>
          <p:cNvPr id="20494" name="Rectangle 9"/>
          <p:cNvSpPr>
            <a:spLocks noChangeArrowheads="1"/>
          </p:cNvSpPr>
          <p:nvPr/>
        </p:nvSpPr>
        <p:spPr bwMode="auto">
          <a:xfrm>
            <a:off x="539750" y="2420938"/>
            <a:ext cx="8066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2017.02.28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건축기본설계 심의신청</a:t>
            </a:r>
            <a:r>
              <a:rPr kumimoji="0" lang="ko-KR" altLang="en-US" b="1" dirty="0">
                <a:solidFill>
                  <a:srgbClr val="984807"/>
                </a:solidFill>
              </a:rPr>
              <a:t>  </a:t>
            </a:r>
            <a:endParaRPr kumimoji="0"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95" name="Rectangle 9"/>
          <p:cNvSpPr>
            <a:spLocks noChangeArrowheads="1"/>
          </p:cNvSpPr>
          <p:nvPr/>
        </p:nvSpPr>
        <p:spPr bwMode="auto">
          <a:xfrm>
            <a:off x="539750" y="2708275"/>
            <a:ext cx="8066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2017.03.15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기본설계 보완 요청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국립중앙의료원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0496" name="Rectangle 9"/>
          <p:cNvSpPr>
            <a:spLocks noChangeArrowheads="1"/>
          </p:cNvSpPr>
          <p:nvPr/>
        </p:nvSpPr>
        <p:spPr bwMode="auto">
          <a:xfrm>
            <a:off x="539750" y="2997200"/>
            <a:ext cx="80660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2017.03.21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기본설계 보완자료 제출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97" name="Rectangle 9"/>
          <p:cNvSpPr>
            <a:spLocks noChangeArrowheads="1"/>
          </p:cNvSpPr>
          <p:nvPr/>
        </p:nvSpPr>
        <p:spPr bwMode="auto">
          <a:xfrm>
            <a:off x="539750" y="3275013"/>
            <a:ext cx="8066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2017.04.07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기본설계 추가 보완자료 제출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14313" y="285750"/>
            <a:ext cx="534987" cy="4524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10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285750"/>
            <a:ext cx="539750" cy="428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11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57188" y="8540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55688" y="4667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시설부대팀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43047" name="Rectangle 39"/>
          <p:cNvSpPr>
            <a:spLocks noChangeArrowheads="1"/>
          </p:cNvSpPr>
          <p:nvPr/>
        </p:nvSpPr>
        <p:spPr bwMode="auto">
          <a:xfrm>
            <a:off x="755650" y="285750"/>
            <a:ext cx="6408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2400" dirty="0" smtClean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장례식장 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활성화 </a:t>
            </a:r>
            <a:r>
              <a:rPr kumimoji="0" lang="ko-KR" altLang="en-US" sz="2400" dirty="0">
                <a:latin typeface="굴림" pitchFamily="50" charset="-127"/>
                <a:ea typeface="굴림" pitchFamily="50" charset="-127"/>
              </a:rPr>
              <a:t> </a:t>
            </a:r>
          </a:p>
        </p:txBody>
      </p:sp>
      <p:sp>
        <p:nvSpPr>
          <p:cNvPr id="20487" name="직사각형 22"/>
          <p:cNvSpPr>
            <a:spLocks noChangeArrowheads="1"/>
          </p:cNvSpPr>
          <p:nvPr/>
        </p:nvSpPr>
        <p:spPr bwMode="auto">
          <a:xfrm>
            <a:off x="395536" y="1268760"/>
            <a:ext cx="82867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수익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2,104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1,714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390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증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   원내 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안치이용율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60%(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51.6%, 8.4%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사업내용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장례식장 수익 및 원내 사망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안치율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증대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88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827584" y="4653136"/>
          <a:ext cx="7572428" cy="16687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7296"/>
                <a:gridCol w="1285884"/>
                <a:gridCol w="928694"/>
                <a:gridCol w="857256"/>
                <a:gridCol w="785818"/>
                <a:gridCol w="785818"/>
                <a:gridCol w="767136"/>
                <a:gridCol w="804526"/>
              </a:tblGrid>
              <a:tr h="4171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호스피스병동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중환자실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55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80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계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4171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사망자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명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12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26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0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7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7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53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71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원내안치자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명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23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4171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안치율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50%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35.5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0%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85.7%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14.2%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0%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43.3%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857250" y="1936750"/>
          <a:ext cx="7500991" cy="12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857254"/>
                <a:gridCol w="1071570"/>
                <a:gridCol w="1285884"/>
                <a:gridCol w="1143008"/>
                <a:gridCol w="928694"/>
                <a:gridCol w="785821"/>
              </a:tblGrid>
              <a:tr h="324000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en-US" altLang="ko-KR" sz="1400" b="1" dirty="0" smtClean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분기별 추진목표</a:t>
                      </a:r>
                      <a:endParaRPr lang="ko-KR" altLang="en-US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계</a:t>
                      </a:r>
                      <a:endParaRPr lang="ko-KR" altLang="en-US" sz="14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수익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err="1" smtClean="0"/>
                        <a:t>백만원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526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526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526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526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2,104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원내 </a:t>
                      </a:r>
                      <a:r>
                        <a:rPr lang="ko-KR" altLang="en-US" sz="1400" b="1" dirty="0" err="1" smtClean="0"/>
                        <a:t>이용율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모서리가 둥근 직사각형 11"/>
          <p:cNvSpPr/>
          <p:nvPr/>
        </p:nvSpPr>
        <p:spPr>
          <a:xfrm>
            <a:off x="467544" y="3645024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95536" y="4221088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2017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분기 추진실적</a:t>
            </a:r>
            <a:r>
              <a:rPr kumimoji="0"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원내 안치이용실적</a:t>
            </a:r>
            <a:r>
              <a:rPr kumimoji="0"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7639050" y="4676775"/>
          <a:ext cx="762000" cy="1657350"/>
        </p:xfrm>
        <a:graphic>
          <a:graphicData uri="http://schemas.openxmlformats.org/drawingml/2006/table">
            <a:tbl>
              <a:tblPr/>
              <a:tblGrid>
                <a:gridCol w="762000"/>
              </a:tblGrid>
              <a:tr h="165735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FF0000"/>
                      </a:solidFill>
                      <a:prstDash val="solid"/>
                    </a:lnL>
                    <a:lnR w="38100" cmpd="sng">
                      <a:solidFill>
                        <a:srgbClr val="FF0000"/>
                      </a:solidFill>
                      <a:prstDash val="solid"/>
                    </a:lnR>
                    <a:lnT w="38100" cmpd="sng">
                      <a:solidFill>
                        <a:srgbClr val="FF0000"/>
                      </a:solidFill>
                      <a:prstDash val="solid"/>
                    </a:lnT>
                    <a:lnB w="3810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smtClean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      장례식장 활성화 </a:t>
            </a: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55688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428625" y="857250"/>
            <a:ext cx="2631207" cy="41151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061" name="Rectangle 9"/>
          <p:cNvSpPr>
            <a:spLocks noChangeArrowheads="1"/>
          </p:cNvSpPr>
          <p:nvPr/>
        </p:nvSpPr>
        <p:spPr bwMode="auto">
          <a:xfrm>
            <a:off x="428625" y="1857375"/>
            <a:ext cx="84978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en-US" altLang="ko-KR" sz="1500" b="1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5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63550" y="2928938"/>
            <a:ext cx="1465263" cy="428054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063" name="Rectangle 39"/>
          <p:cNvSpPr>
            <a:spLocks noChangeArrowheads="1"/>
          </p:cNvSpPr>
          <p:nvPr/>
        </p:nvSpPr>
        <p:spPr bwMode="auto">
          <a:xfrm>
            <a:off x="755650" y="333375"/>
            <a:ext cx="6408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/>
              <a:t> </a:t>
            </a:r>
          </a:p>
        </p:txBody>
      </p:sp>
      <p:sp>
        <p:nvSpPr>
          <p:cNvPr id="45064" name="직사각형 20"/>
          <p:cNvSpPr>
            <a:spLocks noChangeArrowheads="1"/>
          </p:cNvSpPr>
          <p:nvPr/>
        </p:nvSpPr>
        <p:spPr bwMode="auto">
          <a:xfrm>
            <a:off x="428625" y="1285875"/>
            <a:ext cx="83581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지역 내 경쟁업체 증가로 인한 사용건수 감소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업무협조 및 홍보활동 강화 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상조회사 장례식장 이용 수익 감소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저렴한 </a:t>
            </a:r>
            <a:r>
              <a:rPr lang="ko-KR" altLang="en-US" sz="1400" b="1" smtClean="0">
                <a:latin typeface="맑은 고딕" pitchFamily="50" charset="-127"/>
                <a:ea typeface="맑은 고딕" pitchFamily="50" charset="-127"/>
              </a:rPr>
              <a:t>비용으로 일반 상가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증가 노력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 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 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공공병원의 특성상 이용가격을 인상의 어려움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안치건수 중가로 수익증대 노력 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53" name="직사각형 19"/>
          <p:cNvSpPr>
            <a:spLocks noChangeArrowheads="1"/>
          </p:cNvSpPr>
          <p:nvPr/>
        </p:nvSpPr>
        <p:spPr bwMode="auto">
          <a:xfrm>
            <a:off x="395536" y="3429000"/>
            <a:ext cx="7205685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h="0"/>
          </a:sp3d>
        </p:spPr>
        <p:txBody>
          <a:bodyPr t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원내 사망자 안치건수 증가를 위한 업무협조로 유치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강화</a:t>
            </a:r>
            <a:endParaRPr lang="en-US" altLang="ko-KR" sz="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원외 사망자 안치건수 증가를 위한 협약체결로 유치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강화 </a:t>
            </a:r>
            <a:endParaRPr lang="en-US" altLang="ko-KR" sz="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요양원 및 시설 방문확대와 홍보활동 강화 </a:t>
            </a:r>
            <a:endParaRPr lang="ko-KR" altLang="en-US" sz="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읍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․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면 체육대회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이장회의 등 방문으로 홍보활동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강화</a:t>
            </a:r>
            <a:endParaRPr lang="ko-KR" altLang="en-US" sz="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6063" y="285750"/>
            <a:ext cx="539750" cy="428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11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79994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공공보건의료사업 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683568" y="2780928"/>
            <a:ext cx="813593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’17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분기추진실적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(12.2%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683568" y="3212976"/>
          <a:ext cx="8065268" cy="31561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94413"/>
                <a:gridCol w="1829236"/>
                <a:gridCol w="1746089"/>
                <a:gridCol w="1995530"/>
              </a:tblGrid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  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목표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실적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달성율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12,458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1,529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12.2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가정간호사업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3,500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546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15.6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080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만성질환관리사업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3,425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614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17.9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080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의료사회복지사업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1,219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254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20.8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080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지역사회 보건교육사업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3,000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080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지역사회 의료지원사업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4.7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치매관리사업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670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114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정신보건사업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623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746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69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7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11560" y="1412776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12,458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435100" indent="-143510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지역주민의 건강한 삶을 영위하기 위하여 포괄적인 공공의료서비스 제공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2351190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12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공공보건의료사업 기능강화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08964" y="6308725"/>
            <a:ext cx="59528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r"/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395536" y="1340768"/>
            <a:ext cx="806611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의료사회복지사업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저소득층 진료 및 상담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긴급 의료비 지원 지속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지역아동센터 간담회 및 업무협약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4/11</a:t>
            </a:r>
          </a:p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저소득 아동 보건증진을 위한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건강검진 및 교육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예방접종 지속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청소년자원봉사 효율적 활용을 위한 프로그램 개발</a:t>
            </a:r>
          </a:p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학생자원봉사자 교육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4/15, 4/22</a:t>
            </a:r>
          </a:p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자원봉사자 근무지침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업무분장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안전 관련 숙지사항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부서별 업무 안내 등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보건교육사업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지역주민 교육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4/18, 5/30, 6/13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재가장애인 재활사업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장애인 재활 방문 진료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재가장애인 무료검진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6/7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의료지원</a:t>
            </a:r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국제롤러경기대회</a:t>
            </a:r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err="1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춘향제</a:t>
            </a:r>
            <a:r>
              <a:rPr lang="en-US" altLang="ko-KR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: 4/20-26, 5/3-7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만성질환 관리 및 국가치매조기검진 지속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67544" y="4869160"/>
            <a:ext cx="264518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395536" y="5229200"/>
            <a:ext cx="84969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보건인력 교육 실적 저조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BLS TS(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심폐소생술 교육 기관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신청 방안 모색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예산부족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→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공공보건사업 보조금 일부 변경 사용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]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공공보건의료사업 수행 전담인력 부족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사업축소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타부서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인력지원 요청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12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충수절제술 </a:t>
            </a:r>
            <a:r>
              <a:rPr lang="ko-KR" altLang="en-US" sz="2400" b="1" dirty="0" err="1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표준지료지침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개발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95536" y="1412776"/>
            <a:ext cx="813832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사업기간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2017. 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~ 12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435100" indent="-143510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충수절제술 환자의 진료의 순서와 치료의 시점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진료행위 등을 미리 정해 두는 표준화된 진료 과정 개발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8596" y="2351190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395536" y="2708920"/>
            <a:ext cx="80661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개발팀 구성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: 10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진료과장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약제과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병동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영양실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원무심사팀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등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진료과정 결정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평가틀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개발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환자용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교육자료 제작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7544" y="386104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395536" y="4221088"/>
            <a:ext cx="806611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사용자 교육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4/6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진료과정 전산등록 및 적용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 모니터링 및 수정 보완</a:t>
            </a:r>
          </a:p>
          <a:p>
            <a:pPr eaLnBrk="0" latinLnBrk="0" hangingPunct="0"/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CP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적용 및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완료율을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100%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달성할 수 있도록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의료진 독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려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08964" y="6308725"/>
            <a:ext cx="59528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r"/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46063" y="285750"/>
            <a:ext cx="539750" cy="4333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13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감염관리활동 강화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75904" y="6550223"/>
            <a:ext cx="59528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r"/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err="1" smtClean="0"/>
              <a:t>감염병센터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95536" y="1412776"/>
            <a:ext cx="80661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직원 감염관리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교육이수율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100%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</a:t>
            </a:r>
          </a:p>
          <a:p>
            <a:pPr eaLnBrk="0" latinLnBrk="0" hangingPunct="0"/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감염관리지침 개정 후 전 직원 교육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중환자실 감염예방 활동 강화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95536" y="259268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395536" y="2996952"/>
            <a:ext cx="80661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중환자실 감염 예방을 위한 감염 관련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Bundle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향상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QI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활동 전개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질병관리본부 중환자실 기구관련 감염관리 지침 검토 및 교육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3/24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환자접점 부서 감염관리 정기적 순회 및 피드백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93554" y="3950010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395536" y="4365104"/>
            <a:ext cx="80661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매주 정기적 순회 지속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감염관리지침 준수 여부 모니터링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감염관리주간행사 개최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5/22-26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손위생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증진활동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해외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신종감염병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대응 모의훈련 실시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93554" y="5307332"/>
            <a:ext cx="264518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395536" y="5733256"/>
            <a:ext cx="806611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환자접점부서 감염관리지침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미준수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감염관리 물품 지원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지침 현실화 방안 모색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지속적인 현장 모니터링과 피드백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감염관리지침 교육 실시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6063" y="285750"/>
            <a:ext cx="539750" cy="4333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14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395288" y="260350"/>
            <a:ext cx="192881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prstClr val="white"/>
                </a:solidFill>
                <a:latin typeface="HY견명조" pitchFamily="18" charset="-127"/>
                <a:ea typeface="HY견명조" pitchFamily="18" charset="-127"/>
              </a:rPr>
              <a:t>추진성과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11188" y="744538"/>
          <a:ext cx="7632701" cy="5964237"/>
        </p:xfrm>
        <a:graphic>
          <a:graphicData uri="http://schemas.openxmlformats.org/drawingml/2006/table">
            <a:tbl>
              <a:tblPr/>
              <a:tblGrid>
                <a:gridCol w="2232205"/>
                <a:gridCol w="2232205"/>
                <a:gridCol w="3168291"/>
              </a:tblGrid>
              <a:tr h="2143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핵심 현안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구체적인 추진 노력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(2016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주요 성과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</a:tr>
              <a:tr h="28210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진료 및 성장사업 활성화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800" kern="0" spc="-12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</a:t>
                      </a:r>
                      <a:r>
                        <a:rPr lang="en-US" altLang="ko-KR" sz="800" kern="0" spc="-12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 </a:t>
                      </a:r>
                      <a:r>
                        <a:rPr lang="ko-KR" altLang="en-US" sz="800" kern="0" spc="-12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건강증진센터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및 장례식장 활성화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경영활성화를 위한 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TF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구성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/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운영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94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필수의료시설 확충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거점공공형</a:t>
                      </a: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산모보건의료센터 구축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시설</a:t>
                      </a:r>
                      <a:r>
                        <a:rPr lang="en-US" altLang="ko-KR" sz="800" kern="0" spc="-1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 현대화를 위한 사업비확보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5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추진실적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분만건수 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54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건→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94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건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(174%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↑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진료인원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:17,262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명→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27,600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(160%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↑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이동진료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:10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전문의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1,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간호사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산전후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프로그램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:15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(91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산모신생아 가정방문간호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:123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2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시설</a:t>
                      </a:r>
                      <a:r>
                        <a:rPr lang="en-US" altLang="ko-KR" sz="800" kern="0" spc="-2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2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장비현대화 </a:t>
                      </a:r>
                      <a:r>
                        <a:rPr lang="ko-KR" altLang="en-US" sz="800" kern="0" spc="-20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국도비</a:t>
                      </a:r>
                      <a:r>
                        <a:rPr lang="ko-KR" altLang="en-US" sz="800" kern="0" spc="-2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확보 </a:t>
                      </a:r>
                      <a:r>
                        <a:rPr lang="en-US" altLang="ko-KR" sz="800" kern="0" spc="-2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3,676</a:t>
                      </a:r>
                      <a:r>
                        <a:rPr lang="ko-KR" altLang="en-US" sz="800" kern="0" spc="-20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19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정부시책사업 적극수행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신포괄수가제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간호간병통합서비스 병동운영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호스피스 완화의료 병동운영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신포괄수가제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정책인센티브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4351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수익증가 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1,985</a:t>
                      </a: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간호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간병통합서비스 병동운영을 위한 간호사 이직억제 노력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-12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이직율감소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:18.7%(‘15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→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4.7%(’16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호스피스 완화의료병동 활성화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1,683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(‘15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→ 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1,832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(’16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전문의료진 지속적 확보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우수의료진 보강 및 확충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경력직 전문의 보강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의료수익 증가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3,017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45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공공보건의료사업 기능강화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의료취약지 지역민에 대한 의료시혜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목표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)14,189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 →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16,842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지역응급의료센터 기능강화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기구신설 및 전담전문의 체제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응급의료센터 신설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응급의학과 전담전문의 체제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04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조직역량극대화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41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상생의 노사관계 유지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단체협약 체결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‘16. 1. 29.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정부가이드라인 준수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단협체결전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간호사 봉급조정수당 지급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220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(353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659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고객서비스 개선활동 강화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41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3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친절한병원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만들기 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병원정책 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QI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‘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16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 운영평가 환자만족도 결과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83.9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(‘15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→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87.15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(’16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전직원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친절교육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188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부서장 병원모니터링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12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환자접점부서 간담회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/CS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교육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12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Q&amp;A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강좌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(260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515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395536" y="548680"/>
            <a:ext cx="192881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공지사항</a:t>
            </a:r>
            <a:endParaRPr lang="ko-KR" altLang="en-US" sz="2000" dirty="0">
              <a:solidFill>
                <a:schemeClr val="bg1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51203" name="Rectangle 9"/>
          <p:cNvSpPr>
            <a:spLocks noChangeArrowheads="1"/>
          </p:cNvSpPr>
          <p:nvPr/>
        </p:nvSpPr>
        <p:spPr bwMode="auto">
          <a:xfrm>
            <a:off x="395536" y="1268760"/>
            <a:ext cx="8316912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경영평가 현장방문 일정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공통지표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2017. 5. 31.(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사업지표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2017. 6. 2.(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 09:40 ~ 18:00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경영전략회의 개최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예정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: 17.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7.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19.(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16:00 /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대회의실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- 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참석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전 부서장 및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계장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내용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2017.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분기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주요업무 추진상황 보고 및 현안사항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내용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2017.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분기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주요업무 추진계획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보고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-------------------------------------------------------------------------------------------------------------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회의자료 제출 기한준수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- 2017. 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분기 경영전략회의 자료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회의개최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일전 제출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▶  검토 및 자료보완 기간 필요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감사합니다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24609</TotalTime>
  <Words>3965</Words>
  <Application>Microsoft Office PowerPoint</Application>
  <PresentationFormat>화면 슬라이드 쇼(4:3)</PresentationFormat>
  <Paragraphs>1165</Paragraphs>
  <Slides>41</Slides>
  <Notes>41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11</vt:i4>
      </vt:variant>
      <vt:variant>
        <vt:lpstr>슬라이드 제목</vt:lpstr>
      </vt:variant>
      <vt:variant>
        <vt:i4>41</vt:i4>
      </vt:variant>
    </vt:vector>
  </HeadingPairs>
  <TitlesOfParts>
    <vt:vector size="68" baseType="lpstr">
      <vt:lpstr>굴림</vt:lpstr>
      <vt:lpstr>Arial</vt:lpstr>
      <vt:lpstr>Wingdings</vt:lpstr>
      <vt:lpstr>휴먼둥근헤드라인</vt:lpstr>
      <vt:lpstr>-윤고딕340</vt:lpstr>
      <vt:lpstr>Calibri</vt:lpstr>
      <vt:lpstr>휴먼모음T</vt:lpstr>
      <vt:lpstr>맑은 고딕</vt:lpstr>
      <vt:lpstr>HY견고딕</vt:lpstr>
      <vt:lpstr>나눔고딕</vt:lpstr>
      <vt:lpstr>휴먼엑스포</vt:lpstr>
      <vt:lpstr>HY울릉도M</vt:lpstr>
      <vt:lpstr>한컴바탕</vt:lpstr>
      <vt:lpstr>Calibri Light</vt:lpstr>
      <vt:lpstr>HY헤드라인M</vt:lpstr>
      <vt:lpstr>HY견명조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5_Office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Windows User</cp:lastModifiedBy>
  <cp:revision>2086</cp:revision>
  <cp:lastPrinted>2017-05-29T08:12:39Z</cp:lastPrinted>
  <dcterms:created xsi:type="dcterms:W3CDTF">2013-04-01T15:09:17Z</dcterms:created>
  <dcterms:modified xsi:type="dcterms:W3CDTF">2017-05-29T08:22:23Z</dcterms:modified>
</cp:coreProperties>
</file>