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0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1" r:id="rId1"/>
    <p:sldMasterId id="2147483713" r:id="rId2"/>
    <p:sldMasterId id="2147483721" r:id="rId3"/>
    <p:sldMasterId id="2147483723" r:id="rId4"/>
    <p:sldMasterId id="2147483745" r:id="rId5"/>
    <p:sldMasterId id="2147483747" r:id="rId6"/>
    <p:sldMasterId id="2147483749" r:id="rId7"/>
    <p:sldMasterId id="2147483756" r:id="rId8"/>
    <p:sldMasterId id="2147483758" r:id="rId9"/>
    <p:sldMasterId id="2147484432" r:id="rId10"/>
    <p:sldMasterId id="2147484438" r:id="rId11"/>
  </p:sldMasterIdLst>
  <p:notesMasterIdLst>
    <p:notesMasterId r:id="rId55"/>
  </p:notesMasterIdLst>
  <p:handoutMasterIdLst>
    <p:handoutMasterId r:id="rId56"/>
  </p:handoutMasterIdLst>
  <p:sldIdLst>
    <p:sldId id="566" r:id="rId12"/>
    <p:sldId id="567" r:id="rId13"/>
    <p:sldId id="568" r:id="rId14"/>
    <p:sldId id="569" r:id="rId15"/>
    <p:sldId id="630" r:id="rId16"/>
    <p:sldId id="570" r:id="rId17"/>
    <p:sldId id="546" r:id="rId18"/>
    <p:sldId id="547" r:id="rId19"/>
    <p:sldId id="548" r:id="rId20"/>
    <p:sldId id="628" r:id="rId21"/>
    <p:sldId id="580" r:id="rId22"/>
    <p:sldId id="581" r:id="rId23"/>
    <p:sldId id="608" r:id="rId24"/>
    <p:sldId id="609" r:id="rId25"/>
    <p:sldId id="602" r:id="rId26"/>
    <p:sldId id="629" r:id="rId27"/>
    <p:sldId id="584" r:id="rId28"/>
    <p:sldId id="585" r:id="rId29"/>
    <p:sldId id="588" r:id="rId30"/>
    <p:sldId id="504" r:id="rId31"/>
    <p:sldId id="597" r:id="rId32"/>
    <p:sldId id="615" r:id="rId33"/>
    <p:sldId id="614" r:id="rId34"/>
    <p:sldId id="633" r:id="rId35"/>
    <p:sldId id="582" r:id="rId36"/>
    <p:sldId id="616" r:id="rId37"/>
    <p:sldId id="621" r:id="rId38"/>
    <p:sldId id="587" r:id="rId39"/>
    <p:sldId id="618" r:id="rId40"/>
    <p:sldId id="634" r:id="rId41"/>
    <p:sldId id="619" r:id="rId42"/>
    <p:sldId id="620" r:id="rId43"/>
    <p:sldId id="626" r:id="rId44"/>
    <p:sldId id="577" r:id="rId45"/>
    <p:sldId id="622" r:id="rId46"/>
    <p:sldId id="635" r:id="rId47"/>
    <p:sldId id="636" r:id="rId48"/>
    <p:sldId id="624" r:id="rId49"/>
    <p:sldId id="625" r:id="rId50"/>
    <p:sldId id="612" r:id="rId51"/>
    <p:sldId id="631" r:id="rId52"/>
    <p:sldId id="627" r:id="rId53"/>
    <p:sldId id="611" r:id="rId54"/>
  </p:sldIdLst>
  <p:sldSz cx="9144000" cy="6858000" type="screen4x3"/>
  <p:notesSz cx="6807200" cy="9939338"/>
  <p:embeddedFontLst>
    <p:embeddedFont>
      <p:font typeface="맑은 고딕" panose="020B0503020000020004" pitchFamily="50" charset="-127"/>
      <p:regular r:id="rId57"/>
      <p:bold r:id="rId58"/>
    </p:embeddedFont>
    <p:embeddedFont>
      <p:font typeface="HY헤드라인M" panose="02030600000101010101" pitchFamily="18" charset="-127"/>
      <p:regular r:id="rId59"/>
    </p:embeddedFont>
    <p:embeddedFont>
      <p:font typeface="Calibri Light" panose="020F0302020204030204" pitchFamily="34" charset="0"/>
      <p:regular r:id="rId60"/>
      <p:italic r:id="rId61"/>
    </p:embeddedFont>
    <p:embeddedFont>
      <p:font typeface="휴먼둥근헤드라인" panose="02030504000101010101" pitchFamily="18" charset="-127"/>
      <p:regular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  <p:embeddedFont>
      <p:font typeface="나눔고딕" panose="020D0604000000000000" pitchFamily="50" charset="-127"/>
      <p:regular r:id="rId67"/>
      <p:bold r:id="rId68"/>
    </p:embeddedFont>
    <p:embeddedFont>
      <p:font typeface="휴먼모음T" panose="02030504000101010101" pitchFamily="18" charset="-127"/>
      <p:regular r:id="rId69"/>
    </p:embeddedFont>
    <p:embeddedFont>
      <p:font typeface="휴먼엑스포" panose="02030504000101010101" pitchFamily="18" charset="-127"/>
      <p:regular r:id="rId70"/>
    </p:embeddedFont>
    <p:embeddedFont>
      <p:font typeface="-윤고딕340" panose="020B0600000101010101" charset="-127"/>
      <p:regular r:id="rId71"/>
    </p:embeddedFont>
    <p:embeddedFont>
      <p:font typeface="HY견명조" panose="02030600000101010101" pitchFamily="18" charset="-127"/>
      <p:regular r:id="rId72"/>
    </p:embeddedFont>
    <p:embeddedFont>
      <p:font typeface="HY견고딕" panose="02030600000101010101" pitchFamily="18" charset="-127"/>
      <p:regular r:id="rId73"/>
    </p:embeddedFont>
    <p:embeddedFont>
      <p:font typeface="한컴바탕" panose="02030600000101010101" pitchFamily="18" charset="2"/>
      <p:regular r:id="rId74"/>
    </p:embeddedFont>
    <p:embeddedFont>
      <p:font typeface="새굴림" panose="02030600000101010101" pitchFamily="18" charset="-127"/>
      <p:regular r:id="rId7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04F6"/>
    <a:srgbClr val="3E03B5"/>
    <a:srgbClr val="6B22FC"/>
    <a:srgbClr val="0579CD"/>
    <a:srgbClr val="CCCCCC"/>
    <a:srgbClr val="984807"/>
    <a:srgbClr val="005094"/>
    <a:srgbClr val="4B4B4B"/>
    <a:srgbClr val="333399"/>
    <a:srgbClr val="FF5E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6711" autoAdjust="0"/>
  </p:normalViewPr>
  <p:slideViewPr>
    <p:cSldViewPr>
      <p:cViewPr>
        <p:scale>
          <a:sx n="100" d="100"/>
          <a:sy n="100" d="100"/>
        </p:scale>
        <p:origin x="-300" y="-306"/>
      </p:cViewPr>
      <p:guideLst>
        <p:guide orient="horz" pos="618"/>
        <p:guide orient="horz" pos="3974"/>
        <p:guide orient="horz" pos="2160"/>
        <p:guide pos="2971"/>
        <p:guide pos="5420"/>
        <p:guide pos="340"/>
        <p:guide pos="2789"/>
        <p:guide pos="42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232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7.fntdata"/><Relationship Id="rId68" Type="http://schemas.openxmlformats.org/officeDocument/2006/relationships/font" Target="fonts/font12.fntdata"/><Relationship Id="rId76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font" Target="fonts/font2.fntdata"/><Relationship Id="rId66" Type="http://schemas.openxmlformats.org/officeDocument/2006/relationships/font" Target="fonts/font10.fntdata"/><Relationship Id="rId74" Type="http://schemas.openxmlformats.org/officeDocument/2006/relationships/font" Target="fonts/font18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5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4.fntdata"/><Relationship Id="rId65" Type="http://schemas.openxmlformats.org/officeDocument/2006/relationships/font" Target="fonts/font9.fntdata"/><Relationship Id="rId73" Type="http://schemas.openxmlformats.org/officeDocument/2006/relationships/font" Target="fonts/font17.fntdata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handoutMaster" Target="handoutMasters/handoutMaster1.xml"/><Relationship Id="rId64" Type="http://schemas.openxmlformats.org/officeDocument/2006/relationships/font" Target="fonts/font8.fntdata"/><Relationship Id="rId69" Type="http://schemas.openxmlformats.org/officeDocument/2006/relationships/font" Target="fonts/font13.fntdata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16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3.fntdata"/><Relationship Id="rId67" Type="http://schemas.openxmlformats.org/officeDocument/2006/relationships/font" Target="fonts/font11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6.fntdata"/><Relationship Id="rId70" Type="http://schemas.openxmlformats.org/officeDocument/2006/relationships/font" Target="fonts/font14.fntdata"/><Relationship Id="rId75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2220" tIns="46110" rIns="92220" bIns="4611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wrap="square" lIns="92220" tIns="46110" rIns="92220" bIns="4611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5A33E8B7-D9E8-4E4E-8B56-453F90CF7F8A}" type="datetime1">
              <a:rPr lang="ko-KR" altLang="en-US" smtClean="0"/>
              <a:t>2017-10-18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wrap="square" lIns="92220" tIns="46110" rIns="92220" bIns="4611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2220" tIns="46110" rIns="92220" bIns="4611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1D059B53-A87E-4054-8D9E-48F26DB9657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950452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6D3BE342-33A9-4DC5-A670-DB5E124890F1}" type="datetime1">
              <a:rPr lang="ko-KR" altLang="en-US" smtClean="0"/>
              <a:t>2017-10-18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01CB970B-627E-4A87-8541-086FC1FC62C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5176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427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2595B2-87F8-4467-B9CF-4F568D36CDCC}" type="slidenum">
              <a:rPr lang="ko-KR" altLang="en-US" smtClean="0">
                <a:solidFill>
                  <a:srgbClr val="000000"/>
                </a:solidFill>
              </a:rPr>
              <a:pPr/>
              <a:t>1</a:t>
            </a:fld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3357D24-59E0-4528-B749-9E72C2D6DB51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ko-KR" altLang="ko-KR" dirty="0" smtClean="0">
              <a:latin typeface="-윤고딕340"/>
              <a:ea typeface="굴림" charset="-127"/>
            </a:endParaRPr>
          </a:p>
        </p:txBody>
      </p:sp>
      <p:sp>
        <p:nvSpPr>
          <p:cNvPr id="553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D9E707-A3CF-497B-B236-DE32B339FE41}" type="slidenum">
              <a:rPr lang="ko-KR" altLang="en-US" smtClean="0">
                <a:solidFill>
                  <a:srgbClr val="000000"/>
                </a:solidFill>
              </a:rPr>
              <a:pPr/>
              <a:t>2</a:t>
            </a:fld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A5165AA-EAAB-4646-8ACC-F1FF02DCEA3B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미션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비전과 경영전략 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b="1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889DA1-BC88-4B0F-80A7-143CC4471CD0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90EE53F-E943-46A5-BCA1-1FDEC14E5BA5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61D707-3395-4C94-B6D3-5A3CCEAB6A3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C700AAC-FDC0-4824-BCCD-FBCEAFE4F6CF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9pPr>
          </a:lstStyle>
          <a:p>
            <a:pPr eaLnBrk="1" hangingPunct="1">
              <a:spcBef>
                <a:spcPct val="0"/>
              </a:spcBef>
            </a:pPr>
            <a:fld id="{749CD3EF-00F0-4F47-9435-8CE18EC1CAC3}" type="slidenum">
              <a:rPr lang="ko-KR" altLang="en-US">
                <a:solidFill>
                  <a:srgbClr val="000000"/>
                </a:solidFill>
                <a:ea typeface="맑은 고딕" pitchFamily="50" charset="-127"/>
              </a:rPr>
              <a:pPr eaLnBrk="1" hangingPunct="1">
                <a:spcBef>
                  <a:spcPct val="0"/>
                </a:spcBef>
              </a:pPr>
              <a:t>5</a:t>
            </a:fld>
            <a:endParaRPr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B125882-4B79-4D9F-BEA1-DE3BA5066DF0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7D16582-E838-48AC-9E50-BFB99FD1CEA4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93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41B1D9-731D-4A30-BAC5-E9DBEE30542B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A4926BE-32A5-46DD-9818-865D63902E09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4F7255-CE3D-401F-9266-078AE7036F7B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B79EA43-8DDE-40D8-9A1A-ED61598C42B2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14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B14C78-8081-4A9C-A04B-75E7D823BAF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590F2FF-7593-4312-A689-F0CA0D57B578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10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6489419-2D31-4D31-9D6C-E1E6944C2D30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181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135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월평균은 합계를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월로 나누기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4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83D07F-506A-403F-9743-8D2588178227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1E3B7ED-FF8D-4355-89B8-372D21233BAF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10D7AD-9E35-4D5F-A3C4-54705CB08E9A}" type="slidenum">
              <a:rPr lang="ko-KR" altLang="en-US" smtClean="0"/>
              <a:pPr/>
              <a:t>12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BCA331D0-D01E-45F4-89BC-FEDC12128743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외래진료일수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123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일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5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60999A-EED9-4263-B6BA-DE573A0B2EAF}" type="slidenum">
              <a:rPr lang="ko-KR" altLang="en-US" smtClean="0"/>
              <a:pPr/>
              <a:t>13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C7CEED4-6961-4404-B1D1-D66A3F6468B4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ko-KR" altLang="en-US" dirty="0" smtClean="0">
              <a:latin typeface="굴림" charset="-127"/>
              <a:ea typeface="굴림" charset="-127"/>
            </a:endParaRPr>
          </a:p>
        </p:txBody>
      </p:sp>
      <p:sp>
        <p:nvSpPr>
          <p:cNvPr id="655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BB7BD88-373D-4538-B25B-AF13F61A7BC6}" type="slidenum">
              <a:rPr lang="ko-KR" altLang="en-US" smtClean="0"/>
              <a:pPr/>
              <a:t>14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F7ACAC33-A4A4-4A72-8650-1F51E5102245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45715" anchor="b"/>
          <a:lstStyle/>
          <a:p>
            <a:pPr algn="r"/>
            <a:fld id="{20A110CD-1F1F-4665-8EB2-829F9E200611}" type="slidenum"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pPr algn="r"/>
              <a:t>15</a:t>
            </a:fld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z="1800" dirty="0" smtClean="0">
              <a:latin typeface="-윤고딕340"/>
              <a:ea typeface="굴림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F44A024-DCAA-4956-8CA9-1556EAAB9BD8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16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3EE3998-1E0F-4770-8DFB-0C427CEE8652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altLang="ko-KR" b="1" dirty="0" smtClean="0">
              <a:latin typeface="-윤고딕340"/>
              <a:ea typeface="굴림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8EB5ED6-9F86-4A8B-9E05-7FD773B765BB}" type="slidenum">
              <a:rPr lang="ko-KR" altLang="en-US" smtClean="0"/>
              <a:pPr/>
              <a:t>17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719305-7FB4-4DAB-B584-03637C4EC21E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86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4ABCF6-ADB1-498C-9FEE-808A9BB1E191}" type="slidenum">
              <a:rPr lang="ko-KR" altLang="en-US" smtClean="0"/>
              <a:pPr/>
              <a:t>18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4D3F1397-FFDB-491D-8213-CC22D13A7A77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96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B430E7-B13D-4359-8DA2-D05EC5096F75}" type="slidenum">
              <a:rPr lang="ko-KR" altLang="en-US" smtClean="0"/>
              <a:pPr/>
              <a:t>19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1023F9F-2236-4F24-93FB-E6F6863FAE96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>
              <a:latin typeface="+mn-ea"/>
              <a:ea typeface="+mn-ea"/>
            </a:endParaRPr>
          </a:p>
        </p:txBody>
      </p:sp>
      <p:sp>
        <p:nvSpPr>
          <p:cNvPr id="706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900A3B9-93A0-4716-99AF-FE6F22E4B699}" type="slidenum">
              <a:rPr lang="ko-KR" altLang="en-US" smtClean="0"/>
              <a:pPr/>
              <a:t>20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885CFAF-B1D0-4D85-B6C5-C9D307646DCC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16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FDD2C0-6D0C-438F-B86C-84D7F6D80A79}" type="slidenum">
              <a:rPr lang="ko-KR" altLang="en-US" smtClean="0"/>
              <a:pPr/>
              <a:t>21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4626014-0BE7-4012-B0D1-2FD4AC983E23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16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FDD2C0-6D0C-438F-B86C-84D7F6D80A79}" type="slidenum">
              <a:rPr lang="ko-KR" altLang="en-US" smtClean="0"/>
              <a:pPr/>
              <a:t>22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700577D-B22E-4BE3-AA9A-91CA2B0D889A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27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6BADD2-D4FF-4F7D-AEF4-A3BE5D6F11D7}" type="slidenum">
              <a:rPr lang="ko-KR" altLang="en-US" smtClean="0"/>
              <a:pPr/>
              <a:t>23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C93C1F1-2E73-4C49-9CA4-AE680894CDAB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27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6BADD2-D4FF-4F7D-AEF4-A3BE5D6F11D7}" type="slidenum">
              <a:rPr lang="ko-KR" altLang="en-US" smtClean="0"/>
              <a:pPr/>
              <a:t>24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432F3EE9-1300-4D2E-AEE6-01382443A6EC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37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74E3FA-AC85-4A67-9247-36E8C8C1D84F}" type="slidenum">
              <a:rPr lang="ko-KR" altLang="en-US" smtClean="0"/>
              <a:pPr/>
              <a:t>25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0528ACF-F037-432B-888B-2B308409944C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37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74E3FA-AC85-4A67-9247-36E8C8C1D84F}" type="slidenum">
              <a:rPr lang="ko-KR" altLang="en-US" smtClean="0"/>
              <a:pPr/>
              <a:t>26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F05056A-C9CF-48AC-A0FB-4F4A46C241FE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8400" y="1243013"/>
            <a:ext cx="4471988" cy="33543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ko-KR" b="1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2100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 anchor="b"/>
          <a:lstStyle/>
          <a:p>
            <a:pPr algn="r"/>
            <a:fld id="{63308AE5-BA47-4C53-A709-EFC995696F9A}" type="slidenum">
              <a:rPr kumimoji="0" lang="ko-KR" altLang="en-US" sz="1200">
                <a:latin typeface="-윤고딕340"/>
                <a:ea typeface="맑은 고딕" pitchFamily="50" charset="-127"/>
              </a:rPr>
              <a:pPr algn="r"/>
              <a:t>27</a:t>
            </a:fld>
            <a:endParaRPr kumimoji="0" lang="en-US" altLang="ko-KR" sz="1200">
              <a:latin typeface="-윤고딕340"/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BBCA0CA3-0466-4503-A5A7-10A96E5E7ADF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</a:endParaRPr>
          </a:p>
        </p:txBody>
      </p:sp>
      <p:sp>
        <p:nvSpPr>
          <p:cNvPr id="768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B64D6A-8DD6-496A-AEDC-607EB3C6C5EF}" type="slidenum">
              <a:rPr lang="ko-KR" altLang="en-US" smtClean="0"/>
              <a:pPr/>
              <a:t>28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96EFB10-F9B9-4AA0-BDF6-2486E75DC62C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</a:endParaRPr>
          </a:p>
        </p:txBody>
      </p:sp>
      <p:sp>
        <p:nvSpPr>
          <p:cNvPr id="768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B64D6A-8DD6-496A-AEDC-607EB3C6C5EF}" type="slidenum">
              <a:rPr lang="ko-KR" altLang="en-US" smtClean="0"/>
              <a:pPr/>
              <a:t>29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6855233-2D27-4CC6-952F-F2F9E67AEE6C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307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BA0E05D0-D2F9-4BCB-8469-40C789A027A5}" type="slidenum">
              <a:rPr kumimoji="0" lang="ko-KR" altLang="en-US" smtClean="0">
                <a:latin typeface="-윤고딕340" charset="-127"/>
                <a:ea typeface="맑은 고딕" pitchFamily="50" charset="-127"/>
              </a:rPr>
              <a:pPr eaLnBrk="1" hangingPunct="1"/>
              <a:t>30</a:t>
            </a:fld>
            <a:endParaRPr kumimoji="0" lang="en-US" altLang="ko-KR" smtClean="0">
              <a:latin typeface="-윤고딕340" charset="-127"/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 smtClean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662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4B9157-EEDA-477A-B7E6-865FAF978655}" type="slidenum">
              <a:rPr lang="ko-KR" altLang="en-US" smtClean="0">
                <a:latin typeface="-윤고딕340" charset="-127"/>
              </a:rPr>
              <a:pPr/>
              <a:t>31</a:t>
            </a:fld>
            <a:endParaRPr lang="en-US" altLang="ko-KR" smtClean="0">
              <a:latin typeface="-윤고딕34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C80DAEB-6C6D-4120-A78D-25B9A8C54B8E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 smtClean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6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669AC9-4603-43D1-8FF7-DA5F89618458}" type="slidenum">
              <a:rPr lang="ko-KR" altLang="en-US" smtClean="0">
                <a:latin typeface="-윤고딕340" charset="-127"/>
              </a:rPr>
              <a:pPr/>
              <a:t>32</a:t>
            </a:fld>
            <a:endParaRPr lang="en-US" altLang="ko-KR" smtClean="0">
              <a:latin typeface="-윤고딕34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46CFEE6-EBEF-4989-84E8-39148ABB465F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lIns="91440" tIns="45720" rIns="91440" bIns="45720"/>
          <a:lstStyle/>
          <a:p>
            <a:pPr>
              <a:spcBef>
                <a:spcPct val="0"/>
              </a:spcBef>
            </a:pPr>
            <a:endParaRPr lang="en-US" altLang="ko-KR" b="1" smtClean="0">
              <a:latin typeface="-윤고딕340" charset="-127"/>
              <a:ea typeface="굴림" charset="-127"/>
            </a:endParaRPr>
          </a:p>
        </p:txBody>
      </p:sp>
      <p:sp>
        <p:nvSpPr>
          <p:cNvPr id="26628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8641C66-D6BA-42A0-BD4D-D04CDBCE27C5}" type="slidenum"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pPr algn="r"/>
              <a:t>33</a:t>
            </a:fld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45FC84D7-BAEA-45A6-B007-BF95471B73B7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lIns="91440" tIns="45720" rIns="91440" bIns="45720"/>
          <a:lstStyle/>
          <a:p>
            <a:pPr>
              <a:spcBef>
                <a:spcPct val="0"/>
              </a:spcBef>
            </a:pPr>
            <a:endParaRPr lang="en-US" altLang="ko-KR" b="1" smtClean="0">
              <a:latin typeface="-윤고딕340"/>
              <a:ea typeface="굴림" charset="-127"/>
            </a:endParaRPr>
          </a:p>
        </p:txBody>
      </p:sp>
      <p:sp>
        <p:nvSpPr>
          <p:cNvPr id="7987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BCAA977-7864-42D0-ABBD-B532386289EC}" type="slidenum"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pPr algn="r"/>
              <a:t>34</a:t>
            </a:fld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3C1BF4E-9170-4E2B-B451-5E384F3185BC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B541E82-F7C4-40E8-888B-A5F7A8D6E0FD}" type="slidenum">
              <a:rPr lang="ko-KR" altLang="en-US" smtClean="0">
                <a:latin typeface="-윤고딕340" charset="-127"/>
              </a:rPr>
              <a:pPr/>
              <a:t>35</a:t>
            </a:fld>
            <a:endParaRPr lang="ko-KR" altLang="en-US" smtClean="0">
              <a:latin typeface="-윤고딕340" charset="-127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3F2CF6-5898-476F-AD75-B4E73ED20938}" type="datetime1">
              <a:rPr lang="ko-KR" altLang="en-US" smtClean="0"/>
              <a:t>2017-10-18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B541E82-F7C4-40E8-888B-A5F7A8D6E0FD}" type="slidenum">
              <a:rPr lang="ko-KR" altLang="en-US" smtClean="0">
                <a:latin typeface="-윤고딕340" charset="-127"/>
              </a:rPr>
              <a:pPr/>
              <a:t>36</a:t>
            </a:fld>
            <a:endParaRPr lang="ko-KR" altLang="en-US" smtClean="0">
              <a:latin typeface="-윤고딕340" charset="-127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C9E0FEF-6D34-490B-A9F0-25FCA55C1C44}" type="datetime1">
              <a:rPr lang="ko-KR" altLang="en-US" smtClean="0"/>
              <a:t>2017-10-18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37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E222E6F-ACAB-4C97-B030-DAA1AB0FDBCC}" type="datetime1">
              <a:rPr lang="ko-KR" altLang="en-US" smtClean="0"/>
              <a:t>2017-10-18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38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ABB08B8-A695-416A-9436-38686E59C358}" type="datetime1">
              <a:rPr lang="ko-KR" altLang="en-US" smtClean="0"/>
              <a:t>2017-10-18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E947725-CEC9-4E39-8CE7-EF5D2AC9739F}" type="datetime1">
              <a:rPr lang="ko-KR" altLang="en-US" smtClean="0"/>
              <a:t>2017-10-18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B61081-A7C1-4254-829F-90022359DF0C}" type="slidenum">
              <a:rPr lang="ko-KR" altLang="en-US" smtClean="0"/>
              <a:pPr/>
              <a:t>40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A0A32D0-1DB1-4B5A-85E3-099A6E6294E1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주용현안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pitchFamily="50" charset="-127"/>
            </a:endParaRPr>
          </a:p>
        </p:txBody>
      </p:sp>
      <p:sp>
        <p:nvSpPr>
          <p:cNvPr id="890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9pPr>
          </a:lstStyle>
          <a:p>
            <a:pPr eaLnBrk="1" hangingPunct="1">
              <a:spcBef>
                <a:spcPct val="0"/>
              </a:spcBef>
            </a:pPr>
            <a:fld id="{AE908E97-E0B7-46E6-9087-2DF600C636BF}" type="slidenum">
              <a:rPr lang="ko-KR" altLang="en-US">
                <a:solidFill>
                  <a:srgbClr val="000000"/>
                </a:solidFill>
                <a:ea typeface="맑은 고딕" pitchFamily="50" charset="-127"/>
              </a:rPr>
              <a:pPr eaLnBrk="1" hangingPunct="1">
                <a:spcBef>
                  <a:spcPct val="0"/>
                </a:spcBef>
              </a:pPr>
              <a:t>41</a:t>
            </a:fld>
            <a:endParaRPr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E677079-52C1-468B-86F9-800642EC3FE0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60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6AA14F-2247-4E4E-B3C6-A05993028343}" type="slidenum">
              <a:rPr lang="ko-KR" altLang="en-US" smtClean="0"/>
              <a:pPr/>
              <a:t>42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85241A9-13EA-4FAE-852A-34A5A3AFA202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70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2AF35C-73C3-4277-AE99-5961CABFBC89}" type="slidenum">
              <a:rPr lang="ko-KR" altLang="en-US" smtClean="0"/>
              <a:pPr/>
              <a:t>43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887957A-94F6-4DB8-B6FE-344DA6410D9B}" type="datetime1">
              <a:rPr lang="ko-KR" altLang="en-US" smtClean="0"/>
              <a:t>2017-10-18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48E17-BBA2-4F56-8779-28DC3D792F9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6B64-00D6-4AA2-8FD1-17A114FA63C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BBE4-1746-495E-A37F-3230303C061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B8E71594-F208-475B-B061-E16C92B8F3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A8153131-32D5-4AE4-9D77-8A20B5C38C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C462BE2-73BC-4919-AD1E-7928D4E8B3A0}" type="datetimeFigureOut">
              <a:rPr lang="ko-KR" altLang="en-US"/>
              <a:pPr>
                <a:defRPr/>
              </a:pPr>
              <a:t>2017-10-18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F6E85F-0857-4D96-A066-FFA151CB8A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980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7961AE6-4008-438B-845D-8E7826922FC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091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8A484CE9-1CDB-4FDB-B4A4-531E616F436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305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7072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05605BE-797F-4416-B564-6DDE7378C0CD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2017-10-18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49A097E-BA0D-4C27-A10D-BD1957A44572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90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866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DC939A16-B6E3-424D-825D-7F19826A264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217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23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jpeg"/><Relationship Id="rId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28" name="그림 6"/>
          <p:cNvPicPr>
            <a:picLocks noChangeAspect="1"/>
          </p:cNvPicPr>
          <p:nvPr/>
        </p:nvPicPr>
        <p:blipFill>
          <a:blip r:embed="rId9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23" r:id="rId2"/>
    <p:sldLayoutId id="2147484424" r:id="rId3"/>
    <p:sldLayoutId id="2147484425" r:id="rId4"/>
    <p:sldLayoutId id="2147484426" r:id="rId5"/>
    <p:sldLayoutId id="2147484427" r:id="rId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3076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9C1EF63-249E-4818-AE00-4EE9D423122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3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그림 3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172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D8E0435-B586-44E5-A107-FBFF84B69CA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9" r:id="rId2"/>
    <p:sldLayoutId id="2147484430" r:id="rId3"/>
    <p:sldLayoutId id="2147484421" r:id="rId4"/>
    <p:sldLayoutId id="2147484431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5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58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69963" y="1916113"/>
            <a:ext cx="7173912" cy="19478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1500"/>
              </a:spcBef>
              <a:defRPr/>
            </a:pPr>
            <a:r>
              <a:rPr lang="ko-KR" altLang="en-US" sz="4800" spc="-150" dirty="0">
                <a:solidFill>
                  <a:srgbClr val="DF4F2C"/>
                </a:solidFill>
                <a:latin typeface="HY견명조" pitchFamily="18" charset="-127"/>
                <a:ea typeface="HY견명조" pitchFamily="18" charset="-127"/>
              </a:rPr>
              <a:t>최상의 의료제공으로 </a:t>
            </a:r>
            <a:endParaRPr lang="en-US" altLang="ko-KR" sz="4800" spc="-150" dirty="0">
              <a:solidFill>
                <a:srgbClr val="DF4F2C"/>
              </a:solidFill>
              <a:latin typeface="HY견명조" pitchFamily="18" charset="-127"/>
              <a:ea typeface="HY견명조" pitchFamily="18" charset="-127"/>
            </a:endParaRPr>
          </a:p>
          <a:p>
            <a:pPr>
              <a:spcBef>
                <a:spcPts val="1500"/>
              </a:spcBef>
              <a:defRPr/>
            </a:pPr>
            <a:r>
              <a:rPr lang="ko-KR" altLang="en-US" sz="6000" spc="-15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신뢰받는 남원의료원</a:t>
            </a:r>
            <a:endParaRPr lang="ko-KR" altLang="en-US" sz="4400" spc="-15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3228975" y="5500688"/>
            <a:ext cx="34147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dist">
              <a:lnSpc>
                <a:spcPct val="110000"/>
              </a:lnSpc>
              <a:defRPr/>
            </a:pPr>
            <a:r>
              <a:rPr lang="ko-KR" altLang="en-US" sz="24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한컴바탕" pitchFamily="18" charset="-127"/>
              </a:rPr>
              <a:t>전라북도 남원의료원</a:t>
            </a:r>
          </a:p>
          <a:p>
            <a:pPr algn="dist">
              <a:lnSpc>
                <a:spcPct val="110000"/>
              </a:lnSpc>
              <a:defRPr/>
            </a:pPr>
            <a:r>
              <a:rPr lang="en-US" altLang="ko-KR" sz="1050" dirty="0">
                <a:solidFill>
                  <a:schemeClr val="bg1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  <a:cs typeface="한컴바탕" pitchFamily="18" charset="-127"/>
              </a:rPr>
              <a:t>JEOLLABUK-DO NAMWON MEDICAL CENTER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381747"/>
              </p:ext>
            </p:extLst>
          </p:nvPr>
        </p:nvGraphicFramePr>
        <p:xfrm>
          <a:off x="5929313" y="533400"/>
          <a:ext cx="2595538" cy="60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5538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2017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 경영전략회의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2017. 10. 18.(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 16:00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5777" name="_x274622680" descr="EMB00015b9c53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373216"/>
            <a:ext cx="864096" cy="7920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양쪽 모서리가 둥근 사각형 11"/>
          <p:cNvSpPr/>
          <p:nvPr/>
        </p:nvSpPr>
        <p:spPr>
          <a:xfrm rot="5400000">
            <a:off x="1116012" y="-544512"/>
            <a:ext cx="676275" cy="29083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09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44970" y="695825"/>
            <a:ext cx="2077357" cy="466281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lang="ko-KR" altLang="en-US" sz="2700" b="1" kern="1200" spc="-15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sz="3600" b="0" spc="0" smtClean="0">
                <a:latin typeface="HY견명조" pitchFamily="18" charset="-127"/>
                <a:ea typeface="HY견명조" pitchFamily="18" charset="-127"/>
              </a:rPr>
              <a:t>보고순서</a:t>
            </a:r>
            <a:endParaRPr lang="en-US" altLang="ko-KR" sz="3600" b="0" spc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0484" name="직사각형 4"/>
          <p:cNvSpPr>
            <a:spLocks noChangeArrowheads="1"/>
          </p:cNvSpPr>
          <p:nvPr/>
        </p:nvSpPr>
        <p:spPr bwMode="auto">
          <a:xfrm>
            <a:off x="860425" y="1987550"/>
            <a:ext cx="745588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미션</a:t>
            </a:r>
            <a:r>
              <a:rPr lang="en-US" altLang="ko-KR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  <a:endParaRPr lang="en-US" altLang="ko-KR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주요현안 </a:t>
            </a: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추진계획</a:t>
            </a:r>
            <a:endParaRPr lang="en-US" altLang="ko-KR" sz="4800" dirty="0" smtClean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en-US" altLang="ko-KR" sz="480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480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480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분기 </a:t>
            </a: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사업수익 현황</a:t>
            </a:r>
            <a:endParaRPr lang="en-US" altLang="ko-KR" sz="4800" dirty="0" smtClean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주요현안 추진실적</a:t>
            </a:r>
            <a:r>
              <a:rPr lang="en-US" altLang="ko-KR" sz="36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부서별</a:t>
            </a:r>
            <a:r>
              <a:rPr lang="en-US" altLang="ko-KR" sz="36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  <a:endParaRPr lang="en-US" altLang="ko-KR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35242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533" name="AutoShape 92"/>
          <p:cNvSpPr>
            <a:spLocks noChangeArrowheads="1"/>
          </p:cNvSpPr>
          <p:nvPr/>
        </p:nvSpPr>
        <p:spPr bwMode="auto">
          <a:xfrm>
            <a:off x="468313" y="917575"/>
            <a:ext cx="8207375" cy="5391150"/>
          </a:xfrm>
          <a:prstGeom prst="roundRect">
            <a:avLst>
              <a:gd name="adj" fmla="val 1796"/>
            </a:avLst>
          </a:prstGeom>
          <a:solidFill>
            <a:schemeClr val="bg1"/>
          </a:solidFill>
          <a:ln w="34925" algn="ctr">
            <a:solidFill>
              <a:srgbClr val="00808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ko-KR" altLang="en-US"/>
          </a:p>
        </p:txBody>
      </p:sp>
      <p:pic>
        <p:nvPicPr>
          <p:cNvPr id="22534" name="Picture 61" descr="그림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613" y="874713"/>
            <a:ext cx="635476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Text Box 9"/>
          <p:cNvSpPr txBox="1">
            <a:spLocks noChangeArrowheads="1"/>
          </p:cNvSpPr>
          <p:nvPr/>
        </p:nvSpPr>
        <p:spPr bwMode="auto">
          <a:xfrm>
            <a:off x="633413" y="947738"/>
            <a:ext cx="512762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</a:p>
        </p:txBody>
      </p:sp>
      <p:pic>
        <p:nvPicPr>
          <p:cNvPr id="22536" name="Picture 4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2462213"/>
            <a:ext cx="821531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" name="Text Box 5"/>
          <p:cNvSpPr txBox="1">
            <a:spLocks noChangeArrowheads="1"/>
          </p:cNvSpPr>
          <p:nvPr/>
        </p:nvSpPr>
        <p:spPr bwMode="auto">
          <a:xfrm>
            <a:off x="1725613" y="2670175"/>
            <a:ext cx="5561012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ko-KR" sz="20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0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최상의 의료제공으로 신뢰받는 </a:t>
            </a:r>
            <a:r>
              <a:rPr lang="en-US" altLang="ko-KR" sz="20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  <a:p>
            <a:pPr algn="ctr">
              <a:defRPr/>
            </a:pPr>
            <a:r>
              <a:rPr lang="ko-KR" altLang="en-US" sz="28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지역거점공공병원 구축 달성</a:t>
            </a:r>
            <a:endParaRPr lang="ko-KR" altLang="en-US" sz="1400" kern="0" dirty="0">
              <a:solidFill>
                <a:srgbClr val="0099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538" name="Picture 7" descr="37"/>
          <p:cNvPicPr>
            <a:picLocks noChangeAspect="1" noChangeArrowheads="1"/>
          </p:cNvPicPr>
          <p:nvPr/>
        </p:nvPicPr>
        <p:blipFill>
          <a:blip r:embed="rId5" cstate="print">
            <a:lum bright="-6000" contrast="6000"/>
          </a:blip>
          <a:srcRect l="9865" r="10112"/>
          <a:stretch>
            <a:fillRect/>
          </a:stretch>
        </p:blipFill>
        <p:spPr bwMode="auto">
          <a:xfrm>
            <a:off x="476250" y="3540125"/>
            <a:ext cx="8167688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9" name="Text Box 8"/>
          <p:cNvSpPr txBox="1">
            <a:spLocks noChangeArrowheads="1"/>
          </p:cNvSpPr>
          <p:nvPr/>
        </p:nvSpPr>
        <p:spPr bwMode="auto">
          <a:xfrm>
            <a:off x="3767138" y="3763963"/>
            <a:ext cx="1622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ko-KR" altLang="en-US" sz="200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지역주민 신뢰</a:t>
            </a:r>
            <a:endParaRPr lang="ko-KR" sz="120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540" name="Picture 22" descr="021"/>
          <p:cNvPicPr>
            <a:picLocks noChangeAspect="1" noChangeArrowheads="1"/>
          </p:cNvPicPr>
          <p:nvPr/>
        </p:nvPicPr>
        <p:blipFill>
          <a:blip r:embed="rId6" cstate="print"/>
          <a:srcRect l="50278"/>
          <a:stretch>
            <a:fillRect/>
          </a:stretch>
        </p:blipFill>
        <p:spPr bwMode="auto">
          <a:xfrm>
            <a:off x="4597400" y="1357313"/>
            <a:ext cx="4046538" cy="259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Picture 12" descr="그림15"/>
          <p:cNvPicPr preferRelativeResize="0">
            <a:picLocks noChangeArrowheads="1"/>
          </p:cNvPicPr>
          <p:nvPr/>
        </p:nvPicPr>
        <p:blipFill>
          <a:blip r:embed="rId7" cstate="print"/>
          <a:srcRect b="50357"/>
          <a:stretch>
            <a:fillRect/>
          </a:stretch>
        </p:blipFill>
        <p:spPr bwMode="auto">
          <a:xfrm>
            <a:off x="609600" y="4151313"/>
            <a:ext cx="18002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" name="Rectangle 13"/>
          <p:cNvSpPr>
            <a:spLocks noChangeArrowheads="1"/>
          </p:cNvSpPr>
          <p:nvPr/>
        </p:nvSpPr>
        <p:spPr bwMode="auto">
          <a:xfrm>
            <a:off x="1025525" y="4244975"/>
            <a:ext cx="890588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경영 혁신</a:t>
            </a:r>
          </a:p>
        </p:txBody>
      </p:sp>
      <p:pic>
        <p:nvPicPr>
          <p:cNvPr id="22543" name="Picture 18" descr="그림15 copy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44775" y="3886200"/>
            <a:ext cx="18002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" name="Rectangle 19"/>
          <p:cNvSpPr>
            <a:spLocks noChangeArrowheads="1"/>
          </p:cNvSpPr>
          <p:nvPr/>
        </p:nvSpPr>
        <p:spPr bwMode="auto">
          <a:xfrm>
            <a:off x="2859088" y="4238625"/>
            <a:ext cx="136842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의료의 질 향상</a:t>
            </a:r>
          </a:p>
        </p:txBody>
      </p:sp>
      <p:sp>
        <p:nvSpPr>
          <p:cNvPr id="128" name="Rectangle 14"/>
          <p:cNvSpPr>
            <a:spLocks noChangeArrowheads="1"/>
          </p:cNvSpPr>
          <p:nvPr/>
        </p:nvSpPr>
        <p:spPr bwMode="auto">
          <a:xfrm>
            <a:off x="715963" y="4729163"/>
            <a:ext cx="1665287" cy="1127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진료 및 성장사업  활성화</a:t>
            </a: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필수의료시설 확충</a:t>
            </a:r>
            <a:endParaRPr kumimoji="0" lang="ko-KR" altLang="en-US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546" name="Picture 15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4778375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7" name="Picture 16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5602288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8" name="Picture 22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49538" y="5616575"/>
            <a:ext cx="214312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9" name="Picture 40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55888" y="4795838"/>
            <a:ext cx="214312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" name="Rectangle 14"/>
          <p:cNvSpPr>
            <a:spLocks noChangeArrowheads="1"/>
          </p:cNvSpPr>
          <p:nvPr/>
        </p:nvSpPr>
        <p:spPr bwMode="auto">
          <a:xfrm>
            <a:off x="2759075" y="4727575"/>
            <a:ext cx="1665288" cy="1341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정부시책사업 적극 수행</a:t>
            </a:r>
            <a:endParaRPr kumimoji="0" lang="en-US" altLang="ko-KR" sz="10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전문 의료진 지속적 확보</a:t>
            </a:r>
          </a:p>
        </p:txBody>
      </p:sp>
      <p:pic>
        <p:nvPicPr>
          <p:cNvPr id="22551" name="Picture 12" descr="그림15"/>
          <p:cNvPicPr preferRelativeResize="0">
            <a:picLocks noChangeArrowheads="1"/>
          </p:cNvPicPr>
          <p:nvPr/>
        </p:nvPicPr>
        <p:blipFill>
          <a:blip r:embed="rId7" cstate="print"/>
          <a:srcRect b="50357"/>
          <a:stretch>
            <a:fillRect/>
          </a:stretch>
        </p:blipFill>
        <p:spPr bwMode="auto">
          <a:xfrm>
            <a:off x="4695825" y="4164013"/>
            <a:ext cx="18002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" name="Rectangle 13"/>
          <p:cNvSpPr>
            <a:spLocks noChangeArrowheads="1"/>
          </p:cNvSpPr>
          <p:nvPr/>
        </p:nvSpPr>
        <p:spPr bwMode="auto">
          <a:xfrm>
            <a:off x="4729163" y="4257675"/>
            <a:ext cx="171132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err="1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포괄적서비스</a:t>
            </a: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확충</a:t>
            </a:r>
          </a:p>
        </p:txBody>
      </p:sp>
      <p:sp>
        <p:nvSpPr>
          <p:cNvPr id="136" name="Rectangle 14"/>
          <p:cNvSpPr>
            <a:spLocks noChangeArrowheads="1"/>
          </p:cNvSpPr>
          <p:nvPr/>
        </p:nvSpPr>
        <p:spPr bwMode="auto">
          <a:xfrm>
            <a:off x="4802188" y="4741863"/>
            <a:ext cx="1665287" cy="1343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공공보건의료사업 기능 강화</a:t>
            </a: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지역응급의료센터 기능 강화</a:t>
            </a:r>
          </a:p>
        </p:txBody>
      </p:sp>
      <p:pic>
        <p:nvPicPr>
          <p:cNvPr id="22554" name="Picture 15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95825" y="4791075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5" name="Picture 16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95825" y="5614988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그림 138" descr="병원전경(201106).JPG"/>
          <p:cNvPicPr>
            <a:picLocks noChangeAspect="1"/>
          </p:cNvPicPr>
          <p:nvPr/>
        </p:nvPicPr>
        <p:blipFill>
          <a:blip r:embed="rId11" cstate="print">
            <a:lum bright="20000"/>
          </a:blip>
          <a:stretch>
            <a:fillRect/>
          </a:stretch>
        </p:blipFill>
        <p:spPr>
          <a:xfrm>
            <a:off x="3365088" y="1283905"/>
            <a:ext cx="2297532" cy="1340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57" name="Picture 18" descr="그림15 copy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588" y="3892550"/>
            <a:ext cx="18002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" name="Rectangle 19"/>
          <p:cNvSpPr>
            <a:spLocks noChangeArrowheads="1"/>
          </p:cNvSpPr>
          <p:nvPr/>
        </p:nvSpPr>
        <p:spPr bwMode="auto">
          <a:xfrm>
            <a:off x="7191375" y="4244975"/>
            <a:ext cx="890588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고객 만족</a:t>
            </a:r>
          </a:p>
        </p:txBody>
      </p:sp>
      <p:pic>
        <p:nvPicPr>
          <p:cNvPr id="22559" name="Picture 22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5763" y="5622925"/>
            <a:ext cx="214312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0" name="Picture 40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42113" y="4802188"/>
            <a:ext cx="214312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" name="Rectangle 14"/>
          <p:cNvSpPr>
            <a:spLocks noChangeArrowheads="1"/>
          </p:cNvSpPr>
          <p:nvPr/>
        </p:nvSpPr>
        <p:spPr bwMode="auto">
          <a:xfrm>
            <a:off x="6846888" y="4733925"/>
            <a:ext cx="1665287" cy="1363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조직역량 극대화</a:t>
            </a: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0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고객서비스        개선활동 강화</a:t>
            </a:r>
          </a:p>
        </p:txBody>
      </p:sp>
      <p:pic>
        <p:nvPicPr>
          <p:cNvPr id="22562" name="Picture 23" descr="021"/>
          <p:cNvPicPr>
            <a:picLocks noChangeAspect="1" noChangeArrowheads="1"/>
          </p:cNvPicPr>
          <p:nvPr/>
        </p:nvPicPr>
        <p:blipFill>
          <a:blip r:embed="rId12" cstate="print"/>
          <a:srcRect r="50278"/>
          <a:stretch>
            <a:fillRect/>
          </a:stretch>
        </p:blipFill>
        <p:spPr bwMode="auto">
          <a:xfrm>
            <a:off x="500063" y="1365250"/>
            <a:ext cx="4119562" cy="25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" name="Rectangle 8"/>
          <p:cNvSpPr>
            <a:spLocks noChangeArrowheads="1"/>
          </p:cNvSpPr>
          <p:nvPr/>
        </p:nvSpPr>
        <p:spPr bwMode="auto">
          <a:xfrm>
            <a:off x="1470025" y="917575"/>
            <a:ext cx="3929063" cy="398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/>
          <a:p>
            <a:pPr marL="192088" indent="-192088" algn="ctr" fontAlgn="auto" latinLnBrk="0">
              <a:spcAft>
                <a:spcPts val="0"/>
              </a:spcAft>
              <a:buSzPct val="70000"/>
              <a:buFont typeface="Wingdings" pitchFamily="2" charset="2"/>
              <a:buNone/>
              <a:defRPr/>
            </a:pPr>
            <a:r>
              <a:rPr kumimoji="0" lang="en-US" altLang="ko-KR" sz="1000" b="1" kern="0" dirty="0">
                <a:solidFill>
                  <a:schemeClr val="bg1"/>
                </a:solidFill>
                <a:latin typeface="+mn-ea"/>
              </a:rPr>
              <a:t>“</a:t>
            </a:r>
            <a:r>
              <a:rPr kumimoji="0" lang="ko-KR" altLang="en-US" sz="1000" b="1" kern="0" dirty="0">
                <a:solidFill>
                  <a:schemeClr val="bg1"/>
                </a:solidFill>
                <a:latin typeface="+mn-ea"/>
              </a:rPr>
              <a:t>우리는 양질의 의료 및 포괄적 공공보건의료서비스를 제공하여 </a:t>
            </a:r>
            <a:endParaRPr kumimoji="0" lang="en-US" altLang="ko-KR" sz="1000" b="1" kern="0" dirty="0">
              <a:solidFill>
                <a:schemeClr val="bg1"/>
              </a:solidFill>
              <a:latin typeface="+mn-ea"/>
            </a:endParaRPr>
          </a:p>
          <a:p>
            <a:pPr marL="192088" indent="-192088" algn="ctr" fontAlgn="auto" latinLnBrk="0">
              <a:spcAft>
                <a:spcPts val="0"/>
              </a:spcAft>
              <a:buSzPct val="70000"/>
              <a:buFont typeface="Wingdings" pitchFamily="2" charset="2"/>
              <a:buNone/>
              <a:defRPr/>
            </a:pPr>
            <a:r>
              <a:rPr kumimoji="0" lang="ko-KR" altLang="en-US" sz="1000" b="1" kern="0" dirty="0">
                <a:solidFill>
                  <a:schemeClr val="bg1"/>
                </a:solidFill>
                <a:latin typeface="+mn-ea"/>
              </a:rPr>
              <a:t>지역주민의 건강증진과 지역의료 발전에 기여한다</a:t>
            </a:r>
            <a:r>
              <a:rPr kumimoji="0" lang="en-US" altLang="ko-KR" sz="1000" b="1" kern="0" dirty="0">
                <a:solidFill>
                  <a:schemeClr val="bg1"/>
                </a:solidFill>
                <a:latin typeface="+mn-ea"/>
              </a:rPr>
              <a:t>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35242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557" name="Picture 22" descr="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8"/>
          <a:stretch>
            <a:fillRect/>
          </a:stretch>
        </p:blipFill>
        <p:spPr bwMode="auto">
          <a:xfrm>
            <a:off x="4597400" y="1357313"/>
            <a:ext cx="4046538" cy="25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 smtClean="0">
              <a:solidFill>
                <a:prstClr val="black"/>
              </a:solidFill>
            </a:endParaRPr>
          </a:p>
        </p:txBody>
      </p:sp>
      <p:pic>
        <p:nvPicPr>
          <p:cNvPr id="23559" name="_x201571128" descr="EMB00001b88396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52513"/>
            <a:ext cx="8353425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6585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주요현안 추진계획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주요현안 현황 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총괄표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744"/>
          <p:cNvGraphicFramePr>
            <a:graphicFrameLocks noGrp="1"/>
          </p:cNvGraphicFramePr>
          <p:nvPr/>
        </p:nvGraphicFramePr>
        <p:xfrm>
          <a:off x="285750" y="1928813"/>
          <a:ext cx="8572561" cy="4000528"/>
        </p:xfrm>
        <a:graphic>
          <a:graphicData uri="http://schemas.openxmlformats.org/drawingml/2006/table">
            <a:tbl>
              <a:tblPr/>
              <a:tblGrid>
                <a:gridCol w="1162381"/>
                <a:gridCol w="2123767"/>
                <a:gridCol w="1928826"/>
                <a:gridCol w="1857388"/>
                <a:gridCol w="1500199"/>
              </a:tblGrid>
              <a:tr h="86648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총계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진료부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관리부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공공의료사업부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71330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부서명</a:t>
                      </a: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부서명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부서명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24207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개부서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(14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 지표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건강증진센터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약제과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간호과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물리치료팀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진단검사팀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영상의학팀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  <a:endParaRPr kumimoji="1" lang="ko-KR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기획총무팀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경리팀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원무심사팀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시설부대팀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.QI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감염병센터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7038" y="996950"/>
            <a:ext cx="1644650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부서별 현황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35640"/>
              </p:ext>
            </p:extLst>
          </p:nvPr>
        </p:nvGraphicFramePr>
        <p:xfrm>
          <a:off x="539750" y="1500188"/>
          <a:ext cx="8064502" cy="4786329"/>
        </p:xfrm>
        <a:graphic>
          <a:graphicData uri="http://schemas.openxmlformats.org/drawingml/2006/table">
            <a:tbl>
              <a:tblPr/>
              <a:tblGrid>
                <a:gridCol w="645481"/>
                <a:gridCol w="5101281"/>
                <a:gridCol w="1643074"/>
                <a:gridCol w="674666"/>
              </a:tblGrid>
              <a:tr h="476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연번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 업 명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건강증진센터 활성화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건강증진센터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의약품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성분별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입찰확대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약제과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지속적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CRM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관리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간호과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물리치료 및 작업치료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미내원환자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수행률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물리치료팀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진단검사의학과 전문의 상근 추진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진단검사팀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CT, MRI,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초음파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고가장비 효율성 향상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영상의학팀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연차휴가 촉진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기획총무팀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algn="ctr"/>
                      <a:r>
                        <a:rPr lang="en-US" altLang="ko-KR" b="1" dirty="0" smtClean="0"/>
                        <a:t>8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진료비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삭감율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최소화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원무심사팀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algn="ctr"/>
                      <a:r>
                        <a:rPr lang="en-US" altLang="ko-KR" b="1" dirty="0" smtClean="0"/>
                        <a:t>9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국고지원 시설현대화 및 기능 특성화 사업 추진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시설부대팀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장례식장 활성화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시설부대팀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7038" y="989013"/>
            <a:ext cx="1930400" cy="358775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678618"/>
              </p:ext>
            </p:extLst>
          </p:nvPr>
        </p:nvGraphicFramePr>
        <p:xfrm>
          <a:off x="539750" y="1500188"/>
          <a:ext cx="8064502" cy="1506574"/>
        </p:xfrm>
        <a:graphic>
          <a:graphicData uri="http://schemas.openxmlformats.org/drawingml/2006/table">
            <a:tbl>
              <a:tblPr/>
              <a:tblGrid>
                <a:gridCol w="645481"/>
                <a:gridCol w="5172719"/>
                <a:gridCol w="1643074"/>
                <a:gridCol w="603228"/>
              </a:tblGrid>
              <a:tr h="4059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연번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 업 명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공공보건의료사업 기능강화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.QI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b="1" dirty="0" smtClean="0"/>
                        <a:t>충수절제술 </a:t>
                      </a:r>
                      <a:r>
                        <a:rPr lang="en-US" altLang="ko-KR" b="1" dirty="0" smtClean="0"/>
                        <a:t>CP(</a:t>
                      </a:r>
                      <a:r>
                        <a:rPr lang="ko-KR" altLang="en-US" b="1" dirty="0" smtClean="0"/>
                        <a:t>표준진료지침</a:t>
                      </a:r>
                      <a:r>
                        <a:rPr lang="en-US" altLang="ko-KR" b="1" dirty="0" smtClean="0"/>
                        <a:t>) </a:t>
                      </a:r>
                      <a:r>
                        <a:rPr lang="ko-KR" altLang="en-US" b="1" dirty="0" smtClean="0"/>
                        <a:t>개발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.QI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b="1" dirty="0" smtClean="0"/>
                        <a:t>감염관리  활동강화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감염병센터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7038" y="989013"/>
            <a:ext cx="1930400" cy="358775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분기 사업수익 현황</a:t>
            </a:r>
            <a:endParaRPr lang="ko-KR" altLang="en-US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652" name="Rectangle 58"/>
          <p:cNvSpPr>
            <a:spLocks noChangeArrowheads="1"/>
          </p:cNvSpPr>
          <p:nvPr/>
        </p:nvSpPr>
        <p:spPr bwMode="auto">
          <a:xfrm>
            <a:off x="323528" y="1413054"/>
            <a:ext cx="1584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진료인원 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3" name="Rectangle 60"/>
          <p:cNvSpPr>
            <a:spLocks noChangeArrowheads="1"/>
          </p:cNvSpPr>
          <p:nvPr/>
        </p:nvSpPr>
        <p:spPr bwMode="auto">
          <a:xfrm>
            <a:off x="6412361" y="1785551"/>
            <a:ext cx="22188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(2017. 9. 30.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4" name="Rectangle 472"/>
          <p:cNvSpPr>
            <a:spLocks noChangeArrowheads="1"/>
          </p:cNvSpPr>
          <p:nvPr/>
        </p:nvSpPr>
        <p:spPr bwMode="auto">
          <a:xfrm>
            <a:off x="357188" y="5214938"/>
            <a:ext cx="8429625" cy="10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진료인원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963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(’16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년동기대비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증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70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   *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210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△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22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661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82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92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진료인원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23,613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(’16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년동기대비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증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319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aphicFrame>
        <p:nvGraphicFramePr>
          <p:cNvPr id="21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204224"/>
              </p:ext>
            </p:extLst>
          </p:nvPr>
        </p:nvGraphicFramePr>
        <p:xfrm>
          <a:off x="500063" y="2097088"/>
          <a:ext cx="8208000" cy="3148586"/>
        </p:xfrm>
        <a:graphic>
          <a:graphicData uri="http://schemas.openxmlformats.org/drawingml/2006/table">
            <a:tbl>
              <a:tblPr/>
              <a:tblGrid>
                <a:gridCol w="1080000"/>
                <a:gridCol w="1188000"/>
                <a:gridCol w="1188000"/>
                <a:gridCol w="1188000"/>
                <a:gridCol w="1188000"/>
                <a:gridCol w="1188000"/>
                <a:gridCol w="1188000"/>
              </a:tblGrid>
              <a:tr h="277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3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159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’17.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7~9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’16.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7~9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 계 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323,300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141,164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138,327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0.0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65.7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입 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95,219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19,365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21,450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2,085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60.3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외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래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194,995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46,556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44,522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2,304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4.6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69.8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기 타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33,086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5,432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5,347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57.2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1619672" y="2564904"/>
            <a:ext cx="1152128" cy="26431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2771800" y="2564904"/>
            <a:ext cx="1224136" cy="26431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7524328" y="2564904"/>
            <a:ext cx="1152128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76" name="Rectangle 58"/>
          <p:cNvSpPr>
            <a:spLocks noChangeArrowheads="1"/>
          </p:cNvSpPr>
          <p:nvPr/>
        </p:nvSpPr>
        <p:spPr bwMode="auto">
          <a:xfrm>
            <a:off x="251520" y="1484784"/>
            <a:ext cx="15023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의료수익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677" name="Rectangle 60"/>
          <p:cNvSpPr>
            <a:spLocks noChangeArrowheads="1"/>
          </p:cNvSpPr>
          <p:nvPr/>
        </p:nvSpPr>
        <p:spPr bwMode="auto">
          <a:xfrm>
            <a:off x="5994400" y="1844824"/>
            <a:ext cx="26709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2017. 9. 30.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678" name="Rectangle 472"/>
          <p:cNvSpPr>
            <a:spLocks noChangeArrowheads="1"/>
          </p:cNvSpPr>
          <p:nvPr/>
        </p:nvSpPr>
        <p:spPr bwMode="auto">
          <a:xfrm>
            <a:off x="467544" y="5373216"/>
            <a:ext cx="8215312" cy="10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의료수익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83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(’16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년동기대비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증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   *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41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>
                <a:latin typeface="새굴림"/>
                <a:ea typeface="새굴림"/>
              </a:rPr>
              <a:t>△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36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(’16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년동일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의료수익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2,194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(’16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년동기대비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증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53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aphicFrame>
        <p:nvGraphicFramePr>
          <p:cNvPr id="15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369610"/>
              </p:ext>
            </p:extLst>
          </p:nvPr>
        </p:nvGraphicFramePr>
        <p:xfrm>
          <a:off x="467544" y="2122964"/>
          <a:ext cx="8280000" cy="3148586"/>
        </p:xfrm>
        <a:graphic>
          <a:graphicData uri="http://schemas.openxmlformats.org/drawingml/2006/table">
            <a:tbl>
              <a:tblPr/>
              <a:tblGrid>
                <a:gridCol w="1152000"/>
                <a:gridCol w="1188000"/>
                <a:gridCol w="1188000"/>
                <a:gridCol w="1188000"/>
                <a:gridCol w="1188000"/>
                <a:gridCol w="1188000"/>
                <a:gridCol w="1188000"/>
              </a:tblGrid>
              <a:tr h="277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3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159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수익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‘17.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7~9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‘16.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7~9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 계 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31,444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6,579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6,513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62.8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입 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18,832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3,634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3,720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2.3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59.0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외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래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10,401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2,532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2,412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5.0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71.5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기 타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2,211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413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381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8.4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54.6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1650182" y="2622848"/>
            <a:ext cx="1151632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2834705" y="2622848"/>
            <a:ext cx="1145852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7555398" y="2574826"/>
            <a:ext cx="1157694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검진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700" name="Rectangle 58"/>
          <p:cNvSpPr>
            <a:spLocks noChangeArrowheads="1"/>
          </p:cNvSpPr>
          <p:nvPr/>
        </p:nvSpPr>
        <p:spPr bwMode="auto">
          <a:xfrm>
            <a:off x="251520" y="1484784"/>
            <a:ext cx="15023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검진인원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701" name="Rectangle 60"/>
          <p:cNvSpPr>
            <a:spLocks noChangeArrowheads="1"/>
          </p:cNvSpPr>
          <p:nvPr/>
        </p:nvSpPr>
        <p:spPr bwMode="auto">
          <a:xfrm>
            <a:off x="6228184" y="1700808"/>
            <a:ext cx="22733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2017. 9. 30.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702" name="Rectangle 472"/>
          <p:cNvSpPr>
            <a:spLocks noChangeArrowheads="1"/>
          </p:cNvSpPr>
          <p:nvPr/>
        </p:nvSpPr>
        <p:spPr bwMode="auto">
          <a:xfrm>
            <a:off x="467544" y="5445224"/>
            <a:ext cx="8215312" cy="10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검진인원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100.6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(’16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년 동기대비 증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4.0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종합검진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2.8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(0.2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명 감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국가검진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69.6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(0.4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명 감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24.2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(4.6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명 증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검진인원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2,101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(’16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년 동기대비 증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83.3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</a:t>
            </a:r>
          </a:p>
        </p:txBody>
      </p:sp>
      <p:graphicFrame>
        <p:nvGraphicFramePr>
          <p:cNvPr id="19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9004238"/>
              </p:ext>
            </p:extLst>
          </p:nvPr>
        </p:nvGraphicFramePr>
        <p:xfrm>
          <a:off x="428567" y="2060848"/>
          <a:ext cx="8170746" cy="3242156"/>
        </p:xfrm>
        <a:graphic>
          <a:graphicData uri="http://schemas.openxmlformats.org/drawingml/2006/table">
            <a:tbl>
              <a:tblPr/>
              <a:tblGrid>
                <a:gridCol w="1446150"/>
                <a:gridCol w="1120766"/>
                <a:gridCol w="1120766"/>
                <a:gridCol w="1120766"/>
                <a:gridCol w="1120766"/>
                <a:gridCol w="1120766"/>
                <a:gridCol w="1120766"/>
              </a:tblGrid>
              <a:tr h="44938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구 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6282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인원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‘17.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7~9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‘16.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7~9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증감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(%)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달성도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29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합  계 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33,086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5,432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5,347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85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57.2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24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종합검진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사업장검진포함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1,450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142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304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162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53.3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34.4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24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국가검진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일반검진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암검진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25,700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4,688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4,528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160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3.5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50.6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62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기  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도민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노인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학생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신검등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5,936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602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515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87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16.9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91.3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1907704" y="2559571"/>
            <a:ext cx="1073844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981548" y="2564904"/>
            <a:ext cx="1152699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452320" y="2564904"/>
            <a:ext cx="1146994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검진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724" name="Rectangle 58"/>
          <p:cNvSpPr>
            <a:spLocks noChangeArrowheads="1"/>
          </p:cNvSpPr>
          <p:nvPr/>
        </p:nvSpPr>
        <p:spPr bwMode="auto">
          <a:xfrm>
            <a:off x="395536" y="1412776"/>
            <a:ext cx="1420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검진수익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725" name="Rectangle 60"/>
          <p:cNvSpPr>
            <a:spLocks noChangeArrowheads="1"/>
          </p:cNvSpPr>
          <p:nvPr/>
        </p:nvSpPr>
        <p:spPr bwMode="auto">
          <a:xfrm>
            <a:off x="5994400" y="1700808"/>
            <a:ext cx="26709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2017. 9. 30.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6" name="Rectangle 472"/>
          <p:cNvSpPr>
            <a:spLocks noChangeArrowheads="1"/>
          </p:cNvSpPr>
          <p:nvPr/>
        </p:nvSpPr>
        <p:spPr bwMode="auto">
          <a:xfrm>
            <a:off x="395536" y="5229200"/>
            <a:ext cx="8215312" cy="102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검진수익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5.8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(’16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년 동기대비 증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0.2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4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종합검진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0.6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전년과 동일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국가검진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4.31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(0.2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 증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0.7</a:t>
            </a:r>
            <a:r>
              <a:rPr lang="ko-KR" altLang="en-US" sz="12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(0.03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만원 증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검진수익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120.6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(’16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년 동기대비 증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4.5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증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</a:t>
            </a:r>
          </a:p>
        </p:txBody>
      </p:sp>
      <p:graphicFrame>
        <p:nvGraphicFramePr>
          <p:cNvPr id="24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872693"/>
              </p:ext>
            </p:extLst>
          </p:nvPr>
        </p:nvGraphicFramePr>
        <p:xfrm>
          <a:off x="395536" y="2060848"/>
          <a:ext cx="8375559" cy="3121598"/>
        </p:xfrm>
        <a:graphic>
          <a:graphicData uri="http://schemas.openxmlformats.org/drawingml/2006/table">
            <a:tbl>
              <a:tblPr/>
              <a:tblGrid>
                <a:gridCol w="1679559"/>
                <a:gridCol w="1116000"/>
                <a:gridCol w="1116000"/>
                <a:gridCol w="1116000"/>
                <a:gridCol w="1116000"/>
                <a:gridCol w="1116000"/>
                <a:gridCol w="1116000"/>
              </a:tblGrid>
              <a:tr h="277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2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159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수익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‘17. 7~9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‘16. 7~9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  계 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2,007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373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347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7.5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54.1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종합검진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사업장검진포함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25.5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국가검진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일반검진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암검진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1,547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12.5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54.6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기  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도민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노인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학생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신검등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14.3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85.2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2058591" y="2502396"/>
            <a:ext cx="1145257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3203848" y="2492896"/>
            <a:ext cx="1152128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7668344" y="2492896"/>
            <a:ext cx="1118469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3"/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747" name="Rectangle 9"/>
          <p:cNvSpPr>
            <a:spLocks noChangeArrowheads="1"/>
          </p:cNvSpPr>
          <p:nvPr/>
        </p:nvSpPr>
        <p:spPr bwMode="auto">
          <a:xfrm>
            <a:off x="444500" y="1643063"/>
            <a:ext cx="86407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건 수 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280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년  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270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/ △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3.7%)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수 </a:t>
            </a:r>
            <a:r>
              <a:rPr kumimoji="0" lang="ko-KR" altLang="en-US" sz="1600" b="1" dirty="0" err="1">
                <a:latin typeface="맑은 고딕" pitchFamily="50" charset="-127"/>
                <a:ea typeface="맑은 고딕" pitchFamily="50" charset="-127"/>
              </a:rPr>
              <a:t>익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1,382</a:t>
            </a:r>
            <a:r>
              <a:rPr kumimoji="0"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1,303</a:t>
            </a:r>
            <a:r>
              <a:rPr kumimoji="0"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/ △ 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6.0%)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손익분석 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748" name="Rectangle 10"/>
          <p:cNvSpPr>
            <a:spLocks noChangeArrowheads="1"/>
          </p:cNvSpPr>
          <p:nvPr/>
        </p:nvSpPr>
        <p:spPr bwMode="auto">
          <a:xfrm>
            <a:off x="5746001" y="3071426"/>
            <a:ext cx="26709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2017. 9. 30. </a:t>
            </a:r>
            <a:r>
              <a:rPr kumimoji="0"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kumimoji="0"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84040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430038"/>
              </p:ext>
            </p:extLst>
          </p:nvPr>
        </p:nvGraphicFramePr>
        <p:xfrm>
          <a:off x="714375" y="3387725"/>
          <a:ext cx="7572404" cy="1906589"/>
        </p:xfrm>
        <a:graphic>
          <a:graphicData uri="http://schemas.openxmlformats.org/drawingml/2006/table">
            <a:tbl>
              <a:tblPr/>
              <a:tblGrid>
                <a:gridCol w="1081772"/>
                <a:gridCol w="1081772"/>
                <a:gridCol w="1081772"/>
                <a:gridCol w="1081772"/>
                <a:gridCol w="1081772"/>
                <a:gridCol w="1081772"/>
                <a:gridCol w="1081772"/>
              </a:tblGrid>
              <a:tr h="412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수익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(A)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합계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사용료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장의용품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음식판매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편의점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수수료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금액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1,382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123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96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830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243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90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비용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(B)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합계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인건비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장의용품비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식재료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편의점물품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조화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·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사진 등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금액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834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178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412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157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손익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(A-B)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548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55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418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86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57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1799" name="Rectangle 10"/>
          <p:cNvSpPr>
            <a:spLocks noChangeArrowheads="1"/>
          </p:cNvSpPr>
          <p:nvPr/>
        </p:nvSpPr>
        <p:spPr bwMode="auto">
          <a:xfrm>
            <a:off x="784225" y="5421412"/>
            <a:ext cx="342112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※ </a:t>
            </a:r>
            <a:r>
              <a:rPr kumimoji="0" lang="ko-KR" altLang="en-US" sz="14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식재료</a:t>
            </a:r>
            <a:r>
              <a:rPr kumimoji="0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주방 인건비</a:t>
            </a:r>
            <a:r>
              <a:rPr kumimoji="0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(67 </a:t>
            </a:r>
            <a:r>
              <a:rPr kumimoji="0"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포함</a:t>
            </a:r>
            <a:endParaRPr kumimoji="0" lang="en-US" altLang="ko-KR" sz="1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800" name="Rectangle 58"/>
          <p:cNvSpPr>
            <a:spLocks noChangeArrowheads="1"/>
          </p:cNvSpPr>
          <p:nvPr/>
        </p:nvSpPr>
        <p:spPr bwMode="auto">
          <a:xfrm>
            <a:off x="357188" y="928965"/>
            <a:ext cx="33634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장례식장 안치건수 및 수익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양쪽 모서리가 둥근 사각형 13"/>
          <p:cNvSpPr/>
          <p:nvPr/>
        </p:nvSpPr>
        <p:spPr>
          <a:xfrm rot="16200000">
            <a:off x="4325144" y="-4110831"/>
            <a:ext cx="493712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224116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장례식장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주요현안 추진 실적</a:t>
            </a:r>
            <a:endParaRPr lang="ko-KR" altLang="en-US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939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79994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건강증진센터 활성화 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5513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9454" y="4286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smtClean="0"/>
              <a:t>건강증진센터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2774" name="Rectangle 9"/>
          <p:cNvSpPr>
            <a:spLocks noChangeArrowheads="1"/>
          </p:cNvSpPr>
          <p:nvPr/>
        </p:nvSpPr>
        <p:spPr bwMode="auto">
          <a:xfrm>
            <a:off x="395536" y="1340768"/>
            <a:ext cx="842416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건강진단 수익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2,032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238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8.8%)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종합검진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사업장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국민건강보험공단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남원시보건소와 연계한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국가건강검진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유치를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위한 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적극적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마케팅으로 홍보 및 홍보물 제작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내부적 종합검진 유치운동 전개 및 코디네이터 양성 교육 참석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79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2793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2794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176110"/>
              </p:ext>
            </p:extLst>
          </p:nvPr>
        </p:nvGraphicFramePr>
        <p:xfrm>
          <a:off x="827584" y="4149080"/>
          <a:ext cx="7416824" cy="227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2542"/>
                <a:gridCol w="893762"/>
                <a:gridCol w="1008112"/>
                <a:gridCol w="868145"/>
                <a:gridCol w="1004063"/>
                <a:gridCol w="936104"/>
                <a:gridCol w="864096"/>
              </a:tblGrid>
              <a:tr h="48863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분기별 추진목표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</a:tr>
              <a:tr h="48863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목표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2,032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325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467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386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854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검진수익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1,102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322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390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390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달성율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54.2%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99.1%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83.5%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101%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모서리가 둥근 직사각형 14"/>
          <p:cNvSpPr/>
          <p:nvPr/>
        </p:nvSpPr>
        <p:spPr>
          <a:xfrm>
            <a:off x="467544" y="3501008"/>
            <a:ext cx="1439862" cy="43204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796" name="Rectangle 9"/>
          <p:cNvSpPr>
            <a:spLocks noChangeArrowheads="1"/>
          </p:cNvSpPr>
          <p:nvPr/>
        </p:nvSpPr>
        <p:spPr bwMode="auto">
          <a:xfrm>
            <a:off x="395536" y="1340768"/>
            <a:ext cx="8247063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건강증진센터 활성화를 위한 적극적 마케팅 실시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종합검진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사업장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유치를 위한 관공서 및 기관 홍보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국민건강보험공단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남원시보건소와 연계한 국가건강검진 유치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건강 코디네이터 양성을 통한 건강검진 관리체계 구축</a:t>
            </a:r>
            <a:endParaRPr lang="en-US" altLang="ko-KR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395536" y="836712"/>
            <a:ext cx="1439862" cy="43204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5536" y="3645024"/>
            <a:ext cx="835292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검진연계부서와의 협조체계 구축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검진연계부서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영상의학팀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초음파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/ CT /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유방촬영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),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진단검사팀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산부인과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안과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치과 등</a:t>
            </a:r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종합검진 고객의 대기시간 단축을 위해 예약자 명단에 우선 기록 후 검사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5536" y="3068960"/>
            <a:ext cx="2592288" cy="504056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Rectangle 63"/>
          <p:cNvSpPr>
            <a:spLocks noChangeArrowheads="1"/>
          </p:cNvSpPr>
          <p:nvPr/>
        </p:nvSpPr>
        <p:spPr bwMode="auto">
          <a:xfrm>
            <a:off x="1043608" y="4797152"/>
            <a:ext cx="4535487" cy="504825"/>
          </a:xfrm>
          <a:prstGeom prst="rect">
            <a:avLst/>
          </a:prstGeom>
          <a:gradFill rotWithShape="0">
            <a:gsLst>
              <a:gs pos="0">
                <a:srgbClr val="99CC00"/>
              </a:gs>
              <a:gs pos="100000">
                <a:srgbClr val="99CC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71842" dir="2700000" algn="ctr" rotWithShape="0">
              <a:srgbClr val="000000">
                <a:alpha val="3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6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종합검진 복장 착용 시 우선 진료</a:t>
            </a:r>
          </a:p>
        </p:txBody>
      </p:sp>
      <p:sp>
        <p:nvSpPr>
          <p:cNvPr id="18" name="양쪽 모서리가 둥근 사각형 17"/>
          <p:cNvSpPr/>
          <p:nvPr/>
        </p:nvSpPr>
        <p:spPr>
          <a:xfrm rot="16200000">
            <a:off x="4325143" y="-403939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>
              <a:defRPr/>
            </a:pP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       건강증진센터 활성화 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454" y="4286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smtClean="0"/>
              <a:t>건강증진센터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162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  <a:endParaRPr kumimoji="0" lang="ko-KR" altLang="en-US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286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약제과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34821" name="Rectangle 9"/>
          <p:cNvSpPr>
            <a:spLocks noChangeArrowheads="1"/>
          </p:cNvSpPr>
          <p:nvPr/>
        </p:nvSpPr>
        <p:spPr bwMode="auto">
          <a:xfrm>
            <a:off x="395536" y="1340768"/>
            <a:ext cx="80660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의약품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성분별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입찰율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54%(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53.2%  0.8%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제약회사간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경쟁을 촉진하여 의약품 구입 비용 절감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7038" y="3286125"/>
            <a:ext cx="1439862" cy="35718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427038" y="3717032"/>
            <a:ext cx="8066087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3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차 약사심의위원회 심의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</a:t>
            </a: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신약 신청 시 성분 신청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제약회사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 이상 신청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효능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효과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안전성 등 신뢰할 수 있는 의약품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성분별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입찰 시행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실효성 있는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구매금액 상위 품목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의약품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성분별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입찰 시행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생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동성 시험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동등성 시험 통과 의약품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성분별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입찰 시행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538163" y="4857750"/>
            <a:ext cx="860583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755650" y="285750"/>
            <a:ext cx="5111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의약품 </a:t>
            </a:r>
            <a:r>
              <a:rPr kumimoji="0" lang="ko-KR" altLang="en-US" sz="2400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성분별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입찰 확대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258926"/>
              </p:ext>
            </p:extLst>
          </p:nvPr>
        </p:nvGraphicFramePr>
        <p:xfrm>
          <a:off x="755650" y="1760661"/>
          <a:ext cx="764386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978"/>
                <a:gridCol w="1273978"/>
                <a:gridCol w="1273978"/>
                <a:gridCol w="1273978"/>
                <a:gridCol w="1502915"/>
                <a:gridCol w="1045040"/>
              </a:tblGrid>
              <a:tr h="23812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ko-KR" altLang="en-US" sz="1400" b="1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/>
                        <a:t>분기별 추진목표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비고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381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2381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입찰율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54%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246063" y="257175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지속적 </a:t>
            </a:r>
            <a:r>
              <a:rPr lang="en-US" altLang="ko-KR" sz="2400" b="1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CRM </a:t>
            </a:r>
            <a:r>
              <a:rPr lang="ko-KR" altLang="en-US" sz="2400" b="1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시행</a:t>
            </a:r>
            <a:endParaRPr lang="en-US" altLang="ko-KR" sz="2400" b="1" dirty="0">
              <a:solidFill>
                <a:schemeClr val="accent5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2338"/>
            <a:ext cx="1439862" cy="34642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간호과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5846" name="Rectangle 9"/>
          <p:cNvSpPr>
            <a:spLocks noChangeArrowheads="1"/>
          </p:cNvSpPr>
          <p:nvPr/>
        </p:nvSpPr>
        <p:spPr bwMode="auto">
          <a:xfrm>
            <a:off x="395536" y="1268760"/>
            <a:ext cx="806608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95%(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88%,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7%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퇴원 후 사후관리를 통해 환자의 만족도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95536" y="5373216"/>
            <a:ext cx="1439862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395536" y="5805264"/>
            <a:ext cx="8067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latinLnBrk="0"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부서별 책임 담당자 지정 및 수간호사의 체계적인 관리로 부서별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CRM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현황 간호과장 관리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3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659710"/>
              </p:ext>
            </p:extLst>
          </p:nvPr>
        </p:nvGraphicFramePr>
        <p:xfrm>
          <a:off x="724388" y="1688723"/>
          <a:ext cx="764386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978"/>
                <a:gridCol w="1273978"/>
                <a:gridCol w="1452546"/>
                <a:gridCol w="1214446"/>
                <a:gridCol w="1357348"/>
                <a:gridCol w="1071572"/>
              </a:tblGrid>
              <a:tr h="14287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/>
                        <a:t>분기별 추진목표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/>
                </a:tc>
              </a:tr>
              <a:tr h="12382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</a:tr>
              <a:tr h="166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달성율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모서리가 둥근 직사각형 14"/>
          <p:cNvSpPr/>
          <p:nvPr/>
        </p:nvSpPr>
        <p:spPr>
          <a:xfrm>
            <a:off x="395536" y="3140968"/>
            <a:ext cx="1439862" cy="36410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95536" y="3573016"/>
            <a:ext cx="5016117" cy="1800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2017.7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~ 9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100%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퇴원 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4~7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일 이내 유선 통화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외래 방문일 안내 및 상담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부서별 책임 담당자 지정 및 수간호사의 체계적인 관리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부서별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월별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CRM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현황 제출 받아 간호과장의 책임 관리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</a:t>
            </a:r>
            <a:endParaRPr lang="ko-KR" alt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물리치료 및 작업치료 미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내원환자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수행률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8688"/>
            <a:ext cx="1287462" cy="357187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  <a:r>
              <a:rPr lang="ko-KR" altLang="en-US" sz="24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82715" y="468135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물리치료팀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8918" name="Rectangle 9"/>
          <p:cNvSpPr>
            <a:spLocks noChangeArrowheads="1"/>
          </p:cNvSpPr>
          <p:nvPr/>
        </p:nvSpPr>
        <p:spPr bwMode="auto">
          <a:xfrm>
            <a:off x="357188" y="1285875"/>
            <a:ext cx="8643937" cy="505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물리치료 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91%(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89%,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2%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defRPr/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</a:t>
            </a: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sz="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물리치료 및 작업치료 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활성화로 진료수익 증대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sz="105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추진실적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95.5% (3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89.7%)</a:t>
            </a: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89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617351"/>
              </p:ext>
            </p:extLst>
          </p:nvPr>
        </p:nvGraphicFramePr>
        <p:xfrm>
          <a:off x="785813" y="1700808"/>
          <a:ext cx="7602611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374"/>
                <a:gridCol w="1429374"/>
                <a:gridCol w="1429374"/>
                <a:gridCol w="1429374"/>
                <a:gridCol w="952915"/>
                <a:gridCol w="932200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en-US" altLang="ko-KR" sz="1400" dirty="0" smtClean="0"/>
                    </a:p>
                  </a:txBody>
                  <a:tcPr>
                    <a:solidFill>
                      <a:srgbClr val="0579C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분기별 추진목표</a:t>
                      </a:r>
                      <a:endParaRPr lang="ko-KR" altLang="en-US" sz="1600" dirty="0"/>
                    </a:p>
                  </a:txBody>
                  <a:tcPr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en-US" altLang="ko-KR" sz="1400" dirty="0" smtClean="0"/>
                    </a:p>
                  </a:txBody>
                  <a:tcPr>
                    <a:solidFill>
                      <a:srgbClr val="0579CD"/>
                    </a:solidFill>
                  </a:tcPr>
                </a:tc>
              </a:tr>
              <a:tr h="23760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376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수행률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모서리가 둥근 직사각형 15"/>
          <p:cNvSpPr/>
          <p:nvPr/>
        </p:nvSpPr>
        <p:spPr>
          <a:xfrm>
            <a:off x="467544" y="3284984"/>
            <a:ext cx="1440160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025982"/>
              </p:ext>
            </p:extLst>
          </p:nvPr>
        </p:nvGraphicFramePr>
        <p:xfrm>
          <a:off x="724386" y="4221088"/>
          <a:ext cx="766404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808"/>
                <a:gridCol w="1532808"/>
                <a:gridCol w="1532808"/>
                <a:gridCol w="1532808"/>
                <a:gridCol w="153280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처방 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수행 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미수행 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수행률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32,498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31,041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1,457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95.5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11,360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10,814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546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95.2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11,037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10,598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439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96.0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10,101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9,629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472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dirty="0" smtClean="0"/>
                        <a:t>95.3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966533"/>
              </p:ext>
            </p:extLst>
          </p:nvPr>
        </p:nvGraphicFramePr>
        <p:xfrm>
          <a:off x="739982" y="4941168"/>
          <a:ext cx="7664036" cy="365760"/>
        </p:xfrm>
        <a:graphic>
          <a:graphicData uri="http://schemas.openxmlformats.org/drawingml/2006/table">
            <a:tbl>
              <a:tblPr/>
              <a:tblGrid>
                <a:gridCol w="7664036"/>
              </a:tblGrid>
              <a:tr h="36576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rgbClr val="C00000"/>
                      </a:solidFill>
                      <a:prstDash val="solid"/>
                    </a:lnL>
                    <a:lnR w="38100" cmpd="sng">
                      <a:solidFill>
                        <a:srgbClr val="C00000"/>
                      </a:solidFill>
                      <a:prstDash val="solid"/>
                    </a:lnR>
                    <a:lnT w="38100" cmpd="sng">
                      <a:solidFill>
                        <a:srgbClr val="C00000"/>
                      </a:solidFill>
                      <a:prstDash val="solid"/>
                    </a:lnT>
                    <a:lnB w="38100" cmpd="sng">
                      <a:solidFill>
                        <a:srgbClr val="C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물리치료 및 작업치료 미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내원환자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수행률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82715" y="468135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물리치료팀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8918" name="Rectangle 9"/>
          <p:cNvSpPr>
            <a:spLocks noChangeArrowheads="1"/>
          </p:cNvSpPr>
          <p:nvPr/>
        </p:nvSpPr>
        <p:spPr bwMode="auto">
          <a:xfrm>
            <a:off x="357188" y="1285875"/>
            <a:ext cx="8643937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목표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달성까지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4.5%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상향관리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지속적인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환자 관리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및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유도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직접 방문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또는 전화로 사유 파악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진료과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병동과 협조하여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발생 감소 유도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미내원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사유 확인 관리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사유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컨디션 저하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타병원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진료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손님방문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외출 등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사유로 인해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수행률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상향에 제한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저하 요인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상대적으로 치료 품목이 많은 환자의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발생 </a:t>
            </a:r>
            <a:endParaRPr lang="en-US" altLang="ko-KR" sz="1400" b="1" dirty="0" smtClean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89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95536" y="908720"/>
            <a:ext cx="2664296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검사시스템 개선 및 인력효율성 제고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8688"/>
            <a:ext cx="1287462" cy="357187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  <a:r>
              <a:rPr lang="ko-KR" altLang="en-US" sz="24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04248" y="468135"/>
            <a:ext cx="2125471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진단검사팀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395536" y="1340769"/>
            <a:ext cx="8643937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재료비 절감 및 진단검사의학 전문의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확보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10%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                          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단위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백만원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     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</a:t>
            </a: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장비 통폐합 운영으로 진료수익 증대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                           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단위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원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5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895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7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427038" y="4509120"/>
            <a:ext cx="1471613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36095"/>
              </p:ext>
            </p:extLst>
          </p:nvPr>
        </p:nvGraphicFramePr>
        <p:xfrm>
          <a:off x="723991" y="2153192"/>
          <a:ext cx="760261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522"/>
                <a:gridCol w="1216418"/>
                <a:gridCol w="1292444"/>
                <a:gridCol w="1216418"/>
                <a:gridCol w="1348608"/>
                <a:gridCol w="932200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en-US" altLang="ko-KR" sz="1400" dirty="0" smtClean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분기별 추진목표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en-US" altLang="ko-KR" sz="1400" dirty="0" smtClean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재료비 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전문의 확보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명 채용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5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243380"/>
              </p:ext>
            </p:extLst>
          </p:nvPr>
        </p:nvGraphicFramePr>
        <p:xfrm>
          <a:off x="724388" y="5347817"/>
          <a:ext cx="7603728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0932"/>
                <a:gridCol w="1900932"/>
                <a:gridCol w="1900932"/>
                <a:gridCol w="1900932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 목표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 실적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달성율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재료비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3,000,000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-350,560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-11.7%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검사시스템 개선 및 인력효율성 제고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468135"/>
            <a:ext cx="2125471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진단검사팀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7895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7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5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10866" y="1556792"/>
            <a:ext cx="8510663" cy="415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재료비 절감 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임대장비 통합 운영 하반기로 연기</a:t>
            </a:r>
            <a:endParaRPr lang="en-US" altLang="ko-KR" sz="1400" b="1" dirty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장비와 호환되는 시약</a:t>
            </a: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(2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종</a:t>
            </a: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)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으로 변경하여 비용절감 노력</a:t>
            </a:r>
            <a:endParaRPr lang="en-US" altLang="ko-KR" sz="1400" b="1" dirty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  - Korea virus(Hantan, </a:t>
            </a:r>
            <a:r>
              <a:rPr lang="en-US" altLang="ko-KR" sz="1400" b="1" dirty="0" err="1">
                <a:latin typeface="휴먼모음T" pitchFamily="18" charset="-127"/>
                <a:ea typeface="휴먼모음T" pitchFamily="18" charset="-127"/>
              </a:rPr>
              <a:t>Lepto</a:t>
            </a: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en-US" altLang="ko-KR" sz="1400" b="1" dirty="0" err="1">
                <a:latin typeface="휴먼모음T" pitchFamily="18" charset="-127"/>
                <a:ea typeface="휴먼모음T" pitchFamily="18" charset="-127"/>
              </a:rPr>
              <a:t>Tsutsu</a:t>
            </a: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신속키트검사를 자체검사로 전환하여 수익창출 기대</a:t>
            </a:r>
            <a:endParaRPr lang="en-US" altLang="ko-KR" sz="1400" b="1" dirty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   (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응급의료센터에서 </a:t>
            </a: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Setting 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요구</a:t>
            </a: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전년도 </a:t>
            </a: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분기 대비 건수 증가에 따라 비용 절감 초과</a:t>
            </a:r>
            <a:endParaRPr lang="en-US" altLang="ko-KR" sz="1400" b="1" dirty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진단검사의학과 전문의 초빙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요양기관별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2017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일부터 수가에 따른 등급별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검체검사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질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가산율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적용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가산율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차등 적용으로 인해 진단검사의학과 전문의 상시 근무 필요성 대두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 (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등급판정 기준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숙련도 영역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우수검사 질 영역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상근 진단검사의학과 전문의 수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교육이수 의사 수 현황 등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등급 현황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4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등급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(1%)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적용 </a:t>
            </a:r>
            <a:r>
              <a:rPr lang="ko-KR" altLang="en-US" sz="1400" b="1" dirty="0" smtClean="0">
                <a:latin typeface="+mn-ea"/>
              </a:rPr>
              <a:t>→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2017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12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월까지 한시적으로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등급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(2%)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조정  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984807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지속적으로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진단검사의학과 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전문의 충원 요청</a:t>
            </a:r>
            <a:endParaRPr lang="en-US" altLang="ko-KR" sz="1400" b="1" dirty="0" smtClean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400919" y="1052736"/>
            <a:ext cx="2808312" cy="358775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7088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288" y="908050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영상의학팀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38917" name="Rectangle 9"/>
          <p:cNvSpPr>
            <a:spLocks noChangeArrowheads="1"/>
          </p:cNvSpPr>
          <p:nvPr/>
        </p:nvSpPr>
        <p:spPr bwMode="auto">
          <a:xfrm>
            <a:off x="405607" y="1267848"/>
            <a:ext cx="8137525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 목표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검사건수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20,299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19,333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5%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lvl="1" indent="-285750" eaLnBrk="0" latinLnBrk="0" hangingPunct="0"/>
            <a:endParaRPr lang="en-US" altLang="ko-KR" dirty="0"/>
          </a:p>
          <a:p>
            <a:pPr marL="0" lvl="1" indent="-285750" eaLnBrk="0" latinLnBrk="0" hangingPunct="0"/>
            <a:endParaRPr lang="en-US" altLang="ko-KR" sz="400" dirty="0"/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영상 검사 프로토콜을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다양화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및 신규 검사를 대폭 개발</a:t>
            </a:r>
            <a:endParaRPr kumimoji="0"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고가장비 의료영상 화질 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개선</a:t>
            </a:r>
            <a:endParaRPr kumimoji="0"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714375" y="285750"/>
            <a:ext cx="6786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CT, MRI, SONO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등 고가장비 활용도 향상</a:t>
            </a:r>
            <a:endParaRPr lang="ko-KR" altLang="en-US" sz="2400" dirty="0"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46063" y="285750"/>
            <a:ext cx="539750" cy="4270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6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362986"/>
              </p:ext>
            </p:extLst>
          </p:nvPr>
        </p:nvGraphicFramePr>
        <p:xfrm>
          <a:off x="785812" y="1643063"/>
          <a:ext cx="7572402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0"/>
                <a:gridCol w="984413"/>
                <a:gridCol w="984413"/>
                <a:gridCol w="1135860"/>
                <a:gridCol w="1060136"/>
                <a:gridCol w="863839"/>
                <a:gridCol w="1029261"/>
              </a:tblGrid>
              <a:tr h="285752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en-US" altLang="ko-KR" sz="1400" b="1" dirty="0" smtClean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분기별 추진목표</a:t>
                      </a: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비고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en-US" altLang="ko-KR" sz="1400" b="1" dirty="0" smtClean="0"/>
                        <a:t>(`16</a:t>
                      </a:r>
                      <a:r>
                        <a:rPr lang="ko-KR" altLang="en-US" sz="1100" b="1" dirty="0" err="1" smtClean="0"/>
                        <a:t>년실적</a:t>
                      </a:r>
                      <a:r>
                        <a:rPr lang="en-US" altLang="ko-KR" sz="11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85752"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계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C</a:t>
                      </a:r>
                      <a:r>
                        <a:rPr lang="en-US" altLang="ko-KR" sz="1400" b="1" baseline="0" dirty="0" smtClean="0"/>
                        <a:t> – T(</a:t>
                      </a:r>
                      <a:r>
                        <a:rPr lang="ko-KR" altLang="en-US" sz="1400" b="1" baseline="0" dirty="0" smtClean="0"/>
                        <a:t>건</a:t>
                      </a:r>
                      <a:r>
                        <a:rPr lang="en-US" altLang="ko-KR" sz="1400" b="1" baseline="0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2,870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2,370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3,070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3,179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11,489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10,942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MRI(</a:t>
                      </a:r>
                      <a:r>
                        <a:rPr lang="ko-KR" altLang="en-US" sz="1400" b="1" dirty="0" smtClean="0"/>
                        <a:t>건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790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680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820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884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3,174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3,023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SONO(</a:t>
                      </a:r>
                      <a:r>
                        <a:rPr lang="ko-KR" altLang="en-US" sz="1400" b="1" dirty="0" smtClean="0"/>
                        <a:t>건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1,400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1,270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1,850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1,116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5,636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5,368</a:t>
                      </a:r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모서리가 둥근 직사각형 9"/>
          <p:cNvSpPr/>
          <p:nvPr/>
        </p:nvSpPr>
        <p:spPr>
          <a:xfrm>
            <a:off x="468313" y="4137136"/>
            <a:ext cx="1460500" cy="357187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2935980"/>
              </p:ext>
            </p:extLst>
          </p:nvPr>
        </p:nvGraphicFramePr>
        <p:xfrm>
          <a:off x="601341" y="5073423"/>
          <a:ext cx="7746056" cy="16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6514"/>
                <a:gridCol w="1936514"/>
                <a:gridCol w="1936514"/>
                <a:gridCol w="1936514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smtClean="0"/>
                        <a:t>3</a:t>
                      </a:r>
                      <a:r>
                        <a:rPr lang="ko-KR" altLang="en-US" sz="1400" b="1" smtClean="0"/>
                        <a:t>분기 목표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smtClean="0"/>
                        <a:t>3</a:t>
                      </a:r>
                      <a:r>
                        <a:rPr lang="ko-KR" altLang="en-US" sz="1400" b="1" smtClean="0"/>
                        <a:t>분기 실적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달성율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합계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15,120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14,698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97.2%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C-T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8,310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8,519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102.5%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MRI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2,290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2,796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122.1%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0687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SONO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4,520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3,383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74.8%</a:t>
                      </a:r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423969"/>
              </p:ext>
            </p:extLst>
          </p:nvPr>
        </p:nvGraphicFramePr>
        <p:xfrm>
          <a:off x="601340" y="5373216"/>
          <a:ext cx="7746057" cy="365760"/>
        </p:xfrm>
        <a:graphic>
          <a:graphicData uri="http://schemas.openxmlformats.org/drawingml/2006/table">
            <a:tbl>
              <a:tblPr/>
              <a:tblGrid>
                <a:gridCol w="7746057"/>
              </a:tblGrid>
              <a:tr h="29375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rgbClr val="C00000"/>
                      </a:solidFill>
                      <a:prstDash val="solid"/>
                    </a:lnL>
                    <a:lnR w="38100" cmpd="sng">
                      <a:solidFill>
                        <a:srgbClr val="C00000"/>
                      </a:solidFill>
                      <a:prstDash val="solid"/>
                    </a:lnR>
                    <a:lnT w="38100" cmpd="sng">
                      <a:solidFill>
                        <a:srgbClr val="C00000"/>
                      </a:solidFill>
                      <a:prstDash val="solid"/>
                    </a:lnT>
                    <a:lnB w="38100" cmpd="sng">
                      <a:solidFill>
                        <a:srgbClr val="C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68313" y="4495067"/>
            <a:ext cx="799211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영상의료수익 전년대비 약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1.4%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증가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(1,052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algn="r"/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   (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288" y="908050"/>
            <a:ext cx="1512416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영상의학팀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38917" name="Rectangle 9"/>
          <p:cNvSpPr>
            <a:spLocks noChangeArrowheads="1"/>
          </p:cNvSpPr>
          <p:nvPr/>
        </p:nvSpPr>
        <p:spPr bwMode="auto">
          <a:xfrm>
            <a:off x="395536" y="1268760"/>
            <a:ext cx="81375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계속 변화해 가는 검사 프로토콜 습득을 위한 교육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 smtClean="0">
                <a:solidFill>
                  <a:srgbClr val="984807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 외부강사 초빙 교육 실시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400" b="1" dirty="0" smtClean="0">
                <a:solidFill>
                  <a:srgbClr val="984807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ko-KR" altLang="en-US" sz="1400" b="1" dirty="0" smtClean="0">
                <a:solidFill>
                  <a:srgbClr val="984807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대형병원 견학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보수교육 적극 참여</a:t>
            </a:r>
            <a:endParaRPr kumimoji="0" lang="en-US" altLang="ko-KR" sz="1400" b="1" dirty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프로토콜 개발과 의료영상화질 개선을 위해 지속적인 노력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714375" y="285750"/>
            <a:ext cx="6786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CT, MRI, SONO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등 고가장비 활용도 향상</a:t>
            </a:r>
            <a:endParaRPr lang="ko-KR" altLang="en-US" sz="2400" dirty="0"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46063" y="285750"/>
            <a:ext cx="539750" cy="4270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6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9626" y="321989"/>
            <a:ext cx="6079637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연차휴가 촉진</a:t>
            </a:r>
            <a:endParaRPr kumimoji="0"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기획총무팀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131079" name="Rectangle 9"/>
          <p:cNvSpPr>
            <a:spLocks noChangeArrowheads="1"/>
          </p:cNvSpPr>
          <p:nvPr/>
        </p:nvSpPr>
        <p:spPr bwMode="auto">
          <a:xfrm>
            <a:off x="395536" y="1340768"/>
            <a:ext cx="806608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</a:rPr>
              <a:t>○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연차휴가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사용율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100% (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59.5%,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40.5%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600" b="1" dirty="0">
              <a:solidFill>
                <a:srgbClr val="984807"/>
              </a:solidFill>
            </a:endParaRPr>
          </a:p>
          <a:p>
            <a:r>
              <a:rPr kumimoji="0" lang="en-US" altLang="ko-KR" sz="1600" b="1" dirty="0" smtClean="0">
                <a:solidFill>
                  <a:srgbClr val="984807"/>
                </a:solidFill>
              </a:rPr>
              <a:t> 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사업내용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적극적으로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휴가를 사용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할 수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있는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분위기와 조직문화를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조성</a:t>
            </a:r>
            <a:endParaRPr kumimoji="0" lang="en-US" altLang="ko-KR" sz="1600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                  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하여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업무효율성 향상과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여가생활을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보장하고자 함</a:t>
            </a:r>
            <a:endParaRPr kumimoji="0" lang="en-US" altLang="ko-KR" sz="1600" b="1" dirty="0">
              <a:solidFill>
                <a:srgbClr val="984807"/>
              </a:solidFill>
              <a:latin typeface="+mn-ea"/>
              <a:ea typeface="+mn-ea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67841" y="2202542"/>
            <a:ext cx="1439863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1081" name="Rectangle 9"/>
          <p:cNvSpPr>
            <a:spLocks noChangeArrowheads="1"/>
          </p:cNvSpPr>
          <p:nvPr/>
        </p:nvSpPr>
        <p:spPr bwMode="auto">
          <a:xfrm>
            <a:off x="424879" y="2552033"/>
            <a:ext cx="806608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3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추진결과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59.3%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</a:t>
            </a:r>
            <a:endParaRPr kumimoji="0"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연차휴가 사용촉진</a:t>
            </a:r>
            <a:endParaRPr lang="en-US" altLang="ko-KR" sz="1600" b="1" dirty="0" smtClean="0">
              <a:latin typeface="+mn-ea"/>
              <a:ea typeface="+mn-ea"/>
            </a:endParaRPr>
          </a:p>
          <a:p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-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간호과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연차휴가 및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OFF 100%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소진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</a:p>
          <a:p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전 부서 연차휴가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100%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사용 독려</a:t>
            </a:r>
            <a:endParaRPr kumimoji="0" lang="ko-KR" altLang="en-US" sz="1400" b="1" dirty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7841" y="3721585"/>
            <a:ext cx="2447925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</a:p>
        </p:txBody>
      </p:sp>
      <p:sp>
        <p:nvSpPr>
          <p:cNvPr id="131083" name="Rectangle 9"/>
          <p:cNvSpPr>
            <a:spLocks noChangeArrowheads="1"/>
          </p:cNvSpPr>
          <p:nvPr/>
        </p:nvSpPr>
        <p:spPr bwMode="auto">
          <a:xfrm>
            <a:off x="395536" y="4081947"/>
            <a:ext cx="8066088" cy="13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sz="1600" b="1" dirty="0" smtClean="0">
                <a:solidFill>
                  <a:srgbClr val="984807"/>
                </a:solidFill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직원들의 연차휴가 사용시기가 연말에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집중 </a:t>
            </a:r>
            <a:endParaRPr kumimoji="0" lang="ko-KR" altLang="en-US" sz="1600" b="1" dirty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연말에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연차휴가 사용 집중 방지 및 사용시기 분산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유도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+mn-ea"/>
                <a:ea typeface="+mn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인력 충원 노력을 통한 원활한 근무형태 유지</a:t>
            </a:r>
            <a:endParaRPr kumimoji="0" lang="en-US" altLang="ko-KR" sz="1600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부서별 야간전담 실시 및 교대근무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조기출근제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도입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kumimoji="0" lang="ko-KR" altLang="en-US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84015" y="5383870"/>
            <a:ext cx="1408657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1085" name="Rectangle 9"/>
          <p:cNvSpPr>
            <a:spLocks noChangeArrowheads="1"/>
          </p:cNvSpPr>
          <p:nvPr/>
        </p:nvSpPr>
        <p:spPr bwMode="auto">
          <a:xfrm>
            <a:off x="405854" y="5716373"/>
            <a:ext cx="8424936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2017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년도 연차휴가 촉진 </a:t>
            </a:r>
            <a:endParaRPr kumimoji="0" lang="en-US" altLang="ko-KR" sz="1600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en-US" altLang="ko-KR" sz="1400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sz="1400" b="1" dirty="0" smtClean="0">
                <a:solidFill>
                  <a:srgbClr val="984807"/>
                </a:solidFill>
                <a:latin typeface="+mn-ea"/>
                <a:ea typeface="+mn-ea"/>
              </a:rPr>
              <a:t> 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분기별 사용현황 통보하여 고르게 사용할 수 있도록 독려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촉진 시행 이후부터 월별 사용현황 통보하여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100%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소진 유도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85750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7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285750"/>
            <a:ext cx="534988" cy="461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8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536" y="980728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37357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원무심사팀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51207" name="Rectangle 9"/>
          <p:cNvSpPr>
            <a:spLocks noChangeArrowheads="1"/>
          </p:cNvSpPr>
          <p:nvPr/>
        </p:nvSpPr>
        <p:spPr bwMode="auto">
          <a:xfrm>
            <a:off x="395536" y="1340768"/>
            <a:ext cx="8318500" cy="3773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j-ea"/>
                <a:ea typeface="+mj-ea"/>
              </a:rPr>
              <a:t>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j-ea"/>
                <a:ea typeface="+mj-ea"/>
              </a:rPr>
              <a:t>사업목표 </a:t>
            </a:r>
            <a:r>
              <a:rPr kumimoji="0" lang="en-US" altLang="ko-KR" sz="1600" b="1" dirty="0">
                <a:solidFill>
                  <a:srgbClr val="984807"/>
                </a:solidFill>
                <a:latin typeface="+mj-ea"/>
                <a:ea typeface="+mj-ea"/>
              </a:rPr>
              <a:t>: </a:t>
            </a:r>
            <a:r>
              <a:rPr kumimoji="0" lang="ko-KR" altLang="en-US" sz="1600" b="1" dirty="0">
                <a:solidFill>
                  <a:srgbClr val="984807"/>
                </a:solidFill>
                <a:latin typeface="+mj-ea"/>
                <a:ea typeface="+mj-ea"/>
              </a:rPr>
              <a:t>진료비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+mj-ea"/>
                <a:ea typeface="+mj-ea"/>
              </a:rPr>
              <a:t>삭감률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sz="1600" b="1" dirty="0">
                <a:solidFill>
                  <a:srgbClr val="984807"/>
                </a:solidFill>
                <a:latin typeface="+mj-ea"/>
                <a:ea typeface="+mj-ea"/>
              </a:rPr>
              <a:t>0.4%(</a:t>
            </a:r>
            <a:r>
              <a:rPr kumimoji="0" lang="ko-KR" altLang="en-US" sz="1600" b="1" dirty="0">
                <a:solidFill>
                  <a:srgbClr val="984807"/>
                </a:solidFill>
                <a:latin typeface="+mj-ea"/>
                <a:ea typeface="+mj-ea"/>
              </a:rPr>
              <a:t>전년실적 </a:t>
            </a:r>
            <a:r>
              <a:rPr kumimoji="0" lang="en-US" altLang="ko-KR" sz="1600" b="1" dirty="0">
                <a:solidFill>
                  <a:srgbClr val="984807"/>
                </a:solidFill>
                <a:latin typeface="+mj-ea"/>
                <a:ea typeface="+mj-ea"/>
              </a:rPr>
              <a:t>0.5%, </a:t>
            </a:r>
            <a:r>
              <a:rPr kumimoji="0" lang="ko-KR" altLang="en-US" sz="1600" b="1" dirty="0">
                <a:solidFill>
                  <a:srgbClr val="984807"/>
                </a:solidFill>
                <a:latin typeface="+mj-ea"/>
                <a:ea typeface="+mj-ea"/>
              </a:rPr>
              <a:t>전년대비 </a:t>
            </a:r>
            <a:r>
              <a:rPr kumimoji="0" lang="en-US" altLang="ko-KR" sz="1600" b="1" dirty="0">
                <a:solidFill>
                  <a:srgbClr val="984807"/>
                </a:solidFill>
                <a:latin typeface="+mj-ea"/>
                <a:ea typeface="+mj-ea"/>
              </a:rPr>
              <a:t>0.1%</a:t>
            </a:r>
            <a:r>
              <a:rPr kumimoji="0" lang="ko-KR" altLang="en-US" sz="1600" b="1" dirty="0">
                <a:solidFill>
                  <a:srgbClr val="984807"/>
                </a:solidFill>
                <a:latin typeface="+mj-ea"/>
                <a:ea typeface="+mj-ea"/>
              </a:rPr>
              <a:t>감</a:t>
            </a:r>
            <a:r>
              <a:rPr kumimoji="0" lang="en-US" altLang="ko-KR" sz="1600" b="1" dirty="0">
                <a:solidFill>
                  <a:srgbClr val="984807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30000"/>
              </a:lnSpc>
              <a:defRPr/>
            </a:pPr>
            <a:endParaRPr kumimoji="0" lang="en-US" altLang="ko-KR" b="1" dirty="0">
              <a:solidFill>
                <a:srgbClr val="984807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b="1" dirty="0">
              <a:solidFill>
                <a:srgbClr val="984807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사업내용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진료비 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삭감률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 최소화로 진료수익 증대 및 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누수방지</a:t>
            </a:r>
            <a:endParaRPr kumimoji="0" lang="en-US" altLang="ko-KR" sz="1600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defRPr/>
            </a:pPr>
            <a:r>
              <a:rPr kumimoji="0" lang="en-US" altLang="ko-KR" sz="1600" b="1" dirty="0" smtClean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+mn-ea"/>
                <a:ea typeface="+mn-ea"/>
              </a:rPr>
              <a:t>삭감률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 현황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(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직전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5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개년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) </a:t>
            </a:r>
          </a:p>
          <a:p>
            <a:pPr algn="just">
              <a:lnSpc>
                <a:spcPct val="130000"/>
              </a:lnSpc>
              <a:defRPr/>
            </a:pPr>
            <a:r>
              <a:rPr kumimoji="0" lang="en-US" altLang="ko-KR" sz="1200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sz="1200" b="1" dirty="0" smtClean="0">
                <a:solidFill>
                  <a:srgbClr val="984807"/>
                </a:solidFill>
                <a:latin typeface="+mn-ea"/>
                <a:ea typeface="+mn-ea"/>
              </a:rPr>
              <a:t>                                                                                                                       (</a:t>
            </a:r>
            <a:r>
              <a:rPr kumimoji="0" lang="ko-KR" altLang="en-US" sz="1200" b="1" dirty="0" smtClean="0">
                <a:solidFill>
                  <a:srgbClr val="984807"/>
                </a:solidFill>
                <a:latin typeface="+mn-ea"/>
                <a:ea typeface="+mn-ea"/>
              </a:rPr>
              <a:t>단위 </a:t>
            </a:r>
            <a:r>
              <a:rPr kumimoji="0" lang="en-US" altLang="ko-KR" sz="1200" b="1" dirty="0" smtClean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sz="1200" b="1" dirty="0" err="1" smtClean="0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sz="1200" b="1" dirty="0" smtClean="0">
                <a:solidFill>
                  <a:srgbClr val="984807"/>
                </a:solidFill>
                <a:latin typeface="+mn-ea"/>
                <a:ea typeface="+mn-ea"/>
              </a:rPr>
              <a:t>, %)</a:t>
            </a:r>
          </a:p>
          <a:p>
            <a:pPr>
              <a:lnSpc>
                <a:spcPct val="130000"/>
              </a:lnSpc>
              <a:defRPr/>
            </a:pP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sz="1400" b="1" dirty="0" smtClean="0">
              <a:solidFill>
                <a:srgbClr val="984807"/>
              </a:solidFill>
              <a:latin typeface="+mn-ea"/>
              <a:ea typeface="+mn-ea"/>
            </a:endParaRPr>
          </a:p>
        </p:txBody>
      </p:sp>
      <p:sp>
        <p:nvSpPr>
          <p:cNvPr id="41991" name="Rectangle 9"/>
          <p:cNvSpPr>
            <a:spLocks noChangeArrowheads="1"/>
          </p:cNvSpPr>
          <p:nvPr/>
        </p:nvSpPr>
        <p:spPr bwMode="auto">
          <a:xfrm>
            <a:off x="391766" y="5589240"/>
            <a:ext cx="8066088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‘17.1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및 월별 삭감 결과 분석자료 진료과장 면담보고</a:t>
            </a:r>
            <a:endParaRPr kumimoji="0"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진료과별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삭감 항목별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95536" y="5085183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995" name="Text Box 46"/>
          <p:cNvSpPr txBox="1">
            <a:spLocks noChangeArrowheads="1"/>
          </p:cNvSpPr>
          <p:nvPr/>
        </p:nvSpPr>
        <p:spPr bwMode="auto">
          <a:xfrm>
            <a:off x="785813" y="279400"/>
            <a:ext cx="331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b="1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진료비 삭감율 최소화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395345"/>
              </p:ext>
            </p:extLst>
          </p:nvPr>
        </p:nvGraphicFramePr>
        <p:xfrm>
          <a:off x="971600" y="1844824"/>
          <a:ext cx="74295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8"/>
                <a:gridCol w="1238258"/>
                <a:gridCol w="1238258"/>
                <a:gridCol w="1238258"/>
                <a:gridCol w="1286646"/>
                <a:gridCol w="1189872"/>
              </a:tblGrid>
              <a:tr h="28575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/>
                        <a:t>분기별 추진목표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/>
                </a:tc>
              </a:tr>
              <a:tr h="28575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삭감률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949661"/>
              </p:ext>
            </p:extLst>
          </p:nvPr>
        </p:nvGraphicFramePr>
        <p:xfrm>
          <a:off x="845999" y="3717032"/>
          <a:ext cx="7452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000"/>
                <a:gridCol w="1224000"/>
                <a:gridCol w="1224000"/>
                <a:gridCol w="1224000"/>
                <a:gridCol w="1224000"/>
                <a:gridCol w="122400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총진료비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19,359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18,233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17,822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17,845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20,187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삭감율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1.1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0.9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0.7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0.46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0.43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285750"/>
            <a:ext cx="534988" cy="461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8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536" y="3284984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7357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원무심사팀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51207" name="Rectangle 9"/>
          <p:cNvSpPr>
            <a:spLocks noChangeArrowheads="1"/>
          </p:cNvSpPr>
          <p:nvPr/>
        </p:nvSpPr>
        <p:spPr bwMode="auto">
          <a:xfrm>
            <a:off x="439519" y="3789040"/>
            <a:ext cx="8264959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진료비 조정건 진료과장 연계로 적극적 이의신청</a:t>
            </a:r>
            <a:endParaRPr kumimoji="0" lang="en-US" altLang="ko-KR" sz="1600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sz="1600" b="1" dirty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j-ea"/>
                <a:ea typeface="+mj-ea"/>
              </a:rPr>
              <a:t>○ ’17. 2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j-ea"/>
                <a:ea typeface="+mj-ea"/>
              </a:rPr>
              <a:t>분기 및 월별 삭감 결과 분석자료 진료과장 면담 보고</a:t>
            </a:r>
            <a:endParaRPr kumimoji="0" lang="en-US" altLang="ko-KR" sz="1600" b="1" dirty="0" smtClean="0">
              <a:solidFill>
                <a:srgbClr val="984807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진료과별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삭감 항목별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kumimoji="0" lang="en-US" altLang="ko-KR" sz="1400" b="1" dirty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lang="en-US" altLang="ko-KR" sz="16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1995" name="Text Box 46"/>
          <p:cNvSpPr txBox="1">
            <a:spLocks noChangeArrowheads="1"/>
          </p:cNvSpPr>
          <p:nvPr/>
        </p:nvSpPr>
        <p:spPr bwMode="auto">
          <a:xfrm>
            <a:off x="785813" y="279400"/>
            <a:ext cx="331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b="1" dirty="0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진료비 </a:t>
            </a:r>
            <a:r>
              <a:rPr lang="ko-KR" altLang="en-US" sz="2400" b="1" dirty="0" err="1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삭감율</a:t>
            </a:r>
            <a:r>
              <a:rPr lang="ko-KR" altLang="en-US" sz="2400" b="1" dirty="0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 최소화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95534" y="836711"/>
            <a:ext cx="826495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적극적 재심사조정청구 및 이의신청으로 삭감 최소화</a:t>
            </a:r>
            <a:endParaRPr kumimoji="0" lang="en-US" altLang="ko-KR" sz="1600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재심사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조정청구 및 이의신청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102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123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- 7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4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월분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44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/55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8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5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월분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43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/9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9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6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월분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15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/25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endParaRPr kumimoji="0"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요양급여기준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변경사항 관련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+mn-ea"/>
                <a:ea typeface="+mn-ea"/>
              </a:rPr>
              <a:t>접근성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 개선 </a:t>
            </a:r>
            <a:r>
              <a:rPr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→</a:t>
            </a:r>
            <a:r>
              <a:rPr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latin typeface="+mn-ea"/>
                <a:ea typeface="+mn-ea"/>
              </a:rPr>
              <a:t>의료원 해당사항 요약자료 작성 공지</a:t>
            </a:r>
            <a:endParaRPr kumimoji="0" lang="en-US" altLang="ko-KR" sz="1400" b="1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홈페이지 직원게시판 보험심사 소식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안내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12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endParaRPr kumimoji="0"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진료과장 처방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기준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진료기록사항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변경 건 대면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안내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15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kumimoji="0" lang="ko-KR" altLang="en-US" sz="1400" b="1" dirty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3713 w 493713"/>
              <a:gd name="T1" fmla="*/ 4572000 h 9144000"/>
              <a:gd name="T2" fmla="*/ 246857 w 493713"/>
              <a:gd name="T3" fmla="*/ 9144000 h 9144000"/>
              <a:gd name="T4" fmla="*/ 0 w 493713"/>
              <a:gd name="T5" fmla="*/ 4572000 h 9144000"/>
              <a:gd name="T6" fmla="*/ 246857 w 493713"/>
              <a:gd name="T7" fmla="*/ 0 h 91440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3713"/>
              <a:gd name="T13" fmla="*/ 0 h 9144000"/>
              <a:gd name="T14" fmla="*/ 493713 w 493713"/>
              <a:gd name="T15" fmla="*/ 9144000 h 9144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3713" h="9144000">
                <a:moveTo>
                  <a:pt x="0" y="0"/>
                </a:moveTo>
                <a:lnTo>
                  <a:pt x="493713" y="0"/>
                </a:lnTo>
                <a:lnTo>
                  <a:pt x="493713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1370" y="333375"/>
            <a:ext cx="576759" cy="39101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9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7651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27125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411162" y="1125538"/>
            <a:ext cx="806608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목   표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2017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년내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시설현대화사업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 완료</a:t>
            </a:r>
            <a:endParaRPr kumimoji="0" lang="en-US" altLang="ko-KR" sz="1600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기   간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2017.01 ~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2017.12 / 2017. 01 ~ 2018. 12.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kumimoji="0" lang="en-US" altLang="ko-KR" sz="1600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시설현대화 사업비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5,880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(16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년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2,000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, 17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년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3,880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)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kumimoji="0" lang="en-US" altLang="ko-KR" sz="1600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기능특성화 사업비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3,080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(17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년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1,518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, 18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년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1,562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)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kumimoji="0" lang="en-US" altLang="ko-KR" sz="1600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내   용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</a:p>
          <a:p>
            <a:pPr eaLnBrk="1" hangingPunct="1"/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시설현대화 사업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본관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1~2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층 전반적인 외래 </a:t>
            </a:r>
            <a:r>
              <a:rPr kumimoji="0" lang="ko-KR" altLang="en-US" sz="1400" b="1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진료과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재배치 및 진료환경개선</a:t>
            </a:r>
            <a:endParaRPr kumimoji="0"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1" hangingPunct="1"/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기능특성화 사업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응급의료확충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중환자실확충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분만서비스확충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격리병상확충  </a:t>
            </a: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52289" y="2961482"/>
            <a:ext cx="1439863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문 제 점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395288" y="4941888"/>
            <a:ext cx="2592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en-US" altLang="ko-KR" sz="14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7038" y="4369593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900113" y="333375"/>
            <a:ext cx="68402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ko-KR" altLang="en-US" sz="2400" b="1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국고지원 시설 현대화 및 기능 </a:t>
            </a:r>
            <a:r>
              <a:rPr kumimoji="0" lang="ko-KR" altLang="en-US" sz="2400" b="1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특성화사업</a:t>
            </a:r>
            <a:r>
              <a:rPr kumimoji="0" lang="ko-KR" altLang="en-US" sz="2400" b="1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추진 </a:t>
            </a: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11162" y="3429000"/>
            <a:ext cx="8194676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공사시행 전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임시진료공간 확보 및 홍보필요</a:t>
            </a:r>
            <a:endParaRPr kumimoji="0" lang="en-US" altLang="ko-KR" sz="1600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공사시행 단계에서 소음 및 진료장애 등 민원 발생 예상</a:t>
            </a:r>
            <a:endParaRPr kumimoji="0" lang="en-US" altLang="ko-KR" sz="1600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본관 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리모델링공사와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 병행 추진으로 인한 혼잡발생   </a:t>
            </a:r>
            <a:r>
              <a:rPr kumimoji="0" lang="ko-KR" altLang="en-US" sz="1600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  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421052"/>
              </p:ext>
            </p:extLst>
          </p:nvPr>
        </p:nvGraphicFramePr>
        <p:xfrm>
          <a:off x="411162" y="4937274"/>
          <a:ext cx="8353426" cy="1660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691"/>
                <a:gridCol w="407014"/>
                <a:gridCol w="407014"/>
                <a:gridCol w="407014"/>
                <a:gridCol w="574434"/>
                <a:gridCol w="574434"/>
                <a:gridCol w="574434"/>
                <a:gridCol w="574434"/>
                <a:gridCol w="783053"/>
                <a:gridCol w="430826"/>
                <a:gridCol w="222204"/>
                <a:gridCol w="280425"/>
                <a:gridCol w="653029"/>
                <a:gridCol w="885420"/>
              </a:tblGrid>
              <a:tr h="5243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구분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</a:tr>
              <a:tr h="50296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/>
                        <a:t>시설현대화 사업</a:t>
                      </a:r>
                      <a:endParaRPr lang="en-US" altLang="ko-KR" sz="1100" b="1" dirty="0" smtClean="0"/>
                    </a:p>
                    <a:p>
                      <a:pPr latinLnBrk="1"/>
                      <a:r>
                        <a:rPr lang="en-US" altLang="ko-KR" sz="1100" b="1" dirty="0" smtClean="0"/>
                        <a:t>(</a:t>
                      </a:r>
                      <a:r>
                        <a:rPr lang="ko-KR" altLang="en-US" sz="1100" b="1" dirty="0" err="1" smtClean="0"/>
                        <a:t>외래부</a:t>
                      </a:r>
                      <a:r>
                        <a:rPr lang="ko-KR" altLang="en-US" sz="1100" b="1" dirty="0" smtClean="0"/>
                        <a:t> 진료환경개선</a:t>
                      </a:r>
                      <a:r>
                        <a:rPr lang="en-US" altLang="ko-KR" sz="1100" b="1" dirty="0" smtClean="0"/>
                        <a:t>)</a:t>
                      </a:r>
                      <a:endParaRPr lang="ko-KR" altLang="en-US" sz="1100" b="1" dirty="0"/>
                    </a:p>
                  </a:txBody>
                  <a:tcPr marL="91441" marR="91441" marT="45724" marB="45724" anchor="ctr"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기본 설계 제출</a:t>
                      </a:r>
                      <a:endParaRPr lang="ko-KR" altLang="en-US" sz="900" dirty="0"/>
                    </a:p>
                  </a:txBody>
                  <a:tcPr marL="91441" marR="91441" marT="45724" marB="45724"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900" dirty="0" smtClean="0"/>
                        <a:t>실시설계 및 심의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 건축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인</a:t>
                      </a:r>
                      <a:r>
                        <a:rPr lang="en-US" altLang="ko-KR" sz="900" baseline="0" dirty="0" smtClean="0"/>
                        <a:t>.</a:t>
                      </a:r>
                      <a:r>
                        <a:rPr lang="ko-KR" altLang="en-US" sz="900" baseline="0" dirty="0" smtClean="0"/>
                        <a:t>허가</a:t>
                      </a:r>
                      <a:endParaRPr lang="en-US" altLang="ko-KR" sz="9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ko-KR" altLang="en-US" sz="900" baseline="0" dirty="0" smtClean="0"/>
                        <a:t>원가심사 및 일상감사 심의</a:t>
                      </a:r>
                      <a:endParaRPr lang="en-US" altLang="ko-KR" sz="900" baseline="0" dirty="0" smtClean="0"/>
                    </a:p>
                  </a:txBody>
                  <a:tcPr marL="91441" marR="91441" marT="45724" marB="45724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900" dirty="0" smtClean="0"/>
                        <a:t>공사</a:t>
                      </a:r>
                      <a:endParaRPr lang="en-US" altLang="ko-KR" sz="900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900" dirty="0" smtClean="0"/>
                        <a:t>  </a:t>
                      </a:r>
                      <a:r>
                        <a:rPr lang="ko-KR" altLang="en-US" sz="900" dirty="0" smtClean="0"/>
                        <a:t>발주</a:t>
                      </a:r>
                      <a:endParaRPr lang="ko-KR" altLang="en-US" sz="900" dirty="0"/>
                    </a:p>
                  </a:txBody>
                  <a:tcPr marL="91441" marR="91441" marT="45724" marB="45724"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900" dirty="0" smtClean="0"/>
                        <a:t> </a:t>
                      </a:r>
                      <a:r>
                        <a:rPr lang="ko-KR" altLang="en-US" sz="900" dirty="0" smtClean="0"/>
                        <a:t>공사 착공</a:t>
                      </a:r>
                    </a:p>
                    <a:p>
                      <a:pPr latinLnBrk="1"/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공사 시행</a:t>
                      </a:r>
                    </a:p>
                  </a:txBody>
                  <a:tcPr marL="91441" marR="91441" marT="45724" marB="45724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 marL="91441" marR="91441" marT="45724" marB="45724">
                    <a:solidFill>
                      <a:srgbClr val="0579CD"/>
                    </a:solidFill>
                  </a:tcPr>
                </a:tc>
              </a:tr>
              <a:tr h="63318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mtClean="0"/>
                        <a:t>기능특성화 사업</a:t>
                      </a:r>
                      <a:endParaRPr lang="en-US" altLang="ko-KR" sz="1100" b="1" smtClean="0"/>
                    </a:p>
                    <a:p>
                      <a:pPr latinLnBrk="1"/>
                      <a:r>
                        <a:rPr lang="en-US" altLang="ko-KR" sz="1100" b="1" smtClean="0"/>
                        <a:t>(</a:t>
                      </a:r>
                      <a:r>
                        <a:rPr lang="ko-KR" altLang="en-US" sz="1100" b="1" smtClean="0"/>
                        <a:t>응급의료</a:t>
                      </a:r>
                      <a:r>
                        <a:rPr lang="en-US" altLang="ko-KR" sz="1100" b="1" smtClean="0"/>
                        <a:t>,</a:t>
                      </a:r>
                      <a:r>
                        <a:rPr lang="en-US" altLang="ko-KR" sz="1100" b="1" baseline="0" smtClean="0"/>
                        <a:t> </a:t>
                      </a:r>
                      <a:r>
                        <a:rPr lang="ko-KR" altLang="en-US" sz="1100" b="1" baseline="0" smtClean="0"/>
                        <a:t>중환자실</a:t>
                      </a:r>
                      <a:r>
                        <a:rPr lang="en-US" altLang="ko-KR" sz="1100" b="1" baseline="0" smtClean="0"/>
                        <a:t>,</a:t>
                      </a:r>
                    </a:p>
                    <a:p>
                      <a:pPr latinLnBrk="1"/>
                      <a:r>
                        <a:rPr lang="ko-KR" altLang="en-US" sz="1100" b="1" baseline="0" smtClean="0"/>
                        <a:t>분만실</a:t>
                      </a:r>
                      <a:r>
                        <a:rPr lang="en-US" altLang="ko-KR" sz="1100" b="1" baseline="0" smtClean="0"/>
                        <a:t>, </a:t>
                      </a:r>
                      <a:r>
                        <a:rPr lang="ko-KR" altLang="en-US" sz="1100" b="1" baseline="0" smtClean="0"/>
                        <a:t>격리병상 확충</a:t>
                      </a:r>
                      <a:r>
                        <a:rPr lang="en-US" altLang="ko-KR" sz="1100" b="1" baseline="0" smtClean="0"/>
                        <a:t>)</a:t>
                      </a:r>
                      <a:endParaRPr lang="ko-KR" altLang="en-US" sz="1100" b="1" dirty="0"/>
                    </a:p>
                  </a:txBody>
                  <a:tcPr marL="91441" marR="91441" marT="45724" marB="45724" anchor="ctr"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기본설계 제출</a:t>
                      </a:r>
                      <a:endParaRPr lang="ko-KR" altLang="en-US" sz="900" dirty="0"/>
                    </a:p>
                  </a:txBody>
                  <a:tcPr marL="91441" marR="91441" marT="45724" marB="45724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buFontTx/>
                        <a:buNone/>
                      </a:pPr>
                      <a:endParaRPr lang="ko-KR" altLang="en-US" sz="9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설계용역 발주 </a:t>
                      </a:r>
                    </a:p>
                  </a:txBody>
                  <a:tcPr marL="91441" marR="91441" marT="45724" marB="45724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endParaRPr lang="ko-KR" altLang="en-US" sz="9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800" dirty="0" smtClean="0"/>
                        <a:t>설계용역 착수 및 완료</a:t>
                      </a:r>
                      <a:endParaRPr lang="en-US" altLang="ko-KR" sz="8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800" dirty="0" smtClean="0"/>
                        <a:t> </a:t>
                      </a:r>
                      <a:r>
                        <a:rPr lang="ko-KR" altLang="en-US" sz="800" dirty="0" err="1" smtClean="0"/>
                        <a:t>원가심시</a:t>
                      </a:r>
                      <a:r>
                        <a:rPr lang="ko-KR" altLang="en-US" sz="800" dirty="0" smtClean="0"/>
                        <a:t> 및 일상감사 심의</a:t>
                      </a:r>
                    </a:p>
                  </a:txBody>
                  <a:tcPr marL="91441" marR="91441" marT="45724" marB="45724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endParaRPr lang="ko-KR" altLang="en-US" sz="9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endParaRPr lang="ko-KR" altLang="en-US" sz="900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800" dirty="0" smtClean="0"/>
                        <a:t>공사 발주</a:t>
                      </a:r>
                      <a:endParaRPr lang="en-US" altLang="ko-KR" sz="8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800" dirty="0" smtClean="0"/>
                        <a:t> </a:t>
                      </a:r>
                      <a:r>
                        <a:rPr lang="ko-KR" altLang="en-US" sz="800" dirty="0" smtClean="0"/>
                        <a:t>공사착공</a:t>
                      </a:r>
                      <a:endParaRPr lang="en-US" altLang="ko-KR" sz="800" dirty="0" smtClean="0"/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800" baseline="0" dirty="0" smtClean="0"/>
                        <a:t>  </a:t>
                      </a:r>
                      <a:r>
                        <a:rPr lang="ko-KR" altLang="en-US" sz="800" baseline="0" dirty="0" smtClean="0"/>
                        <a:t>응급의료확충</a:t>
                      </a:r>
                      <a:endParaRPr lang="en-US" altLang="ko-KR" sz="800" baseline="0" dirty="0" smtClean="0"/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800" baseline="0" dirty="0" smtClean="0"/>
                        <a:t>  </a:t>
                      </a:r>
                      <a:r>
                        <a:rPr lang="ko-KR" altLang="en-US" sz="800" baseline="0" dirty="0" smtClean="0"/>
                        <a:t>중환자실 확충</a:t>
                      </a:r>
                      <a:endParaRPr lang="ko-KR" altLang="en-US" sz="800" dirty="0" smtClean="0"/>
                    </a:p>
                  </a:txBody>
                  <a:tcPr marL="91441" marR="91441" marT="45724" marB="45724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None/>
                      </a:pPr>
                      <a:endParaRPr lang="ko-KR" altLang="en-US" sz="800" dirty="0" smtClean="0"/>
                    </a:p>
                    <a:p>
                      <a:pPr latinLnBrk="1">
                        <a:buFontTx/>
                        <a:buNone/>
                      </a:pPr>
                      <a:endParaRPr lang="ko-KR" altLang="en-US" sz="800" dirty="0"/>
                    </a:p>
                  </a:txBody>
                  <a:tcPr marL="91441" marR="91441" marT="45724" marB="45724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122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3713 w 493713"/>
              <a:gd name="T1" fmla="*/ 4572000 h 9144000"/>
              <a:gd name="T2" fmla="*/ 246857 w 493713"/>
              <a:gd name="T3" fmla="*/ 9144000 h 9144000"/>
              <a:gd name="T4" fmla="*/ 0 w 493713"/>
              <a:gd name="T5" fmla="*/ 4572000 h 9144000"/>
              <a:gd name="T6" fmla="*/ 246857 w 493713"/>
              <a:gd name="T7" fmla="*/ 0 h 91440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3713"/>
              <a:gd name="T13" fmla="*/ 0 h 9144000"/>
              <a:gd name="T14" fmla="*/ 493713 w 493713"/>
              <a:gd name="T15" fmla="*/ 9144000 h 9144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3713" h="9144000">
                <a:moveTo>
                  <a:pt x="0" y="0"/>
                </a:moveTo>
                <a:lnTo>
                  <a:pt x="493713" y="0"/>
                </a:lnTo>
                <a:lnTo>
                  <a:pt x="493713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33337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836613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27125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19462" name="Rectangle 9"/>
          <p:cNvSpPr>
            <a:spLocks noChangeArrowheads="1"/>
          </p:cNvSpPr>
          <p:nvPr/>
        </p:nvSpPr>
        <p:spPr bwMode="auto">
          <a:xfrm>
            <a:off x="395536" y="1268760"/>
            <a:ext cx="8066088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본관 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1~2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층 전반적인 노후시설 보강 및 외래 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재배치를 통한 </a:t>
            </a:r>
            <a:endParaRPr kumimoji="0"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진료환경개선을 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위한 시설 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리모델링</a:t>
            </a:r>
            <a:r>
              <a:rPr kumimoji="0" lang="ko-KR" altLang="en-US" sz="1600" b="1" dirty="0">
                <a:solidFill>
                  <a:srgbClr val="984807"/>
                </a:solidFill>
              </a:rPr>
              <a:t>  </a:t>
            </a:r>
            <a:endParaRPr kumimoji="0"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19101" y="2060848"/>
            <a:ext cx="1439863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64" name="Rectangle 9"/>
          <p:cNvSpPr>
            <a:spLocks noChangeArrowheads="1"/>
          </p:cNvSpPr>
          <p:nvPr/>
        </p:nvSpPr>
        <p:spPr bwMode="auto">
          <a:xfrm>
            <a:off x="395536" y="4427034"/>
            <a:ext cx="806608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kumimoji="0"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2017.10 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단계 시설보강 공사 완료</a:t>
            </a:r>
            <a:endParaRPr kumimoji="0"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2017.11 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외래약국 이설 후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심사계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및 의무기록실 공간 공사시행 </a:t>
            </a:r>
            <a:endParaRPr kumimoji="0"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2017.12 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심사계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및 의무기록실 공간 공사 완료</a:t>
            </a:r>
            <a:endParaRPr kumimoji="0" lang="ko-KR" altLang="en-US" sz="1600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68313" y="5516563"/>
            <a:ext cx="2644775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</a:p>
        </p:txBody>
      </p:sp>
      <p:sp>
        <p:nvSpPr>
          <p:cNvPr id="19467" name="Rectangle 9"/>
          <p:cNvSpPr>
            <a:spLocks noChangeArrowheads="1"/>
          </p:cNvSpPr>
          <p:nvPr/>
        </p:nvSpPr>
        <p:spPr bwMode="auto">
          <a:xfrm>
            <a:off x="395288" y="5911850"/>
            <a:ext cx="8255000" cy="72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공사시행 전 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각 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임시진료공간 확보 및 홍보필요</a:t>
            </a:r>
          </a:p>
          <a:p>
            <a:pPr eaLnBrk="0" latinLnBrk="0" hangingPunct="0">
              <a:lnSpc>
                <a:spcPct val="120000"/>
              </a:lnSpc>
            </a:pP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공사시행 중 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소음 및 진료장애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등 민원발생 최소화에 노력 </a:t>
            </a:r>
            <a:r>
              <a:rPr kumimoji="0" lang="ko-KR" altLang="en-US" sz="1600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7038" y="4066672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900113" y="333375"/>
            <a:ext cx="5832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국고지원사업 본관 </a:t>
            </a:r>
            <a:r>
              <a:rPr kumimoji="0" lang="ko-KR" altLang="en-US" sz="2400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리모델링공사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추진 </a:t>
            </a:r>
          </a:p>
        </p:txBody>
      </p:sp>
      <p:sp>
        <p:nvSpPr>
          <p:cNvPr id="19470" name="Rectangle 9"/>
          <p:cNvSpPr>
            <a:spLocks noChangeArrowheads="1"/>
          </p:cNvSpPr>
          <p:nvPr/>
        </p:nvSpPr>
        <p:spPr bwMode="auto">
          <a:xfrm>
            <a:off x="395536" y="2536349"/>
            <a:ext cx="8210302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2017.07.20 :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일상감사 및 원가 심사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실시설계 심의완료</a:t>
            </a:r>
            <a:endParaRPr kumimoji="0"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2017.09.    :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약제과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원무심사팀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기독원목실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임시사무실 이전</a:t>
            </a:r>
            <a:endParaRPr kumimoji="0"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2017.09.04 :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공사착공</a:t>
            </a:r>
            <a:endParaRPr kumimoji="0"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2017.10.18 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단계 시설보강 공사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시행중</a:t>
            </a:r>
            <a:endParaRPr kumimoji="0"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원무심사팀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약제과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물품반입구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캐노피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내시경실 골조공사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기타등</a:t>
            </a:r>
            <a:endParaRPr kumimoji="0"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72" name="Rectangle 9"/>
          <p:cNvSpPr>
            <a:spLocks noChangeArrowheads="1"/>
          </p:cNvSpPr>
          <p:nvPr/>
        </p:nvSpPr>
        <p:spPr bwMode="auto">
          <a:xfrm>
            <a:off x="395536" y="2916238"/>
            <a:ext cx="82103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73" name="Rectangle 9"/>
          <p:cNvSpPr>
            <a:spLocks noChangeArrowheads="1"/>
          </p:cNvSpPr>
          <p:nvPr/>
        </p:nvSpPr>
        <p:spPr bwMode="auto">
          <a:xfrm>
            <a:off x="395536" y="3275013"/>
            <a:ext cx="82103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14313" y="285750"/>
            <a:ext cx="534987" cy="4524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9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3713 w 493713"/>
              <a:gd name="T1" fmla="*/ 4572000 h 9144000"/>
              <a:gd name="T2" fmla="*/ 246857 w 493713"/>
              <a:gd name="T3" fmla="*/ 9144000 h 9144000"/>
              <a:gd name="T4" fmla="*/ 0 w 493713"/>
              <a:gd name="T5" fmla="*/ 4572000 h 9144000"/>
              <a:gd name="T6" fmla="*/ 246857 w 493713"/>
              <a:gd name="T7" fmla="*/ 0 h 91440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3713"/>
              <a:gd name="T13" fmla="*/ 0 h 9144000"/>
              <a:gd name="T14" fmla="*/ 493713 w 493713"/>
              <a:gd name="T15" fmla="*/ 9144000 h 9144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3713" h="9144000">
                <a:moveTo>
                  <a:pt x="0" y="0"/>
                </a:moveTo>
                <a:lnTo>
                  <a:pt x="493713" y="0"/>
                </a:lnTo>
                <a:lnTo>
                  <a:pt x="493713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33337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2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27125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20486" name="Rectangle 9"/>
          <p:cNvSpPr>
            <a:spLocks noChangeArrowheads="1"/>
          </p:cNvSpPr>
          <p:nvPr/>
        </p:nvSpPr>
        <p:spPr bwMode="auto">
          <a:xfrm>
            <a:off x="395288" y="1412875"/>
            <a:ext cx="82105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의료환경변화에 적극 대응하기 위하여 국고지원사업 기능특성화 사업을          </a:t>
            </a:r>
            <a:endParaRPr kumimoji="0" lang="en-US" altLang="ko-KR" sz="1600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   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통한 전반적인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진료환경개선</a:t>
            </a:r>
            <a:endParaRPr kumimoji="0" lang="en-US" altLang="ko-KR" sz="1600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격리병상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응급의료확충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분만서비스 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중환자실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확충 </a:t>
            </a:r>
            <a:endParaRPr kumimoji="0" lang="ko-KR" altLang="en-US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7037" y="2365970"/>
            <a:ext cx="1439863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488" name="Rectangle 9"/>
          <p:cNvSpPr>
            <a:spLocks noChangeArrowheads="1"/>
          </p:cNvSpPr>
          <p:nvPr/>
        </p:nvSpPr>
        <p:spPr bwMode="auto">
          <a:xfrm>
            <a:off x="402679" y="4149080"/>
            <a:ext cx="8066088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2017.10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일상감사 및 원가 심사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,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실시설계 심의</a:t>
            </a:r>
            <a:endParaRPr kumimoji="0" lang="en-US" altLang="ko-KR" sz="1600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ko-KR" altLang="en-US" sz="1600" b="1" dirty="0" smtClean="0">
                <a:solidFill>
                  <a:schemeClr val="accent2">
                    <a:lumMod val="50000"/>
                  </a:schemeClr>
                </a:solidFill>
                <a:latin typeface="+mn-ea"/>
                <a:ea typeface="+mn-ea"/>
              </a:rPr>
              <a:t>○</a:t>
            </a:r>
            <a:r>
              <a:rPr kumimoji="0" lang="ko-KR" altLang="en-US" sz="1600" b="1" dirty="0" smtClean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2017.11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공사 발주</a:t>
            </a:r>
            <a:endParaRPr kumimoji="0" lang="ko-KR" altLang="en-US" sz="1600" b="1" dirty="0">
              <a:solidFill>
                <a:srgbClr val="984807"/>
              </a:solidFill>
              <a:latin typeface="+mn-ea"/>
              <a:ea typeface="+mn-ea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27038" y="5012853"/>
            <a:ext cx="2644775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</a:p>
        </p:txBody>
      </p:sp>
      <p:sp>
        <p:nvSpPr>
          <p:cNvPr id="20490" name="Rectangle 9"/>
          <p:cNvSpPr>
            <a:spLocks noChangeArrowheads="1"/>
          </p:cNvSpPr>
          <p:nvPr/>
        </p:nvSpPr>
        <p:spPr bwMode="auto">
          <a:xfrm>
            <a:off x="395288" y="4941888"/>
            <a:ext cx="2592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en-US" altLang="ko-KR" sz="14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91" name="Rectangle 9"/>
          <p:cNvSpPr>
            <a:spLocks noChangeArrowheads="1"/>
          </p:cNvSpPr>
          <p:nvPr/>
        </p:nvSpPr>
        <p:spPr bwMode="auto">
          <a:xfrm>
            <a:off x="395288" y="5373216"/>
            <a:ext cx="8255000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공사시행 전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임시진료공간 확보 및 홍보필요</a:t>
            </a:r>
          </a:p>
          <a:p>
            <a:pPr eaLnBrk="0" latinLnBrk="0" hangingPunct="0">
              <a:lnSpc>
                <a:spcPct val="120000"/>
              </a:lnSpc>
            </a:pP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</a:t>
            </a:r>
            <a:r>
              <a:rPr kumimoji="0" lang="en-US" altLang="ko-KR" sz="1600" b="1" dirty="0" smtClean="0">
                <a:latin typeface="+mn-ea"/>
                <a:ea typeface="+mn-ea"/>
              </a:rPr>
              <a:t>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공사시행 중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소음 및 진료장애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등 민원발생 최소화에 노력</a:t>
            </a:r>
            <a:endParaRPr kumimoji="0" lang="en-US" altLang="ko-KR" sz="1600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0" latinLnBrk="0" hangingPunct="0">
              <a:lnSpc>
                <a:spcPct val="120000"/>
              </a:lnSpc>
            </a:pP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본관 </a:t>
            </a:r>
            <a:r>
              <a:rPr kumimoji="0"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리모델링공사와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 병행 추진으로 인한 혼잡발생 ⇒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ko-KR" altLang="en-US" sz="1400" b="1" dirty="0" smtClean="0">
                <a:latin typeface="+mn-ea"/>
                <a:ea typeface="+mn-ea"/>
              </a:rPr>
              <a:t>직원의 </a:t>
            </a:r>
            <a:r>
              <a:rPr kumimoji="0" lang="ko-KR" altLang="en-US" sz="1400" b="1" dirty="0">
                <a:latin typeface="+mn-ea"/>
                <a:ea typeface="+mn-ea"/>
              </a:rPr>
              <a:t>많은 협조 필요 </a:t>
            </a:r>
            <a:r>
              <a:rPr kumimoji="0" lang="ko-KR" altLang="en-US" sz="1400" dirty="0">
                <a:latin typeface="+mn-ea"/>
                <a:ea typeface="+mn-ea"/>
              </a:rPr>
              <a:t> </a:t>
            </a:r>
            <a:r>
              <a:rPr kumimoji="0" lang="ko-KR" altLang="en-US" sz="1400" b="1" dirty="0">
                <a:latin typeface="+mn-ea"/>
                <a:ea typeface="+mn-ea"/>
              </a:rPr>
              <a:t> </a:t>
            </a:r>
            <a:r>
              <a:rPr kumimoji="0" lang="ko-KR" altLang="en-US" sz="1400" dirty="0">
                <a:latin typeface="+mn-ea"/>
                <a:ea typeface="+mn-ea"/>
              </a:rPr>
              <a:t> 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46038" y="3645024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900113" y="333375"/>
            <a:ext cx="5832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국고지원사업 </a:t>
            </a:r>
            <a:r>
              <a:rPr kumimoji="0" lang="ko-KR" altLang="en-US" sz="2400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기능특성화사업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추진 </a:t>
            </a:r>
          </a:p>
        </p:txBody>
      </p:sp>
      <p:sp>
        <p:nvSpPr>
          <p:cNvPr id="20494" name="Rectangle 9"/>
          <p:cNvSpPr>
            <a:spLocks noChangeArrowheads="1"/>
          </p:cNvSpPr>
          <p:nvPr/>
        </p:nvSpPr>
        <p:spPr bwMode="auto">
          <a:xfrm>
            <a:off x="395288" y="2731294"/>
            <a:ext cx="8210550" cy="75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2017.07.28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실시설계 용역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착수</a:t>
            </a:r>
            <a:endParaRPr kumimoji="0" lang="en-US" altLang="ko-KR" sz="1600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2017.10.18 </a:t>
            </a:r>
            <a:r>
              <a:rPr kumimoji="0"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실시설계 용역 </a:t>
            </a:r>
            <a:r>
              <a:rPr kumimoji="0" lang="ko-KR" altLang="en-US" sz="1600" b="1" dirty="0" err="1" smtClean="0">
                <a:solidFill>
                  <a:srgbClr val="984807"/>
                </a:solidFill>
                <a:latin typeface="+mn-ea"/>
                <a:ea typeface="+mn-ea"/>
              </a:rPr>
              <a:t>수행중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kumimoji="0" lang="en-US" altLang="ko-KR" sz="1600" b="1" dirty="0"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14313" y="285750"/>
            <a:ext cx="534987" cy="4524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9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285750"/>
            <a:ext cx="539750" cy="428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2400" b="1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10</a:t>
            </a:r>
            <a:endParaRPr kumimoji="0" lang="ko-KR" altLang="en-US" sz="2400" b="1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57188" y="8540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55688" y="4667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시설부대팀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43047" name="Rectangle 39"/>
          <p:cNvSpPr>
            <a:spLocks noChangeArrowheads="1"/>
          </p:cNvSpPr>
          <p:nvPr/>
        </p:nvSpPr>
        <p:spPr bwMode="auto">
          <a:xfrm>
            <a:off x="755650" y="285750"/>
            <a:ext cx="6408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ko-KR" altLang="en-US" sz="2400" dirty="0" smtClean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장례식장 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활성화 </a:t>
            </a:r>
            <a:r>
              <a:rPr kumimoji="0" lang="ko-KR" altLang="en-US" sz="2400" dirty="0">
                <a:latin typeface="굴림" pitchFamily="50" charset="-127"/>
                <a:ea typeface="굴림" pitchFamily="50" charset="-127"/>
              </a:rPr>
              <a:t> </a:t>
            </a:r>
          </a:p>
        </p:txBody>
      </p:sp>
      <p:sp>
        <p:nvSpPr>
          <p:cNvPr id="20487" name="직사각형 22"/>
          <p:cNvSpPr>
            <a:spLocks noChangeArrowheads="1"/>
          </p:cNvSpPr>
          <p:nvPr/>
        </p:nvSpPr>
        <p:spPr bwMode="auto">
          <a:xfrm>
            <a:off x="395536" y="1268760"/>
            <a:ext cx="828675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수익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1,800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1,714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86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   원내 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안치이용율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60%(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51.6%, 8.4%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사업내용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장례식장 수익 및 원내 사망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안치율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증대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88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918328"/>
              </p:ext>
            </p:extLst>
          </p:nvPr>
        </p:nvGraphicFramePr>
        <p:xfrm>
          <a:off x="827584" y="4653136"/>
          <a:ext cx="7572428" cy="164312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57296"/>
                <a:gridCol w="1285884"/>
                <a:gridCol w="928694"/>
                <a:gridCol w="857256"/>
                <a:gridCol w="785818"/>
                <a:gridCol w="785818"/>
                <a:gridCol w="767136"/>
                <a:gridCol w="804526"/>
              </a:tblGrid>
              <a:tr h="36004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호스피스병동</a:t>
                      </a:r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중환자실</a:t>
                      </a:r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/>
                        <a:t>50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/>
                        <a:t>60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/>
                        <a:t>70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400" dirty="0" smtClean="0"/>
                        <a:t>80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dirty="0" smtClean="0"/>
                        <a:t>계</a:t>
                      </a:r>
                      <a:endParaRPr lang="ko-KR" altLang="en-US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/>
                        <a:t>사망자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smtClean="0"/>
                        <a:t>명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28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124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71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smtClean="0"/>
                        <a:t>원내안치자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smtClean="0"/>
                        <a:t>명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1719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 err="1" smtClean="0"/>
                        <a:t>안치율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54.1%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38.5%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57.1%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50.0%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47.6%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423577"/>
              </p:ext>
            </p:extLst>
          </p:nvPr>
        </p:nvGraphicFramePr>
        <p:xfrm>
          <a:off x="857250" y="1916832"/>
          <a:ext cx="7500991" cy="1279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857254"/>
                <a:gridCol w="1071570"/>
                <a:gridCol w="1285884"/>
                <a:gridCol w="1143008"/>
                <a:gridCol w="928694"/>
                <a:gridCol w="785821"/>
              </a:tblGrid>
              <a:tr h="346328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en-US" altLang="ko-KR" sz="1400" b="1" dirty="0" smtClean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분기별 추진목표</a:t>
                      </a:r>
                      <a:endParaRPr lang="ko-KR" altLang="en-US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비고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0415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수익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err="1" smtClean="0"/>
                        <a:t>백만원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450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450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450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450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1,800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</a:tr>
              <a:tr h="2514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원내 </a:t>
                      </a:r>
                      <a:r>
                        <a:rPr lang="ko-KR" altLang="en-US" sz="1400" b="1" dirty="0" err="1" smtClean="0"/>
                        <a:t>이용율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60%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60%</a:t>
                      </a:r>
                      <a:endParaRPr lang="ko-KR" altLang="en-US" sz="14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60%</a:t>
                      </a:r>
                      <a:endParaRPr lang="ko-KR" altLang="en-US" sz="14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60%</a:t>
                      </a:r>
                      <a:endParaRPr lang="ko-KR" altLang="en-US" sz="14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60%</a:t>
                      </a:r>
                      <a:endParaRPr lang="ko-KR" altLang="en-US" sz="1400" b="1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모서리가 둥근 직사각형 11"/>
          <p:cNvSpPr/>
          <p:nvPr/>
        </p:nvSpPr>
        <p:spPr>
          <a:xfrm>
            <a:off x="515938" y="3717032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95536" y="4221088"/>
            <a:ext cx="56886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2017</a:t>
            </a:r>
            <a:r>
              <a:rPr kumimoji="0"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분기 추진실적</a:t>
            </a:r>
            <a:r>
              <a:rPr kumimoji="0"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원내 안치이용실적</a:t>
            </a:r>
            <a:r>
              <a:rPr kumimoji="0"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263676"/>
              </p:ext>
            </p:extLst>
          </p:nvPr>
        </p:nvGraphicFramePr>
        <p:xfrm>
          <a:off x="7596336" y="4653136"/>
          <a:ext cx="792088" cy="1656184"/>
        </p:xfrm>
        <a:graphic>
          <a:graphicData uri="http://schemas.openxmlformats.org/drawingml/2006/table">
            <a:tbl>
              <a:tblPr/>
              <a:tblGrid>
                <a:gridCol w="792088"/>
              </a:tblGrid>
              <a:tr h="1656184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rgbClr val="FF0000"/>
                      </a:solidFill>
                      <a:prstDash val="solid"/>
                    </a:lnL>
                    <a:lnR w="38100" cmpd="sng">
                      <a:solidFill>
                        <a:srgbClr val="FF0000"/>
                      </a:solidFill>
                      <a:prstDash val="solid"/>
                    </a:lnR>
                    <a:lnT w="38100" cmpd="sng">
                      <a:solidFill>
                        <a:srgbClr val="FF0000"/>
                      </a:solidFill>
                      <a:prstDash val="solid"/>
                    </a:lnT>
                    <a:lnB w="38100" cmpd="sng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 smtClean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      장례식장 활성화 </a:t>
            </a: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55688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428625" y="980728"/>
            <a:ext cx="2631207" cy="41151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061" name="Rectangle 9"/>
          <p:cNvSpPr>
            <a:spLocks noChangeArrowheads="1"/>
          </p:cNvSpPr>
          <p:nvPr/>
        </p:nvSpPr>
        <p:spPr bwMode="auto">
          <a:xfrm>
            <a:off x="428625" y="1857375"/>
            <a:ext cx="84978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en-US" altLang="ko-KR" sz="1500" b="1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5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473175" y="2852936"/>
            <a:ext cx="1465263" cy="428054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063" name="Rectangle 39"/>
          <p:cNvSpPr>
            <a:spLocks noChangeArrowheads="1"/>
          </p:cNvSpPr>
          <p:nvPr/>
        </p:nvSpPr>
        <p:spPr bwMode="auto">
          <a:xfrm>
            <a:off x="755650" y="333375"/>
            <a:ext cx="6408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/>
              <a:t> </a:t>
            </a:r>
          </a:p>
        </p:txBody>
      </p:sp>
      <p:sp>
        <p:nvSpPr>
          <p:cNvPr id="45064" name="직사각형 20"/>
          <p:cNvSpPr>
            <a:spLocks noChangeArrowheads="1"/>
          </p:cNvSpPr>
          <p:nvPr/>
        </p:nvSpPr>
        <p:spPr bwMode="auto">
          <a:xfrm>
            <a:off x="428625" y="1464980"/>
            <a:ext cx="8358188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 내 경쟁업체 증가로 인한 사용건수 감소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업무협조 및 홍보활동 강화 </a:t>
            </a:r>
            <a:endParaRPr lang="ko-KR" altLang="en-US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상조회사 장례식장 이용 수익 감소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저렴한 비용으로 일반 상가 증가 노력 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 </a:t>
            </a:r>
            <a:r>
              <a:rPr kumimoji="0"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공공병원의 특성상 이용가격을 인상의 어려움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안치건수 중가로 수익증대 노력 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353" name="직사각형 19"/>
          <p:cNvSpPr>
            <a:spLocks noChangeArrowheads="1"/>
          </p:cNvSpPr>
          <p:nvPr/>
        </p:nvSpPr>
        <p:spPr bwMode="auto">
          <a:xfrm>
            <a:off x="395535" y="3501008"/>
            <a:ext cx="820715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h="0"/>
          </a:sp3d>
        </p:spPr>
        <p:txBody>
          <a:bodyPr wrap="square" t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원내 사망자 안치건수 증가를 위한 업무협조로 유치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강화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원외 사망자 안치건수 증가를 위한 협약체결로 유치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강화 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요양원 및 시설 방문확대와 홍보활동 강화 </a:t>
            </a:r>
          </a:p>
          <a:p>
            <a:pPr>
              <a:lnSpc>
                <a:spcPct val="150000"/>
              </a:lnSpc>
              <a:defRPr/>
            </a:pP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병원발전자문위원 진료권역 확대에 따른 홍보활동 강화</a:t>
            </a:r>
            <a:endParaRPr kumimoji="0"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 </a:t>
            </a:r>
            <a:r>
              <a:rPr kumimoji="0"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의료지원 및 각종 행사 시 장례식장 홍보활동 강화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6063" y="285750"/>
            <a:ext cx="539750" cy="428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2400" b="1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10</a:t>
            </a:r>
            <a:endParaRPr kumimoji="0" lang="ko-KR" altLang="en-US" sz="2400" b="1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79994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공공보건의료사업 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428596" y="2780928"/>
            <a:ext cx="8390909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’17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분기추진실적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(66.7%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490117"/>
              </p:ext>
            </p:extLst>
          </p:nvPr>
        </p:nvGraphicFramePr>
        <p:xfrm>
          <a:off x="683568" y="3212976"/>
          <a:ext cx="8065268" cy="282967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94413"/>
                <a:gridCol w="1829236"/>
                <a:gridCol w="1746089"/>
                <a:gridCol w="1995530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  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목표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실적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달성율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13,033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8,696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66.7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가정간호사업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3,500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659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18.8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65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만성질환관리사업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4,000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3,826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95.7</a:t>
                      </a:r>
                    </a:p>
                  </a:txBody>
                  <a:tcPr anchor="ctr"/>
                </a:tc>
              </a:tr>
              <a:tr h="28803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의료사회복지사업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1,219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1,602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131.4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143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지역사회 보건교육사업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3,000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1,554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51.8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048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지역사회 의료지원사업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28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133.3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치매관리사업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670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443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66.1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정신보건사업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623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584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93.7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746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69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7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27038" y="1390700"/>
            <a:ext cx="7992888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13,033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435100" indent="-1435100"/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지역주민의 건강한 삶을 영위하기 위하여 포괄적인 공공의료서비스 제공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2351190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2400" b="1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11</a:t>
            </a:r>
            <a:endParaRPr kumimoji="0" lang="ko-KR" altLang="en-US" sz="2400" b="1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79994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공공보건의료사업 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07505" y="352425"/>
            <a:ext cx="560834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746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69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7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668338" y="1347515"/>
            <a:ext cx="7288037" cy="621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의료사회복지사업</a:t>
            </a:r>
            <a:endParaRPr lang="en-US" altLang="ko-KR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지역아동센터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튼튼한 몸 건강한 성장을 위한 건강실천교육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(7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~8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)4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큰은혜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소년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소녀합창단 위문공연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(8/3)</a:t>
            </a:r>
          </a:p>
          <a:p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장애아동건강검진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(8/11)</a:t>
            </a:r>
          </a:p>
          <a:p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아동여성안전 남원시연대 캠페인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9/19</a:t>
            </a:r>
          </a:p>
          <a:p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청소년 자살예방 지도자 교육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9/27</a:t>
            </a:r>
          </a:p>
          <a:p>
            <a:r>
              <a:rPr lang="en-US" altLang="ko-KR" sz="14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보건교육사업</a:t>
            </a:r>
            <a:endParaRPr lang="ko-KR" altLang="en-US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대한노인회 노인대학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7/13</a:t>
            </a:r>
          </a:p>
          <a:p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자원봉사 박람회를 통한 지역주민 보건교육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8/22</a:t>
            </a:r>
          </a:p>
          <a:p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신나는 건강대학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~10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매주 화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목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15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청각장애인 대상 고혈압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당뇨 교육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9/21</a:t>
            </a:r>
          </a:p>
          <a:p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남원시 장애인복지관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“2017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사랑나눔축제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”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를 통한 지역주민보건교육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9/23</a:t>
            </a:r>
          </a:p>
          <a:p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의료지원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응급처치 및 후송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회 남원시장기 배드민턴대회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9/10</a:t>
            </a:r>
          </a:p>
          <a:p>
            <a:pPr eaLnBrk="0" latinLnBrk="0" hangingPunct="0"/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- 2017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전북여성생활체육대회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9/16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남원시 장애인복지관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“2017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사랑나눔축제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” 9/23</a:t>
            </a:r>
          </a:p>
          <a:p>
            <a:pPr eaLnBrk="0" latinLnBrk="0" hangingPunct="0"/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남원시 재래시장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나눔 행사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9/24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03223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공공보건의료사업 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07504" y="352861"/>
            <a:ext cx="561579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388293" y="1340768"/>
            <a:ext cx="8217375" cy="537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의료사회복지사업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학교 밖 청소년 독감예방접종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10/23~10/31</a:t>
            </a:r>
          </a:p>
          <a:p>
            <a:pPr eaLnBrk="0" latinLnBrk="0" hangingPunct="0"/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장애인 건강검진 및 예방접종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11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월중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주민보건교육</a:t>
            </a:r>
          </a:p>
          <a:p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BLS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기초소생술 과정 교육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10 ~12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월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재가장애인 재활사업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장애인 재활 방문 진료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재가장애인 나들이 사업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10/13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의료지원 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회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흥부제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10/28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만성질환 관리사업 및 국가치매조기검진사업 지속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235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충수절제술 </a:t>
            </a:r>
            <a:r>
              <a:rPr lang="ko-KR" altLang="en-US" sz="2400" b="1" dirty="0" err="1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표준지료지침</a:t>
            </a: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개발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95536" y="1412776"/>
            <a:ext cx="8138322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사업기간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2017. 1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~ 12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435100" indent="-1435100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충수절제술 환자의 진료의 순서와 치료의 시점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진료행위 등을             미리 정해 두는 표준화된 진료 과정 개발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8596" y="2556330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426614" y="2996952"/>
            <a:ext cx="8066116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CP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진료과정 전산등록 및 적용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CP 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적용 및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완료율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100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%(17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b="1" dirty="0" smtClean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환자용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CP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교육자료 제작 및 배포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7544" y="4502176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375370" y="4862176"/>
            <a:ext cx="8066116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CP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만족도 조사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 및 직원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CP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 모니터링 및 수정 보완</a:t>
            </a: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CP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적용 및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완료율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100%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지속 유지할 수 있도록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의료진 독려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46063" y="285750"/>
            <a:ext cx="539750" cy="4333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12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감염관리활동 강화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err="1" smtClean="0"/>
              <a:t>감염병센터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84079" y="1356944"/>
            <a:ext cx="8066116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직원 감염관리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교육이수율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100%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</a:t>
            </a:r>
          </a:p>
          <a:p>
            <a:pPr eaLnBrk="0" latinLnBrk="0" hangingPunct="0"/>
            <a:r>
              <a:rPr lang="ko-KR" altLang="en-US" sz="1400" b="1" dirty="0" smtClean="0">
                <a:latin typeface="+mn-ea"/>
                <a:ea typeface="+mn-ea"/>
              </a:rPr>
              <a:t>   </a:t>
            </a:r>
            <a:r>
              <a:rPr lang="en-US" altLang="ko-KR" sz="1400" b="1" dirty="0" smtClean="0">
                <a:latin typeface="+mn-ea"/>
                <a:ea typeface="+mn-ea"/>
              </a:rPr>
              <a:t>- </a:t>
            </a:r>
            <a:r>
              <a:rPr lang="ko-KR" altLang="en-US" sz="1400" b="1" dirty="0" smtClean="0">
                <a:latin typeface="+mn-ea"/>
                <a:ea typeface="+mn-ea"/>
              </a:rPr>
              <a:t>감염관리지침 개정 후 전 직원 교육</a:t>
            </a:r>
            <a:endParaRPr lang="en-US" altLang="ko-KR" sz="1400" b="1" dirty="0" smtClean="0">
              <a:latin typeface="+mn-ea"/>
              <a:ea typeface="+mn-ea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 smtClean="0">
                <a:latin typeface="+mn-ea"/>
                <a:ea typeface="+mn-ea"/>
              </a:rPr>
              <a:t>   - </a:t>
            </a:r>
            <a:r>
              <a:rPr lang="ko-KR" altLang="en-US" sz="1400" b="1" dirty="0" smtClean="0">
                <a:latin typeface="+mn-ea"/>
                <a:ea typeface="+mn-ea"/>
              </a:rPr>
              <a:t>중환자실 감염예방 활동 강화</a:t>
            </a:r>
            <a:endParaRPr lang="en-US" altLang="ko-KR" sz="1400" b="1" dirty="0">
              <a:latin typeface="+mn-ea"/>
              <a:ea typeface="+mn-ea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12790" y="2772716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427226" y="3024766"/>
            <a:ext cx="8022969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전직원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감염관리 교육 실시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86.2%(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개인보호구 착</a:t>
            </a:r>
            <a:r>
              <a:rPr lang="en-US" altLang="ko-KR" sz="1600" b="1" dirty="0">
                <a:solidFill>
                  <a:srgbClr val="984807"/>
                </a:solidFill>
                <a:latin typeface="맑은 고딕"/>
                <a:ea typeface="맑은 고딕"/>
              </a:rPr>
              <a:t>•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탈의 방법 등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중환자실 감염 예방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QI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활동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팀회의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BUNDLE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제작 및 적용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감염관리지침 수정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100%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환자접점 부서 감염관리 정기적 순회 및 피드백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515938" y="4640593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405652" y="5000593"/>
            <a:ext cx="806611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매주 정기적 순회 후 부서 피드백 지속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감염관리 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미이수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직원 교육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10/16-18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감염병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위기대응 모의훈련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10/17-19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감염관리 주간행사 개최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10/23-27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부서별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보호복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경진대회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손씻기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체험행사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손배양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검사 후 전시 등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46063" y="285750"/>
            <a:ext cx="539750" cy="4333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13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395288" y="260350"/>
            <a:ext cx="192881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prstClr val="white"/>
                </a:solidFill>
                <a:latin typeface="HY견명조" pitchFamily="18" charset="-127"/>
                <a:ea typeface="HY견명조" pitchFamily="18" charset="-127"/>
              </a:rPr>
              <a:t>추진성과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602635"/>
              </p:ext>
            </p:extLst>
          </p:nvPr>
        </p:nvGraphicFramePr>
        <p:xfrm>
          <a:off x="611188" y="744538"/>
          <a:ext cx="7632701" cy="5964237"/>
        </p:xfrm>
        <a:graphic>
          <a:graphicData uri="http://schemas.openxmlformats.org/drawingml/2006/table">
            <a:tbl>
              <a:tblPr/>
              <a:tblGrid>
                <a:gridCol w="2232205"/>
                <a:gridCol w="2232205"/>
                <a:gridCol w="3168291"/>
              </a:tblGrid>
              <a:tr h="2143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핵심 현안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구체적인 추진 노력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(2016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주요 성과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</a:tr>
              <a:tr h="28210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진료 및 성장사업 활성화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800" kern="0" spc="-12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</a:t>
                      </a:r>
                      <a:r>
                        <a:rPr lang="en-US" altLang="ko-KR" sz="800" kern="0" spc="-12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 </a:t>
                      </a:r>
                      <a:r>
                        <a:rPr lang="ko-KR" altLang="en-US" sz="800" kern="0" spc="-12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건강증진센터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및 장례식장 활성화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경영활성화를 위한 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TF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구성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/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운영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94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필수의료시설 확충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거점공공형</a:t>
                      </a: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산모보건의료센터 구축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시설</a:t>
                      </a:r>
                      <a:r>
                        <a:rPr lang="en-US" altLang="ko-KR" sz="800" kern="0" spc="-1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장비 현대화를 위한 사업비확보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 smtClean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분만건수 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54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건→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94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건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(174%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↑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진료인원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:17,262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명→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27,600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(160%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↑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이동진료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:10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전문의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1,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간호사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산전후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프로그램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:15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(91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산모신생아 가정방문간호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:123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2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시설</a:t>
                      </a:r>
                      <a:r>
                        <a:rPr lang="en-US" altLang="ko-KR" sz="800" kern="0" spc="-2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2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장비현대화 </a:t>
                      </a:r>
                      <a:r>
                        <a:rPr lang="ko-KR" altLang="en-US" sz="800" kern="0" spc="-20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국도비</a:t>
                      </a:r>
                      <a:r>
                        <a:rPr lang="ko-KR" altLang="en-US" sz="800" kern="0" spc="-2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확보 </a:t>
                      </a:r>
                      <a:r>
                        <a:rPr lang="en-US" altLang="ko-KR" sz="800" kern="0" spc="-2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3,676</a:t>
                      </a:r>
                      <a:r>
                        <a:rPr lang="ko-KR" altLang="en-US" sz="800" kern="0" spc="-20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19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정부시책사업 적극수행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신포괄수가제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간호간병통합서비스 병동운영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호스피스 완화의료 병동운영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신포괄수가제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정책인센티브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4351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수익증가 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1,985</a:t>
                      </a: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간호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간병통합서비스 병동운영을 위한 간호사 이직억제 노력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-12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이직율감소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:18.7%(‘15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→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4.7%(’16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호스피스 완화의료병동 활성화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1,683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(‘15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→ 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1,832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(’16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전문의료진 지속적 확보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우수의료진 보강 및 확충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경력직 전문의 보강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의료수익 증가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3,017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45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공공보건의료사업 기능강화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의료취약지 지역민에 대한 의료시혜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목표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)14,189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 →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16,842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지역응급의료센터 기능강화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기구신설 및 전담전문의 체제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응급의료센터 신설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응급의학과 전담전문의 체제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04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조직역량극대화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41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상생의 노사관계 유지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단체협약 체결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‘16. 1. 29.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정부가이드라인 준수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단협체결전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간호사 봉급조정수당 지급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220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(353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659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고객서비스 개선활동 강화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41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3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친절한병원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만들기 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병원정책 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QI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‘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16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 운영평가 환자만족도 결과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83.9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(‘15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→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87.15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(’16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전직원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친절교육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188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부서장 병원모니터링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12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환자접점부서 간담회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/CS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교육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12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Q&amp;A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강좌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(260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515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395536" y="548680"/>
            <a:ext cx="192881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공지사항</a:t>
            </a:r>
            <a:endParaRPr lang="ko-KR" altLang="en-US" sz="2000" dirty="0">
              <a:solidFill>
                <a:schemeClr val="bg1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51203" name="Rectangle 9"/>
          <p:cNvSpPr>
            <a:spLocks noChangeArrowheads="1"/>
          </p:cNvSpPr>
          <p:nvPr/>
        </p:nvSpPr>
        <p:spPr bwMode="auto">
          <a:xfrm>
            <a:off x="395536" y="1268760"/>
            <a:ext cx="8316912" cy="355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2018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경영전략회의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‘18. 1. 17.(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16:00 /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대회의실 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(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참석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 부서장 및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계장</a:t>
            </a:r>
            <a:endParaRPr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내용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 2017.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4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분기 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주요업무 추진상황 보고 및 현안사항</a:t>
            </a:r>
            <a:endParaRPr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-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내용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2018. 1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분기 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주요업무 추진계획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보고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-------------------------------------------------------------------------------------------------------------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회의자료 제출 기한준수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- 2018. 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분기 경영전략회의 자료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회의개최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일전 제출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▶  검토 및 자료보완 기간 필요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감사합니다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25731</TotalTime>
  <Words>4221</Words>
  <Application>Microsoft Office PowerPoint</Application>
  <PresentationFormat>화면 슬라이드 쇼(4:3)</PresentationFormat>
  <Paragraphs>1237</Paragraphs>
  <Slides>43</Slides>
  <Notes>43</Notes>
  <HiddenSlides>0</HiddenSlides>
  <MMClips>0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11</vt:i4>
      </vt:variant>
      <vt:variant>
        <vt:lpstr>슬라이드 제목</vt:lpstr>
      </vt:variant>
      <vt:variant>
        <vt:i4>43</vt:i4>
      </vt:variant>
    </vt:vector>
  </HeadingPairs>
  <TitlesOfParts>
    <vt:vector size="70" baseType="lpstr">
      <vt:lpstr>굴림</vt:lpstr>
      <vt:lpstr>Arial</vt:lpstr>
      <vt:lpstr>맑은 고딕</vt:lpstr>
      <vt:lpstr>HY헤드라인M</vt:lpstr>
      <vt:lpstr>Calibri Light</vt:lpstr>
      <vt:lpstr>휴먼둥근헤드라인</vt:lpstr>
      <vt:lpstr>Calibri</vt:lpstr>
      <vt:lpstr>나눔고딕</vt:lpstr>
      <vt:lpstr>휴먼모음T</vt:lpstr>
      <vt:lpstr>휴먼엑스포</vt:lpstr>
      <vt:lpstr>-윤고딕340</vt:lpstr>
      <vt:lpstr>HY견명조</vt:lpstr>
      <vt:lpstr>HY견고딕</vt:lpstr>
      <vt:lpstr>Wingdings</vt:lpstr>
      <vt:lpstr>한컴바탕</vt:lpstr>
      <vt:lpstr>새굴림</vt:lpstr>
      <vt:lpstr>1_Office 테마</vt:lpstr>
      <vt:lpstr>2_Office 테마</vt:lpstr>
      <vt:lpstr>3_Office 테마</vt:lpstr>
      <vt:lpstr>4_Office 테마</vt:lpstr>
      <vt:lpstr>6_Office 테마</vt:lpstr>
      <vt:lpstr>7_Office 테마</vt:lpstr>
      <vt:lpstr>8_Office 테마</vt:lpstr>
      <vt:lpstr>10_Office 테마</vt:lpstr>
      <vt:lpstr>11_Office 테마</vt:lpstr>
      <vt:lpstr>12_Office 테마</vt:lpstr>
      <vt:lpstr>5_Office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June</dc:creator>
  <cp:lastModifiedBy>Windows User</cp:lastModifiedBy>
  <cp:revision>2165</cp:revision>
  <cp:lastPrinted>2017-10-17T23:58:18Z</cp:lastPrinted>
  <dcterms:created xsi:type="dcterms:W3CDTF">2013-04-01T15:09:17Z</dcterms:created>
  <dcterms:modified xsi:type="dcterms:W3CDTF">2017-10-18T05:36:34Z</dcterms:modified>
</cp:coreProperties>
</file>