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0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1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711" r:id="rId1"/>
    <p:sldMasterId id="2147483713" r:id="rId2"/>
    <p:sldMasterId id="2147483721" r:id="rId3"/>
    <p:sldMasterId id="2147483723" r:id="rId4"/>
    <p:sldMasterId id="2147483745" r:id="rId5"/>
    <p:sldMasterId id="2147483747" r:id="rId6"/>
    <p:sldMasterId id="2147483749" r:id="rId7"/>
    <p:sldMasterId id="2147483756" r:id="rId8"/>
    <p:sldMasterId id="2147483758" r:id="rId9"/>
    <p:sldMasterId id="2147484432" r:id="rId10"/>
    <p:sldMasterId id="2147484438" r:id="rId11"/>
    <p:sldMasterId id="2147484443" r:id="rId12"/>
  </p:sldMasterIdLst>
  <p:notesMasterIdLst>
    <p:notesMasterId r:id="rId22"/>
  </p:notesMasterIdLst>
  <p:handoutMasterIdLst>
    <p:handoutMasterId r:id="rId23"/>
  </p:handoutMasterIdLst>
  <p:sldIdLst>
    <p:sldId id="677" r:id="rId13"/>
    <p:sldId id="567" r:id="rId14"/>
    <p:sldId id="568" r:id="rId15"/>
    <p:sldId id="569" r:id="rId16"/>
    <p:sldId id="570" r:id="rId17"/>
    <p:sldId id="547" r:id="rId18"/>
    <p:sldId id="629" r:id="rId19"/>
    <p:sldId id="639" r:id="rId20"/>
    <p:sldId id="670" r:id="rId21"/>
  </p:sldIdLst>
  <p:sldSz cx="9144000" cy="6858000" type="screen4x3"/>
  <p:notesSz cx="6797675" cy="9926638"/>
  <p:embeddedFontLst>
    <p:embeddedFont>
      <p:font typeface="(환)제목라운드(중간)체" panose="020B0600000101010101"/>
      <p:regular r:id="rId24"/>
    </p:embeddedFont>
    <p:embeddedFont>
      <p:font typeface="휴먼엑스포" panose="02030504000101010101" pitchFamily="18" charset="-127"/>
      <p:regular r:id="rId25"/>
    </p:embeddedFont>
    <p:embeddedFont>
      <p:font typeface="-윤고딕340" panose="020B0600000101010101" charset="-127"/>
      <p:regular r:id="rId26"/>
    </p:embeddedFont>
    <p:embeddedFont>
      <p:font typeface="한컴돋움" panose="02030600000101010101" pitchFamily="18" charset="2"/>
      <p:regular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나눔고딕" panose="020D0604000000000000" pitchFamily="50" charset="-127"/>
      <p:regular r:id="rId30"/>
      <p:bold r:id="rId31"/>
    </p:embeddedFont>
    <p:embeddedFont>
      <p:font typeface="HY견명조" panose="02030600000101010101" pitchFamily="18" charset="-127"/>
      <p:regular r:id="rId32"/>
    </p:embeddedFont>
    <p:embeddedFont>
      <p:font typeface="맑은 고딕" panose="020B0503020000020004" pitchFamily="50" charset="-127"/>
      <p:regular r:id="rId33"/>
      <p:bold r:id="rId34"/>
    </p:embeddedFont>
    <p:embeddedFont>
      <p:font typeface="-유려B" panose="02030504000101010101" pitchFamily="18" charset="-127"/>
      <p:regular r:id="rId35"/>
    </p:embeddedFont>
    <p:embeddedFont>
      <p:font typeface="HY견고딕" panose="02030600000101010101" pitchFamily="18" charset="-127"/>
      <p:regular r:id="rId36"/>
    </p:embeddedFont>
    <p:embeddedFont>
      <p:font typeface="HY울릉도M" panose="02030600000101010101" pitchFamily="18" charset="-127"/>
      <p:regular r:id="rId37"/>
    </p:embeddedFont>
    <p:embeddedFont>
      <p:font typeface="휴먼둥근헤드라인" panose="02030504000101010101" pitchFamily="18" charset="-127"/>
      <p:regular r:id="rId38"/>
    </p:embeddedFont>
    <p:embeddedFont>
      <p:font typeface="한컴바탕" panose="02030600000101010101" pitchFamily="18" charset="2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휴먼모음T" panose="02030504000101010101" pitchFamily="18" charset="-127"/>
      <p:regular r:id="rId44"/>
    </p:embeddedFont>
    <p:embeddedFont>
      <p:font typeface="HY헤드라인M" panose="02030600000101010101" pitchFamily="18" charset="-127"/>
      <p:regular r:id="rId45"/>
    </p:embeddedFont>
    <p:embeddedFont>
      <p:font typeface="가는둥근제목체" panose="020B0600000101010101" charset="-127"/>
      <p:regular r:id="rId46"/>
    </p:embeddedFont>
    <p:embeddedFont>
      <p:font typeface="가는각진제목체" panose="020B0600000101010101" charset="-127"/>
      <p:regular r:id="rId47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5F5"/>
    <a:srgbClr val="3E03B5"/>
    <a:srgbClr val="984807"/>
    <a:srgbClr val="6CA6DA"/>
    <a:srgbClr val="448DD0"/>
    <a:srgbClr val="66CCFF"/>
    <a:srgbClr val="3399FF"/>
    <a:srgbClr val="5504F6"/>
    <a:srgbClr val="6B22FC"/>
    <a:srgbClr val="057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2" autoAdjust="0"/>
    <p:restoredTop sz="96706" autoAdjust="0"/>
  </p:normalViewPr>
  <p:slideViewPr>
    <p:cSldViewPr>
      <p:cViewPr>
        <p:scale>
          <a:sx n="100" d="100"/>
          <a:sy n="100" d="100"/>
        </p:scale>
        <p:origin x="-222" y="-258"/>
      </p:cViewPr>
      <p:guideLst>
        <p:guide orient="horz" pos="618"/>
        <p:guide orient="horz" pos="3974"/>
        <p:guide orient="horz" pos="2160"/>
        <p:guide pos="2971"/>
        <p:guide pos="5420"/>
        <p:guide pos="340"/>
        <p:guide pos="2789"/>
        <p:guide pos="4286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232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font" Target="fonts/font24.fntdata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font" Target="fonts/font2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font" Target="fonts/font6.fntdata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448" cy="496253"/>
          </a:xfrm>
          <a:prstGeom prst="rect">
            <a:avLst/>
          </a:prstGeom>
        </p:spPr>
        <p:txBody>
          <a:bodyPr vert="horz" wrap="square" lIns="92082" tIns="46040" rIns="92082" bIns="4604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644" y="0"/>
            <a:ext cx="2945448" cy="496253"/>
          </a:xfrm>
          <a:prstGeom prst="rect">
            <a:avLst/>
          </a:prstGeom>
        </p:spPr>
        <p:txBody>
          <a:bodyPr vert="horz" wrap="square" lIns="92082" tIns="46040" rIns="92082" bIns="4604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4DD8DB81-F1EB-474B-B28E-0485223FD7FC}" type="datetime1">
              <a:rPr lang="ko-KR" altLang="en-US" smtClean="0"/>
              <a:t>2020-03-09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800"/>
            <a:ext cx="2945448" cy="496252"/>
          </a:xfrm>
          <a:prstGeom prst="rect">
            <a:avLst/>
          </a:prstGeom>
        </p:spPr>
        <p:txBody>
          <a:bodyPr vert="horz" wrap="square" lIns="92082" tIns="46040" rIns="92082" bIns="4604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644" y="9428800"/>
            <a:ext cx="2945448" cy="496252"/>
          </a:xfrm>
          <a:prstGeom prst="rect">
            <a:avLst/>
          </a:prstGeom>
        </p:spPr>
        <p:txBody>
          <a:bodyPr vert="horz" wrap="square" lIns="92082" tIns="46040" rIns="92082" bIns="4604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1D059B53-A87E-4054-8D9E-48F26DB9657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950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448" cy="497838"/>
          </a:xfrm>
          <a:prstGeom prst="rect">
            <a:avLst/>
          </a:prstGeom>
        </p:spPr>
        <p:txBody>
          <a:bodyPr vert="horz" wrap="square" lIns="91290" tIns="45644" rIns="91290" bIns="45644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644" y="2"/>
            <a:ext cx="2945448" cy="497838"/>
          </a:xfrm>
          <a:prstGeom prst="rect">
            <a:avLst/>
          </a:prstGeom>
        </p:spPr>
        <p:txBody>
          <a:bodyPr vert="horz" wrap="square" lIns="91290" tIns="45644" rIns="91290" bIns="45644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F0631F4B-D7DA-42D8-8063-C5093047CBE8}" type="datetime1">
              <a:rPr lang="ko-KR" altLang="en-US" smtClean="0"/>
              <a:t>2020-03-09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0" tIns="45644" rIns="91290" bIns="45644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085" y="4777028"/>
            <a:ext cx="5437506" cy="3908187"/>
          </a:xfrm>
          <a:prstGeom prst="rect">
            <a:avLst/>
          </a:prstGeom>
        </p:spPr>
        <p:txBody>
          <a:bodyPr vert="horz" wrap="square" lIns="91290" tIns="45644" rIns="91290" bIns="456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800"/>
            <a:ext cx="2945448" cy="497838"/>
          </a:xfrm>
          <a:prstGeom prst="rect">
            <a:avLst/>
          </a:prstGeom>
        </p:spPr>
        <p:txBody>
          <a:bodyPr vert="horz" wrap="square" lIns="91290" tIns="45644" rIns="91290" bIns="45644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644" y="9428800"/>
            <a:ext cx="2945448" cy="497838"/>
          </a:xfrm>
          <a:prstGeom prst="rect">
            <a:avLst/>
          </a:prstGeom>
        </p:spPr>
        <p:txBody>
          <a:bodyPr vert="horz" wrap="square" lIns="91290" tIns="45644" rIns="91290" bIns="45644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01CB970B-627E-4A87-8541-086FC1FC62C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51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ko-KR" altLang="ko-KR" dirty="0" smtClean="0">
              <a:latin typeface="-윤고딕340"/>
              <a:ea typeface="굴림" charset="-127"/>
            </a:endParaRPr>
          </a:p>
        </p:txBody>
      </p:sp>
      <p:sp>
        <p:nvSpPr>
          <p:cNvPr id="553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D9E707-A3CF-497B-B236-DE32B339FE41}" type="slidenum">
              <a:rPr lang="ko-KR" altLang="en-US" smtClean="0">
                <a:solidFill>
                  <a:srgbClr val="000000"/>
                </a:solidFill>
              </a:rPr>
              <a:pPr/>
              <a:t>2</a:t>
            </a:fld>
            <a:endParaRPr lang="ko-KR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미션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비전과 경영전략 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b="1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889DA1-BC88-4B0F-80A7-143CC4471CD0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61D707-3395-4C94-B6D3-5A3CCEAB6A3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4F7255-CE3D-401F-9266-078AE7036F7B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B61081-A7C1-4254-829F-90022359DF0C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48E17-BBA2-4F56-8779-28DC3D792F9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6B64-00D6-4AA2-8FD1-17A114FA63C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BBE4-1746-495E-A37F-3230303C061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B8E71594-F208-475B-B061-E16C92B8F3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A8153131-32D5-4AE4-9D77-8A20B5C38C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C9B81F-C347-4BEF-BFDF-29C42F48304A}" type="datetimeFigureOut">
              <a:rPr lang="en-US" smtClean="0"/>
              <a:pPr/>
              <a:t>3/9/2020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6653887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980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7961AE6-4008-438B-845D-8E7826922FC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0918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8A484CE9-1CDB-4FDB-B4A4-531E616F436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305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707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49A097E-BA0D-4C27-A10D-BD1957A44572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90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86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DC939A16-B6E3-424D-825D-7F19826A264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2179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231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3/9/2020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35977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78216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45174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35190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32534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5777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15468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3250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87076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07751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281844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jpe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28" name="그림 6"/>
          <p:cNvPicPr>
            <a:picLocks noChangeAspect="1"/>
          </p:cNvPicPr>
          <p:nvPr/>
        </p:nvPicPr>
        <p:blipFill>
          <a:blip r:embed="rId9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23" r:id="rId2"/>
    <p:sldLayoutId id="2147484424" r:id="rId3"/>
    <p:sldLayoutId id="2147484425" r:id="rId4"/>
    <p:sldLayoutId id="2147484426" r:id="rId5"/>
    <p:sldLayoutId id="214748442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3076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9C1EF63-249E-4818-AE00-4EE9D423122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3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그림 3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172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D8E0435-B586-44E5-A107-FBFF84B69CA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6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9" r:id="rId2"/>
    <p:sldLayoutId id="2147484430" r:id="rId3"/>
    <p:sldLayoutId id="214748444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5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58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571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 bwMode="auto">
          <a:xfrm>
            <a:off x="5529269" y="3429000"/>
            <a:ext cx="3236908" cy="23499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453" tIns="50726" rIns="101453" bIns="50726" numCol="1" rtlCol="0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42844" y="1628800"/>
            <a:ext cx="889365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en-US" altLang="ko-KR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2018. 7</a:t>
            </a:r>
            <a:r>
              <a:rPr lang="ko-KR" altLang="en-US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월</a:t>
            </a:r>
            <a:endParaRPr lang="en-US" altLang="ko-KR" sz="2400" spc="-150" dirty="0" smtClean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>
              <a:spcBef>
                <a:spcPts val="1500"/>
              </a:spcBef>
            </a:pPr>
            <a:r>
              <a:rPr lang="ko-KR" altLang="en-US" sz="4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경영전략 회의  </a:t>
            </a:r>
            <a:endParaRPr lang="ko-KR" altLang="en-US" sz="4400" spc="-150" dirty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7544" y="548680"/>
            <a:ext cx="3440352" cy="338554"/>
          </a:xfrm>
          <a:prstGeom prst="rect">
            <a:avLst/>
          </a:prstGeom>
          <a:solidFill>
            <a:srgbClr val="333399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600" dirty="0" smtClean="0">
                <a:ln w="1905"/>
                <a:solidFill>
                  <a:srgbClr val="FFFF00"/>
                </a:solidFill>
                <a:latin typeface="-유려B" pitchFamily="18" charset="-127"/>
                <a:ea typeface="-유려B" pitchFamily="18" charset="-127"/>
              </a:rPr>
              <a:t>최상의 의료제공으로 신뢰받는 지역거점공공병원  </a:t>
            </a:r>
            <a:endParaRPr lang="ko-KR" altLang="en-US" sz="1100" dirty="0" smtClean="0">
              <a:ln w="1905"/>
              <a:solidFill>
                <a:srgbClr val="FFFF00"/>
              </a:solidFill>
              <a:latin typeface="-유려B" pitchFamily="18" charset="-127"/>
              <a:ea typeface="-유려B" pitchFamily="18" charset="-127"/>
            </a:endParaRPr>
          </a:p>
        </p:txBody>
      </p:sp>
      <p:grpSp>
        <p:nvGrpSpPr>
          <p:cNvPr id="2" name="그룹 10"/>
          <p:cNvGrpSpPr/>
          <p:nvPr/>
        </p:nvGrpSpPr>
        <p:grpSpPr>
          <a:xfrm>
            <a:off x="5429256" y="3429000"/>
            <a:ext cx="3414910" cy="2960049"/>
            <a:chOff x="5201897" y="3338912"/>
            <a:chExt cx="3414910" cy="2960049"/>
          </a:xfrm>
        </p:grpSpPr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5201897" y="5724188"/>
              <a:ext cx="3414910" cy="57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둥근헤드라인" pitchFamily="18" charset="-127"/>
                  <a:ea typeface="휴먼둥근헤드라인" pitchFamily="18" charset="-127"/>
                  <a:cs typeface="한컴바탕" pitchFamily="18" charset="-127"/>
                </a:rPr>
                <a:t>전라북도 남원의료원</a:t>
              </a:r>
            </a:p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휴먼엑스포" pitchFamily="18" charset="-127"/>
                  <a:ea typeface="휴먼엑스포" pitchFamily="18" charset="-127"/>
                  <a:cs typeface="한컴바탕" pitchFamily="18" charset="-127"/>
                </a:rPr>
                <a:t>JEOLLABUK-DO NAMWON MEDICAL CENTER</a:t>
              </a:r>
            </a:p>
          </p:txBody>
        </p:sp>
        <p:sp>
          <p:nvSpPr>
            <p:cNvPr id="13" name="TextBox 42"/>
            <p:cNvSpPr txBox="1">
              <a:spLocks noChangeArrowheads="1"/>
            </p:cNvSpPr>
            <p:nvPr/>
          </p:nvSpPr>
          <p:spPr bwMode="auto">
            <a:xfrm>
              <a:off x="5286836" y="3338912"/>
              <a:ext cx="326663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관립 전주자혜의원 남원출장소</a:t>
              </a:r>
              <a:endPara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- since1921</a:t>
              </a:r>
              <a:r>
                <a:rPr lang="ko-KR" altLang="en-US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14" name="그림 13" descr="남원의료원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6760" y="3836196"/>
              <a:ext cx="3257568" cy="1855004"/>
            </a:xfrm>
            <a:prstGeom prst="rect">
              <a:avLst/>
            </a:prstGeom>
          </p:spPr>
        </p:pic>
      </p:grp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080580"/>
              </p:ext>
            </p:extLst>
          </p:nvPr>
        </p:nvGraphicFramePr>
        <p:xfrm>
          <a:off x="6372199" y="603920"/>
          <a:ext cx="2152651" cy="304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152651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2018. 7. 18.(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 16:00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0289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양쪽 모서리가 둥근 사각형 11"/>
          <p:cNvSpPr/>
          <p:nvPr/>
        </p:nvSpPr>
        <p:spPr>
          <a:xfrm rot="5400000">
            <a:off x="1116012" y="-544512"/>
            <a:ext cx="676275" cy="29083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09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44970" y="695825"/>
            <a:ext cx="2077357" cy="466281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lang="ko-KR" altLang="en-US" sz="2700" b="1" kern="1200" spc="-15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sz="2800" b="0" spc="0" dirty="0" smtClean="0">
                <a:solidFill>
                  <a:srgbClr val="FFFF00"/>
                </a:solidFill>
                <a:latin typeface="+mj-ea"/>
                <a:ea typeface="(환)제목라운드(중간)체" panose="02030600000101010101" pitchFamily="18" charset="-127"/>
              </a:rPr>
              <a:t>보고순서</a:t>
            </a:r>
            <a:endParaRPr lang="en-US" altLang="ko-KR" sz="2800" b="0" spc="0" dirty="0">
              <a:solidFill>
                <a:srgbClr val="FFFF00"/>
              </a:solidFill>
              <a:latin typeface="+mj-ea"/>
              <a:ea typeface="(환)제목라운드(중간)체" panose="02030600000101010101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111524" y="2039941"/>
            <a:ext cx="5052764" cy="3117251"/>
            <a:chOff x="1259632" y="1582342"/>
            <a:chExt cx="5052764" cy="3117251"/>
          </a:xfrm>
        </p:grpSpPr>
        <p:sp>
          <p:nvSpPr>
            <p:cNvPr id="5" name="AutoShape 9"/>
            <p:cNvSpPr>
              <a:spLocks noChangeArrowheads="1"/>
            </p:cNvSpPr>
            <p:nvPr/>
          </p:nvSpPr>
          <p:spPr bwMode="gray">
            <a:xfrm>
              <a:off x="1259632" y="1582342"/>
              <a:ext cx="5040560" cy="4785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tIns="18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85750" indent="-285750" algn="l" eaLnBrk="0" latinLnBrk="0" hangingPunct="0">
                <a:buFont typeface="Wingdings" panose="05000000000000000000" pitchFamily="2" charset="2"/>
                <a:buChar char="u"/>
              </a:pPr>
              <a:r>
                <a:rPr kumimoji="0" lang="en-US" altLang="ko-KR" sz="1600" dirty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미션</a:t>
              </a:r>
              <a:r>
                <a:rPr kumimoji="0" lang="en-US" altLang="ko-KR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비전과 경</a:t>
              </a:r>
              <a:r>
                <a:rPr kumimoji="0" lang="ko-KR" altLang="en-US" sz="1800" dirty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영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전략</a:t>
              </a:r>
              <a:endParaRPr kumimoji="0" lang="ko-KR" altLang="en-US" sz="1800" dirty="0">
                <a:solidFill>
                  <a:srgbClr val="1F14F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" name="AutoShape 9"/>
            <p:cNvSpPr>
              <a:spLocks noChangeArrowheads="1"/>
            </p:cNvSpPr>
            <p:nvPr/>
          </p:nvSpPr>
          <p:spPr bwMode="gray">
            <a:xfrm>
              <a:off x="1271836" y="2230415"/>
              <a:ext cx="5040560" cy="4785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tIns="18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85750" indent="-285750" algn="l" eaLnBrk="0" latinLnBrk="0" hangingPunct="0">
                <a:buFont typeface="Wingdings" panose="05000000000000000000" pitchFamily="2" charset="2"/>
                <a:buChar char="u"/>
              </a:pPr>
              <a:r>
                <a:rPr kumimoji="0" lang="en-US" altLang="ko-KR" sz="1600" dirty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en-US" altLang="ko-KR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2018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주요현안</a:t>
              </a:r>
              <a:endParaRPr kumimoji="0" lang="ko-KR" altLang="en-US" sz="1800" dirty="0">
                <a:solidFill>
                  <a:srgbClr val="1F14F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" name="AutoShape 9"/>
            <p:cNvSpPr>
              <a:spLocks noChangeArrowheads="1"/>
            </p:cNvSpPr>
            <p:nvPr/>
          </p:nvSpPr>
          <p:spPr bwMode="gray">
            <a:xfrm>
              <a:off x="1271836" y="2887954"/>
              <a:ext cx="5040560" cy="4785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tIns="18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85750" indent="-285750" algn="l" eaLnBrk="0" latinLnBrk="0" hangingPunct="0">
                <a:buFont typeface="Wingdings" panose="05000000000000000000" pitchFamily="2" charset="2"/>
                <a:buChar char="u"/>
              </a:pP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en-US" altLang="ko-KR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2018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</a:t>
              </a:r>
              <a:r>
                <a:rPr kumimoji="0" lang="en-US" altLang="ko-KR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사업실적</a:t>
              </a:r>
              <a:endParaRPr kumimoji="0" lang="ko-KR" altLang="en-US" sz="1800" dirty="0">
                <a:solidFill>
                  <a:srgbClr val="1F14F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gray">
            <a:xfrm>
              <a:off x="1271836" y="3573016"/>
              <a:ext cx="5040560" cy="4785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tIns="18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85750" indent="-285750" algn="l" eaLnBrk="0" latinLnBrk="0" hangingPunct="0">
                <a:buFont typeface="Wingdings" panose="05000000000000000000" pitchFamily="2" charset="2"/>
                <a:buChar char="u"/>
              </a:pPr>
              <a:r>
                <a:rPr kumimoji="0" lang="en-US" altLang="ko-KR" sz="1600" dirty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주요현안 추진실적</a:t>
              </a:r>
              <a:endParaRPr kumimoji="0" lang="ko-KR" altLang="en-US" sz="1800" dirty="0">
                <a:solidFill>
                  <a:srgbClr val="1F14F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gray">
            <a:xfrm>
              <a:off x="1271836" y="4221088"/>
              <a:ext cx="5040560" cy="4785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tIns="18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85750" indent="-285750" algn="l" eaLnBrk="0" latinLnBrk="0" hangingPunct="0">
                <a:buFont typeface="Wingdings" panose="05000000000000000000" pitchFamily="2" charset="2"/>
                <a:buChar char="u"/>
              </a:pPr>
              <a:r>
                <a:rPr kumimoji="0" lang="en-US" altLang="ko-KR" sz="1800" dirty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ko-KR" altLang="en-US" sz="1800" dirty="0" smtClean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 타 사 항 </a:t>
              </a:r>
              <a:endParaRPr kumimoji="0" lang="ko-KR" altLang="en-US" sz="2000" dirty="0">
                <a:solidFill>
                  <a:srgbClr val="1F14F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3"/>
          <p:cNvGrpSpPr>
            <a:grpSpLocks/>
          </p:cNvGrpSpPr>
          <p:nvPr/>
        </p:nvGrpSpPr>
        <p:grpSpPr bwMode="auto">
          <a:xfrm>
            <a:off x="0" y="3501008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299764"/>
            <a:ext cx="864096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724388" y="980728"/>
            <a:ext cx="7987812" cy="5543896"/>
            <a:chOff x="323528" y="498674"/>
            <a:chExt cx="8388672" cy="6025950"/>
          </a:xfrm>
        </p:grpSpPr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484784"/>
              <a:ext cx="4218607" cy="5039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 useBgFill="1">
          <p:nvSpPr>
            <p:cNvPr id="38" name="AutoShape 2"/>
            <p:cNvSpPr>
              <a:spLocks noChangeArrowheads="1"/>
            </p:cNvSpPr>
            <p:nvPr/>
          </p:nvSpPr>
          <p:spPr bwMode="auto">
            <a:xfrm>
              <a:off x="5094944" y="3723071"/>
              <a:ext cx="3348056" cy="2352688"/>
            </a:xfrm>
            <a:prstGeom prst="foldedCorner">
              <a:avLst>
                <a:gd name="adj" fmla="val 12500"/>
              </a:avLst>
            </a:prstGeom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108000" anchor="t" anchorCtr="0"/>
            <a:lstStyle/>
            <a:p>
              <a:pPr algn="l">
                <a:lnSpc>
                  <a:spcPct val="140000"/>
                </a:lnSpc>
              </a:pP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중앙부는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‘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남원의료원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’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의 두음을 형상화 하였으며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,               </a:t>
              </a:r>
            </a:p>
            <a:p>
              <a:pPr algn="l">
                <a:lnSpc>
                  <a:spcPct val="140000"/>
                </a:lnSpc>
              </a:pP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타원은 지역거점공공병원으로서 </a:t>
              </a:r>
              <a:r>
                <a:rPr lang="ko-KR" altLang="en-US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인근 중산</a:t>
              </a:r>
              <a:r>
                <a:rPr lang="en-US" altLang="ko-KR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·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서민층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,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농촌 등</a:t>
              </a:r>
              <a:endParaRPr lang="ko-KR" altLang="en-US" sz="1100" dirty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의료취약지역에 </a:t>
              </a:r>
              <a:r>
                <a:rPr lang="ko-KR" altLang="en-US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대한 의료 접근성 제고 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및 </a:t>
              </a:r>
              <a:endParaRPr lang="en-US" altLang="ko-KR" sz="11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1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의료안전망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구축과 민간이 제공하기 어려운 분야의 </a:t>
              </a:r>
            </a:p>
            <a:p>
              <a:pPr algn="l">
                <a:lnSpc>
                  <a:spcPct val="140000"/>
                </a:lnSpc>
              </a:pPr>
              <a:r>
                <a:rPr lang="ko-KR" altLang="en-US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포괄적 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공공보건 의료서비스 </a:t>
              </a:r>
              <a:r>
                <a:rPr lang="ko-KR" altLang="en-US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제공을 의미하며</a:t>
              </a:r>
              <a:r>
                <a:rPr lang="en-US" altLang="ko-KR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, </a:t>
              </a:r>
              <a:endParaRPr lang="en-US" altLang="ko-KR" sz="11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파란색은 평온한 마음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, 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고요하고 안전하며 질서정연함을</a:t>
              </a:r>
              <a:endParaRPr lang="en-US" altLang="ko-KR" sz="11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녹색은 천혜의 지리산 자연 경관을</a:t>
              </a:r>
              <a:endParaRPr lang="en-US" altLang="ko-KR" sz="11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빨강색은 남원의료원 임직원의 타오르는 열정을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상징함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.</a:t>
              </a:r>
            </a:p>
          </p:txBody>
        </p:sp>
        <p:sp>
          <p:nvSpPr>
            <p:cNvPr id="39" name="Rectangle 6"/>
            <p:cNvSpPr>
              <a:spLocks noChangeArrowheads="1"/>
            </p:cNvSpPr>
            <p:nvPr/>
          </p:nvSpPr>
          <p:spPr bwMode="auto">
            <a:xfrm>
              <a:off x="4760913" y="1340768"/>
              <a:ext cx="3951287" cy="5040560"/>
            </a:xfrm>
            <a:prstGeom prst="rect">
              <a:avLst/>
            </a:prstGeom>
            <a:noFill/>
            <a:ln w="25400" algn="ctr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marL="88900" indent="-88900" algn="l">
                <a:buFont typeface="Wingdings" pitchFamily="2" charset="2"/>
                <a:buNone/>
              </a:pPr>
              <a:endParaRPr lang="en-US" altLang="ko-KR" sz="1200" b="1" dirty="0"/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4743923" y="692696"/>
              <a:ext cx="3959223" cy="406400"/>
              <a:chOff x="433390" y="985824"/>
              <a:chExt cx="3959223" cy="406400"/>
            </a:xfrm>
          </p:grpSpPr>
          <p:sp>
            <p:nvSpPr>
              <p:cNvPr id="43" name="AutoShape 3"/>
              <p:cNvSpPr>
                <a:spLocks noChangeArrowheads="1"/>
              </p:cNvSpPr>
              <p:nvPr/>
            </p:nvSpPr>
            <p:spPr bwMode="gray">
              <a:xfrm>
                <a:off x="433390" y="985824"/>
                <a:ext cx="3959223" cy="4064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C0C0C0"/>
                  </a:gs>
                  <a:gs pos="50000">
                    <a:srgbClr val="C0C0C0">
                      <a:gamma/>
                      <a:tint val="15294"/>
                      <a:invGamma/>
                    </a:srgbClr>
                  </a:gs>
                  <a:gs pos="100000">
                    <a:srgbClr val="C0C0C0"/>
                  </a:gs>
                </a:gsLst>
                <a:lin ang="2700000" scaled="1"/>
              </a:gradFill>
              <a:ln w="28575">
                <a:solidFill>
                  <a:srgbClr val="969696"/>
                </a:solidFill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4" name="Rectangle 4"/>
              <p:cNvSpPr>
                <a:spLocks noChangeArrowheads="1"/>
              </p:cNvSpPr>
              <p:nvPr/>
            </p:nvSpPr>
            <p:spPr bwMode="auto">
              <a:xfrm>
                <a:off x="1949579" y="1040442"/>
                <a:ext cx="902811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 kern="0" dirty="0" smtClean="0">
                    <a:latin typeface="HY울릉도M" pitchFamily="18" charset="-127"/>
                    <a:ea typeface="HY울릉도M" pitchFamily="18" charset="-127"/>
                  </a:rPr>
                  <a:t>심볼마크</a:t>
                </a:r>
                <a:endParaRPr kumimoji="0" lang="en-US" altLang="ko-KR" sz="1400" kern="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45" name="Group 5"/>
              <p:cNvGrpSpPr>
                <a:grpSpLocks/>
              </p:cNvGrpSpPr>
              <p:nvPr/>
            </p:nvGrpSpPr>
            <p:grpSpPr bwMode="auto">
              <a:xfrm>
                <a:off x="560390" y="1076311"/>
                <a:ext cx="228600" cy="228600"/>
                <a:chOff x="2161" y="696"/>
                <a:chExt cx="1360" cy="1356"/>
              </a:xfrm>
            </p:grpSpPr>
            <p:grpSp>
              <p:nvGrpSpPr>
                <p:cNvPr id="54" name="Group 6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56" name="Oval 7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7" name="Oval 8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8" name="Oval 9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9" name="Oval 10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0" name="Oval 11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55" name="Oval 12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6" name="Group 13"/>
              <p:cNvGrpSpPr>
                <a:grpSpLocks/>
              </p:cNvGrpSpPr>
              <p:nvPr/>
            </p:nvGrpSpPr>
            <p:grpSpPr bwMode="auto">
              <a:xfrm>
                <a:off x="4029072" y="1066786"/>
                <a:ext cx="247650" cy="247650"/>
                <a:chOff x="2161" y="696"/>
                <a:chExt cx="1360" cy="1356"/>
              </a:xfrm>
            </p:grpSpPr>
            <p:grpSp>
              <p:nvGrpSpPr>
                <p:cNvPr id="47" name="Group 14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49" name="Oval 15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0" name="Oval 16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Oval 17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2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3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48" name="Oval 20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</p:grpSp>
        <p:pic>
          <p:nvPicPr>
            <p:cNvPr id="41" name="_x286201608" descr="EMB000034e8071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80" t="40558" r="35558" b="38910"/>
            <a:stretch>
              <a:fillRect/>
            </a:stretch>
          </p:blipFill>
          <p:spPr bwMode="auto">
            <a:xfrm>
              <a:off x="5922168" y="1700808"/>
              <a:ext cx="1628775" cy="1568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92" y="498674"/>
              <a:ext cx="4104456" cy="986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그룹 13"/>
          <p:cNvGrpSpPr>
            <a:grpSpLocks/>
          </p:cNvGrpSpPr>
          <p:nvPr/>
        </p:nvGrpSpPr>
        <p:grpSpPr bwMode="auto">
          <a:xfrm>
            <a:off x="0" y="3573016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001687" y="2780928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년도 주요현안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523328"/>
              </p:ext>
            </p:extLst>
          </p:nvPr>
        </p:nvGraphicFramePr>
        <p:xfrm>
          <a:off x="539750" y="1052743"/>
          <a:ext cx="8064502" cy="5400593"/>
        </p:xfrm>
        <a:graphic>
          <a:graphicData uri="http://schemas.openxmlformats.org/drawingml/2006/table">
            <a:tbl>
              <a:tblPr/>
              <a:tblGrid>
                <a:gridCol w="645481"/>
                <a:gridCol w="4538897"/>
                <a:gridCol w="1656184"/>
                <a:gridCol w="1223940"/>
              </a:tblGrid>
              <a:tr h="279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연번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사 업 명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병원 홍보 체계 구축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경영지원실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약품</a:t>
                      </a:r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물품</a:t>
                      </a:r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의료기구 관리를 통한 간호사고 예방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응급의료센터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종합검진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사업장 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활성화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검진사업계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위기대응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능력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감염병센터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의약품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성분별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입찰확대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약제과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지속적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CRM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관리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.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간병 통합서비스 운영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CT, MRI,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초음파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고가장비 효율성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영상의학팀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 및 작업치료 실적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검사장비 도입을 통한 재료비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절감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진단검사팀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각종 평가의 상위권 유지로 병원 이미지 개선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기획총무팀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12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연차촉진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기획총무팀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재정자립도 향상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14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치료재료심의위원회 구성 및 운영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진료비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삭감율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최소화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원무심사팀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심사계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2018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 정보관리 평가결과 제고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원무심사팀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심사계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국고지원사업 이월금 최소화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시설부대팀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 홍보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시설부대팀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공공보건의료사업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보건의료팀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환자안전관리 활동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보건의료팀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양쪽 모서리가 둥근 사각형 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년도 부서별 주요현안 </a:t>
            </a: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852936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부서별 주요현안 추진 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병원홍보체계 구축</a:t>
            </a: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경영관리계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485994"/>
            <a:ext cx="8066116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병원 홍보체계 구축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년간 홍보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로드맵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 작성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) </a:t>
            </a:r>
          </a:p>
          <a:p>
            <a:endParaRPr lang="ko-KR" altLang="en-US" sz="500" b="1" dirty="0">
              <a:solidFill>
                <a:srgbClr val="984807"/>
              </a:solidFill>
              <a:latin typeface="+mj-lt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latin typeface="+mj-lt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홍보책자 및 동영상 업그레이드</a:t>
            </a:r>
            <a:endParaRPr lang="en-US" altLang="ko-KR" sz="1600" b="1" dirty="0">
              <a:latin typeface="+mj-lt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24388" y="2565870"/>
            <a:ext cx="80661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언론보도 자료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16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 배포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교육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및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행사등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병원 소식지 여름호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중순 제작완료 후 이통장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유관기관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정책고객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내부고객 배포 예정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의료원 주요사업 및 이슈사업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교육등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수시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SNS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홍보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(16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8964" y="6308725"/>
            <a:ext cx="59528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r"/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울릉도M" pitchFamily="18" charset="-127"/>
                <a:ea typeface="HY울릉도M" pitchFamily="18" charset="-127"/>
              </a:rPr>
              <a:t>6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52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352" y="214771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주요활동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5838" y="367177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문제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점</a:t>
            </a: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72583" y="4064470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안내 표지판 미 부착 등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리모델링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공사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업체의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비협조로</a:t>
            </a:r>
            <a:r>
              <a:rPr lang="ko-KR" altLang="en-US" sz="1600" b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홍보책자 제작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중단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타 업체 선정 추진 중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0463" y="4921307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향후계획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54356" y="5373216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7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중 동영상 업그레이드 및 홍보책자 제작 예정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읍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동사무소 및 시설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요양원 방문 후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리플릿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배포 예정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091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6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</p:spTree>
    <p:extLst>
      <p:ext uri="{BB962C8B-B14F-4D97-AF65-F5344CB8AC3E}">
        <p14:creationId xmlns:p14="http://schemas.microsoft.com/office/powerpoint/2010/main" val="228160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27503</TotalTime>
  <Words>516</Words>
  <Application>Microsoft Office PowerPoint</Application>
  <PresentationFormat>화면 슬라이드 쇼(4:3)</PresentationFormat>
  <Paragraphs>142</Paragraphs>
  <Slides>9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21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9</vt:i4>
      </vt:variant>
    </vt:vector>
  </HeadingPairs>
  <TitlesOfParts>
    <vt:vector size="42" baseType="lpstr">
      <vt:lpstr>굴림</vt:lpstr>
      <vt:lpstr>Arial</vt:lpstr>
      <vt:lpstr>(환)제목라운드(중간)체</vt:lpstr>
      <vt:lpstr>휴먼엑스포</vt:lpstr>
      <vt:lpstr>-윤고딕340</vt:lpstr>
      <vt:lpstr>한컴돋움</vt:lpstr>
      <vt:lpstr>Wingdings</vt:lpstr>
      <vt:lpstr>Calibri Light</vt:lpstr>
      <vt:lpstr>나눔고딕</vt:lpstr>
      <vt:lpstr>HY견명조</vt:lpstr>
      <vt:lpstr>맑은 고딕</vt:lpstr>
      <vt:lpstr>-유려B</vt:lpstr>
      <vt:lpstr>HY견고딕</vt:lpstr>
      <vt:lpstr>HY울릉도M</vt:lpstr>
      <vt:lpstr>휴먼둥근헤드라인</vt:lpstr>
      <vt:lpstr>한컴바탕</vt:lpstr>
      <vt:lpstr>Calibri</vt:lpstr>
      <vt:lpstr>휴먼모음T</vt:lpstr>
      <vt:lpstr>HY헤드라인M</vt:lpstr>
      <vt:lpstr>가는둥근제목체</vt:lpstr>
      <vt:lpstr>가는각진제목체</vt:lpstr>
      <vt:lpstr>1_Office 테마</vt:lpstr>
      <vt:lpstr>2_Office 테마</vt:lpstr>
      <vt:lpstr>3_Office 테마</vt:lpstr>
      <vt:lpstr>4_Office 테마</vt:lpstr>
      <vt:lpstr>6_Office 테마</vt:lpstr>
      <vt:lpstr>7_Office 테마</vt:lpstr>
      <vt:lpstr>8_Office 테마</vt:lpstr>
      <vt:lpstr>10_Office 테마</vt:lpstr>
      <vt:lpstr>11_Office 테마</vt:lpstr>
      <vt:lpstr>12_Office 테마</vt:lpstr>
      <vt:lpstr>5_Office 테마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June</dc:creator>
  <cp:lastModifiedBy>Windows User</cp:lastModifiedBy>
  <cp:revision>2260</cp:revision>
  <cp:lastPrinted>2018-07-02T23:10:08Z</cp:lastPrinted>
  <dcterms:created xsi:type="dcterms:W3CDTF">2013-04-01T15:09:17Z</dcterms:created>
  <dcterms:modified xsi:type="dcterms:W3CDTF">2020-03-09T00:18:54Z</dcterms:modified>
</cp:coreProperties>
</file>