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theme/theme5.xml" ContentType="application/vnd.openxmlformats-officedocument.theme+xml"/>
  <Override PartName="/ppt/slideLayouts/slideLayout11.xml" ContentType="application/vnd.openxmlformats-officedocument.presentationml.slideLayout+xml"/>
  <Override PartName="/ppt/theme/theme6.xml" ContentType="application/vnd.openxmlformats-officedocument.theme+xml"/>
  <Override PartName="/ppt/slideLayouts/slideLayout12.xml" ContentType="application/vnd.openxmlformats-officedocument.presentationml.slideLayout+xml"/>
  <Override PartName="/ppt/theme/theme7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8.xml" ContentType="application/vnd.openxmlformats-officedocument.theme+xml"/>
  <Override PartName="/ppt/slideLayouts/slideLayout17.xml" ContentType="application/vnd.openxmlformats-officedocument.presentationml.slideLayout+xml"/>
  <Override PartName="/ppt/theme/theme9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10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11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711" r:id="rId1"/>
    <p:sldMasterId id="2147483713" r:id="rId2"/>
    <p:sldMasterId id="2147483721" r:id="rId3"/>
    <p:sldMasterId id="2147483723" r:id="rId4"/>
    <p:sldMasterId id="2147483745" r:id="rId5"/>
    <p:sldMasterId id="2147483747" r:id="rId6"/>
    <p:sldMasterId id="2147483749" r:id="rId7"/>
    <p:sldMasterId id="2147483756" r:id="rId8"/>
    <p:sldMasterId id="2147483758" r:id="rId9"/>
    <p:sldMasterId id="2147484432" r:id="rId10"/>
    <p:sldMasterId id="2147484438" r:id="rId11"/>
    <p:sldMasterId id="2147484443" r:id="rId12"/>
  </p:sldMasterIdLst>
  <p:notesMasterIdLst>
    <p:notesMasterId r:id="rId49"/>
  </p:notesMasterIdLst>
  <p:handoutMasterIdLst>
    <p:handoutMasterId r:id="rId50"/>
  </p:handoutMasterIdLst>
  <p:sldIdLst>
    <p:sldId id="677" r:id="rId13"/>
    <p:sldId id="567" r:id="rId14"/>
    <p:sldId id="568" r:id="rId15"/>
    <p:sldId id="569" r:id="rId16"/>
    <p:sldId id="570" r:id="rId17"/>
    <p:sldId id="547" r:id="rId18"/>
    <p:sldId id="628" r:id="rId19"/>
    <p:sldId id="652" r:id="rId20"/>
    <p:sldId id="678" r:id="rId21"/>
    <p:sldId id="679" r:id="rId22"/>
    <p:sldId id="629" r:id="rId23"/>
    <p:sldId id="688" r:id="rId24"/>
    <p:sldId id="690" r:id="rId25"/>
    <p:sldId id="692" r:id="rId26"/>
    <p:sldId id="693" r:id="rId27"/>
    <p:sldId id="695" r:id="rId28"/>
    <p:sldId id="696" r:id="rId29"/>
    <p:sldId id="719" r:id="rId30"/>
    <p:sldId id="699" r:id="rId31"/>
    <p:sldId id="701" r:id="rId32"/>
    <p:sldId id="702" r:id="rId33"/>
    <p:sldId id="706" r:id="rId34"/>
    <p:sldId id="707" r:id="rId35"/>
    <p:sldId id="708" r:id="rId36"/>
    <p:sldId id="709" r:id="rId37"/>
    <p:sldId id="710" r:id="rId38"/>
    <p:sldId id="711" r:id="rId39"/>
    <p:sldId id="712" r:id="rId40"/>
    <p:sldId id="713" r:id="rId41"/>
    <p:sldId id="714" r:id="rId42"/>
    <p:sldId id="715" r:id="rId43"/>
    <p:sldId id="716" r:id="rId44"/>
    <p:sldId id="685" r:id="rId45"/>
    <p:sldId id="717" r:id="rId46"/>
    <p:sldId id="670" r:id="rId47"/>
    <p:sldId id="718" r:id="rId48"/>
  </p:sldIdLst>
  <p:sldSz cx="9144000" cy="6858000" type="screen4x3"/>
  <p:notesSz cx="6797675" cy="9926638"/>
  <p:embeddedFontLst>
    <p:embeddedFont>
      <p:font typeface="HY견고딕" panose="02030600000101010101" pitchFamily="18" charset="-127"/>
      <p:regular r:id="rId51"/>
    </p:embeddedFont>
    <p:embeddedFont>
      <p:font typeface="(환)제목라운드(중간)체" panose="020B0600000101010101"/>
      <p:regular r:id="rId52"/>
    </p:embeddedFont>
    <p:embeddedFont>
      <p:font typeface="Calibri Light" panose="020F0302020204030204" pitchFamily="34" charset="0"/>
      <p:regular r:id="rId53"/>
      <p:italic r:id="rId54"/>
    </p:embeddedFont>
    <p:embeddedFont>
      <p:font typeface="한컴바탕" panose="02030600000101010101" pitchFamily="18" charset="2"/>
      <p:regular r:id="rId55"/>
    </p:embeddedFont>
    <p:embeddedFont>
      <p:font typeface="나눔고딕" panose="020D0604000000000000" pitchFamily="50" charset="-127"/>
      <p:regular r:id="rId56"/>
      <p:bold r:id="rId57"/>
    </p:embeddedFont>
    <p:embeddedFont>
      <p:font typeface="HY견명조" panose="02030600000101010101" pitchFamily="18" charset="-127"/>
      <p:regular r:id="rId58"/>
    </p:embeddedFont>
    <p:embeddedFont>
      <p:font typeface="맑은 고딕" panose="020B0503020000020004" pitchFamily="50" charset="-127"/>
      <p:regular r:id="rId59"/>
      <p:bold r:id="rId60"/>
    </p:embeddedFont>
    <p:embeddedFont>
      <p:font typeface="휴먼둥근헤드라인" panose="02030504000101010101" pitchFamily="18" charset="-127"/>
      <p:regular r:id="rId61"/>
    </p:embeddedFont>
    <p:embeddedFont>
      <p:font typeface="전주 완판본 각B" panose="020B0600000101010101" charset="-127"/>
      <p:regular r:id="rId62"/>
    </p:embeddedFont>
    <p:embeddedFont>
      <p:font typeface="HY헤드라인M" panose="02030600000101010101" pitchFamily="18" charset="-127"/>
      <p:regular r:id="rId63"/>
    </p:embeddedFont>
    <p:embeddedFont>
      <p:font typeface="HY중고딕" panose="02030600000101010101" pitchFamily="18" charset="-127"/>
      <p:regular r:id="rId64"/>
    </p:embeddedFont>
    <p:embeddedFont>
      <p:font typeface="HY울릉도M" panose="02030600000101010101" pitchFamily="18" charset="-127"/>
      <p:regular r:id="rId65"/>
    </p:embeddedFont>
    <p:embeddedFont>
      <p:font typeface="휴먼엑스포" panose="02030504000101010101" pitchFamily="18" charset="-127"/>
      <p:regular r:id="rId66"/>
    </p:embeddedFont>
    <p:embeddedFont>
      <p:font typeface="-윤고딕340" panose="020B0600000101010101" charset="-127"/>
      <p:regular r:id="rId67"/>
    </p:embeddedFont>
    <p:embeddedFont>
      <p:font typeface="가는각진제목체" panose="020B0600000101010101" charset="-127"/>
      <p:regular r:id="rId68"/>
    </p:embeddedFont>
    <p:embeddedFont>
      <p:font typeface="Calibri" panose="020F0502020204030204" pitchFamily="34" charset="0"/>
      <p:regular r:id="rId69"/>
      <p:bold r:id="rId70"/>
      <p:italic r:id="rId71"/>
      <p:boldItalic r:id="rId72"/>
    </p:embeddedFont>
    <p:embeddedFont>
      <p:font typeface="가는둥근제목체" panose="020B0600000101010101" charset="-127"/>
      <p:regular r:id="rId73"/>
    </p:embeddedFont>
    <p:embeddedFont>
      <p:font typeface="휴먼모음T" panose="02030504000101010101" pitchFamily="18" charset="-127"/>
      <p:regular r:id="rId74"/>
    </p:embeddedFont>
    <p:embeddedFont>
      <p:font typeface="한컴돋움" panose="02030600000101010101" pitchFamily="18" charset="2"/>
      <p:regular r:id="rId75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5pPr>
    <a:lvl6pPr marL="22860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6pPr>
    <a:lvl7pPr marL="27432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7pPr>
    <a:lvl8pPr marL="32004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8pPr>
    <a:lvl9pPr marL="3657600" algn="l" defTabSz="914400" rtl="0" eaLnBrk="1" latinLnBrk="1" hangingPunct="1">
      <a:defRPr kumimoji="1" kern="1200">
        <a:solidFill>
          <a:schemeClr val="tx1"/>
        </a:solidFill>
        <a:latin typeface="굴림" charset="-127"/>
        <a:ea typeface="굴림" charset="-127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Windows 사용자" initials="W사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84807"/>
    <a:srgbClr val="01B3C4"/>
    <a:srgbClr val="5504F6"/>
    <a:srgbClr val="448DD0"/>
    <a:srgbClr val="1005F5"/>
    <a:srgbClr val="3E03B5"/>
    <a:srgbClr val="6CA6DA"/>
    <a:srgbClr val="66CCFF"/>
    <a:srgbClr val="3399FF"/>
    <a:srgbClr val="6B22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FD4443E-F989-4FC4-A0C8-D5A2AF1F390B}" styleName="어두운 스타일 1 - 강조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29" autoAdjust="0"/>
    <p:restoredTop sz="96706" autoAdjust="0"/>
  </p:normalViewPr>
  <p:slideViewPr>
    <p:cSldViewPr>
      <p:cViewPr>
        <p:scale>
          <a:sx n="100" d="100"/>
          <a:sy n="100" d="100"/>
        </p:scale>
        <p:origin x="-270" y="-258"/>
      </p:cViewPr>
      <p:guideLst>
        <p:guide orient="horz" pos="618"/>
        <p:guide orient="horz" pos="3974"/>
        <p:guide orient="horz" pos="2160"/>
        <p:guide pos="2971"/>
        <p:guide pos="5420"/>
        <p:guide pos="340"/>
        <p:guide pos="2789"/>
        <p:guide pos="4286"/>
      </p:guideLst>
    </p:cSldViewPr>
  </p:slideViewPr>
  <p:outlineViewPr>
    <p:cViewPr>
      <p:scale>
        <a:sx n="33" d="100"/>
        <a:sy n="33" d="100"/>
      </p:scale>
      <p:origin x="0" y="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5" d="100"/>
          <a:sy n="75" d="100"/>
        </p:scale>
        <p:origin x="-2232" y="-96"/>
      </p:cViewPr>
      <p:guideLst>
        <p:guide orient="horz" pos="3126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.xml"/><Relationship Id="rId18" Type="http://schemas.openxmlformats.org/officeDocument/2006/relationships/slide" Target="slides/slide6.xml"/><Relationship Id="rId26" Type="http://schemas.openxmlformats.org/officeDocument/2006/relationships/slide" Target="slides/slide14.xml"/><Relationship Id="rId39" Type="http://schemas.openxmlformats.org/officeDocument/2006/relationships/slide" Target="slides/slide27.xml"/><Relationship Id="rId21" Type="http://schemas.openxmlformats.org/officeDocument/2006/relationships/slide" Target="slides/slide9.xml"/><Relationship Id="rId34" Type="http://schemas.openxmlformats.org/officeDocument/2006/relationships/slide" Target="slides/slide22.xml"/><Relationship Id="rId42" Type="http://schemas.openxmlformats.org/officeDocument/2006/relationships/slide" Target="slides/slide30.xml"/><Relationship Id="rId47" Type="http://schemas.openxmlformats.org/officeDocument/2006/relationships/slide" Target="slides/slide35.xml"/><Relationship Id="rId50" Type="http://schemas.openxmlformats.org/officeDocument/2006/relationships/handoutMaster" Target="handoutMasters/handoutMaster1.xml"/><Relationship Id="rId55" Type="http://schemas.openxmlformats.org/officeDocument/2006/relationships/font" Target="fonts/font5.fntdata"/><Relationship Id="rId63" Type="http://schemas.openxmlformats.org/officeDocument/2006/relationships/font" Target="fonts/font13.fntdata"/><Relationship Id="rId68" Type="http://schemas.openxmlformats.org/officeDocument/2006/relationships/font" Target="fonts/font18.fntdata"/><Relationship Id="rId76" Type="http://schemas.openxmlformats.org/officeDocument/2006/relationships/commentAuthors" Target="commentAuthors.xml"/><Relationship Id="rId7" Type="http://schemas.openxmlformats.org/officeDocument/2006/relationships/slideMaster" Target="slideMasters/slideMaster7.xml"/><Relationship Id="rId71" Type="http://schemas.openxmlformats.org/officeDocument/2006/relationships/font" Target="fonts/font21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4.xml"/><Relationship Id="rId29" Type="http://schemas.openxmlformats.org/officeDocument/2006/relationships/slide" Target="slides/slide17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2.xml"/><Relationship Id="rId32" Type="http://schemas.openxmlformats.org/officeDocument/2006/relationships/slide" Target="slides/slide20.xml"/><Relationship Id="rId37" Type="http://schemas.openxmlformats.org/officeDocument/2006/relationships/slide" Target="slides/slide25.xml"/><Relationship Id="rId40" Type="http://schemas.openxmlformats.org/officeDocument/2006/relationships/slide" Target="slides/slide28.xml"/><Relationship Id="rId45" Type="http://schemas.openxmlformats.org/officeDocument/2006/relationships/slide" Target="slides/slide33.xml"/><Relationship Id="rId53" Type="http://schemas.openxmlformats.org/officeDocument/2006/relationships/font" Target="fonts/font3.fntdata"/><Relationship Id="rId58" Type="http://schemas.openxmlformats.org/officeDocument/2006/relationships/font" Target="fonts/font8.fntdata"/><Relationship Id="rId66" Type="http://schemas.openxmlformats.org/officeDocument/2006/relationships/font" Target="fonts/font16.fntdata"/><Relationship Id="rId74" Type="http://schemas.openxmlformats.org/officeDocument/2006/relationships/font" Target="fonts/font24.fntdata"/><Relationship Id="rId79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61" Type="http://schemas.openxmlformats.org/officeDocument/2006/relationships/font" Target="fonts/font11.fntdata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7.xml"/><Relationship Id="rId31" Type="http://schemas.openxmlformats.org/officeDocument/2006/relationships/slide" Target="slides/slide19.xml"/><Relationship Id="rId44" Type="http://schemas.openxmlformats.org/officeDocument/2006/relationships/slide" Target="slides/slide32.xml"/><Relationship Id="rId52" Type="http://schemas.openxmlformats.org/officeDocument/2006/relationships/font" Target="fonts/font2.fntdata"/><Relationship Id="rId60" Type="http://schemas.openxmlformats.org/officeDocument/2006/relationships/font" Target="fonts/font10.fntdata"/><Relationship Id="rId65" Type="http://schemas.openxmlformats.org/officeDocument/2006/relationships/font" Target="fonts/font15.fntdata"/><Relationship Id="rId73" Type="http://schemas.openxmlformats.org/officeDocument/2006/relationships/font" Target="fonts/font23.fntdata"/><Relationship Id="rId78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2.xml"/><Relationship Id="rId22" Type="http://schemas.openxmlformats.org/officeDocument/2006/relationships/slide" Target="slides/slide10.xml"/><Relationship Id="rId27" Type="http://schemas.openxmlformats.org/officeDocument/2006/relationships/slide" Target="slides/slide15.xml"/><Relationship Id="rId30" Type="http://schemas.openxmlformats.org/officeDocument/2006/relationships/slide" Target="slides/slide18.xml"/><Relationship Id="rId35" Type="http://schemas.openxmlformats.org/officeDocument/2006/relationships/slide" Target="slides/slide23.xml"/><Relationship Id="rId43" Type="http://schemas.openxmlformats.org/officeDocument/2006/relationships/slide" Target="slides/slide31.xml"/><Relationship Id="rId48" Type="http://schemas.openxmlformats.org/officeDocument/2006/relationships/slide" Target="slides/slide36.xml"/><Relationship Id="rId56" Type="http://schemas.openxmlformats.org/officeDocument/2006/relationships/font" Target="fonts/font6.fntdata"/><Relationship Id="rId64" Type="http://schemas.openxmlformats.org/officeDocument/2006/relationships/font" Target="fonts/font14.fntdata"/><Relationship Id="rId69" Type="http://schemas.openxmlformats.org/officeDocument/2006/relationships/font" Target="fonts/font19.fntdata"/><Relationship Id="rId77" Type="http://schemas.openxmlformats.org/officeDocument/2006/relationships/presProps" Target="presProps.xml"/><Relationship Id="rId8" Type="http://schemas.openxmlformats.org/officeDocument/2006/relationships/slideMaster" Target="slideMasters/slideMaster8.xml"/><Relationship Id="rId51" Type="http://schemas.openxmlformats.org/officeDocument/2006/relationships/font" Target="fonts/font1.fntdata"/><Relationship Id="rId72" Type="http://schemas.openxmlformats.org/officeDocument/2006/relationships/font" Target="fonts/font22.fntdata"/><Relationship Id="rId80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12" Type="http://schemas.openxmlformats.org/officeDocument/2006/relationships/slideMaster" Target="slideMasters/slideMaster12.xml"/><Relationship Id="rId17" Type="http://schemas.openxmlformats.org/officeDocument/2006/relationships/slide" Target="slides/slide5.xml"/><Relationship Id="rId25" Type="http://schemas.openxmlformats.org/officeDocument/2006/relationships/slide" Target="slides/slide13.xml"/><Relationship Id="rId33" Type="http://schemas.openxmlformats.org/officeDocument/2006/relationships/slide" Target="slides/slide21.xml"/><Relationship Id="rId38" Type="http://schemas.openxmlformats.org/officeDocument/2006/relationships/slide" Target="slides/slide26.xml"/><Relationship Id="rId46" Type="http://schemas.openxmlformats.org/officeDocument/2006/relationships/slide" Target="slides/slide34.xml"/><Relationship Id="rId59" Type="http://schemas.openxmlformats.org/officeDocument/2006/relationships/font" Target="fonts/font9.fntdata"/><Relationship Id="rId67" Type="http://schemas.openxmlformats.org/officeDocument/2006/relationships/font" Target="fonts/font17.fntdata"/><Relationship Id="rId20" Type="http://schemas.openxmlformats.org/officeDocument/2006/relationships/slide" Target="slides/slide8.xml"/><Relationship Id="rId41" Type="http://schemas.openxmlformats.org/officeDocument/2006/relationships/slide" Target="slides/slide29.xml"/><Relationship Id="rId54" Type="http://schemas.openxmlformats.org/officeDocument/2006/relationships/font" Target="fonts/font4.fntdata"/><Relationship Id="rId62" Type="http://schemas.openxmlformats.org/officeDocument/2006/relationships/font" Target="fonts/font12.fntdata"/><Relationship Id="rId70" Type="http://schemas.openxmlformats.org/officeDocument/2006/relationships/font" Target="fonts/font20.fntdata"/><Relationship Id="rId75" Type="http://schemas.openxmlformats.org/officeDocument/2006/relationships/font" Target="fonts/font25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5" Type="http://schemas.openxmlformats.org/officeDocument/2006/relationships/slide" Target="slides/slide3.xml"/><Relationship Id="rId23" Type="http://schemas.openxmlformats.org/officeDocument/2006/relationships/slide" Target="slides/slide11.xml"/><Relationship Id="rId28" Type="http://schemas.openxmlformats.org/officeDocument/2006/relationships/slide" Target="slides/slide16.xml"/><Relationship Id="rId36" Type="http://schemas.openxmlformats.org/officeDocument/2006/relationships/slide" Target="slides/slide24.xml"/><Relationship Id="rId49" Type="http://schemas.openxmlformats.org/officeDocument/2006/relationships/notesMaster" Target="notesMasters/notesMaster1.xml"/><Relationship Id="rId57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448" cy="496253"/>
          </a:xfrm>
          <a:prstGeom prst="rect">
            <a:avLst/>
          </a:prstGeom>
        </p:spPr>
        <p:txBody>
          <a:bodyPr vert="horz" wrap="square" lIns="92082" tIns="46040" rIns="92082" bIns="46040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644" y="0"/>
            <a:ext cx="2945448" cy="496253"/>
          </a:xfrm>
          <a:prstGeom prst="rect">
            <a:avLst/>
          </a:prstGeom>
        </p:spPr>
        <p:txBody>
          <a:bodyPr vert="horz" wrap="square" lIns="92082" tIns="46040" rIns="92082" bIns="46040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4DD8DB81-F1EB-474B-B28E-0485223FD7FC}" type="datetime1">
              <a:rPr lang="ko-KR" altLang="en-US" smtClean="0"/>
              <a:t>2020-03-09</a:t>
            </a:fld>
            <a:endParaRPr lang="en-US" altLang="ko-KR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800"/>
            <a:ext cx="2945448" cy="496252"/>
          </a:xfrm>
          <a:prstGeom prst="rect">
            <a:avLst/>
          </a:prstGeom>
        </p:spPr>
        <p:txBody>
          <a:bodyPr vert="horz" wrap="square" lIns="92082" tIns="46040" rIns="92082" bIns="46040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644" y="9428800"/>
            <a:ext cx="2945448" cy="496252"/>
          </a:xfrm>
          <a:prstGeom prst="rect">
            <a:avLst/>
          </a:prstGeom>
        </p:spPr>
        <p:txBody>
          <a:bodyPr vert="horz" wrap="square" lIns="92082" tIns="46040" rIns="92082" bIns="46040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1D059B53-A87E-4054-8D9E-48F26DB9657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0950452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2945448" cy="497838"/>
          </a:xfrm>
          <a:prstGeom prst="rect">
            <a:avLst/>
          </a:prstGeom>
        </p:spPr>
        <p:txBody>
          <a:bodyPr vert="horz" wrap="square" lIns="91290" tIns="45644" rIns="91290" bIns="45644" numCol="1" anchor="t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644" y="2"/>
            <a:ext cx="2945448" cy="497838"/>
          </a:xfrm>
          <a:prstGeom prst="rect">
            <a:avLst/>
          </a:prstGeom>
        </p:spPr>
        <p:txBody>
          <a:bodyPr vert="horz" wrap="square" lIns="91290" tIns="45644" rIns="91290" bIns="45644" numCol="1" anchor="t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F0631F4B-D7DA-42D8-8063-C5093047CBE8}" type="datetime1">
              <a:rPr lang="ko-KR" altLang="en-US" smtClean="0"/>
              <a:t>2020-03-09</a:t>
            </a:fld>
            <a:endParaRPr lang="en-US" altLang="ko-KR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0" tIns="45644" rIns="91290" bIns="45644" rtlCol="0" anchor="ctr"/>
          <a:lstStyle/>
          <a:p>
            <a:pPr lvl="0"/>
            <a:endParaRPr lang="ko-KR" altLang="en-US" noProof="0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0085" y="4777028"/>
            <a:ext cx="5437506" cy="3908187"/>
          </a:xfrm>
          <a:prstGeom prst="rect">
            <a:avLst/>
          </a:prstGeom>
        </p:spPr>
        <p:txBody>
          <a:bodyPr vert="horz" wrap="square" lIns="91290" tIns="45644" rIns="91290" bIns="45644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800"/>
            <a:ext cx="2945448" cy="497838"/>
          </a:xfrm>
          <a:prstGeom prst="rect">
            <a:avLst/>
          </a:prstGeom>
        </p:spPr>
        <p:txBody>
          <a:bodyPr vert="horz" wrap="square" lIns="91290" tIns="45644" rIns="91290" bIns="45644" numCol="1" anchor="b" anchorCtr="0" compatLnSpc="1">
            <a:prstTxWarp prst="textNoShape">
              <a:avLst/>
            </a:prstTxWarp>
          </a:bodyPr>
          <a:lstStyle>
            <a:lvl1pPr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644" y="9428800"/>
            <a:ext cx="2945448" cy="497838"/>
          </a:xfrm>
          <a:prstGeom prst="rect">
            <a:avLst/>
          </a:prstGeom>
        </p:spPr>
        <p:txBody>
          <a:bodyPr vert="horz" wrap="square" lIns="91290" tIns="45644" rIns="91290" bIns="45644" numCol="1" anchor="b" anchorCtr="0" compatLnSpc="1">
            <a:prstTxWarp prst="textNoShape">
              <a:avLst/>
            </a:prstTxWarp>
          </a:bodyPr>
          <a:lstStyle>
            <a:lvl1pPr algn="r">
              <a:defRPr kumimoji="0" sz="1200">
                <a:latin typeface="-윤고딕340"/>
                <a:ea typeface="맑은 고딕" pitchFamily="50" charset="-127"/>
              </a:defRPr>
            </a:lvl1pPr>
          </a:lstStyle>
          <a:p>
            <a:pPr>
              <a:defRPr/>
            </a:pPr>
            <a:fld id="{01CB970B-627E-4A87-8541-086FC1FC62C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621517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-윤고딕340" panose="02030504000101010101" pitchFamily="18" charset="-127"/>
        <a:ea typeface="-윤고딕340" panose="02030504000101010101" pitchFamily="18" charset="-127"/>
        <a:cs typeface="-윤고딕340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52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/>
            <a:endParaRPr lang="ko-KR" altLang="ko-KR" dirty="0" smtClean="0">
              <a:latin typeface="-윤고딕340"/>
              <a:ea typeface="굴림" charset="-127"/>
            </a:endParaRPr>
          </a:p>
        </p:txBody>
      </p:sp>
      <p:sp>
        <p:nvSpPr>
          <p:cNvPr id="553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E7D9E707-A3CF-497B-B236-DE32B339FE41}" type="slidenum">
              <a:rPr lang="ko-KR" altLang="en-US" smtClean="0">
                <a:solidFill>
                  <a:srgbClr val="000000"/>
                </a:solidFill>
              </a:rPr>
              <a:pPr/>
              <a:t>2</a:t>
            </a:fld>
            <a:endParaRPr lang="ko-KR" altLang="en-US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632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미션 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비전과 경영전략 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b="1" smtClean="0">
              <a:latin typeface="맑은 고딕" pitchFamily="50" charset="-127"/>
              <a:ea typeface="맑은 고딕" pitchFamily="50" charset="-127"/>
            </a:endParaRPr>
          </a:p>
          <a:p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632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7F889DA1-BC88-4B0F-80A7-143CC4471CD0}" type="slidenum">
              <a:rPr lang="ko-KR" altLang="en-US" smtClean="0"/>
              <a:pPr/>
              <a:t>3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57348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3E61D707-3395-4C94-B6D3-5A3CCEAB6A32}" type="slidenum">
              <a:rPr lang="ko-KR" altLang="en-US" smtClean="0"/>
              <a:pPr/>
              <a:t>4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defRPr/>
            </a:pPr>
            <a:endParaRPr lang="en-US" altLang="ko-KR" b="1" dirty="0" smtClean="0">
              <a:latin typeface="+mn-ea"/>
              <a:ea typeface="+mn-ea"/>
              <a:cs typeface="+mn-cs"/>
            </a:endParaRPr>
          </a:p>
        </p:txBody>
      </p:sp>
      <p:sp>
        <p:nvSpPr>
          <p:cNvPr id="604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254F7255-CE3D-401F-9266-078AE7036F7B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9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 smtClean="0">
                <a:latin typeface="+mn-ea"/>
                <a:ea typeface="+mn-ea"/>
              </a:rPr>
              <a:t>진료환자 감소원인입니다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첫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요양병원 </a:t>
            </a:r>
            <a:r>
              <a:rPr lang="ko-KR" altLang="en-US" b="1" dirty="0" err="1" smtClean="0">
                <a:latin typeface="+mn-ea"/>
                <a:ea typeface="+mn-ea"/>
              </a:rPr>
              <a:t>병상수</a:t>
            </a:r>
            <a:r>
              <a:rPr lang="ko-KR" altLang="en-US" b="1" dirty="0" smtClean="0">
                <a:latin typeface="+mn-ea"/>
                <a:ea typeface="+mn-ea"/>
              </a:rPr>
              <a:t> 급증으로 인한 환자유출 증가입니다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en-US" altLang="ko-KR" b="1" dirty="0" smtClean="0">
                <a:latin typeface="+mn-ea"/>
                <a:ea typeface="+mn-ea"/>
              </a:rPr>
              <a:t>13</a:t>
            </a:r>
            <a:r>
              <a:rPr lang="ko-KR" altLang="en-US" b="1" dirty="0" smtClean="0">
                <a:latin typeface="+mn-ea"/>
                <a:ea typeface="+mn-ea"/>
              </a:rPr>
              <a:t>년 </a:t>
            </a:r>
            <a:r>
              <a:rPr lang="en-US" altLang="ko-KR" b="1" dirty="0" smtClean="0">
                <a:latin typeface="+mn-ea"/>
                <a:ea typeface="+mn-ea"/>
              </a:rPr>
              <a:t>7</a:t>
            </a:r>
            <a:r>
              <a:rPr lang="ko-KR" altLang="en-US" b="1" dirty="0" smtClean="0">
                <a:latin typeface="+mn-ea"/>
                <a:ea typeface="+mn-ea"/>
              </a:rPr>
              <a:t>월 이후 남원시 관내 요양병원 병상수가 </a:t>
            </a:r>
            <a:r>
              <a:rPr lang="en-US" altLang="ko-KR" b="1" dirty="0" smtClean="0">
                <a:latin typeface="+mn-ea"/>
                <a:ea typeface="+mn-ea"/>
              </a:rPr>
              <a:t>299</a:t>
            </a:r>
            <a:r>
              <a:rPr lang="ko-KR" altLang="en-US" b="1" dirty="0" smtClean="0">
                <a:latin typeface="+mn-ea"/>
                <a:ea typeface="+mn-ea"/>
              </a:rPr>
              <a:t>병상이 급증하여 현재 </a:t>
            </a:r>
            <a:r>
              <a:rPr lang="en-US" altLang="ko-KR" b="1" dirty="0" smtClean="0">
                <a:latin typeface="+mn-ea"/>
                <a:ea typeface="+mn-ea"/>
              </a:rPr>
              <a:t>536</a:t>
            </a:r>
            <a:r>
              <a:rPr lang="ko-KR" altLang="en-US" b="1" dirty="0" smtClean="0">
                <a:latin typeface="+mn-ea"/>
                <a:ea typeface="+mn-ea"/>
              </a:rPr>
              <a:t>병상이 운영되고 있습니다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남원노인요양병원이 </a:t>
            </a:r>
            <a:r>
              <a:rPr lang="en-US" altLang="ko-KR" b="1" dirty="0" smtClean="0">
                <a:latin typeface="+mn-ea"/>
                <a:ea typeface="+mn-ea"/>
              </a:rPr>
              <a:t>60</a:t>
            </a:r>
            <a:r>
              <a:rPr lang="ko-KR" altLang="en-US" b="1" dirty="0" smtClean="0">
                <a:latin typeface="+mn-ea"/>
                <a:ea typeface="+mn-ea"/>
              </a:rPr>
              <a:t>병상 증축하고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남원효사랑요양병원이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89</a:t>
            </a:r>
            <a:r>
              <a:rPr lang="ko-KR" altLang="en-US" b="1" dirty="0" smtClean="0">
                <a:latin typeface="+mn-ea"/>
                <a:ea typeface="+mn-ea"/>
              </a:rPr>
              <a:t>병상 증축하였으며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화타요양병원이</a:t>
            </a:r>
            <a:r>
              <a:rPr lang="ko-KR" altLang="en-US" b="1" dirty="0" smtClean="0">
                <a:latin typeface="+mn-ea"/>
                <a:ea typeface="+mn-ea"/>
              </a:rPr>
              <a:t>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병상으로 개원하였습니다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여기에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smtClean="0">
                <a:latin typeface="+mn-ea"/>
                <a:ea typeface="+mn-ea"/>
              </a:rPr>
              <a:t>현재 시외버스터미널 부근에 요양병원 </a:t>
            </a:r>
            <a:r>
              <a:rPr lang="en-US" altLang="ko-KR" b="1" dirty="0" smtClean="0">
                <a:latin typeface="+mn-ea"/>
                <a:ea typeface="+mn-ea"/>
              </a:rPr>
              <a:t>150</a:t>
            </a:r>
            <a:r>
              <a:rPr lang="ko-KR" altLang="en-US" b="1" dirty="0" smtClean="0">
                <a:latin typeface="+mn-ea"/>
                <a:ea typeface="+mn-ea"/>
              </a:rPr>
              <a:t>병상 규모가 추가로 개원을 준비 중이라고 합니다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endParaRPr lang="en-US" altLang="ko-KR" b="1" dirty="0" smtClean="0">
              <a:latin typeface="+mn-ea"/>
              <a:ea typeface="+mn-ea"/>
            </a:endParaRPr>
          </a:p>
          <a:p>
            <a:r>
              <a:rPr lang="ko-KR" altLang="en-US" b="1" dirty="0" smtClean="0">
                <a:latin typeface="+mn-ea"/>
                <a:ea typeface="+mn-ea"/>
              </a:rPr>
              <a:t>두 번째</a:t>
            </a:r>
            <a:r>
              <a:rPr lang="en-US" altLang="ko-KR" b="1" dirty="0" smtClean="0">
                <a:latin typeface="+mn-ea"/>
                <a:ea typeface="+mn-ea"/>
              </a:rPr>
              <a:t>, </a:t>
            </a:r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실시로 입원환자가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err="1" smtClean="0">
                <a:latin typeface="+mn-ea"/>
                <a:ea typeface="+mn-ea"/>
              </a:rPr>
              <a:t>신포괄수가제</a:t>
            </a:r>
            <a:r>
              <a:rPr lang="ko-KR" altLang="en-US" b="1" dirty="0" smtClean="0">
                <a:latin typeface="+mn-ea"/>
                <a:ea typeface="+mn-ea"/>
              </a:rPr>
              <a:t> 확대 실시에 따른 평균재원일수 단축으로 조기 퇴원하여 입원환자가 </a:t>
            </a:r>
            <a:r>
              <a:rPr lang="en-US" altLang="ko-KR" b="1" dirty="0" smtClean="0">
                <a:latin typeface="+mn-ea"/>
                <a:ea typeface="+mn-ea"/>
              </a:rPr>
              <a:t>12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4,813</a:t>
            </a:r>
            <a:r>
              <a:rPr lang="ko-KR" altLang="en-US" b="1" dirty="0" smtClean="0">
                <a:latin typeface="+mn-ea"/>
                <a:ea typeface="+mn-ea"/>
              </a:rPr>
              <a:t>명</a:t>
            </a:r>
            <a:r>
              <a:rPr lang="en-US" altLang="ko-KR" b="1" dirty="0" smtClean="0">
                <a:latin typeface="+mn-ea"/>
                <a:ea typeface="+mn-ea"/>
              </a:rPr>
              <a:t>, 13</a:t>
            </a:r>
            <a:r>
              <a:rPr lang="ko-KR" altLang="en-US" b="1" dirty="0" smtClean="0">
                <a:latin typeface="+mn-ea"/>
                <a:ea typeface="+mn-ea"/>
              </a:rPr>
              <a:t>년에 </a:t>
            </a:r>
            <a:r>
              <a:rPr lang="en-US" altLang="ko-KR" b="1" dirty="0" smtClean="0">
                <a:latin typeface="+mn-ea"/>
                <a:ea typeface="+mn-ea"/>
              </a:rPr>
              <a:t>7,539</a:t>
            </a:r>
            <a:r>
              <a:rPr lang="ko-KR" altLang="en-US" b="1" dirty="0" smtClean="0">
                <a:latin typeface="+mn-ea"/>
                <a:ea typeface="+mn-ea"/>
              </a:rPr>
              <a:t>명이 감소하였습니다</a:t>
            </a:r>
            <a:r>
              <a:rPr lang="en-US" altLang="ko-KR" b="1" dirty="0" smtClean="0">
                <a:latin typeface="+mn-ea"/>
                <a:ea typeface="+mn-ea"/>
              </a:rPr>
              <a:t>.</a:t>
            </a:r>
          </a:p>
          <a:p>
            <a:r>
              <a:rPr lang="ko-KR" altLang="en-US" b="1" dirty="0" smtClean="0">
                <a:latin typeface="+mn-ea"/>
                <a:ea typeface="+mn-ea"/>
              </a:rPr>
              <a:t>   </a:t>
            </a:r>
            <a:r>
              <a:rPr lang="en-US" altLang="ko-KR" b="1" dirty="0" smtClean="0">
                <a:latin typeface="+mn-ea"/>
                <a:ea typeface="+mn-ea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10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다음은 주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smtClean="0">
                <a:latin typeface="맑은 고딕" pitchFamily="50" charset="-127"/>
                <a:ea typeface="맑은 고딕" pitchFamily="50" charset="-127"/>
              </a:rPr>
              <a:t>요현안 추진상황입니다</a:t>
            </a:r>
            <a:r>
              <a:rPr lang="en-US" altLang="ko-KR" b="1" smtClean="0">
                <a:latin typeface="맑은 고딕" pitchFamily="50" charset="-127"/>
                <a:ea typeface="맑은 고딕" pitchFamily="50" charset="-127"/>
              </a:rPr>
              <a:t>.</a:t>
            </a:r>
            <a:endParaRPr lang="ko-KR" altLang="en-US" smtClean="0">
              <a:latin typeface="-윤고딕340"/>
              <a:ea typeface="굴림" charset="-127"/>
            </a:endParaRPr>
          </a:p>
        </p:txBody>
      </p:sp>
      <p:sp>
        <p:nvSpPr>
          <p:cNvPr id="583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B33877A-CB0B-48CC-99D4-5418E76EAC7B}" type="slidenum">
              <a:rPr lang="ko-KR" altLang="en-US" smtClean="0"/>
              <a:pPr/>
              <a:t>11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12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13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14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15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16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17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18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19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20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21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22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23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24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25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26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altLang="ko-KR" b="1" dirty="0">
              <a:latin typeface="+mn-ea"/>
              <a:ea typeface="+mn-ea"/>
              <a:cs typeface="+mn-cs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/>
              <a:pPr/>
              <a:t>27</a:t>
            </a:fld>
            <a:endParaRPr lang="ko-KR" altLang="en-US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28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29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30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31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32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33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ko-KR" altLang="en-US" b="1" dirty="0">
                <a:latin typeface="+mn-ea"/>
                <a:ea typeface="+mn-ea"/>
                <a:cs typeface="+mn-cs"/>
              </a:rPr>
              <a:t>진료환자 감소원인입니다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첫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요양병원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병상수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급증으로 인한 환자유출 증가입니다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en-US" altLang="ko-KR" b="1" dirty="0">
                <a:latin typeface="+mn-ea"/>
                <a:ea typeface="+mn-ea"/>
                <a:cs typeface="+mn-cs"/>
              </a:rPr>
              <a:t>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월 이후 남원시 관내 요양병원 병상수가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299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급증하여 현재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536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병상이 운영되고 있습니다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남원노인요양병원이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60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증축하고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남원효사랑요양병원이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89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증축하였으며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화타요양병원이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병상으로 개원하였습니다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여기에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현재 시외버스터미널 부근에 요양병원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150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병상 규모가 추가로 개원을 준비 중이라고 합니다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endParaRPr lang="en-US" altLang="ko-KR" b="1" dirty="0">
              <a:latin typeface="+mn-ea"/>
              <a:ea typeface="+mn-ea"/>
              <a:cs typeface="+mn-cs"/>
            </a:endParaRP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두 번째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</a:t>
            </a:r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실시로 입원환자가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 err="1">
                <a:latin typeface="+mn-ea"/>
                <a:ea typeface="+mn-ea"/>
                <a:cs typeface="+mn-cs"/>
              </a:rPr>
              <a:t>신포괄수가제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 확대 실시에 따른 평균재원일수 단축으로 조기 퇴원하여 입원환자가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12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4,813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, 13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년에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7,539</a:t>
            </a:r>
            <a:r>
              <a:rPr lang="ko-KR" altLang="en-US" b="1" dirty="0">
                <a:latin typeface="+mn-ea"/>
                <a:ea typeface="+mn-ea"/>
                <a:cs typeface="+mn-cs"/>
              </a:rPr>
              <a:t>명이 감소하였습니다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.</a:t>
            </a:r>
          </a:p>
          <a:p>
            <a:r>
              <a:rPr lang="ko-KR" altLang="en-US" b="1" dirty="0">
                <a:latin typeface="+mn-ea"/>
                <a:ea typeface="+mn-ea"/>
                <a:cs typeface="+mn-cs"/>
              </a:rPr>
              <a:t>   </a:t>
            </a:r>
            <a:r>
              <a:rPr lang="en-US" altLang="ko-KR" b="1" dirty="0">
                <a:latin typeface="+mn-ea"/>
                <a:ea typeface="+mn-ea"/>
                <a:cs typeface="+mn-cs"/>
              </a:rPr>
              <a:t>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96CACF-C05F-4313-B43A-18328FA85786}" type="slidenum">
              <a:rPr lang="ko-KR" altLang="en-US" smtClean="0">
                <a:solidFill>
                  <a:prstClr val="black"/>
                </a:solidFill>
              </a:rPr>
              <a:pPr/>
              <a:t>34</a:t>
            </a:fld>
            <a:endParaRPr lang="ko-KR" alt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4995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4996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59B61081-A7C1-4254-829F-90022359DF0C}" type="slidenum">
              <a:rPr lang="ko-KR" altLang="en-US" smtClean="0"/>
              <a:pPr/>
              <a:t>35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60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ko-KR" altLang="en-US" dirty="0" smtClean="0">
              <a:latin typeface="-윤고딕340"/>
              <a:ea typeface="굴림" charset="-127"/>
            </a:endParaRPr>
          </a:p>
        </p:txBody>
      </p:sp>
      <p:sp>
        <p:nvSpPr>
          <p:cNvPr id="860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086AA14F-2247-4E4E-B3C6-A05993028343}" type="slidenum">
              <a:rPr lang="ko-KR" altLang="en-US" smtClean="0"/>
              <a:pPr/>
              <a:t>36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848E17-BBA2-4F56-8779-28DC3D792F9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6B64-00D6-4AA2-8FD1-17A114FA63CD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/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38BBE4-1746-495E-A37F-3230303C0619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B8E71594-F208-475B-B061-E16C92B8F357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A8153131-32D5-4AE4-9D77-8A20B5C38C82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7C9B81F-C347-4BEF-BFDF-29C42F48304A}" type="datetimeFigureOut">
              <a:rPr lang="en-US" smtClean="0"/>
              <a:pPr/>
              <a:t>3/9/2020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466538871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9801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7961AE6-4008-438B-845D-8E7826922FC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30918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8A484CE9-1CDB-4FDB-B4A4-531E616F4360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2553052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177072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3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4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649A097E-BA0D-4C27-A10D-BD1957A44572}" type="slidenum">
              <a:rPr lang="ko-KR" altLang="en-US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ko-KR" alt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9907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08663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개체 틀 7"/>
          <p:cNvSpPr>
            <a:spLocks noGrp="1"/>
          </p:cNvSpPr>
          <p:nvPr>
            <p:ph type="title"/>
          </p:nvPr>
        </p:nvSpPr>
        <p:spPr>
          <a:xfrm>
            <a:off x="348343" y="317274"/>
            <a:ext cx="8363857" cy="50641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>
              <a:defRPr>
                <a:ea typeface="-윤고딕340" panose="02030504000101010101" pitchFamily="18" charset="-127"/>
              </a:defRPr>
            </a:lvl1pPr>
          </a:lstStyle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sp>
        <p:nvSpPr>
          <p:cNvPr id="4" name="슬라이드 번호 개체 틀 6"/>
          <p:cNvSpPr>
            <a:spLocks noGrp="1"/>
          </p:cNvSpPr>
          <p:nvPr>
            <p:ph type="sldNum" sz="quarter" idx="10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DC939A16-B6E3-424D-825D-7F19826A264E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34821796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702310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3/9/2020</a:t>
            </a:fld>
            <a:endParaRPr 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val="3735977032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14782166"/>
      </p:ext>
    </p:extLst>
  </p:cSld>
  <p:clrMapOvr>
    <a:masterClrMapping/>
  </p:clrMapOvr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653451741"/>
      </p:ext>
    </p:extLst>
  </p:cSld>
  <p:clrMapOvr>
    <a:masterClrMapping/>
  </p:clrMapOvr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8351903"/>
      </p:ext>
    </p:extLst>
  </p:cSld>
  <p:clrMapOvr>
    <a:masterClrMapping/>
  </p:clrMapOvr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22325341"/>
      </p:ext>
    </p:extLst>
  </p:cSld>
  <p:clrMapOvr>
    <a:masterClrMapping/>
  </p:clrMapOvr>
  <p:hf hdr="0" ftr="0" dt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4657775"/>
      </p:ext>
    </p:extLst>
  </p:cSld>
  <p:clrMapOvr>
    <a:masterClrMapping/>
  </p:clrMapOvr>
  <p:hf hdr="0" ftr="0" dt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9154689"/>
      </p:ext>
    </p:extLst>
  </p:cSld>
  <p:clrMapOvr>
    <a:masterClrMapping/>
  </p:clrMapOvr>
  <p:hf hdr="0" ftr="0" dt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132508"/>
      </p:ext>
    </p:extLst>
  </p:cSld>
  <p:clrMapOvr>
    <a:masterClrMapping/>
  </p:clrMapOvr>
  <p:hf hdr="0" ftr="0" dt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20870765"/>
      </p:ext>
    </p:extLst>
  </p:cSld>
  <p:clrMapOvr>
    <a:masterClrMapping/>
  </p:clrMapOvr>
  <p:hf hdr="0" ftr="0" dt="0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5077516"/>
      </p:ext>
    </p:extLst>
  </p:cSld>
  <p:clrMapOvr>
    <a:masterClrMapping/>
  </p:clrMapOvr>
  <p:hf hdr="0" ftr="0" dt="0"/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B842C8-728F-4050-90D1-4AA7A6194C8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49281844"/>
      </p:ext>
    </p:extLst>
  </p:cSld>
  <p:clrMapOvr>
    <a:masterClrMapping/>
  </p:clrMapOvr>
  <p:hf hdr="0" ftr="0" dt="0"/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3.jpeg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10.xml"/></Relationships>
</file>

<file path=ppt/slideMasters/_rels/slideMaster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2.png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.png"/><Relationship Id="rId5" Type="http://schemas.openxmlformats.org/officeDocument/2006/relationships/theme" Target="../theme/theme8.xml"/><Relationship Id="rId4" Type="http://schemas.openxmlformats.org/officeDocument/2006/relationships/slideLayout" Target="../slideLayouts/slideLayout16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theme" Target="../theme/theme9.xml"/><Relationship Id="rId1" Type="http://schemas.openxmlformats.org/officeDocument/2006/relationships/slideLayout" Target="../slideLayouts/slideLayout17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eg"/><Relationship Id="rId3" Type="http://schemas.openxmlformats.org/officeDocument/2006/relationships/slideLayout" Target="../slideLayouts/slideLayout20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22.xml"/><Relationship Id="rId4" Type="http://schemas.openxmlformats.org/officeDocument/2006/relationships/slideLayout" Target="../slideLayouts/slideLayout21.xml"/></Relationships>
</file>

<file path=ppt/slideMasters/_rels/slideMaster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3.jpeg"/><Relationship Id="rId4" Type="http://schemas.openxmlformats.org/officeDocument/2006/relationships/theme" Target="../theme/theme11.xml"/></Relationships>
</file>

<file path=ppt/slideMasters/_rels/slideMaster1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theme" Target="../theme/theme12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그림 1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1028" name="그림 6"/>
          <p:cNvPicPr>
            <a:picLocks noChangeAspect="1"/>
          </p:cNvPicPr>
          <p:nvPr/>
        </p:nvPicPr>
        <p:blipFill>
          <a:blip r:embed="rId9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2" r:id="rId1"/>
    <p:sldLayoutId id="2147484423" r:id="rId2"/>
    <p:sldLayoutId id="2147484424" r:id="rId3"/>
    <p:sldLayoutId id="2147484425" r:id="rId4"/>
    <p:sldLayoutId id="2147484426" r:id="rId5"/>
    <p:sldLayoutId id="2147484427" r:id="rId6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3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3076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9C1EF63-249E-4818-AE00-4EE9D423122A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5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3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그림 3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6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7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그림 2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그림 3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18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그림 5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제목 개체 틀 7"/>
          <p:cNvSpPr>
            <a:spLocks noGrp="1"/>
          </p:cNvSpPr>
          <p:nvPr>
            <p:ph type="title"/>
          </p:nvPr>
        </p:nvSpPr>
        <p:spPr>
          <a:xfrm>
            <a:off x="347663" y="317500"/>
            <a:ext cx="8364537" cy="50641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lvl="0"/>
            <a:r>
              <a:rPr lang="ko-KR" altLang="en-US" dirty="0" smtClean="0"/>
              <a:t>마스터 제목 스타일 편집</a:t>
            </a:r>
            <a:endParaRPr lang="ko-KR" altLang="en-US" dirty="0"/>
          </a:p>
        </p:txBody>
      </p:sp>
      <p:pic>
        <p:nvPicPr>
          <p:cNvPr id="7172" name="그림 7"/>
          <p:cNvPicPr>
            <a:picLocks noChangeAspect="1"/>
          </p:cNvPicPr>
          <p:nvPr/>
        </p:nvPicPr>
        <p:blipFill>
          <a:blip r:embed="rId4" cstate="print"/>
          <a:srcRect l="40417" t="84029" r="40833" b="6667"/>
          <a:stretch>
            <a:fillRect/>
          </a:stretch>
        </p:blipFill>
        <p:spPr bwMode="auto">
          <a:xfrm>
            <a:off x="7758113" y="6481763"/>
            <a:ext cx="898525" cy="334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슬라이드 번호 개체 틀 6"/>
          <p:cNvSpPr>
            <a:spLocks noGrp="1"/>
          </p:cNvSpPr>
          <p:nvPr>
            <p:ph type="sldNum" sz="quarter" idx="4"/>
          </p:nvPr>
        </p:nvSpPr>
        <p:spPr>
          <a:xfrm>
            <a:off x="8713788" y="6561138"/>
            <a:ext cx="182562" cy="184150"/>
          </a:xfrm>
          <a:prstGeom prst="rect">
            <a:avLst/>
          </a:prstGeom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algn="ctr">
              <a:defRPr kumimoji="0" sz="1200">
                <a:solidFill>
                  <a:srgbClr val="898989"/>
                </a:solidFill>
                <a:latin typeface="Calibri" pitchFamily="34" charset="0"/>
                <a:ea typeface="맑은 고딕" pitchFamily="50" charset="-127"/>
              </a:defRPr>
            </a:lvl1pPr>
          </a:lstStyle>
          <a:p>
            <a:pPr>
              <a:defRPr/>
            </a:pPr>
            <a:fld id="{3D8E0435-B586-44E5-A107-FBFF84B69CAB}" type="slidenum">
              <a:rPr lang="ko-KR" altLang="en-US"/>
              <a:pPr>
                <a:defRPr/>
              </a:pPr>
              <a:t>‹#›</a:t>
            </a:fld>
            <a:endParaRPr lang="en-US" altLang="ko-K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419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kern="1200" spc="-150" dirty="0">
          <a:solidFill>
            <a:schemeClr val="bg1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6" cstate="print"/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0" r:id="rId1"/>
    <p:sldLayoutId id="2147484429" r:id="rId2"/>
    <p:sldLayoutId id="2147484430" r:id="rId3"/>
    <p:sldLayoutId id="2147484442" r:id="rId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그림 1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422" r:id="rId1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800" kern="1200" spc="-150" dirty="0">
          <a:solidFill>
            <a:srgbClr val="084846"/>
          </a:solidFill>
          <a:latin typeface="HY견고딕" panose="02030600000101010101" pitchFamily="18" charset="-127"/>
          <a:ea typeface="HY견고딕" panose="02030600000101010101" pitchFamily="18" charset="-127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800">
          <a:solidFill>
            <a:srgbClr val="084846"/>
          </a:solidFill>
          <a:latin typeface="HY견고딕" pitchFamily="18" charset="-127"/>
          <a:ea typeface="HY견고딕" pitchFamily="18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3" descr="\\Mk-newpc\옥빈 맥 공유\닥터피티_행정안전부\psd\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444" t="4259" r="1527" b="87962"/>
          <a:stretch>
            <a:fillRect/>
          </a:stretch>
        </p:blipFill>
        <p:spPr bwMode="auto">
          <a:xfrm>
            <a:off x="7764463" y="6453188"/>
            <a:ext cx="935037" cy="388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그림 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178520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3" r:id="rId1"/>
    <p:sldLayoutId id="2147484434" r:id="rId2"/>
    <p:sldLayoutId id="2147484435" r:id="rId3"/>
    <p:sldLayoutId id="2147484436" r:id="rId4"/>
    <p:sldLayoutId id="2147484437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그림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3580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39" r:id="rId1"/>
    <p:sldLayoutId id="2147484440" r:id="rId2"/>
    <p:sldLayoutId id="2147484441" r:id="rId3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lang="ko-KR" altLang="en-US" sz="2700" b="1" kern="1200" spc="-150" dirty="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2pPr>
      <a:lvl3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3pPr>
      <a:lvl4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4pPr>
      <a:lvl5pPr algn="l" rtl="0" eaLnBrk="0" fontAlgn="base" latinLnBrk="1" hangingPunct="0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5pPr>
      <a:lvl6pPr marL="4572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6pPr>
      <a:lvl7pPr marL="9144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7pPr>
      <a:lvl8pPr marL="13716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8pPr>
      <a:lvl9pPr marL="1828800" algn="l" rtl="0" fontAlgn="base" latinLnBrk="1">
        <a:lnSpc>
          <a:spcPct val="90000"/>
        </a:lnSpc>
        <a:spcBef>
          <a:spcPct val="0"/>
        </a:spcBef>
        <a:spcAft>
          <a:spcPct val="0"/>
        </a:spcAft>
        <a:defRPr sz="2700" b="1">
          <a:solidFill>
            <a:schemeClr val="bg1"/>
          </a:solidFill>
          <a:latin typeface="Calibri Light" pitchFamily="34" charset="0"/>
          <a:ea typeface="맑은 고딕" pitchFamily="50" charset="-127"/>
        </a:defRPr>
      </a:lvl9pPr>
    </p:titleStyle>
    <p:bodyStyle>
      <a:lvl1pPr marL="228600" indent="-228600" algn="l" rtl="0" eaLnBrk="0" fontAlgn="base" latinLnBrk="1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73E62A-A413-4457-943E-9C16EC105608}" type="datetimeFigureOut">
              <a:rPr lang="ko-KR" altLang="en-US" smtClean="0"/>
              <a:t>2020-03-09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DED05D-79EE-4ACD-8341-4794F0F4ED74}" type="slidenum">
              <a:rPr lang="ko-KR" altLang="en-US" smtClean="0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2445717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44" r:id="rId1"/>
    <p:sldLayoutId id="2147484445" r:id="rId2"/>
    <p:sldLayoutId id="2147484446" r:id="rId3"/>
    <p:sldLayoutId id="2147484447" r:id="rId4"/>
    <p:sldLayoutId id="2147484448" r:id="rId5"/>
    <p:sldLayoutId id="2147484449" r:id="rId6"/>
    <p:sldLayoutId id="2147484450" r:id="rId7"/>
    <p:sldLayoutId id="2147484451" r:id="rId8"/>
    <p:sldLayoutId id="2147484452" r:id="rId9"/>
    <p:sldLayoutId id="2147484453" r:id="rId10"/>
    <p:sldLayoutId id="2147484454" r:id="rId11"/>
    <p:sldLayoutId id="2147484455" r:id="rId12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직사각형 14"/>
          <p:cNvSpPr/>
          <p:nvPr/>
        </p:nvSpPr>
        <p:spPr bwMode="auto">
          <a:xfrm>
            <a:off x="5529269" y="3429000"/>
            <a:ext cx="3236908" cy="2349900"/>
          </a:xfrm>
          <a:prstGeom prst="rect">
            <a:avLst/>
          </a:prstGeom>
          <a:solidFill>
            <a:srgbClr val="0070C0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01453" tIns="50726" rIns="101453" bIns="50726" numCol="1" rtlCol="0" anchor="t" anchorCtr="0" compatLnSpc="1">
            <a:prstTxWarp prst="textNoShape">
              <a:avLst/>
            </a:prstTxWarp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pPr marL="0" marR="0" indent="0" algn="ctr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en-US" sz="10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pitchFamily="50" charset="-127"/>
              <a:ea typeface="굴림" pitchFamily="50" charset="-127"/>
            </a:endParaRPr>
          </a:p>
        </p:txBody>
      </p:sp>
      <p:sp>
        <p:nvSpPr>
          <p:cNvPr id="9" name="TextBox 7"/>
          <p:cNvSpPr txBox="1"/>
          <p:nvPr/>
        </p:nvSpPr>
        <p:spPr>
          <a:xfrm>
            <a:off x="142844" y="1628800"/>
            <a:ext cx="8893652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ko-KR"/>
            </a:defPPr>
            <a:lvl1pPr marL="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1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1500"/>
              </a:spcBef>
            </a:pPr>
            <a:r>
              <a:rPr lang="en-US" altLang="ko-KR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2019. 1</a:t>
            </a:r>
            <a:r>
              <a:rPr lang="ko-KR" altLang="en-US" sz="2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월</a:t>
            </a:r>
            <a:endParaRPr lang="en-US" altLang="ko-KR" sz="2400" spc="-150" dirty="0" smtClean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  <a:p>
            <a:pPr algn="ctr">
              <a:spcBef>
                <a:spcPts val="1500"/>
              </a:spcBef>
            </a:pPr>
            <a:r>
              <a:rPr lang="ko-KR" altLang="en-US" sz="4400" spc="-150" dirty="0" smtClean="0">
                <a:solidFill>
                  <a:schemeClr val="tx2">
                    <a:lumMod val="75000"/>
                  </a:schemeClr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경영전략 회의  </a:t>
            </a:r>
            <a:endParaRPr lang="ko-KR" altLang="en-US" sz="4400" spc="-150" dirty="0">
              <a:solidFill>
                <a:schemeClr val="tx2">
                  <a:lumMod val="75000"/>
                </a:schemeClr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467544" y="548680"/>
            <a:ext cx="3440352" cy="261610"/>
          </a:xfrm>
          <a:prstGeom prst="rect">
            <a:avLst/>
          </a:prstGeom>
          <a:solidFill>
            <a:srgbClr val="01B3C4"/>
          </a:solidFill>
        </p:spPr>
        <p:txBody>
          <a:bodyPr wrap="square">
            <a:spAutoFit/>
          </a:bodyPr>
          <a:lstStyle>
            <a:defPPr>
              <a:defRPr lang="ko-KR"/>
            </a:defPPr>
            <a:lvl1pPr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1pPr>
            <a:lvl2pPr marL="4572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2pPr>
            <a:lvl3pPr marL="9144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3pPr>
            <a:lvl4pPr marL="13716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4pPr>
            <a:lvl5pPr marL="1828800" algn="ctr" rtl="0" fontAlgn="base" latinLnBrk="1">
              <a:spcBef>
                <a:spcPct val="0"/>
              </a:spcBef>
              <a:spcAft>
                <a:spcPct val="0"/>
              </a:spcAft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5pPr>
            <a:lvl6pPr marL="22860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6pPr>
            <a:lvl7pPr marL="27432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7pPr>
            <a:lvl8pPr marL="32004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8pPr>
            <a:lvl9pPr marL="3657600" algn="l" defTabSz="914400" rtl="0" eaLnBrk="1" latinLnBrk="1" hangingPunct="1">
              <a:defRPr kumimoji="1" sz="1000" kern="1200">
                <a:solidFill>
                  <a:schemeClr val="tx1"/>
                </a:solidFill>
                <a:latin typeface="굴림" pitchFamily="50" charset="-127"/>
                <a:ea typeface="굴림" pitchFamily="50" charset="-127"/>
                <a:cs typeface="+mn-cs"/>
              </a:defRPr>
            </a:lvl9pPr>
          </a:lstStyle>
          <a:p>
            <a:r>
              <a:rPr lang="ko-KR" altLang="en-US" sz="1100" dirty="0" smtClean="0">
                <a:ln w="1905"/>
                <a:solidFill>
                  <a:schemeClr val="bg1"/>
                </a:solidFill>
                <a:latin typeface="전주 완판본 각B" panose="02000503040000020002" pitchFamily="2" charset="-127"/>
                <a:ea typeface="전주 완판본 각B" panose="02000503040000020002" pitchFamily="2" charset="-127"/>
              </a:rPr>
              <a:t>최상의 의료제공으로 신뢰받는 지역거점공공병원  </a:t>
            </a:r>
          </a:p>
        </p:txBody>
      </p:sp>
      <p:grpSp>
        <p:nvGrpSpPr>
          <p:cNvPr id="2" name="그룹 10"/>
          <p:cNvGrpSpPr/>
          <p:nvPr/>
        </p:nvGrpSpPr>
        <p:grpSpPr>
          <a:xfrm>
            <a:off x="5429256" y="3429000"/>
            <a:ext cx="3414910" cy="2960049"/>
            <a:chOff x="5201897" y="3338912"/>
            <a:chExt cx="3414910" cy="2960049"/>
          </a:xfrm>
        </p:grpSpPr>
        <p:sp>
          <p:nvSpPr>
            <p:cNvPr id="12" name="Text Box 22"/>
            <p:cNvSpPr txBox="1">
              <a:spLocks noChangeArrowheads="1"/>
            </p:cNvSpPr>
            <p:nvPr/>
          </p:nvSpPr>
          <p:spPr bwMode="auto">
            <a:xfrm>
              <a:off x="5201897" y="5724188"/>
              <a:ext cx="3414910" cy="5747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ko-KR" altLang="en-US" sz="180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휴먼둥근헤드라인" pitchFamily="18" charset="-127"/>
                  <a:ea typeface="휴먼둥근헤드라인" pitchFamily="18" charset="-127"/>
                  <a:cs typeface="한컴바탕" pitchFamily="18" charset="-127"/>
                </a:rPr>
                <a:t>전라북도 남원의료원</a:t>
              </a:r>
            </a:p>
            <a:p>
              <a:pPr marL="0" marR="0" lvl="0" indent="0" algn="dist" defTabSz="91440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ko-KR" sz="105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65000"/>
                      <a:lumOff val="35000"/>
                    </a:schemeClr>
                  </a:solidFill>
                  <a:effectLst/>
                  <a:uLnTx/>
                  <a:uFillTx/>
                  <a:latin typeface="휴먼엑스포" pitchFamily="18" charset="-127"/>
                  <a:ea typeface="휴먼엑스포" pitchFamily="18" charset="-127"/>
                  <a:cs typeface="한컴바탕" pitchFamily="18" charset="-127"/>
                </a:rPr>
                <a:t>JEOLLABUK-DO NAMWON MEDICAL CENTER</a:t>
              </a:r>
            </a:p>
          </p:txBody>
        </p:sp>
        <p:sp>
          <p:nvSpPr>
            <p:cNvPr id="13" name="TextBox 42"/>
            <p:cNvSpPr txBox="1">
              <a:spLocks noChangeArrowheads="1"/>
            </p:cNvSpPr>
            <p:nvPr/>
          </p:nvSpPr>
          <p:spPr bwMode="auto">
            <a:xfrm>
              <a:off x="5286836" y="3338912"/>
              <a:ext cx="3266636" cy="461665"/>
            </a:xfrm>
            <a:prstGeom prst="rect">
              <a:avLst/>
            </a:prstGeom>
            <a:solidFill>
              <a:srgbClr val="01B3C4"/>
            </a:solidFill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r>
                <a:rPr lang="ko-KR" altLang="en-US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관립 전주자혜의원 남원출장소</a:t>
              </a:r>
              <a:endParaRPr lang="en-US" altLang="ko-KR" sz="1200" b="1" dirty="0" smtClean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  <a:p>
              <a:r>
                <a:rPr lang="en-US" altLang="ko-KR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- since1921</a:t>
              </a:r>
              <a:r>
                <a:rPr lang="ko-KR" altLang="en-US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r>
                <a:rPr lang="en-US" altLang="ko-KR" sz="1200" b="1" dirty="0" smtClean="0">
                  <a:solidFill>
                    <a:schemeClr val="bg1"/>
                  </a:solidFill>
                  <a:latin typeface="나눔고딕" pitchFamily="50" charset="-127"/>
                  <a:ea typeface="나눔고딕" pitchFamily="50" charset="-127"/>
                </a:rPr>
                <a:t> </a:t>
              </a:r>
              <a:endParaRPr lang="ko-KR" altLang="en-US" sz="1200" b="1" dirty="0">
                <a:solidFill>
                  <a:schemeClr val="bg1"/>
                </a:solidFill>
                <a:latin typeface="나눔고딕" pitchFamily="50" charset="-127"/>
                <a:ea typeface="나눔고딕" pitchFamily="50" charset="-127"/>
              </a:endParaRPr>
            </a:p>
          </p:txBody>
        </p:sp>
        <p:pic>
          <p:nvPicPr>
            <p:cNvPr id="14" name="그림 13" descr="남원의료원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286760" y="3836196"/>
              <a:ext cx="3257568" cy="1855004"/>
            </a:xfrm>
            <a:prstGeom prst="rect">
              <a:avLst/>
            </a:prstGeom>
          </p:spPr>
        </p:pic>
      </p:grpSp>
      <p:sp>
        <p:nvSpPr>
          <p:cNvPr id="2355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1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ko-KR" altLang="ko-K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굴림" charset="-127"/>
              <a:ea typeface="굴림" charset="-127"/>
              <a:cs typeface="굴림" charset="-127"/>
            </a:endParaRP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396833"/>
              </p:ext>
            </p:extLst>
          </p:nvPr>
        </p:nvGraphicFramePr>
        <p:xfrm>
          <a:off x="6372199" y="603920"/>
          <a:ext cx="2152651" cy="3048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  <a:tableStyleId>{2D5ABB26-0587-4C30-8999-92F81FD0307C}</a:tableStyleId>
              </a:tblPr>
              <a:tblGrid>
                <a:gridCol w="2152651"/>
              </a:tblGrid>
              <a:tr h="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2019. 1. 16.(</a:t>
                      </a:r>
                      <a:r>
                        <a:rPr lang="ko-KR" altLang="en-US" sz="1400" b="1" dirty="0" smtClean="0">
                          <a:latin typeface="+mn-ea"/>
                          <a:ea typeface="+mn-ea"/>
                        </a:rPr>
                        <a:t>수</a:t>
                      </a:r>
                      <a:r>
                        <a:rPr lang="en-US" altLang="ko-KR" sz="1400" b="1" dirty="0" smtClean="0">
                          <a:latin typeface="+mn-ea"/>
                          <a:ea typeface="+mn-ea"/>
                        </a:rPr>
                        <a:t>) 16:00</a:t>
                      </a:r>
                      <a:endParaRPr lang="ko-KR" altLang="en-US" sz="1400" b="1" dirty="0">
                        <a:latin typeface="+mn-ea"/>
                        <a:ea typeface="+mn-ea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1702890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양쪽 모서리가 둥근 사각형 11"/>
          <p:cNvSpPr/>
          <p:nvPr/>
        </p:nvSpPr>
        <p:spPr>
          <a:xfrm rot="5400000">
            <a:off x="1116012" y="-544512"/>
            <a:ext cx="676275" cy="290830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5094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 dirty="0">
              <a:latin typeface="HY견명조" pitchFamily="18" charset="-127"/>
              <a:ea typeface="HY견명조" pitchFamily="18" charset="-127"/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44970" y="695825"/>
            <a:ext cx="2077357" cy="466281"/>
          </a:xfrm>
          <a:prstGeom prst="rect">
            <a:avLst/>
          </a:prstGeom>
        </p:spPr>
        <p:txBody>
          <a:bodyPr anchor="ctr"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lang="ko-KR" altLang="en-US" sz="2700" b="1" kern="1200" spc="-15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sz="2800" b="0" spc="0" dirty="0" smtClean="0">
                <a:solidFill>
                  <a:srgbClr val="FFFF00"/>
                </a:solidFill>
                <a:latin typeface="+mj-ea"/>
                <a:ea typeface="(환)제목라운드(중간)체" panose="02030600000101010101" pitchFamily="18" charset="-127"/>
              </a:rPr>
              <a:t>보고순서</a:t>
            </a:r>
            <a:endParaRPr lang="en-US" altLang="ko-KR" sz="2800" b="0" spc="0" dirty="0">
              <a:solidFill>
                <a:srgbClr val="FFFF00"/>
              </a:solidFill>
              <a:latin typeface="+mj-ea"/>
              <a:ea typeface="(환)제목라운드(중간)체" panose="02030600000101010101" pitchFamily="18" charset="-127"/>
            </a:endParaRPr>
          </a:p>
        </p:txBody>
      </p:sp>
      <p:grpSp>
        <p:nvGrpSpPr>
          <p:cNvPr id="3" name="그룹 2"/>
          <p:cNvGrpSpPr/>
          <p:nvPr/>
        </p:nvGrpSpPr>
        <p:grpSpPr>
          <a:xfrm>
            <a:off x="2111524" y="2039941"/>
            <a:ext cx="5052764" cy="3091700"/>
            <a:chOff x="2111524" y="2039941"/>
            <a:chExt cx="5052764" cy="3091700"/>
          </a:xfrm>
        </p:grpSpPr>
        <p:sp>
          <p:nvSpPr>
            <p:cNvPr id="5" name="AutoShape 9"/>
            <p:cNvSpPr>
              <a:spLocks noChangeArrowheads="1"/>
            </p:cNvSpPr>
            <p:nvPr/>
          </p:nvSpPr>
          <p:spPr bwMode="gray">
            <a:xfrm>
              <a:off x="2111524" y="2039941"/>
              <a:ext cx="5040560" cy="478505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tIns="18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85750" indent="-285750" algn="l" eaLnBrk="0" latinLnBrk="0" hangingPunct="0">
                <a:buFont typeface="Wingdings" panose="05000000000000000000" pitchFamily="2" charset="2"/>
                <a:buChar char="u"/>
              </a:pPr>
              <a:r>
                <a:rPr kumimoji="0" lang="en-US" altLang="ko-KR" sz="1600" dirty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미션</a:t>
              </a:r>
              <a:r>
                <a:rPr kumimoji="0" lang="en-US" altLang="ko-KR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·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비전과 경</a:t>
              </a:r>
              <a:r>
                <a:rPr kumimoji="0" lang="ko-KR" altLang="en-US" sz="1800" dirty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영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전략</a:t>
              </a:r>
              <a:endParaRPr kumimoji="0" lang="ko-KR" altLang="en-US" sz="1800" dirty="0">
                <a:solidFill>
                  <a:srgbClr val="1F14F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6" name="AutoShape 9"/>
            <p:cNvSpPr>
              <a:spLocks noChangeArrowheads="1"/>
            </p:cNvSpPr>
            <p:nvPr/>
          </p:nvSpPr>
          <p:spPr bwMode="gray">
            <a:xfrm>
              <a:off x="2123728" y="2688014"/>
              <a:ext cx="5040560" cy="478505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tIns="18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85750" indent="-285750" algn="l" eaLnBrk="0" latinLnBrk="0" hangingPunct="0">
                <a:buFont typeface="Wingdings" panose="05000000000000000000" pitchFamily="2" charset="2"/>
                <a:buChar char="u"/>
              </a:pPr>
              <a:r>
                <a:rPr kumimoji="0" lang="en-US" altLang="ko-KR" sz="1600" dirty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en-US" altLang="ko-KR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2018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년도 주요현안</a:t>
              </a:r>
              <a:endParaRPr kumimoji="0" lang="ko-KR" altLang="en-US" sz="1800" dirty="0">
                <a:solidFill>
                  <a:srgbClr val="1F14F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7" name="AutoShape 9"/>
            <p:cNvSpPr>
              <a:spLocks noChangeArrowheads="1"/>
            </p:cNvSpPr>
            <p:nvPr/>
          </p:nvSpPr>
          <p:spPr bwMode="gray">
            <a:xfrm>
              <a:off x="2123728" y="3345553"/>
              <a:ext cx="5040560" cy="478505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tIns="18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85750" indent="-285750" algn="l" eaLnBrk="0" latinLnBrk="0" hangingPunct="0">
                <a:buFont typeface="Wingdings" panose="05000000000000000000" pitchFamily="2" charset="2"/>
                <a:buChar char="u"/>
              </a:pP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en-US" altLang="ko-KR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2018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년도 </a:t>
              </a:r>
              <a:r>
                <a:rPr kumimoji="0" lang="en-US" altLang="ko-KR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4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분기 사업실적</a:t>
              </a:r>
              <a:endParaRPr kumimoji="0" lang="ko-KR" altLang="en-US" sz="1800" dirty="0">
                <a:solidFill>
                  <a:srgbClr val="1F14F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8" name="AutoShape 9"/>
            <p:cNvSpPr>
              <a:spLocks noChangeArrowheads="1"/>
            </p:cNvSpPr>
            <p:nvPr/>
          </p:nvSpPr>
          <p:spPr bwMode="gray">
            <a:xfrm>
              <a:off x="2123728" y="4030615"/>
              <a:ext cx="5040560" cy="478505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tIns="18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85750" indent="-285750" algn="l" eaLnBrk="0" latinLnBrk="0" hangingPunct="0">
                <a:buFont typeface="Wingdings" panose="05000000000000000000" pitchFamily="2" charset="2"/>
                <a:buChar char="u"/>
              </a:pPr>
              <a:r>
                <a:rPr kumimoji="0" lang="en-US" altLang="ko-KR" sz="1600" dirty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en-US" altLang="ko-KR" sz="1800" dirty="0" smtClean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2018</a:t>
              </a:r>
              <a:r>
                <a:rPr kumimoji="0" lang="ko-KR" altLang="en-US" sz="1800" dirty="0" smtClean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년도 </a:t>
              </a:r>
              <a:r>
                <a:rPr kumimoji="0" lang="ko-KR" altLang="en-US" sz="1800" dirty="0" smtClean="0">
                  <a:solidFill>
                    <a:srgbClr val="1F14FC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부서별 주요현안 추진실적</a:t>
              </a:r>
              <a:endParaRPr kumimoji="0" lang="ko-KR" altLang="en-US" sz="1800" dirty="0">
                <a:solidFill>
                  <a:srgbClr val="1F14F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  <p:sp>
          <p:nvSpPr>
            <p:cNvPr id="10" name="AutoShape 9"/>
            <p:cNvSpPr>
              <a:spLocks noChangeArrowheads="1"/>
            </p:cNvSpPr>
            <p:nvPr/>
          </p:nvSpPr>
          <p:spPr bwMode="gray">
            <a:xfrm>
              <a:off x="2123728" y="4653136"/>
              <a:ext cx="5040560" cy="478505"/>
            </a:xfrm>
            <a:prstGeom prst="roundRect">
              <a:avLst>
                <a:gd name="adj" fmla="val 0"/>
              </a:avLst>
            </a:prstGeom>
            <a:gradFill rotWithShape="1">
              <a:gsLst>
                <a:gs pos="0">
                  <a:srgbClr val="F5EEB7"/>
                </a:gs>
                <a:gs pos="100000">
                  <a:srgbClr val="FEFEFB"/>
                </a:gs>
              </a:gsLst>
              <a:lin ang="0" scaled="1"/>
            </a:gradFill>
            <a:ln w="38100" algn="ctr">
              <a:noFill/>
              <a:round/>
              <a:headEnd/>
              <a:tailEnd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txBody>
            <a:bodyPr wrap="none" tIns="18000" anchor="ctr"/>
            <a:lstStyle>
              <a:defPPr>
                <a:defRPr lang="ko-KR"/>
              </a:defPPr>
              <a:lvl1pPr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1pPr>
              <a:lvl2pPr marL="4572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2pPr>
              <a:lvl3pPr marL="9144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3pPr>
              <a:lvl4pPr marL="13716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4pPr>
              <a:lvl5pPr marL="1828800" algn="ctr" rtl="0" fontAlgn="base" latinLnBrk="1">
                <a:spcBef>
                  <a:spcPct val="0"/>
                </a:spcBef>
                <a:spcAft>
                  <a:spcPct val="0"/>
                </a:spcAft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5pPr>
              <a:lvl6pPr marL="22860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6pPr>
              <a:lvl7pPr marL="27432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7pPr>
              <a:lvl8pPr marL="32004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8pPr>
              <a:lvl9pPr marL="3657600" algn="l" defTabSz="914400" rtl="0" eaLnBrk="1" latinLnBrk="1" hangingPunct="1">
                <a:defRPr kumimoji="1" sz="1000" kern="1200">
                  <a:solidFill>
                    <a:schemeClr val="tx1"/>
                  </a:solidFill>
                  <a:latin typeface="굴림" pitchFamily="50" charset="-127"/>
                  <a:ea typeface="굴림" pitchFamily="50" charset="-127"/>
                  <a:cs typeface="+mn-cs"/>
                </a:defRPr>
              </a:lvl9pPr>
            </a:lstStyle>
            <a:p>
              <a:pPr marL="285750" indent="-285750" algn="l" eaLnBrk="0" latinLnBrk="0" hangingPunct="0">
                <a:buFont typeface="Wingdings" panose="05000000000000000000" pitchFamily="2" charset="2"/>
                <a:buChar char="u"/>
              </a:pPr>
              <a:r>
                <a:rPr kumimoji="0" lang="en-US" altLang="ko-KR" sz="1800" dirty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 </a:t>
              </a:r>
              <a:r>
                <a:rPr kumimoji="0" lang="ko-KR" altLang="en-US" sz="1800" dirty="0" smtClean="0">
                  <a:solidFill>
                    <a:srgbClr val="1005F5"/>
                  </a:solidFill>
                  <a:latin typeface="HY헤드라인M" panose="02030600000101010101" pitchFamily="18" charset="-127"/>
                  <a:ea typeface="HY헤드라인M" panose="02030600000101010101" pitchFamily="18" charset="-127"/>
                </a:rPr>
                <a:t>기 타 사 항 </a:t>
              </a:r>
              <a:endParaRPr kumimoji="0" lang="ko-KR" altLang="en-US" sz="2000" dirty="0">
                <a:solidFill>
                  <a:srgbClr val="1F14FC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13"/>
          <p:cNvGrpSpPr>
            <a:grpSpLocks/>
          </p:cNvGrpSpPr>
          <p:nvPr/>
        </p:nvGrpSpPr>
        <p:grpSpPr bwMode="auto">
          <a:xfrm>
            <a:off x="0" y="3501008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32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51520" y="299764"/>
            <a:ext cx="864096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미션</a:t>
            </a:r>
            <a:r>
              <a:rPr lang="en-US" altLang="ko-KR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·</a:t>
            </a: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비전과 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경영전략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6" name="그룹 35"/>
          <p:cNvGrpSpPr/>
          <p:nvPr/>
        </p:nvGrpSpPr>
        <p:grpSpPr>
          <a:xfrm>
            <a:off x="776630" y="980728"/>
            <a:ext cx="7935570" cy="5412063"/>
            <a:chOff x="378392" y="498674"/>
            <a:chExt cx="8333808" cy="5882654"/>
          </a:xfrm>
        </p:grpSpPr>
        <p:sp useBgFill="1">
          <p:nvSpPr>
            <p:cNvPr id="38" name="AutoShape 2"/>
            <p:cNvSpPr>
              <a:spLocks noChangeArrowheads="1"/>
            </p:cNvSpPr>
            <p:nvPr/>
          </p:nvSpPr>
          <p:spPr bwMode="auto">
            <a:xfrm>
              <a:off x="5094944" y="3723071"/>
              <a:ext cx="3348056" cy="2352688"/>
            </a:xfrm>
            <a:prstGeom prst="foldedCorner">
              <a:avLst>
                <a:gd name="adj" fmla="val 12500"/>
              </a:avLst>
            </a:prstGeom>
            <a:ln w="12700">
              <a:solidFill>
                <a:schemeClr val="tx1"/>
              </a:solidFill>
              <a:round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lIns="72000" tIns="108000" anchor="t" anchorCtr="0"/>
            <a:lstStyle/>
            <a:p>
              <a:pPr algn="ctr">
                <a:lnSpc>
                  <a:spcPct val="140000"/>
                </a:lnSpc>
              </a:pPr>
              <a:endParaRPr lang="en-US" altLang="ko-KR" sz="4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ctr">
                <a:lnSpc>
                  <a:spcPct val="140000"/>
                </a:lnSpc>
              </a:pPr>
              <a:r>
                <a:rPr lang="ko-KR" altLang="en-US" sz="1300" b="1" dirty="0" smtClean="0">
                  <a:solidFill>
                    <a:srgbClr val="01B3C4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희망이 불어오는 희망의 바람개비 남원의료원</a:t>
              </a:r>
              <a:endParaRPr lang="en-US" altLang="ko-KR" sz="1300" b="1" dirty="0" smtClean="0">
                <a:solidFill>
                  <a:srgbClr val="01B3C4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endParaRPr lang="en-US" altLang="ko-KR" sz="600" dirty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1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1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건강한 희망의 바람개비라는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컨셉으로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제작된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 남원의료원 </a:t>
              </a:r>
              <a:r>
                <a:rPr lang="ko-KR" altLang="en-US" sz="1200" dirty="0" err="1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아이덴티티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,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남원의료원의 전문적인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의료서비스라는 의미를 표현한 바람개비 날개로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환자와 방문객들에게 희망과 행복을 전달해준다는</a:t>
              </a:r>
              <a:endParaRPr lang="en-US" altLang="ko-KR" sz="1200" dirty="0" smtClean="0">
                <a:solidFill>
                  <a:srgbClr val="000000"/>
                </a:solidFill>
                <a:latin typeface="가는각진제목체" pitchFamily="18" charset="-127"/>
                <a:ea typeface="가는각진제목체" pitchFamily="18" charset="-127"/>
                <a:cs typeface="한컴돋움" pitchFamily="18" charset="-127"/>
              </a:endParaRPr>
            </a:p>
            <a:p>
              <a:pPr algn="l">
                <a:lnSpc>
                  <a:spcPct val="140000"/>
                </a:lnSpc>
              </a:pPr>
              <a:r>
                <a:rPr lang="en-US" altLang="ko-KR" sz="1200" dirty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</a:t>
              </a:r>
              <a:r>
                <a:rPr lang="ko-KR" altLang="en-US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 의미를 상징함</a:t>
              </a:r>
              <a:r>
                <a:rPr lang="en-US" altLang="ko-KR" sz="1200" dirty="0" smtClean="0">
                  <a:solidFill>
                    <a:srgbClr val="000000"/>
                  </a:solidFill>
                  <a:latin typeface="가는각진제목체" pitchFamily="18" charset="-127"/>
                  <a:ea typeface="가는각진제목체" pitchFamily="18" charset="-127"/>
                  <a:cs typeface="한컴돋움" pitchFamily="18" charset="-127"/>
                </a:rPr>
                <a:t>.</a:t>
              </a:r>
            </a:p>
          </p:txBody>
        </p:sp>
        <p:sp>
          <p:nvSpPr>
            <p:cNvPr id="39" name="Rectangle 6"/>
            <p:cNvSpPr>
              <a:spLocks noChangeArrowheads="1"/>
            </p:cNvSpPr>
            <p:nvPr/>
          </p:nvSpPr>
          <p:spPr bwMode="auto">
            <a:xfrm>
              <a:off x="4760913" y="1340768"/>
              <a:ext cx="3951287" cy="5040560"/>
            </a:xfrm>
            <a:prstGeom prst="rect">
              <a:avLst/>
            </a:prstGeom>
            <a:noFill/>
            <a:ln w="25400" algn="ctr">
              <a:solidFill>
                <a:srgbClr val="C0C0C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marL="88900" indent="-88900" algn="l">
                <a:buFont typeface="Wingdings" pitchFamily="2" charset="2"/>
                <a:buNone/>
              </a:pPr>
              <a:endParaRPr lang="en-US" altLang="ko-KR" sz="1200" b="1" dirty="0"/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  <a:p>
              <a:pPr marL="88900" indent="-88900" algn="l">
                <a:buFont typeface="Wingdings" pitchFamily="2" charset="2"/>
                <a:buChar char="l"/>
              </a:pPr>
              <a:endParaRPr lang="en-US" altLang="ko-KR" sz="1100" dirty="0">
                <a:latin typeface="휴먼모음T" pitchFamily="18" charset="-127"/>
                <a:ea typeface="휴먼모음T" pitchFamily="18" charset="-127"/>
              </a:endParaRPr>
            </a:p>
          </p:txBody>
        </p:sp>
        <p:grpSp>
          <p:nvGrpSpPr>
            <p:cNvPr id="40" name="그룹 39"/>
            <p:cNvGrpSpPr/>
            <p:nvPr/>
          </p:nvGrpSpPr>
          <p:grpSpPr>
            <a:xfrm>
              <a:off x="4743923" y="692696"/>
              <a:ext cx="3959223" cy="406400"/>
              <a:chOff x="433390" y="985824"/>
              <a:chExt cx="3959223" cy="406400"/>
            </a:xfrm>
          </p:grpSpPr>
          <p:sp>
            <p:nvSpPr>
              <p:cNvPr id="43" name="AutoShape 3"/>
              <p:cNvSpPr>
                <a:spLocks noChangeArrowheads="1"/>
              </p:cNvSpPr>
              <p:nvPr/>
            </p:nvSpPr>
            <p:spPr bwMode="gray">
              <a:xfrm>
                <a:off x="433390" y="985824"/>
                <a:ext cx="3959223" cy="406400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C0C0C0"/>
                  </a:gs>
                  <a:gs pos="50000">
                    <a:srgbClr val="C0C0C0">
                      <a:gamma/>
                      <a:tint val="15294"/>
                      <a:invGamma/>
                    </a:srgbClr>
                  </a:gs>
                  <a:gs pos="100000">
                    <a:srgbClr val="C0C0C0"/>
                  </a:gs>
                </a:gsLst>
                <a:lin ang="2700000" scaled="1"/>
              </a:gradFill>
              <a:ln w="28575">
                <a:solidFill>
                  <a:srgbClr val="969696"/>
                </a:solidFill>
                <a:round/>
                <a:headEnd/>
                <a:tailEnd/>
              </a:ln>
              <a:effectLst/>
            </p:spPr>
            <p:txBody>
              <a:bodyPr vert="horz" wrap="non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endParaRPr lang="ko-KR" altLang="en-US" dirty="0"/>
              </a:p>
            </p:txBody>
          </p:sp>
          <p:sp>
            <p:nvSpPr>
              <p:cNvPr id="44" name="Rectangle 4"/>
              <p:cNvSpPr>
                <a:spLocks noChangeArrowheads="1"/>
              </p:cNvSpPr>
              <p:nvPr/>
            </p:nvSpPr>
            <p:spPr bwMode="auto">
              <a:xfrm>
                <a:off x="1949579" y="1040442"/>
                <a:ext cx="902811" cy="307777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  <a:effectLst/>
            </p:spPr>
            <p:txBody>
              <a:bodyPr vert="horz" wrap="none" lIns="91440" tIns="45720" rIns="91440" bIns="45720" numCol="1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lvl="0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kumimoji="0" lang="ko-KR" altLang="en-US" sz="1400" kern="0" dirty="0" smtClean="0">
                    <a:latin typeface="HY울릉도M" pitchFamily="18" charset="-127"/>
                    <a:ea typeface="HY울릉도M" pitchFamily="18" charset="-127"/>
                  </a:rPr>
                  <a:t>심볼마크</a:t>
                </a:r>
                <a:endParaRPr kumimoji="0" lang="en-US" altLang="ko-KR" sz="1400" kern="0" dirty="0" smtClean="0">
                  <a:latin typeface="HY울릉도M" pitchFamily="18" charset="-127"/>
                  <a:ea typeface="HY울릉도M" pitchFamily="18" charset="-127"/>
                </a:endParaRPr>
              </a:p>
            </p:txBody>
          </p:sp>
          <p:grpSp>
            <p:nvGrpSpPr>
              <p:cNvPr id="45" name="Group 5"/>
              <p:cNvGrpSpPr>
                <a:grpSpLocks/>
              </p:cNvGrpSpPr>
              <p:nvPr/>
            </p:nvGrpSpPr>
            <p:grpSpPr bwMode="auto">
              <a:xfrm>
                <a:off x="560390" y="1076311"/>
                <a:ext cx="228600" cy="228600"/>
                <a:chOff x="2161" y="696"/>
                <a:chExt cx="1360" cy="1356"/>
              </a:xfrm>
            </p:grpSpPr>
            <p:grpSp>
              <p:nvGrpSpPr>
                <p:cNvPr id="54" name="Group 6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56" name="Oval 7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7" name="Oval 8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8" name="Oval 9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9" name="Oval 10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60" name="Oval 11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55" name="Oval 12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  <p:grpSp>
            <p:nvGrpSpPr>
              <p:cNvPr id="46" name="Group 13"/>
              <p:cNvGrpSpPr>
                <a:grpSpLocks/>
              </p:cNvGrpSpPr>
              <p:nvPr/>
            </p:nvGrpSpPr>
            <p:grpSpPr bwMode="auto">
              <a:xfrm>
                <a:off x="4029072" y="1066786"/>
                <a:ext cx="247650" cy="247650"/>
                <a:chOff x="2161" y="696"/>
                <a:chExt cx="1360" cy="1356"/>
              </a:xfrm>
            </p:grpSpPr>
            <p:grpSp>
              <p:nvGrpSpPr>
                <p:cNvPr id="47" name="Group 14"/>
                <p:cNvGrpSpPr>
                  <a:grpSpLocks/>
                </p:cNvGrpSpPr>
                <p:nvPr/>
              </p:nvGrpSpPr>
              <p:grpSpPr bwMode="auto">
                <a:xfrm>
                  <a:off x="2161" y="696"/>
                  <a:ext cx="1360" cy="1356"/>
                  <a:chOff x="2508" y="1231"/>
                  <a:chExt cx="1248" cy="1240"/>
                </a:xfrm>
              </p:grpSpPr>
              <p:sp>
                <p:nvSpPr>
                  <p:cNvPr id="49" name="Oval 15"/>
                  <p:cNvSpPr>
                    <a:spLocks noChangeArrowheads="1"/>
                  </p:cNvSpPr>
                  <p:nvPr/>
                </p:nvSpPr>
                <p:spPr bwMode="gray">
                  <a:xfrm>
                    <a:off x="2508" y="1231"/>
                    <a:ext cx="1248" cy="1240"/>
                  </a:xfrm>
                  <a:prstGeom prst="ellipse">
                    <a:avLst/>
                  </a:prstGeom>
                  <a:solidFill>
                    <a:srgbClr val="808080"/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0" name="Oval 16"/>
                  <p:cNvSpPr>
                    <a:spLocks noChangeArrowheads="1"/>
                  </p:cNvSpPr>
                  <p:nvPr/>
                </p:nvSpPr>
                <p:spPr bwMode="gray">
                  <a:xfrm>
                    <a:off x="2541" y="1256"/>
                    <a:ext cx="1190" cy="1190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/>
                      </a:gs>
                      <a:gs pos="100000">
                        <a:srgbClr val="FFFFFF">
                          <a:gamma/>
                          <a:shade val="26275"/>
                          <a:invGamma/>
                        </a:srgbClr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1" name="Oval 17"/>
                  <p:cNvSpPr>
                    <a:spLocks noChangeArrowheads="1"/>
                  </p:cNvSpPr>
                  <p:nvPr/>
                </p:nvSpPr>
                <p:spPr bwMode="gray">
                  <a:xfrm>
                    <a:off x="2590" y="1305"/>
                    <a:ext cx="1092" cy="1092"/>
                  </a:xfrm>
                  <a:prstGeom prst="ellipse">
                    <a:avLst/>
                  </a:prstGeom>
                  <a:solidFill>
                    <a:srgbClr val="808080">
                      <a:alpha val="25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2" name="Oval 18"/>
                  <p:cNvSpPr>
                    <a:spLocks noChangeArrowheads="1"/>
                  </p:cNvSpPr>
                  <p:nvPr/>
                </p:nvSpPr>
                <p:spPr bwMode="gray">
                  <a:xfrm>
                    <a:off x="2623" y="1330"/>
                    <a:ext cx="1026" cy="1026"/>
                  </a:xfrm>
                  <a:prstGeom prst="ellipse">
                    <a:avLst/>
                  </a:prstGeom>
                  <a:solidFill>
                    <a:srgbClr val="808080">
                      <a:alpha val="30000"/>
                    </a:srgbClr>
                  </a:soli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  <p:sp>
                <p:nvSpPr>
                  <p:cNvPr id="53" name="Oval 19"/>
                  <p:cNvSpPr>
                    <a:spLocks noChangeArrowheads="1"/>
                  </p:cNvSpPr>
                  <p:nvPr/>
                </p:nvSpPr>
                <p:spPr bwMode="gray">
                  <a:xfrm>
                    <a:off x="2637" y="1346"/>
                    <a:ext cx="993" cy="994"/>
                  </a:xfrm>
                  <a:prstGeom prst="ellipse">
                    <a:avLst/>
                  </a:prstGeom>
                  <a:gradFill rotWithShape="1">
                    <a:gsLst>
                      <a:gs pos="0">
                        <a:srgbClr val="FFFFFF">
                          <a:gamma/>
                          <a:shade val="36078"/>
                          <a:invGamma/>
                        </a:srgbClr>
                      </a:gs>
                      <a:gs pos="100000">
                        <a:srgbClr val="FFFFFF"/>
                      </a:gs>
                    </a:gsLst>
                    <a:lin ang="5400000" scaled="1"/>
                  </a:gradFill>
                  <a:ln w="9525" algn="ctr">
                    <a:noFill/>
                    <a:round/>
                    <a:headEnd/>
                    <a:tailEnd/>
                  </a:ln>
                  <a:effectLst/>
                </p:spPr>
                <p:txBody>
                  <a:bodyPr vert="horz" wrap="none" lIns="91440" tIns="45720" rIns="91440" bIns="45720" numCol="1" anchor="ctr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ko-KR" altLang="en-US" dirty="0"/>
                  </a:p>
                </p:txBody>
              </p:sp>
            </p:grpSp>
            <p:sp>
              <p:nvSpPr>
                <p:cNvPr id="48" name="Oval 20"/>
                <p:cNvSpPr>
                  <a:spLocks noChangeArrowheads="1"/>
                </p:cNvSpPr>
                <p:nvPr/>
              </p:nvSpPr>
              <p:spPr bwMode="gray">
                <a:xfrm>
                  <a:off x="2322" y="845"/>
                  <a:ext cx="1054" cy="1054"/>
                </a:xfrm>
                <a:prstGeom prst="ellipse">
                  <a:avLst/>
                </a:prstGeom>
                <a:gradFill rotWithShape="1">
                  <a:gsLst>
                    <a:gs pos="0">
                      <a:srgbClr val="3366CC">
                        <a:gamma/>
                        <a:shade val="46275"/>
                        <a:invGamma/>
                      </a:srgbClr>
                    </a:gs>
                    <a:gs pos="100000">
                      <a:srgbClr val="3366CC"/>
                    </a:gs>
                  </a:gsLst>
                  <a:lin ang="5400000" scaled="1"/>
                </a:gradFill>
                <a:ln w="57150">
                  <a:noFill/>
                  <a:round/>
                  <a:headEnd/>
                  <a:tailEnd/>
                </a:ln>
                <a:effectLst/>
              </p:spPr>
              <p:txBody>
                <a:bodyPr vert="horz" wrap="non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endParaRPr lang="ko-KR" altLang="en-US" dirty="0"/>
                </a:p>
              </p:txBody>
            </p:sp>
          </p:grpSp>
        </p:grpSp>
        <p:pic>
          <p:nvPicPr>
            <p:cNvPr id="42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8392" y="498674"/>
              <a:ext cx="4104456" cy="986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5" name="_x236306200" descr="EMB00039798bd1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81795"/>
            <a:ext cx="1377950" cy="1319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185" y="1904335"/>
            <a:ext cx="4155882" cy="4611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554" name="그룹 13"/>
          <p:cNvGrpSpPr>
            <a:grpSpLocks/>
          </p:cNvGrpSpPr>
          <p:nvPr/>
        </p:nvGrpSpPr>
        <p:grpSpPr bwMode="auto">
          <a:xfrm>
            <a:off x="0" y="3573016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1001687" y="2780928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년도 주요현안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5" name="Group 74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6206572"/>
              </p:ext>
            </p:extLst>
          </p:nvPr>
        </p:nvGraphicFramePr>
        <p:xfrm>
          <a:off x="539750" y="1052743"/>
          <a:ext cx="8064502" cy="5400593"/>
        </p:xfrm>
        <a:graphic>
          <a:graphicData uri="http://schemas.openxmlformats.org/drawingml/2006/table">
            <a:tbl>
              <a:tblPr/>
              <a:tblGrid>
                <a:gridCol w="645481"/>
                <a:gridCol w="4538897"/>
                <a:gridCol w="1656184"/>
                <a:gridCol w="1223940"/>
              </a:tblGrid>
              <a:tr h="27915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연번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사 업 명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추진부서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  <a:cs typeface="Arial" charset="0"/>
                        </a:rPr>
                        <a:t>비고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병원 홍보 체계 구축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경영지원실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경영관리계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lvl="0" algn="l"/>
                      <a:r>
                        <a:rPr lang="en-US" altLang="ko-KR" sz="1100" b="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2018</a:t>
                      </a:r>
                      <a:r>
                        <a:rPr lang="ko-KR" altLang="en-US" sz="1100" b="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년 응급의료기관 평가 대</a:t>
                      </a:r>
                      <a:r>
                        <a:rPr lang="ko-KR" altLang="en-US" sz="1100" b="0" dirty="0" smtClean="0">
                          <a:latin typeface="HY중고딕" panose="02030600000101010101" pitchFamily="18" charset="-127"/>
                          <a:ea typeface="HY중고딕" panose="02030600000101010101" pitchFamily="18" charset="-127"/>
                        </a:rPr>
                        <a:t>처</a:t>
                      </a:r>
                      <a:r>
                        <a:rPr lang="ko-KR" altLang="en-US" sz="1100" b="0" dirty="0" smtClean="0">
                          <a:latin typeface="가는둥근제목체" panose="020B0600000101010101" charset="-127"/>
                          <a:ea typeface="가는둥근제목체" panose="020B0600000101010101" charset="-127"/>
                        </a:rPr>
                        <a:t>방안</a:t>
                      </a:r>
                      <a:endParaRPr lang="ko-KR" altLang="en-US" sz="1100" b="0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응급의료센터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종합검진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사업장 검진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)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활성화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검진사업계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위기대응</a:t>
                      </a:r>
                      <a:r>
                        <a:rPr lang="ko-KR" altLang="en-US" sz="1100" b="0" baseline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능력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100" b="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감염병센터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의약품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성분별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입찰확대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약제과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지속적 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CRM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관리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.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간병 통합서비스 운영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간호과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CT, MRI,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초음파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,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고가장비 효율성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영상의학팀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7E7"/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 및 작업치료 실적 향상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물리치료팀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검사장비 도입을 통한 재료비</a:t>
                      </a: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절감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진단검사팀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algn="ctr"/>
                      <a:r>
                        <a:rPr lang="en-US" altLang="ko-KR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각종 평가의 상위권 유지로 병원 이미지 개선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기획총무팀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12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연차촉진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기획총무팀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총무계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13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재정자립도 향상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14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치료재료심의위원회 구성 및 운영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경리팀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15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진료비 </a:t>
                      </a: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삭감율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 최소화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원무심사팀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심사계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16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2018</a:t>
                      </a: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 정보관리 평가결과 제고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원무심사팀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심사계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17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국고지원사업 이월금 최소화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시설부대팀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18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 홍보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시설부대팀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부대사업계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19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공공보건의료사업 강화</a:t>
                      </a:r>
                      <a:endParaRPr kumimoji="1" lang="ko-KR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보건의료팀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56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</a:t>
                      </a:r>
                      <a:endParaRPr kumimoji="1" lang="ko-KR" altLang="en-US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ko-KR" altLang="en-US" sz="1100" b="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환자안전관리 활동 강화</a:t>
                      </a:r>
                      <a:endParaRPr lang="ko-KR" altLang="en-US" sz="1100" b="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5996" marB="35996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ko-KR" altLang="en-US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보건의료팀</a:t>
                      </a: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1" lang="en-US" altLang="ko-KR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marL="108000" marR="108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7" name="양쪽 모서리가 둥근 사각형 6"/>
          <p:cNvSpPr/>
          <p:nvPr/>
        </p:nvSpPr>
        <p:spPr>
          <a:xfrm rot="16200000">
            <a:off x="4325143" y="-4033043"/>
            <a:ext cx="493713" cy="9144000"/>
          </a:xfrm>
          <a:prstGeom prst="round2SameRect">
            <a:avLst>
              <a:gd name="adj1" fmla="val 0"/>
              <a:gd name="adj2" fmla="val 0"/>
            </a:avLst>
          </a:prstGeom>
          <a:solidFill>
            <a:srgbClr val="1005F5"/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>
              <a:defRPr/>
            </a:pPr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9750" y="299764"/>
            <a:ext cx="8064500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년도 부서별 주요현안 </a:t>
            </a:r>
            <a:r>
              <a:rPr lang="ko-KR" altLang="en-US" sz="2400" b="1" dirty="0" smtClean="0">
                <a:solidFill>
                  <a:srgbClr val="002E54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endParaRPr lang="en-US" altLang="ko-KR" sz="2000" b="1" dirty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145381" y="3573016"/>
            <a:ext cx="8784976" cy="45719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539552" y="2740879"/>
            <a:ext cx="8136904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년 </a:t>
            </a:r>
            <a:r>
              <a:rPr lang="en-US" altLang="ko-KR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4</a:t>
            </a: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분기 사업실적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이용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인원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2018. 12. 31.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%)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472"/>
          <p:cNvSpPr>
            <a:spLocks noChangeArrowheads="1"/>
          </p:cNvSpPr>
          <p:nvPr/>
        </p:nvSpPr>
        <p:spPr bwMode="auto">
          <a:xfrm>
            <a:off x="357157" y="5295921"/>
            <a:ext cx="847530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총 진료인원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295,123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손익분기대비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21,759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명 부족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*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전년 동기대비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77,980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649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186,668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4,804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건강증진센터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30,084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감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),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                         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장례식장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391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ko-KR" altLang="en-US" sz="1200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200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93.1%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1804365"/>
              </p:ext>
            </p:extLst>
          </p:nvPr>
        </p:nvGraphicFramePr>
        <p:xfrm>
          <a:off x="539552" y="2060848"/>
          <a:ext cx="8208912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1368152"/>
                <a:gridCol w="1368152"/>
                <a:gridCol w="1368152"/>
                <a:gridCol w="1368152"/>
                <a:gridCol w="1368152"/>
              </a:tblGrid>
              <a:tr h="42176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분기 실적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(C/A)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(C-B)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2017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2018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316,882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5,476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289,647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295,123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93.1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92,396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649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77,331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77,980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84.4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190,758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4,804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181,864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186,668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97.9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33,296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000" kern="0" spc="0">
                          <a:solidFill>
                            <a:srgbClr val="000000"/>
                          </a:solidFill>
                          <a:effectLst/>
                          <a:ea typeface="맑은 고딕"/>
                        </a:rPr>
                        <a:t>△</a:t>
                      </a:r>
                      <a:r>
                        <a:rPr lang="en-US" altLang="ko-KR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</a:t>
                      </a:r>
                      <a:endParaRPr lang="ko-KR" alt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30,087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30,084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90.4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432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365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391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90.5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138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진료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이용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수익 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2018. 12. 31.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%)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5" name="Rectangle 472"/>
          <p:cNvSpPr>
            <a:spLocks noChangeArrowheads="1"/>
          </p:cNvSpPr>
          <p:nvPr/>
        </p:nvSpPr>
        <p:spPr bwMode="auto">
          <a:xfrm>
            <a:off x="357157" y="5295921"/>
            <a:ext cx="8607331" cy="1154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총 진료수익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 30,888</a:t>
            </a:r>
            <a:r>
              <a:rPr lang="ko-KR" altLang="en-US" sz="1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2,418</a:t>
            </a:r>
            <a:r>
              <a:rPr lang="ko-KR" altLang="en-US" sz="1200" dirty="0" err="1" smtClean="0">
                <a:latin typeface="HY견고딕" panose="02030600000101010101" pitchFamily="18" charset="-127"/>
                <a:ea typeface="HY견고딕" panose="02030600000101010101" pitchFamily="18" charset="-127"/>
              </a:rPr>
              <a:t>백만원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부족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dirty="0">
                <a:latin typeface="맑은 고딕" pitchFamily="50" charset="-127"/>
                <a:ea typeface="맑은 고딕" pitchFamily="50" charset="-127"/>
              </a:rPr>
              <a:t>* </a:t>
            </a:r>
            <a:r>
              <a:rPr lang="ko-KR" altLang="en-US" sz="1100" dirty="0" smtClean="0">
                <a:latin typeface="맑은 고딕" pitchFamily="50" charset="-127"/>
                <a:ea typeface="맑은 고딕" pitchFamily="50" charset="-127"/>
              </a:rPr>
              <a:t>전년동기 대비 </a:t>
            </a:r>
            <a:r>
              <a:rPr lang="en-US" altLang="ko-KR" sz="1100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100" spc="-100" dirty="0" smtClean="0">
                <a:latin typeface="맑은 고딕" pitchFamily="50" charset="-127"/>
                <a:ea typeface="맑은 고딕" pitchFamily="50" charset="-127"/>
              </a:rPr>
              <a:t>입원 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16,791</a:t>
            </a:r>
            <a:r>
              <a:rPr lang="ko-KR" altLang="en-US" sz="1100" spc="-10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spc="-100" dirty="0">
                <a:latin typeface="맑은 고딕" pitchFamily="50" charset="-127"/>
                <a:ea typeface="맑은 고딕" pitchFamily="50" charset="-127"/>
              </a:rPr>
              <a:t>증</a:t>
            </a:r>
            <a:r>
              <a:rPr lang="ko-KR" altLang="en-US" sz="1100" spc="-100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2,294</a:t>
            </a:r>
            <a:r>
              <a:rPr lang="ko-KR" altLang="en-US" sz="1100" spc="-10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100" spc="-100" dirty="0">
                <a:latin typeface="맑은 고딕" pitchFamily="50" charset="-127"/>
                <a:ea typeface="맑은 고딕" pitchFamily="50" charset="-127"/>
              </a:rPr>
              <a:t>외래 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10,401</a:t>
            </a:r>
            <a:r>
              <a:rPr lang="ko-KR" altLang="en-US" sz="1100" spc="-10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spc="-100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586</a:t>
            </a:r>
            <a:r>
              <a:rPr lang="ko-KR" altLang="en-US" sz="1100" spc="-10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100" spc="-100" dirty="0" smtClean="0">
                <a:latin typeface="맑은 고딕" pitchFamily="50" charset="-127"/>
                <a:ea typeface="맑은 고딕" pitchFamily="50" charset="-127"/>
              </a:rPr>
              <a:t>건강증진센터 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1,877</a:t>
            </a:r>
            <a:r>
              <a:rPr lang="ko-KR" altLang="en-US" sz="1100" spc="-10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spc="-100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100" spc="-10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), </a:t>
            </a: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100" spc="-100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                                  </a:t>
            </a:r>
            <a:r>
              <a:rPr lang="ko-KR" altLang="en-US" sz="1100" spc="-100" dirty="0" smtClean="0">
                <a:latin typeface="맑은 고딕" pitchFamily="50" charset="-127"/>
                <a:ea typeface="맑은 고딕" pitchFamily="50" charset="-127"/>
              </a:rPr>
              <a:t>장례식장 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1,819</a:t>
            </a:r>
            <a:r>
              <a:rPr lang="ko-KR" altLang="en-US" sz="1100" spc="-10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100" spc="-100" dirty="0" smtClean="0">
                <a:latin typeface="맑은 고딕" pitchFamily="50" charset="-127"/>
                <a:ea typeface="맑은 고딕" pitchFamily="50" charset="-127"/>
              </a:rPr>
              <a:t>증 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101</a:t>
            </a:r>
            <a:r>
              <a:rPr lang="ko-KR" altLang="en-US" sz="1100" spc="-100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100" spc="-100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100" spc="-100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 </a:t>
            </a:r>
            <a:r>
              <a:rPr lang="en-US" altLang="ko-KR" sz="1200" dirty="0">
                <a:latin typeface="HY견고딕" panose="02030600000101010101" pitchFamily="18" charset="-127"/>
                <a:ea typeface="HY견고딕" panose="02030600000101010101" pitchFamily="18" charset="-127"/>
              </a:rPr>
              <a:t>- </a:t>
            </a:r>
            <a:r>
              <a:rPr lang="ko-KR" altLang="en-US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손익분기 대비 목표달성도 </a:t>
            </a:r>
            <a:r>
              <a:rPr lang="en-US" altLang="ko-KR" sz="1200" dirty="0" smtClean="0">
                <a:latin typeface="HY견고딕" panose="02030600000101010101" pitchFamily="18" charset="-127"/>
                <a:ea typeface="HY견고딕" panose="02030600000101010101" pitchFamily="18" charset="-127"/>
              </a:rPr>
              <a:t>: 92.7%</a:t>
            </a:r>
            <a:endParaRPr lang="en-US" altLang="ko-KR" sz="1200" dirty="0"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진료 실적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7000578"/>
              </p:ext>
            </p:extLst>
          </p:nvPr>
        </p:nvGraphicFramePr>
        <p:xfrm>
          <a:off x="539552" y="2060848"/>
          <a:ext cx="8208912" cy="29523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68152"/>
                <a:gridCol w="1368152"/>
                <a:gridCol w="1368152"/>
                <a:gridCol w="1368152"/>
                <a:gridCol w="1368152"/>
                <a:gridCol w="1368152"/>
              </a:tblGrid>
              <a:tr h="42176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손익분기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분기 실적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달성도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(C/A)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2176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증감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(C-B)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2017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2018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년</a:t>
                      </a:r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(C)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33,306</a:t>
                      </a:r>
                      <a:endParaRPr lang="en-US" sz="1000" b="1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2,991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27,897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30,888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b="1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92.7</a:t>
                      </a:r>
                      <a:endParaRPr lang="en-US" sz="1000" b="1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18,139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2,294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14,497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16,791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92.6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10,999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586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9,815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10,401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94.6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건강증진센터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2,048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1,867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1,877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91.7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  <a:tr h="42176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장례식장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2,120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101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1,718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50800" indent="0" algn="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1,819</a:t>
                      </a:r>
                      <a:endParaRPr lang="en-US" sz="1000" kern="0" spc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kern="0" spc="0" dirty="0">
                          <a:solidFill>
                            <a:srgbClr val="000000"/>
                          </a:solidFill>
                          <a:effectLst/>
                          <a:latin typeface="맑은 고딕"/>
                        </a:rPr>
                        <a:t>85.8</a:t>
                      </a:r>
                      <a:endParaRPr lang="en-US" sz="1000" kern="0" spc="0" dirty="0">
                        <a:solidFill>
                          <a:srgbClr val="000000"/>
                        </a:solidFill>
                        <a:effectLst/>
                      </a:endParaRPr>
                    </a:p>
                  </a:txBody>
                  <a:tcPr marL="64770" marR="64770" marT="17907" marB="17907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5854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TextBox 33"/>
          <p:cNvSpPr txBox="1"/>
          <p:nvPr/>
        </p:nvSpPr>
        <p:spPr>
          <a:xfrm>
            <a:off x="7185462" y="516731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endParaRPr lang="en-US" altLang="ko-KR" dirty="0"/>
          </a:p>
        </p:txBody>
      </p:sp>
      <p:sp>
        <p:nvSpPr>
          <p:cNvPr id="24" name="직사각형 23"/>
          <p:cNvSpPr/>
          <p:nvPr/>
        </p:nvSpPr>
        <p:spPr>
          <a:xfrm>
            <a:off x="357158" y="1342509"/>
            <a:ext cx="8501122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16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○ 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기업회계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(‘18. 4</a:t>
            </a:r>
            <a:r>
              <a:rPr lang="ko-KR" altLang="en-US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분기</a:t>
            </a:r>
            <a:r>
              <a:rPr lang="en-US" altLang="ko-KR" sz="1600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600" i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r"/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</a:t>
            </a:r>
            <a:r>
              <a:rPr lang="ko-KR" altLang="en-US" dirty="0" smtClean="0">
                <a:solidFill>
                  <a:srgbClr val="0000FF"/>
                </a:solidFill>
                <a:latin typeface="맑은고딕"/>
              </a:rPr>
              <a:t>               </a:t>
            </a:r>
            <a:r>
              <a:rPr lang="en-US" altLang="ko-KR" dirty="0" smtClean="0">
                <a:solidFill>
                  <a:srgbClr val="0000FF"/>
                </a:solidFill>
                <a:latin typeface="맑은고딕"/>
              </a:rPr>
              <a:t>                                     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2018. 12. 31. </a:t>
            </a:r>
            <a:r>
              <a:rPr lang="ko-KR" altLang="en-US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기준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 </a:t>
            </a:r>
            <a:r>
              <a:rPr lang="ko-KR" altLang="en-US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단위 </a:t>
            </a:r>
            <a:r>
              <a:rPr lang="en-US" altLang="ko-KR" sz="12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200" dirty="0" err="1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dirty="0" smtClean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200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0" y="299764"/>
            <a:ext cx="9144000" cy="461665"/>
          </a:xfrm>
          <a:prstGeom prst="rect">
            <a:avLst/>
          </a:prstGeom>
          <a:solidFill>
            <a:srgbClr val="1005F5"/>
          </a:solidFill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2400" b="1" dirty="0" smtClean="0">
                <a:solidFill>
                  <a:srgbClr val="FFFF00"/>
                </a:solidFill>
                <a:latin typeface="HY헤드라인M" pitchFamily="18" charset="-127"/>
                <a:ea typeface="HY헤드라인M" pitchFamily="18" charset="-127"/>
              </a:rPr>
              <a:t>결 산</a:t>
            </a:r>
            <a:endParaRPr lang="en-US" altLang="ko-KR" sz="2400" b="1" dirty="0">
              <a:solidFill>
                <a:srgbClr val="FFFF0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aphicFrame>
        <p:nvGraphicFramePr>
          <p:cNvPr id="3" name="표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24305619"/>
              </p:ext>
            </p:extLst>
          </p:nvPr>
        </p:nvGraphicFramePr>
        <p:xfrm>
          <a:off x="827584" y="2132856"/>
          <a:ext cx="7848872" cy="1728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218"/>
                <a:gridCol w="1962218"/>
                <a:gridCol w="1962218"/>
                <a:gridCol w="1962218"/>
              </a:tblGrid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구 분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당기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(A)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전기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(B)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증감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(A-B)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수익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32,264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29,864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2,400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비용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34,164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32,186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1,978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43204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손익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1,900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>
                          <a:latin typeface="+mn-ea"/>
                          <a:ea typeface="+mn-ea"/>
                        </a:rPr>
                        <a:t>△</a:t>
                      </a:r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2,322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+mn-ea"/>
                          <a:ea typeface="+mn-ea"/>
                        </a:rPr>
                        <a:t>422</a:t>
                      </a:r>
                      <a:endParaRPr lang="ko-KR" altLang="en-US" sz="11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7174754"/>
              </p:ext>
            </p:extLst>
          </p:nvPr>
        </p:nvGraphicFramePr>
        <p:xfrm>
          <a:off x="827588" y="4581128"/>
          <a:ext cx="7848872" cy="12961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688"/>
                <a:gridCol w="531688"/>
                <a:gridCol w="402998"/>
                <a:gridCol w="402998"/>
                <a:gridCol w="402998"/>
                <a:gridCol w="402998"/>
                <a:gridCol w="402998"/>
                <a:gridCol w="460796"/>
                <a:gridCol w="402998"/>
                <a:gridCol w="354458"/>
                <a:gridCol w="354458"/>
                <a:gridCol w="402998"/>
                <a:gridCol w="402998"/>
                <a:gridCol w="402998"/>
                <a:gridCol w="402998"/>
                <a:gridCol w="402998"/>
                <a:gridCol w="402998"/>
                <a:gridCol w="354458"/>
                <a:gridCol w="425350"/>
              </a:tblGrid>
              <a:tr h="300763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차액</a:t>
                      </a:r>
                      <a:endParaRPr lang="en-US" altLang="ko-KR" sz="900" dirty="0" smtClean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  <a:p>
                      <a:pPr algn="ctr" latinLnBrk="1"/>
                      <a:r>
                        <a:rPr lang="en-US" altLang="ko-KR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(A-B)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10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수 </a:t>
                      </a:r>
                      <a:r>
                        <a:rPr lang="ko-KR" altLang="en-US" sz="9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익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gridSpan="8">
                  <a:txBody>
                    <a:bodyPr/>
                    <a:lstStyle/>
                    <a:p>
                      <a:pPr algn="ctr" latinLnBrk="1"/>
                      <a:r>
                        <a:rPr lang="ko-KR" altLang="en-US" sz="9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비 용</a:t>
                      </a:r>
                      <a:endParaRPr lang="ko-KR" altLang="en-US" sz="9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72627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0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700" b="1" dirty="0" smtClean="0"/>
                        <a:t>계</a:t>
                      </a:r>
                      <a:r>
                        <a:rPr lang="en-US" altLang="ko-KR" sz="700" b="1" dirty="0" smtClean="0"/>
                        <a:t>(A)</a:t>
                      </a:r>
                      <a:endParaRPr lang="ko-KR" altLang="en-US" sz="7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입원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외래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임대료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기부금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err="1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잡이익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대손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자산</a:t>
                      </a:r>
                      <a:endParaRPr lang="en-US" altLang="ko-KR" sz="700" dirty="0" smtClean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매각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계</a:t>
                      </a:r>
                      <a:r>
                        <a:rPr lang="en-US" altLang="ko-KR" sz="7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(B)</a:t>
                      </a:r>
                      <a:endParaRPr lang="ko-KR" altLang="en-US" sz="7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인건비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퇴직</a:t>
                      </a:r>
                      <a:endParaRPr lang="en-US" altLang="ko-KR" sz="700" dirty="0" smtClean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급여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재료비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관리비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부대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이자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7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기부금</a:t>
                      </a:r>
                      <a:endParaRPr lang="ko-KR" altLang="en-US" sz="7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522755"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b="1" dirty="0" smtClean="0">
                          <a:latin typeface="+mn-ea"/>
                          <a:ea typeface="+mn-ea"/>
                        </a:rPr>
                        <a:t>422</a:t>
                      </a:r>
                      <a:endParaRPr lang="ko-KR" altLang="en-US" sz="7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b="1" dirty="0" smtClean="0">
                          <a:latin typeface="+mn-ea"/>
                          <a:ea typeface="+mn-ea"/>
                        </a:rPr>
                        <a:t>2,400</a:t>
                      </a:r>
                      <a:endParaRPr lang="ko-KR" altLang="en-US" sz="75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00" dirty="0" smtClean="0">
                          <a:latin typeface="+mn-ea"/>
                          <a:ea typeface="+mn-ea"/>
                        </a:rPr>
                        <a:t>2,285</a:t>
                      </a:r>
                      <a:endParaRPr lang="ko-KR" altLang="en-US" sz="7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873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-8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101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21</a:t>
                      </a:r>
                      <a:endParaRPr lang="ko-KR" altLang="en-US" sz="75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750" dirty="0" smtClean="0">
                          <a:latin typeface="+mn-ea"/>
                          <a:ea typeface="+mn-ea"/>
                        </a:rPr>
                        <a:t>-723</a:t>
                      </a:r>
                      <a:endParaRPr lang="ko-KR" altLang="en-US" sz="750" dirty="0" smtClean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149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600" b="1" dirty="0" smtClean="0">
                          <a:latin typeface="+mn-ea"/>
                          <a:ea typeface="+mn-ea"/>
                        </a:rPr>
                        <a:t>1,978</a:t>
                      </a:r>
                      <a:endParaRPr lang="ko-KR" altLang="en-US" sz="6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776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635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146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529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-104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-6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>
                          <a:latin typeface="+mn-ea"/>
                          <a:ea typeface="+mn-ea"/>
                        </a:rPr>
                        <a:t>2</a:t>
                      </a:r>
                      <a:endParaRPr lang="ko-KR" altLang="en-US" sz="8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08187" y="4221088"/>
            <a:ext cx="23042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ko-KR" altLang="en-US" sz="1100" b="1" dirty="0" smtClean="0"/>
              <a:t>전기대비 증감내역</a:t>
            </a:r>
            <a:endParaRPr lang="ko-KR" altLang="en-US" sz="11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6732240" y="4237990"/>
            <a:ext cx="20160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1000" dirty="0" smtClean="0"/>
              <a:t>(</a:t>
            </a:r>
            <a:r>
              <a:rPr lang="ko-KR" altLang="en-US" sz="1000" dirty="0" smtClean="0"/>
              <a:t>단위 </a:t>
            </a:r>
            <a:r>
              <a:rPr lang="en-US" altLang="ko-KR" sz="1000" dirty="0" smtClean="0"/>
              <a:t>: </a:t>
            </a:r>
            <a:r>
              <a:rPr lang="ko-KR" altLang="en-US" sz="1000" dirty="0" err="1" smtClean="0"/>
              <a:t>백만원</a:t>
            </a:r>
            <a:r>
              <a:rPr lang="en-US" altLang="ko-KR" sz="1000" dirty="0" smtClean="0"/>
              <a:t>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324344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852936"/>
            <a:ext cx="7286676" cy="58477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200" dirty="0" smtClean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부서별 주요현안 추진 실적</a:t>
            </a:r>
            <a:endParaRPr lang="ko-KR" altLang="en-US" sz="3200" dirty="0">
              <a:solidFill>
                <a:srgbClr val="1005F5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병원 홍보 체계 구축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경영관리</a:t>
            </a:r>
            <a:r>
              <a:rPr lang="ko-KR" altLang="en-US" dirty="0" err="1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계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485994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홍보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활성화</a:t>
            </a:r>
            <a:endParaRPr lang="ko-KR" altLang="en-US" sz="500" b="1" dirty="0">
              <a:solidFill>
                <a:srgbClr val="984807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eaLnBrk="0" latinLnBrk="0" hangingPunct="0"/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추진과제별 홍보 실적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20,212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건</a:t>
            </a:r>
            <a:endParaRPr lang="en-US" altLang="ko-KR" sz="1600" b="1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24388" y="2831674"/>
            <a:ext cx="80661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홍보 협력회의 및 강화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언론홍보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인쇄홍보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홍보동영상 홍보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홍보물품 제작 등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52" y="10527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1352" y="234888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5838" y="3356992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772583" y="3843625"/>
            <a:ext cx="8066116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언론홍보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37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SNS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가입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80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인쇄홍보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20,000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부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홍보동영상 홍보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</a:t>
            </a:r>
          </a:p>
          <a:p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부서간 사전협의 및 협력 홍보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75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기타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13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 등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endParaRPr lang="en-US" altLang="ko-KR" sz="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개선사항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 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홍보동영상 업그레이드 및 홍보책자 제작 예정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2997" y="534185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43488" y="5801483"/>
            <a:ext cx="80661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홍보주관부서 홍보만으로 병원전체 홍보를 추진하는데 한계가 있음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 </a:t>
            </a:r>
            <a:r>
              <a:rPr lang="en-US" altLang="ko-KR" sz="1600" b="1" i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6691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응급의료기관 평가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응급의료센터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564050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2018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년 응급의료기관 평가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B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등급</a:t>
            </a:r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▶</a:t>
            </a:r>
            <a:r>
              <a:rPr lang="en-US" altLang="ko-KR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2018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년 응급의료기관 평가결과 </a:t>
            </a:r>
            <a:r>
              <a:rPr lang="en-US" altLang="ko-KR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B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등급 유지 </a:t>
            </a:r>
            <a:endParaRPr lang="en-US" altLang="ko-KR" sz="1600" b="1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52" y="9807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1352" y="219557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3480" y="2646204"/>
            <a:ext cx="7816952" cy="3951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31187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응급의료기관 평가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응급의료센터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1352" y="9807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5122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5121" name="_x132129448" descr="EMB000034b033c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536" y="1412776"/>
            <a:ext cx="8292534" cy="2871028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455838" y="4077072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611560" y="4571836"/>
            <a:ext cx="14446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</p:txBody>
      </p:sp>
      <p:graphicFrame>
        <p:nvGraphicFramePr>
          <p:cNvPr id="11" name="표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7162395"/>
              </p:ext>
            </p:extLst>
          </p:nvPr>
        </p:nvGraphicFramePr>
        <p:xfrm>
          <a:off x="539552" y="5092240"/>
          <a:ext cx="8064895" cy="12890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112"/>
                <a:gridCol w="1296144"/>
                <a:gridCol w="1800200"/>
                <a:gridCol w="1944216"/>
                <a:gridCol w="2016223"/>
              </a:tblGrid>
              <a:tr h="424992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연도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최종점수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점수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시도별순위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400" dirty="0" smtClean="0"/>
                        <a:t>전국순위</a:t>
                      </a:r>
                      <a:endParaRPr lang="ko-KR" altLang="en-US" sz="1400" dirty="0"/>
                    </a:p>
                  </a:txBody>
                  <a:tcPr/>
                </a:tc>
              </a:tr>
              <a:tr h="424992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2017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B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84.5(69.8)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4(7)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98(115)</a:t>
                      </a:r>
                      <a:endParaRPr lang="ko-KR" altLang="en-US" sz="1400" dirty="0"/>
                    </a:p>
                  </a:txBody>
                  <a:tcPr/>
                </a:tc>
              </a:tr>
              <a:tr h="4391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2018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B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106.3(80.5)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4(7)</a:t>
                      </a:r>
                      <a:endParaRPr lang="ko-KR" alt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400" dirty="0" smtClean="0"/>
                        <a:t>84(116)</a:t>
                      </a:r>
                      <a:endParaRPr lang="ko-KR" altLang="en-US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6066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응급의료기관 평가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2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응급의료센터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755576" y="980728"/>
            <a:ext cx="806611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endParaRPr lang="en-US" altLang="ko-KR" sz="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개선사항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 </a:t>
            </a:r>
          </a:p>
          <a:p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효과성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응급의료 </a:t>
            </a:r>
            <a:r>
              <a:rPr lang="ko-KR" altLang="en-US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질 관리 체계 적절성→ 부서원의 협조로 만점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획득</a:t>
            </a:r>
            <a:endParaRPr lang="en-US" altLang="ko-KR" sz="1600" b="1" dirty="0" smtClean="0">
              <a:solidFill>
                <a:srgbClr val="984807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ko-KR" altLang="en-US" sz="1600" b="1" dirty="0">
              <a:solidFill>
                <a:srgbClr val="984807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○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환자중심성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응급실 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리모델링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완성 → 만점 획득</a:t>
            </a:r>
          </a:p>
          <a:p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0463" y="278092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72583" y="3346952"/>
            <a:ext cx="8066116" cy="24006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효과성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응급시설 </a:t>
            </a:r>
            <a:r>
              <a:rPr lang="ko-KR" altLang="en-US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운용의 적절성→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응급촬영실 전담인력 확인불가</a:t>
            </a:r>
            <a:endParaRPr lang="ko-KR" altLang="en-US" sz="1600" b="1" dirty="0">
              <a:solidFill>
                <a:srgbClr val="984807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 2</a:t>
            </a:r>
            <a:r>
              <a:rPr lang="ko-KR" altLang="en-US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연속 </a:t>
            </a:r>
            <a:r>
              <a:rPr lang="en-US" altLang="ko-KR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fail (</a:t>
            </a:r>
            <a:r>
              <a:rPr lang="ko-KR" altLang="en-US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방사선과 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근무표</a:t>
            </a:r>
            <a:r>
              <a:rPr lang="ko-KR" altLang="en-US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작성미비 </a:t>
            </a:r>
            <a:r>
              <a:rPr lang="en-US" altLang="ko-KR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b="1" dirty="0">
              <a:solidFill>
                <a:srgbClr val="984807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i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○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기능성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중증응급환자  책임진료 의료진  </a:t>
            </a:r>
            <a:r>
              <a:rPr lang="ko-KR" altLang="en-US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부족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 (</a:t>
            </a:r>
            <a:r>
              <a:rPr lang="ko-KR" altLang="en-US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중증상병 군 진단코드</a:t>
            </a:r>
            <a:r>
              <a:rPr lang="en-US" altLang="ko-KR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:28</a:t>
            </a:r>
            <a:r>
              <a:rPr lang="ko-KR" altLang="en-US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항목 심금경색</a:t>
            </a:r>
            <a:r>
              <a:rPr lang="en-US" altLang="ko-KR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대동맥박리</a:t>
            </a:r>
            <a:r>
              <a:rPr lang="en-US" altLang="ko-KR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</a:t>
            </a:r>
            <a:r>
              <a:rPr lang="ko-KR" altLang="en-US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중증화상</a:t>
            </a:r>
            <a:r>
              <a:rPr lang="en-US" altLang="ko-KR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안과적 </a:t>
            </a:r>
            <a:r>
              <a:rPr lang="ko-KR" altLang="en-US" sz="1600" b="1" dirty="0" err="1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응급등</a:t>
            </a:r>
            <a:r>
              <a:rPr lang="en-US" altLang="ko-KR" sz="1600" b="1" dirty="0">
                <a:solidFill>
                  <a:srgbClr val="984807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ko-KR" altLang="en-US" sz="1600" b="1" dirty="0">
              <a:solidFill>
                <a:srgbClr val="984807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endParaRPr lang="en-US" altLang="ko-KR" sz="1400" b="1" dirty="0" smtClean="0">
              <a:latin typeface="+mn-lt"/>
              <a:ea typeface="맑은 고딕" pitchFamily="50" charset="-127"/>
            </a:endParaRPr>
          </a:p>
          <a:p>
            <a:endParaRPr lang="en-US" altLang="ko-KR" sz="1400" b="1" dirty="0">
              <a:latin typeface="+mn-lt"/>
              <a:ea typeface="맑은 고딕" pitchFamily="50" charset="-127"/>
            </a:endParaRPr>
          </a:p>
          <a:p>
            <a:endParaRPr lang="en-US" altLang="ko-KR" sz="1400" b="1" dirty="0" smtClean="0">
              <a:latin typeface="+mn-lt"/>
              <a:ea typeface="맑은 고딕" pitchFamily="50" charset="-127"/>
            </a:endParaRPr>
          </a:p>
          <a:p>
            <a:endParaRPr lang="en-US" altLang="ko-KR" sz="1400" b="1" dirty="0" smtClean="0">
              <a:latin typeface="+mj-lt"/>
              <a:ea typeface="맑은 고딕" pitchFamily="50" charset="-127"/>
            </a:endParaRPr>
          </a:p>
          <a:p>
            <a:endParaRPr lang="en-US" altLang="ko-KR" sz="1400" b="1" dirty="0" smtClean="0">
              <a:latin typeface="+mj-lt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28450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>
                <a:latin typeface="HY헤드라인M" pitchFamily="18" charset="-127"/>
                <a:ea typeface="HY헤드라인M" pitchFamily="18" charset="-127"/>
              </a:rPr>
              <a:t>종합검진</a:t>
            </a: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400" b="1" dirty="0">
                <a:latin typeface="HY헤드라인M" pitchFamily="18" charset="-127"/>
                <a:ea typeface="HY헤드라인M" pitchFamily="18" charset="-127"/>
              </a:rPr>
              <a:t>사업장검진</a:t>
            </a: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400" b="1" dirty="0">
                <a:latin typeface="HY헤드라인M" pitchFamily="18" charset="-127"/>
                <a:ea typeface="HY헤드라인M" pitchFamily="18" charset="-127"/>
              </a:rPr>
              <a:t>활성화</a:t>
            </a: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검진사업계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485994"/>
            <a:ext cx="8066116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>
                <a:solidFill>
                  <a:srgbClr val="984807"/>
                </a:solidFill>
                <a:ea typeface="맑은 고딕" pitchFamily="50" charset="-127"/>
              </a:rPr>
              <a:t>검진의 다양화로 경쟁력 강화 및 수익증대 </a:t>
            </a:r>
            <a:endParaRPr lang="en-US" altLang="ko-KR" sz="1600" b="1" dirty="0" smtClean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▶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</a:t>
            </a:r>
            <a:endParaRPr lang="en-US" altLang="ko-KR" sz="1600" b="1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52" y="10527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765967" y="2257708"/>
            <a:ext cx="80661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진료인원 </a:t>
            </a:r>
            <a:endParaRPr lang="en-US" altLang="ko-KR" sz="1400" b="1" dirty="0" smtClean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endParaRPr lang="ko-KR" altLang="en-US" sz="14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</p:txBody>
      </p:sp>
      <p:graphicFrame>
        <p:nvGraphicFramePr>
          <p:cNvPr id="15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7371933"/>
              </p:ext>
            </p:extLst>
          </p:nvPr>
        </p:nvGraphicFramePr>
        <p:xfrm>
          <a:off x="480137" y="2611646"/>
          <a:ext cx="8136703" cy="1249402"/>
        </p:xfrm>
        <a:graphic>
          <a:graphicData uri="http://schemas.openxmlformats.org/drawingml/2006/table">
            <a:tbl>
              <a:tblPr/>
              <a:tblGrid>
                <a:gridCol w="1008112"/>
                <a:gridCol w="720080"/>
                <a:gridCol w="648072"/>
                <a:gridCol w="660392"/>
                <a:gridCol w="768500"/>
                <a:gridCol w="659340"/>
                <a:gridCol w="792088"/>
                <a:gridCol w="792088"/>
                <a:gridCol w="690757"/>
                <a:gridCol w="677395"/>
                <a:gridCol w="719879"/>
              </a:tblGrid>
              <a:tr h="43630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 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4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실적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누계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436301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인원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’18.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10~12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’17.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10~12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’18.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1~12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’17.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1~12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달성도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7236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종합검진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사업장검진포함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1,460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835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716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119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16.6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1,694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1,215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479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39.4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116.0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65967" y="4021614"/>
            <a:ext cx="8066116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진료수익                                                                           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 </a:t>
            </a:r>
            <a:endParaRPr lang="en-US" altLang="ko-KR" sz="1600" b="1" dirty="0" smtClean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</p:txBody>
      </p:sp>
      <p:graphicFrame>
        <p:nvGraphicFramePr>
          <p:cNvPr id="26" name="Group 9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49334087"/>
              </p:ext>
            </p:extLst>
          </p:nvPr>
        </p:nvGraphicFramePr>
        <p:xfrm>
          <a:off x="480137" y="4358357"/>
          <a:ext cx="8136703" cy="1173600"/>
        </p:xfrm>
        <a:graphic>
          <a:graphicData uri="http://schemas.openxmlformats.org/drawingml/2006/table">
            <a:tbl>
              <a:tblPr/>
              <a:tblGrid>
                <a:gridCol w="1008112"/>
                <a:gridCol w="720080"/>
                <a:gridCol w="648072"/>
                <a:gridCol w="660392"/>
                <a:gridCol w="768500"/>
                <a:gridCol w="659340"/>
                <a:gridCol w="792088"/>
                <a:gridCol w="792088"/>
                <a:gridCol w="690757"/>
                <a:gridCol w="677395"/>
                <a:gridCol w="719879"/>
              </a:tblGrid>
              <a:tr h="39426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구 분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4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분기 실적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실적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누계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  <a:endParaRPr kumimoji="1" lang="ko-KR" alt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계획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대비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94266"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수익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’18.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10~12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’17.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10~12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’18.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1~12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’17. </a:t>
                      </a: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1~12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증감율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달성도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(%)</a:t>
                      </a:r>
                    </a:p>
                  </a:txBody>
                  <a:tcPr marL="36000" marR="36000" marT="46800" marB="468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33399"/>
                    </a:solidFill>
                  </a:tcPr>
                </a:tc>
              </a:tr>
              <a:tr h="35484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종합검진</a:t>
                      </a:r>
                      <a:endParaRPr kumimoji="1" lang="en-US" altLang="ko-KR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(</a:t>
                      </a:r>
                      <a:r>
                        <a:rPr kumimoji="1" lang="ko-KR" altLang="en-US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사업장검진포함</a:t>
                      </a:r>
                      <a:r>
                        <a:rPr kumimoji="1" lang="en-US" altLang="ko-KR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  <a:cs typeface="Arial" charset="0"/>
                        </a:rPr>
                        <a:t>)</a:t>
                      </a:r>
                      <a:endParaRPr kumimoji="1" lang="ko-KR" altLang="en-US" sz="10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  <a:cs typeface="Arial" charset="0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308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101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118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17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  △</a:t>
                      </a:r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14.4</a:t>
                      </a:r>
                      <a:endParaRPr kumimoji="1" lang="en-US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altLang="ko-KR" sz="1000" b="1" dirty="0" smtClean="0">
                          <a:solidFill>
                            <a:schemeClr val="tx1"/>
                          </a:solidFill>
                          <a:latin typeface="맑은 고딕" pitchFamily="50" charset="-127"/>
                          <a:ea typeface="맑은 고딕" pitchFamily="50" charset="-127"/>
                        </a:rPr>
                        <a:t>214</a:t>
                      </a:r>
                      <a:endParaRPr lang="ko-KR" altLang="en-US" sz="1000" b="1" dirty="0">
                        <a:solidFill>
                          <a:schemeClr val="tx1"/>
                        </a:solidFill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226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ko-KR" alt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12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0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△</a:t>
                      </a:r>
                      <a:r>
                        <a:rPr lang="en-US" altLang="ko-KR" sz="1000" b="1" dirty="0" smtClean="0">
                          <a:latin typeface="맑은 고딕" pitchFamily="50" charset="-127"/>
                          <a:ea typeface="맑은 고딕" pitchFamily="50" charset="-127"/>
                        </a:rPr>
                        <a:t>5</a:t>
                      </a: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.3</a:t>
                      </a: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ko-KR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맑은 고딕" pitchFamily="50" charset="-127"/>
                          <a:ea typeface="맑은 고딕" pitchFamily="50" charset="-127"/>
                        </a:rPr>
                        <a:t>69.5</a:t>
                      </a:r>
                      <a:endParaRPr kumimoji="1" lang="ko-KR" altLang="ko-KR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itchFamily="50" charset="-127"/>
                        <a:ea typeface="맑은 고딕" pitchFamily="50" charset="-127"/>
                      </a:endParaRPr>
                    </a:p>
                  </a:txBody>
                  <a:tcPr marL="36000" marR="36000" marT="36000" marB="36000" anchor="ctr" horzOverflow="overflow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CCCC"/>
                    </a:solidFill>
                  </a:tcPr>
                </a:tc>
              </a:tr>
            </a:tbl>
          </a:graphicData>
        </a:graphic>
      </p:graphicFrame>
      <p:sp>
        <p:nvSpPr>
          <p:cNvPr id="27" name="Rectangle 472"/>
          <p:cNvSpPr>
            <a:spLocks noChangeArrowheads="1"/>
          </p:cNvSpPr>
          <p:nvPr/>
        </p:nvSpPr>
        <p:spPr bwMode="auto">
          <a:xfrm>
            <a:off x="480137" y="5733256"/>
            <a:ext cx="7848600" cy="6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4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- 1</a:t>
            </a:r>
            <a:r>
              <a:rPr kumimoji="0" lang="ko-KR" altLang="en-US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일 평균 </a:t>
            </a:r>
            <a:r>
              <a:rPr kumimoji="0" lang="ko-KR" altLang="en-US" sz="12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종합검진인원 </a:t>
            </a:r>
            <a:r>
              <a:rPr kumimoji="0"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en-US" altLang="ko-KR" sz="12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9.0</a:t>
            </a:r>
            <a:r>
              <a:rPr kumimoji="0" lang="ko-KR" altLang="en-US" sz="12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kumimoji="0"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kumimoji="0" lang="en-US" altLang="ko-KR" sz="12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’17</a:t>
            </a:r>
            <a:r>
              <a:rPr kumimoji="0" lang="ko-KR" altLang="en-US" sz="12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kumimoji="0" lang="ko-KR" altLang="en-US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동기대비 </a:t>
            </a:r>
            <a:r>
              <a:rPr kumimoji="0" lang="ko-KR" altLang="en-US" sz="12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증 </a:t>
            </a:r>
            <a:r>
              <a:rPr kumimoji="0" lang="en-US" altLang="ko-KR" sz="12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2.5</a:t>
            </a:r>
            <a:r>
              <a:rPr kumimoji="0" lang="ko-KR" altLang="en-US" sz="12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kumimoji="0" lang="en-US" altLang="ko-KR" sz="12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fontAlgn="auto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kumimoji="0" lang="en-US" altLang="ko-KR" sz="12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kumimoji="0"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- 1</a:t>
            </a:r>
            <a:r>
              <a:rPr kumimoji="0" lang="ko-KR" altLang="en-US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일 평균 종합검진수익 </a:t>
            </a:r>
            <a:r>
              <a:rPr kumimoji="0" lang="en-US" altLang="ko-KR" sz="1200" b="1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en-US" altLang="ko-KR" sz="1200" b="1" dirty="0" smtClean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.1</a:t>
            </a: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en-US" altLang="ko-KR" sz="1200" b="1" dirty="0">
                <a:latin typeface="맑은 고딕" pitchFamily="50" charset="-127"/>
                <a:ea typeface="맑은 고딕" pitchFamily="50" charset="-127"/>
              </a:rPr>
              <a:t>(’17</a:t>
            </a:r>
            <a:r>
              <a:rPr lang="ko-KR" altLang="en-US" sz="1200" b="1" dirty="0">
                <a:latin typeface="맑은 고딕" pitchFamily="50" charset="-127"/>
                <a:ea typeface="맑은 고딕" pitchFamily="50" charset="-127"/>
              </a:rPr>
              <a:t>년 동기대비 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0.06</a:t>
            </a:r>
            <a:r>
              <a:rPr lang="ko-KR" altLang="en-US" sz="1200" b="1" dirty="0" err="1" smtClean="0"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sz="1200" b="1" dirty="0" smtClean="0">
                <a:latin typeface="맑은 고딕" pitchFamily="50" charset="-127"/>
                <a:ea typeface="맑은 고딕" pitchFamily="50" charset="-127"/>
              </a:rPr>
              <a:t> 감</a:t>
            </a:r>
            <a:r>
              <a:rPr lang="en-US" altLang="ko-KR" sz="12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kumimoji="0" lang="en-US" altLang="ko-KR" sz="1200" b="1" dirty="0">
              <a:solidFill>
                <a:prstClr val="black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5240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>
                <a:latin typeface="HY헤드라인M" pitchFamily="18" charset="-127"/>
                <a:ea typeface="HY헤드라인M" pitchFamily="18" charset="-127"/>
              </a:rPr>
              <a:t>종합검진</a:t>
            </a: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(</a:t>
            </a:r>
            <a:r>
              <a:rPr lang="ko-KR" altLang="en-US" sz="2400" b="1" dirty="0">
                <a:latin typeface="HY헤드라인M" pitchFamily="18" charset="-127"/>
                <a:ea typeface="HY헤드라인M" pitchFamily="18" charset="-127"/>
              </a:rPr>
              <a:t>사업장검진</a:t>
            </a:r>
            <a:r>
              <a:rPr lang="en-US" altLang="ko-KR" sz="2400" b="1" dirty="0">
                <a:latin typeface="HY헤드라인M" pitchFamily="18" charset="-127"/>
                <a:ea typeface="HY헤드라인M" pitchFamily="18" charset="-127"/>
              </a:rPr>
              <a:t>) </a:t>
            </a:r>
            <a:r>
              <a:rPr lang="ko-KR" altLang="en-US" sz="2400" b="1" dirty="0">
                <a:latin typeface="HY헤드라인M" pitchFamily="18" charset="-127"/>
                <a:ea typeface="HY헤드라인M" pitchFamily="18" charset="-127"/>
              </a:rPr>
              <a:t>활성화</a:t>
            </a: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3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검진사업계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08811" y="1412776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개인병원과 차별화된 종합검진 집중육성을 통한 수익증대 노력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종합검진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사업장</a:t>
            </a: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유치를 위한 적극적 마케팅으로 타 검진기관과의 경쟁력 강화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95536" y="91672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5536" y="2209979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752496" y="2708920"/>
            <a:ext cx="8066116" cy="19082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종합검진 상품개발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(MRI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를 활용한 프리미엄검진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로 종합검진 소폭 증가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최첨단 장비를 이용한 양질의 의료서비스 및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유소견자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발생시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진료협진을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통한 조기       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치료로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사업장에 좋은 이미지 홍보 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개선사항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 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OMR(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검진자동입력시스템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확대로 입력되는 시간단축 및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오입력에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대한 부분 최소화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로 빠른 결과 발송 및 검진센터 직원들의 업무 과부하 해소에 기여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320" y="481572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24388" y="5301208"/>
            <a:ext cx="80661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종합검진 시 국가검진과 외래 환자와의 차별화가 없어 대기시간 불만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600" b="1" i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경쟁병원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광주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전주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 체계적이고 전문화된 영업전략 및 파격적 검진 항목 제안 등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에 대한 공공병원으로서의 대응 한계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294268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000" b="1" dirty="0" err="1" smtClean="0">
                <a:latin typeface="HY헤드라인M" pitchFamily="18" charset="-127"/>
                <a:ea typeface="HY헤드라인M" pitchFamily="18" charset="-127"/>
              </a:rPr>
              <a:t>감염병</a:t>
            </a:r>
            <a:r>
              <a:rPr lang="ko-KR" altLang="en-US" sz="2000" b="1" dirty="0" smtClean="0">
                <a:latin typeface="HY헤드라인M" pitchFamily="18" charset="-127"/>
                <a:ea typeface="HY헤드라인M" pitchFamily="18" charset="-127"/>
              </a:rPr>
              <a:t> 위기대응 능력강화</a:t>
            </a:r>
            <a:endParaRPr lang="en-US" altLang="ko-KR" sz="20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4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감염병센터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45646" y="1199719"/>
            <a:ext cx="8066116" cy="907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목 표</a:t>
            </a:r>
            <a:endParaRPr lang="en-US" altLang="ko-KR" sz="1600" b="1" dirty="0" smtClean="0">
              <a:solidFill>
                <a:srgbClr val="984807"/>
              </a:solidFill>
              <a:latin typeface="+mj-lt"/>
              <a:ea typeface="맑은 고딕" pitchFamily="50" charset="-127"/>
            </a:endParaRPr>
          </a:p>
          <a:p>
            <a:pPr>
              <a:spcBef>
                <a:spcPts val="300"/>
              </a:spcBef>
            </a:pPr>
            <a:r>
              <a:rPr lang="en-US" altLang="ko-KR" sz="1600" b="1" dirty="0" smtClean="0">
                <a:latin typeface="+mj-lt"/>
                <a:ea typeface="맑은 고딕" pitchFamily="50" charset="-127"/>
              </a:rPr>
              <a:t>  -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직원 교육 </a:t>
            </a:r>
            <a:r>
              <a:rPr lang="ko-KR" altLang="en-US" sz="1600" b="1" dirty="0" err="1" smtClean="0">
                <a:latin typeface="+mj-lt"/>
                <a:ea typeface="맑은 고딕" pitchFamily="50" charset="-127"/>
              </a:rPr>
              <a:t>이수율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90%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이상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: 98%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달성</a:t>
            </a:r>
            <a:endParaRPr lang="en-US" altLang="ko-KR" sz="1600" b="1" dirty="0" smtClean="0">
              <a:latin typeface="+mj-lt"/>
              <a:ea typeface="맑은 고딕" pitchFamily="50" charset="-127"/>
            </a:endParaRPr>
          </a:p>
          <a:p>
            <a:pPr>
              <a:spcBef>
                <a:spcPts val="300"/>
              </a:spcBef>
            </a:pPr>
            <a:r>
              <a:rPr lang="en-US" altLang="ko-KR" sz="1600" b="1" dirty="0" smtClean="0">
                <a:latin typeface="+mj-lt"/>
                <a:ea typeface="맑은 고딕" pitchFamily="50" charset="-127"/>
              </a:rPr>
              <a:t>  -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감염관리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QI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활동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1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개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: “</a:t>
            </a:r>
            <a:r>
              <a:rPr lang="ko-KR" altLang="en-US" sz="1600" b="1" dirty="0" err="1" smtClean="0">
                <a:latin typeface="+mj-lt"/>
                <a:ea typeface="맑은 고딕" pitchFamily="50" charset="-127"/>
              </a:rPr>
              <a:t>의료관련감염병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 예방관리 강화활동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”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QI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활동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1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개 완료</a:t>
            </a:r>
            <a:endParaRPr lang="en-US" altLang="ko-KR" sz="1600" b="1" dirty="0">
              <a:latin typeface="+mj-lt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25480" y="2600073"/>
            <a:ext cx="8208912" cy="25776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법정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감염병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신고 및 관리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73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누적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: 130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 marL="266700" indent="-266700">
              <a:spcBef>
                <a:spcPts val="300"/>
              </a:spcBef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세균성이질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(1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유행성이하선염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수두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6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(23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결핵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(24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성홍열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(6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가을철발열성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질환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60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(60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),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C</a:t>
            </a:r>
            <a:r>
              <a:rPr lang="ko-KR" altLang="en-US" sz="1600" b="1" dirty="0" err="1">
                <a:latin typeface="맑은 고딕" pitchFamily="50" charset="-127"/>
                <a:ea typeface="맑은 고딕" pitchFamily="50" charset="-127"/>
              </a:rPr>
              <a:t>형간염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(10</a:t>
            </a:r>
            <a:r>
              <a:rPr lang="ko-KR" altLang="en-US" sz="1600" b="1" dirty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), CRE 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(3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 </a:t>
            </a:r>
          </a:p>
          <a:p>
            <a:pPr marL="266700" indent="-266700">
              <a:spcBef>
                <a:spcPts val="300"/>
              </a:spcBef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감염노출 관련 직원 안전사고 발생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7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누적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: 36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spcBef>
                <a:spcPts val="300"/>
              </a:spcBef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혈액노출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수두노출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건</a:t>
            </a:r>
            <a:r>
              <a:rPr lang="en-US" altLang="ko-KR" sz="16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→ </a:t>
            </a:r>
            <a:r>
              <a:rPr lang="ko-KR" altLang="en-US" sz="1600" b="1" dirty="0" err="1" smtClean="0">
                <a:latin typeface="맑은 고딕" pitchFamily="50" charset="-127"/>
                <a:ea typeface="맑은 고딕" pitchFamily="50" charset="-127"/>
              </a:rPr>
              <a:t>감염병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이환 사례 없음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ts val="300"/>
              </a:spcBef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직원 감염관리 교육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워크숍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간담회 등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실시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직원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535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ts val="300"/>
              </a:spcBef>
            </a:pP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직원 외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유관기관 종사자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8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상시 출입자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청소용역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실습학생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 30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ts val="300"/>
              </a:spcBef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직원 계절인플루엔자 예방접종 실시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315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명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spcBef>
                <a:spcPts val="300"/>
              </a:spcBef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감염관리 순회 실시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: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14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누적 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: 38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)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7614" y="839679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37448" y="224003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주요활동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37448" y="531336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 및 개선방안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25480" y="5651550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건물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리모델링시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발생하는 먼지와 공기 관리 미흡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공사 계약서에 공사 중 감염관리에 대한 사항 명시 및 관리 강화 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391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의약품 </a:t>
            </a:r>
            <a:r>
              <a:rPr lang="ko-KR" altLang="en-US" sz="2400" b="1" dirty="0" err="1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성분별</a:t>
            </a:r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입찰확대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5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약제과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485994"/>
            <a:ext cx="8066116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의약품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성분별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 입찰확대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55%</a:t>
            </a:r>
          </a:p>
          <a:p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55.4%</a:t>
            </a:r>
            <a:endParaRPr lang="en-US" altLang="ko-KR" sz="1600" b="1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24388" y="2700209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약품 구매 시 경쟁 입찰 방법을 적용하여 예산 낭비하지 않도록 구매업무를 투명화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제약회사간 경쟁을 촉진하여 의약품 구매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52" y="10527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1352" y="228205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5838" y="3450931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772583" y="3843625"/>
            <a:ext cx="806611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- 2018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의약품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실구매가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2,508,463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절감액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614,300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상한구매가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3,122,763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- 2019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구매예정가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3,056,276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성분입찰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1,691,898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천원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(55.4%)</a:t>
            </a:r>
            <a:endParaRPr lang="en-US" altLang="ko-KR" sz="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0463" y="515719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54356" y="5609101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약품 교체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동일성분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.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함량 타회사제품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로 인한 환자 신뢰도 저하 우려와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약가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변경         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및 추가 설명 필요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b="1" i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071969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지속적인 </a:t>
            </a:r>
            <a:r>
              <a:rPr lang="en-US" altLang="ko-KR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CRM</a:t>
            </a:r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관리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6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485994"/>
            <a:ext cx="8066116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100%</a:t>
            </a:r>
          </a:p>
          <a:p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4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분기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100%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달성</a:t>
            </a:r>
            <a:endParaRPr lang="en-US" altLang="ko-KR" sz="1600" b="1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24388" y="2700209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책임 담당자 지정 및 업무분담 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퇴원 후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전화로 추후관리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1352" y="10527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1352" y="228205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5838" y="3450931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772583" y="3843625"/>
            <a:ext cx="806611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 만족도 및 재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방문율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증가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개선사항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 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 간호사의 체계적인 관리로 목표달성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521859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간호</a:t>
            </a:r>
            <a:r>
              <a:rPr lang="en-US" altLang="ko-KR" sz="2400" b="1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•</a:t>
            </a:r>
            <a:r>
              <a:rPr lang="ko-KR" altLang="en-US" sz="2400" b="1" dirty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간병 통합서비스 병동 운영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  <a:p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7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간호과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485994"/>
            <a:ext cx="8066116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간호</a:t>
            </a:r>
            <a:r>
              <a:rPr lang="en-US" altLang="ko-KR" sz="1600" b="1" dirty="0">
                <a:solidFill>
                  <a:srgbClr val="984807"/>
                </a:solidFill>
                <a:latin typeface="맑은 고딕"/>
                <a:ea typeface="맑은 고딕"/>
              </a:rPr>
              <a:t>•</a:t>
            </a:r>
            <a:r>
              <a:rPr lang="ko-KR" altLang="en-US" sz="1600" b="1" dirty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간병통합서비스 병동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운영</a:t>
            </a:r>
            <a:endParaRPr lang="en-US" altLang="ko-KR" sz="1600" b="1" dirty="0" smtClean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병상가동률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2018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년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(87.03%)</a:t>
            </a:r>
            <a:endParaRPr lang="en-US" altLang="ko-KR" sz="1600" b="1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24388" y="2700209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각종 회의 시 홍보활동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병상가동률 향상을 위해 외래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응급실 협조요청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52" y="10527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1352" y="228205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5838" y="3450931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772583" y="3843625"/>
            <a:ext cx="8066116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보호자 만족도 상승으로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재이용률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이 높음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개선사항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 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지역 주민이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적은 비용으로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수준 높은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간병을 받음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0463" y="515719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54356" y="5609101"/>
            <a:ext cx="80661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간호 인력 수급의 문제로 병상확대의 어려움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i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55831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en-US" altLang="ko-KR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CT, MRI, </a:t>
            </a:r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초음파 고가장비 효율성</a:t>
            </a:r>
            <a:r>
              <a:rPr lang="en-US" altLang="ko-KR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</a:t>
            </a:r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향상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8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영상의학팀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611560" y="1505977"/>
            <a:ext cx="8066116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고가장비 검사건수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2018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년 대비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5%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증가 시킴</a:t>
            </a:r>
            <a:endParaRPr lang="en-US" altLang="ko-KR" sz="1600" b="1" dirty="0" smtClean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▶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전년 대비 예상 진료실적                             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(2018. 12. 31.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기준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,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단위 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건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, </a:t>
            </a:r>
            <a:r>
              <a:rPr lang="ko-KR" altLang="en-US" sz="10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원</a:t>
            </a:r>
            <a:r>
              <a:rPr lang="en-US" altLang="ko-KR" sz="10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)</a:t>
            </a:r>
          </a:p>
          <a:p>
            <a:pPr eaLnBrk="0" latinLnBrk="0" hangingPunct="0"/>
            <a:endParaRPr lang="en-US" altLang="ko-KR" sz="1600" b="1" dirty="0" smtClean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14348" y="4422131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검사방법에 대한 직원 교육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의료영상 화질 개선 노력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0463" y="9714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00034" y="515719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개선방안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55576" y="5589241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진료과에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적극적인 홍보활동 및 부서원 </a:t>
            </a:r>
            <a:r>
              <a:rPr lang="ko-KR" altLang="en-US" sz="1600" b="1" dirty="0" smtClean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교육 실시</a:t>
            </a:r>
            <a:r>
              <a:rPr lang="en-US" altLang="ko-KR" sz="1600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(</a:t>
            </a:r>
            <a:r>
              <a:rPr lang="ko-KR" altLang="en-US" sz="1600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600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600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r>
              <a:rPr lang="ko-KR" altLang="en-US" sz="1600" b="1" dirty="0">
                <a:solidFill>
                  <a:schemeClr val="accent6">
                    <a:lumMod val="50000"/>
                  </a:schemeClr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lang="en-US" altLang="ko-KR" sz="1600" b="1" dirty="0" smtClean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ko-KR" altLang="en-US" sz="1600" dirty="0" smtClean="0">
                <a:solidFill>
                  <a:prstClr val="black"/>
                </a:solidFill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의료영상 화질 개선을 위한 지속적인 노력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4" name="표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5013845"/>
              </p:ext>
            </p:extLst>
          </p:nvPr>
        </p:nvGraphicFramePr>
        <p:xfrm>
          <a:off x="1028708" y="2245836"/>
          <a:ext cx="7359716" cy="15432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1388"/>
                <a:gridCol w="849198"/>
                <a:gridCol w="994634"/>
                <a:gridCol w="849198"/>
                <a:gridCol w="1108142"/>
                <a:gridCol w="1253578"/>
                <a:gridCol w="1253578"/>
              </a:tblGrid>
              <a:tr h="223231">
                <a:tc rowSpan="2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검사건수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검사금액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latin typeface="+mn-ea"/>
                          <a:ea typeface="+mn-ea"/>
                        </a:rPr>
                        <a:t>원</a:t>
                      </a:r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</a:tr>
              <a:tr h="223231">
                <a:tc vMerge="1">
                  <a:txBody>
                    <a:bodyPr/>
                    <a:lstStyle/>
                    <a:p>
                      <a:pPr algn="ctr" latinLnBrk="1"/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예상</a:t>
                      </a:r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증     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2018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2019</a:t>
                      </a:r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년도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000" dirty="0" smtClean="0">
                          <a:solidFill>
                            <a:schemeClr val="bg1"/>
                          </a:solidFill>
                          <a:latin typeface="+mn-ea"/>
                          <a:ea typeface="+mn-ea"/>
                        </a:rPr>
                        <a:t>증        감</a:t>
                      </a:r>
                      <a:endParaRPr lang="ko-KR" altLang="en-US" sz="1000" dirty="0">
                        <a:solidFill>
                          <a:schemeClr val="bg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448DD0"/>
                    </a:solidFill>
                  </a:tcPr>
                </a:tc>
              </a:tr>
              <a:tr h="223231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000" b="1" dirty="0" smtClean="0">
                          <a:latin typeface="+mn-ea"/>
                          <a:ea typeface="+mn-ea"/>
                        </a:rPr>
                        <a:t>합계</a:t>
                      </a:r>
                      <a:endParaRPr lang="ko-KR" altLang="en-US" sz="10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20,118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21,124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+mj-lt"/>
                          <a:ea typeface="+mn-ea"/>
                        </a:rPr>
                        <a:t>1,006</a:t>
                      </a:r>
                      <a:endParaRPr lang="ko-KR" altLang="en-US" sz="1000" b="1" dirty="0">
                        <a:latin typeface="+mj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2,170,210,020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2,278,720,522</a:t>
                      </a:r>
                      <a:endParaRPr lang="en-US" altLang="ko-KR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1" dirty="0" smtClean="0">
                          <a:latin typeface="+mj-lt"/>
                          <a:ea typeface="+mn-ea"/>
                        </a:rPr>
                        <a:t>108,510,502</a:t>
                      </a:r>
                      <a:endParaRPr lang="ko-KR" altLang="en-US" sz="1000" b="1" dirty="0" smtClean="0">
                        <a:latin typeface="+mj-lt"/>
                        <a:ea typeface="+mn-ea"/>
                      </a:endParaRPr>
                    </a:p>
                  </a:txBody>
                  <a:tcPr anchor="ctr"/>
                </a:tc>
              </a:tr>
              <a:tr h="324004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CT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11,723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12,309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dirty="0" smtClean="0">
                          <a:latin typeface="+mj-lt"/>
                          <a:ea typeface="+mn-ea"/>
                        </a:rPr>
                        <a:t>586</a:t>
                      </a:r>
                      <a:endParaRPr lang="ko-KR" altLang="en-US" sz="1000" dirty="0">
                        <a:latin typeface="+mj-lt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941,889,310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988,983,776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1" dirty="0" smtClean="0">
                          <a:latin typeface="+mj-lt"/>
                          <a:ea typeface="+mn-ea"/>
                        </a:rPr>
                        <a:t>47,094,466</a:t>
                      </a:r>
                      <a:endParaRPr lang="ko-KR" altLang="en-US" sz="1000" b="1" dirty="0">
                        <a:latin typeface="+mj-lt"/>
                        <a:ea typeface="+mn-ea"/>
                      </a:endParaRPr>
                    </a:p>
                  </a:txBody>
                  <a:tcPr anchor="ctr"/>
                </a:tc>
              </a:tr>
              <a:tr h="2232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MRI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3,992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4,192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200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922,337,320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968,454,186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1000" b="1" dirty="0" smtClean="0">
                          <a:latin typeface="+mj-lt"/>
                          <a:ea typeface="+mn-ea"/>
                        </a:rPr>
                        <a:t>46,116,866</a:t>
                      </a:r>
                      <a:endParaRPr lang="ko-KR" altLang="en-US" sz="1000" b="1" dirty="0">
                        <a:latin typeface="+mj-lt"/>
                        <a:ea typeface="+mn-ea"/>
                      </a:endParaRPr>
                    </a:p>
                  </a:txBody>
                  <a:tcPr anchor="ctr"/>
                </a:tc>
              </a:tr>
              <a:tr h="223231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000" dirty="0" smtClean="0">
                          <a:latin typeface="+mn-ea"/>
                          <a:ea typeface="+mn-ea"/>
                        </a:rPr>
                        <a:t>SONO</a:t>
                      </a:r>
                      <a:endParaRPr lang="ko-KR" altLang="en-US" sz="10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4,403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4,623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220</a:t>
                      </a:r>
                      <a:endParaRPr lang="ko-KR" altLang="en-US" sz="1000" kern="1200" dirty="0" smtClean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305,983,390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altLang="ko-KR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321,282,560</a:t>
                      </a:r>
                      <a:endParaRPr lang="en-US" altLang="ko-KR" sz="10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000" b="0" dirty="0" smtClean="0">
                          <a:latin typeface="+mj-lt"/>
                          <a:ea typeface="+mn-ea"/>
                        </a:rPr>
                        <a:t>15,299,170</a:t>
                      </a:r>
                      <a:endParaRPr lang="ko-KR" altLang="en-US" sz="1000" b="0" dirty="0" smtClean="0">
                        <a:latin typeface="+mj-lt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455838" y="4005064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5436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물리치료 및 작업치료 실적 향상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9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485994"/>
            <a:ext cx="8066116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+mn-ea"/>
                <a:ea typeface="+mn-ea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물리치료</a:t>
            </a:r>
            <a:r>
              <a:rPr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, </a:t>
            </a:r>
            <a:r>
              <a:rPr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작업치료 </a:t>
            </a:r>
            <a:r>
              <a:rPr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수행률</a:t>
            </a:r>
            <a:r>
              <a:rPr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 향상</a:t>
            </a:r>
            <a:r>
              <a:rPr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(93</a:t>
            </a:r>
            <a:r>
              <a:rPr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%)</a:t>
            </a:r>
          </a:p>
          <a:p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500" b="1" dirty="0">
                <a:solidFill>
                  <a:prstClr val="black"/>
                </a:solidFill>
                <a:latin typeface="+mn-ea"/>
                <a:ea typeface="+mn-ea"/>
              </a:rPr>
              <a:t>  </a:t>
            </a:r>
            <a:r>
              <a:rPr lang="ko-KR" altLang="en-US" sz="1500" b="1" dirty="0" smtClean="0">
                <a:solidFill>
                  <a:prstClr val="black"/>
                </a:solidFill>
                <a:latin typeface="+mn-ea"/>
                <a:ea typeface="+mn-ea"/>
              </a:rPr>
              <a:t>▶</a:t>
            </a:r>
            <a:r>
              <a:rPr lang="en-US" altLang="ko-KR" sz="1500" b="1" dirty="0" smtClean="0">
                <a:solidFill>
                  <a:prstClr val="black"/>
                </a:solidFill>
                <a:latin typeface="+mn-ea"/>
                <a:ea typeface="+mn-ea"/>
              </a:rPr>
              <a:t> </a:t>
            </a:r>
            <a:r>
              <a:rPr lang="ko-KR" altLang="en-US" sz="1500" b="1" dirty="0" smtClean="0">
                <a:solidFill>
                  <a:prstClr val="black"/>
                </a:solidFill>
                <a:latin typeface="+mn-ea"/>
                <a:ea typeface="+mn-ea"/>
              </a:rPr>
              <a:t>추진실적 </a:t>
            </a:r>
            <a:r>
              <a:rPr lang="en-US" altLang="ko-KR" sz="1500" b="1" dirty="0" smtClean="0">
                <a:solidFill>
                  <a:prstClr val="black"/>
                </a:solidFill>
                <a:latin typeface="+mn-ea"/>
                <a:ea typeface="+mn-ea"/>
              </a:rPr>
              <a:t>: </a:t>
            </a:r>
            <a:r>
              <a:rPr lang="en-US" altLang="ko-KR" sz="1500" b="1" dirty="0">
                <a:latin typeface="+mn-ea"/>
                <a:ea typeface="+mn-ea"/>
              </a:rPr>
              <a:t>94.3%(</a:t>
            </a:r>
            <a:r>
              <a:rPr lang="ko-KR" altLang="en-US" sz="1500" b="1" dirty="0">
                <a:latin typeface="+mn-ea"/>
                <a:ea typeface="+mn-ea"/>
              </a:rPr>
              <a:t>목표 대비 </a:t>
            </a:r>
            <a:r>
              <a:rPr lang="en-US" altLang="ko-KR" sz="1500" b="1" dirty="0">
                <a:latin typeface="+mn-ea"/>
                <a:ea typeface="+mn-ea"/>
              </a:rPr>
              <a:t>1.3% </a:t>
            </a:r>
            <a:r>
              <a:rPr lang="ko-KR" altLang="en-US" sz="1500" b="1" dirty="0">
                <a:latin typeface="+mn-ea"/>
                <a:ea typeface="+mn-ea"/>
              </a:rPr>
              <a:t>증가</a:t>
            </a:r>
            <a:r>
              <a:rPr lang="en-US" altLang="ko-KR" sz="1500" b="1" dirty="0" smtClean="0">
                <a:latin typeface="+mn-ea"/>
                <a:ea typeface="+mn-ea"/>
              </a:rPr>
              <a:t>)</a:t>
            </a:r>
            <a:endParaRPr lang="en-US" altLang="ko-KR" sz="1500" b="1" dirty="0">
              <a:latin typeface="+mn-ea"/>
              <a:ea typeface="+mn-ea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24388" y="2700209"/>
            <a:ext cx="806611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○ 4</a:t>
            </a:r>
            <a:r>
              <a:rPr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분기 추진 결과 </a:t>
            </a:r>
            <a:r>
              <a:rPr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: </a:t>
            </a:r>
            <a:r>
              <a:rPr lang="ko-KR" altLang="en-US" sz="1600" b="1" dirty="0" err="1">
                <a:solidFill>
                  <a:srgbClr val="984807"/>
                </a:solidFill>
                <a:latin typeface="+mn-ea"/>
                <a:ea typeface="+mn-ea"/>
              </a:rPr>
              <a:t>수행률</a:t>
            </a:r>
            <a:r>
              <a:rPr lang="ko-KR" altLang="en-US" sz="1600" b="1" dirty="0">
                <a:solidFill>
                  <a:srgbClr val="984807"/>
                </a:solidFill>
                <a:latin typeface="+mn-ea"/>
                <a:ea typeface="+mn-ea"/>
              </a:rPr>
              <a:t> </a:t>
            </a:r>
            <a:r>
              <a:rPr lang="en-US" altLang="ko-KR" sz="1600" b="1" dirty="0">
                <a:solidFill>
                  <a:srgbClr val="984807"/>
                </a:solidFill>
                <a:latin typeface="+mn-ea"/>
                <a:ea typeface="+mn-ea"/>
              </a:rPr>
              <a:t>94.3</a:t>
            </a:r>
            <a:r>
              <a:rPr lang="en-US" altLang="ko-KR" sz="1600" b="1" dirty="0" smtClean="0">
                <a:solidFill>
                  <a:srgbClr val="984807"/>
                </a:solidFill>
                <a:latin typeface="+mn-ea"/>
                <a:ea typeface="+mn-ea"/>
              </a:rPr>
              <a:t>%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441352" y="10527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1352" y="228205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14" name="표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703155"/>
              </p:ext>
            </p:extLst>
          </p:nvPr>
        </p:nvGraphicFramePr>
        <p:xfrm>
          <a:off x="457614" y="3429000"/>
          <a:ext cx="7704856" cy="266429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2218"/>
                <a:gridCol w="1422158"/>
                <a:gridCol w="1521169"/>
                <a:gridCol w="1359151"/>
                <a:gridCol w="1440160"/>
              </a:tblGrid>
              <a:tr h="69308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구분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전체 처방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수행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미수</a:t>
                      </a:r>
                      <a:r>
                        <a:rPr lang="ko-KR" altLang="en-US" sz="1100" b="1" dirty="0" smtClean="0">
                          <a:latin typeface="+mn-ea"/>
                          <a:ea typeface="+mn-ea"/>
                        </a:rPr>
                        <a:t>행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000" b="1" dirty="0" err="1" smtClean="0">
                          <a:latin typeface="+mn-ea"/>
                          <a:ea typeface="+mn-ea"/>
                        </a:rPr>
                        <a:t>수행율</a:t>
                      </a:r>
                      <a:endParaRPr lang="ko-KR" altLang="en-US" sz="1000" b="1" dirty="0">
                        <a:latin typeface="가는둥근제목체" panose="020B0600000101010101" charset="-127"/>
                        <a:ea typeface="가는둥근제목체" panose="020B0600000101010101" charset="-127"/>
                      </a:endParaRPr>
                    </a:p>
                  </a:txBody>
                  <a:tcPr anchor="ctr"/>
                </a:tc>
              </a:tr>
              <a:tr h="492803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합계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24,510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23,108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1,402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b="1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94.3</a:t>
                      </a:r>
                      <a:endParaRPr lang="ko-KR" altLang="en-US" sz="1100" b="1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928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10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8,526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8,112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414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95.1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928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11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8,246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7,706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540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93.5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  <a:tr h="49280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12</a:t>
                      </a:r>
                      <a:r>
                        <a:rPr lang="ko-KR" altLang="en-US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월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7,738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7,290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448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 smtClean="0">
                          <a:latin typeface="가는둥근제목체" panose="02030600000101010101" pitchFamily="18" charset="-127"/>
                          <a:ea typeface="가는둥근제목체" panose="02030600000101010101" pitchFamily="18" charset="-127"/>
                        </a:rPr>
                        <a:t>94.2</a:t>
                      </a:r>
                      <a:endParaRPr lang="ko-KR" altLang="en-US" sz="1100" dirty="0">
                        <a:latin typeface="가는둥근제목체" panose="02030600000101010101" pitchFamily="18" charset="-127"/>
                        <a:ea typeface="가는둥근제목체" panose="02030600000101010101" pitchFamily="18" charset="-127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020272" y="3140968"/>
            <a:ext cx="1368152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300" dirty="0" smtClean="0">
                <a:latin typeface="+mj-lt"/>
              </a:rPr>
              <a:t>(</a:t>
            </a:r>
            <a:r>
              <a:rPr lang="ko-KR" altLang="en-US" sz="1300" dirty="0" smtClean="0">
                <a:latin typeface="+mj-lt"/>
              </a:rPr>
              <a:t>단위 </a:t>
            </a:r>
            <a:r>
              <a:rPr lang="en-US" altLang="ko-KR" sz="1300" dirty="0" smtClean="0">
                <a:latin typeface="+mj-lt"/>
              </a:rPr>
              <a:t>: </a:t>
            </a:r>
            <a:r>
              <a:rPr lang="ko-KR" altLang="en-US" sz="1300" dirty="0" smtClean="0">
                <a:latin typeface="+mj-lt"/>
              </a:rPr>
              <a:t>건</a:t>
            </a:r>
            <a:r>
              <a:rPr lang="en-US" altLang="ko-KR" sz="1300" dirty="0" smtClean="0">
                <a:latin typeface="+mj-lt"/>
              </a:rPr>
              <a:t>, %)</a:t>
            </a:r>
            <a:endParaRPr lang="ko-KR" altLang="en-US" sz="13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25542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24388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물리치료 및 작업치료 실적 향상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5" y="352861"/>
            <a:ext cx="42293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9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물리치료팀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13312" y="1268760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730057" y="1661454"/>
            <a:ext cx="8066116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추진 실적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94.3%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목표 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실적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대비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1.3%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endParaRPr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3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분기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(93.2%)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대비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1.1%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증</a:t>
            </a:r>
            <a:endParaRPr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7743" y="326072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성공요인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01636" y="3712631"/>
            <a:ext cx="8066116" cy="1646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적극적인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미내원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미수행 환자 관리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i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미내원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미수행 환자의 사유 파악</a:t>
            </a:r>
            <a:endParaRPr lang="en-US" altLang="ko-KR" sz="1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가능</a:t>
            </a:r>
            <a:r>
              <a:rPr lang="ko-KR" altLang="en-US" sz="14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한 </a:t>
            </a:r>
            <a:r>
              <a:rPr lang="ko-KR" altLang="en-US" sz="14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익일내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물리치료 </a:t>
            </a:r>
            <a:r>
              <a:rPr lang="ko-KR" altLang="en-US" sz="14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내원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유도</a:t>
            </a:r>
            <a:endParaRPr lang="en-US" altLang="ko-KR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보호자 부재 </a:t>
            </a:r>
            <a:r>
              <a:rPr lang="ko-KR" altLang="en-US" sz="14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사유시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병동에 협조를 요청하거나 원내 봉사단 활용</a:t>
            </a:r>
            <a:endParaRPr lang="en-US" altLang="ko-KR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97743" y="534464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err="1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향후계획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701636" y="5796553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목표 달성한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수행률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유지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i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지속적이고 적극적인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미내원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미수행 환자 관리</a:t>
            </a:r>
            <a:endParaRPr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917449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71600" y="299764"/>
            <a:ext cx="5832426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검사장비 도입을 통한 재료비 절감</a:t>
            </a: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4" y="352861"/>
            <a:ext cx="653447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10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진단검사팀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14348" y="1688206"/>
            <a:ext cx="810612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임대장비 최소화</a:t>
            </a: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및 자산장비 확보로 임대시약에 대한 비용부담 최소화</a:t>
            </a:r>
            <a:endParaRPr lang="ko-KR" altLang="en-US" sz="500" b="1" dirty="0">
              <a:solidFill>
                <a:srgbClr val="984807"/>
              </a:solidFill>
              <a:latin typeface="+mj-lt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>
                <a:latin typeface="+mj-lt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부분 달성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: 12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대 임대장비 중 혈액가스분석기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1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대 구매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(2018.8.)</a:t>
            </a:r>
          </a:p>
          <a:p>
            <a:pPr eaLnBrk="0" latinLnBrk="0" hangingPunct="0"/>
            <a:r>
              <a:rPr lang="en-US" altLang="ko-KR" sz="1600" b="1" dirty="0" smtClean="0">
                <a:latin typeface="+mj-lt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ea typeface="맑은 고딕" pitchFamily="50" charset="-127"/>
              </a:rPr>
              <a:t>▶ 임대장비운영</a:t>
            </a:r>
            <a:r>
              <a:rPr lang="en-US" altLang="ko-KR" sz="1600" b="1" dirty="0" smtClean="0">
                <a:latin typeface="+mn-lt"/>
                <a:ea typeface="맑은 고딕" pitchFamily="50" charset="-127"/>
              </a:rPr>
              <a:t>(11</a:t>
            </a:r>
            <a:r>
              <a:rPr lang="ko-KR" altLang="en-US" sz="1600" b="1" dirty="0" smtClean="0">
                <a:latin typeface="+mn-lt"/>
                <a:ea typeface="맑은 고딕" pitchFamily="50" charset="-127"/>
              </a:rPr>
              <a:t>항목 </a:t>
            </a:r>
            <a:r>
              <a:rPr lang="en-US" altLang="ko-KR" sz="1600" b="1" dirty="0" smtClean="0">
                <a:latin typeface="+mn-lt"/>
                <a:ea typeface="맑은 고딕" pitchFamily="50" charset="-127"/>
              </a:rPr>
              <a:t>12</a:t>
            </a:r>
            <a:r>
              <a:rPr lang="ko-KR" altLang="en-US" sz="1600" b="1" dirty="0" smtClean="0">
                <a:latin typeface="+mn-lt"/>
                <a:ea typeface="맑은 고딕" pitchFamily="50" charset="-127"/>
              </a:rPr>
              <a:t>종 </a:t>
            </a:r>
            <a:r>
              <a:rPr lang="en-US" altLang="ko-KR" sz="1600" b="1" dirty="0" smtClean="0">
                <a:latin typeface="+mn-lt"/>
                <a:ea typeface="맑은 고딕" pitchFamily="50" charset="-127"/>
                <a:sym typeface="Wingdings" pitchFamily="2" charset="2"/>
              </a:rPr>
              <a:t> </a:t>
            </a:r>
            <a:r>
              <a:rPr lang="en-US" altLang="ko-KR" sz="1600" b="1" dirty="0" smtClean="0">
                <a:latin typeface="+mn-lt"/>
                <a:ea typeface="맑은 고딕" pitchFamily="50" charset="-127"/>
              </a:rPr>
              <a:t>10</a:t>
            </a:r>
            <a:r>
              <a:rPr lang="ko-KR" altLang="en-US" sz="1600" b="1" dirty="0" smtClean="0">
                <a:latin typeface="+mn-lt"/>
                <a:ea typeface="맑은 고딕" pitchFamily="50" charset="-127"/>
              </a:rPr>
              <a:t>항목 </a:t>
            </a:r>
            <a:r>
              <a:rPr lang="en-US" altLang="ko-KR" sz="1600" b="1" dirty="0" smtClean="0">
                <a:latin typeface="+mn-lt"/>
                <a:ea typeface="맑은 고딕" pitchFamily="50" charset="-127"/>
              </a:rPr>
              <a:t>11</a:t>
            </a:r>
            <a:r>
              <a:rPr lang="ko-KR" altLang="en-US" sz="1600" b="1" dirty="0" smtClean="0">
                <a:latin typeface="+mn-lt"/>
                <a:ea typeface="맑은 고딕" pitchFamily="50" charset="-127"/>
              </a:rPr>
              <a:t>종</a:t>
            </a:r>
            <a:r>
              <a:rPr lang="en-US" altLang="ko-KR" sz="1600" b="1" dirty="0" smtClean="0">
                <a:latin typeface="+mn-lt"/>
                <a:ea typeface="맑은 고딕" pitchFamily="50" charset="-127"/>
              </a:rPr>
              <a:t>)</a:t>
            </a:r>
            <a:endParaRPr lang="en-US" altLang="ko-KR" sz="1600" b="1" dirty="0">
              <a:latin typeface="+mj-lt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55576" y="4614227"/>
            <a:ext cx="805497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혈액가스분석기 구매에 따라 시약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팩 당 약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30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만원의 검사시약재료비 절감 효과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ea typeface="맑은 고딕" pitchFamily="50" charset="-127"/>
              </a:rPr>
              <a:t>▶ 응급실 </a:t>
            </a:r>
            <a:r>
              <a:rPr lang="ko-KR" altLang="en-US" sz="1600" b="1" dirty="0" err="1" smtClean="0">
                <a:ea typeface="맑은 고딕" pitchFamily="50" charset="-127"/>
              </a:rPr>
              <a:t>내원환자</a:t>
            </a:r>
            <a:r>
              <a:rPr lang="ko-KR" altLang="en-US" sz="1600" b="1" dirty="0" smtClean="0">
                <a:ea typeface="맑은 고딕" pitchFamily="50" charset="-127"/>
              </a:rPr>
              <a:t> 및 외래 및 병동 입원환자의 동맥혈</a:t>
            </a:r>
            <a:r>
              <a:rPr lang="en-US" altLang="ko-KR" sz="1600" b="1" dirty="0" smtClean="0">
                <a:ea typeface="맑은 고딕" pitchFamily="50" charset="-127"/>
              </a:rPr>
              <a:t>,</a:t>
            </a:r>
            <a:r>
              <a:rPr lang="ko-KR" altLang="en-US" sz="1600" b="1" dirty="0" smtClean="0">
                <a:ea typeface="맑은 고딕" pitchFamily="50" charset="-127"/>
              </a:rPr>
              <a:t>정맥혈가스검사</a:t>
            </a:r>
            <a:endParaRPr lang="en-US" altLang="ko-KR" sz="1600" b="1" dirty="0" smtClean="0">
              <a:ea typeface="맑은 고딕" pitchFamily="50" charset="-127"/>
            </a:endParaRPr>
          </a:p>
          <a:p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0463" y="119675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5838" y="4172886"/>
            <a:ext cx="3324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5838" y="5301208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755576" y="5805264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장비 구입은 연도별 계획에 따라 진행되고 있기 때문에 무한정 요구는 무리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600" b="1" dirty="0" smtClean="0">
                <a:ea typeface="맑은 고딕" pitchFamily="50" charset="-127"/>
              </a:rPr>
              <a:t> ▶ 검사와 관련한 시급성 및 노후화 장비는 지속적으로 해당 부서와 협의 중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5838" y="263691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827584" y="3009554"/>
            <a:ext cx="7920880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자산장비 및 임대장비에 따른 검사시약 재료비 운영을 이분화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ea typeface="맑은 고딕" pitchFamily="50" charset="-127"/>
              </a:rPr>
              <a:t>▶ 자산장비의 경우는 단가입찰에 따른 시약재료비의 최저 </a:t>
            </a:r>
            <a:r>
              <a:rPr lang="ko-KR" altLang="en-US" sz="1600" b="1" dirty="0" err="1" smtClean="0">
                <a:ea typeface="맑은 고딕" pitchFamily="50" charset="-127"/>
              </a:rPr>
              <a:t>기준안을</a:t>
            </a:r>
            <a:r>
              <a:rPr lang="ko-KR" altLang="en-US" sz="1600" b="1" dirty="0" smtClean="0">
                <a:ea typeface="맑은 고딕" pitchFamily="50" charset="-127"/>
              </a:rPr>
              <a:t> 마련해서 운영  </a:t>
            </a:r>
            <a:endParaRPr lang="en-US" altLang="ko-KR" sz="1600" b="1" dirty="0" smtClean="0">
              <a:ea typeface="맑은 고딕" pitchFamily="50" charset="-127"/>
            </a:endParaRPr>
          </a:p>
          <a:p>
            <a:r>
              <a:rPr lang="en-US" altLang="ko-KR" sz="1600" b="1" dirty="0" smtClean="0"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ea typeface="맑은 고딕" pitchFamily="50" charset="-127"/>
              </a:rPr>
              <a:t>▶ 장비임대 </a:t>
            </a:r>
            <a:r>
              <a:rPr lang="en-US" altLang="ko-KR" sz="1600" b="1" dirty="0" smtClean="0">
                <a:ea typeface="맑은 고딕" pitchFamily="50" charset="-127"/>
              </a:rPr>
              <a:t>5</a:t>
            </a:r>
            <a:r>
              <a:rPr lang="ko-KR" altLang="en-US" sz="1600" b="1" dirty="0" smtClean="0">
                <a:ea typeface="맑은 고딕" pitchFamily="50" charset="-127"/>
              </a:rPr>
              <a:t>년 계약을 </a:t>
            </a:r>
            <a:r>
              <a:rPr lang="en-US" altLang="ko-KR" sz="1600" b="1" dirty="0" smtClean="0">
                <a:ea typeface="맑은 고딕" pitchFamily="50" charset="-127"/>
              </a:rPr>
              <a:t>3</a:t>
            </a:r>
            <a:r>
              <a:rPr lang="ko-KR" altLang="en-US" sz="1600" b="1" dirty="0" smtClean="0">
                <a:ea typeface="맑은 고딕" pitchFamily="50" charset="-127"/>
              </a:rPr>
              <a:t>년으로 하고 </a:t>
            </a:r>
            <a:r>
              <a:rPr lang="en-US" altLang="ko-KR" sz="1600" b="1" dirty="0" smtClean="0">
                <a:ea typeface="맑은 고딕" pitchFamily="50" charset="-127"/>
              </a:rPr>
              <a:t>1</a:t>
            </a:r>
            <a:r>
              <a:rPr lang="ko-KR" altLang="en-US" sz="1600" b="1" dirty="0" smtClean="0">
                <a:ea typeface="맑은 고딕" pitchFamily="50" charset="-127"/>
              </a:rPr>
              <a:t>년마다 </a:t>
            </a:r>
            <a:r>
              <a:rPr lang="ko-KR" altLang="en-US" sz="1600" b="1" dirty="0" err="1" smtClean="0">
                <a:ea typeface="맑은 고딕" pitchFamily="50" charset="-127"/>
              </a:rPr>
              <a:t>재계약해서</a:t>
            </a:r>
            <a:r>
              <a:rPr lang="ko-KR" altLang="en-US" sz="1600" b="1" dirty="0" smtClean="0">
                <a:ea typeface="맑은 고딕" pitchFamily="50" charset="-127"/>
              </a:rPr>
              <a:t> 검사재료비를 낮춰가는 </a:t>
            </a:r>
            <a:endParaRPr lang="en-US" altLang="ko-KR" sz="1600" b="1" dirty="0" smtClean="0">
              <a:ea typeface="맑은 고딕" pitchFamily="50" charset="-127"/>
            </a:endParaRPr>
          </a:p>
          <a:p>
            <a:r>
              <a:rPr lang="en-US" altLang="ko-KR" sz="1600" b="1" dirty="0" smtClean="0">
                <a:ea typeface="맑은 고딕" pitchFamily="50" charset="-127"/>
              </a:rPr>
              <a:t>      </a:t>
            </a:r>
            <a:r>
              <a:rPr lang="ko-KR" altLang="en-US" sz="1600" b="1" dirty="0" smtClean="0">
                <a:ea typeface="맑은 고딕" pitchFamily="50" charset="-127"/>
              </a:rPr>
              <a:t>방법 모색</a:t>
            </a:r>
            <a:endParaRPr lang="en-US" altLang="ko-KR" sz="1600" b="1" dirty="0" smtClean="0">
              <a:ea typeface="맑은 고딕" pitchFamily="50" charset="-127"/>
            </a:endParaRPr>
          </a:p>
          <a:p>
            <a:r>
              <a:rPr lang="ko-KR" altLang="en-US" sz="1600" b="1" dirty="0" smtClean="0">
                <a:ea typeface="맑은 고딕" pitchFamily="50" charset="-127"/>
              </a:rPr>
              <a:t>      </a:t>
            </a:r>
            <a:r>
              <a:rPr lang="ko-KR" altLang="en-US" sz="1600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endParaRPr lang="ko-KR" altLang="en-US" sz="1600" b="1" dirty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21909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18908" y="290335"/>
            <a:ext cx="651190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latin typeface="HY헤드라인M" pitchFamily="18" charset="-127"/>
                <a:ea typeface="HY헤드라인M" pitchFamily="18" charset="-127"/>
              </a:rPr>
              <a:t>각종 평가의 상위권 유지로 병원 이미지 개선</a:t>
            </a: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4" y="352861"/>
            <a:ext cx="581439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기획총무팀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938025"/>
            <a:ext cx="8066116" cy="2139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: (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경영평가</a:t>
            </a: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) “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가</a:t>
            </a: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” 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등급 </a:t>
            </a: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/ (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운영평가</a:t>
            </a: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) “A” </a:t>
            </a:r>
            <a:r>
              <a:rPr lang="ko-KR" altLang="en-US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등급</a:t>
            </a:r>
            <a:r>
              <a:rPr lang="en-US" altLang="ko-KR" sz="1600" b="1" dirty="0" smtClean="0">
                <a:solidFill>
                  <a:srgbClr val="984807"/>
                </a:solidFill>
                <a:latin typeface="+mj-lt"/>
                <a:ea typeface="맑은 고딕" pitchFamily="50" charset="-127"/>
              </a:rPr>
              <a:t> </a:t>
            </a:r>
          </a:p>
          <a:p>
            <a:endParaRPr lang="ko-KR" altLang="en-US" sz="500" b="1" dirty="0">
              <a:solidFill>
                <a:srgbClr val="984807"/>
              </a:solidFill>
              <a:latin typeface="+mj-lt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ko-KR" altLang="en-US" sz="1600" b="1" dirty="0">
                <a:latin typeface="+mj-lt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추진실적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: (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경영평가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)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“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나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”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등급 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/ (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운영평가</a:t>
            </a:r>
            <a:r>
              <a:rPr lang="en-US" altLang="ko-KR" sz="1600" b="1" dirty="0" smtClean="0">
                <a:latin typeface="+mj-lt"/>
                <a:ea typeface="맑은 고딕" pitchFamily="50" charset="-127"/>
              </a:rPr>
              <a:t>) “B” </a:t>
            </a:r>
            <a:r>
              <a:rPr lang="ko-KR" altLang="en-US" sz="1600" b="1" dirty="0" smtClean="0">
                <a:latin typeface="+mj-lt"/>
                <a:ea typeface="맑은 고딕" pitchFamily="50" charset="-127"/>
              </a:rPr>
              <a:t>등급</a:t>
            </a:r>
            <a:endParaRPr lang="en-US" altLang="ko-KR" sz="800" b="1" dirty="0" smtClean="0">
              <a:latin typeface="+mj-lt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ea typeface="맑은 고딕" pitchFamily="50" charset="-127"/>
              </a:rPr>
              <a:t>평가결과 현황</a:t>
            </a:r>
            <a:r>
              <a:rPr lang="en-US" altLang="ko-KR" sz="1600" b="1" dirty="0" smtClean="0">
                <a:solidFill>
                  <a:srgbClr val="984807"/>
                </a:solidFill>
                <a:ea typeface="맑은 고딕" pitchFamily="50" charset="-127"/>
              </a:rPr>
              <a:t>(’14</a:t>
            </a:r>
            <a:r>
              <a:rPr lang="ko-KR" altLang="en-US" sz="1600" b="1" dirty="0" smtClean="0">
                <a:solidFill>
                  <a:srgbClr val="984807"/>
                </a:solidFill>
                <a:ea typeface="맑은 고딕" pitchFamily="50" charset="-127"/>
              </a:rPr>
              <a:t>년 </a:t>
            </a:r>
            <a:r>
              <a:rPr lang="en-US" altLang="ko-KR" sz="1600" b="1" dirty="0" smtClean="0">
                <a:solidFill>
                  <a:srgbClr val="984807"/>
                </a:solidFill>
                <a:ea typeface="맑은 고딕" pitchFamily="50" charset="-127"/>
              </a:rPr>
              <a:t>~ ’18</a:t>
            </a:r>
            <a:r>
              <a:rPr lang="ko-KR" altLang="en-US" sz="1600" b="1" dirty="0" smtClean="0">
                <a:solidFill>
                  <a:srgbClr val="984807"/>
                </a:solidFill>
                <a:ea typeface="맑은 고딕" pitchFamily="50" charset="-127"/>
              </a:rPr>
              <a:t>년</a:t>
            </a:r>
            <a:r>
              <a:rPr lang="en-US" altLang="ko-KR" sz="1600" b="1" dirty="0" smtClean="0">
                <a:solidFill>
                  <a:srgbClr val="984807"/>
                </a:solidFill>
                <a:ea typeface="맑은 고딕" pitchFamily="50" charset="-127"/>
              </a:rPr>
              <a:t>)</a:t>
            </a:r>
          </a:p>
          <a:p>
            <a:pPr eaLnBrk="0" latinLnBrk="0" hangingPunct="0"/>
            <a:endParaRPr lang="en-US" altLang="ko-KR" sz="1600" b="1" dirty="0" smtClean="0">
              <a:solidFill>
                <a:srgbClr val="984807"/>
              </a:solidFill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solidFill>
                <a:srgbClr val="984807"/>
              </a:solidFill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solidFill>
                <a:srgbClr val="984807"/>
              </a:solidFill>
              <a:ea typeface="맑은 고딕" pitchFamily="50" charset="-127"/>
            </a:endParaRPr>
          </a:p>
          <a:p>
            <a:pPr eaLnBrk="0" latinLnBrk="0" hangingPunct="0"/>
            <a:endParaRPr lang="en-US" altLang="ko-KR" sz="1600" b="1" dirty="0" smtClean="0">
              <a:latin typeface="+mj-lt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54356" y="5229200"/>
            <a:ext cx="80661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평가를 통한 지역사회의 기본적 의료욕구 충족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평가 상위권 유지로 민간병원이 제공하기 어려운 포괄적 의료서비스 제공</a:t>
            </a:r>
            <a:endParaRPr lang="en-US" altLang="ko-KR" sz="16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0463" y="140348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4136" y="472514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 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6" name="표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3729978"/>
              </p:ext>
            </p:extLst>
          </p:nvPr>
        </p:nvGraphicFramePr>
        <p:xfrm>
          <a:off x="755576" y="3356992"/>
          <a:ext cx="7488834" cy="9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8139"/>
                <a:gridCol w="1248139"/>
                <a:gridCol w="1248139"/>
                <a:gridCol w="1248139"/>
                <a:gridCol w="1248139"/>
                <a:gridCol w="1248139"/>
              </a:tblGrid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dirty="0" smtClean="0">
                          <a:latin typeface="+mn-ea"/>
                          <a:ea typeface="+mn-ea"/>
                        </a:rPr>
                        <a:t>구분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2018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2017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2016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2015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dirty="0" smtClean="0">
                          <a:latin typeface="+mn-ea"/>
                          <a:ea typeface="+mn-ea"/>
                        </a:rPr>
                        <a:t>2014</a:t>
                      </a:r>
                      <a:endParaRPr lang="ko-KR" altLang="en-US" sz="1200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경영평가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나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1200" b="1" dirty="0" smtClean="0">
                          <a:latin typeface="+mn-ea"/>
                          <a:ea typeface="+mn-ea"/>
                        </a:rPr>
                        <a:t>나</a:t>
                      </a:r>
                      <a:endParaRPr lang="ko-KR" altLang="en-US" sz="1200" b="1" dirty="0"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다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마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(</a:t>
                      </a:r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매우 부진</a:t>
                      </a:r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)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  <a:tr h="3240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운영평가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A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200" b="1" dirty="0" smtClean="0">
                          <a:solidFill>
                            <a:schemeClr val="tx1"/>
                          </a:solidFill>
                          <a:latin typeface="+mn-ea"/>
                          <a:ea typeface="+mn-ea"/>
                        </a:rPr>
                        <a:t>B</a:t>
                      </a:r>
                      <a:endParaRPr lang="ko-KR" altLang="en-US" sz="1200" b="1" dirty="0">
                        <a:solidFill>
                          <a:schemeClr val="tx1"/>
                        </a:solidFill>
                        <a:latin typeface="+mn-ea"/>
                        <a:ea typeface="+mn-ea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925232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84362" y="287769"/>
            <a:ext cx="679994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>
                <a:latin typeface="HY헤드라인M" pitchFamily="18" charset="-127"/>
                <a:ea typeface="HY헤드라인M" pitchFamily="18" charset="-127"/>
              </a:rPr>
              <a:t>각종 평가의 상위권 유지로 병원 이미지 개선</a:t>
            </a:r>
            <a:endParaRPr lang="en-US" altLang="ko-KR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4" y="352861"/>
            <a:ext cx="653448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latin typeface="HY헤드라인M" pitchFamily="18" charset="-127"/>
                <a:ea typeface="HY헤드라인M" pitchFamily="18" charset="-127"/>
              </a:rPr>
              <a:t>11</a:t>
            </a:r>
            <a:endParaRPr lang="ko-KR" altLang="en-US" sz="2400" b="1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기획총무팀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39620" y="385901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endParaRPr lang="en-US" altLang="ko-KR" dirty="0" smtClean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705878" y="4363070"/>
            <a:ext cx="6107762" cy="11541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○ </a:t>
            </a:r>
            <a:r>
              <a:rPr lang="ko-KR" altLang="en-US" sz="16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평가지표 별 </a:t>
            </a:r>
            <a:r>
              <a:rPr lang="ko-KR" altLang="en-US" sz="1600" b="1" dirty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부진사항 점검 및 </a:t>
            </a:r>
            <a:r>
              <a:rPr lang="ko-KR" altLang="en-US" sz="16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평가업무 전산화</a:t>
            </a:r>
            <a:r>
              <a:rPr lang="en-US" altLang="ko-KR" sz="16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·</a:t>
            </a:r>
            <a:r>
              <a:rPr lang="ko-KR" altLang="en-US" sz="16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표준화 필요</a:t>
            </a:r>
            <a:endParaRPr lang="en-US" altLang="ko-KR" sz="1600" b="1" dirty="0" smtClean="0">
              <a:solidFill>
                <a:schemeClr val="accent6">
                  <a:lumMod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r>
              <a:rPr lang="ko-KR" altLang="en-US" sz="1600" b="1" dirty="0" smtClean="0">
                <a:solidFill>
                  <a:schemeClr val="accent6">
                    <a:lumMod val="50000"/>
                  </a:schemeClr>
                </a:solidFill>
                <a:latin typeface="+mj-ea"/>
                <a:ea typeface="+mj-ea"/>
              </a:rPr>
              <a:t>○ 평가 상위권 유지를 위한 부서별 성과관리 세부지표 설정 </a:t>
            </a:r>
            <a:endParaRPr lang="ko-KR" altLang="en-US" sz="1400" dirty="0">
              <a:latin typeface="+mj-ea"/>
              <a:ea typeface="+mj-ea"/>
            </a:endParaRPr>
          </a:p>
          <a:p>
            <a:pPr>
              <a:lnSpc>
                <a:spcPct val="150000"/>
              </a:lnSpc>
            </a:pPr>
            <a:endParaRPr lang="ko-KR" alt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455838" y="1196752"/>
            <a:ext cx="3324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772583" y="1700808"/>
            <a:ext cx="806611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부서별 지표설정 및 관리를 통한 평가점수 유지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0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개선사항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 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연중 목표관리 체계구축</a:t>
            </a:r>
            <a:endParaRPr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평가점수 유지를 통한 의료의 질 향상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06194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4193" y="324129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연차휴가 촉진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4" y="352861"/>
            <a:ext cx="653447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12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기획총무팀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Rectangle 9"/>
          <p:cNvSpPr>
            <a:spLocks noChangeArrowheads="1"/>
          </p:cNvSpPr>
          <p:nvPr/>
        </p:nvSpPr>
        <p:spPr bwMode="auto">
          <a:xfrm>
            <a:off x="754356" y="1485994"/>
            <a:ext cx="806611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연차휴가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사용율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100% (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젼년도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 실적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90.8%)</a:t>
            </a:r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사용률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68.7%</a:t>
            </a:r>
          </a:p>
          <a:p>
            <a:pPr eaLnBrk="0" latinLnBrk="0" hangingPunct="0"/>
            <a:r>
              <a:rPr lang="en-US" altLang="ko-KR" sz="14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   - 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총 일수 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4,780.5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일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사용 일수 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3,283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일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/>
            <a:r>
              <a:rPr lang="en-US" altLang="ko-KR" sz="1600" b="1" dirty="0" smtClean="0">
                <a:latin typeface="맑은 고딕"/>
                <a:ea typeface="맑은 고딕" pitchFamily="50" charset="-127"/>
              </a:rPr>
              <a:t> </a:t>
            </a:r>
            <a:endParaRPr lang="en-US" altLang="ko-KR" sz="1600" b="1" dirty="0">
              <a:latin typeface="맑은 고딕"/>
              <a:ea typeface="맑은 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352" y="10527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추진계획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55838" y="5259397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7" name="Rectangle 9"/>
          <p:cNvSpPr>
            <a:spLocks noChangeArrowheads="1"/>
          </p:cNvSpPr>
          <p:nvPr/>
        </p:nvSpPr>
        <p:spPr bwMode="auto">
          <a:xfrm>
            <a:off x="772583" y="5694347"/>
            <a:ext cx="80661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간호인력 수급의 어려움으로 연차휴가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100%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소진 불가능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부서별 인력 부족으로 인한 업무 과다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38969" y="241159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772583" y="2708920"/>
            <a:ext cx="806611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연차유급휴가 사용 촉진 시행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4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▶</a:t>
            </a:r>
            <a:r>
              <a:rPr lang="en-US" altLang="ko-KR" sz="14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촉진대상 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전직원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(</a:t>
            </a:r>
            <a:r>
              <a:rPr lang="ko-KR" altLang="en-US" sz="1400" b="1" dirty="0" err="1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의사직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, 1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년 미만 재직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휴직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야간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·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토요일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·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공휴일 전담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파견 등 제외</a:t>
            </a:r>
            <a:r>
              <a:rPr lang="en-US" altLang="ko-KR" sz="14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5838" y="3563724"/>
            <a:ext cx="33240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/>
              <a:t>■ </a:t>
            </a:r>
            <a:r>
              <a:rPr lang="ko-KR" altLang="en-US" dirty="0" smtClean="0"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72583" y="4007966"/>
            <a:ext cx="806611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미사용 연차휴가일수 통보 및 사용계획서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징구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개선사항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 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인력결원 등 불가피한 미사용 연차휴가에 대한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2019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년도 특별휴가 부여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43984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8626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진료비 </a:t>
            </a:r>
            <a:r>
              <a:rPr lang="ko-KR" altLang="en-US" sz="2400" b="1" dirty="0" err="1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삭감율</a:t>
            </a:r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 최소화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27094" y="312721"/>
            <a:ext cx="641532" cy="4329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15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원무심사팀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556792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진료비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삭감율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0.4% </a:t>
            </a:r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보험∙급여 </a:t>
            </a:r>
            <a:r>
              <a:rPr lang="ko-KR" altLang="en-US" sz="1600" b="1" dirty="0" err="1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삭감율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0.47%</a:t>
            </a:r>
            <a:endParaRPr lang="en-US" altLang="ko-KR" sz="1600" b="1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44434" y="2492896"/>
            <a:ext cx="8066116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요양급여기준 신설 및 변경 시 진료과장 공지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월별 삭감 결과 분석자료 진료과장 면담 보고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진료과별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삭감항목별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삭감항목 적극적 재심사 조정청구 및 이의신청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0463" y="119675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5838" y="2204864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5838" y="521950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743870" y="5592142"/>
            <a:ext cx="8066116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심평원 집중심사 대상 항목의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삭감율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증가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의료진의 적정진료 미흡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진료의 필요성 및 인정기준에 대하여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미준수하고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처방하는 경우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처치 및 약제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검사 항목에 대하여 상병 누락 및 착오 등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55838" y="3789040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42650" y="4149080"/>
            <a:ext cx="80661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보건의료제도 및 의료수가 개정사항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기준고시 변경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등에 관한 내용 진료과장 공지</a:t>
            </a:r>
            <a:endParaRPr lang="en-US" altLang="ko-KR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삭감내용 진료과장에게 지속적 설명 및 협의를 통한 적극적 이의신청</a:t>
            </a:r>
            <a:endParaRPr lang="ko-KR" altLang="en-US" sz="1600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13330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8626" y="298748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en-US" altLang="ko-KR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2018</a:t>
            </a:r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년 정보관리 평가결과 제고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4" y="314761"/>
            <a:ext cx="581439" cy="43293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16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원무심사팀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556792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신포괄정보관리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 평가 및 각종 평가 시 가점 향상</a:t>
            </a:r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인센티브 지급률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4.01%</a:t>
            </a:r>
            <a:endParaRPr lang="en-US" altLang="ko-KR" sz="1600" b="1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744434" y="2448178"/>
            <a:ext cx="8066116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진단코딩위원회 개최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(7/4)</a:t>
            </a:r>
          </a:p>
          <a:p>
            <a:pPr>
              <a:lnSpc>
                <a:spcPct val="150000"/>
              </a:lnSpc>
            </a:pP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400" b="1" dirty="0" err="1" smtClean="0">
                <a:latin typeface="맑은 고딕" pitchFamily="50" charset="-127"/>
                <a:ea typeface="맑은 고딕" pitchFamily="50" charset="-127"/>
              </a:rPr>
              <a:t>신포괄수가제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정보관리평가 관련 진단코딩 정확도 향상 활동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신포괄수가제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정보관리평가 현장 평가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심사평가원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8/21)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신포괄수가제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수가개발자료 제출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심사평가원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9/13)</a:t>
            </a:r>
          </a:p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의무기록 필수항목 작성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완결율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향상을 위한 진료과장 개별 면담</a:t>
            </a:r>
            <a:endParaRPr lang="en-US" altLang="ko-KR" sz="1400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0463" y="119675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5838" y="2176289"/>
            <a:ext cx="1451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5838" y="4393679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3" name="Rectangle 9"/>
          <p:cNvSpPr>
            <a:spLocks noChangeArrowheads="1"/>
          </p:cNvSpPr>
          <p:nvPr/>
        </p:nvSpPr>
        <p:spPr bwMode="auto">
          <a:xfrm>
            <a:off x="742650" y="4725144"/>
            <a:ext cx="806611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신포괄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정보관리 평가결과에 따른 정책 인센티브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4.01%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획득</a:t>
            </a:r>
            <a:endParaRPr lang="ko-KR" altLang="en-US" sz="1600" b="1" dirty="0">
              <a:solidFill>
                <a:schemeClr val="accent6">
                  <a:lumMod val="50000"/>
                </a:schemeClr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5838" y="525760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743870" y="5592142"/>
            <a:ext cx="8066116" cy="7848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신포괄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정보관리 평가점수 결과 저조 항목 상향 필요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b="1" dirty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의약품안전사용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(DUR)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 정보 수용도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(2.61</a:t>
            </a:r>
            <a:r>
              <a:rPr lang="ko-KR" altLang="en-US" sz="1400" b="1" dirty="0" smtClean="0">
                <a:latin typeface="맑은 고딕" pitchFamily="50" charset="-127"/>
                <a:ea typeface="맑은 고딕" pitchFamily="50" charset="-127"/>
              </a:rPr>
              <a:t>점</a:t>
            </a:r>
            <a:r>
              <a:rPr lang="en-US" altLang="ko-KR" sz="1400" b="1" dirty="0" smtClean="0">
                <a:latin typeface="맑은 고딕" pitchFamily="50" charset="-127"/>
                <a:ea typeface="맑은 고딕" pitchFamily="50" charset="-127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076949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8626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국고지원사업 이월금 최소화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4" y="352861"/>
            <a:ext cx="581440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17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시설부대</a:t>
            </a:r>
            <a:r>
              <a:rPr lang="ko-KR" altLang="en-US" dirty="0" err="1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539552" y="1268760"/>
            <a:ext cx="8066116" cy="14157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본관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외래부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리모델링공사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, </a:t>
            </a:r>
            <a:r>
              <a:rPr lang="ko-KR" altLang="en-US" sz="1400" b="1" dirty="0" err="1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기능특성화사업</a:t>
            </a:r>
            <a:r>
              <a:rPr lang="en-US" altLang="ko-KR" sz="10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(</a:t>
            </a:r>
            <a:r>
              <a:rPr lang="ko-KR" altLang="en-US" sz="10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응급의료센터</a:t>
            </a:r>
            <a:r>
              <a:rPr lang="en-US" altLang="ko-KR" sz="10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, </a:t>
            </a:r>
            <a:r>
              <a:rPr lang="ko-KR" altLang="en-US" sz="1000" b="1" dirty="0" err="1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분만실</a:t>
            </a:r>
            <a:r>
              <a:rPr lang="en-US" altLang="ko-KR" sz="10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, </a:t>
            </a:r>
            <a:r>
              <a:rPr lang="ko-KR" altLang="en-US" sz="10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중환자실 확충공사</a:t>
            </a:r>
            <a:r>
              <a:rPr lang="en-US" altLang="ko-KR" sz="10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),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수술실 및 </a:t>
            </a:r>
            <a:endParaRPr lang="en-US" altLang="ko-KR" sz="1400" b="1" dirty="0" smtClean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r>
              <a:rPr lang="en-US" altLang="ko-KR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             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지원시설 확충공사 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2018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년도 내 공사 완료</a:t>
            </a:r>
            <a:endParaRPr lang="en-US" altLang="ko-KR" sz="1400" b="1" dirty="0" smtClean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500" b="1" dirty="0" smtClean="0">
                <a:solidFill>
                  <a:srgbClr val="984807"/>
                </a:solidFill>
                <a:latin typeface="+mj-ea"/>
                <a:ea typeface="+mj-ea"/>
              </a:rPr>
              <a:t>  </a:t>
            </a:r>
            <a:r>
              <a:rPr lang="ko-KR" altLang="en-US" sz="1300" b="1" dirty="0" smtClean="0">
                <a:solidFill>
                  <a:prstClr val="black"/>
                </a:solidFill>
                <a:latin typeface="+mj-ea"/>
                <a:ea typeface="+mj-ea"/>
              </a:rPr>
              <a:t>▶</a:t>
            </a:r>
            <a:r>
              <a:rPr lang="en-US" altLang="ko-KR" sz="1300" b="1" dirty="0" smtClean="0">
                <a:solidFill>
                  <a:prstClr val="black"/>
                </a:solidFill>
                <a:latin typeface="+mj-ea"/>
                <a:ea typeface="+mj-ea"/>
              </a:rPr>
              <a:t> </a:t>
            </a:r>
            <a:r>
              <a:rPr lang="ko-KR" altLang="en-US" sz="1300" b="1" dirty="0" smtClean="0">
                <a:solidFill>
                  <a:prstClr val="black"/>
                </a:solidFill>
                <a:latin typeface="+mj-ea"/>
                <a:ea typeface="+mj-ea"/>
              </a:rPr>
              <a:t>추진실적 </a:t>
            </a:r>
            <a:r>
              <a:rPr lang="en-US" altLang="ko-KR" sz="1300" b="1" dirty="0" smtClean="0">
                <a:solidFill>
                  <a:prstClr val="black"/>
                </a:solidFill>
                <a:latin typeface="+mj-ea"/>
                <a:ea typeface="+mj-ea"/>
              </a:rPr>
              <a:t>: </a:t>
            </a:r>
            <a:r>
              <a:rPr lang="ko-KR" altLang="en-US" sz="1300" b="1" dirty="0" smtClean="0">
                <a:solidFill>
                  <a:prstClr val="black"/>
                </a:solidFill>
                <a:latin typeface="+mj-ea"/>
                <a:ea typeface="+mj-ea"/>
              </a:rPr>
              <a:t>본관 외래부리모델링공사</a:t>
            </a:r>
            <a:r>
              <a:rPr lang="en-US" altLang="ko-KR" sz="1300" b="1" dirty="0" smtClean="0">
                <a:solidFill>
                  <a:prstClr val="black"/>
                </a:solidFill>
                <a:latin typeface="+mj-ea"/>
                <a:ea typeface="+mj-ea"/>
              </a:rPr>
              <a:t>, </a:t>
            </a:r>
            <a:r>
              <a:rPr lang="ko-KR" altLang="en-US" sz="1300" b="1" dirty="0" err="1" smtClean="0">
                <a:solidFill>
                  <a:prstClr val="black"/>
                </a:solidFill>
                <a:latin typeface="+mj-ea"/>
                <a:ea typeface="+mj-ea"/>
              </a:rPr>
              <a:t>기능특성화사업</a:t>
            </a:r>
            <a:r>
              <a:rPr lang="ko-KR" altLang="en-US" sz="1300" b="1" dirty="0" smtClean="0">
                <a:solidFill>
                  <a:prstClr val="black"/>
                </a:solidFill>
                <a:latin typeface="+mj-ea"/>
                <a:ea typeface="+mj-ea"/>
              </a:rPr>
              <a:t> 완료</a:t>
            </a:r>
            <a:endParaRPr lang="en-US" altLang="ko-KR" sz="1300" b="1" dirty="0" smtClean="0">
              <a:solidFill>
                <a:prstClr val="black"/>
              </a:solidFill>
              <a:latin typeface="+mj-ea"/>
              <a:ea typeface="+mj-ea"/>
            </a:endParaRPr>
          </a:p>
          <a:p>
            <a:pPr eaLnBrk="0" latinLnBrk="0" hangingPunct="0"/>
            <a:r>
              <a:rPr lang="en-US" altLang="ko-KR" sz="1300" b="1" dirty="0">
                <a:solidFill>
                  <a:prstClr val="black"/>
                </a:solidFill>
                <a:latin typeface="+mj-ea"/>
                <a:ea typeface="+mj-ea"/>
              </a:rPr>
              <a:t> </a:t>
            </a:r>
            <a:r>
              <a:rPr lang="en-US" altLang="ko-KR" sz="1300" b="1" dirty="0" smtClean="0">
                <a:solidFill>
                  <a:prstClr val="black"/>
                </a:solidFill>
                <a:latin typeface="+mj-ea"/>
                <a:ea typeface="+mj-ea"/>
              </a:rPr>
              <a:t>                  </a:t>
            </a:r>
            <a:r>
              <a:rPr lang="ko-KR" altLang="en-US" sz="1300" b="1" dirty="0" smtClean="0">
                <a:solidFill>
                  <a:prstClr val="black"/>
                </a:solidFill>
                <a:latin typeface="+mj-ea"/>
                <a:ea typeface="+mj-ea"/>
              </a:rPr>
              <a:t>수술실 및 지원시설 확충공사 사업변경 </a:t>
            </a:r>
            <a:r>
              <a:rPr lang="ko-KR" altLang="en-US" sz="1300" b="1" dirty="0" smtClean="0">
                <a:latin typeface="+mj-ea"/>
                <a:ea typeface="+mj-ea"/>
              </a:rPr>
              <a:t>⇒ </a:t>
            </a:r>
            <a:r>
              <a:rPr lang="en-US" altLang="ko-KR" sz="1300" b="1" dirty="0" smtClean="0">
                <a:latin typeface="+mj-ea"/>
                <a:ea typeface="+mj-ea"/>
              </a:rPr>
              <a:t>2019</a:t>
            </a:r>
            <a:r>
              <a:rPr lang="ko-KR" altLang="en-US" sz="1300" b="1" dirty="0" smtClean="0">
                <a:latin typeface="+mj-ea"/>
                <a:ea typeface="+mj-ea"/>
              </a:rPr>
              <a:t>년 완료예정</a:t>
            </a:r>
            <a:endParaRPr lang="ko-KR" altLang="en-US" sz="1300" b="1" dirty="0">
              <a:latin typeface="+mj-ea"/>
              <a:ea typeface="+mj-ea"/>
            </a:endParaRPr>
          </a:p>
          <a:p>
            <a:pPr eaLnBrk="0" latinLnBrk="0" hangingPunct="0"/>
            <a:endParaRPr lang="ko-KR" altLang="en-US" sz="1600" dirty="0">
              <a:latin typeface="+mj-lt"/>
            </a:endParaRPr>
          </a:p>
          <a:p>
            <a:pPr eaLnBrk="0" latinLnBrk="0" hangingPunct="0"/>
            <a:endParaRPr lang="en-US" altLang="ko-KR" sz="1600" b="1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41" name="Rectangle 9"/>
          <p:cNvSpPr>
            <a:spLocks noChangeArrowheads="1"/>
          </p:cNvSpPr>
          <p:nvPr/>
        </p:nvSpPr>
        <p:spPr bwMode="auto">
          <a:xfrm>
            <a:off x="539552" y="2564904"/>
            <a:ext cx="806611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본관 </a:t>
            </a:r>
            <a:r>
              <a:rPr lang="ko-KR" altLang="en-US" sz="14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외래부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4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리모델링공사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응급의료센터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분만실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중환자실 확충공사</a:t>
            </a:r>
            <a:endParaRPr lang="ko-KR" altLang="en-US" sz="14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52" y="908720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prstClr val="black"/>
                </a:solidFill>
              </a:rPr>
              <a:t>■ </a:t>
            </a:r>
            <a:r>
              <a:rPr lang="ko-KR" altLang="en-US" sz="16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sz="16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sz="16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sz="16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0793" y="2204864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prstClr val="black"/>
                </a:solidFill>
              </a:rPr>
              <a:t>■ </a:t>
            </a:r>
            <a:r>
              <a:rPr lang="ko-KR" altLang="en-US" sz="16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sz="16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5838" y="3212976"/>
            <a:ext cx="37561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prstClr val="black"/>
                </a:solidFill>
              </a:rPr>
              <a:t>■ </a:t>
            </a:r>
            <a:r>
              <a:rPr lang="ko-KR" altLang="en-US" sz="16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sz="16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467544" y="3573016"/>
            <a:ext cx="8066116" cy="2046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r>
              <a:rPr lang="en-US" altLang="ko-KR" sz="10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3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본관리모델링공사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-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내시경실 확장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외래진료실 환경개선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출입구 차양시설 설치</a:t>
            </a:r>
            <a:endParaRPr lang="en-US" altLang="ko-KR" sz="13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3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3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기능특성화사업</a:t>
            </a:r>
            <a:endParaRPr lang="en-US" altLang="ko-KR" sz="13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3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응급의료센터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3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음압격리병실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 설치</a:t>
            </a:r>
            <a:endParaRPr lang="en-US" altLang="ko-KR" sz="13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 - </a:t>
            </a:r>
            <a:r>
              <a:rPr lang="ko-KR" altLang="en-US" sz="13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분만실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3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가족분만실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신생아실 설치</a:t>
            </a:r>
            <a:endParaRPr lang="en-US" altLang="ko-KR" sz="13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3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 -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중환자실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3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음압격리병실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일반격리병실 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실 설치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 </a:t>
            </a:r>
          </a:p>
          <a:p>
            <a:endParaRPr lang="en-US" altLang="ko-KR" sz="4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개선사항 </a:t>
            </a:r>
            <a:r>
              <a:rPr lang="en-US" altLang="ko-KR" sz="14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 </a:t>
            </a:r>
          </a:p>
          <a:p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sz="13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전반적인 안내간판 교체</a:t>
            </a:r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응급의료센터 출입구 주변 환경개선</a:t>
            </a:r>
            <a:endParaRPr lang="ko-KR" altLang="en-US" sz="13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23528" y="5661248"/>
            <a:ext cx="25922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 smtClean="0">
                <a:solidFill>
                  <a:prstClr val="black"/>
                </a:solidFill>
              </a:rPr>
              <a:t>■ </a:t>
            </a:r>
            <a:r>
              <a:rPr lang="ko-KR" altLang="en-US" sz="16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sz="16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16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sz="1600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sz="1600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538332" y="6032901"/>
            <a:ext cx="8066116" cy="492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환자 진료 중 공사를 진행하여 공사 일정에 차질발생 및 환자</a:t>
            </a:r>
            <a:r>
              <a:rPr lang="en-US" altLang="ko-KR" sz="13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불편 제공</a:t>
            </a:r>
            <a:endParaRPr lang="en-US" altLang="ko-KR" sz="13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3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수술실 및 지원시설 확충공사 사업비 부족으로 통합 종교시설 축소</a:t>
            </a:r>
            <a:endParaRPr lang="en-US" altLang="ko-KR" sz="1300" b="1" i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26985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8626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장례식장 홍보 강화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4" y="352861"/>
            <a:ext cx="581440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18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err="1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시설부대</a:t>
            </a:r>
            <a:r>
              <a:rPr lang="ko-KR" altLang="en-US" dirty="0" err="1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1352" y="10527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754356" y="1485994"/>
            <a:ext cx="8066116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진료권역 보건진료소 및</a:t>
            </a:r>
            <a:r>
              <a:rPr lang="ko-KR" altLang="en-US" sz="1600" b="1" dirty="0" smtClean="0">
                <a:solidFill>
                  <a:srgbClr val="984807"/>
                </a:solidFill>
                <a:ea typeface="맑은 고딕" pitchFamily="50" charset="-127"/>
              </a:rPr>
              <a:t> 요양병원</a:t>
            </a:r>
            <a:r>
              <a:rPr lang="en-US" altLang="ko-KR" sz="1600" b="1" dirty="0" smtClean="0">
                <a:solidFill>
                  <a:srgbClr val="984807"/>
                </a:solidFill>
                <a:ea typeface="맑은 고딕" pitchFamily="50" charset="-127"/>
              </a:rPr>
              <a:t>,</a:t>
            </a:r>
            <a:r>
              <a:rPr lang="ko-KR" altLang="en-US" sz="1600" b="1" dirty="0" smtClean="0">
                <a:solidFill>
                  <a:srgbClr val="984807"/>
                </a:solidFill>
                <a:ea typeface="맑은 고딕" pitchFamily="50" charset="-127"/>
              </a:rPr>
              <a:t> 요양시설 방문</a:t>
            </a:r>
            <a:r>
              <a:rPr lang="en-US" altLang="ko-KR" sz="1600" b="1" dirty="0" smtClean="0">
                <a:solidFill>
                  <a:srgbClr val="984807"/>
                </a:solidFill>
                <a:ea typeface="맑은 고딕" pitchFamily="50" charset="-127"/>
              </a:rPr>
              <a:t> </a:t>
            </a:r>
            <a:endParaRPr lang="en-US" altLang="ko-KR" sz="1600" b="1" dirty="0" smtClean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방문홍보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3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회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, </a:t>
            </a:r>
            <a:r>
              <a:rPr lang="ko-KR" altLang="en-US" sz="1600" b="1" dirty="0" err="1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리필렛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홍보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2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회</a:t>
            </a:r>
            <a:endParaRPr lang="en-US" altLang="ko-KR" sz="1600" b="1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1352" y="228205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0" name="Rectangle 9"/>
          <p:cNvSpPr>
            <a:spLocks noChangeArrowheads="1"/>
          </p:cNvSpPr>
          <p:nvPr/>
        </p:nvSpPr>
        <p:spPr bwMode="auto">
          <a:xfrm>
            <a:off x="761973" y="2714620"/>
            <a:ext cx="80661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진료권역 보건진료소 요양원 방문홍보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1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600" b="1" dirty="0" smtClean="0">
                <a:solidFill>
                  <a:srgbClr val="984807"/>
                </a:solidFill>
                <a:latin typeface="굴림"/>
                <a:ea typeface="굴림"/>
              </a:rPr>
              <a:t>′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10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진료권역 이장협의회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요양병원 및 요양원 방문 홍보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2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en-US" altLang="ko-KR" sz="1600" b="1" dirty="0" smtClean="0">
                <a:solidFill>
                  <a:srgbClr val="984807"/>
                </a:solidFill>
                <a:latin typeface="굴림"/>
                <a:ea typeface="굴림"/>
              </a:rPr>
              <a:t>′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9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장례식장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리플렛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배포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2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회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(’18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7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/</a:t>
            </a:r>
            <a:r>
              <a:rPr lang="ko-KR" altLang="en-US" sz="1600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병동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중환자실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sz="1600" b="1" i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5838" y="3831931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8" name="Rectangle 9"/>
          <p:cNvSpPr>
            <a:spLocks noChangeArrowheads="1"/>
          </p:cNvSpPr>
          <p:nvPr/>
        </p:nvSpPr>
        <p:spPr bwMode="auto">
          <a:xfrm>
            <a:off x="772583" y="4196050"/>
            <a:ext cx="806611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en-US" altLang="ko-KR" sz="1600" b="1" dirty="0" smtClean="0">
                <a:solidFill>
                  <a:srgbClr val="984807"/>
                </a:solidFill>
                <a:latin typeface="굴림"/>
                <a:ea typeface="굴림"/>
              </a:rPr>
              <a:t>′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장례식장 수익   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1,860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굴림"/>
                <a:ea typeface="굴림"/>
              </a:rPr>
              <a:t>⇒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전년동기대비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40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백만원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증가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(2.2%)</a:t>
            </a:r>
            <a:r>
              <a:rPr lang="ko-KR" altLang="en-US" sz="1600" b="1" dirty="0" smtClean="0">
                <a:solidFill>
                  <a:srgbClr val="984807"/>
                </a:solidFill>
                <a:latin typeface="굴림"/>
                <a:ea typeface="굴림"/>
              </a:rPr>
              <a:t> </a:t>
            </a:r>
            <a:r>
              <a:rPr lang="ko-KR" altLang="en-US" sz="1600" b="1" dirty="0" smtClean="0">
                <a:solidFill>
                  <a:srgbClr val="984807"/>
                </a:solidFill>
                <a:latin typeface="+mn-lt"/>
                <a:ea typeface="맑은 고딕" pitchFamily="50" charset="-127"/>
              </a:rPr>
              <a:t> </a:t>
            </a:r>
            <a:endParaRPr lang="en-US" altLang="ko-KR" sz="1600" b="1" dirty="0" smtClean="0">
              <a:solidFill>
                <a:srgbClr val="984807"/>
              </a:solidFill>
              <a:latin typeface="+mn-lt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en-US" altLang="ko-KR" sz="1600" b="1" dirty="0" smtClean="0">
                <a:solidFill>
                  <a:srgbClr val="984807"/>
                </a:solidFill>
                <a:latin typeface="굴림"/>
                <a:ea typeface="굴림"/>
              </a:rPr>
              <a:t>′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18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장례식장 이용객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391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명</a:t>
            </a:r>
            <a:r>
              <a:rPr lang="ko-KR" altLang="en-US" sz="1600" b="1" dirty="0" smtClean="0">
                <a:solidFill>
                  <a:srgbClr val="984807"/>
                </a:solidFill>
                <a:latin typeface="굴림"/>
                <a:ea typeface="굴림"/>
              </a:rPr>
              <a:t> ⇒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전년동기대비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26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명 증가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(7.1%)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0463" y="5214342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0" name="Rectangle 9"/>
          <p:cNvSpPr>
            <a:spLocks noChangeArrowheads="1"/>
          </p:cNvSpPr>
          <p:nvPr/>
        </p:nvSpPr>
        <p:spPr bwMode="auto">
          <a:xfrm>
            <a:off x="754356" y="5542426"/>
            <a:ext cx="806611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상조회사 이용 및 기업상조 선호로 인한 수익감소</a:t>
            </a:r>
            <a:r>
              <a:rPr lang="en-US" altLang="ko-KR" sz="1600" b="1" i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재료비 원가상승에 따른 편의점물품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음식판매 가격인상 필요 </a:t>
            </a:r>
            <a:endParaRPr lang="en-US" altLang="ko-KR" sz="1400" b="1" dirty="0" smtClean="0">
              <a:latin typeface="맑은 고딕" pitchFamily="50" charset="-127"/>
              <a:ea typeface="맑은 고딕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86462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940634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공공보건의료사업 강화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4" y="352861"/>
            <a:ext cx="653447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19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보건의료팀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Rectangle 9"/>
          <p:cNvSpPr>
            <a:spLocks noChangeArrowheads="1"/>
          </p:cNvSpPr>
          <p:nvPr/>
        </p:nvSpPr>
        <p:spPr bwMode="auto">
          <a:xfrm>
            <a:off x="754356" y="1485994"/>
            <a:ext cx="8066116" cy="661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○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목 표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/>
                <a:ea typeface="맑은 고딕" pitchFamily="50" charset="-127"/>
              </a:rPr>
              <a:t>: </a:t>
            </a:r>
            <a:r>
              <a:rPr lang="en-US" altLang="ko-KR" sz="1600" dirty="0">
                <a:solidFill>
                  <a:srgbClr val="98480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10,563</a:t>
            </a:r>
            <a:r>
              <a:rPr lang="ko-KR" altLang="en-US" sz="1600" dirty="0" smtClean="0">
                <a:solidFill>
                  <a:srgbClr val="984807"/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명</a:t>
            </a:r>
            <a:endParaRPr lang="en-US" altLang="ko-KR" sz="1600" b="1" dirty="0" smtClean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endParaRPr lang="ko-KR" altLang="en-US" sz="500" b="1" dirty="0">
              <a:solidFill>
                <a:srgbClr val="984807"/>
              </a:solidFill>
              <a:latin typeface="맑은 고딕"/>
              <a:ea typeface="맑은 고딕" pitchFamily="50" charset="-127"/>
            </a:endParaRPr>
          </a:p>
          <a:p>
            <a:pPr eaLnBrk="0" latinLnBrk="0" hangingPunct="0"/>
            <a:r>
              <a:rPr lang="ko-KR" altLang="en-US" sz="1600" b="1" dirty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▶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추진실적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: 12,483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명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(</a:t>
            </a:r>
            <a:r>
              <a:rPr lang="ko-KR" altLang="en-US" sz="1600" b="1" dirty="0" err="1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달성률</a:t>
            </a:r>
            <a:r>
              <a:rPr lang="ko-KR" altLang="en-US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 </a:t>
            </a:r>
            <a:r>
              <a:rPr lang="en-US" altLang="ko-KR" sz="1600" b="1" dirty="0" smtClean="0">
                <a:solidFill>
                  <a:prstClr val="black"/>
                </a:solidFill>
                <a:latin typeface="맑은 고딕"/>
                <a:ea typeface="맑은 고딕" pitchFamily="50" charset="-127"/>
              </a:rPr>
              <a:t>118.2%)</a:t>
            </a:r>
            <a:endParaRPr lang="en-US" altLang="ko-KR" sz="1600" b="1" dirty="0">
              <a:solidFill>
                <a:prstClr val="black"/>
              </a:solidFill>
              <a:latin typeface="맑은 고딕"/>
              <a:ea typeface="맑은 고딕" pitchFamily="50" charset="-127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1352" y="10527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목표 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/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추진실적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41352" y="228205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1352" y="2282053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주요내용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15" name="표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48889"/>
              </p:ext>
            </p:extLst>
          </p:nvPr>
        </p:nvGraphicFramePr>
        <p:xfrm>
          <a:off x="620233" y="2780928"/>
          <a:ext cx="7768191" cy="3459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03263"/>
                <a:gridCol w="777938"/>
                <a:gridCol w="1082706"/>
                <a:gridCol w="1082706"/>
                <a:gridCol w="1921578"/>
              </a:tblGrid>
              <a:tr h="1541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구 분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목 표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실 적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달성도</a:t>
                      </a:r>
                      <a:endParaRPr lang="ko-KR" altLang="en-US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100" dirty="0" smtClean="0"/>
                        <a:t>비고</a:t>
                      </a:r>
                      <a:endParaRPr lang="ko-KR" altLang="en-US" sz="11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b="1" dirty="0" smtClean="0"/>
                        <a:t>합 계</a:t>
                      </a:r>
                      <a:endParaRPr lang="ko-KR" altLang="en-US" sz="800" b="1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10,563</a:t>
                      </a:r>
                      <a:endParaRPr lang="ko-KR" altLang="en-US" sz="800" b="1" dirty="0"/>
                    </a:p>
                  </a:txBody>
                  <a:tcPr marR="900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12,483</a:t>
                      </a:r>
                      <a:endParaRPr lang="ko-KR" altLang="en-US" sz="800" b="1" dirty="0"/>
                    </a:p>
                  </a:txBody>
                  <a:tcPr marR="900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b="1" dirty="0" smtClean="0"/>
                        <a:t>118.2</a:t>
                      </a:r>
                      <a:endParaRPr lang="ko-KR" altLang="en-US" sz="800" b="1" dirty="0"/>
                    </a:p>
                  </a:txBody>
                  <a:tcPr marR="9000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b="1" dirty="0"/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541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의료사회 복지상담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180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215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119.4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/>
                        <a:t>저소득층 진료비 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120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108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 90.0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/>
                        <a:t>외국인근로자 등 건강지원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310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239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  77.1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r>
                        <a:rPr lang="en-US" altLang="ko-KR" sz="800" dirty="0" smtClean="0"/>
                        <a:t>*</a:t>
                      </a:r>
                      <a:r>
                        <a:rPr lang="ko-KR" altLang="en-US" sz="800" dirty="0" smtClean="0"/>
                        <a:t>통역실적</a:t>
                      </a:r>
                      <a:r>
                        <a:rPr lang="en-US" altLang="ko-KR" sz="800" dirty="0" smtClean="0"/>
                        <a:t>:</a:t>
                      </a:r>
                      <a:r>
                        <a:rPr lang="ko-KR" altLang="en-US" sz="800" dirty="0" smtClean="0"/>
                        <a:t>자원봉사실적으로 대체 </a:t>
                      </a:r>
                      <a:endParaRPr lang="ko-KR" altLang="en-US" sz="800" dirty="0"/>
                    </a:p>
                  </a:txBody>
                  <a:tcPr anchor="ctr"/>
                </a:tc>
              </a:tr>
              <a:tr h="165351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학대아동 및 학교 밖 청소년 건강관리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40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40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100.0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지역아동센터 건강지원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1,000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1,085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108.5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/>
                        <a:t>찾아가는 진료서비스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200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215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107.5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/>
                        <a:t>재가 장애인 복지프로그램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380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578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152.1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smtClean="0"/>
                        <a:t>자원봉사단 사회공헌 활동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29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96.7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800" dirty="0" err="1" smtClean="0"/>
                        <a:t>무의면</a:t>
                      </a:r>
                      <a:r>
                        <a:rPr lang="ko-KR" altLang="en-US" sz="800" dirty="0" smtClean="0"/>
                        <a:t> 의료봉사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147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100.0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만성질환관리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4,000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4,176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104.4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치매관리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400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590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147.5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정신보건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623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668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107.2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지역사회 보건교육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3,250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4,352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133.9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  <a:tr h="154185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800" dirty="0" smtClean="0"/>
                        <a:t>지역사회 의료지원</a:t>
                      </a:r>
                      <a:endParaRPr lang="ko-KR" altLang="en-US" sz="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30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41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r" latinLnBrk="1"/>
                      <a:r>
                        <a:rPr lang="en-US" altLang="ko-KR" sz="800" dirty="0" smtClean="0"/>
                        <a:t>136.7</a:t>
                      </a:r>
                      <a:endParaRPr lang="ko-KR" altLang="en-US" sz="800" dirty="0"/>
                    </a:p>
                  </a:txBody>
                  <a:tcPr marR="90000" anchor="ctr"/>
                </a:tc>
                <a:tc>
                  <a:txBody>
                    <a:bodyPr/>
                    <a:lstStyle/>
                    <a:p>
                      <a:pPr algn="l" latinLnBrk="1"/>
                      <a:endParaRPr lang="ko-KR" altLang="en-US" sz="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16" name="TextBox 15"/>
          <p:cNvSpPr txBox="1"/>
          <p:nvPr/>
        </p:nvSpPr>
        <p:spPr>
          <a:xfrm>
            <a:off x="5940152" y="2466719"/>
            <a:ext cx="25202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100" dirty="0" smtClean="0"/>
              <a:t>2018. 12. 31. </a:t>
            </a:r>
            <a:r>
              <a:rPr lang="ko-KR" altLang="en-US" sz="1100" dirty="0" smtClean="0"/>
              <a:t>기준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단위 </a:t>
            </a:r>
            <a:r>
              <a:rPr lang="en-US" altLang="ko-KR" sz="1100" dirty="0" smtClean="0"/>
              <a:t>: </a:t>
            </a:r>
            <a:r>
              <a:rPr lang="ko-KR" altLang="en-US" sz="1100" dirty="0" smtClean="0"/>
              <a:t>명</a:t>
            </a:r>
            <a:r>
              <a:rPr lang="en-US" altLang="ko-KR" sz="1100" dirty="0" smtClean="0"/>
              <a:t>, </a:t>
            </a:r>
            <a:r>
              <a:rPr lang="ko-KR" altLang="en-US" sz="1100" dirty="0" smtClean="0"/>
              <a:t>회</a:t>
            </a:r>
            <a:r>
              <a:rPr lang="en-US" altLang="ko-KR" sz="1100" dirty="0" smtClean="0"/>
              <a:t>, %)</a:t>
            </a:r>
            <a:endParaRPr lang="ko-KR" altLang="en-US" sz="1100" dirty="0"/>
          </a:p>
        </p:txBody>
      </p:sp>
    </p:spTree>
    <p:extLst>
      <p:ext uri="{BB962C8B-B14F-4D97-AF65-F5344CB8AC3E}">
        <p14:creationId xmlns:p14="http://schemas.microsoft.com/office/powerpoint/2010/main" val="1368972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양쪽 모서리가 둥근 사각형 16"/>
          <p:cNvSpPr/>
          <p:nvPr/>
        </p:nvSpPr>
        <p:spPr>
          <a:xfrm rot="16200000">
            <a:off x="4325510" y="-4032702"/>
            <a:ext cx="492988" cy="9144003"/>
          </a:xfrm>
          <a:prstGeom prst="round2SameRect">
            <a:avLst>
              <a:gd name="adj1" fmla="val 0"/>
              <a:gd name="adj2" fmla="val 0"/>
            </a:avLst>
          </a:prstGeom>
          <a:solidFill>
            <a:schemeClr val="bg1">
              <a:lumMod val="75000"/>
            </a:schemeClr>
          </a:solidFill>
          <a:ln w="539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>
            <a:scene3d>
              <a:camera prst="orthographicFront"/>
              <a:lightRig rig="threePt" dir="t"/>
            </a:scene3d>
            <a:sp3d>
              <a:bevelT w="1270" h="6350"/>
            </a:sp3d>
          </a:bodyPr>
          <a:lstStyle/>
          <a:p>
            <a:pPr algn="ctr" latinLnBrk="0"/>
            <a:endParaRPr lang="ko-KR" altLang="en-US" sz="2400" b="1" spc="-151" dirty="0">
              <a:solidFill>
                <a:prstClr val="white"/>
              </a:solidFill>
              <a:effectLst>
                <a:outerShdw blurRad="63500" algn="ctr" rotWithShape="0">
                  <a:prstClr val="black">
                    <a:alpha val="70000"/>
                  </a:prst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868626" y="299764"/>
            <a:ext cx="607963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r>
              <a:rPr lang="ko-KR" altLang="en-US" sz="2400" b="1" dirty="0" smtClean="0">
                <a:solidFill>
                  <a:prstClr val="black"/>
                </a:solidFill>
                <a:latin typeface="HY헤드라인M" pitchFamily="18" charset="-127"/>
                <a:ea typeface="HY헤드라인M" pitchFamily="18" charset="-127"/>
              </a:rPr>
              <a:t>공공보건의료사업 강화</a:t>
            </a:r>
            <a:endParaRPr lang="en-US" altLang="ko-KR" sz="2400" b="1" dirty="0">
              <a:solidFill>
                <a:prstClr val="black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9" name="직사각형 18"/>
          <p:cNvSpPr/>
          <p:nvPr/>
        </p:nvSpPr>
        <p:spPr>
          <a:xfrm>
            <a:off x="246144" y="352861"/>
            <a:ext cx="581439" cy="360509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19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925525" y="438263"/>
            <a:ext cx="1647003" cy="184666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spAutoFit/>
            <a:scene3d>
              <a:camera prst="orthographicFront"/>
              <a:lightRig rig="threePt" dir="t"/>
            </a:scene3d>
            <a:sp3d contourW="57150">
              <a:bevelT w="0" h="38100"/>
              <a:bevelB w="0" h="1270"/>
              <a:contourClr>
                <a:srgbClr val="068ABB"/>
              </a:contourClr>
            </a:sp3d>
          </a:bodyPr>
          <a:lstStyle>
            <a:defPPr>
              <a:defRPr lang="ko-KR"/>
            </a:defPPr>
            <a:lvl1pPr algn="ctr" fontAlgn="base" latinLnBrk="0">
              <a:defRPr sz="1200" b="1">
                <a:solidFill>
                  <a:schemeClr val="bg1"/>
                </a:solidFill>
                <a:latin typeface="+mn-ea"/>
              </a:defRPr>
            </a:lvl1pPr>
          </a:lstStyle>
          <a:p>
            <a:pPr algn="r"/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보건의료팀</a:t>
            </a:r>
            <a:r>
              <a:rPr lang="en-US" altLang="ko-KR" dirty="0" smtClean="0">
                <a:solidFill>
                  <a:srgbClr val="FFFF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dirty="0">
              <a:solidFill>
                <a:srgbClr val="FFFF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55838" y="1268760"/>
            <a:ext cx="3756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주요사업 성과 및 개선사항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3" name="Rectangle 9"/>
          <p:cNvSpPr>
            <a:spLocks noChangeArrowheads="1"/>
          </p:cNvSpPr>
          <p:nvPr/>
        </p:nvSpPr>
        <p:spPr bwMode="auto">
          <a:xfrm>
            <a:off x="772583" y="1661454"/>
            <a:ext cx="8066116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주요성과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취약계층 진료비 지원 활성화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남원시 보건소 등 지속적 연계를 통한 국가치매조기검진 실시 및 수익 창출 기여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저소득층 진료비 지원</a:t>
            </a:r>
            <a:endParaRPr lang="en-US" altLang="ko-KR" sz="1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endParaRPr lang="en-US" altLang="ko-KR" sz="6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&lt;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개선사항 </a:t>
            </a:r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&gt; </a:t>
            </a:r>
          </a:p>
          <a:p>
            <a:r>
              <a:rPr lang="en-US" altLang="ko-KR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- 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연계기관의 강사 지원을 통한 </a:t>
            </a:r>
            <a:r>
              <a:rPr lang="ko-KR" altLang="en-US" sz="1600" b="1" dirty="0" err="1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만성질환자</a:t>
            </a:r>
            <a:r>
              <a:rPr lang="ko-KR" altLang="en-US" sz="1600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운동 프로그램 진행</a:t>
            </a:r>
            <a:endParaRPr lang="ko-KR" altLang="en-US" sz="1600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7544" y="3429000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dirty="0" smtClean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문제점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애로사항</a:t>
            </a:r>
            <a:r>
              <a:rPr lang="en-US" altLang="ko-KR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25" name="Rectangle 9"/>
          <p:cNvSpPr>
            <a:spLocks noChangeArrowheads="1"/>
          </p:cNvSpPr>
          <p:nvPr/>
        </p:nvSpPr>
        <p:spPr bwMode="auto">
          <a:xfrm>
            <a:off x="771437" y="3880909"/>
            <a:ext cx="8066116" cy="1061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1400" dirty="0" smtClean="0">
                <a:solidFill>
                  <a:srgbClr val="984807"/>
                </a:solidFill>
                <a:latin typeface="+mn-lt"/>
                <a:ea typeface="HY견고딕" panose="02030600000101010101" pitchFamily="18" charset="-127"/>
              </a:rPr>
              <a:t> - </a:t>
            </a:r>
            <a:r>
              <a:rPr lang="ko-KR" altLang="en-US" sz="1400" dirty="0" smtClean="0">
                <a:solidFill>
                  <a:srgbClr val="984807"/>
                </a:solidFill>
                <a:latin typeface="+mn-lt"/>
                <a:ea typeface="HY견고딕" panose="02030600000101010101" pitchFamily="18" charset="-127"/>
              </a:rPr>
              <a:t>만성질환관리 전담간호사 수급 지연에 따른 사업 추진 어려움</a:t>
            </a:r>
            <a:endParaRPr lang="en-US" altLang="ko-KR" sz="1400" dirty="0" smtClean="0">
              <a:solidFill>
                <a:srgbClr val="984807"/>
              </a:solidFill>
              <a:latin typeface="+mn-lt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984807"/>
                </a:solidFill>
                <a:latin typeface="+mn-lt"/>
                <a:ea typeface="HY견고딕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984807"/>
                </a:solidFill>
                <a:latin typeface="+mn-lt"/>
                <a:ea typeface="HY견고딕" panose="02030600000101010101" pitchFamily="18" charset="-127"/>
              </a:rPr>
              <a:t>- </a:t>
            </a:r>
            <a:r>
              <a:rPr lang="ko-KR" altLang="en-US" sz="1400" dirty="0" smtClean="0">
                <a:solidFill>
                  <a:srgbClr val="984807"/>
                </a:solidFill>
                <a:latin typeface="+mn-lt"/>
                <a:ea typeface="HY견고딕" panose="02030600000101010101" pitchFamily="18" charset="-127"/>
              </a:rPr>
              <a:t>의료지원 자원봉사자 모집 한계로 </a:t>
            </a:r>
            <a:r>
              <a:rPr lang="ko-KR" altLang="en-US" sz="1400" dirty="0" err="1" smtClean="0">
                <a:solidFill>
                  <a:srgbClr val="984807"/>
                </a:solidFill>
                <a:latin typeface="+mn-lt"/>
                <a:ea typeface="HY견고딕" panose="02030600000101010101" pitchFamily="18" charset="-127"/>
              </a:rPr>
              <a:t>간호과와</a:t>
            </a:r>
            <a:r>
              <a:rPr lang="ko-KR" altLang="en-US" sz="1400" dirty="0" smtClean="0">
                <a:solidFill>
                  <a:srgbClr val="984807"/>
                </a:solidFill>
                <a:latin typeface="+mn-lt"/>
                <a:ea typeface="HY견고딕" panose="02030600000101010101" pitchFamily="18" charset="-127"/>
              </a:rPr>
              <a:t> 해결방법 노의 필요</a:t>
            </a:r>
            <a:endParaRPr lang="en-US" altLang="ko-KR" sz="1400" dirty="0" smtClean="0">
              <a:solidFill>
                <a:srgbClr val="984807"/>
              </a:solidFill>
              <a:latin typeface="+mn-lt"/>
              <a:ea typeface="HY견고딕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400" dirty="0">
                <a:solidFill>
                  <a:srgbClr val="984807"/>
                </a:solidFill>
                <a:latin typeface="+mn-lt"/>
                <a:ea typeface="HY견고딕" panose="02030600000101010101" pitchFamily="18" charset="-127"/>
              </a:rPr>
              <a:t> </a:t>
            </a:r>
            <a:r>
              <a:rPr lang="en-US" altLang="ko-KR" sz="1400" dirty="0" smtClean="0">
                <a:solidFill>
                  <a:srgbClr val="984807"/>
                </a:solidFill>
                <a:latin typeface="+mn-lt"/>
                <a:ea typeface="HY견고딕" panose="02030600000101010101" pitchFamily="18" charset="-127"/>
              </a:rPr>
              <a:t>- </a:t>
            </a:r>
            <a:r>
              <a:rPr lang="ko-KR" altLang="en-US" sz="1400" dirty="0" smtClean="0">
                <a:solidFill>
                  <a:srgbClr val="984807"/>
                </a:solidFill>
                <a:latin typeface="+mn-lt"/>
                <a:ea typeface="HY견고딕" panose="02030600000101010101" pitchFamily="18" charset="-127"/>
              </a:rPr>
              <a:t>만성질환관리 사업 추진을 위한 운동치료사 협조 필요</a:t>
            </a:r>
            <a:endParaRPr lang="en-US" altLang="ko-KR" sz="1300" dirty="0" smtClean="0">
              <a:solidFill>
                <a:srgbClr val="984807"/>
              </a:solidFill>
              <a:latin typeface="+mn-lt"/>
              <a:ea typeface="HY견고딕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0159466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178" name="그룹 13"/>
          <p:cNvGrpSpPr>
            <a:grpSpLocks/>
          </p:cNvGrpSpPr>
          <p:nvPr/>
        </p:nvGrpSpPr>
        <p:grpSpPr bwMode="auto">
          <a:xfrm>
            <a:off x="0" y="3645024"/>
            <a:ext cx="9144000" cy="82550"/>
            <a:chOff x="0" y="3756786"/>
            <a:chExt cx="9144000" cy="81789"/>
          </a:xfrm>
        </p:grpSpPr>
        <p:sp>
          <p:nvSpPr>
            <p:cNvPr id="3" name="직사각형 2"/>
            <p:cNvSpPr/>
            <p:nvPr/>
          </p:nvSpPr>
          <p:spPr>
            <a:xfrm>
              <a:off x="2051050" y="3763077"/>
              <a:ext cx="5187950" cy="75498"/>
            </a:xfrm>
            <a:prstGeom prst="rect">
              <a:avLst/>
            </a:prstGeom>
            <a:solidFill>
              <a:srgbClr val="005094"/>
            </a:solidFill>
            <a:ln w="2857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ko-KR" altLang="en-US" sz="2000" b="1">
                <a:solidFill>
                  <a:schemeClr val="bg1"/>
                </a:solidFill>
                <a:latin typeface="맑은 고딕" pitchFamily="50" charset="-127"/>
              </a:endParaRPr>
            </a:p>
          </p:txBody>
        </p:sp>
        <p:cxnSp>
          <p:nvCxnSpPr>
            <p:cNvPr id="7" name="직선 연결선 6"/>
            <p:cNvCxnSpPr/>
            <p:nvPr/>
          </p:nvCxnSpPr>
          <p:spPr>
            <a:xfrm>
              <a:off x="0" y="3756786"/>
              <a:ext cx="9144000" cy="0"/>
            </a:xfrm>
            <a:prstGeom prst="line">
              <a:avLst/>
            </a:prstGeom>
            <a:ln w="15875">
              <a:solidFill>
                <a:srgbClr val="0050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TextBox 9"/>
          <p:cNvSpPr txBox="1"/>
          <p:nvPr/>
        </p:nvSpPr>
        <p:spPr>
          <a:xfrm>
            <a:off x="928662" y="2740879"/>
            <a:ext cx="7286676" cy="646331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threePt" dir="t"/>
            </a:scene3d>
            <a:sp3d>
              <a:bevelT w="1270" h="1270"/>
              <a:bevelB w="1270" h="1270"/>
            </a:sp3d>
          </a:bodyPr>
          <a:lstStyle/>
          <a:p>
            <a:pPr algn="ctr">
              <a:defRPr/>
            </a:pPr>
            <a:r>
              <a:rPr lang="ko-KR" altLang="en-US" sz="3600" dirty="0">
                <a:solidFill>
                  <a:srgbClr val="1005F5"/>
                </a:solidFill>
                <a:latin typeface="HY헤드라인M" pitchFamily="18" charset="-127"/>
                <a:ea typeface="HY헤드라인M" pitchFamily="18" charset="-127"/>
              </a:rPr>
              <a:t>기타사항</a:t>
            </a:r>
          </a:p>
        </p:txBody>
      </p:sp>
    </p:spTree>
    <p:extLst>
      <p:ext uri="{BB962C8B-B14F-4D97-AF65-F5344CB8AC3E}">
        <p14:creationId xmlns:p14="http://schemas.microsoft.com/office/powerpoint/2010/main" val="2281609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Rectangle 9"/>
          <p:cNvSpPr>
            <a:spLocks noChangeArrowheads="1"/>
          </p:cNvSpPr>
          <p:nvPr/>
        </p:nvSpPr>
        <p:spPr bwMode="auto">
          <a:xfrm>
            <a:off x="683568" y="1268759"/>
            <a:ext cx="8316912" cy="61401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○ 2019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년도 부서별 주요현안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ko-KR" altLang="en-US" b="1" dirty="0" err="1" smtClean="0">
                <a:latin typeface="굴림" panose="020B0600000101010101" pitchFamily="50" charset="-127"/>
                <a:ea typeface="굴림" panose="020B0600000101010101" pitchFamily="50" charset="-127"/>
              </a:rPr>
              <a:t>보직</a:t>
            </a:r>
            <a:r>
              <a:rPr lang="ko-KR" altLang="en-US" b="1" dirty="0" err="1">
                <a:latin typeface="굴림" panose="020B0600000101010101" pitchFamily="50" charset="-127"/>
                <a:ea typeface="굴림" panose="020B0600000101010101" pitchFamily="50" charset="-127"/>
              </a:rPr>
              <a:t>자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 직무성과지표 선정에 따라 추후 통보 </a:t>
            </a:r>
            <a:endParaRPr lang="en-US" altLang="ko-KR" b="1" dirty="0" smtClean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 2019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상반기 도의회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업무보고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(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예정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endParaRPr lang="en-US" altLang="ko-KR" sz="1000" b="1" dirty="0" smtClean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○</a:t>
            </a: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2019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년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</a:t>
            </a:r>
            <a:r>
              <a:rPr lang="ko-KR" altLang="en-US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월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경영전략회의 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: ‘18. </a:t>
            </a:r>
            <a:r>
              <a:rPr lang="en-US" altLang="ko-KR" b="1" dirty="0" smtClean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4. 17.(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수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) 16:00 / </a:t>
            </a:r>
            <a:r>
              <a:rPr lang="ko-KR" altLang="en-US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대회의실 </a:t>
            </a:r>
            <a:endParaRPr lang="en-US" altLang="ko-KR" b="1" dirty="0">
              <a:solidFill>
                <a:srgbClr val="984807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참석</a:t>
            </a:r>
            <a:r>
              <a:rPr lang="en-US" altLang="ko-KR" b="1" dirty="0">
                <a:latin typeface="+mn-ea"/>
              </a:rPr>
              <a:t>) </a:t>
            </a:r>
            <a:r>
              <a:rPr lang="ko-KR" altLang="en-US" b="1" dirty="0">
                <a:latin typeface="+mn-ea"/>
              </a:rPr>
              <a:t>전 부서장 및 계장</a:t>
            </a:r>
            <a:endParaRPr lang="en-US" altLang="ko-KR" b="1" dirty="0">
              <a:latin typeface="+mn-ea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 </a:t>
            </a:r>
            <a:r>
              <a:rPr lang="en-US" altLang="ko-KR" b="1" dirty="0">
                <a:latin typeface="+mn-ea"/>
              </a:rPr>
              <a:t>- (</a:t>
            </a:r>
            <a:r>
              <a:rPr lang="ko-KR" altLang="en-US" b="1" dirty="0">
                <a:latin typeface="+mn-ea"/>
              </a:rPr>
              <a:t>내용</a:t>
            </a:r>
            <a:r>
              <a:rPr lang="en-US" altLang="ko-KR" b="1" dirty="0">
                <a:latin typeface="+mn-ea"/>
              </a:rPr>
              <a:t>) </a:t>
            </a:r>
            <a:r>
              <a:rPr lang="en-US" altLang="ko-KR" b="1" dirty="0" smtClean="0">
                <a:latin typeface="+mn-ea"/>
              </a:rPr>
              <a:t>2019. 1</a:t>
            </a:r>
            <a:r>
              <a:rPr lang="ko-KR" altLang="en-US" b="1" dirty="0" smtClean="0">
                <a:latin typeface="+mn-ea"/>
              </a:rPr>
              <a:t>분기 </a:t>
            </a:r>
            <a:r>
              <a:rPr lang="ko-KR" altLang="en-US" b="1" dirty="0">
                <a:latin typeface="+mn-ea"/>
              </a:rPr>
              <a:t>주요업무 추진실적 </a:t>
            </a:r>
            <a:r>
              <a:rPr lang="ko-KR" altLang="en-US" b="1" dirty="0" smtClean="0">
                <a:latin typeface="+mn-ea"/>
              </a:rPr>
              <a:t>보고  및 현안사항</a:t>
            </a:r>
            <a:endParaRPr lang="en-US" altLang="ko-KR" b="1" dirty="0" smtClean="0">
              <a:latin typeface="+mn-ea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b="1" dirty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b="1" dirty="0" smtClean="0">
                <a:latin typeface="휴먼모음T" panose="02030504000101010101" pitchFamily="18" charset="-127"/>
                <a:ea typeface="휴먼모음T" panose="02030504000101010101" pitchFamily="18" charset="-127"/>
              </a:rPr>
              <a:t> </a:t>
            </a:r>
            <a:r>
              <a:rPr lang="en-US" altLang="ko-KR" b="1" dirty="0" smtClean="0">
                <a:latin typeface="+mn-ea"/>
              </a:rPr>
              <a:t>- </a:t>
            </a:r>
            <a:r>
              <a:rPr lang="en-US" altLang="ko-KR" b="1" dirty="0">
                <a:latin typeface="+mn-ea"/>
              </a:rPr>
              <a:t>(</a:t>
            </a:r>
            <a:r>
              <a:rPr lang="ko-KR" altLang="en-US" b="1" dirty="0">
                <a:latin typeface="+mn-ea"/>
              </a:rPr>
              <a:t>내용</a:t>
            </a:r>
            <a:r>
              <a:rPr lang="en-US" altLang="ko-KR" b="1" dirty="0" smtClean="0">
                <a:latin typeface="+mn-ea"/>
              </a:rPr>
              <a:t>) 2019. 2</a:t>
            </a:r>
            <a:r>
              <a:rPr lang="ko-KR" altLang="en-US" b="1" dirty="0" smtClean="0">
                <a:latin typeface="+mn-ea"/>
              </a:rPr>
              <a:t>분기 주요업무 추진계획 보고</a:t>
            </a:r>
            <a:r>
              <a:rPr lang="en-US" altLang="ko-KR" b="1" dirty="0" smtClean="0">
                <a:latin typeface="+mn-ea"/>
              </a:rPr>
              <a:t> </a:t>
            </a:r>
            <a:endParaRPr lang="en-US" altLang="ko-KR" b="1" dirty="0">
              <a:latin typeface="+mn-ea"/>
            </a:endParaRPr>
          </a:p>
          <a:p>
            <a:pPr eaLnBrk="0" latinLnBrk="0" hangingPunct="0">
              <a:lnSpc>
                <a:spcPct val="150000"/>
              </a:lnSpc>
            </a:pPr>
            <a:r>
              <a:rPr lang="en-US" altLang="ko-KR" b="1" dirty="0" smtClean="0">
                <a:latin typeface="맑은 고딕" pitchFamily="50" charset="-127"/>
                <a:ea typeface="맑은 고딕" pitchFamily="50" charset="-127"/>
              </a:rPr>
              <a:t>-----------------------------------------------------------------------------------</a:t>
            </a: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en-US" altLang="ko-KR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○</a:t>
            </a:r>
            <a:r>
              <a:rPr lang="en-US" altLang="ko-KR" b="1" dirty="0">
                <a:solidFill>
                  <a:srgbClr val="984807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lang="ko-KR" altLang="en-US" b="1" dirty="0">
                <a:solidFill>
                  <a:srgbClr val="FF0000"/>
                </a:solidFill>
                <a:latin typeface="맑은 고딕" pitchFamily="50" charset="-127"/>
                <a:ea typeface="맑은 고딕" pitchFamily="50" charset="-127"/>
              </a:rPr>
              <a:t>회의자료 제출 기한준수</a:t>
            </a:r>
            <a:endParaRPr lang="en-US" altLang="ko-KR" b="1" dirty="0">
              <a:solidFill>
                <a:srgbClr val="FF0000"/>
              </a:solidFill>
              <a:latin typeface="맑은 고딕" pitchFamily="50" charset="-127"/>
              <a:ea typeface="맑은 고딕" pitchFamily="50" charset="-127"/>
            </a:endParaRPr>
          </a:p>
          <a:p>
            <a:pPr>
              <a:lnSpc>
                <a:spcPct val="150000"/>
              </a:lnSpc>
            </a:pPr>
            <a:r>
              <a:rPr lang="en-US" altLang="ko-KR" b="1" dirty="0">
                <a:solidFill>
                  <a:srgbClr val="984807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  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-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2019. 1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월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경영전략회의 자료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: 2018. 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4. 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10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.(</a:t>
            </a:r>
            <a:r>
              <a:rPr lang="ko-KR" altLang="en-US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수</a:t>
            </a:r>
            <a:r>
              <a:rPr lang="en-US" altLang="ko-KR" b="1" dirty="0" smtClean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까지 제출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     </a:t>
            </a:r>
            <a:r>
              <a:rPr lang="ko-KR" altLang="en-US" b="1" dirty="0">
                <a:latin typeface="굴림" panose="020B0600000101010101" pitchFamily="50" charset="-127"/>
                <a:ea typeface="굴림" panose="020B0600000101010101" pitchFamily="50" charset="-127"/>
              </a:rPr>
              <a:t>▶  검토 및 자료보완 기간 필요</a:t>
            </a:r>
            <a:r>
              <a:rPr lang="en-US" altLang="ko-KR" b="1" dirty="0">
                <a:latin typeface="굴림" panose="020B0600000101010101" pitchFamily="50" charset="-127"/>
                <a:ea typeface="굴림" panose="020B0600000101010101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  <a:p>
            <a:pPr eaLnBrk="0" latinLnBrk="0" hangingPunct="0">
              <a:lnSpc>
                <a:spcPct val="150000"/>
              </a:lnSpc>
            </a:pPr>
            <a:endParaRPr lang="en-US" altLang="ko-KR" b="1" dirty="0"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448594" y="764704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o-KR" altLang="en-US" dirty="0">
                <a:solidFill>
                  <a:prstClr val="black"/>
                </a:solidFill>
              </a:rPr>
              <a:t>■ </a:t>
            </a:r>
            <a:r>
              <a:rPr lang="ko-KR" altLang="en-US" dirty="0" smtClean="0">
                <a:solidFill>
                  <a:prstClr val="black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공지사항</a:t>
            </a:r>
            <a:endParaRPr lang="ko-KR" altLang="en-US" dirty="0">
              <a:solidFill>
                <a:prstClr val="black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161875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6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7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8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0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11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2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5_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1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28703</TotalTime>
  <Words>5643</Words>
  <Application>Microsoft Office PowerPoint</Application>
  <PresentationFormat>화면 슬라이드 쇼(4:3)</PresentationFormat>
  <Paragraphs>1132</Paragraphs>
  <Slides>36</Slides>
  <Notes>35</Notes>
  <HiddenSlides>0</HiddenSlides>
  <MMClips>0</MMClips>
  <ScaleCrop>false</ScaleCrop>
  <HeadingPairs>
    <vt:vector size="6" baseType="variant">
      <vt:variant>
        <vt:lpstr>사용한 글꼴</vt:lpstr>
      </vt:variant>
      <vt:variant>
        <vt:i4>23</vt:i4>
      </vt:variant>
      <vt:variant>
        <vt:lpstr>테마</vt:lpstr>
      </vt:variant>
      <vt:variant>
        <vt:i4>12</vt:i4>
      </vt:variant>
      <vt:variant>
        <vt:lpstr>슬라이드 제목</vt:lpstr>
      </vt:variant>
      <vt:variant>
        <vt:i4>36</vt:i4>
      </vt:variant>
    </vt:vector>
  </HeadingPairs>
  <TitlesOfParts>
    <vt:vector size="71" baseType="lpstr">
      <vt:lpstr>굴림</vt:lpstr>
      <vt:lpstr>Arial</vt:lpstr>
      <vt:lpstr>HY견고딕</vt:lpstr>
      <vt:lpstr>(환)제목라운드(중간)체</vt:lpstr>
      <vt:lpstr>Wingdings</vt:lpstr>
      <vt:lpstr>Calibri Light</vt:lpstr>
      <vt:lpstr>맑은고딕</vt:lpstr>
      <vt:lpstr>한컴바탕</vt:lpstr>
      <vt:lpstr>나눔고딕</vt:lpstr>
      <vt:lpstr>HY견명조</vt:lpstr>
      <vt:lpstr>맑은 고딕</vt:lpstr>
      <vt:lpstr>휴먼둥근헤드라인</vt:lpstr>
      <vt:lpstr>전주 완판본 각B</vt:lpstr>
      <vt:lpstr>HY헤드라인M</vt:lpstr>
      <vt:lpstr>HY중고딕</vt:lpstr>
      <vt:lpstr>HY울릉도M</vt:lpstr>
      <vt:lpstr>휴먼엑스포</vt:lpstr>
      <vt:lpstr>-윤고딕340</vt:lpstr>
      <vt:lpstr>가는각진제목체</vt:lpstr>
      <vt:lpstr>Calibri</vt:lpstr>
      <vt:lpstr>가는둥근제목체</vt:lpstr>
      <vt:lpstr>휴먼모음T</vt:lpstr>
      <vt:lpstr>한컴돋움</vt:lpstr>
      <vt:lpstr>1_Office 테마</vt:lpstr>
      <vt:lpstr>2_Office 테마</vt:lpstr>
      <vt:lpstr>3_Office 테마</vt:lpstr>
      <vt:lpstr>4_Office 테마</vt:lpstr>
      <vt:lpstr>6_Office 테마</vt:lpstr>
      <vt:lpstr>7_Office 테마</vt:lpstr>
      <vt:lpstr>8_Office 테마</vt:lpstr>
      <vt:lpstr>10_Office 테마</vt:lpstr>
      <vt:lpstr>11_Office 테마</vt:lpstr>
      <vt:lpstr>12_Office 테마</vt:lpstr>
      <vt:lpstr>5_Office 테마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June</dc:creator>
  <cp:lastModifiedBy>Windows User</cp:lastModifiedBy>
  <cp:revision>2355</cp:revision>
  <cp:lastPrinted>2018-04-17T08:24:26Z</cp:lastPrinted>
  <dcterms:created xsi:type="dcterms:W3CDTF">2013-04-01T15:09:17Z</dcterms:created>
  <dcterms:modified xsi:type="dcterms:W3CDTF">2020-03-09T00:27:50Z</dcterms:modified>
</cp:coreProperties>
</file>