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handoutMasterIdLst>
    <p:handoutMasterId r:id="rId33"/>
  </p:handoutMasterIdLst>
  <p:sldIdLst>
    <p:sldId id="257" r:id="rId2"/>
    <p:sldId id="289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</p:sldIdLst>
  <p:sldSz cx="9144000" cy="6858000" type="screen4x3"/>
  <p:notesSz cx="6807200" cy="99393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7" d="100"/>
          <a:sy n="107" d="100"/>
        </p:scale>
        <p:origin x="-8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6038" y="0"/>
            <a:ext cx="294957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E2E92A-3BEF-4DC7-8B4E-66247CD7B12C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6038" y="9440863"/>
            <a:ext cx="294957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EF72F0-3F8A-493F-B560-3DC8CBCF235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62215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FCA8AC-88A1-4290-9A7E-079E34C9F715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5700" cy="3725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5838" y="9440646"/>
            <a:ext cx="2949787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E43532-B67E-46D3-93F4-6D656C4E62F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02163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1CB970B-627E-4A87-8541-086FC1FC62CE}" type="slidenum">
              <a:rPr lang="ko-KR" altLang="en-US" smtClean="0"/>
              <a:pPr>
                <a:defRPr/>
              </a:pPr>
              <a:t>1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387199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6615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29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6A0E138-29E6-45EA-A2E2-831633D67C27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55273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57799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9451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0359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8243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30800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54510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386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2534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012983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705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5125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682037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B9F48C-5C9B-4344-BD3A-1E5A5FD14191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1CB05F-B16C-4BC8-B825-8D6D785C02F4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2233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2019. 4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월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3440352" cy="261610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최상의 의료제공으로 신뢰받는 지역거점공공병원  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관립 전주자혜의원 남원출장소</a:t>
              </a:r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- since1921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6396382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2019. 4. 17.(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1832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8"/>
          <p:cNvSpPr/>
          <p:nvPr/>
        </p:nvSpPr>
        <p:spPr>
          <a:xfrm>
            <a:off x="2234558" y="1196752"/>
            <a:ext cx="5145754" cy="5076447"/>
          </a:xfrm>
          <a:prstGeom prst="roundRect">
            <a:avLst>
              <a:gd name="adj" fmla="val 2922"/>
            </a:avLst>
          </a:prstGeom>
          <a:solidFill>
            <a:schemeClr val="bg1">
              <a:lumMod val="95000"/>
            </a:schemeClr>
          </a:solidFill>
          <a:ln w="57150">
            <a:solidFill>
              <a:schemeClr val="bg1">
                <a:lumMod val="65000"/>
              </a:schemeClr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1800" b="0" i="0" u="none" strike="noStrike" kern="1200" cap="none" spc="50" normalizeH="0" baseline="0" noProof="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9" name="그룹 8"/>
          <p:cNvGrpSpPr/>
          <p:nvPr/>
        </p:nvGrpSpPr>
        <p:grpSpPr>
          <a:xfrm>
            <a:off x="1945556" y="1556954"/>
            <a:ext cx="576262" cy="378618"/>
            <a:chOff x="433388" y="1218688"/>
            <a:chExt cx="576262" cy="558800"/>
          </a:xfrm>
        </p:grpSpPr>
        <p:sp>
          <p:nvSpPr>
            <p:cNvPr id="3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10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1.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35" name="Text Box 4"/>
          <p:cNvSpPr txBox="1">
            <a:spLocks noChangeArrowheads="1"/>
          </p:cNvSpPr>
          <p:nvPr/>
        </p:nvSpPr>
        <p:spPr bwMode="auto">
          <a:xfrm>
            <a:off x="2339752" y="1640176"/>
            <a:ext cx="5040560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미션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·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비전과 경영전략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……2</a:t>
            </a:r>
          </a:p>
        </p:txBody>
      </p:sp>
      <p:sp>
        <p:nvSpPr>
          <p:cNvPr id="40" name="Text Box 17"/>
          <p:cNvSpPr txBox="1">
            <a:spLocks noChangeArrowheads="1"/>
          </p:cNvSpPr>
          <p:nvPr/>
        </p:nvSpPr>
        <p:spPr bwMode="auto">
          <a:xfrm>
            <a:off x="2320108" y="5384592"/>
            <a:ext cx="506020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 marL="176213" indent="-176213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</a:t>
            </a:r>
            <a:r>
              <a:rPr lang="ko-KR" altLang="en-US" sz="1600" dirty="0" smtClean="0">
                <a:latin typeface="HY울릉도M" pitchFamily="18" charset="-127"/>
                <a:ea typeface="HY울릉도M" pitchFamily="18" charset="-127"/>
              </a:rPr>
              <a:t>기타사항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…………………………………………   28</a:t>
            </a:r>
            <a:endParaRPr lang="ko-KR" altLang="en-US" sz="1600" dirty="0" smtClean="0">
              <a:latin typeface="HY울릉도M" pitchFamily="18" charset="-127"/>
              <a:ea typeface="HY울릉도M" pitchFamily="18" charset="-127"/>
            </a:endParaRPr>
          </a:p>
        </p:txBody>
      </p:sp>
      <p:pic>
        <p:nvPicPr>
          <p:cNvPr id="23" name="Picture 2" descr="3D_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15410" y="5163828"/>
            <a:ext cx="612974" cy="10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" name="Text Box 4"/>
          <p:cNvSpPr txBox="1">
            <a:spLocks noChangeArrowheads="1"/>
          </p:cNvSpPr>
          <p:nvPr/>
        </p:nvSpPr>
        <p:spPr bwMode="auto">
          <a:xfrm>
            <a:off x="2312268" y="2555949"/>
            <a:ext cx="5068044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2019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주요현안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4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0" y="490390"/>
            <a:ext cx="1691680" cy="446906"/>
            <a:chOff x="0" y="490390"/>
            <a:chExt cx="1691680" cy="446906"/>
          </a:xfrm>
        </p:grpSpPr>
        <p:sp>
          <p:nvSpPr>
            <p:cNvPr id="27" name="양쪽 모서리가 둥근 사각형 26"/>
            <p:cNvSpPr/>
            <p:nvPr/>
          </p:nvSpPr>
          <p:spPr>
            <a:xfrm rot="5400000">
              <a:off x="622387" y="-131997"/>
              <a:ext cx="446906" cy="1691680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660066"/>
            </a:solidFill>
            <a:ln w="539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dirty="0">
                <a:latin typeface="HY견명조" pitchFamily="18" charset="-127"/>
                <a:ea typeface="HY견명조" pitchFamily="18" charset="-127"/>
              </a:endParaRPr>
            </a:p>
          </p:txBody>
        </p:sp>
        <p:sp>
          <p:nvSpPr>
            <p:cNvPr id="477186" name="Text Box 2"/>
            <p:cNvSpPr txBox="1">
              <a:spLocks noChangeArrowheads="1"/>
            </p:cNvSpPr>
            <p:nvPr/>
          </p:nvSpPr>
          <p:spPr bwMode="auto">
            <a:xfrm>
              <a:off x="107505" y="508610"/>
              <a:ext cx="136815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ko-KR" sz="2000" dirty="0" smtClean="0">
                  <a:solidFill>
                    <a:schemeClr val="bg1"/>
                  </a:solidFill>
                  <a:latin typeface="HY헤드라인M" pitchFamily="18" charset="-127"/>
                  <a:ea typeface="HY헤드라인M" pitchFamily="18" charset="-127"/>
                </a:rPr>
                <a:t>Content</a:t>
              </a:r>
              <a:endParaRPr lang="en-US" altLang="ko-KR" sz="2000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</p:grpSp>
      <p:sp>
        <p:nvSpPr>
          <p:cNvPr id="31" name="Text Box 4"/>
          <p:cNvSpPr txBox="1">
            <a:spLocks noChangeArrowheads="1"/>
          </p:cNvSpPr>
          <p:nvPr/>
        </p:nvSpPr>
        <p:spPr bwMode="auto">
          <a:xfrm>
            <a:off x="2277169" y="3512384"/>
            <a:ext cx="5103143" cy="348664"/>
          </a:xfrm>
          <a:prstGeom prst="rect">
            <a:avLst/>
          </a:prstGeom>
          <a:noFill/>
          <a:ln w="12700" algn="ctr">
            <a:noFill/>
            <a:miter lim="800000"/>
            <a:headEnd/>
            <a:tailEnd/>
          </a:ln>
          <a:effectLst/>
        </p:spPr>
        <p:txBody>
          <a:bodyPr wrap="square" lIns="101453" tIns="50726" rIns="101453" bIns="50726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600" dirty="0">
                <a:latin typeface="HY울릉도M" pitchFamily="18" charset="-127"/>
                <a:ea typeface="HY울릉도M" pitchFamily="18" charset="-127"/>
              </a:rPr>
              <a:t> </a:t>
            </a:r>
            <a:r>
              <a:rPr lang="en-US" altLang="ko-KR" sz="1600" dirty="0" smtClean="0">
                <a:latin typeface="HY울릉도M" pitchFamily="18" charset="-127"/>
                <a:ea typeface="HY울릉도M" pitchFamily="18" charset="-127"/>
              </a:rPr>
              <a:t>  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2019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년도 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1</a:t>
            </a: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분기 사업실적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  5</a:t>
            </a:r>
          </a:p>
        </p:txBody>
      </p:sp>
      <p:grpSp>
        <p:nvGrpSpPr>
          <p:cNvPr id="37" name="그룹 36"/>
          <p:cNvGrpSpPr/>
          <p:nvPr/>
        </p:nvGrpSpPr>
        <p:grpSpPr>
          <a:xfrm>
            <a:off x="1938152" y="2492896"/>
            <a:ext cx="576262" cy="378618"/>
            <a:chOff x="433388" y="1218688"/>
            <a:chExt cx="576262" cy="558800"/>
          </a:xfrm>
        </p:grpSpPr>
        <p:sp>
          <p:nvSpPr>
            <p:cNvPr id="38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9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2.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1939626" y="3430761"/>
            <a:ext cx="576262" cy="378618"/>
            <a:chOff x="433388" y="1218688"/>
            <a:chExt cx="576262" cy="558800"/>
          </a:xfrm>
        </p:grpSpPr>
        <p:sp>
          <p:nvSpPr>
            <p:cNvPr id="42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43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3.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1941617" y="5305948"/>
            <a:ext cx="576262" cy="378618"/>
            <a:chOff x="433388" y="1218688"/>
            <a:chExt cx="576262" cy="558800"/>
          </a:xfrm>
        </p:grpSpPr>
        <p:sp>
          <p:nvSpPr>
            <p:cNvPr id="51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5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5.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  <p:sp>
        <p:nvSpPr>
          <p:cNvPr id="28" name="직사각형 27"/>
          <p:cNvSpPr/>
          <p:nvPr/>
        </p:nvSpPr>
        <p:spPr>
          <a:xfrm>
            <a:off x="2643312" y="4497178"/>
            <a:ext cx="47370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1400" dirty="0" smtClean="0">
                <a:latin typeface="HY울릉도M" pitchFamily="18" charset="-127"/>
                <a:ea typeface="HY울릉도M" pitchFamily="18" charset="-127"/>
              </a:rPr>
              <a:t>부서별 주요현안 추진실적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…………………</a:t>
            </a:r>
            <a:r>
              <a:rPr lang="en-US" altLang="ko-KR" sz="1400" dirty="0">
                <a:latin typeface="HY울릉도M" pitchFamily="18" charset="-127"/>
                <a:ea typeface="HY울릉도M" pitchFamily="18" charset="-127"/>
              </a:rPr>
              <a:t>…</a:t>
            </a:r>
            <a:r>
              <a:rPr lang="en-US" altLang="ko-KR" sz="1400" dirty="0" smtClean="0">
                <a:latin typeface="HY울릉도M" pitchFamily="18" charset="-127"/>
                <a:ea typeface="HY울릉도M" pitchFamily="18" charset="-127"/>
              </a:rPr>
              <a:t>…… 9</a:t>
            </a:r>
            <a:r>
              <a:rPr lang="ko-KR" altLang="en-US" sz="1600" dirty="0" smtClean="0">
                <a:latin typeface="가는각진제목체" pitchFamily="18" charset="-127"/>
                <a:ea typeface="가는각진제목체" pitchFamily="18" charset="-127"/>
              </a:rPr>
              <a:t>   </a:t>
            </a:r>
            <a:endParaRPr lang="en-US" altLang="ko-KR" sz="1600" dirty="0" smtClean="0">
              <a:latin typeface="가는각진제목체" pitchFamily="18" charset="-127"/>
              <a:ea typeface="가는각진제목체" pitchFamily="18" charset="-127"/>
            </a:endParaRPr>
          </a:p>
        </p:txBody>
      </p:sp>
      <p:grpSp>
        <p:nvGrpSpPr>
          <p:cNvPr id="29" name="그룹 28"/>
          <p:cNvGrpSpPr/>
          <p:nvPr/>
        </p:nvGrpSpPr>
        <p:grpSpPr>
          <a:xfrm>
            <a:off x="1949668" y="4437112"/>
            <a:ext cx="576262" cy="378618"/>
            <a:chOff x="433388" y="1218688"/>
            <a:chExt cx="576262" cy="558800"/>
          </a:xfrm>
        </p:grpSpPr>
        <p:sp>
          <p:nvSpPr>
            <p:cNvPr id="30" name="이등변 삼각형 20"/>
            <p:cNvSpPr>
              <a:spLocks noChangeArrowheads="1"/>
            </p:cNvSpPr>
            <p:nvPr/>
          </p:nvSpPr>
          <p:spPr bwMode="auto">
            <a:xfrm rot="-5400000">
              <a:off x="432594" y="1219482"/>
              <a:ext cx="282575" cy="280987"/>
            </a:xfrm>
            <a:prstGeom prst="triangle">
              <a:avLst>
                <a:gd name="adj" fmla="val 26829"/>
              </a:avLst>
            </a:prstGeom>
            <a:gradFill rotWithShape="1">
              <a:gsLst>
                <a:gs pos="0">
                  <a:srgbClr val="526780"/>
                </a:gs>
                <a:gs pos="50000">
                  <a:srgbClr val="7996B9"/>
                </a:gs>
                <a:gs pos="100000">
                  <a:srgbClr val="90B3DC"/>
                </a:gs>
              </a:gsLst>
              <a:lin ang="5400000" scaled="1"/>
            </a:gradFill>
            <a:ln w="25400" algn="ctr">
              <a:noFill/>
              <a:miter lim="800000"/>
              <a:headEnd/>
              <a:tailEnd/>
            </a:ln>
          </p:spPr>
          <p:txBody>
            <a:bodyPr vert="eaVert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  <p:sp>
          <p:nvSpPr>
            <p:cNvPr id="32" name="AutoShape 8"/>
            <p:cNvSpPr>
              <a:spLocks noChangeArrowheads="1"/>
            </p:cNvSpPr>
            <p:nvPr/>
          </p:nvSpPr>
          <p:spPr bwMode="auto">
            <a:xfrm>
              <a:off x="441325" y="1417125"/>
              <a:ext cx="568325" cy="360363"/>
            </a:xfrm>
            <a:prstGeom prst="homePlate">
              <a:avLst>
                <a:gd name="adj" fmla="val 14187"/>
              </a:avLst>
            </a:prstGeom>
            <a:solidFill>
              <a:srgbClr val="0000FF"/>
            </a:solidFill>
            <a:ln w="12700">
              <a:solidFill>
                <a:srgbClr val="3366FF"/>
              </a:solidFill>
              <a:miter lim="800000"/>
              <a:headEnd/>
              <a:tailEnd/>
            </a:ln>
            <a:effec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1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1" lang="en-US" altLang="ko-KR" sz="1600" b="0" i="0" u="none" strike="noStrike" cap="none" normalizeH="0" baseline="0" dirty="0" smtClean="0">
                  <a:ln>
                    <a:noFill/>
                  </a:ln>
                  <a:solidFill>
                    <a:schemeClr val="bg1"/>
                  </a:solidFill>
                  <a:effectLst/>
                  <a:latin typeface="HY견고딕" pitchFamily="18" charset="-127"/>
                  <a:ea typeface="HY견고딕" pitchFamily="18" charset="-127"/>
                </a:rPr>
                <a:t>4.</a:t>
              </a:r>
              <a:endParaRPr kumimoji="1" lang="ko-KR" altLang="ko-K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굴림" pitchFamily="50" charset="-127"/>
                <a:ea typeface="굴림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59105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7780496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8" cy="5882654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138" y="1916832"/>
            <a:ext cx="4222894" cy="44759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7434607" y="6389049"/>
            <a:ext cx="124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>
                    <a:lumMod val="6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2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3740220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6716002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682250"/>
              </p:ext>
            </p:extLst>
          </p:nvPr>
        </p:nvGraphicFramePr>
        <p:xfrm>
          <a:off x="539750" y="1052743"/>
          <a:ext cx="8064502" cy="5184561"/>
        </p:xfrm>
        <a:graphic>
          <a:graphicData uri="http://schemas.openxmlformats.org/drawingml/2006/table">
            <a:tbl>
              <a:tblPr/>
              <a:tblGrid>
                <a:gridCol w="645481"/>
                <a:gridCol w="4538897"/>
                <a:gridCol w="1656184"/>
                <a:gridCol w="1223940"/>
              </a:tblGrid>
              <a:tr h="31242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홍보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응급의료기관 평가</a:t>
                      </a:r>
                      <a:endParaRPr lang="ko-KR" altLang="en-US" sz="1100" b="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사업장 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활성화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능력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처방 건당 약품목수 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간호사 교육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실적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 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성과보상체계 개선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장애인 </a:t>
                      </a:r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고용율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향상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공동구매 확대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본인미수금회수율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의무기록완성도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공정회의 및 벤치마킹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수익 증대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865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434607" y="6389049"/>
            <a:ext cx="124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>
                    <a:lumMod val="6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4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846428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2019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26166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2019. 3. 31.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489181" y="5734997"/>
            <a:ext cx="8475307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진료인원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64,858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9,825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86.8%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9034236"/>
              </p:ext>
            </p:extLst>
          </p:nvPr>
        </p:nvGraphicFramePr>
        <p:xfrm>
          <a:off x="539552" y="2060848"/>
          <a:ext cx="820891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5040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74,683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-2,835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64,858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67,693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86.8%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19,915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-921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17,544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18,465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88.1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46,677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-2,097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42,655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44,752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91.4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%</a:t>
                      </a:r>
                      <a:endParaRPr lang="ko-KR" altLang="en-US" sz="1100" b="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7,980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218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4,582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4,364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57.4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-35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77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112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69.4</a:t>
                      </a:r>
                      <a:r>
                        <a:rPr lang="en-US" altLang="ko-KR" sz="1100" b="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>
                    <a:lumMod val="6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6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309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2019. 3. 31.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501173" y="5662989"/>
            <a:ext cx="86073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진료수익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 7,126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1,680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80.9%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2716160"/>
              </p:ext>
            </p:extLst>
          </p:nvPr>
        </p:nvGraphicFramePr>
        <p:xfrm>
          <a:off x="539552" y="2060848"/>
          <a:ext cx="8208912" cy="3528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504056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(B-C)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2019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8,806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-13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7,126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7,139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80.9%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4,941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3,904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3,903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79.0%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2,811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44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2,479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2,435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88.2%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518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350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285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67.6%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0405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536</a:t>
                      </a:r>
                      <a:endParaRPr lang="ko-KR" altLang="en-US" sz="1100" b="1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-123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393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516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solidFill>
                            <a:schemeClr val="tx1"/>
                          </a:solidFill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73.3%</a:t>
                      </a:r>
                      <a:endParaRPr lang="ko-KR" altLang="en-US" sz="1100" dirty="0">
                        <a:solidFill>
                          <a:schemeClr val="tx1"/>
                        </a:solidFill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434607" y="6389049"/>
            <a:ext cx="124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>
                    <a:lumMod val="6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596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481009"/>
            <a:ext cx="8501122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(‘19. 1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sz="1100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sz="1100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sz="1100" dirty="0" smtClean="0">
                <a:solidFill>
                  <a:srgbClr val="0000FF"/>
                </a:solidFill>
                <a:latin typeface="맑은고딕"/>
              </a:rPr>
              <a:t>                                </a:t>
            </a:r>
            <a:r>
              <a:rPr lang="en-US" altLang="ko-KR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2019. 3. 31. </a:t>
            </a:r>
            <a:r>
              <a:rPr lang="ko-KR" altLang="en-US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1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1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4528111"/>
              </p:ext>
            </p:extLst>
          </p:nvPr>
        </p:nvGraphicFramePr>
        <p:xfrm>
          <a:off x="827584" y="2132856"/>
          <a:ext cx="8004880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1220"/>
                <a:gridCol w="2001220"/>
                <a:gridCol w="2001220"/>
                <a:gridCol w="2001220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7,541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7,486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55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8,738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8,276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462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손익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1,197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790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407</a:t>
                      </a:r>
                      <a:endParaRPr lang="ko-KR" altLang="en-US" sz="110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8187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876454" y="4262899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err="1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7434607" y="6389049"/>
            <a:ext cx="1241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400" b="1" dirty="0" smtClean="0">
                <a:solidFill>
                  <a:schemeClr val="bg1">
                    <a:lumMod val="65000"/>
                  </a:schemeClr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8</a:t>
            </a:r>
            <a:endParaRPr lang="ko-KR" altLang="en-US" sz="1400" b="1" dirty="0">
              <a:solidFill>
                <a:schemeClr val="bg1">
                  <a:lumMod val="65000"/>
                </a:schemeClr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0" name="표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1922092"/>
              </p:ext>
            </p:extLst>
          </p:nvPr>
        </p:nvGraphicFramePr>
        <p:xfrm>
          <a:off x="827585" y="4581128"/>
          <a:ext cx="8004879" cy="1296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277"/>
                <a:gridCol w="547277"/>
                <a:gridCol w="536066"/>
                <a:gridCol w="444716"/>
                <a:gridCol w="370596"/>
                <a:gridCol w="444716"/>
                <a:gridCol w="444716"/>
                <a:gridCol w="444716"/>
                <a:gridCol w="428129"/>
                <a:gridCol w="592954"/>
                <a:gridCol w="444716"/>
                <a:gridCol w="535421"/>
                <a:gridCol w="518835"/>
                <a:gridCol w="444716"/>
                <a:gridCol w="370596"/>
                <a:gridCol w="444716"/>
                <a:gridCol w="444716"/>
              </a:tblGrid>
              <a:tr h="3007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차액</a:t>
                      </a:r>
                      <a:endParaRPr lang="en-US" altLang="ko-KR" sz="9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 </a:t>
                      </a:r>
                      <a:r>
                        <a:rPr lang="ko-KR" altLang="en-US" sz="9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익</a:t>
                      </a:r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 </a:t>
                      </a:r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lang="en-US" altLang="ko-KR" sz="90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A 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 용  </a:t>
                      </a:r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 B 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72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b="1" dirty="0" smtClean="0"/>
                        <a:t>계</a:t>
                      </a:r>
                      <a:r>
                        <a:rPr lang="en-US" altLang="ko-KR" sz="700" b="1" dirty="0" smtClean="0"/>
                        <a:t>(A)</a:t>
                      </a:r>
                      <a:endParaRPr lang="ko-KR" alt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임대료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잡이익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7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인건비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퇴직</a:t>
                      </a:r>
                      <a:endParaRPr lang="en-US" altLang="ko-KR" sz="7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급여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이자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잡손실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22755">
                <a:tc>
                  <a:txBody>
                    <a:bodyPr/>
                    <a:lstStyle/>
                    <a:p>
                      <a:pPr algn="r" latinLnBrk="1"/>
                      <a:r>
                        <a:rPr lang="ko-KR" altLang="en-US" sz="750" b="1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1,197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7,541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3,932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2,477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434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393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45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250</a:t>
                      </a:r>
                      <a:endParaRPr lang="ko-KR" altLang="en-US" sz="75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>
                          <a:latin typeface="+mn-ea"/>
                          <a:ea typeface="+mn-ea"/>
                        </a:rPr>
                        <a:t>8,738</a:t>
                      </a:r>
                      <a:endParaRPr lang="ko-KR" altLang="en-US" sz="8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4,823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755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1,156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1,577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340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78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9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848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934065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홍보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활성화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4,082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사보제작 배포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경영관리계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협력회의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언론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인쇄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홍보 동영상 제작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165618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병원사보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4,000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 제작 배포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언론 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SNS 59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게시물관리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동영상 홍보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남원시청 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개소 건강검진 방문 홍보 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SNS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를 통한 홍보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페이스북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869161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읍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동사무소 및 보건진료소 등 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중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기관 방문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내용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건강증진센터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간호간병통합서비스병동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호스피스병동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 사업설명회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참석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기획계장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부대사업계장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홍보담당 등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735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응급의료기관 평가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‘B’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취약한 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선정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관리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5" y="53307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61222"/>
            <a:ext cx="7627196" cy="167393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최종치료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응급실 내원한 중증환자 중 최종치료가 이루어진 환자의 비율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NEDIS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신뢰도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NEDIS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에 입력한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등록정보의 정확성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전입 중증응급환자 진료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제공률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응급실에 전입한 중증환자 중 최종치료가 완료된 환자의 비율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789040"/>
            <a:ext cx="7627196" cy="144016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응급의료기관평가 결과 중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등급 지표에 대한 지표관리 계획서 작성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지표선정을 위한 응급실운영위원회 개최 및 회의를 통한 지표결정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445224"/>
            <a:ext cx="7627196" cy="56718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취약지표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중점관리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모니터링 실시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6822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>
                <a:latin typeface="HY헤드라인M" pitchFamily="18" charset="-127"/>
                <a:ea typeface="HY헤드라인M" pitchFamily="18" charset="-127"/>
              </a:rPr>
              <a:t>3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종합검진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사업장 검진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검진수익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2,000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350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65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증가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668345" y="533079"/>
            <a:ext cx="1152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건강증진센터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4" name="그룹 13"/>
          <p:cNvGrpSpPr/>
          <p:nvPr/>
        </p:nvGrpSpPr>
        <p:grpSpPr>
          <a:xfrm>
            <a:off x="836462" y="2060849"/>
            <a:ext cx="7627196" cy="864095"/>
            <a:chOff x="428596" y="1571612"/>
            <a:chExt cx="8286808" cy="1591973"/>
          </a:xfrm>
        </p:grpSpPr>
        <p:sp>
          <p:nvSpPr>
            <p:cNvPr id="15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6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개인병원과 차별화된 종합검진 집중육성을 통한 수익증대 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종합검진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사업장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유치를 위한 적극적 마케팅으로 타 검진기관과의 경쟁력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836462" y="3068960"/>
            <a:ext cx="7627196" cy="2160240"/>
            <a:chOff x="428596" y="1571612"/>
            <a:chExt cx="8286808" cy="1591973"/>
          </a:xfrm>
        </p:grpSpPr>
        <p:sp>
          <p:nvSpPr>
            <p:cNvPr id="18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9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사업장 방문을 통해 종합검진 집중 홍보 실시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남원시청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면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동사무소 방문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요양보호시설 등 특수검진 홍보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- 2019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QI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활동을 통해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검진연계부서와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협조체계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구축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*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“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대기시간 단축으로 종합검진 고객 만족도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향상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”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833236" y="5373215"/>
            <a:ext cx="7627196" cy="720081"/>
            <a:chOff x="428596" y="1571609"/>
            <a:chExt cx="8286808" cy="1591976"/>
          </a:xfrm>
        </p:grpSpPr>
        <p:sp>
          <p:nvSpPr>
            <p:cNvPr id="2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2" name="Rectangle 4"/>
            <p:cNvSpPr>
              <a:spLocks noChangeArrowheads="1"/>
            </p:cNvSpPr>
            <p:nvPr/>
          </p:nvSpPr>
          <p:spPr bwMode="auto">
            <a:xfrm>
              <a:off x="2357422" y="1571609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치과의사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부재로 치과검진이 불가능하였으나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15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일부터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치과 검진 시행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187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위기대응 능력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648071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22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직원 감염관리 교육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이수율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32%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836930"/>
            <a:ext cx="7627196" cy="1800200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법정감염병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신고 및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장티푸스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A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형 간염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 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수두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홍역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),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3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군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결핵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5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C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형간염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카바페넴내성장내세균속균종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[CRE]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감염증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예방 관리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QI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활동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“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의료관련감염병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감염예방 증진활동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”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780162"/>
            <a:ext cx="7627196" cy="1368152"/>
            <a:chOff x="428596" y="1571611"/>
            <a:chExt cx="8286808" cy="1591974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1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감염관리 워크숍 개최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67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참석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지역거점병원 감염관리 및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위기대응 모의훈련 사례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마산의료원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위기대응 모의훈련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76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재직 직원 감염관리 교육 실시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107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01208"/>
            <a:ext cx="7627196" cy="792088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감염병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위기대응 매뉴얼 점검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주간행사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감염관리 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감염관리 워크숍 등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951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처방 건당 약품목수 관리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268762"/>
            <a:ext cx="7627196" cy="144015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처방 건당 약품목수 전년 대비 개선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감소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- 2018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하반기 종합지표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1.03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→ 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2019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목표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 (0.03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감소 노력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종합지표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원외처방전을 분석하여 처방 건당 약품목수를 산정한 지표</a:t>
              </a:r>
              <a:endPara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(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비교병원 평균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= 1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표시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건당 약품목수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</a:t>
              </a:r>
              <a:r>
                <a:rPr lang="en-US" altLang="ko-KR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회당 평균적으로 발생된 약제 </a:t>
              </a:r>
              <a:r>
                <a:rPr lang="ko-KR" altLang="en-US" sz="1200" dirty="0" err="1" smtClean="0"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품목수</a:t>
              </a:r>
              <a:endParaRPr lang="en-US" altLang="ko-KR" sz="1200" dirty="0" smtClean="0"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28384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2996953"/>
            <a:ext cx="7627196" cy="1296143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운영평가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항목 중 처방 건당 약품목수 지표에 대한 진료과장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개별 설명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 건당 약품목수에 대한 평가지표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및 최근 평가결과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진료과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홍보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509121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의약정보에 등록한 건강보험심사평가원 평가지표 및 최근 평가결과 홍보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복합질환 환자에 대한 해당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각각 진료 유도를 통한 약품목수 감소 유도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8488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간호사 교육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96753"/>
            <a:ext cx="7627196" cy="1152127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양성교육 및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분기 직무교육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4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4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* 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간호사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병원생활 및 간호업무에 적응 할 수 있도록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1:1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지도하는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1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년차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이상              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       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 숙련된 경력간호사</a:t>
              </a:r>
              <a:endParaRPr lang="en-US" altLang="ko-KR" sz="11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970079" y="533079"/>
            <a:ext cx="8503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538270"/>
            <a:ext cx="7627196" cy="1224136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양성교육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전담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양성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(7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‘19. 2.)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간호과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응급 간호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(‘19. 2.)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직무교육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맞춤형 교육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933056"/>
            <a:ext cx="7627196" cy="108012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현장교육 전문으로 양성된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프리셉터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간호사가 신규간호사 교육을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1:1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로 진행함으로써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임상업무 습득 및 적응을 빨리 할 수 있게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57193"/>
            <a:ext cx="7627196" cy="64807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신규간호사 전문 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하반기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909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5" y="428604"/>
            <a:ext cx="410054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고가장비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(CT, MRI,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초음파</a:t>
            </a: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)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효율성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124745"/>
            <a:ext cx="7627196" cy="50405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고가장비 검사건수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4437113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검사방법에 대한 직원 교육 강화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01208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진료과에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대한 적극적인 홍보활동 및 부서원 교육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의료영상 화질개선을 위한 지속적인 노력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정기적 점검 실시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677381"/>
              </p:ext>
            </p:extLst>
          </p:nvPr>
        </p:nvGraphicFramePr>
        <p:xfrm>
          <a:off x="2608533" y="2276871"/>
          <a:ext cx="5851899" cy="18722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986"/>
                <a:gridCol w="767441"/>
                <a:gridCol w="864096"/>
                <a:gridCol w="792088"/>
                <a:gridCol w="864096"/>
                <a:gridCol w="864096"/>
                <a:gridCol w="864096"/>
              </a:tblGrid>
              <a:tr h="286725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검사건수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 금액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34432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(B-A)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(B-A)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</a:tr>
              <a:tr h="286725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4,536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4,697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161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459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515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56</a:t>
                      </a:r>
                      <a:endParaRPr lang="ko-KR" altLang="en-US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38098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CT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2,641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2,526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-115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2867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MRI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901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1,170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269</a:t>
                      </a:r>
                      <a:endParaRPr lang="ko-KR" altLang="en-US" sz="10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193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226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33</a:t>
                      </a:r>
                      <a:endParaRPr lang="ko-KR" altLang="en-US" sz="1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  <a:tr h="286725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SONO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994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1,001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kern="1200" dirty="0" smtClean="0">
                          <a:solidFill>
                            <a:schemeClr val="dk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  <a:cs typeface="+mn-cs"/>
                        </a:rPr>
                        <a:t>7</a:t>
                      </a:r>
                      <a:endParaRPr lang="ko-KR" altLang="en-US" sz="1000" b="1" kern="1200" dirty="0" smtClean="0">
                        <a:solidFill>
                          <a:schemeClr val="dk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75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21</a:t>
                      </a:r>
                      <a:endParaRPr lang="ko-KR" altLang="en-US" sz="1000" b="1" dirty="0" smtClean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직사각형 2"/>
          <p:cNvSpPr/>
          <p:nvPr/>
        </p:nvSpPr>
        <p:spPr>
          <a:xfrm>
            <a:off x="5940152" y="1988840"/>
            <a:ext cx="260359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latinLnBrk="0" hangingPunct="0"/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(2019.  3. 31.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기준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,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단위 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: </a:t>
            </a:r>
            <a:r>
              <a:rPr lang="ko-KR" altLang="en-US" sz="1100" b="1" dirty="0">
                <a:solidFill>
                  <a:prstClr val="black"/>
                </a:solidFill>
                <a:ea typeface="맑은 고딕" pitchFamily="50" charset="-127"/>
              </a:rPr>
              <a:t>건</a:t>
            </a:r>
            <a:r>
              <a:rPr lang="en-US" altLang="ko-KR" sz="1100" b="1" dirty="0">
                <a:solidFill>
                  <a:prstClr val="black"/>
                </a:solidFill>
                <a:ea typeface="맑은 고딕" pitchFamily="50" charset="-127"/>
              </a:rPr>
              <a:t>, </a:t>
            </a:r>
            <a:r>
              <a:rPr lang="ko-KR" altLang="en-US" sz="1100" b="1" dirty="0" err="1" smtClean="0">
                <a:solidFill>
                  <a:prstClr val="black"/>
                </a:solidFill>
                <a:ea typeface="맑은 고딕" pitchFamily="50" charset="-127"/>
              </a:rPr>
              <a:t>백만원</a:t>
            </a:r>
            <a:r>
              <a:rPr lang="en-US" altLang="ko-KR" sz="1100" b="1" dirty="0" smtClean="0">
                <a:solidFill>
                  <a:prstClr val="black"/>
                </a:solidFill>
                <a:ea typeface="맑은 고딕" pitchFamily="50" charset="-127"/>
              </a:rPr>
              <a:t>)</a:t>
            </a:r>
            <a:endParaRPr lang="en-US" altLang="ko-KR" sz="1100" b="1" dirty="0">
              <a:solidFill>
                <a:prstClr val="black"/>
              </a:solidFill>
              <a:ea typeface="맑은 고딕" pitchFamily="50" charset="-127"/>
            </a:endParaRPr>
          </a:p>
        </p:txBody>
      </p:sp>
      <p:sp>
        <p:nvSpPr>
          <p:cNvPr id="27" name="AutoShape 1"/>
          <p:cNvSpPr>
            <a:spLocks noChangeArrowheads="1"/>
          </p:cNvSpPr>
          <p:nvPr/>
        </p:nvSpPr>
        <p:spPr bwMode="ltGray">
          <a:xfrm>
            <a:off x="836462" y="2276872"/>
            <a:ext cx="1315034" cy="1944216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1779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4953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8.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물리치료 및 작업치료 실적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17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94%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이상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95.2%(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1.2%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836462" y="3573016"/>
            <a:ext cx="7627196" cy="136815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95.2%(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 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1.2%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전년동기대비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0.9%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처방후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미내원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미수행 환자에 대한 적극 관리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환자 사유 파악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봉사단 활용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85185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달성한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수행률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유지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병동 방문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원내 봉사단 활용 등을 통한 지속적 관리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aphicFrame>
        <p:nvGraphicFramePr>
          <p:cNvPr id="26" name="표 2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8572522"/>
              </p:ext>
            </p:extLst>
          </p:nvPr>
        </p:nvGraphicFramePr>
        <p:xfrm>
          <a:off x="2608531" y="1989584"/>
          <a:ext cx="5861043" cy="129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2649"/>
                <a:gridCol w="1081828"/>
                <a:gridCol w="1157145"/>
                <a:gridCol w="1033899"/>
                <a:gridCol w="1095522"/>
              </a:tblGrid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전체 처방 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수행 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미수</a:t>
                      </a:r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행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건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dirty="0" err="1" smtClean="0">
                          <a:latin typeface="+mn-ea"/>
                          <a:ea typeface="+mn-ea"/>
                        </a:rPr>
                        <a:t>수행률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(%)</a:t>
                      </a:r>
                      <a:endParaRPr lang="ko-KR" altLang="en-US" sz="100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합계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20,791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19,786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1,005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95.2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7,907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7,480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427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94.6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5,495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5,185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310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94.4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12961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7,389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7,121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268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96.4</a:t>
                      </a: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27" name="AutoShape 1"/>
          <p:cNvSpPr>
            <a:spLocks noChangeArrowheads="1"/>
          </p:cNvSpPr>
          <p:nvPr/>
        </p:nvSpPr>
        <p:spPr bwMode="ltGray">
          <a:xfrm>
            <a:off x="836462" y="1988840"/>
            <a:ext cx="1315034" cy="1296144"/>
          </a:xfrm>
          <a:prstGeom prst="bevel">
            <a:avLst>
              <a:gd name="adj" fmla="val 2917"/>
            </a:avLst>
          </a:prstGeom>
          <a:gradFill rotWithShape="1">
            <a:gsLst>
              <a:gs pos="50000">
                <a:srgbClr val="4EA7EA"/>
              </a:gs>
              <a:gs pos="0">
                <a:srgbClr val="4EA7EA"/>
              </a:gs>
              <a:gs pos="50000">
                <a:srgbClr val="4EA7EA"/>
              </a:gs>
            </a:gsLst>
            <a:lin ang="5400000" scaled="0"/>
          </a:gra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36000" rIns="91440" bIns="45720" numCol="1" anchor="ctr" anchorCtr="0" compatLnSpc="1">
            <a:prstTxWarp prst="textNoShape">
              <a:avLst/>
            </a:prstTxWarp>
            <a:no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en-US" altLang="ko-KR" sz="1200" dirty="0" smtClean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74331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9.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재료비 절감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936104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임대장비 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자체장비 확대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로 시약 비용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현황 보고 후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추진중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임대장비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 운영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2019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임대기간만료 장비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대에 대한 재계약 등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204864"/>
            <a:ext cx="7627196" cy="936104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노후화된 장비를 신형장비로 임대 시 시약단가 증가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단위로 계약 시 시약단가 인상으로 재료비 상승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356992"/>
            <a:ext cx="7627196" cy="1556558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주관부서 변경으로 계약업무의 효율성 강화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* 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당초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진단검사팀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→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변경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경리팀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157192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임대장비 회사별 면담 실시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기존장비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연장 또는 신형장비 교체 관련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임대장비 구매 및 임대 시 재료비 비교 분석 후 단가 인하 조정 작업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진행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359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10.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성과보상체계 개선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19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268762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성과급 지급비중 상향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성과보상체계 계획 수립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대상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기준 등 포함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기획총무팀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276873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「지방의료원 표준운영지침」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준수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성과급 지급 비중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20%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이상 운영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84986"/>
            <a:ext cx="7627196" cy="1080119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성과보상체계 강화를 위한 원가관리 시스템 구축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653137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성과급 산정기준에 공공성 지표 설정 및 관리로 공익성 강화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목표달성도에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따라 성과급 차등 지급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0395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11.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장애인 </a:t>
            </a:r>
            <a:r>
              <a:rPr lang="ko-KR" altLang="en-US" sz="1600" dirty="0" err="1" smtClean="0">
                <a:latin typeface="HY헤드라인M" pitchFamily="18" charset="-127"/>
                <a:ea typeface="HY헤드라인M" pitchFamily="18" charset="-127"/>
              </a:rPr>
              <a:t>고용율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 향상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20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고용율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향상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의무고용인원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중 고용인원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44.4%)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기획총무팀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1296143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의무고용율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미충족에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따른 고용부담금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* 2019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년도 부담액 납부 완료</a:t>
              </a:r>
              <a:endParaRPr lang="en-US" altLang="ko-KR" sz="11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401382"/>
            <a:ext cx="7627196" cy="1728192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장애인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 채용 완료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장애인 채용관련 실태조사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(’19. 3. 12.) /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업체 방문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남원한울학교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남원용성고등학교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신규직원 채용 시 장애인 우대 채용 추진</a:t>
              </a:r>
              <a:endParaRPr lang="en-US" altLang="ko-KR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229200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신규직원 채용 시 장애인 고용공단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장애관련 업체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관련 교육기관 등 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관련 유관기관과의 협력을 통한 채용 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726" y="2375514"/>
            <a:ext cx="5633994" cy="580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01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12.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공동구매 확대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21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340769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지방의료원 표준운영 지침 준수 및 재료비 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품목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공동구매 시행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(’18. 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(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장의용품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8080465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경리팀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420889"/>
            <a:ext cx="7627196" cy="108011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지방의료원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군산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남원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 검사시약 공동구매 확대시행으로 재료비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절감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- 2020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년 검사시약 공동구매 추진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3717032"/>
            <a:ext cx="7627196" cy="122413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하반기 의약품 공동구매 시행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(2019. 7.)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2020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구매물품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 품목에 대한 공동구매 시행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(2019. 11.)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의약품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수술재료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위생재료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장의용품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방사선재료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,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검사시약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1300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13.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본인미수금회수율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22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회수율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97.0%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회수율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98.1%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전년대비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2.9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%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증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미수액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(1,818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회수액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(1,783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잔액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(35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원무심사팀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60849"/>
            <a:ext cx="7627196" cy="1008111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미수금 소액 발생억제 노력 및 발생초기 적극 회수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노력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미수자에 대하여 전화 및 독촉장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발송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악성미수자에 대한 소송 후 추심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위임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212976"/>
            <a:ext cx="7627197" cy="1944216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접수 시 환자 인적 사항 재확인 및 변경내용 정확한 수정을 통한 데이터 관리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본인미수금이 발생하지 않도록 사전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방지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301208"/>
            <a:ext cx="7627196" cy="720080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본인부담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미수에 대한 적극적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대응방안 마련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772" y="3635301"/>
            <a:ext cx="5462644" cy="72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11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14.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의무기록완성도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23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99.8%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99.4%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원무심사팀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43466"/>
            <a:ext cx="7627196" cy="1341518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진단코딩위원회 개최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en-US" altLang="ko-KR" sz="1200" dirty="0">
                  <a:solidFill>
                    <a:schemeClr val="dk1"/>
                  </a:solidFill>
                  <a:latin typeface="+mn-ea"/>
                  <a:ea typeface="+mn-ea"/>
                </a:rPr>
                <a:t>’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19. 3. 15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.)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신포괄수가제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정보관리평가 관련 진단코딩 정확도 향상 활동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의료기관인증평가 관련 의무기록 미비항목 사례별 지표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논의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4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1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*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진단코딩 </a:t>
              </a:r>
              <a:r>
                <a:rPr lang="en-US" altLang="ko-KR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: </a:t>
              </a:r>
              <a:r>
                <a:rPr lang="ko-KR" altLang="en-US" sz="11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다양한 질병의 종류를 그 성질의 유사성에 따라 체계적으로 분류한 것</a:t>
              </a:r>
              <a:endParaRPr lang="en-US" altLang="ko-KR" sz="1100" dirty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429000"/>
            <a:ext cx="7627196" cy="1080120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의무기록 필수항목 작성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완결율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향상을 위한 진료과장 개별면담 실시</a:t>
              </a: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진단코딩위원회 개최를 통한 의무기록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완성율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향상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725145"/>
            <a:ext cx="7627196" cy="1368152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청구 정확도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의무기록 필수항목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기재율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등 타 병원과 비례평가 되는 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지표의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점수향상을 위한 지속적 관리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진단코딩위원회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사례별 검토 후 논의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신포괄수가제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정보관리평가 현장 평가 준비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(8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월말 예상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1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15.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공정회의 및 벤치마킹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24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공정회의를 통한 추진중인 사업의 효율적 관리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매주 목요일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공정별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회의 진행 및 마산의료원 벤치마킹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시설부대팀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2096361"/>
            <a:ext cx="7627196" cy="864095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각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공정별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공사추진상황 점검 및 예정공정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확인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벤치마킹을 통한 우리병원과 타 기관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현황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비교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분석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3140968"/>
            <a:ext cx="7627196" cy="1656184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공정율에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따른 사업 추진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총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공정율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32%)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endParaRPr lang="ko-KR" altLang="en-US" sz="6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lnSpc>
                  <a:spcPct val="150000"/>
                </a:lnSpc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타 의료기관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견학으로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주기 인증 시설 및 기준에 맞도록 시공 과정 반영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5013176"/>
            <a:ext cx="7627196" cy="864096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공사 진행 시 소음 및 진동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최소화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칸막이 설치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공사 소음에 따른 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타부서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민원 발생 시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충분한 설명을 통한 협조 요청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1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16.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장례식장 수익 증대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25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720079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448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393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백만원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87.7%)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err="1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시설부대팀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836462" y="1988841"/>
            <a:ext cx="7627196" cy="720079"/>
            <a:chOff x="428596" y="1571612"/>
            <a:chExt cx="8286808" cy="1591973"/>
          </a:xfrm>
        </p:grpSpPr>
        <p:sp>
          <p:nvSpPr>
            <p:cNvPr id="17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8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요양병원 및 요양원 방문홍보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회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(′19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 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월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836462" y="2924945"/>
            <a:ext cx="7627196" cy="864095"/>
            <a:chOff x="428596" y="1571612"/>
            <a:chExt cx="8286808" cy="1591973"/>
          </a:xfrm>
        </p:grpSpPr>
        <p:sp>
          <p:nvSpPr>
            <p:cNvPr id="20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1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장례식장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분향실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환경개선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5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분향실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롤스크린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설치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자부담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396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천원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ko-KR" altLang="en-US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836462" y="4077073"/>
            <a:ext cx="7627196" cy="1008111"/>
            <a:chOff x="428596" y="1571612"/>
            <a:chExt cx="8286808" cy="1591973"/>
          </a:xfrm>
        </p:grpSpPr>
        <p:sp>
          <p:nvSpPr>
            <p:cNvPr id="23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24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진료권역 이장협의회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요양병원 및 요양원 지속적 방문 홍보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장례식장 </a:t>
              </a:r>
              <a:r>
                <a:rPr lang="ko-KR" altLang="en-US" sz="1200" dirty="0" err="1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리플렛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배포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등</a:t>
              </a:r>
              <a:endParaRPr lang="ko-KR" altLang="en-US" sz="1200" dirty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611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en-US" altLang="ko-KR" sz="1600" dirty="0" smtClean="0">
                <a:latin typeface="HY헤드라인M" pitchFamily="18" charset="-127"/>
                <a:ea typeface="HY헤드라인M" pitchFamily="18" charset="-127"/>
              </a:rPr>
              <a:t>17. </a:t>
            </a: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26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grpSp>
        <p:nvGrpSpPr>
          <p:cNvPr id="30" name="그룹 29"/>
          <p:cNvGrpSpPr/>
          <p:nvPr/>
        </p:nvGrpSpPr>
        <p:grpSpPr>
          <a:xfrm>
            <a:off x="833236" y="1052737"/>
            <a:ext cx="7627196" cy="864095"/>
            <a:chOff x="428596" y="1571612"/>
            <a:chExt cx="8286808" cy="1591973"/>
          </a:xfrm>
        </p:grpSpPr>
        <p:sp>
          <p:nvSpPr>
            <p:cNvPr id="31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1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추진실적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2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목표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: 10,665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명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추진실적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: 1,159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명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err="1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달성율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10.9%)</a:t>
              </a:r>
            </a:p>
            <a:p>
              <a:pPr marL="84137" algn="just">
                <a:spcBef>
                  <a:spcPct val="20000"/>
                </a:spcBef>
              </a:pP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           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의료사회 복지상담 등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11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개 사업</a:t>
              </a:r>
              <a:endParaRPr lang="en-US" altLang="ko-KR" sz="12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7792433" y="533079"/>
            <a:ext cx="102803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dirty="0" smtClean="0">
                <a:solidFill>
                  <a:srgbClr val="0000FF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보건의료팀</a:t>
            </a:r>
            <a:endParaRPr lang="ko-KR" altLang="en-US" sz="1200" dirty="0">
              <a:solidFill>
                <a:srgbClr val="0000FF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pSp>
        <p:nvGrpSpPr>
          <p:cNvPr id="28" name="그룹 27"/>
          <p:cNvGrpSpPr/>
          <p:nvPr/>
        </p:nvGrpSpPr>
        <p:grpSpPr>
          <a:xfrm>
            <a:off x="836462" y="2060849"/>
            <a:ext cx="7627196" cy="864096"/>
            <a:chOff x="428596" y="1571611"/>
            <a:chExt cx="8286808" cy="1591974"/>
          </a:xfrm>
        </p:grpSpPr>
        <p:sp>
          <p:nvSpPr>
            <p:cNvPr id="29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주요내용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3" name="Rectangle 4"/>
            <p:cNvSpPr>
              <a:spLocks noChangeArrowheads="1"/>
            </p:cNvSpPr>
            <p:nvPr/>
          </p:nvSpPr>
          <p:spPr bwMode="auto">
            <a:xfrm>
              <a:off x="2357422" y="1571611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건강안전망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구축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의료사회복지상담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치매관리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지역사회 보건교육 등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취약계층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건강지원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(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장애인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외국인근로자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다문화가정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노숙인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노인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아동 등</a:t>
              </a:r>
              <a:r>
                <a:rPr lang="en-US" altLang="ko-KR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)</a:t>
              </a: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836462" y="3042326"/>
            <a:ext cx="7627196" cy="1152128"/>
            <a:chOff x="428596" y="1571612"/>
            <a:chExt cx="8286808" cy="1591973"/>
          </a:xfrm>
        </p:grpSpPr>
        <p:sp>
          <p:nvSpPr>
            <p:cNvPr id="35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주요사업 성과 및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개선사항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6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rgbClr val="D8EEEB"/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주요성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과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저소득층 진료비 지원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143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건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목표대비 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178.8%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달성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)</a:t>
              </a:r>
              <a:endParaRPr lang="en-US" altLang="ko-KR" sz="1200" dirty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endParaRPr lang="en-US" altLang="ko-KR" sz="600" dirty="0" smtClean="0">
                <a:solidFill>
                  <a:schemeClr val="dk1"/>
                </a:solidFill>
                <a:latin typeface="가는각진제목체" panose="02030600000101010101" pitchFamily="18" charset="-127"/>
                <a:ea typeface="가는각진제목체" panose="02030600000101010101" pitchFamily="18" charset="-127"/>
              </a:endParaRPr>
            </a:p>
            <a:p>
              <a:pPr marL="255587" indent="-171450" algn="just">
                <a:spcBef>
                  <a:spcPct val="20000"/>
                </a:spcBef>
                <a:buFont typeface="Arial" panose="020B0604020202020204" pitchFamily="34" charset="0"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개선사항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만성질환관리사업 추진을 위한 만성질환담당자 임명</a:t>
              </a:r>
              <a:r>
                <a:rPr lang="en-US" altLang="ko-KR" sz="1200" dirty="0">
                  <a:solidFill>
                    <a:schemeClr val="dk1"/>
                  </a:solidFill>
                  <a:latin typeface="가는각진제목체" panose="02030600000101010101" pitchFamily="18" charset="-127"/>
                  <a:ea typeface="가는각진제목체" panose="02030600000101010101" pitchFamily="18" charset="-127"/>
                </a:rPr>
                <a:t>(’19. 4. 10.)</a:t>
              </a:r>
            </a:p>
          </p:txBody>
        </p:sp>
      </p:grpSp>
      <p:grpSp>
        <p:nvGrpSpPr>
          <p:cNvPr id="37" name="그룹 36"/>
          <p:cNvGrpSpPr/>
          <p:nvPr/>
        </p:nvGrpSpPr>
        <p:grpSpPr>
          <a:xfrm>
            <a:off x="836462" y="4293096"/>
            <a:ext cx="7627196" cy="2016224"/>
            <a:chOff x="428596" y="1571612"/>
            <a:chExt cx="8286808" cy="1591973"/>
          </a:xfrm>
        </p:grpSpPr>
        <p:sp>
          <p:nvSpPr>
            <p:cNvPr id="38" name="AutoShape 1"/>
            <p:cNvSpPr>
              <a:spLocks noChangeArrowheads="1"/>
            </p:cNvSpPr>
            <p:nvPr/>
          </p:nvSpPr>
          <p:spPr bwMode="ltGray">
            <a:xfrm>
              <a:off x="428596" y="1571612"/>
              <a:ext cx="1428760" cy="1591973"/>
            </a:xfrm>
            <a:prstGeom prst="bevel">
              <a:avLst>
                <a:gd name="adj" fmla="val 2917"/>
              </a:avLst>
            </a:prstGeom>
            <a:gradFill rotWithShape="1">
              <a:gsLst>
                <a:gs pos="50000">
                  <a:srgbClr val="4EA7EA"/>
                </a:gs>
                <a:gs pos="0">
                  <a:srgbClr val="4EA7EA"/>
                </a:gs>
                <a:gs pos="50000">
                  <a:srgbClr val="4EA7EA"/>
                </a:gs>
              </a:gsLst>
              <a:lin ang="5400000" scaled="0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vert="horz" wrap="none" lIns="91440" tIns="36000" rIns="91440" bIns="45720" numCol="1" anchor="ctr" anchorCtr="0" compatLnSpc="1">
              <a:prstTxWarp prst="textNoShape">
                <a:avLst/>
              </a:prstTxWarp>
              <a:no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en-US" altLang="ko-KR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</a:t>
              </a:r>
              <a:r>
                <a:rPr lang="ko-KR" altLang="en-US" sz="1200" dirty="0" smtClean="0">
                  <a:solidFill>
                    <a:srgbClr val="FFFF00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추진계획</a:t>
              </a:r>
              <a:endParaRPr lang="en-US" altLang="ko-KR" sz="1200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39" name="Rectangle 4"/>
            <p:cNvSpPr>
              <a:spLocks noChangeArrowheads="1"/>
            </p:cNvSpPr>
            <p:nvPr/>
          </p:nvSpPr>
          <p:spPr bwMode="auto">
            <a:xfrm>
              <a:off x="2357422" y="1571612"/>
              <a:ext cx="6357982" cy="159197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9525">
              <a:solidFill>
                <a:schemeClr val="bg2"/>
              </a:solidFill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lIns="54000" tIns="72000" rIns="54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만성질환관리사업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적극적 추진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만성질환자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등록 관리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캠페인 및 홍보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 err="1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금연클리닉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운영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등</a:t>
              </a:r>
              <a:endParaRPr lang="en-US" altLang="ko-KR" sz="1200" dirty="0" smtClean="0">
                <a:solidFill>
                  <a:schemeClr val="dk1"/>
                </a:solidFill>
                <a:latin typeface="가는둥근제목체" panose="02030600000101010101" pitchFamily="18" charset="-127"/>
                <a:ea typeface="가는둥근제목체" panose="02030600000101010101" pitchFamily="18" charset="-127"/>
              </a:endParaRP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err="1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거점공공형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산모보건의료센터 운영 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내실화</a:t>
              </a:r>
              <a:endParaRPr lang="en-US" altLang="ko-KR" sz="1200" dirty="0" smtClean="0">
                <a:solidFill>
                  <a:schemeClr val="dk1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산전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·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후 산모 프로그램 운영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(</a:t>
              </a:r>
              <a:r>
                <a:rPr lang="ko-KR" altLang="en-US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베이비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마사지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신생아 목욕시키기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,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이유식 만들기 등</a:t>
              </a:r>
              <a:r>
                <a:rPr lang="en-US" altLang="ko-KR" sz="1200" dirty="0" smtClean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)</a:t>
              </a:r>
            </a:p>
            <a:p>
              <a:pPr marL="263525" indent="-179388" algn="just">
                <a:lnSpc>
                  <a:spcPct val="150000"/>
                </a:lnSpc>
                <a:spcBef>
                  <a:spcPct val="20000"/>
                </a:spcBef>
                <a:buFontTx/>
                <a:buChar char="•"/>
              </a:pPr>
              <a:r>
                <a:rPr lang="ko-KR" altLang="en-US" sz="1200" dirty="0" smtClean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공공보건의료사업 </a:t>
              </a:r>
              <a:r>
                <a:rPr lang="ko-KR" altLang="en-US" sz="1200" dirty="0">
                  <a:solidFill>
                    <a:schemeClr val="dk1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추진 강화</a:t>
              </a:r>
            </a:p>
            <a:p>
              <a:pPr marL="84137" algn="just">
                <a:lnSpc>
                  <a:spcPct val="150000"/>
                </a:lnSpc>
                <a:spcBef>
                  <a:spcPct val="20000"/>
                </a:spcBef>
              </a:pP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  </a:t>
              </a:r>
              <a:r>
                <a:rPr lang="en-US" altLang="ko-KR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- </a:t>
              </a:r>
              <a:r>
                <a:rPr lang="ko-KR" altLang="en-US" sz="1200" dirty="0">
                  <a:solidFill>
                    <a:schemeClr val="dk1"/>
                  </a:solidFill>
                  <a:latin typeface="가는둥근제목체" panose="02030600000101010101" pitchFamily="18" charset="-127"/>
                  <a:ea typeface="가는둥근제목체" panose="02030600000101010101" pitchFamily="18" charset="-127"/>
                </a:rPr>
                <a:t>유관기관과의 네트워크 형성을 통한 의료취약계층 통합적 보건의료복지 서비스 제공 등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611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40043281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428596" y="428604"/>
            <a:ext cx="32073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algn="l">
              <a:spcBef>
                <a:spcPct val="50000"/>
              </a:spcBef>
            </a:pPr>
            <a:r>
              <a:rPr lang="ko-KR" altLang="en-US" sz="1600" dirty="0" smtClean="0">
                <a:latin typeface="HY헤드라인M" pitchFamily="18" charset="-127"/>
                <a:ea typeface="HY헤드라인M" pitchFamily="18" charset="-127"/>
              </a:rPr>
              <a:t>공지사항</a:t>
            </a:r>
            <a:endParaRPr lang="ko-KR" altLang="en-US" sz="16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0" name="슬라이드 번호 개체 틀 49"/>
          <p:cNvSpPr>
            <a:spLocks noGrp="1"/>
          </p:cNvSpPr>
          <p:nvPr>
            <p:ph type="sldNum" sz="quarter" idx="12"/>
          </p:nvPr>
        </p:nvSpPr>
        <p:spPr>
          <a:xfrm>
            <a:off x="6553200" y="6421461"/>
            <a:ext cx="2133600" cy="365125"/>
          </a:xfrm>
        </p:spPr>
        <p:txBody>
          <a:bodyPr/>
          <a:lstStyle/>
          <a:p>
            <a:r>
              <a:rPr lang="en-US" altLang="ko-KR" b="1" dirty="0" smtClean="0"/>
              <a:t>28</a:t>
            </a:r>
            <a:endParaRPr lang="ko-KR" altLang="en-US" b="1" dirty="0"/>
          </a:p>
        </p:txBody>
      </p:sp>
      <p:cxnSp>
        <p:nvCxnSpPr>
          <p:cNvPr id="57" name="직선 연결선 56"/>
          <p:cNvCxnSpPr/>
          <p:nvPr/>
        </p:nvCxnSpPr>
        <p:spPr>
          <a:xfrm>
            <a:off x="357158" y="785794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직선 연결선 24"/>
          <p:cNvCxnSpPr/>
          <p:nvPr/>
        </p:nvCxnSpPr>
        <p:spPr>
          <a:xfrm>
            <a:off x="314295" y="6451748"/>
            <a:ext cx="84296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 dirty="0"/>
          </a:p>
        </p:txBody>
      </p:sp>
      <p:sp>
        <p:nvSpPr>
          <p:cNvPr id="26" name="Rectangle 9"/>
          <p:cNvSpPr>
            <a:spLocks noChangeArrowheads="1"/>
          </p:cNvSpPr>
          <p:nvPr/>
        </p:nvSpPr>
        <p:spPr bwMode="auto">
          <a:xfrm>
            <a:off x="323528" y="1052736"/>
            <a:ext cx="8316912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2019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경영전략회의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‘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19. 7.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17.(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참석</a:t>
            </a:r>
            <a:r>
              <a:rPr lang="en-US" altLang="ko-KR" b="1" dirty="0">
                <a:latin typeface="+mn-ea"/>
              </a:rPr>
              <a:t>) </a:t>
            </a:r>
            <a:r>
              <a:rPr lang="ko-KR" altLang="en-US" b="1" dirty="0">
                <a:latin typeface="+mn-ea"/>
              </a:rPr>
              <a:t>전 부서장 및 계장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2019. </a:t>
            </a:r>
            <a:r>
              <a:rPr lang="en-US" altLang="ko-KR" b="1" dirty="0" smtClean="0">
                <a:latin typeface="+mn-ea"/>
              </a:rPr>
              <a:t>2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추진실적 보고  및 현안사항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2019. </a:t>
            </a:r>
            <a:r>
              <a:rPr lang="en-US" altLang="ko-KR" b="1" dirty="0" smtClean="0">
                <a:latin typeface="+mn-ea"/>
              </a:rPr>
              <a:t>3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추진계획 보고</a:t>
            </a:r>
            <a:r>
              <a:rPr lang="en-US" altLang="ko-KR" b="1" dirty="0">
                <a:latin typeface="+mn-ea"/>
              </a:rPr>
              <a:t> </a:t>
            </a:r>
          </a:p>
          <a:p>
            <a:pPr eaLnBrk="0" latinLnBrk="0" hangingPunct="0">
              <a:lnSpc>
                <a:spcPct val="200000"/>
              </a:lnSpc>
            </a:pPr>
            <a:r>
              <a:rPr lang="en-US" altLang="ko-KR" b="1" dirty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20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- 2019.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7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월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2019. 7.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10.(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수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까지 제출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20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필요</a:t>
            </a:r>
            <a:endParaRPr lang="en-US" altLang="ko-KR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1939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</TotalTime>
  <Words>3008</Words>
  <Application>Microsoft Office PowerPoint</Application>
  <PresentationFormat>화면 슬라이드 쇼(4:3)</PresentationFormat>
  <Paragraphs>711</Paragraphs>
  <Slides>30</Slides>
  <Notes>30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1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Windows User</dc:creator>
  <cp:lastModifiedBy>Windows User</cp:lastModifiedBy>
  <cp:revision>41</cp:revision>
  <cp:lastPrinted>2019-04-17T05:20:04Z</cp:lastPrinted>
  <dcterms:created xsi:type="dcterms:W3CDTF">2019-04-16T05:35:43Z</dcterms:created>
  <dcterms:modified xsi:type="dcterms:W3CDTF">2019-04-17T05:20:19Z</dcterms:modified>
</cp:coreProperties>
</file>