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  <p:sldMasterId id="2147484443" r:id="rId12"/>
  </p:sldMasterIdLst>
  <p:notesMasterIdLst>
    <p:notesMasterId r:id="rId43"/>
  </p:notesMasterIdLst>
  <p:handoutMasterIdLst>
    <p:handoutMasterId r:id="rId44"/>
  </p:handoutMasterIdLst>
  <p:sldIdLst>
    <p:sldId id="677" r:id="rId13"/>
    <p:sldId id="686" r:id="rId14"/>
    <p:sldId id="568" r:id="rId15"/>
    <p:sldId id="569" r:id="rId16"/>
    <p:sldId id="570" r:id="rId17"/>
    <p:sldId id="547" r:id="rId18"/>
    <p:sldId id="628" r:id="rId19"/>
    <p:sldId id="652" r:id="rId20"/>
    <p:sldId id="678" r:id="rId21"/>
    <p:sldId id="679" r:id="rId22"/>
    <p:sldId id="629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705" r:id="rId36"/>
    <p:sldId id="699" r:id="rId37"/>
    <p:sldId id="700" r:id="rId38"/>
    <p:sldId id="702" r:id="rId39"/>
    <p:sldId id="703" r:id="rId40"/>
    <p:sldId id="670" r:id="rId41"/>
    <p:sldId id="704" r:id="rId42"/>
  </p:sldIdLst>
  <p:sldSz cx="9144000" cy="6858000" type="screen4x3"/>
  <p:notesSz cx="6807200" cy="9939338"/>
  <p:embeddedFontLst>
    <p:embeddedFont>
      <p:font typeface="한컴바탕" panose="02030600000101010101" pitchFamily="18" charset="2"/>
      <p:regular r:id="rId45"/>
    </p:embeddedFont>
    <p:embeddedFont>
      <p:font typeface="맑은 고딕" panose="020B0503020000020004" pitchFamily="50" charset="-127"/>
      <p:regular r:id="rId46"/>
      <p:bold r:id="rId47"/>
    </p:embeddedFont>
    <p:embeddedFont>
      <p:font typeface="HY헤드라인M" panose="02030600000101010101" pitchFamily="18" charset="-127"/>
      <p:regular r:id="rId48"/>
    </p:embeddedFont>
    <p:embeddedFont>
      <p:font typeface="HY견명조" panose="02030600000101010101" pitchFamily="18" charset="-127"/>
      <p:regular r:id="rId49"/>
    </p:embeddedFont>
    <p:embeddedFont>
      <p:font typeface="가는둥근제목체" panose="020B0600000101010101" charset="-127"/>
      <p:regular r:id="rId50"/>
    </p:embeddedFont>
    <p:embeddedFont>
      <p:font typeface="Calibri Light" panose="020F0302020204030204" pitchFamily="34" charset="0"/>
      <p:regular r:id="rId51"/>
      <p:italic r:id="rId52"/>
    </p:embeddedFont>
    <p:embeddedFont>
      <p:font typeface="-윤고딕340" panose="020B0600000101010101" charset="-127"/>
      <p:regular r:id="rId53"/>
    </p:embeddedFont>
    <p:embeddedFont>
      <p:font typeface="전주 완판본 각B" panose="020B0600000101010101" charset="-127"/>
      <p:regular r:id="rId54"/>
    </p:embeddedFont>
    <p:embeddedFont>
      <p:font typeface="휴먼둥근헤드라인" panose="02030504000101010101" pitchFamily="18" charset="-127"/>
      <p:regular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HY울릉도M" panose="02030600000101010101" pitchFamily="18" charset="-127"/>
      <p:regular r:id="rId60"/>
    </p:embeddedFont>
    <p:embeddedFont>
      <p:font typeface="가는각진제목체" panose="020B0600000101010101" charset="-127"/>
      <p:regular r:id="rId61"/>
    </p:embeddedFont>
    <p:embeddedFont>
      <p:font typeface="HY견고딕" panose="02030600000101010101" pitchFamily="18" charset="-127"/>
      <p:regular r:id="rId62"/>
    </p:embeddedFont>
    <p:embeddedFont>
      <p:font typeface="한컴돋움" panose="02030600000101010101" pitchFamily="18" charset="2"/>
      <p:regular r:id="rId63"/>
    </p:embeddedFont>
    <p:embeddedFont>
      <p:font typeface="나눔고딕" panose="020D0604000000000000" pitchFamily="50" charset="-127"/>
      <p:regular r:id="rId64"/>
      <p:bold r:id="rId65"/>
    </p:embeddedFont>
    <p:embeddedFont>
      <p:font typeface="휴먼모음T" panose="02030504000101010101" pitchFamily="18" charset="-127"/>
      <p:regular r:id="rId66"/>
    </p:embeddedFont>
    <p:embeddedFont>
      <p:font typeface="휴먼엑스포" panose="02030504000101010101" pitchFamily="18" charset="-127"/>
      <p:regular r:id="rId6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5F5"/>
    <a:srgbClr val="984807"/>
    <a:srgbClr val="01B3C4"/>
    <a:srgbClr val="5504F6"/>
    <a:srgbClr val="448DD0"/>
    <a:srgbClr val="3E03B5"/>
    <a:srgbClr val="6CA6DA"/>
    <a:srgbClr val="66CCFF"/>
    <a:srgbClr val="3399FF"/>
    <a:srgbClr val="6B2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29" autoAdjust="0"/>
    <p:restoredTop sz="96706" autoAdjust="0"/>
  </p:normalViewPr>
  <p:slideViewPr>
    <p:cSldViewPr>
      <p:cViewPr>
        <p:scale>
          <a:sx n="100" d="100"/>
          <a:sy n="100" d="100"/>
        </p:scale>
        <p:origin x="-270" y="-258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font" Target="fonts/font19.fntdata"/><Relationship Id="rId68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font" Target="fonts/font2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61" Type="http://schemas.openxmlformats.org/officeDocument/2006/relationships/font" Target="fonts/font17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handoutMaster" Target="handoutMasters/handout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font" Target="fonts/font21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7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font" Target="fonts/font23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4DD8DB81-F1EB-474B-B28E-0485223FD7FC}" type="datetime1">
              <a:rPr lang="ko-KR" altLang="en-US" smtClean="0"/>
              <a:t>2020-03-09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F0631F4B-D7DA-42D8-8063-C5093047CBE8}" type="datetime1">
              <a:rPr lang="ko-KR" altLang="en-US" smtClean="0"/>
              <a:t>2020-03-09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9" tIns="45703" rIns="91409" bIns="4570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40"/>
            <a:ext cx="5445125" cy="3913187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4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29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6538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597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8216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5174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19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53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577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5468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3250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7076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7751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28184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4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57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2019. 4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분기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3440352" cy="261610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최상의 의료제공으로 신뢰받는 지역거점공공병원  </a:t>
            </a: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347140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2020. 1. 22.(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16:30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028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8"/>
          <p:cNvSpPr/>
          <p:nvPr/>
        </p:nvSpPr>
        <p:spPr>
          <a:xfrm>
            <a:off x="2234558" y="1196752"/>
            <a:ext cx="5145754" cy="5076447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45556" y="1556954"/>
            <a:ext cx="576262" cy="378618"/>
            <a:chOff x="433388" y="1218688"/>
            <a:chExt cx="576262" cy="558800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339752" y="1640176"/>
            <a:ext cx="5040560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미션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비전과 경영전략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………………………………1</a:t>
            </a: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320108" y="5384592"/>
            <a:ext cx="506020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…………………………………………   27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5410" y="5163828"/>
            <a:ext cx="612974" cy="10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312268" y="2555949"/>
            <a:ext cx="506804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2019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주요현안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3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277169" y="3512384"/>
            <a:ext cx="5103143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2019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분기 사업실적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5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938152" y="2492896"/>
            <a:ext cx="576262" cy="378618"/>
            <a:chOff x="433388" y="1218688"/>
            <a:chExt cx="576262" cy="558800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939626" y="3430761"/>
            <a:ext cx="576262" cy="378618"/>
            <a:chOff x="433388" y="1218688"/>
            <a:chExt cx="576262" cy="558800"/>
          </a:xfrm>
        </p:grpSpPr>
        <p:sp>
          <p:nvSpPr>
            <p:cNvPr id="4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941617" y="5305948"/>
            <a:ext cx="576262" cy="378618"/>
            <a:chOff x="433388" y="1218688"/>
            <a:chExt cx="576262" cy="558800"/>
          </a:xfrm>
        </p:grpSpPr>
        <p:sp>
          <p:nvSpPr>
            <p:cNvPr id="5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643312" y="4497178"/>
            <a:ext cx="4737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부서별 주요현안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9</a:t>
            </a:r>
            <a:r>
              <a:rPr lang="ko-KR" altLang="en-US" sz="16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endParaRPr lang="en-US" altLang="ko-KR" sz="16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949668" y="4437112"/>
            <a:ext cx="576262" cy="378618"/>
            <a:chOff x="433388" y="1218688"/>
            <a:chExt cx="576262" cy="558800"/>
          </a:xfrm>
        </p:grpSpPr>
        <p:sp>
          <p:nvSpPr>
            <p:cNvPr id="3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94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6630" y="980728"/>
            <a:ext cx="7935570" cy="5412063"/>
            <a:chOff x="378392" y="498674"/>
            <a:chExt cx="8333809" cy="5882652"/>
          </a:xfrm>
        </p:grpSpPr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5" y="3723070"/>
              <a:ext cx="3348056" cy="2352687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ctr">
                <a:lnSpc>
                  <a:spcPct val="140000"/>
                </a:lnSpc>
              </a:pPr>
              <a:endParaRPr lang="en-US" altLang="ko-KR" sz="4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ctr">
                <a:lnSpc>
                  <a:spcPct val="140000"/>
                </a:lnSpc>
              </a:pPr>
              <a:r>
                <a:rPr lang="ko-KR" altLang="en-US" sz="13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희망이 불어오는 희망의 바람개비 남원의료원</a:t>
              </a:r>
              <a:endParaRPr lang="en-US" altLang="ko-KR" sz="13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endParaRPr lang="en-US" altLang="ko-KR" sz="6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건강한 희망의 바람개비라는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컨셉으로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제작된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남원의료원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아이덴티티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남원의료원의 전문적인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의료서비스라는 의미를 표현한 바람개비 날개로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환자와 방문객들에게 희망과 행복을 전달해준다는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의미를 상징함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4" y="1340768"/>
              <a:ext cx="3951287" cy="5040558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399"/>
              <a:chOff x="433389" y="985823"/>
              <a:chExt cx="3959220" cy="406399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89" y="985823"/>
                <a:ext cx="3959220" cy="4063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8" y="1040440"/>
                <a:ext cx="902810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89" y="1076309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6306200" descr="EMB00039798bd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81795"/>
            <a:ext cx="137795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30" y="1887954"/>
            <a:ext cx="3908321" cy="450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206984"/>
              </p:ext>
            </p:extLst>
          </p:nvPr>
        </p:nvGraphicFramePr>
        <p:xfrm>
          <a:off x="539750" y="1052743"/>
          <a:ext cx="8064502" cy="5184561"/>
        </p:xfrm>
        <a:graphic>
          <a:graphicData uri="http://schemas.openxmlformats.org/drawingml/2006/table">
            <a:tbl>
              <a:tblPr/>
              <a:tblGrid>
                <a:gridCol w="645481"/>
                <a:gridCol w="4538897"/>
                <a:gridCol w="1656184"/>
                <a:gridCol w="1223940"/>
              </a:tblGrid>
              <a:tr h="312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병원 홍보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ko-KR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2019</a:t>
                      </a:r>
                      <a:r>
                        <a:rPr lang="ko-KR" altLang="en-US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 응급의료기관 평가</a:t>
                      </a:r>
                      <a:endParaRPr lang="ko-KR" altLang="en-US" sz="1100" b="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종합검진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사업장 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활성화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수익 증대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능력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처방 건당 약품목수 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간호사 및 신규간호사 교육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고가장비 효율성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영상의학실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 및 작업치료 실적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검사시간 단축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진단검사실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성과보상체계 개선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장애인 고용률 향상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공동구매 확대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공정회의 및 벤치마킹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본인미수금회수율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의무기록완성도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 수익 증대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145381" y="3573016"/>
            <a:ext cx="8784976" cy="45719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39552" y="2740879"/>
            <a:ext cx="813690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분기 사업실적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인원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2019. 12. 31.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4753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진료인원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290,390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8,341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97.2%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761259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298,731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-4,633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290,390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295,123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97.2%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79,658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-2,310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75,670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77,980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95.0%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186,709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-3,782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182,886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186,668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98.0%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31,920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1,400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31,484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30,084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98.6%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444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-41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350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391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78.8%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13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2019. 12. 31.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6073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진료수익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 32,013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3,215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90.9%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071603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35,228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1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1,115</a:t>
                      </a:r>
                      <a:endParaRPr lang="ko-KR" altLang="en-US" sz="1200" b="1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32,013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30,898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90.9%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19,765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624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17,469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16,845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88.4%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11,246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344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10,712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10,368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95.3%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2,073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277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2,143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1,866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103.4%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2,144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-130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1,689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1,819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78.8%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85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기업회계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(‘19. 4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2019. 12. 31.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결 산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860525"/>
              </p:ext>
            </p:extLst>
          </p:nvPr>
        </p:nvGraphicFramePr>
        <p:xfrm>
          <a:off x="827584" y="2132856"/>
          <a:ext cx="7848872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962218"/>
                <a:gridCol w="1962218"/>
                <a:gridCol w="1962218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당기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34,184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32,220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1,964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36,322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34,645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1,677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손익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2,138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2,425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287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925795"/>
              </p:ext>
            </p:extLst>
          </p:nvPr>
        </p:nvGraphicFramePr>
        <p:xfrm>
          <a:off x="827588" y="4581128"/>
          <a:ext cx="7848872" cy="1296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688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  <a:gridCol w="457324"/>
              </a:tblGrid>
              <a:tr h="30076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차액</a:t>
                      </a:r>
                      <a:endParaRPr lang="en-US" altLang="ko-KR" sz="9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(A-B)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 </a:t>
                      </a:r>
                      <a:r>
                        <a:rPr lang="ko-KR" altLang="en-US" sz="9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익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비 용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72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700" b="1" dirty="0" smtClean="0"/>
                        <a:t>계</a:t>
                      </a:r>
                      <a:r>
                        <a:rPr lang="en-US" altLang="ko-KR" sz="700" b="1" dirty="0" smtClean="0"/>
                        <a:t>(A)</a:t>
                      </a:r>
                      <a:endParaRPr lang="ko-KR" alt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임대료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기부금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7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잡이익</a:t>
                      </a:r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등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r>
                        <a:rPr lang="en-US" altLang="ko-KR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7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인건비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퇴직</a:t>
                      </a:r>
                      <a:endParaRPr lang="en-US" altLang="ko-KR" sz="7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급여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이자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잡손실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227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286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1,964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606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337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358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130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11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929</a:t>
                      </a:r>
                      <a:endParaRPr lang="ko-KR" altLang="en-US" sz="75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>
                          <a:latin typeface="+mn-ea"/>
                          <a:ea typeface="+mn-ea"/>
                        </a:rPr>
                        <a:t>1,677</a:t>
                      </a:r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1,056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109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181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567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8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85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8187" y="42210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smtClean="0"/>
              <a:t>전기대비 증감내역</a:t>
            </a:r>
            <a:endParaRPr lang="ko-KR" alt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4237990"/>
            <a:ext cx="201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백만원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34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홍보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166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방문 홍보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경영관리계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협력회의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언론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동영상 제작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동영상 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보건진료소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69      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개소 방문 홍보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남원시청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동사무소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보건진료소 등 방문홍보 강화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읍</a:t>
              </a:r>
              <a:r>
                <a:rPr lang="en-US" altLang="ko-KR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면</a:t>
              </a:r>
              <a:r>
                <a:rPr lang="en-US" altLang="ko-KR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동사무소 및 보건진료소 등 총 </a:t>
              </a:r>
              <a:r>
                <a:rPr lang="en-US" altLang="ko-KR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65</a:t>
              </a:r>
              <a:r>
                <a:rPr lang="ko-KR" altLang="en-US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중 </a:t>
              </a:r>
              <a:r>
                <a:rPr lang="en-US" altLang="ko-KR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</a:t>
              </a:r>
              <a:r>
                <a:rPr lang="ko-KR" altLang="en-US" sz="1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방문</a:t>
              </a:r>
              <a:endParaRPr lang="en-US" altLang="ko-KR" sz="12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건강증진센터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간호간병통합서비스병동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호스피스병동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 사업설명회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참석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기획계장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검진사업계장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부대사업계장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홍보담당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870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응급의료기관 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‘B’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85.0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(‘B’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등급 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5" y="533079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61223"/>
            <a:ext cx="7627196" cy="146777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응급의료수가 변동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응급의료관리료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910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(52,730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53,640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응급진료 전문의 진찰료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610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(34,800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35,410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응급환자 중증도 분류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선별료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(3,800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원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3,860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573016"/>
            <a:ext cx="7627196" cy="165618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- 2019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년도 응급의료기관평가 결과 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4.5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점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전국 순위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 상승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  * (’18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 80.5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점 →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(’19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85.0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점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저조한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지표에 대한 중점관리로 최종점수 상승 효과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445224"/>
            <a:ext cx="7627196" cy="56718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취약지표 중점관리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최종치료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전입중증응급환자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16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종합검진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사업장 검진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검진수익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2,000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누계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2,156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107.8%)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5" y="533079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836462" y="2060849"/>
            <a:ext cx="7627196" cy="1008111"/>
            <a:chOff x="428596" y="1571612"/>
            <a:chExt cx="8286808" cy="1591973"/>
          </a:xfrm>
        </p:grpSpPr>
        <p:sp>
          <p:nvSpPr>
            <p:cNvPr id="15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개인병원과 차별화된 종합검진 집중육성을 통한 수익증대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종합검진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유치를 위한 적극적 마케팅으로 타 검진기관과의 경쟁력 강화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836462" y="3212976"/>
            <a:ext cx="7627196" cy="2016224"/>
            <a:chOff x="428596" y="1571612"/>
            <a:chExt cx="8286808" cy="1591973"/>
          </a:xfrm>
        </p:grpSpPr>
        <p:sp>
          <p:nvSpPr>
            <p:cNvPr id="18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9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사업장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방문을 통해 종합검진 집중 홍보 실시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남원시청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동사무소 방문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국가검진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일반검진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암검진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수익 증대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197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ko-KR" altLang="en-US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검진이 집중되는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 탄력적인 인력 운용으로 수검자의 불편 및 민원 최소화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기간제 채용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833236" y="5373215"/>
            <a:ext cx="7627196" cy="720081"/>
            <a:chOff x="428596" y="1571609"/>
            <a:chExt cx="8286808" cy="1591976"/>
          </a:xfrm>
        </p:grpSpPr>
        <p:sp>
          <p:nvSpPr>
            <p:cNvPr id="2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" name="Rectangle 4"/>
            <p:cNvSpPr>
              <a:spLocks noChangeArrowheads="1"/>
            </p:cNvSpPr>
            <p:nvPr/>
          </p:nvSpPr>
          <p:spPr bwMode="auto">
            <a:xfrm>
              <a:off x="2357422" y="1571609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검진수익 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2,200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적극적인 홍보강화로 종합검진 유치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 전문 의료진 및 최첨단 의료장비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08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감염병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위기대응 능력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648071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직원 감염관리 교육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이수율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90%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 감염관리 교육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이수율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100%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36930"/>
            <a:ext cx="7627196" cy="1952110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법정감염병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신고 및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48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누적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130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(A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형 간염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2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백일해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홍역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유행선이하선염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3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결핵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C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형간염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쯔쯔가무시증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예방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QI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활동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의료관련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감염예방 증진활동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”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933056"/>
            <a:ext cx="7627196" cy="1215258"/>
            <a:chOff x="428596" y="1571611"/>
            <a:chExt cx="8286808" cy="1591974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1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법정감염병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분류체계 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(227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6700" indent="-184150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감염관리 교육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이수율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100%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미이수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직원 재교육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01208"/>
            <a:ext cx="7627196" cy="792088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감염관리교육에 대한 체계적 교육 프로그램 제공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129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처방 건당 약품목수 관리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268762"/>
            <a:ext cx="7627196" cy="1728190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처방 건당 약품목수 전년 대비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(2%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- 2018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하반기 종합지표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1.03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2019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목표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 (0.03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감소 노력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- 2019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결과 </a:t>
              </a:r>
              <a:r>
                <a:rPr lang="en-US" altLang="ko-KR" sz="1200" b="1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0.99 </a:t>
              </a:r>
              <a:r>
                <a:rPr lang="ko-KR" altLang="en-US" sz="1200" b="1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목표 달성</a:t>
              </a:r>
              <a:endParaRPr lang="en-US" altLang="ko-KR" sz="1200" b="1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*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종합지표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원외처방전을 분석하여 처방 건당 약품목수를 산정한 지표</a:t>
              </a:r>
              <a:endPara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(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비교병원 평균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= 1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표시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*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건당 약품목수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회당 평균적으로 발생된 약제 </a:t>
              </a:r>
              <a:r>
                <a:rPr lang="ko-KR" altLang="en-US" sz="1200" dirty="0" err="1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품목수</a:t>
              </a:r>
              <a:endPara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28384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212977"/>
            <a:ext cx="7627196" cy="129614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운영평가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항목 중 처방 건당 약품목수 지표에 대한 진료과장 설명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개별 설명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건당 약품목수에 대한 평가지표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최근 평가결과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13177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 적정성평가 관리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-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항생제처방률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주사제처방률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처방건당약품목수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투약일당약품비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등 전년 대비 개선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689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간호사 교육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196753"/>
            <a:ext cx="7627196" cy="936103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및 부서별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4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4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970079" y="533079"/>
            <a:ext cx="850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357758"/>
            <a:ext cx="7627196" cy="1080120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20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간호사의 직무능력 및 간호서비스 향상 교육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20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일반 간호사의 역할 인식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화합된 분위기 조성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744650"/>
            <a:ext cx="7627196" cy="108012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부서별 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실시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57193"/>
            <a:ext cx="7627196" cy="64807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워크숍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양성교육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4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5" y="428604"/>
            <a:ext cx="41005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고가장비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(CT, MRI,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초음파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효율성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124745"/>
            <a:ext cx="7627196" cy="50405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고가장비 검사건수 향상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4293096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MRI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적극 활용하여 검사건수 및 수익 극대화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MRI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전년대비 건수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3,042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수익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209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0607" y="5229200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신규장비 도입을 통한 방사선 의료영상 화질 개선 및 검사시간 단축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직원 친절 및 소양교육 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이상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민원 최소화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612196"/>
              </p:ext>
            </p:extLst>
          </p:nvPr>
        </p:nvGraphicFramePr>
        <p:xfrm>
          <a:off x="2608533" y="2132855"/>
          <a:ext cx="5851899" cy="1872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986"/>
                <a:gridCol w="767441"/>
                <a:gridCol w="864096"/>
                <a:gridCol w="792088"/>
                <a:gridCol w="864096"/>
                <a:gridCol w="864096"/>
                <a:gridCol w="864096"/>
              </a:tblGrid>
              <a:tr h="28672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검사건수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 금액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43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</a:tr>
              <a:tr h="2867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23,365</a:t>
                      </a:r>
                      <a:endParaRPr lang="en-US" altLang="ko-KR" sz="1000" b="1" i="0" u="none" strike="noStrike" dirty="0">
                        <a:solidFill>
                          <a:srgbClr val="0000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20,117</a:t>
                      </a:r>
                      <a:endParaRPr lang="en-US" altLang="ko-KR" sz="10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3,248</a:t>
                      </a:r>
                      <a:endParaRPr lang="ko-KR" altLang="en-US" sz="1000" b="1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2,334</a:t>
                      </a:r>
                      <a:endParaRPr lang="en-US" altLang="ko-KR" sz="1000" b="1" i="0" u="none" strike="noStrike" dirty="0">
                        <a:solidFill>
                          <a:srgbClr val="0000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2,170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164</a:t>
                      </a:r>
                      <a:endParaRPr lang="ko-KR" altLang="en-US" sz="1000" b="1" dirty="0" smtClean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3809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CT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11,328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11,723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-395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828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-114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2867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MRI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7,033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3,991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3,042</a:t>
                      </a:r>
                      <a:endParaRPr lang="ko-KR" altLang="en-US" sz="1000" b="1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1,131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922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209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2867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SONO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4,403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601</a:t>
                      </a:r>
                      <a:endParaRPr lang="ko-KR" altLang="en-US" sz="1000" b="1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</a:t>
                      </a:r>
                      <a:endParaRPr lang="ko-KR" altLang="en-US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5911577" y="1844824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/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(2019.  </a:t>
            </a:r>
            <a:r>
              <a:rPr lang="en-US" altLang="ko-KR" sz="1100" b="1" dirty="0" smtClean="0">
                <a:solidFill>
                  <a:prstClr val="black"/>
                </a:solidFill>
                <a:ea typeface="맑은 고딕" pitchFamily="50" charset="-127"/>
              </a:rPr>
              <a:t>12. 31. </a:t>
            </a:r>
            <a:r>
              <a:rPr lang="ko-KR" altLang="en-US" sz="1100" b="1" dirty="0">
                <a:solidFill>
                  <a:prstClr val="black"/>
                </a:solidFill>
                <a:ea typeface="맑은 고딕" pitchFamily="50" charset="-127"/>
              </a:rPr>
              <a:t>기준</a:t>
            </a:r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, </a:t>
            </a:r>
            <a:r>
              <a:rPr lang="ko-KR" altLang="en-US" sz="1100" b="1" dirty="0">
                <a:solidFill>
                  <a:prstClr val="black"/>
                </a:solidFill>
                <a:ea typeface="맑은 고딕" pitchFamily="50" charset="-127"/>
              </a:rPr>
              <a:t>단위 </a:t>
            </a:r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: </a:t>
            </a:r>
            <a:r>
              <a:rPr lang="ko-KR" altLang="en-US" sz="1100" b="1" dirty="0">
                <a:solidFill>
                  <a:prstClr val="black"/>
                </a:solidFill>
                <a:ea typeface="맑은 고딕" pitchFamily="50" charset="-127"/>
              </a:rPr>
              <a:t>건</a:t>
            </a:r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, </a:t>
            </a:r>
            <a:r>
              <a:rPr lang="ko-KR" altLang="en-US" sz="1100" b="1" dirty="0" err="1" smtClean="0">
                <a:solidFill>
                  <a:prstClr val="black"/>
                </a:solidFill>
                <a:ea typeface="맑은 고딕" pitchFamily="50" charset="-127"/>
              </a:rPr>
              <a:t>백만원</a:t>
            </a:r>
            <a:r>
              <a:rPr lang="en-US" altLang="ko-KR" sz="1100" b="1" dirty="0" smtClean="0">
                <a:solidFill>
                  <a:prstClr val="black"/>
                </a:solidFill>
                <a:ea typeface="맑은 고딕" pitchFamily="50" charset="-127"/>
              </a:rPr>
              <a:t>)</a:t>
            </a:r>
            <a:endParaRPr lang="en-US" altLang="ko-KR" sz="11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27" name="AutoShape 1"/>
          <p:cNvSpPr>
            <a:spLocks noChangeArrowheads="1"/>
          </p:cNvSpPr>
          <p:nvPr/>
        </p:nvSpPr>
        <p:spPr bwMode="ltGray">
          <a:xfrm>
            <a:off x="836462" y="2132856"/>
            <a:ext cx="1315034" cy="1944216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972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4953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물리치료 및 작업치료 실적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17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94%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94.3%(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0.3%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573016"/>
            <a:ext cx="7627196" cy="136815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94.3%(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0.3%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1.5%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환자에 대한 적극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 사유 파악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 봉사단 활용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85185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달성한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유지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병동 방문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 봉사단 활용 등을 통한 지속적 관리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263966"/>
              </p:ext>
            </p:extLst>
          </p:nvPr>
        </p:nvGraphicFramePr>
        <p:xfrm>
          <a:off x="2608531" y="1989584"/>
          <a:ext cx="5861043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649"/>
                <a:gridCol w="1081828"/>
                <a:gridCol w="1157145"/>
                <a:gridCol w="1033899"/>
                <a:gridCol w="1095522"/>
              </a:tblGrid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전체 처방 건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수행 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미수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행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건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합계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19,539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18,432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1,107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94.3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5,908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5,670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238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96.0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7,177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6,597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580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91.9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6,454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6,165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289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95.5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7" name="AutoShape 1"/>
          <p:cNvSpPr>
            <a:spLocks noChangeArrowheads="1"/>
          </p:cNvSpPr>
          <p:nvPr/>
        </p:nvSpPr>
        <p:spPr bwMode="ltGray">
          <a:xfrm>
            <a:off x="836462" y="1988840"/>
            <a:ext cx="1315034" cy="1296144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14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검사시간 단축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196753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응급검사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TAT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충족률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100.0%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97.5%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132856"/>
            <a:ext cx="7627196" cy="648072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접수부터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~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결과보고까지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시간 이내 처리로 환자대기시간 단축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068960"/>
            <a:ext cx="7627196" cy="165618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혈액검사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생화학검사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지혈검사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소변검사 등에 대한 충족률 관리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월별 보고되는 검사에 대한 통계를 분석하여 검사결과 보고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 시간 초과 시 모니터링 실시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57192"/>
            <a:ext cx="7627196" cy="72008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리모델링을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통한 자동화 시스템 구축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인력 효율적 운용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교대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61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10.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성과보상체계 개선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19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268762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성과급 지급비중 상향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성과보상체계 개선을 통한 경영효율성 강화의 필요성 인식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08457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276873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「지방의료원 표준운영지침」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준수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성과급 지급 비중 상향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84986"/>
            <a:ext cx="7627196" cy="158417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매월 성과보상체계 강화를 위한 진료과별 원가분석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(’19. 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「진료성과급 지급기준 규칙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」개정으로 연봉 및 성과급 운영체계 개선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13176"/>
            <a:ext cx="7627196" cy="936104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공공성지표 개발을 통한 공익성 강화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거점의료기관으로서 환자편의제공 및 공공성 확대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22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장애인 고용률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 고용률 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상시 근로자 수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3.4%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장애인 고용인원 확대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08457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98949"/>
            <a:ext cx="7627196" cy="1296143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의무고용율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미충족에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따른 고용부담금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* 2019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년도 부담액 예상</a:t>
              </a:r>
              <a:endParaRPr lang="en-US" altLang="ko-KR" sz="11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715891"/>
            <a:ext cx="7627196" cy="122413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신규직원 채용 시 장애인 우대 채용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새로운 장애인 직무 발굴로 장애인 의무고용인원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미화운영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229200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신규직원 채용 시 장애인 고용공단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장애관련 업체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교육기관 등 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관련 유관기관과의 협력을 통한 지속적 채용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875395"/>
              </p:ext>
            </p:extLst>
          </p:nvPr>
        </p:nvGraphicFramePr>
        <p:xfrm>
          <a:off x="2877404" y="2494414"/>
          <a:ext cx="5352255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085"/>
                <a:gridCol w="1784085"/>
                <a:gridCol w="1784085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2018</a:t>
                      </a:r>
                      <a:r>
                        <a:rPr lang="ko-KR" altLang="en-US" sz="1000" dirty="0" smtClean="0"/>
                        <a:t>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2019</a:t>
                      </a:r>
                      <a:r>
                        <a:rPr lang="ko-KR" altLang="en-US" sz="1000" dirty="0" smtClean="0"/>
                        <a:t>년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예상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부담액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천원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70,490</a:t>
                      </a:r>
                      <a:r>
                        <a:rPr lang="ko-KR" altLang="en-US" sz="1000" dirty="0" smtClean="0"/>
                        <a:t>천원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53,865</a:t>
                      </a:r>
                      <a:r>
                        <a:rPr lang="ko-KR" altLang="en-US" sz="1000" dirty="0" smtClean="0"/>
                        <a:t>천원</a:t>
                      </a:r>
                      <a:endParaRPr lang="ko-KR" altLang="en-US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36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공동구매 확대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340769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지방의료원 표준운영 지침 준수 및 재료비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공동구매 시행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28384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420889"/>
            <a:ext cx="7627196" cy="1008111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지방의료원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군산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공동구매 시행으로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재료비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재료비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절감액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94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41168"/>
            <a:ext cx="7627196" cy="1152128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공동구매 확대시행으로 재료비 절감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의약품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위생재료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장의용품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방사선재료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검사시약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645024"/>
            <a:ext cx="7627196" cy="108012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공동구매 품목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품목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개 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검사시약 추가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맑은 고딕"/>
                  <a:ea typeface="맑은 고딕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90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공정회의 및 벤치마킹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공정회의를 통한 추진중인 사업의 효율적 관리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매주 목요일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공정별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회의 진행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08457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96361"/>
            <a:ext cx="7627196" cy="864095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각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공정별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공사추진상황 점검 및 예정공정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확인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벤치마킹을 통한 우리병원과 타 기관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현황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비교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분석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40968"/>
            <a:ext cx="7627196" cy="165618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공정율에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따른 사업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음압격리병상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 예정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 예정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ko-KR" altLang="en-US" sz="6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타 의료기관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견학으로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주기 인증 시설 및 기준에 맞도록 시공 과정 반영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13176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매주 공정회의를 통한 효율적 사업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진단검사의학과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인공신장실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기능보강사업 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벤치마킹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910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14.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본인미수금회수율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95.2%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98.3% 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3.5%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2,098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– 2,063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= 35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잔액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08457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60849"/>
            <a:ext cx="7627196" cy="1008111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미수금 소액 발생억제 노력 및 발생초기 적극 회수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본인부담 미수자에 대하여 전화 및 독촉장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악성미수자에 대한 소송 후 추심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위임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12976"/>
            <a:ext cx="7627197" cy="194421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접수 시 환자 인적 사항 재확인 및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변경내용에 대한 정확한 수정으로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데이터 관리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본인미수금이 발생하지 않도록 사전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방지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01208"/>
            <a:ext cx="7627196" cy="72008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본인부담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미수에 대한 적극적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대응방안 마련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63267"/>
              </p:ext>
            </p:extLst>
          </p:nvPr>
        </p:nvGraphicFramePr>
        <p:xfrm>
          <a:off x="2771800" y="3654551"/>
          <a:ext cx="5616624" cy="554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920"/>
                <a:gridCol w="1385920"/>
                <a:gridCol w="1385920"/>
                <a:gridCol w="1458864"/>
              </a:tblGrid>
              <a:tr h="2772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구  분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2017</a:t>
                      </a:r>
                      <a:r>
                        <a:rPr lang="ko-KR" altLang="en-US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72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본인부담미수금 회수율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84.2%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94.8%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98.3%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7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의무기록완성도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99.8%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99.4%(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99.6%)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936449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43466"/>
            <a:ext cx="7627196" cy="1341518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진단코딩위원회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개최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신포괄수가제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정보관리평가 관련 진단코딩 정확도 향상 활동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의료기관인증평가 관련 의무기록 미비항목 사례별 지표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논의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*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진단코딩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질병의 종류를 그 성질의 유사성에 따라 체계적으로 분류한 것</a:t>
              </a:r>
              <a:endParaRPr lang="en-US" altLang="ko-KR" sz="1100" dirty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429000"/>
            <a:ext cx="7627196" cy="108012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재원환자 및 퇴원환자 미비기록 점검 후 진료과장 작성 요청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월별 미비기록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작성율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산출 후 진료과장 면담 보고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25145"/>
            <a:ext cx="7627196" cy="136815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진단코딩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청구 정확도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의무기록 필수항목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기재율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등 타 병원과 비례평가 되는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지표의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점수향상을 위한 지속적 관리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진단코딩위원회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사례별 검토 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논의 추진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1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장례식장 수익 증대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1,953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1,692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86.6%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요양병원 및 요양원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지속적 방문홍보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4"/>
            <a:ext cx="7620522" cy="1368152"/>
            <a:chOff x="428596" y="1571611"/>
            <a:chExt cx="8279557" cy="1591974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0171" y="1571611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 홍보용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리플렛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제작으로 홍보 강화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보건지소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요양병원 및 요양원 등 방문 홍보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 환경개선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분향실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경사로 설치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581129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진료권역 이장협의회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요양병원 및 요양원 지속적 방문 홍보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장례식장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리플렛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배포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355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10,665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12,531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117.5%)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 복지상담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사업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36462" y="2060848"/>
            <a:ext cx="7627196" cy="864096"/>
            <a:chOff x="428596" y="1571611"/>
            <a:chExt cx="8286808" cy="1591974"/>
          </a:xfrm>
        </p:grpSpPr>
        <p:sp>
          <p:nvSpPr>
            <p:cNvPr id="29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3" name="Rectangle 4"/>
            <p:cNvSpPr>
              <a:spLocks noChangeArrowheads="1"/>
            </p:cNvSpPr>
            <p:nvPr/>
          </p:nvSpPr>
          <p:spPr bwMode="auto">
            <a:xfrm>
              <a:off x="2357422" y="1571611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건강안전망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구축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의료사회복지상담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치매관리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지역사회 보건교육 등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취약계층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건강지원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외국인근로자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다문화가정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노숙인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아동 등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836462" y="3140968"/>
            <a:ext cx="7627196" cy="1296144"/>
            <a:chOff x="428596" y="1571612"/>
            <a:chExt cx="8286808" cy="1591973"/>
          </a:xfrm>
        </p:grpSpPr>
        <p:sp>
          <p:nvSpPr>
            <p:cNvPr id="35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의료사회복지상담 활성화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332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’18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215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’19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547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저소득층 진료비 지원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의뢰 시스템 구축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사회복지사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충원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836462" y="4581128"/>
            <a:ext cx="7627196" cy="1368152"/>
            <a:chOff x="428596" y="1571612"/>
            <a:chExt cx="8286808" cy="1591973"/>
          </a:xfrm>
        </p:grpSpPr>
        <p:sp>
          <p:nvSpPr>
            <p:cNvPr id="38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’20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9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산모보건의료센터 내실화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사업목표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25,720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분만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100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진료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25,500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프로그램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방문간호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100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회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강화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사업목표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10,750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의료사회 복지상담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개 사업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8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22816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공지사항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323528" y="1052736"/>
            <a:ext cx="8316912" cy="484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2020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년도 부서별 주요현안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b="1" dirty="0" smtClean="0">
                <a:latin typeface="+mn-ea"/>
              </a:rPr>
              <a:t>- </a:t>
            </a:r>
            <a:r>
              <a:rPr lang="ko-KR" altLang="en-US" b="1" dirty="0" err="1" smtClean="0">
                <a:latin typeface="+mn-ea"/>
              </a:rPr>
              <a:t>보직자</a:t>
            </a:r>
            <a:r>
              <a:rPr lang="ko-KR" altLang="en-US" b="1" dirty="0" smtClean="0">
                <a:latin typeface="+mn-ea"/>
              </a:rPr>
              <a:t> 직무성과지표 선정 후 추후 통보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2020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상반기 도의회 업무보고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예정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경영전략회의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‘20. 4. 22.(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참석</a:t>
            </a:r>
            <a:r>
              <a:rPr lang="en-US" altLang="ko-KR" b="1" dirty="0">
                <a:latin typeface="+mn-ea"/>
              </a:rPr>
              <a:t>) </a:t>
            </a:r>
            <a:r>
              <a:rPr lang="ko-KR" altLang="en-US" b="1" dirty="0">
                <a:latin typeface="+mn-ea"/>
              </a:rPr>
              <a:t>전 부서장 및 계장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2020. 1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추진실적 </a:t>
            </a:r>
            <a:r>
              <a:rPr lang="ko-KR" altLang="en-US" b="1" dirty="0" smtClean="0">
                <a:latin typeface="+mn-ea"/>
              </a:rPr>
              <a:t>보고 </a:t>
            </a:r>
            <a:r>
              <a:rPr lang="ko-KR" altLang="en-US" b="1" dirty="0">
                <a:latin typeface="+mn-ea"/>
              </a:rPr>
              <a:t>및 현안사항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2020. 2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추진계획 보고</a:t>
            </a:r>
            <a:r>
              <a:rPr lang="en-US" altLang="ko-KR" b="1" dirty="0">
                <a:latin typeface="+mn-ea"/>
              </a:rPr>
              <a:t>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2020. 1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분기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경영전략회의 자료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 17.(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금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까지 제출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▶  검토 및 자료보완 기간 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필요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256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30463</TotalTime>
  <Words>3067</Words>
  <Application>Microsoft Office PowerPoint</Application>
  <PresentationFormat>화면 슬라이드 쇼(4:3)</PresentationFormat>
  <Paragraphs>716</Paragraphs>
  <Slides>30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30</vt:i4>
      </vt:variant>
    </vt:vector>
  </HeadingPairs>
  <TitlesOfParts>
    <vt:vector size="63" baseType="lpstr">
      <vt:lpstr>굴림</vt:lpstr>
      <vt:lpstr>Arial</vt:lpstr>
      <vt:lpstr>한컴바탕</vt:lpstr>
      <vt:lpstr>맑은 고딕</vt:lpstr>
      <vt:lpstr>HY헤드라인M</vt:lpstr>
      <vt:lpstr>HY견명조</vt:lpstr>
      <vt:lpstr>가는둥근제목체</vt:lpstr>
      <vt:lpstr>맑은고딕</vt:lpstr>
      <vt:lpstr>Calibri Light</vt:lpstr>
      <vt:lpstr>-윤고딕340</vt:lpstr>
      <vt:lpstr>전주 완판본 각B</vt:lpstr>
      <vt:lpstr>휴먼둥근헤드라인</vt:lpstr>
      <vt:lpstr>Calibri</vt:lpstr>
      <vt:lpstr>HY울릉도M</vt:lpstr>
      <vt:lpstr>가는각진제목체</vt:lpstr>
      <vt:lpstr>HY견고딕</vt:lpstr>
      <vt:lpstr>한컴돋움</vt:lpstr>
      <vt:lpstr>나눔고딕</vt:lpstr>
      <vt:lpstr>Wingdings</vt:lpstr>
      <vt:lpstr>휴먼모음T</vt:lpstr>
      <vt:lpstr>휴먼엑스포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2395</cp:revision>
  <cp:lastPrinted>2020-01-21T23:44:52Z</cp:lastPrinted>
  <dcterms:created xsi:type="dcterms:W3CDTF">2013-04-01T15:09:17Z</dcterms:created>
  <dcterms:modified xsi:type="dcterms:W3CDTF">2020-03-09T00:33:09Z</dcterms:modified>
</cp:coreProperties>
</file>