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theme/theme4.xml" ContentType="application/vnd.openxmlformats-officedocument.theme+xml"/>
  <Override PartName="/ppt/slideLayouts/slideLayout10.xml" ContentType="application/vnd.openxmlformats-officedocument.presentationml.slideLayout+xml"/>
  <Override PartName="/ppt/theme/theme5.xml" ContentType="application/vnd.openxmlformats-officedocument.theme+xml"/>
  <Override PartName="/ppt/slideLayouts/slideLayout11.xml" ContentType="application/vnd.openxmlformats-officedocument.presentationml.slideLayout+xml"/>
  <Override PartName="/ppt/theme/theme6.xml" ContentType="application/vnd.openxmlformats-officedocument.theme+xml"/>
  <Override PartName="/ppt/slideLayouts/slideLayout12.xml" ContentType="application/vnd.openxmlformats-officedocument.presentationml.slideLayout+xml"/>
  <Override PartName="/ppt/theme/theme7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8.xml" ContentType="application/vnd.openxmlformats-officedocument.theme+xml"/>
  <Override PartName="/ppt/slideLayouts/slideLayout17.xml" ContentType="application/vnd.openxmlformats-officedocument.presentationml.slideLayout+xml"/>
  <Override PartName="/ppt/theme/theme9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10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11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711" r:id="rId1"/>
    <p:sldMasterId id="2147483713" r:id="rId2"/>
    <p:sldMasterId id="2147483721" r:id="rId3"/>
    <p:sldMasterId id="2147483723" r:id="rId4"/>
    <p:sldMasterId id="2147483745" r:id="rId5"/>
    <p:sldMasterId id="2147483747" r:id="rId6"/>
    <p:sldMasterId id="2147483749" r:id="rId7"/>
    <p:sldMasterId id="2147483756" r:id="rId8"/>
    <p:sldMasterId id="2147483758" r:id="rId9"/>
    <p:sldMasterId id="2147484432" r:id="rId10"/>
    <p:sldMasterId id="2147484438" r:id="rId11"/>
    <p:sldMasterId id="2147484443" r:id="rId12"/>
  </p:sldMasterIdLst>
  <p:notesMasterIdLst>
    <p:notesMasterId r:id="rId45"/>
  </p:notesMasterIdLst>
  <p:handoutMasterIdLst>
    <p:handoutMasterId r:id="rId46"/>
  </p:handoutMasterIdLst>
  <p:sldIdLst>
    <p:sldId id="677" r:id="rId13"/>
    <p:sldId id="686" r:id="rId14"/>
    <p:sldId id="568" r:id="rId15"/>
    <p:sldId id="569" r:id="rId16"/>
    <p:sldId id="570" r:id="rId17"/>
    <p:sldId id="547" r:id="rId18"/>
    <p:sldId id="628" r:id="rId19"/>
    <p:sldId id="652" r:id="rId20"/>
    <p:sldId id="678" r:id="rId21"/>
    <p:sldId id="679" r:id="rId22"/>
    <p:sldId id="629" r:id="rId23"/>
    <p:sldId id="687" r:id="rId24"/>
    <p:sldId id="688" r:id="rId25"/>
    <p:sldId id="689" r:id="rId26"/>
    <p:sldId id="690" r:id="rId27"/>
    <p:sldId id="691" r:id="rId28"/>
    <p:sldId id="692" r:id="rId29"/>
    <p:sldId id="693" r:id="rId30"/>
    <p:sldId id="694" r:id="rId31"/>
    <p:sldId id="695" r:id="rId32"/>
    <p:sldId id="696" r:id="rId33"/>
    <p:sldId id="697" r:id="rId34"/>
    <p:sldId id="698" r:id="rId35"/>
    <p:sldId id="699" r:id="rId36"/>
    <p:sldId id="700" r:id="rId37"/>
    <p:sldId id="702" r:id="rId38"/>
    <p:sldId id="703" r:id="rId39"/>
    <p:sldId id="704" r:id="rId40"/>
    <p:sldId id="705" r:id="rId41"/>
    <p:sldId id="706" r:id="rId42"/>
    <p:sldId id="670" r:id="rId43"/>
    <p:sldId id="708" r:id="rId44"/>
  </p:sldIdLst>
  <p:sldSz cx="9144000" cy="6858000" type="screen4x3"/>
  <p:notesSz cx="6807200" cy="9939338"/>
  <p:embeddedFontLst>
    <p:embeddedFont>
      <p:font typeface="HY견명조" panose="02030600000101010101" pitchFamily="18" charset="-127"/>
      <p:regular r:id="rId47"/>
    </p:embeddedFont>
    <p:embeddedFont>
      <p:font typeface="HY울릉도M" panose="02030600000101010101" pitchFamily="18" charset="-127"/>
      <p:regular r:id="rId48"/>
    </p:embeddedFont>
    <p:embeddedFont>
      <p:font typeface="-윤고딕340" panose="020B0600000101010101" charset="-127"/>
      <p:regular r:id="rId49"/>
    </p:embeddedFont>
    <p:embeddedFont>
      <p:font typeface="가는둥근제목체" panose="02030600000101010101" pitchFamily="18" charset="-127"/>
      <p:regular r:id="rId50"/>
    </p:embeddedFont>
    <p:embeddedFont>
      <p:font typeface="HY헤드라인M" panose="02030600000101010101" pitchFamily="18" charset="-127"/>
      <p:regular r:id="rId51"/>
    </p:embeddedFont>
    <p:embeddedFont>
      <p:font typeface="휴먼엑스포" panose="02030504000101010101" pitchFamily="18" charset="-127"/>
      <p:regular r:id="rId52"/>
    </p:embeddedFont>
    <p:embeddedFont>
      <p:font typeface="휴먼모음T" panose="02030504000101010101" pitchFamily="18" charset="-127"/>
      <p:regular r:id="rId53"/>
    </p:embeddedFont>
    <p:embeddedFont>
      <p:font typeface="Calibri" panose="020F0502020204030204" pitchFamily="34" charset="0"/>
      <p:regular r:id="rId54"/>
      <p:bold r:id="rId55"/>
      <p:italic r:id="rId56"/>
      <p:boldItalic r:id="rId57"/>
    </p:embeddedFont>
    <p:embeddedFont>
      <p:font typeface="한컴돋움" panose="02030600000101010101" pitchFamily="18" charset="2"/>
      <p:regular r:id="rId58"/>
    </p:embeddedFont>
    <p:embeddedFont>
      <p:font typeface="휴먼둥근헤드라인" panose="02030504000101010101" pitchFamily="18" charset="-127"/>
      <p:regular r:id="rId59"/>
    </p:embeddedFont>
    <p:embeddedFont>
      <p:font typeface="HY견고딕" panose="02030600000101010101" pitchFamily="18" charset="-127"/>
      <p:regular r:id="rId60"/>
    </p:embeddedFont>
    <p:embeddedFont>
      <p:font typeface="가는각진제목체" panose="02030600000101010101" pitchFamily="18" charset="-127"/>
      <p:regular r:id="rId61"/>
    </p:embeddedFont>
    <p:embeddedFont>
      <p:font typeface="한컴바탕" panose="02030600000101010101" pitchFamily="18" charset="2"/>
      <p:regular r:id="rId62"/>
    </p:embeddedFont>
    <p:embeddedFont>
      <p:font typeface="나눔고딕" panose="020D0604000000000000" pitchFamily="50" charset="-127"/>
      <p:regular r:id="rId63"/>
      <p:bold r:id="rId64"/>
    </p:embeddedFont>
    <p:embeddedFont>
      <p:font typeface="전주 완판본 각B" panose="02000503040000020002" pitchFamily="2" charset="-127"/>
      <p:regular r:id="rId65"/>
    </p:embeddedFont>
    <p:embeddedFont>
      <p:font typeface="맑은 고딕" panose="020B0503020000020004" pitchFamily="50" charset="-127"/>
      <p:regular r:id="rId66"/>
      <p:bold r:id="rId67"/>
    </p:embeddedFont>
    <p:embeddedFont>
      <p:font typeface="Calibri Light" panose="020F0302020204030204" pitchFamily="34" charset="0"/>
      <p:regular r:id="rId68"/>
      <p:italic r:id="rId69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18">
          <p15:clr>
            <a:srgbClr val="A4A3A4"/>
          </p15:clr>
        </p15:guide>
        <p15:guide id="2" orient="horz" pos="3974">
          <p15:clr>
            <a:srgbClr val="A4A3A4"/>
          </p15:clr>
        </p15:guide>
        <p15:guide id="3" orient="horz" pos="2160">
          <p15:clr>
            <a:srgbClr val="A4A3A4"/>
          </p15:clr>
        </p15:guide>
        <p15:guide id="4" pos="2971">
          <p15:clr>
            <a:srgbClr val="A4A3A4"/>
          </p15:clr>
        </p15:guide>
        <p15:guide id="5" pos="5420">
          <p15:clr>
            <a:srgbClr val="A4A3A4"/>
          </p15:clr>
        </p15:guide>
        <p15:guide id="6" pos="340">
          <p15:clr>
            <a:srgbClr val="A4A3A4"/>
          </p15:clr>
        </p15:guide>
        <p15:guide id="7" pos="2789">
          <p15:clr>
            <a:srgbClr val="A4A3A4"/>
          </p15:clr>
        </p15:guide>
        <p15:guide id="8" pos="428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0" userDrawn="1">
          <p15:clr>
            <a:srgbClr val="A4A3A4"/>
          </p15:clr>
        </p15:guide>
        <p15:guide id="2" pos="2144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Windows 사용자" initials="W사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84807"/>
    <a:srgbClr val="01B3C4"/>
    <a:srgbClr val="5504F6"/>
    <a:srgbClr val="448DD0"/>
    <a:srgbClr val="1005F5"/>
    <a:srgbClr val="3E03B5"/>
    <a:srgbClr val="6CA6DA"/>
    <a:srgbClr val="66CCFF"/>
    <a:srgbClr val="3399FF"/>
    <a:srgbClr val="6B22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2DE63D5-997A-4646-A377-4702673A728D}" styleName="밝은 스타일 2 - 강조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8799B23B-EC83-4686-B30A-512413B5E67A}" styleName="밝은 스타일 3 - 강조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FD4443E-F989-4FC4-A0C8-D5A2AF1F390B}" styleName="어두운 스타일 1 - 강조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129" autoAdjust="0"/>
    <p:restoredTop sz="96706" autoAdjust="0"/>
  </p:normalViewPr>
  <p:slideViewPr>
    <p:cSldViewPr>
      <p:cViewPr varScale="1">
        <p:scale>
          <a:sx n="109" d="100"/>
          <a:sy n="109" d="100"/>
        </p:scale>
        <p:origin x="114" y="186"/>
      </p:cViewPr>
      <p:guideLst>
        <p:guide orient="horz" pos="618"/>
        <p:guide orient="horz" pos="3974"/>
        <p:guide orient="horz" pos="2160"/>
        <p:guide pos="2971"/>
        <p:guide pos="5420"/>
        <p:guide pos="340"/>
        <p:guide pos="2789"/>
        <p:guide pos="4286"/>
      </p:guideLst>
    </p:cSldViewPr>
  </p:slideViewPr>
  <p:outlineViewPr>
    <p:cViewPr>
      <p:scale>
        <a:sx n="33" d="100"/>
        <a:sy n="33" d="100"/>
      </p:scale>
      <p:origin x="0" y="7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5" d="100"/>
          <a:sy n="75" d="100"/>
        </p:scale>
        <p:origin x="-2232" y="-96"/>
      </p:cViewPr>
      <p:guideLst>
        <p:guide orient="horz" pos="3130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4.xml"/><Relationship Id="rId21" Type="http://schemas.openxmlformats.org/officeDocument/2006/relationships/slide" Target="slides/slide9.xml"/><Relationship Id="rId42" Type="http://schemas.openxmlformats.org/officeDocument/2006/relationships/slide" Target="slides/slide30.xml"/><Relationship Id="rId47" Type="http://schemas.openxmlformats.org/officeDocument/2006/relationships/font" Target="fonts/font1.fntdata"/><Relationship Id="rId63" Type="http://schemas.openxmlformats.org/officeDocument/2006/relationships/font" Target="fonts/font17.fntdata"/><Relationship Id="rId68" Type="http://schemas.openxmlformats.org/officeDocument/2006/relationships/font" Target="fonts/font22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9" Type="http://schemas.openxmlformats.org/officeDocument/2006/relationships/slide" Target="slides/slide17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slide" Target="slides/slide28.xml"/><Relationship Id="rId45" Type="http://schemas.openxmlformats.org/officeDocument/2006/relationships/notesMaster" Target="notesMasters/notesMaster1.xml"/><Relationship Id="rId53" Type="http://schemas.openxmlformats.org/officeDocument/2006/relationships/font" Target="fonts/font7.fntdata"/><Relationship Id="rId58" Type="http://schemas.openxmlformats.org/officeDocument/2006/relationships/font" Target="fonts/font12.fntdata"/><Relationship Id="rId66" Type="http://schemas.openxmlformats.org/officeDocument/2006/relationships/font" Target="fonts/font20.fntdata"/><Relationship Id="rId7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61" Type="http://schemas.openxmlformats.org/officeDocument/2006/relationships/font" Target="fonts/font15.fntdata"/><Relationship Id="rId19" Type="http://schemas.openxmlformats.org/officeDocument/2006/relationships/slide" Target="slides/slide7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slide" Target="slides/slide31.xml"/><Relationship Id="rId48" Type="http://schemas.openxmlformats.org/officeDocument/2006/relationships/font" Target="fonts/font2.fntdata"/><Relationship Id="rId56" Type="http://schemas.openxmlformats.org/officeDocument/2006/relationships/font" Target="fonts/font10.fntdata"/><Relationship Id="rId64" Type="http://schemas.openxmlformats.org/officeDocument/2006/relationships/font" Target="fonts/font18.fntdata"/><Relationship Id="rId69" Type="http://schemas.openxmlformats.org/officeDocument/2006/relationships/font" Target="fonts/font23.fntdata"/><Relationship Id="rId8" Type="http://schemas.openxmlformats.org/officeDocument/2006/relationships/slideMaster" Target="slideMasters/slideMaster8.xml"/><Relationship Id="rId51" Type="http://schemas.openxmlformats.org/officeDocument/2006/relationships/font" Target="fonts/font5.fntdata"/><Relationship Id="rId72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46" Type="http://schemas.openxmlformats.org/officeDocument/2006/relationships/handoutMaster" Target="handoutMasters/handoutMaster1.xml"/><Relationship Id="rId59" Type="http://schemas.openxmlformats.org/officeDocument/2006/relationships/font" Target="fonts/font13.fntdata"/><Relationship Id="rId67" Type="http://schemas.openxmlformats.org/officeDocument/2006/relationships/font" Target="fonts/font21.fntdata"/><Relationship Id="rId20" Type="http://schemas.openxmlformats.org/officeDocument/2006/relationships/slide" Target="slides/slide8.xml"/><Relationship Id="rId41" Type="http://schemas.openxmlformats.org/officeDocument/2006/relationships/slide" Target="slides/slide29.xml"/><Relationship Id="rId54" Type="http://schemas.openxmlformats.org/officeDocument/2006/relationships/font" Target="fonts/font8.fntdata"/><Relationship Id="rId62" Type="http://schemas.openxmlformats.org/officeDocument/2006/relationships/font" Target="fonts/font16.fntdata"/><Relationship Id="rId7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49" Type="http://schemas.openxmlformats.org/officeDocument/2006/relationships/font" Target="fonts/font3.fntdata"/><Relationship Id="rId57" Type="http://schemas.openxmlformats.org/officeDocument/2006/relationships/font" Target="fonts/font11.fntdata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9.xml"/><Relationship Id="rId44" Type="http://schemas.openxmlformats.org/officeDocument/2006/relationships/slide" Target="slides/slide32.xml"/><Relationship Id="rId52" Type="http://schemas.openxmlformats.org/officeDocument/2006/relationships/font" Target="fonts/font6.fntdata"/><Relationship Id="rId60" Type="http://schemas.openxmlformats.org/officeDocument/2006/relationships/font" Target="fonts/font14.fntdata"/><Relationship Id="rId65" Type="http://schemas.openxmlformats.org/officeDocument/2006/relationships/font" Target="fonts/font19.fntdata"/><Relationship Id="rId73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39" Type="http://schemas.openxmlformats.org/officeDocument/2006/relationships/slide" Target="slides/slide27.xml"/><Relationship Id="rId34" Type="http://schemas.openxmlformats.org/officeDocument/2006/relationships/slide" Target="slides/slide22.xml"/><Relationship Id="rId50" Type="http://schemas.openxmlformats.org/officeDocument/2006/relationships/font" Target="fonts/font4.fntdata"/><Relationship Id="rId55" Type="http://schemas.openxmlformats.org/officeDocument/2006/relationships/font" Target="fonts/font9.fntdata"/><Relationship Id="rId7" Type="http://schemas.openxmlformats.org/officeDocument/2006/relationships/slideMaster" Target="slideMasters/slideMaster7.xml"/><Relationship Id="rId71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wrap="square" lIns="92202" tIns="46100" rIns="92202" bIns="46100" numCol="1" anchor="t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-윤고딕340"/>
                <a:ea typeface="맑은 고딕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6040" y="0"/>
            <a:ext cx="2949575" cy="496888"/>
          </a:xfrm>
          <a:prstGeom prst="rect">
            <a:avLst/>
          </a:prstGeom>
        </p:spPr>
        <p:txBody>
          <a:bodyPr vert="horz" wrap="square" lIns="92202" tIns="46100" rIns="92202" bIns="46100" numCol="1" anchor="t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-윤고딕340"/>
                <a:ea typeface="맑은 고딕" pitchFamily="50" charset="-127"/>
              </a:defRPr>
            </a:lvl1pPr>
          </a:lstStyle>
          <a:p>
            <a:pPr>
              <a:defRPr/>
            </a:pPr>
            <a:fld id="{4DD8DB81-F1EB-474B-B28E-0485223FD7FC}" type="datetime1">
              <a:rPr lang="ko-KR" altLang="en-US" smtClean="0"/>
              <a:pPr>
                <a:defRPr/>
              </a:pPr>
              <a:t>2020-04-22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wrap="square" lIns="92202" tIns="46100" rIns="92202" bIns="46100" numCol="1" anchor="b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-윤고딕340"/>
                <a:ea typeface="맑은 고딕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6040" y="9440863"/>
            <a:ext cx="2949575" cy="496887"/>
          </a:xfrm>
          <a:prstGeom prst="rect">
            <a:avLst/>
          </a:prstGeom>
        </p:spPr>
        <p:txBody>
          <a:bodyPr vert="horz" wrap="square" lIns="92202" tIns="46100" rIns="92202" bIns="46100" numCol="1" anchor="b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-윤고딕340"/>
                <a:ea typeface="맑은 고딕" pitchFamily="50" charset="-127"/>
              </a:defRPr>
            </a:lvl1pPr>
          </a:lstStyle>
          <a:p>
            <a:pPr>
              <a:defRPr/>
            </a:pPr>
            <a:fld id="{1D059B53-A87E-4054-8D9E-48F26DB96577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0950452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9575" cy="498475"/>
          </a:xfrm>
          <a:prstGeom prst="rect">
            <a:avLst/>
          </a:prstGeom>
        </p:spPr>
        <p:txBody>
          <a:bodyPr vert="horz" wrap="square" lIns="91409" tIns="45703" rIns="91409" bIns="45703" numCol="1" anchor="t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-윤고딕340"/>
                <a:ea typeface="맑은 고딕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6040" y="2"/>
            <a:ext cx="2949575" cy="498475"/>
          </a:xfrm>
          <a:prstGeom prst="rect">
            <a:avLst/>
          </a:prstGeom>
        </p:spPr>
        <p:txBody>
          <a:bodyPr vert="horz" wrap="square" lIns="91409" tIns="45703" rIns="91409" bIns="45703" numCol="1" anchor="t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-윤고딕340"/>
                <a:ea typeface="맑은 고딕" pitchFamily="50" charset="-127"/>
              </a:defRPr>
            </a:lvl1pPr>
          </a:lstStyle>
          <a:p>
            <a:pPr>
              <a:defRPr/>
            </a:pPr>
            <a:fld id="{F0631F4B-D7DA-42D8-8063-C5093047CBE8}" type="datetime1">
              <a:rPr lang="ko-KR" altLang="en-US" smtClean="0"/>
              <a:pPr>
                <a:defRPr/>
              </a:pPr>
              <a:t>2020-04-22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3013"/>
            <a:ext cx="4473575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09" tIns="45703" rIns="91409" bIns="45703" rtlCol="0" anchor="ctr"/>
          <a:lstStyle/>
          <a:p>
            <a:pPr lvl="0"/>
            <a:endParaRPr lang="ko-KR" altLang="en-US" noProof="0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8" y="4783140"/>
            <a:ext cx="5445125" cy="3913187"/>
          </a:xfrm>
          <a:prstGeom prst="rect">
            <a:avLst/>
          </a:prstGeom>
        </p:spPr>
        <p:txBody>
          <a:bodyPr vert="horz" wrap="square" lIns="91409" tIns="45703" rIns="91409" bIns="4570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wrap="square" lIns="91409" tIns="45703" rIns="91409" bIns="45703" numCol="1" anchor="b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-윤고딕340"/>
                <a:ea typeface="맑은 고딕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6040" y="9440863"/>
            <a:ext cx="2949575" cy="498475"/>
          </a:xfrm>
          <a:prstGeom prst="rect">
            <a:avLst/>
          </a:prstGeom>
        </p:spPr>
        <p:txBody>
          <a:bodyPr vert="horz" wrap="square" lIns="91409" tIns="45703" rIns="91409" bIns="45703" numCol="1" anchor="b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-윤고딕340"/>
                <a:ea typeface="맑은 고딕" pitchFamily="50" charset="-127"/>
              </a:defRPr>
            </a:lvl1pPr>
          </a:lstStyle>
          <a:p>
            <a:pPr>
              <a:defRPr/>
            </a:pPr>
            <a:fld id="{01CB970B-627E-4A87-8541-086FC1FC62CE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16215176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-윤고딕340" panose="02030504000101010101" pitchFamily="18" charset="-127"/>
        <a:ea typeface="-윤고딕340" panose="02030504000101010101" pitchFamily="18" charset="-127"/>
        <a:cs typeface="-윤고딕340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-윤고딕340" panose="02030504000101010101" pitchFamily="18" charset="-127"/>
        <a:ea typeface="-윤고딕340" panose="02030504000101010101" pitchFamily="18" charset="-127"/>
        <a:cs typeface="-윤고딕340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-윤고딕340" panose="02030504000101010101" pitchFamily="18" charset="-127"/>
        <a:ea typeface="-윤고딕340" panose="02030504000101010101" pitchFamily="18" charset="-127"/>
        <a:cs typeface="-윤고딕340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-윤고딕340" panose="02030504000101010101" pitchFamily="18" charset="-127"/>
        <a:ea typeface="-윤고딕340" panose="02030504000101010101" pitchFamily="18" charset="-127"/>
        <a:cs typeface="-윤고딕340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-윤고딕340" panose="02030504000101010101" pitchFamily="18" charset="-127"/>
        <a:ea typeface="-윤고딕340" panose="02030504000101010101" pitchFamily="18" charset="-127"/>
        <a:cs typeface="-윤고딕340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66159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ko-KR" altLang="en-US" b="1" smtClean="0">
                <a:latin typeface="맑은 고딕" pitchFamily="50" charset="-127"/>
                <a:ea typeface="맑은 고딕" pitchFamily="50" charset="-127"/>
              </a:rPr>
              <a:t>다음은 미션 </a:t>
            </a:r>
            <a:r>
              <a:rPr lang="en-US" altLang="ko-KR" b="1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b="1" smtClean="0">
                <a:latin typeface="맑은 고딕" pitchFamily="50" charset="-127"/>
                <a:ea typeface="맑은 고딕" pitchFamily="50" charset="-127"/>
              </a:rPr>
              <a:t>비전과 경영전략 입니다</a:t>
            </a:r>
            <a:r>
              <a:rPr lang="en-US" altLang="ko-KR" b="1" smtClean="0">
                <a:latin typeface="맑은 고딕" pitchFamily="50" charset="-127"/>
                <a:ea typeface="맑은 고딕" pitchFamily="50" charset="-127"/>
              </a:rPr>
              <a:t>.</a:t>
            </a:r>
            <a:endParaRPr lang="ko-KR" altLang="en-US" b="1" smtClean="0">
              <a:latin typeface="맑은 고딕" pitchFamily="50" charset="-127"/>
              <a:ea typeface="맑은 고딕" pitchFamily="50" charset="-127"/>
            </a:endParaRPr>
          </a:p>
          <a:p>
            <a:endParaRPr lang="ko-KR" altLang="en-US" smtClean="0">
              <a:latin typeface="-윤고딕340"/>
              <a:ea typeface="굴림" charset="-127"/>
            </a:endParaRPr>
          </a:p>
        </p:txBody>
      </p:sp>
      <p:sp>
        <p:nvSpPr>
          <p:cNvPr id="5632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F889DA1-BC88-4B0F-80A7-143CC4471CD0}" type="slidenum">
              <a:rPr lang="ko-KR" altLang="en-US" smtClean="0"/>
              <a:pPr/>
              <a:t>3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en-US" altLang="ko-KR" b="1" dirty="0" smtClean="0">
              <a:latin typeface="+mn-ea"/>
              <a:ea typeface="+mn-ea"/>
              <a:cs typeface="+mn-cs"/>
            </a:endParaRPr>
          </a:p>
        </p:txBody>
      </p:sp>
      <p:sp>
        <p:nvSpPr>
          <p:cNvPr id="5734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E61D707-3395-4C94-B6D3-5A3CCEAB6A32}" type="slidenum">
              <a:rPr lang="ko-KR" altLang="en-US" smtClean="0"/>
              <a:pPr/>
              <a:t>4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ko-KR" altLang="en-US" b="1" smtClean="0">
                <a:latin typeface="맑은 고딕" pitchFamily="50" charset="-127"/>
                <a:ea typeface="맑은 고딕" pitchFamily="50" charset="-127"/>
              </a:rPr>
              <a:t>다음은 주</a:t>
            </a:r>
            <a:r>
              <a:rPr lang="en-US" altLang="ko-KR" b="1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1" smtClean="0">
                <a:latin typeface="맑은 고딕" pitchFamily="50" charset="-127"/>
                <a:ea typeface="맑은 고딕" pitchFamily="50" charset="-127"/>
              </a:rPr>
              <a:t>요현안 추진상황입니다</a:t>
            </a:r>
            <a:r>
              <a:rPr lang="en-US" altLang="ko-KR" b="1" smtClean="0">
                <a:latin typeface="맑은 고딕" pitchFamily="50" charset="-127"/>
                <a:ea typeface="맑은 고딕" pitchFamily="50" charset="-127"/>
              </a:rPr>
              <a:t>.</a:t>
            </a:r>
            <a:endParaRPr lang="ko-KR" altLang="en-US" smtClean="0">
              <a:latin typeface="-윤고딕340"/>
              <a:ea typeface="굴림" charset="-127"/>
            </a:endParaRPr>
          </a:p>
        </p:txBody>
      </p:sp>
      <p:sp>
        <p:nvSpPr>
          <p:cNvPr id="5837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B33877A-CB0B-48CC-99D4-5418E76EAC7B}" type="slidenum">
              <a:rPr lang="ko-KR" altLang="en-US" smtClean="0"/>
              <a:pPr/>
              <a:t>5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en-US" altLang="ko-KR" b="1" dirty="0" smtClean="0">
              <a:latin typeface="+mn-ea"/>
              <a:ea typeface="+mn-ea"/>
              <a:cs typeface="+mn-cs"/>
            </a:endParaRPr>
          </a:p>
        </p:txBody>
      </p:sp>
      <p:sp>
        <p:nvSpPr>
          <p:cNvPr id="6042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54F7255-CE3D-401F-9266-078AE7036F7B}" type="slidenum">
              <a:rPr lang="ko-KR" altLang="en-US" smtClean="0"/>
              <a:pPr/>
              <a:t>6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ko-KR" altLang="en-US" b="1" smtClean="0">
                <a:latin typeface="맑은 고딕" pitchFamily="50" charset="-127"/>
                <a:ea typeface="맑은 고딕" pitchFamily="50" charset="-127"/>
              </a:rPr>
              <a:t>다음은 주</a:t>
            </a:r>
            <a:r>
              <a:rPr lang="en-US" altLang="ko-KR" b="1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1" smtClean="0">
                <a:latin typeface="맑은 고딕" pitchFamily="50" charset="-127"/>
                <a:ea typeface="맑은 고딕" pitchFamily="50" charset="-127"/>
              </a:rPr>
              <a:t>요현안 추진상황입니다</a:t>
            </a:r>
            <a:r>
              <a:rPr lang="en-US" altLang="ko-KR" b="1" smtClean="0">
                <a:latin typeface="맑은 고딕" pitchFamily="50" charset="-127"/>
                <a:ea typeface="맑은 고딕" pitchFamily="50" charset="-127"/>
              </a:rPr>
              <a:t>.</a:t>
            </a:r>
            <a:endParaRPr lang="ko-KR" altLang="en-US" smtClean="0">
              <a:latin typeface="-윤고딕340"/>
              <a:ea typeface="굴림" charset="-127"/>
            </a:endParaRPr>
          </a:p>
        </p:txBody>
      </p:sp>
      <p:sp>
        <p:nvSpPr>
          <p:cNvPr id="5837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B33877A-CB0B-48CC-99D4-5418E76EAC7B}" type="slidenum">
              <a:rPr lang="ko-KR" altLang="en-US" smtClean="0"/>
              <a:pPr/>
              <a:t>7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b="1" dirty="0" smtClean="0">
                <a:latin typeface="+mn-ea"/>
                <a:ea typeface="+mn-ea"/>
              </a:rPr>
              <a:t>진료환자 감소원인입니다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endParaRPr lang="en-US" altLang="ko-KR" b="1" dirty="0" smtClean="0">
              <a:latin typeface="+mn-ea"/>
              <a:ea typeface="+mn-ea"/>
            </a:endParaRPr>
          </a:p>
          <a:p>
            <a:r>
              <a:rPr lang="ko-KR" altLang="en-US" b="1" dirty="0" smtClean="0">
                <a:latin typeface="+mn-ea"/>
                <a:ea typeface="+mn-ea"/>
              </a:rPr>
              <a:t>첫 번째</a:t>
            </a:r>
            <a:r>
              <a:rPr lang="en-US" altLang="ko-KR" b="1" dirty="0" smtClean="0">
                <a:latin typeface="+mn-ea"/>
                <a:ea typeface="+mn-ea"/>
              </a:rPr>
              <a:t>, </a:t>
            </a:r>
            <a:r>
              <a:rPr lang="ko-KR" altLang="en-US" b="1" dirty="0" smtClean="0">
                <a:latin typeface="+mn-ea"/>
                <a:ea typeface="+mn-ea"/>
              </a:rPr>
              <a:t>요양병원 </a:t>
            </a:r>
            <a:r>
              <a:rPr lang="ko-KR" altLang="en-US" b="1" dirty="0" err="1" smtClean="0">
                <a:latin typeface="+mn-ea"/>
                <a:ea typeface="+mn-ea"/>
              </a:rPr>
              <a:t>병상수</a:t>
            </a:r>
            <a:r>
              <a:rPr lang="ko-KR" altLang="en-US" b="1" dirty="0" smtClean="0">
                <a:latin typeface="+mn-ea"/>
                <a:ea typeface="+mn-ea"/>
              </a:rPr>
              <a:t> 급증으로 인한 환자유출 증가입니다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r>
              <a:rPr lang="en-US" altLang="ko-KR" b="1" dirty="0" smtClean="0">
                <a:latin typeface="+mn-ea"/>
                <a:ea typeface="+mn-ea"/>
              </a:rPr>
              <a:t>13</a:t>
            </a:r>
            <a:r>
              <a:rPr lang="ko-KR" altLang="en-US" b="1" dirty="0" smtClean="0">
                <a:latin typeface="+mn-ea"/>
                <a:ea typeface="+mn-ea"/>
              </a:rPr>
              <a:t>년 </a:t>
            </a:r>
            <a:r>
              <a:rPr lang="en-US" altLang="ko-KR" b="1" dirty="0" smtClean="0">
                <a:latin typeface="+mn-ea"/>
                <a:ea typeface="+mn-ea"/>
              </a:rPr>
              <a:t>7</a:t>
            </a:r>
            <a:r>
              <a:rPr lang="ko-KR" altLang="en-US" b="1" dirty="0" smtClean="0">
                <a:latin typeface="+mn-ea"/>
                <a:ea typeface="+mn-ea"/>
              </a:rPr>
              <a:t>월 이후 남원시 관내 요양병원 병상수가 </a:t>
            </a:r>
            <a:r>
              <a:rPr lang="en-US" altLang="ko-KR" b="1" dirty="0" smtClean="0">
                <a:latin typeface="+mn-ea"/>
                <a:ea typeface="+mn-ea"/>
              </a:rPr>
              <a:t>299</a:t>
            </a:r>
            <a:r>
              <a:rPr lang="ko-KR" altLang="en-US" b="1" dirty="0" smtClean="0">
                <a:latin typeface="+mn-ea"/>
                <a:ea typeface="+mn-ea"/>
              </a:rPr>
              <a:t>병상이 급증하여 현재 </a:t>
            </a:r>
            <a:r>
              <a:rPr lang="en-US" altLang="ko-KR" b="1" dirty="0" smtClean="0">
                <a:latin typeface="+mn-ea"/>
                <a:ea typeface="+mn-ea"/>
              </a:rPr>
              <a:t>536</a:t>
            </a:r>
            <a:r>
              <a:rPr lang="ko-KR" altLang="en-US" b="1" dirty="0" smtClean="0">
                <a:latin typeface="+mn-ea"/>
                <a:ea typeface="+mn-ea"/>
              </a:rPr>
              <a:t>병상이 운영되고 있습니다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r>
              <a:rPr lang="ko-KR" altLang="en-US" b="1" dirty="0" smtClean="0">
                <a:latin typeface="+mn-ea"/>
                <a:ea typeface="+mn-ea"/>
              </a:rPr>
              <a:t>남원노인요양병원이 </a:t>
            </a:r>
            <a:r>
              <a:rPr lang="en-US" altLang="ko-KR" b="1" dirty="0" smtClean="0">
                <a:latin typeface="+mn-ea"/>
                <a:ea typeface="+mn-ea"/>
              </a:rPr>
              <a:t>60</a:t>
            </a:r>
            <a:r>
              <a:rPr lang="ko-KR" altLang="en-US" b="1" dirty="0" smtClean="0">
                <a:latin typeface="+mn-ea"/>
                <a:ea typeface="+mn-ea"/>
              </a:rPr>
              <a:t>병상 증축하고</a:t>
            </a:r>
            <a:r>
              <a:rPr lang="en-US" altLang="ko-KR" b="1" dirty="0" smtClean="0">
                <a:latin typeface="+mn-ea"/>
                <a:ea typeface="+mn-ea"/>
              </a:rPr>
              <a:t>, </a:t>
            </a:r>
            <a:r>
              <a:rPr lang="ko-KR" altLang="en-US" b="1" dirty="0" err="1" smtClean="0">
                <a:latin typeface="+mn-ea"/>
                <a:ea typeface="+mn-ea"/>
              </a:rPr>
              <a:t>남원효사랑요양병원이</a:t>
            </a:r>
            <a:r>
              <a:rPr lang="ko-KR" altLang="en-US" b="1" dirty="0" smtClean="0">
                <a:latin typeface="+mn-ea"/>
                <a:ea typeface="+mn-ea"/>
              </a:rPr>
              <a:t> </a:t>
            </a:r>
            <a:r>
              <a:rPr lang="en-US" altLang="ko-KR" b="1" dirty="0" smtClean="0">
                <a:latin typeface="+mn-ea"/>
                <a:ea typeface="+mn-ea"/>
              </a:rPr>
              <a:t>89</a:t>
            </a:r>
            <a:r>
              <a:rPr lang="ko-KR" altLang="en-US" b="1" dirty="0" smtClean="0">
                <a:latin typeface="+mn-ea"/>
                <a:ea typeface="+mn-ea"/>
              </a:rPr>
              <a:t>병상 증축하였으며</a:t>
            </a:r>
            <a:r>
              <a:rPr lang="en-US" altLang="ko-KR" b="1" dirty="0" smtClean="0">
                <a:latin typeface="+mn-ea"/>
                <a:ea typeface="+mn-ea"/>
              </a:rPr>
              <a:t>, </a:t>
            </a:r>
            <a:r>
              <a:rPr lang="ko-KR" altLang="en-US" b="1" dirty="0" err="1" smtClean="0">
                <a:latin typeface="+mn-ea"/>
                <a:ea typeface="+mn-ea"/>
              </a:rPr>
              <a:t>화타요양병원이</a:t>
            </a:r>
            <a:r>
              <a:rPr lang="ko-KR" altLang="en-US" b="1" dirty="0" smtClean="0">
                <a:latin typeface="+mn-ea"/>
                <a:ea typeface="+mn-ea"/>
              </a:rPr>
              <a:t> </a:t>
            </a:r>
            <a:r>
              <a:rPr lang="en-US" altLang="ko-KR" b="1" dirty="0" smtClean="0">
                <a:latin typeface="+mn-ea"/>
                <a:ea typeface="+mn-ea"/>
              </a:rPr>
              <a:t>150</a:t>
            </a:r>
            <a:r>
              <a:rPr lang="ko-KR" altLang="en-US" b="1" dirty="0" smtClean="0">
                <a:latin typeface="+mn-ea"/>
                <a:ea typeface="+mn-ea"/>
              </a:rPr>
              <a:t>병상으로 개원하였습니다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r>
              <a:rPr lang="ko-KR" altLang="en-US" b="1" dirty="0" smtClean="0">
                <a:latin typeface="+mn-ea"/>
                <a:ea typeface="+mn-ea"/>
              </a:rPr>
              <a:t>여기에</a:t>
            </a:r>
            <a:r>
              <a:rPr lang="en-US" altLang="ko-KR" b="1" dirty="0" smtClean="0">
                <a:latin typeface="+mn-ea"/>
                <a:ea typeface="+mn-ea"/>
              </a:rPr>
              <a:t>, </a:t>
            </a:r>
            <a:r>
              <a:rPr lang="ko-KR" altLang="en-US" b="1" dirty="0" smtClean="0">
                <a:latin typeface="+mn-ea"/>
                <a:ea typeface="+mn-ea"/>
              </a:rPr>
              <a:t>현재 시외버스터미널 부근에 요양병원 </a:t>
            </a:r>
            <a:r>
              <a:rPr lang="en-US" altLang="ko-KR" b="1" dirty="0" smtClean="0">
                <a:latin typeface="+mn-ea"/>
                <a:ea typeface="+mn-ea"/>
              </a:rPr>
              <a:t>150</a:t>
            </a:r>
            <a:r>
              <a:rPr lang="ko-KR" altLang="en-US" b="1" dirty="0" smtClean="0">
                <a:latin typeface="+mn-ea"/>
                <a:ea typeface="+mn-ea"/>
              </a:rPr>
              <a:t>병상 규모가 추가로 개원을 준비 중이라고 합니다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endParaRPr lang="en-US" altLang="ko-KR" b="1" dirty="0" smtClean="0">
              <a:latin typeface="+mn-ea"/>
              <a:ea typeface="+mn-ea"/>
            </a:endParaRPr>
          </a:p>
          <a:p>
            <a:r>
              <a:rPr lang="ko-KR" altLang="en-US" b="1" dirty="0" smtClean="0">
                <a:latin typeface="+mn-ea"/>
                <a:ea typeface="+mn-ea"/>
              </a:rPr>
              <a:t>두 번째</a:t>
            </a:r>
            <a:r>
              <a:rPr lang="en-US" altLang="ko-KR" b="1" dirty="0" smtClean="0">
                <a:latin typeface="+mn-ea"/>
                <a:ea typeface="+mn-ea"/>
              </a:rPr>
              <a:t>, </a:t>
            </a:r>
            <a:r>
              <a:rPr lang="ko-KR" altLang="en-US" b="1" dirty="0" err="1" smtClean="0">
                <a:latin typeface="+mn-ea"/>
                <a:ea typeface="+mn-ea"/>
              </a:rPr>
              <a:t>신포괄수가제</a:t>
            </a:r>
            <a:r>
              <a:rPr lang="ko-KR" altLang="en-US" b="1" dirty="0" smtClean="0">
                <a:latin typeface="+mn-ea"/>
                <a:ea typeface="+mn-ea"/>
              </a:rPr>
              <a:t> 확대 실시로 입원환자가 감소하였습니다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r>
              <a:rPr lang="ko-KR" altLang="en-US" b="1" dirty="0" err="1" smtClean="0">
                <a:latin typeface="+mn-ea"/>
                <a:ea typeface="+mn-ea"/>
              </a:rPr>
              <a:t>신포괄수가제</a:t>
            </a:r>
            <a:r>
              <a:rPr lang="ko-KR" altLang="en-US" b="1" dirty="0" smtClean="0">
                <a:latin typeface="+mn-ea"/>
                <a:ea typeface="+mn-ea"/>
              </a:rPr>
              <a:t> 확대 실시에 따른 평균재원일수 단축으로 조기 퇴원하여 입원환자가 </a:t>
            </a:r>
            <a:r>
              <a:rPr lang="en-US" altLang="ko-KR" b="1" dirty="0" smtClean="0">
                <a:latin typeface="+mn-ea"/>
                <a:ea typeface="+mn-ea"/>
              </a:rPr>
              <a:t>12</a:t>
            </a:r>
            <a:r>
              <a:rPr lang="ko-KR" altLang="en-US" b="1" dirty="0" smtClean="0">
                <a:latin typeface="+mn-ea"/>
                <a:ea typeface="+mn-ea"/>
              </a:rPr>
              <a:t>년에 </a:t>
            </a:r>
            <a:r>
              <a:rPr lang="en-US" altLang="ko-KR" b="1" dirty="0" smtClean="0">
                <a:latin typeface="+mn-ea"/>
                <a:ea typeface="+mn-ea"/>
              </a:rPr>
              <a:t>4,813</a:t>
            </a:r>
            <a:r>
              <a:rPr lang="ko-KR" altLang="en-US" b="1" dirty="0" smtClean="0">
                <a:latin typeface="+mn-ea"/>
                <a:ea typeface="+mn-ea"/>
              </a:rPr>
              <a:t>명</a:t>
            </a:r>
            <a:r>
              <a:rPr lang="en-US" altLang="ko-KR" b="1" dirty="0" smtClean="0">
                <a:latin typeface="+mn-ea"/>
                <a:ea typeface="+mn-ea"/>
              </a:rPr>
              <a:t>, 13</a:t>
            </a:r>
            <a:r>
              <a:rPr lang="ko-KR" altLang="en-US" b="1" dirty="0" smtClean="0">
                <a:latin typeface="+mn-ea"/>
                <a:ea typeface="+mn-ea"/>
              </a:rPr>
              <a:t>년에 </a:t>
            </a:r>
            <a:r>
              <a:rPr lang="en-US" altLang="ko-KR" b="1" dirty="0" smtClean="0">
                <a:latin typeface="+mn-ea"/>
                <a:ea typeface="+mn-ea"/>
              </a:rPr>
              <a:t>7,539</a:t>
            </a:r>
            <a:r>
              <a:rPr lang="ko-KR" altLang="en-US" b="1" dirty="0" smtClean="0">
                <a:latin typeface="+mn-ea"/>
                <a:ea typeface="+mn-ea"/>
              </a:rPr>
              <a:t>명이 감소하였습니다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r>
              <a:rPr lang="ko-KR" altLang="en-US" b="1" dirty="0" smtClean="0">
                <a:latin typeface="+mn-ea"/>
                <a:ea typeface="+mn-ea"/>
              </a:rPr>
              <a:t>   </a:t>
            </a:r>
            <a:r>
              <a:rPr lang="en-US" altLang="ko-KR" b="1" dirty="0" smtClean="0">
                <a:latin typeface="+mn-ea"/>
                <a:ea typeface="+mn-ea"/>
              </a:rPr>
              <a:t>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6CACF-C05F-4313-B43A-18328FA85786}" type="slidenum">
              <a:rPr lang="ko-KR" altLang="en-US" smtClean="0"/>
              <a:pPr/>
              <a:t>8</a:t>
            </a:fld>
            <a:endParaRPr lang="ko-KR" alt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b="1" dirty="0" smtClean="0">
                <a:latin typeface="+mn-ea"/>
                <a:ea typeface="+mn-ea"/>
              </a:rPr>
              <a:t>진료환자 감소원인입니다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endParaRPr lang="en-US" altLang="ko-KR" b="1" dirty="0" smtClean="0">
              <a:latin typeface="+mn-ea"/>
              <a:ea typeface="+mn-ea"/>
            </a:endParaRPr>
          </a:p>
          <a:p>
            <a:r>
              <a:rPr lang="ko-KR" altLang="en-US" b="1" dirty="0" smtClean="0">
                <a:latin typeface="+mn-ea"/>
                <a:ea typeface="+mn-ea"/>
              </a:rPr>
              <a:t>첫 번째</a:t>
            </a:r>
            <a:r>
              <a:rPr lang="en-US" altLang="ko-KR" b="1" dirty="0" smtClean="0">
                <a:latin typeface="+mn-ea"/>
                <a:ea typeface="+mn-ea"/>
              </a:rPr>
              <a:t>, </a:t>
            </a:r>
            <a:r>
              <a:rPr lang="ko-KR" altLang="en-US" b="1" dirty="0" smtClean="0">
                <a:latin typeface="+mn-ea"/>
                <a:ea typeface="+mn-ea"/>
              </a:rPr>
              <a:t>요양병원 </a:t>
            </a:r>
            <a:r>
              <a:rPr lang="ko-KR" altLang="en-US" b="1" dirty="0" err="1" smtClean="0">
                <a:latin typeface="+mn-ea"/>
                <a:ea typeface="+mn-ea"/>
              </a:rPr>
              <a:t>병상수</a:t>
            </a:r>
            <a:r>
              <a:rPr lang="ko-KR" altLang="en-US" b="1" dirty="0" smtClean="0">
                <a:latin typeface="+mn-ea"/>
                <a:ea typeface="+mn-ea"/>
              </a:rPr>
              <a:t> 급증으로 인한 환자유출 증가입니다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r>
              <a:rPr lang="en-US" altLang="ko-KR" b="1" dirty="0" smtClean="0">
                <a:latin typeface="+mn-ea"/>
                <a:ea typeface="+mn-ea"/>
              </a:rPr>
              <a:t>13</a:t>
            </a:r>
            <a:r>
              <a:rPr lang="ko-KR" altLang="en-US" b="1" dirty="0" smtClean="0">
                <a:latin typeface="+mn-ea"/>
                <a:ea typeface="+mn-ea"/>
              </a:rPr>
              <a:t>년 </a:t>
            </a:r>
            <a:r>
              <a:rPr lang="en-US" altLang="ko-KR" b="1" dirty="0" smtClean="0">
                <a:latin typeface="+mn-ea"/>
                <a:ea typeface="+mn-ea"/>
              </a:rPr>
              <a:t>7</a:t>
            </a:r>
            <a:r>
              <a:rPr lang="ko-KR" altLang="en-US" b="1" dirty="0" smtClean="0">
                <a:latin typeface="+mn-ea"/>
                <a:ea typeface="+mn-ea"/>
              </a:rPr>
              <a:t>월 이후 남원시 관내 요양병원 병상수가 </a:t>
            </a:r>
            <a:r>
              <a:rPr lang="en-US" altLang="ko-KR" b="1" dirty="0" smtClean="0">
                <a:latin typeface="+mn-ea"/>
                <a:ea typeface="+mn-ea"/>
              </a:rPr>
              <a:t>299</a:t>
            </a:r>
            <a:r>
              <a:rPr lang="ko-KR" altLang="en-US" b="1" dirty="0" smtClean="0">
                <a:latin typeface="+mn-ea"/>
                <a:ea typeface="+mn-ea"/>
              </a:rPr>
              <a:t>병상이 급증하여 현재 </a:t>
            </a:r>
            <a:r>
              <a:rPr lang="en-US" altLang="ko-KR" b="1" dirty="0" smtClean="0">
                <a:latin typeface="+mn-ea"/>
                <a:ea typeface="+mn-ea"/>
              </a:rPr>
              <a:t>536</a:t>
            </a:r>
            <a:r>
              <a:rPr lang="ko-KR" altLang="en-US" b="1" dirty="0" smtClean="0">
                <a:latin typeface="+mn-ea"/>
                <a:ea typeface="+mn-ea"/>
              </a:rPr>
              <a:t>병상이 운영되고 있습니다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r>
              <a:rPr lang="ko-KR" altLang="en-US" b="1" dirty="0" smtClean="0">
                <a:latin typeface="+mn-ea"/>
                <a:ea typeface="+mn-ea"/>
              </a:rPr>
              <a:t>남원노인요양병원이 </a:t>
            </a:r>
            <a:r>
              <a:rPr lang="en-US" altLang="ko-KR" b="1" dirty="0" smtClean="0">
                <a:latin typeface="+mn-ea"/>
                <a:ea typeface="+mn-ea"/>
              </a:rPr>
              <a:t>60</a:t>
            </a:r>
            <a:r>
              <a:rPr lang="ko-KR" altLang="en-US" b="1" dirty="0" smtClean="0">
                <a:latin typeface="+mn-ea"/>
                <a:ea typeface="+mn-ea"/>
              </a:rPr>
              <a:t>병상 증축하고</a:t>
            </a:r>
            <a:r>
              <a:rPr lang="en-US" altLang="ko-KR" b="1" dirty="0" smtClean="0">
                <a:latin typeface="+mn-ea"/>
                <a:ea typeface="+mn-ea"/>
              </a:rPr>
              <a:t>, </a:t>
            </a:r>
            <a:r>
              <a:rPr lang="ko-KR" altLang="en-US" b="1" dirty="0" err="1" smtClean="0">
                <a:latin typeface="+mn-ea"/>
                <a:ea typeface="+mn-ea"/>
              </a:rPr>
              <a:t>남원효사랑요양병원이</a:t>
            </a:r>
            <a:r>
              <a:rPr lang="ko-KR" altLang="en-US" b="1" dirty="0" smtClean="0">
                <a:latin typeface="+mn-ea"/>
                <a:ea typeface="+mn-ea"/>
              </a:rPr>
              <a:t> </a:t>
            </a:r>
            <a:r>
              <a:rPr lang="en-US" altLang="ko-KR" b="1" dirty="0" smtClean="0">
                <a:latin typeface="+mn-ea"/>
                <a:ea typeface="+mn-ea"/>
              </a:rPr>
              <a:t>89</a:t>
            </a:r>
            <a:r>
              <a:rPr lang="ko-KR" altLang="en-US" b="1" dirty="0" smtClean="0">
                <a:latin typeface="+mn-ea"/>
                <a:ea typeface="+mn-ea"/>
              </a:rPr>
              <a:t>병상 증축하였으며</a:t>
            </a:r>
            <a:r>
              <a:rPr lang="en-US" altLang="ko-KR" b="1" dirty="0" smtClean="0">
                <a:latin typeface="+mn-ea"/>
                <a:ea typeface="+mn-ea"/>
              </a:rPr>
              <a:t>, </a:t>
            </a:r>
            <a:r>
              <a:rPr lang="ko-KR" altLang="en-US" b="1" dirty="0" err="1" smtClean="0">
                <a:latin typeface="+mn-ea"/>
                <a:ea typeface="+mn-ea"/>
              </a:rPr>
              <a:t>화타요양병원이</a:t>
            </a:r>
            <a:r>
              <a:rPr lang="ko-KR" altLang="en-US" b="1" dirty="0" smtClean="0">
                <a:latin typeface="+mn-ea"/>
                <a:ea typeface="+mn-ea"/>
              </a:rPr>
              <a:t> </a:t>
            </a:r>
            <a:r>
              <a:rPr lang="en-US" altLang="ko-KR" b="1" dirty="0" smtClean="0">
                <a:latin typeface="+mn-ea"/>
                <a:ea typeface="+mn-ea"/>
              </a:rPr>
              <a:t>150</a:t>
            </a:r>
            <a:r>
              <a:rPr lang="ko-KR" altLang="en-US" b="1" dirty="0" smtClean="0">
                <a:latin typeface="+mn-ea"/>
                <a:ea typeface="+mn-ea"/>
              </a:rPr>
              <a:t>병상으로 개원하였습니다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r>
              <a:rPr lang="ko-KR" altLang="en-US" b="1" dirty="0" smtClean="0">
                <a:latin typeface="+mn-ea"/>
                <a:ea typeface="+mn-ea"/>
              </a:rPr>
              <a:t>여기에</a:t>
            </a:r>
            <a:r>
              <a:rPr lang="en-US" altLang="ko-KR" b="1" dirty="0" smtClean="0">
                <a:latin typeface="+mn-ea"/>
                <a:ea typeface="+mn-ea"/>
              </a:rPr>
              <a:t>, </a:t>
            </a:r>
            <a:r>
              <a:rPr lang="ko-KR" altLang="en-US" b="1" dirty="0" smtClean="0">
                <a:latin typeface="+mn-ea"/>
                <a:ea typeface="+mn-ea"/>
              </a:rPr>
              <a:t>현재 시외버스터미널 부근에 요양병원 </a:t>
            </a:r>
            <a:r>
              <a:rPr lang="en-US" altLang="ko-KR" b="1" dirty="0" smtClean="0">
                <a:latin typeface="+mn-ea"/>
                <a:ea typeface="+mn-ea"/>
              </a:rPr>
              <a:t>150</a:t>
            </a:r>
            <a:r>
              <a:rPr lang="ko-KR" altLang="en-US" b="1" dirty="0" smtClean="0">
                <a:latin typeface="+mn-ea"/>
                <a:ea typeface="+mn-ea"/>
              </a:rPr>
              <a:t>병상 규모가 추가로 개원을 준비 중이라고 합니다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endParaRPr lang="en-US" altLang="ko-KR" b="1" dirty="0" smtClean="0">
              <a:latin typeface="+mn-ea"/>
              <a:ea typeface="+mn-ea"/>
            </a:endParaRPr>
          </a:p>
          <a:p>
            <a:r>
              <a:rPr lang="ko-KR" altLang="en-US" b="1" dirty="0" smtClean="0">
                <a:latin typeface="+mn-ea"/>
                <a:ea typeface="+mn-ea"/>
              </a:rPr>
              <a:t>두 번째</a:t>
            </a:r>
            <a:r>
              <a:rPr lang="en-US" altLang="ko-KR" b="1" dirty="0" smtClean="0">
                <a:latin typeface="+mn-ea"/>
                <a:ea typeface="+mn-ea"/>
              </a:rPr>
              <a:t>, </a:t>
            </a:r>
            <a:r>
              <a:rPr lang="ko-KR" altLang="en-US" b="1" dirty="0" err="1" smtClean="0">
                <a:latin typeface="+mn-ea"/>
                <a:ea typeface="+mn-ea"/>
              </a:rPr>
              <a:t>신포괄수가제</a:t>
            </a:r>
            <a:r>
              <a:rPr lang="ko-KR" altLang="en-US" b="1" dirty="0" smtClean="0">
                <a:latin typeface="+mn-ea"/>
                <a:ea typeface="+mn-ea"/>
              </a:rPr>
              <a:t> 확대 실시로 입원환자가 감소하였습니다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r>
              <a:rPr lang="ko-KR" altLang="en-US" b="1" dirty="0" err="1" smtClean="0">
                <a:latin typeface="+mn-ea"/>
                <a:ea typeface="+mn-ea"/>
              </a:rPr>
              <a:t>신포괄수가제</a:t>
            </a:r>
            <a:r>
              <a:rPr lang="ko-KR" altLang="en-US" b="1" dirty="0" smtClean="0">
                <a:latin typeface="+mn-ea"/>
                <a:ea typeface="+mn-ea"/>
              </a:rPr>
              <a:t> 확대 실시에 따른 평균재원일수 단축으로 조기 퇴원하여 입원환자가 </a:t>
            </a:r>
            <a:r>
              <a:rPr lang="en-US" altLang="ko-KR" b="1" dirty="0" smtClean="0">
                <a:latin typeface="+mn-ea"/>
                <a:ea typeface="+mn-ea"/>
              </a:rPr>
              <a:t>12</a:t>
            </a:r>
            <a:r>
              <a:rPr lang="ko-KR" altLang="en-US" b="1" dirty="0" smtClean="0">
                <a:latin typeface="+mn-ea"/>
                <a:ea typeface="+mn-ea"/>
              </a:rPr>
              <a:t>년에 </a:t>
            </a:r>
            <a:r>
              <a:rPr lang="en-US" altLang="ko-KR" b="1" dirty="0" smtClean="0">
                <a:latin typeface="+mn-ea"/>
                <a:ea typeface="+mn-ea"/>
              </a:rPr>
              <a:t>4,813</a:t>
            </a:r>
            <a:r>
              <a:rPr lang="ko-KR" altLang="en-US" b="1" dirty="0" smtClean="0">
                <a:latin typeface="+mn-ea"/>
                <a:ea typeface="+mn-ea"/>
              </a:rPr>
              <a:t>명</a:t>
            </a:r>
            <a:r>
              <a:rPr lang="en-US" altLang="ko-KR" b="1" dirty="0" smtClean="0">
                <a:latin typeface="+mn-ea"/>
                <a:ea typeface="+mn-ea"/>
              </a:rPr>
              <a:t>, 13</a:t>
            </a:r>
            <a:r>
              <a:rPr lang="ko-KR" altLang="en-US" b="1" dirty="0" smtClean="0">
                <a:latin typeface="+mn-ea"/>
                <a:ea typeface="+mn-ea"/>
              </a:rPr>
              <a:t>년에 </a:t>
            </a:r>
            <a:r>
              <a:rPr lang="en-US" altLang="ko-KR" b="1" dirty="0" smtClean="0">
                <a:latin typeface="+mn-ea"/>
                <a:ea typeface="+mn-ea"/>
              </a:rPr>
              <a:t>7,539</a:t>
            </a:r>
            <a:r>
              <a:rPr lang="ko-KR" altLang="en-US" b="1" dirty="0" smtClean="0">
                <a:latin typeface="+mn-ea"/>
                <a:ea typeface="+mn-ea"/>
              </a:rPr>
              <a:t>명이 감소하였습니다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r>
              <a:rPr lang="ko-KR" altLang="en-US" b="1" dirty="0" smtClean="0">
                <a:latin typeface="+mn-ea"/>
                <a:ea typeface="+mn-ea"/>
              </a:rPr>
              <a:t>   </a:t>
            </a:r>
            <a:r>
              <a:rPr lang="en-US" altLang="ko-KR" b="1" dirty="0" smtClean="0">
                <a:latin typeface="+mn-ea"/>
                <a:ea typeface="+mn-ea"/>
              </a:rPr>
              <a:t>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6CACF-C05F-4313-B43A-18328FA85786}" type="slidenum">
              <a:rPr lang="ko-KR" altLang="en-US" smtClean="0"/>
              <a:pPr/>
              <a:t>9</a:t>
            </a:fld>
            <a:endParaRPr lang="ko-KR" alt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b="1" dirty="0" smtClean="0">
                <a:latin typeface="+mn-ea"/>
                <a:ea typeface="+mn-ea"/>
              </a:rPr>
              <a:t>진료환자 감소원인입니다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endParaRPr lang="en-US" altLang="ko-KR" b="1" dirty="0" smtClean="0">
              <a:latin typeface="+mn-ea"/>
              <a:ea typeface="+mn-ea"/>
            </a:endParaRPr>
          </a:p>
          <a:p>
            <a:r>
              <a:rPr lang="ko-KR" altLang="en-US" b="1" dirty="0" smtClean="0">
                <a:latin typeface="+mn-ea"/>
                <a:ea typeface="+mn-ea"/>
              </a:rPr>
              <a:t>첫 번째</a:t>
            </a:r>
            <a:r>
              <a:rPr lang="en-US" altLang="ko-KR" b="1" dirty="0" smtClean="0">
                <a:latin typeface="+mn-ea"/>
                <a:ea typeface="+mn-ea"/>
              </a:rPr>
              <a:t>, </a:t>
            </a:r>
            <a:r>
              <a:rPr lang="ko-KR" altLang="en-US" b="1" dirty="0" smtClean="0">
                <a:latin typeface="+mn-ea"/>
                <a:ea typeface="+mn-ea"/>
              </a:rPr>
              <a:t>요양병원 </a:t>
            </a:r>
            <a:r>
              <a:rPr lang="ko-KR" altLang="en-US" b="1" dirty="0" err="1" smtClean="0">
                <a:latin typeface="+mn-ea"/>
                <a:ea typeface="+mn-ea"/>
              </a:rPr>
              <a:t>병상수</a:t>
            </a:r>
            <a:r>
              <a:rPr lang="ko-KR" altLang="en-US" b="1" dirty="0" smtClean="0">
                <a:latin typeface="+mn-ea"/>
                <a:ea typeface="+mn-ea"/>
              </a:rPr>
              <a:t> 급증으로 인한 환자유출 증가입니다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r>
              <a:rPr lang="en-US" altLang="ko-KR" b="1" dirty="0" smtClean="0">
                <a:latin typeface="+mn-ea"/>
                <a:ea typeface="+mn-ea"/>
              </a:rPr>
              <a:t>13</a:t>
            </a:r>
            <a:r>
              <a:rPr lang="ko-KR" altLang="en-US" b="1" dirty="0" smtClean="0">
                <a:latin typeface="+mn-ea"/>
                <a:ea typeface="+mn-ea"/>
              </a:rPr>
              <a:t>년 </a:t>
            </a:r>
            <a:r>
              <a:rPr lang="en-US" altLang="ko-KR" b="1" dirty="0" smtClean="0">
                <a:latin typeface="+mn-ea"/>
                <a:ea typeface="+mn-ea"/>
              </a:rPr>
              <a:t>7</a:t>
            </a:r>
            <a:r>
              <a:rPr lang="ko-KR" altLang="en-US" b="1" dirty="0" smtClean="0">
                <a:latin typeface="+mn-ea"/>
                <a:ea typeface="+mn-ea"/>
              </a:rPr>
              <a:t>월 이후 남원시 관내 요양병원 병상수가 </a:t>
            </a:r>
            <a:r>
              <a:rPr lang="en-US" altLang="ko-KR" b="1" dirty="0" smtClean="0">
                <a:latin typeface="+mn-ea"/>
                <a:ea typeface="+mn-ea"/>
              </a:rPr>
              <a:t>299</a:t>
            </a:r>
            <a:r>
              <a:rPr lang="ko-KR" altLang="en-US" b="1" dirty="0" smtClean="0">
                <a:latin typeface="+mn-ea"/>
                <a:ea typeface="+mn-ea"/>
              </a:rPr>
              <a:t>병상이 급증하여 현재 </a:t>
            </a:r>
            <a:r>
              <a:rPr lang="en-US" altLang="ko-KR" b="1" dirty="0" smtClean="0">
                <a:latin typeface="+mn-ea"/>
                <a:ea typeface="+mn-ea"/>
              </a:rPr>
              <a:t>536</a:t>
            </a:r>
            <a:r>
              <a:rPr lang="ko-KR" altLang="en-US" b="1" dirty="0" smtClean="0">
                <a:latin typeface="+mn-ea"/>
                <a:ea typeface="+mn-ea"/>
              </a:rPr>
              <a:t>병상이 운영되고 있습니다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r>
              <a:rPr lang="ko-KR" altLang="en-US" b="1" dirty="0" smtClean="0">
                <a:latin typeface="+mn-ea"/>
                <a:ea typeface="+mn-ea"/>
              </a:rPr>
              <a:t>남원노인요양병원이 </a:t>
            </a:r>
            <a:r>
              <a:rPr lang="en-US" altLang="ko-KR" b="1" dirty="0" smtClean="0">
                <a:latin typeface="+mn-ea"/>
                <a:ea typeface="+mn-ea"/>
              </a:rPr>
              <a:t>60</a:t>
            </a:r>
            <a:r>
              <a:rPr lang="ko-KR" altLang="en-US" b="1" dirty="0" smtClean="0">
                <a:latin typeface="+mn-ea"/>
                <a:ea typeface="+mn-ea"/>
              </a:rPr>
              <a:t>병상 증축하고</a:t>
            </a:r>
            <a:r>
              <a:rPr lang="en-US" altLang="ko-KR" b="1" dirty="0" smtClean="0">
                <a:latin typeface="+mn-ea"/>
                <a:ea typeface="+mn-ea"/>
              </a:rPr>
              <a:t>, </a:t>
            </a:r>
            <a:r>
              <a:rPr lang="ko-KR" altLang="en-US" b="1" dirty="0" err="1" smtClean="0">
                <a:latin typeface="+mn-ea"/>
                <a:ea typeface="+mn-ea"/>
              </a:rPr>
              <a:t>남원효사랑요양병원이</a:t>
            </a:r>
            <a:r>
              <a:rPr lang="ko-KR" altLang="en-US" b="1" dirty="0" smtClean="0">
                <a:latin typeface="+mn-ea"/>
                <a:ea typeface="+mn-ea"/>
              </a:rPr>
              <a:t> </a:t>
            </a:r>
            <a:r>
              <a:rPr lang="en-US" altLang="ko-KR" b="1" dirty="0" smtClean="0">
                <a:latin typeface="+mn-ea"/>
                <a:ea typeface="+mn-ea"/>
              </a:rPr>
              <a:t>89</a:t>
            </a:r>
            <a:r>
              <a:rPr lang="ko-KR" altLang="en-US" b="1" dirty="0" smtClean="0">
                <a:latin typeface="+mn-ea"/>
                <a:ea typeface="+mn-ea"/>
              </a:rPr>
              <a:t>병상 증축하였으며</a:t>
            </a:r>
            <a:r>
              <a:rPr lang="en-US" altLang="ko-KR" b="1" dirty="0" smtClean="0">
                <a:latin typeface="+mn-ea"/>
                <a:ea typeface="+mn-ea"/>
              </a:rPr>
              <a:t>, </a:t>
            </a:r>
            <a:r>
              <a:rPr lang="ko-KR" altLang="en-US" b="1" dirty="0" err="1" smtClean="0">
                <a:latin typeface="+mn-ea"/>
                <a:ea typeface="+mn-ea"/>
              </a:rPr>
              <a:t>화타요양병원이</a:t>
            </a:r>
            <a:r>
              <a:rPr lang="ko-KR" altLang="en-US" b="1" dirty="0" smtClean="0">
                <a:latin typeface="+mn-ea"/>
                <a:ea typeface="+mn-ea"/>
              </a:rPr>
              <a:t> </a:t>
            </a:r>
            <a:r>
              <a:rPr lang="en-US" altLang="ko-KR" b="1" dirty="0" smtClean="0">
                <a:latin typeface="+mn-ea"/>
                <a:ea typeface="+mn-ea"/>
              </a:rPr>
              <a:t>150</a:t>
            </a:r>
            <a:r>
              <a:rPr lang="ko-KR" altLang="en-US" b="1" dirty="0" smtClean="0">
                <a:latin typeface="+mn-ea"/>
                <a:ea typeface="+mn-ea"/>
              </a:rPr>
              <a:t>병상으로 개원하였습니다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r>
              <a:rPr lang="ko-KR" altLang="en-US" b="1" dirty="0" smtClean="0">
                <a:latin typeface="+mn-ea"/>
                <a:ea typeface="+mn-ea"/>
              </a:rPr>
              <a:t>여기에</a:t>
            </a:r>
            <a:r>
              <a:rPr lang="en-US" altLang="ko-KR" b="1" dirty="0" smtClean="0">
                <a:latin typeface="+mn-ea"/>
                <a:ea typeface="+mn-ea"/>
              </a:rPr>
              <a:t>, </a:t>
            </a:r>
            <a:r>
              <a:rPr lang="ko-KR" altLang="en-US" b="1" dirty="0" smtClean="0">
                <a:latin typeface="+mn-ea"/>
                <a:ea typeface="+mn-ea"/>
              </a:rPr>
              <a:t>현재 시외버스터미널 부근에 요양병원 </a:t>
            </a:r>
            <a:r>
              <a:rPr lang="en-US" altLang="ko-KR" b="1" dirty="0" smtClean="0">
                <a:latin typeface="+mn-ea"/>
                <a:ea typeface="+mn-ea"/>
              </a:rPr>
              <a:t>150</a:t>
            </a:r>
            <a:r>
              <a:rPr lang="ko-KR" altLang="en-US" b="1" dirty="0" smtClean="0">
                <a:latin typeface="+mn-ea"/>
                <a:ea typeface="+mn-ea"/>
              </a:rPr>
              <a:t>병상 규모가 추가로 개원을 준비 중이라고 합니다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endParaRPr lang="en-US" altLang="ko-KR" b="1" dirty="0" smtClean="0">
              <a:latin typeface="+mn-ea"/>
              <a:ea typeface="+mn-ea"/>
            </a:endParaRPr>
          </a:p>
          <a:p>
            <a:r>
              <a:rPr lang="ko-KR" altLang="en-US" b="1" dirty="0" smtClean="0">
                <a:latin typeface="+mn-ea"/>
                <a:ea typeface="+mn-ea"/>
              </a:rPr>
              <a:t>두 번째</a:t>
            </a:r>
            <a:r>
              <a:rPr lang="en-US" altLang="ko-KR" b="1" dirty="0" smtClean="0">
                <a:latin typeface="+mn-ea"/>
                <a:ea typeface="+mn-ea"/>
              </a:rPr>
              <a:t>, </a:t>
            </a:r>
            <a:r>
              <a:rPr lang="ko-KR" altLang="en-US" b="1" dirty="0" err="1" smtClean="0">
                <a:latin typeface="+mn-ea"/>
                <a:ea typeface="+mn-ea"/>
              </a:rPr>
              <a:t>신포괄수가제</a:t>
            </a:r>
            <a:r>
              <a:rPr lang="ko-KR" altLang="en-US" b="1" dirty="0" smtClean="0">
                <a:latin typeface="+mn-ea"/>
                <a:ea typeface="+mn-ea"/>
              </a:rPr>
              <a:t> 확대 실시로 입원환자가 감소하였습니다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r>
              <a:rPr lang="ko-KR" altLang="en-US" b="1" dirty="0" err="1" smtClean="0">
                <a:latin typeface="+mn-ea"/>
                <a:ea typeface="+mn-ea"/>
              </a:rPr>
              <a:t>신포괄수가제</a:t>
            </a:r>
            <a:r>
              <a:rPr lang="ko-KR" altLang="en-US" b="1" dirty="0" smtClean="0">
                <a:latin typeface="+mn-ea"/>
                <a:ea typeface="+mn-ea"/>
              </a:rPr>
              <a:t> 확대 실시에 따른 평균재원일수 단축으로 조기 퇴원하여 입원환자가 </a:t>
            </a:r>
            <a:r>
              <a:rPr lang="en-US" altLang="ko-KR" b="1" dirty="0" smtClean="0">
                <a:latin typeface="+mn-ea"/>
                <a:ea typeface="+mn-ea"/>
              </a:rPr>
              <a:t>12</a:t>
            </a:r>
            <a:r>
              <a:rPr lang="ko-KR" altLang="en-US" b="1" dirty="0" smtClean="0">
                <a:latin typeface="+mn-ea"/>
                <a:ea typeface="+mn-ea"/>
              </a:rPr>
              <a:t>년에 </a:t>
            </a:r>
            <a:r>
              <a:rPr lang="en-US" altLang="ko-KR" b="1" dirty="0" smtClean="0">
                <a:latin typeface="+mn-ea"/>
                <a:ea typeface="+mn-ea"/>
              </a:rPr>
              <a:t>4,813</a:t>
            </a:r>
            <a:r>
              <a:rPr lang="ko-KR" altLang="en-US" b="1" dirty="0" smtClean="0">
                <a:latin typeface="+mn-ea"/>
                <a:ea typeface="+mn-ea"/>
              </a:rPr>
              <a:t>명</a:t>
            </a:r>
            <a:r>
              <a:rPr lang="en-US" altLang="ko-KR" b="1" dirty="0" smtClean="0">
                <a:latin typeface="+mn-ea"/>
                <a:ea typeface="+mn-ea"/>
              </a:rPr>
              <a:t>, 13</a:t>
            </a:r>
            <a:r>
              <a:rPr lang="ko-KR" altLang="en-US" b="1" dirty="0" smtClean="0">
                <a:latin typeface="+mn-ea"/>
                <a:ea typeface="+mn-ea"/>
              </a:rPr>
              <a:t>년에 </a:t>
            </a:r>
            <a:r>
              <a:rPr lang="en-US" altLang="ko-KR" b="1" dirty="0" smtClean="0">
                <a:latin typeface="+mn-ea"/>
                <a:ea typeface="+mn-ea"/>
              </a:rPr>
              <a:t>7,539</a:t>
            </a:r>
            <a:r>
              <a:rPr lang="ko-KR" altLang="en-US" b="1" dirty="0" smtClean="0">
                <a:latin typeface="+mn-ea"/>
                <a:ea typeface="+mn-ea"/>
              </a:rPr>
              <a:t>명이 감소하였습니다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r>
              <a:rPr lang="ko-KR" altLang="en-US" b="1" dirty="0" smtClean="0">
                <a:latin typeface="+mn-ea"/>
                <a:ea typeface="+mn-ea"/>
              </a:rPr>
              <a:t>   </a:t>
            </a:r>
            <a:r>
              <a:rPr lang="en-US" altLang="ko-KR" b="1" dirty="0" smtClean="0">
                <a:latin typeface="+mn-ea"/>
                <a:ea typeface="+mn-ea"/>
              </a:rPr>
              <a:t>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6CACF-C05F-4313-B43A-18328FA85786}" type="slidenum">
              <a:rPr lang="ko-KR" altLang="en-US" smtClean="0"/>
              <a:pPr/>
              <a:t>10</a:t>
            </a:fld>
            <a:endParaRPr lang="ko-KR" alt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ko-KR" altLang="en-US" b="1" smtClean="0">
                <a:latin typeface="맑은 고딕" pitchFamily="50" charset="-127"/>
                <a:ea typeface="맑은 고딕" pitchFamily="50" charset="-127"/>
              </a:rPr>
              <a:t>다음은 주</a:t>
            </a:r>
            <a:r>
              <a:rPr lang="en-US" altLang="ko-KR" b="1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1" smtClean="0">
                <a:latin typeface="맑은 고딕" pitchFamily="50" charset="-127"/>
                <a:ea typeface="맑은 고딕" pitchFamily="50" charset="-127"/>
              </a:rPr>
              <a:t>요현안 추진상황입니다</a:t>
            </a:r>
            <a:r>
              <a:rPr lang="en-US" altLang="ko-KR" b="1" smtClean="0">
                <a:latin typeface="맑은 고딕" pitchFamily="50" charset="-127"/>
                <a:ea typeface="맑은 고딕" pitchFamily="50" charset="-127"/>
              </a:rPr>
              <a:t>.</a:t>
            </a:r>
            <a:endParaRPr lang="ko-KR" altLang="en-US" smtClean="0">
              <a:latin typeface="-윤고딕340"/>
              <a:ea typeface="굴림" charset="-127"/>
            </a:endParaRPr>
          </a:p>
        </p:txBody>
      </p:sp>
      <p:sp>
        <p:nvSpPr>
          <p:cNvPr id="5837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B33877A-CB0B-48CC-99D4-5418E76EAC7B}" type="slidenum">
              <a:rPr lang="ko-KR" altLang="en-US" smtClean="0"/>
              <a:pPr/>
              <a:t>11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52730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773934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73459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4867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566167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892192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5868532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748903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1537489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122672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7713894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8540816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080816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1093436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0616043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091655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864935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29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7332500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30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9380562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dirty="0" smtClean="0">
              <a:latin typeface="-윤고딕340"/>
              <a:ea typeface="굴림" charset="-127"/>
            </a:endParaRPr>
          </a:p>
        </p:txBody>
      </p:sp>
      <p:sp>
        <p:nvSpPr>
          <p:cNvPr id="84996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9B61081-A7C1-4254-829F-90022359DF0C}" type="slidenum">
              <a:rPr lang="ko-KR" altLang="en-US" smtClean="0"/>
              <a:pPr/>
              <a:t>31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32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85690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개체 틀 7"/>
          <p:cNvSpPr>
            <a:spLocks noGrp="1"/>
          </p:cNvSpPr>
          <p:nvPr>
            <p:ph type="title"/>
          </p:nvPr>
        </p:nvSpPr>
        <p:spPr>
          <a:xfrm>
            <a:off x="348343" y="317274"/>
            <a:ext cx="8363857" cy="506412"/>
          </a:xfrm>
          <a:prstGeom prst="rect">
            <a:avLst/>
          </a:prstGeom>
        </p:spPr>
        <p:txBody>
          <a:bodyPr/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848E17-BBA2-4F56-8779-28DC3D792F90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개체 틀 7"/>
          <p:cNvSpPr>
            <a:spLocks noGrp="1"/>
          </p:cNvSpPr>
          <p:nvPr>
            <p:ph type="title"/>
          </p:nvPr>
        </p:nvSpPr>
        <p:spPr>
          <a:xfrm>
            <a:off x="348343" y="317274"/>
            <a:ext cx="8363857" cy="506412"/>
          </a:xfrm>
          <a:prstGeom prst="rect">
            <a:avLst/>
          </a:prstGeom>
        </p:spPr>
        <p:txBody>
          <a:bodyPr/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C46B64-00D6-4AA2-8FD1-17A114FA63CD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개체 틀 7"/>
          <p:cNvSpPr>
            <a:spLocks noGrp="1"/>
          </p:cNvSpPr>
          <p:nvPr>
            <p:ph type="title"/>
          </p:nvPr>
        </p:nvSpPr>
        <p:spPr>
          <a:xfrm>
            <a:off x="348343" y="317274"/>
            <a:ext cx="8363857" cy="506412"/>
          </a:xfrm>
          <a:prstGeom prst="rect">
            <a:avLst/>
          </a:prstGeom>
        </p:spPr>
        <p:txBody>
          <a:bodyPr/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38BBE4-1746-495E-A37F-3230303C0619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개체 틀 7"/>
          <p:cNvSpPr>
            <a:spLocks noGrp="1"/>
          </p:cNvSpPr>
          <p:nvPr>
            <p:ph type="title"/>
          </p:nvPr>
        </p:nvSpPr>
        <p:spPr>
          <a:xfrm>
            <a:off x="348343" y="317274"/>
            <a:ext cx="8363857" cy="5064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>
            <a:lvl1pPr>
              <a:defRPr>
                <a:ea typeface="-윤고딕340" panose="02030504000101010101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10"/>
          </p:nvPr>
        </p:nvSpPr>
        <p:spPr>
          <a:xfrm>
            <a:off x="8713788" y="6561138"/>
            <a:ext cx="182562" cy="184150"/>
          </a:xfrm>
          <a:prstGeom prst="rect">
            <a:avLst/>
          </a:prstGeom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>
              <a:defRPr kumimoji="0" sz="1200">
                <a:solidFill>
                  <a:srgbClr val="898989"/>
                </a:solidFill>
                <a:latin typeface="Calibri" pitchFamily="34" charset="0"/>
                <a:ea typeface="맑은 고딕" pitchFamily="50" charset="-127"/>
              </a:defRPr>
            </a:lvl1pPr>
          </a:lstStyle>
          <a:p>
            <a:pPr>
              <a:defRPr/>
            </a:pPr>
            <a:fld id="{B8E71594-F208-475B-B061-E16C92B8F357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개체 틀 7"/>
          <p:cNvSpPr>
            <a:spLocks noGrp="1"/>
          </p:cNvSpPr>
          <p:nvPr>
            <p:ph type="title"/>
          </p:nvPr>
        </p:nvSpPr>
        <p:spPr>
          <a:xfrm>
            <a:off x="348343" y="317274"/>
            <a:ext cx="8363857" cy="5064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>
            <a:lvl1pPr>
              <a:defRPr>
                <a:ea typeface="-윤고딕340" panose="02030504000101010101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10"/>
          </p:nvPr>
        </p:nvSpPr>
        <p:spPr>
          <a:xfrm>
            <a:off x="8713788" y="6561138"/>
            <a:ext cx="182562" cy="184150"/>
          </a:xfrm>
          <a:prstGeom prst="rect">
            <a:avLst/>
          </a:prstGeom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>
              <a:defRPr kumimoji="0" sz="1200">
                <a:solidFill>
                  <a:srgbClr val="898989"/>
                </a:solidFill>
                <a:latin typeface="Calibri" pitchFamily="34" charset="0"/>
                <a:ea typeface="맑은 고딕" pitchFamily="50" charset="-127"/>
              </a:defRPr>
            </a:lvl1pPr>
          </a:lstStyle>
          <a:p>
            <a:pPr>
              <a:defRPr/>
            </a:pPr>
            <a:fld id="{A8153131-32D5-4AE4-9D77-8A20B5C38C82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7C9B81F-C347-4BEF-BFDF-29C42F48304A}" type="datetimeFigureOut">
              <a:rPr lang="en-US" smtClean="0"/>
              <a:pPr/>
              <a:t>4/22/2020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kumimoji="0"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466538871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09801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개체 틀 7"/>
          <p:cNvSpPr>
            <a:spLocks noGrp="1"/>
          </p:cNvSpPr>
          <p:nvPr>
            <p:ph type="title"/>
          </p:nvPr>
        </p:nvSpPr>
        <p:spPr>
          <a:xfrm>
            <a:off x="348343" y="317274"/>
            <a:ext cx="8363857" cy="5064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>
            <a:lvl1pPr>
              <a:defRPr>
                <a:ea typeface="-윤고딕340" panose="02030504000101010101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10"/>
          </p:nvPr>
        </p:nvSpPr>
        <p:spPr>
          <a:xfrm>
            <a:off x="8713788" y="6561138"/>
            <a:ext cx="182562" cy="184150"/>
          </a:xfrm>
          <a:prstGeom prst="rect">
            <a:avLst/>
          </a:prstGeom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>
              <a:defRPr kumimoji="0" sz="1200">
                <a:solidFill>
                  <a:srgbClr val="898989"/>
                </a:solidFill>
                <a:latin typeface="Calibri" pitchFamily="34" charset="0"/>
                <a:ea typeface="맑은 고딕" pitchFamily="50" charset="-127"/>
              </a:defRPr>
            </a:lvl1pPr>
          </a:lstStyle>
          <a:p>
            <a:pPr>
              <a:defRPr/>
            </a:pPr>
            <a:fld id="{67961AE6-4008-438B-845D-8E7826922FCA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430918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개체 틀 7"/>
          <p:cNvSpPr>
            <a:spLocks noGrp="1"/>
          </p:cNvSpPr>
          <p:nvPr>
            <p:ph type="title"/>
          </p:nvPr>
        </p:nvSpPr>
        <p:spPr>
          <a:xfrm>
            <a:off x="348343" y="317274"/>
            <a:ext cx="8363857" cy="5064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>
            <a:lvl1pPr>
              <a:defRPr>
                <a:ea typeface="-윤고딕340" panose="02030504000101010101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10"/>
          </p:nvPr>
        </p:nvSpPr>
        <p:spPr>
          <a:xfrm>
            <a:off x="8713788" y="6561138"/>
            <a:ext cx="182562" cy="184150"/>
          </a:xfrm>
          <a:prstGeom prst="rect">
            <a:avLst/>
          </a:prstGeom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>
              <a:defRPr kumimoji="0" sz="1200">
                <a:solidFill>
                  <a:srgbClr val="898989"/>
                </a:solidFill>
                <a:latin typeface="Calibri" pitchFamily="34" charset="0"/>
                <a:ea typeface="맑은 고딕" pitchFamily="50" charset="-127"/>
              </a:defRPr>
            </a:lvl1pPr>
          </a:lstStyle>
          <a:p>
            <a:pPr>
              <a:defRPr/>
            </a:pPr>
            <a:fld id="{8A484CE9-1CDB-4FDB-B4A4-531E616F4360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2553052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77072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649A097E-BA0D-4C27-A10D-BD1957A44572}" type="slidenum">
              <a:rPr lang="ko-KR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899075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1708663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개체 틀 7"/>
          <p:cNvSpPr>
            <a:spLocks noGrp="1"/>
          </p:cNvSpPr>
          <p:nvPr>
            <p:ph type="title"/>
          </p:nvPr>
        </p:nvSpPr>
        <p:spPr>
          <a:xfrm>
            <a:off x="348343" y="317274"/>
            <a:ext cx="8363857" cy="5064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>
            <a:lvl1pPr>
              <a:defRPr>
                <a:ea typeface="-윤고딕340" panose="02030504000101010101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10"/>
          </p:nvPr>
        </p:nvSpPr>
        <p:spPr>
          <a:xfrm>
            <a:off x="8713788" y="6561138"/>
            <a:ext cx="182562" cy="184150"/>
          </a:xfrm>
          <a:prstGeom prst="rect">
            <a:avLst/>
          </a:prstGeom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>
              <a:defRPr kumimoji="0" sz="1200">
                <a:solidFill>
                  <a:srgbClr val="898989"/>
                </a:solidFill>
                <a:latin typeface="Calibri" pitchFamily="34" charset="0"/>
                <a:ea typeface="맑은 고딕" pitchFamily="50" charset="-127"/>
              </a:defRPr>
            </a:lvl1pPr>
          </a:lstStyle>
          <a:p>
            <a:pPr>
              <a:defRPr/>
            </a:pPr>
            <a:fld id="{DC939A16-B6E3-424D-825D-7F19826A264E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821796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02310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4/22/2020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73597703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3E62A-A413-4457-943E-9C16EC105608}" type="datetimeFigureOut">
              <a:rPr lang="ko-KR" altLang="en-US" smtClean="0"/>
              <a:pPr/>
              <a:t>2020-04-22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842C8-728F-4050-90D1-4AA7A6194C8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4782166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3E62A-A413-4457-943E-9C16EC105608}" type="datetimeFigureOut">
              <a:rPr lang="ko-KR" altLang="en-US" smtClean="0"/>
              <a:pPr/>
              <a:t>2020-04-22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842C8-728F-4050-90D1-4AA7A6194C8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3451741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3E62A-A413-4457-943E-9C16EC105608}" type="datetimeFigureOut">
              <a:rPr lang="ko-KR" altLang="en-US" smtClean="0"/>
              <a:pPr/>
              <a:t>2020-04-22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842C8-728F-4050-90D1-4AA7A6194C8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8351903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3E62A-A413-4457-943E-9C16EC105608}" type="datetimeFigureOut">
              <a:rPr lang="ko-KR" altLang="en-US" smtClean="0"/>
              <a:pPr/>
              <a:t>2020-04-22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842C8-728F-4050-90D1-4AA7A6194C8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22325341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3E62A-A413-4457-943E-9C16EC105608}" type="datetimeFigureOut">
              <a:rPr lang="ko-KR" altLang="en-US" smtClean="0"/>
              <a:pPr/>
              <a:t>2020-04-22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842C8-728F-4050-90D1-4AA7A6194C8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657775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3E62A-A413-4457-943E-9C16EC105608}" type="datetimeFigureOut">
              <a:rPr lang="ko-KR" altLang="en-US" smtClean="0"/>
              <a:pPr/>
              <a:t>2020-04-22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842C8-728F-4050-90D1-4AA7A6194C8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9154689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3E62A-A413-4457-943E-9C16EC105608}" type="datetimeFigureOut">
              <a:rPr lang="ko-KR" altLang="en-US" smtClean="0"/>
              <a:pPr/>
              <a:t>2020-04-22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842C8-728F-4050-90D1-4AA7A6194C8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132508"/>
      </p:ext>
    </p:extLst>
  </p:cSld>
  <p:clrMapOvr>
    <a:masterClrMapping/>
  </p:clrMapOvr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3E62A-A413-4457-943E-9C16EC105608}" type="datetimeFigureOut">
              <a:rPr lang="ko-KR" altLang="en-US" smtClean="0"/>
              <a:pPr/>
              <a:t>2020-04-22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842C8-728F-4050-90D1-4AA7A6194C8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0870765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3E62A-A413-4457-943E-9C16EC105608}" type="datetimeFigureOut">
              <a:rPr lang="ko-KR" altLang="en-US" smtClean="0"/>
              <a:pPr/>
              <a:t>2020-04-22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842C8-728F-4050-90D1-4AA7A6194C8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5077516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3E62A-A413-4457-943E-9C16EC105608}" type="datetimeFigureOut">
              <a:rPr lang="ko-KR" altLang="en-US" smtClean="0"/>
              <a:pPr/>
              <a:t>2020-04-22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842C8-728F-4050-90D1-4AA7A6194C8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9281844"/>
      </p:ext>
    </p:extLst>
  </p:cSld>
  <p:clrMapOvr>
    <a:masterClrMapping/>
  </p:clrMapOvr>
  <p:hf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7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jpe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0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.pn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7" Type="http://schemas.openxmlformats.org/officeDocument/2006/relationships/image" Target="../media/image3.jpe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.png"/><Relationship Id="rId5" Type="http://schemas.openxmlformats.org/officeDocument/2006/relationships/theme" Target="../theme/theme8.xml"/><Relationship Id="rId4" Type="http://schemas.openxmlformats.org/officeDocument/2006/relationships/slideLayout" Target="../slideLayouts/slideLayout16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1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slideLayout" Target="../slideLayouts/slideLayout20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theme" Target="../theme/theme10.xml"/><Relationship Id="rId5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1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3.jpeg"/><Relationship Id="rId4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theme" Target="../theme/theme12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1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제목 개체 틀 7"/>
          <p:cNvSpPr>
            <a:spLocks noGrp="1"/>
          </p:cNvSpPr>
          <p:nvPr>
            <p:ph type="title"/>
          </p:nvPr>
        </p:nvSpPr>
        <p:spPr>
          <a:xfrm>
            <a:off x="347663" y="317500"/>
            <a:ext cx="8364537" cy="5064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pic>
        <p:nvPicPr>
          <p:cNvPr id="1028" name="그림 6"/>
          <p:cNvPicPr>
            <a:picLocks noChangeAspect="1"/>
          </p:cNvPicPr>
          <p:nvPr/>
        </p:nvPicPr>
        <p:blipFill>
          <a:blip r:embed="rId9" cstate="print"/>
          <a:srcRect l="40417" t="84029" r="40833" b="6667"/>
          <a:stretch>
            <a:fillRect/>
          </a:stretch>
        </p:blipFill>
        <p:spPr bwMode="auto">
          <a:xfrm>
            <a:off x="7758113" y="6481763"/>
            <a:ext cx="898525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슬라이드 번호 개체 틀 6"/>
          <p:cNvSpPr>
            <a:spLocks noGrp="1"/>
          </p:cNvSpPr>
          <p:nvPr>
            <p:ph type="sldNum" sz="quarter" idx="4"/>
          </p:nvPr>
        </p:nvSpPr>
        <p:spPr>
          <a:xfrm>
            <a:off x="8713788" y="6561138"/>
            <a:ext cx="182562" cy="184150"/>
          </a:xfrm>
          <a:prstGeom prst="rect">
            <a:avLst/>
          </a:prstGeom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>
              <a:defRPr kumimoji="0" sz="1200">
                <a:solidFill>
                  <a:srgbClr val="898989"/>
                </a:solidFill>
                <a:latin typeface="Calibri" pitchFamily="34" charset="0"/>
                <a:ea typeface="맑은 고딕" pitchFamily="50" charset="-127"/>
              </a:defRPr>
            </a:lvl1pPr>
          </a:lstStyle>
          <a:p>
            <a:pPr>
              <a:defRPr/>
            </a:pPr>
            <a:fld id="{6BDED05D-79EE-4ACD-8341-4794F0F4ED74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12" r:id="rId1"/>
    <p:sldLayoutId id="2147484423" r:id="rId2"/>
    <p:sldLayoutId id="2147484424" r:id="rId3"/>
    <p:sldLayoutId id="2147484425" r:id="rId4"/>
    <p:sldLayoutId id="2147484426" r:id="rId5"/>
    <p:sldLayoutId id="2147484427" r:id="rId6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lang="ko-KR" altLang="en-US" sz="2700" kern="1200" spc="-150" dirty="0">
          <a:solidFill>
            <a:schemeClr val="bg1"/>
          </a:solidFill>
          <a:latin typeface="HY견고딕" panose="02030600000101010101" pitchFamily="18" charset="-127"/>
          <a:ea typeface="HY견고딕" panose="02030600000101010101" pitchFamily="18" charset="-127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5pPr>
      <a:lvl6pPr marL="4572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6pPr>
      <a:lvl7pPr marL="9144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7pPr>
      <a:lvl8pPr marL="13716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8pPr>
      <a:lvl9pPr marL="18288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그림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13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lang="ko-KR" altLang="en-US" sz="2700" b="1" kern="1200" spc="-150" dirty="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5pPr>
      <a:lvl6pPr marL="4572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6pPr>
      <a:lvl7pPr marL="9144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7pPr>
      <a:lvl8pPr marL="13716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8pPr>
      <a:lvl9pPr marL="18288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그림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제목 개체 틀 7"/>
          <p:cNvSpPr>
            <a:spLocks noGrp="1"/>
          </p:cNvSpPr>
          <p:nvPr>
            <p:ph type="title"/>
          </p:nvPr>
        </p:nvSpPr>
        <p:spPr>
          <a:xfrm>
            <a:off x="347663" y="317500"/>
            <a:ext cx="8364537" cy="5064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pic>
        <p:nvPicPr>
          <p:cNvPr id="3076" name="그림 7"/>
          <p:cNvPicPr>
            <a:picLocks noChangeAspect="1"/>
          </p:cNvPicPr>
          <p:nvPr/>
        </p:nvPicPr>
        <p:blipFill>
          <a:blip r:embed="rId4" cstate="print"/>
          <a:srcRect l="40417" t="84029" r="40833" b="6667"/>
          <a:stretch>
            <a:fillRect/>
          </a:stretch>
        </p:blipFill>
        <p:spPr bwMode="auto">
          <a:xfrm>
            <a:off x="7758113" y="6481763"/>
            <a:ext cx="898525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슬라이드 번호 개체 틀 6"/>
          <p:cNvSpPr>
            <a:spLocks noGrp="1"/>
          </p:cNvSpPr>
          <p:nvPr>
            <p:ph type="sldNum" sz="quarter" idx="4"/>
          </p:nvPr>
        </p:nvSpPr>
        <p:spPr>
          <a:xfrm>
            <a:off x="8713788" y="6561138"/>
            <a:ext cx="182562" cy="184150"/>
          </a:xfrm>
          <a:prstGeom prst="rect">
            <a:avLst/>
          </a:prstGeom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>
              <a:defRPr kumimoji="0" sz="1200">
                <a:solidFill>
                  <a:srgbClr val="898989"/>
                </a:solidFill>
                <a:latin typeface="Calibri" pitchFamily="34" charset="0"/>
                <a:ea typeface="맑은 고딕" pitchFamily="50" charset="-127"/>
              </a:defRPr>
            </a:lvl1pPr>
          </a:lstStyle>
          <a:p>
            <a:pPr>
              <a:defRPr/>
            </a:pPr>
            <a:fld id="{39C1EF63-249E-4818-AE00-4EE9D423122A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15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lang="ko-KR" altLang="en-US" sz="2700" kern="1200" spc="-150" dirty="0">
          <a:solidFill>
            <a:schemeClr val="bg1"/>
          </a:solidFill>
          <a:latin typeface="HY견고딕" panose="02030600000101010101" pitchFamily="18" charset="-127"/>
          <a:ea typeface="HY견고딕" panose="02030600000101010101" pitchFamily="18" charset="-127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5pPr>
      <a:lvl6pPr marL="4572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6pPr>
      <a:lvl7pPr marL="9144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7pPr>
      <a:lvl8pPr marL="13716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8pPr>
      <a:lvl9pPr marL="18288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3" descr="\\Mk-newpc\옥빈 맥 공유\닥터피티_행정안전부\psd\1.png"/>
          <p:cNvPicPr>
            <a:picLocks noChangeAspect="1" noChangeArrowheads="1"/>
          </p:cNvPicPr>
          <p:nvPr/>
        </p:nvPicPr>
        <p:blipFill>
          <a:blip r:embed="rId3" cstate="print"/>
          <a:srcRect l="84444" t="4259" r="1527" b="87962"/>
          <a:stretch>
            <a:fillRect/>
          </a:stretch>
        </p:blipFill>
        <p:spPr bwMode="auto">
          <a:xfrm>
            <a:off x="7764463" y="6453188"/>
            <a:ext cx="935037" cy="38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그림 3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16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lang="ko-KR" altLang="en-US" sz="2700" b="1" kern="1200" spc="-150" dirty="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5pPr>
      <a:lvl6pPr marL="4572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6pPr>
      <a:lvl7pPr marL="9144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7pPr>
      <a:lvl8pPr marL="13716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8pPr>
      <a:lvl9pPr marL="18288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그림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17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lang="ko-KR" altLang="en-US" sz="2800" kern="1200" spc="-150" dirty="0">
          <a:solidFill>
            <a:srgbClr val="084846"/>
          </a:solidFill>
          <a:latin typeface="HY견고딕" panose="02030600000101010101" pitchFamily="18" charset="-127"/>
          <a:ea typeface="HY견고딕" panose="02030600000101010101" pitchFamily="18" charset="-127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5pPr>
      <a:lvl6pPr marL="4572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6pPr>
      <a:lvl7pPr marL="9144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7pPr>
      <a:lvl8pPr marL="13716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8pPr>
      <a:lvl9pPr marL="18288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그림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그림 3"/>
          <p:cNvPicPr>
            <a:picLocks noChangeAspect="1"/>
          </p:cNvPicPr>
          <p:nvPr/>
        </p:nvPicPr>
        <p:blipFill>
          <a:blip r:embed="rId4" cstate="print"/>
          <a:srcRect l="40417" t="84029" r="40833" b="6667"/>
          <a:stretch>
            <a:fillRect/>
          </a:stretch>
        </p:blipFill>
        <p:spPr bwMode="auto">
          <a:xfrm>
            <a:off x="7758113" y="6481763"/>
            <a:ext cx="898525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18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lang="ko-KR" altLang="en-US" sz="2700" b="1" kern="1200" spc="-150" dirty="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5pPr>
      <a:lvl6pPr marL="4572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6pPr>
      <a:lvl7pPr marL="9144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7pPr>
      <a:lvl8pPr marL="13716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8pPr>
      <a:lvl9pPr marL="18288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그림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제목 개체 틀 7"/>
          <p:cNvSpPr>
            <a:spLocks noGrp="1"/>
          </p:cNvSpPr>
          <p:nvPr>
            <p:ph type="title"/>
          </p:nvPr>
        </p:nvSpPr>
        <p:spPr>
          <a:xfrm>
            <a:off x="347663" y="317500"/>
            <a:ext cx="8364537" cy="5064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pic>
        <p:nvPicPr>
          <p:cNvPr id="7172" name="그림 7"/>
          <p:cNvPicPr>
            <a:picLocks noChangeAspect="1"/>
          </p:cNvPicPr>
          <p:nvPr/>
        </p:nvPicPr>
        <p:blipFill>
          <a:blip r:embed="rId4" cstate="print"/>
          <a:srcRect l="40417" t="84029" r="40833" b="6667"/>
          <a:stretch>
            <a:fillRect/>
          </a:stretch>
        </p:blipFill>
        <p:spPr bwMode="auto">
          <a:xfrm>
            <a:off x="7758113" y="6481763"/>
            <a:ext cx="898525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슬라이드 번호 개체 틀 6"/>
          <p:cNvSpPr>
            <a:spLocks noGrp="1"/>
          </p:cNvSpPr>
          <p:nvPr>
            <p:ph type="sldNum" sz="quarter" idx="4"/>
          </p:nvPr>
        </p:nvSpPr>
        <p:spPr>
          <a:xfrm>
            <a:off x="8713788" y="6561138"/>
            <a:ext cx="182562" cy="184150"/>
          </a:xfrm>
          <a:prstGeom prst="rect">
            <a:avLst/>
          </a:prstGeom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>
              <a:defRPr kumimoji="0" sz="1200">
                <a:solidFill>
                  <a:srgbClr val="898989"/>
                </a:solidFill>
                <a:latin typeface="Calibri" pitchFamily="34" charset="0"/>
                <a:ea typeface="맑은 고딕" pitchFamily="50" charset="-127"/>
              </a:defRPr>
            </a:lvl1pPr>
          </a:lstStyle>
          <a:p>
            <a:pPr>
              <a:defRPr/>
            </a:pPr>
            <a:fld id="{3D8E0435-B586-44E5-A107-FBFF84B69CAB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19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lang="ko-KR" altLang="en-US" sz="2700" kern="1200" spc="-150" dirty="0">
          <a:solidFill>
            <a:schemeClr val="bg1"/>
          </a:solidFill>
          <a:latin typeface="HY견고딕" panose="02030600000101010101" pitchFamily="18" charset="-127"/>
          <a:ea typeface="HY견고딕" panose="02030600000101010101" pitchFamily="18" charset="-127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5pPr>
      <a:lvl6pPr marL="4572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6pPr>
      <a:lvl7pPr marL="9144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7pPr>
      <a:lvl8pPr marL="13716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8pPr>
      <a:lvl9pPr marL="18288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3" descr="\\Mk-newpc\옥빈 맥 공유\닥터피티_행정안전부\psd\1.png"/>
          <p:cNvPicPr>
            <a:picLocks noChangeAspect="1" noChangeArrowheads="1"/>
          </p:cNvPicPr>
          <p:nvPr/>
        </p:nvPicPr>
        <p:blipFill>
          <a:blip r:embed="rId6" cstate="print"/>
          <a:srcRect l="84444" t="4259" r="1527" b="87962"/>
          <a:stretch>
            <a:fillRect/>
          </a:stretch>
        </p:blipFill>
        <p:spPr bwMode="auto">
          <a:xfrm>
            <a:off x="7764463" y="6453188"/>
            <a:ext cx="935037" cy="38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그림 3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20" r:id="rId1"/>
    <p:sldLayoutId id="2147484429" r:id="rId2"/>
    <p:sldLayoutId id="2147484430" r:id="rId3"/>
    <p:sldLayoutId id="2147484442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lang="ko-KR" altLang="en-US" sz="2700" b="1" kern="1200" spc="-150" dirty="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5pPr>
      <a:lvl6pPr marL="4572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6pPr>
      <a:lvl7pPr marL="9144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7pPr>
      <a:lvl8pPr marL="13716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8pPr>
      <a:lvl9pPr marL="18288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그림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22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lang="ko-KR" altLang="en-US" sz="2800" kern="1200" spc="-150" dirty="0">
          <a:solidFill>
            <a:srgbClr val="084846"/>
          </a:solidFill>
          <a:latin typeface="HY견고딕" panose="02030600000101010101" pitchFamily="18" charset="-127"/>
          <a:ea typeface="HY견고딕" panose="02030600000101010101" pitchFamily="18" charset="-127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5pPr>
      <a:lvl6pPr marL="4572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6pPr>
      <a:lvl7pPr marL="9144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7pPr>
      <a:lvl8pPr marL="13716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8pPr>
      <a:lvl9pPr marL="18288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3" descr="\\Mk-newpc\옥빈 맥 공유\닥터피티_행정안전부\psd\1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444" t="4259" r="1527" b="87962"/>
          <a:stretch>
            <a:fillRect/>
          </a:stretch>
        </p:blipFill>
        <p:spPr bwMode="auto">
          <a:xfrm>
            <a:off x="7764463" y="6453188"/>
            <a:ext cx="935037" cy="38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그림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7852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33" r:id="rId1"/>
    <p:sldLayoutId id="2147484434" r:id="rId2"/>
    <p:sldLayoutId id="2147484435" r:id="rId3"/>
    <p:sldLayoutId id="2147484436" r:id="rId4"/>
    <p:sldLayoutId id="2147484437" r:id="rId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lang="ko-KR" altLang="en-US" sz="2700" b="1" kern="1200" spc="-150" dirty="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5pPr>
      <a:lvl6pPr marL="4572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6pPr>
      <a:lvl7pPr marL="9144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7pPr>
      <a:lvl8pPr marL="13716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8pPr>
      <a:lvl9pPr marL="18288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그림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3580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39" r:id="rId1"/>
    <p:sldLayoutId id="2147484440" r:id="rId2"/>
    <p:sldLayoutId id="2147484441" r:id="rId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lang="ko-KR" altLang="en-US" sz="2700" b="1" kern="1200" spc="-150" dirty="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5pPr>
      <a:lvl6pPr marL="4572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6pPr>
      <a:lvl7pPr marL="9144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7pPr>
      <a:lvl8pPr marL="13716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8pPr>
      <a:lvl9pPr marL="18288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73E62A-A413-4457-943E-9C16EC105608}" type="datetimeFigureOut">
              <a:rPr lang="ko-KR" altLang="en-US" smtClean="0"/>
              <a:pPr/>
              <a:t>2020-04-22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BDED05D-79EE-4ACD-8341-4794F0F4ED74}" type="slidenum">
              <a:rPr lang="ko-KR" altLang="en-US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445717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44" r:id="rId1"/>
    <p:sldLayoutId id="2147484445" r:id="rId2"/>
    <p:sldLayoutId id="2147484446" r:id="rId3"/>
    <p:sldLayoutId id="2147484447" r:id="rId4"/>
    <p:sldLayoutId id="2147484448" r:id="rId5"/>
    <p:sldLayoutId id="2147484449" r:id="rId6"/>
    <p:sldLayoutId id="2147484450" r:id="rId7"/>
    <p:sldLayoutId id="2147484451" r:id="rId8"/>
    <p:sldLayoutId id="2147484452" r:id="rId9"/>
    <p:sldLayoutId id="2147484453" r:id="rId10"/>
    <p:sldLayoutId id="2147484454" r:id="rId11"/>
    <p:sldLayoutId id="2147484455" r:id="rId12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/>
        </p:nvSpPr>
        <p:spPr bwMode="auto">
          <a:xfrm>
            <a:off x="5529269" y="3429000"/>
            <a:ext cx="3236908" cy="2349900"/>
          </a:xfrm>
          <a:prstGeom prst="rect">
            <a:avLst/>
          </a:prstGeom>
          <a:solidFill>
            <a:srgbClr val="0070C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1453" tIns="50726" rIns="101453" bIns="50726" numCol="1" rtlCol="0" anchor="t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9" name="TextBox 7"/>
          <p:cNvSpPr txBox="1"/>
          <p:nvPr/>
        </p:nvSpPr>
        <p:spPr>
          <a:xfrm>
            <a:off x="142844" y="1628800"/>
            <a:ext cx="8893652" cy="13311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1500"/>
              </a:spcBef>
            </a:pPr>
            <a:r>
              <a:rPr lang="en-US" altLang="ko-KR" sz="2400" spc="-150" dirty="0" smtClean="0">
                <a:solidFill>
                  <a:schemeClr val="tx2">
                    <a:lumMod val="75000"/>
                  </a:schemeClr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2020. 1</a:t>
            </a:r>
            <a:r>
              <a:rPr lang="ko-KR" altLang="en-US" sz="2400" spc="-150" dirty="0" smtClean="0">
                <a:solidFill>
                  <a:schemeClr val="tx2">
                    <a:lumMod val="75000"/>
                  </a:schemeClr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분기</a:t>
            </a:r>
            <a:endParaRPr lang="en-US" altLang="ko-KR" sz="2400" spc="-150" dirty="0" smtClean="0">
              <a:solidFill>
                <a:schemeClr val="tx2">
                  <a:lumMod val="75000"/>
                </a:schemeClr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  <a:p>
            <a:pPr algn="ctr">
              <a:spcBef>
                <a:spcPts val="1500"/>
              </a:spcBef>
            </a:pPr>
            <a:r>
              <a:rPr lang="ko-KR" altLang="en-US" sz="4400" spc="-150" dirty="0" smtClean="0">
                <a:solidFill>
                  <a:schemeClr val="tx2">
                    <a:lumMod val="75000"/>
                  </a:schemeClr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경영전략 회의  </a:t>
            </a:r>
            <a:endParaRPr lang="ko-KR" altLang="en-US" sz="4400" spc="-150" dirty="0">
              <a:solidFill>
                <a:schemeClr val="tx2">
                  <a:lumMod val="75000"/>
                </a:schemeClr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467544" y="548680"/>
            <a:ext cx="2736304" cy="430887"/>
          </a:xfrm>
          <a:prstGeom prst="rect">
            <a:avLst/>
          </a:prstGeom>
          <a:solidFill>
            <a:srgbClr val="01B3C4"/>
          </a:solidFill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/>
            <a:r>
              <a:rPr lang="ko-KR" altLang="en-US" sz="1100" dirty="0" smtClean="0">
                <a:ln w="1905"/>
                <a:solidFill>
                  <a:schemeClr val="bg1"/>
                </a:solidFill>
                <a:latin typeface="전주 완판본 각B" panose="02000503040000020002" pitchFamily="2" charset="-127"/>
                <a:ea typeface="전주 완판본 각B" panose="02000503040000020002" pitchFamily="2" charset="-127"/>
              </a:rPr>
              <a:t>불필요한 검사나 수술은 하지 않는 병원</a:t>
            </a:r>
            <a:endParaRPr lang="en-US" altLang="ko-KR" sz="1100" dirty="0" smtClean="0">
              <a:ln w="1905"/>
              <a:solidFill>
                <a:schemeClr val="bg1"/>
              </a:solidFill>
              <a:latin typeface="전주 완판본 각B" panose="02000503040000020002" pitchFamily="2" charset="-127"/>
              <a:ea typeface="전주 완판본 각B" panose="02000503040000020002" pitchFamily="2" charset="-127"/>
            </a:endParaRPr>
          </a:p>
          <a:p>
            <a:pPr algn="l"/>
            <a:r>
              <a:rPr lang="ko-KR" altLang="en-US" sz="1100" dirty="0" smtClean="0">
                <a:ln w="1905"/>
                <a:solidFill>
                  <a:schemeClr val="bg1"/>
                </a:solidFill>
                <a:latin typeface="전주 완판본 각B" panose="02000503040000020002" pitchFamily="2" charset="-127"/>
                <a:ea typeface="전주 완판본 각B" panose="02000503040000020002" pitchFamily="2" charset="-127"/>
              </a:rPr>
              <a:t>친절하고 설명 잘해주는 병원</a:t>
            </a:r>
          </a:p>
        </p:txBody>
      </p:sp>
      <p:grpSp>
        <p:nvGrpSpPr>
          <p:cNvPr id="2" name="그룹 10"/>
          <p:cNvGrpSpPr/>
          <p:nvPr/>
        </p:nvGrpSpPr>
        <p:grpSpPr>
          <a:xfrm>
            <a:off x="5429256" y="3429000"/>
            <a:ext cx="3414910" cy="2960049"/>
            <a:chOff x="5201897" y="3338912"/>
            <a:chExt cx="3414910" cy="2960049"/>
          </a:xfrm>
        </p:grpSpPr>
        <p:sp>
          <p:nvSpPr>
            <p:cNvPr id="12" name="Text Box 22"/>
            <p:cNvSpPr txBox="1">
              <a:spLocks noChangeArrowheads="1"/>
            </p:cNvSpPr>
            <p:nvPr/>
          </p:nvSpPr>
          <p:spPr bwMode="auto">
            <a:xfrm>
              <a:off x="5201897" y="5724188"/>
              <a:ext cx="3414910" cy="5747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0" marR="0" lvl="0" indent="0" algn="dist" defTabSz="91440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휴먼둥근헤드라인" pitchFamily="18" charset="-127"/>
                  <a:ea typeface="휴먼둥근헤드라인" pitchFamily="18" charset="-127"/>
                  <a:cs typeface="한컴바탕" pitchFamily="18" charset="-127"/>
                </a:rPr>
                <a:t>전라북도 남원의료원</a:t>
              </a:r>
            </a:p>
            <a:p>
              <a:pPr marL="0" marR="0" lvl="0" indent="0" algn="dist" defTabSz="91440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휴먼엑스포" pitchFamily="18" charset="-127"/>
                  <a:ea typeface="휴먼엑스포" pitchFamily="18" charset="-127"/>
                  <a:cs typeface="한컴바탕" pitchFamily="18" charset="-127"/>
                </a:rPr>
                <a:t>JEOLLABUK-DO NAMWON MEDICAL CENTER</a:t>
              </a:r>
            </a:p>
          </p:txBody>
        </p:sp>
        <p:sp>
          <p:nvSpPr>
            <p:cNvPr id="13" name="TextBox 42"/>
            <p:cNvSpPr txBox="1">
              <a:spLocks noChangeArrowheads="1"/>
            </p:cNvSpPr>
            <p:nvPr/>
          </p:nvSpPr>
          <p:spPr bwMode="auto">
            <a:xfrm>
              <a:off x="5286836" y="3338912"/>
              <a:ext cx="3266636" cy="461665"/>
            </a:xfrm>
            <a:prstGeom prst="rect">
              <a:avLst/>
            </a:prstGeom>
            <a:solidFill>
              <a:srgbClr val="01B3C4"/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endParaRPr lang="en-US" altLang="ko-KR" sz="12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  <a:p>
              <a:endParaRPr lang="ko-KR" altLang="en-US" sz="1200" b="1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pic>
          <p:nvPicPr>
            <p:cNvPr id="14" name="그림 13" descr="남원의료원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86760" y="3836196"/>
              <a:ext cx="3257568" cy="1855004"/>
            </a:xfrm>
            <a:prstGeom prst="rect">
              <a:avLst/>
            </a:prstGeom>
          </p:spPr>
        </p:pic>
      </p:grpSp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charset="-127"/>
              <a:ea typeface="굴림" charset="-127"/>
              <a:cs typeface="굴림" charset="-127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9111352"/>
              </p:ext>
            </p:extLst>
          </p:nvPr>
        </p:nvGraphicFramePr>
        <p:xfrm>
          <a:off x="6372199" y="603920"/>
          <a:ext cx="2152651" cy="3048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tableStyleId>{2D5ABB26-0587-4C30-8999-92F81FD0307C}</a:tableStyleId>
              </a:tblPr>
              <a:tblGrid>
                <a:gridCol w="21526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2020. 4. 22.(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수</a:t>
                      </a:r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702890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모서리가 둥근 직사각형 18"/>
          <p:cNvSpPr/>
          <p:nvPr/>
        </p:nvSpPr>
        <p:spPr>
          <a:xfrm>
            <a:off x="2234558" y="1196752"/>
            <a:ext cx="5145754" cy="5076447"/>
          </a:xfrm>
          <a:prstGeom prst="roundRect">
            <a:avLst>
              <a:gd name="adj" fmla="val 2922"/>
            </a:avLst>
          </a:prstGeom>
          <a:solidFill>
            <a:schemeClr val="bg1">
              <a:lumMod val="95000"/>
            </a:schemeClr>
          </a:solidFill>
          <a:ln w="57150">
            <a:solidFill>
              <a:schemeClr val="bg1">
                <a:lumMod val="65000"/>
              </a:schemeClr>
            </a:solidFill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800" b="0" i="0" u="none" strike="noStrike" kern="1200" cap="none" spc="50" normalizeH="0" baseline="0" noProof="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1945556" y="1556954"/>
            <a:ext cx="576262" cy="378618"/>
            <a:chOff x="433388" y="1218688"/>
            <a:chExt cx="576262" cy="558800"/>
          </a:xfrm>
        </p:grpSpPr>
        <p:sp>
          <p:nvSpPr>
            <p:cNvPr id="3" name="이등변 삼각형 20"/>
            <p:cNvSpPr>
              <a:spLocks noChangeArrowheads="1"/>
            </p:cNvSpPr>
            <p:nvPr/>
          </p:nvSpPr>
          <p:spPr bwMode="auto">
            <a:xfrm rot="-5400000">
              <a:off x="432594" y="1219482"/>
              <a:ext cx="282575" cy="280987"/>
            </a:xfrm>
            <a:prstGeom prst="triangle">
              <a:avLst>
                <a:gd name="adj" fmla="val 26829"/>
              </a:avLst>
            </a:prstGeom>
            <a:gradFill rotWithShape="1">
              <a:gsLst>
                <a:gs pos="0">
                  <a:srgbClr val="526780"/>
                </a:gs>
                <a:gs pos="50000">
                  <a:srgbClr val="7996B9"/>
                </a:gs>
                <a:gs pos="100000">
                  <a:srgbClr val="90B3DC"/>
                </a:gs>
              </a:gsLst>
              <a:lin ang="5400000" scaled="1"/>
            </a:gradFill>
            <a:ln w="25400" algn="ctr">
              <a:noFill/>
              <a:miter lim="800000"/>
              <a:headEnd/>
              <a:tailEnd/>
            </a:ln>
          </p:spPr>
          <p:txBody>
            <a:bodyPr vert="eaVert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032" name="AutoShape 8"/>
            <p:cNvSpPr>
              <a:spLocks noChangeArrowheads="1"/>
            </p:cNvSpPr>
            <p:nvPr/>
          </p:nvSpPr>
          <p:spPr bwMode="auto">
            <a:xfrm>
              <a:off x="441325" y="1417125"/>
              <a:ext cx="568325" cy="360363"/>
            </a:xfrm>
            <a:prstGeom prst="homePlate">
              <a:avLst>
                <a:gd name="adj" fmla="val 14187"/>
              </a:avLst>
            </a:prstGeom>
            <a:solidFill>
              <a:srgbClr val="0000FF"/>
            </a:solidFill>
            <a:ln w="12700">
              <a:solidFill>
                <a:srgbClr val="3366FF"/>
              </a:solidFill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6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HY견고딕" pitchFamily="18" charset="-127"/>
                  <a:ea typeface="HY견고딕" pitchFamily="18" charset="-127"/>
                </a:rPr>
                <a:t>1.</a:t>
              </a: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</p:grpSp>
      <p:sp>
        <p:nvSpPr>
          <p:cNvPr id="35" name="Text Box 4"/>
          <p:cNvSpPr txBox="1">
            <a:spLocks noChangeArrowheads="1"/>
          </p:cNvSpPr>
          <p:nvPr/>
        </p:nvSpPr>
        <p:spPr bwMode="auto">
          <a:xfrm>
            <a:off x="2339752" y="1640176"/>
            <a:ext cx="5040560" cy="348664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lIns="101453" tIns="50726" rIns="101453" bIns="50726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미션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·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비전과 경영전략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………………………………1</a:t>
            </a:r>
          </a:p>
        </p:txBody>
      </p:sp>
      <p:sp>
        <p:nvSpPr>
          <p:cNvPr id="40" name="Text Box 17"/>
          <p:cNvSpPr txBox="1">
            <a:spLocks noChangeArrowheads="1"/>
          </p:cNvSpPr>
          <p:nvPr/>
        </p:nvSpPr>
        <p:spPr bwMode="auto">
          <a:xfrm>
            <a:off x="2320108" y="5384592"/>
            <a:ext cx="5060204" cy="348664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lIns="101453" tIns="50726" rIns="101453" bIns="50726">
            <a:spAutoFit/>
          </a:bodyPr>
          <a:lstStyle/>
          <a:p>
            <a:pPr marL="176213" indent="-176213">
              <a:spcBef>
                <a:spcPct val="50000"/>
              </a:spcBef>
            </a:pPr>
            <a:r>
              <a:rPr lang="en-US" altLang="ko-KR" sz="1600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기타사항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……………………………………………29</a:t>
            </a:r>
            <a:endParaRPr lang="ko-KR" altLang="en-US" sz="1600" dirty="0" smtClean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3" name="Picture 2" descr="3D_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15410" y="5163828"/>
            <a:ext cx="612974" cy="10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6" name="Text Box 4"/>
          <p:cNvSpPr txBox="1">
            <a:spLocks noChangeArrowheads="1"/>
          </p:cNvSpPr>
          <p:nvPr/>
        </p:nvSpPr>
        <p:spPr bwMode="auto">
          <a:xfrm>
            <a:off x="2312268" y="2555949"/>
            <a:ext cx="5068044" cy="348664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lIns="101453" tIns="50726" rIns="101453" bIns="50726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2020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년도 주요현안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……………………………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…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…  3</a:t>
            </a:r>
          </a:p>
        </p:txBody>
      </p:sp>
      <p:grpSp>
        <p:nvGrpSpPr>
          <p:cNvPr id="7" name="그룹 6"/>
          <p:cNvGrpSpPr/>
          <p:nvPr/>
        </p:nvGrpSpPr>
        <p:grpSpPr>
          <a:xfrm>
            <a:off x="0" y="490390"/>
            <a:ext cx="1691680" cy="446906"/>
            <a:chOff x="0" y="490390"/>
            <a:chExt cx="1691680" cy="446906"/>
          </a:xfrm>
        </p:grpSpPr>
        <p:sp>
          <p:nvSpPr>
            <p:cNvPr id="27" name="양쪽 모서리가 둥근 사각형 26"/>
            <p:cNvSpPr/>
            <p:nvPr/>
          </p:nvSpPr>
          <p:spPr>
            <a:xfrm rot="5400000">
              <a:off x="622387" y="-131997"/>
              <a:ext cx="446906" cy="169168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660066"/>
            </a:solidFill>
            <a:ln w="539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>
                <a:latin typeface="HY견명조" pitchFamily="18" charset="-127"/>
                <a:ea typeface="HY견명조" pitchFamily="18" charset="-127"/>
              </a:endParaRPr>
            </a:p>
          </p:txBody>
        </p:sp>
        <p:sp>
          <p:nvSpPr>
            <p:cNvPr id="477186" name="Text Box 2"/>
            <p:cNvSpPr txBox="1">
              <a:spLocks noChangeArrowheads="1"/>
            </p:cNvSpPr>
            <p:nvPr/>
          </p:nvSpPr>
          <p:spPr bwMode="auto">
            <a:xfrm>
              <a:off x="107505" y="508610"/>
              <a:ext cx="1368151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ko-KR" sz="2000" dirty="0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Content</a:t>
              </a:r>
              <a:endParaRPr lang="en-US" altLang="ko-KR" sz="20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31" name="Text Box 4"/>
          <p:cNvSpPr txBox="1">
            <a:spLocks noChangeArrowheads="1"/>
          </p:cNvSpPr>
          <p:nvPr/>
        </p:nvSpPr>
        <p:spPr bwMode="auto">
          <a:xfrm>
            <a:off x="2277169" y="3512384"/>
            <a:ext cx="5103143" cy="348664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lIns="101453" tIns="50726" rIns="101453" bIns="50726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2020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년도 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분기 사업실적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……………………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…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…  5</a:t>
            </a:r>
          </a:p>
        </p:txBody>
      </p:sp>
      <p:grpSp>
        <p:nvGrpSpPr>
          <p:cNvPr id="37" name="그룹 36"/>
          <p:cNvGrpSpPr/>
          <p:nvPr/>
        </p:nvGrpSpPr>
        <p:grpSpPr>
          <a:xfrm>
            <a:off x="1938152" y="2492896"/>
            <a:ext cx="576262" cy="378618"/>
            <a:chOff x="433388" y="1218688"/>
            <a:chExt cx="576262" cy="558800"/>
          </a:xfrm>
        </p:grpSpPr>
        <p:sp>
          <p:nvSpPr>
            <p:cNvPr id="38" name="이등변 삼각형 20"/>
            <p:cNvSpPr>
              <a:spLocks noChangeArrowheads="1"/>
            </p:cNvSpPr>
            <p:nvPr/>
          </p:nvSpPr>
          <p:spPr bwMode="auto">
            <a:xfrm rot="-5400000">
              <a:off x="432594" y="1219482"/>
              <a:ext cx="282575" cy="280987"/>
            </a:xfrm>
            <a:prstGeom prst="triangle">
              <a:avLst>
                <a:gd name="adj" fmla="val 26829"/>
              </a:avLst>
            </a:prstGeom>
            <a:gradFill rotWithShape="1">
              <a:gsLst>
                <a:gs pos="0">
                  <a:srgbClr val="526780"/>
                </a:gs>
                <a:gs pos="50000">
                  <a:srgbClr val="7996B9"/>
                </a:gs>
                <a:gs pos="100000">
                  <a:srgbClr val="90B3DC"/>
                </a:gs>
              </a:gsLst>
              <a:lin ang="5400000" scaled="1"/>
            </a:gradFill>
            <a:ln w="25400" algn="ctr">
              <a:noFill/>
              <a:miter lim="800000"/>
              <a:headEnd/>
              <a:tailEnd/>
            </a:ln>
          </p:spPr>
          <p:txBody>
            <a:bodyPr vert="eaVert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39" name="AutoShape 8"/>
            <p:cNvSpPr>
              <a:spLocks noChangeArrowheads="1"/>
            </p:cNvSpPr>
            <p:nvPr/>
          </p:nvSpPr>
          <p:spPr bwMode="auto">
            <a:xfrm>
              <a:off x="441325" y="1417125"/>
              <a:ext cx="568325" cy="360363"/>
            </a:xfrm>
            <a:prstGeom prst="homePlate">
              <a:avLst>
                <a:gd name="adj" fmla="val 14187"/>
              </a:avLst>
            </a:prstGeom>
            <a:solidFill>
              <a:srgbClr val="0000FF"/>
            </a:solidFill>
            <a:ln w="12700">
              <a:solidFill>
                <a:srgbClr val="3366FF"/>
              </a:solidFill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6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HY견고딕" pitchFamily="18" charset="-127"/>
                  <a:ea typeface="HY견고딕" pitchFamily="18" charset="-127"/>
                </a:rPr>
                <a:t>2.</a:t>
              </a: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</p:grpSp>
      <p:grpSp>
        <p:nvGrpSpPr>
          <p:cNvPr id="41" name="그룹 40"/>
          <p:cNvGrpSpPr/>
          <p:nvPr/>
        </p:nvGrpSpPr>
        <p:grpSpPr>
          <a:xfrm>
            <a:off x="1939626" y="3430761"/>
            <a:ext cx="576262" cy="378618"/>
            <a:chOff x="433388" y="1218688"/>
            <a:chExt cx="576262" cy="558800"/>
          </a:xfrm>
        </p:grpSpPr>
        <p:sp>
          <p:nvSpPr>
            <p:cNvPr id="42" name="이등변 삼각형 20"/>
            <p:cNvSpPr>
              <a:spLocks noChangeArrowheads="1"/>
            </p:cNvSpPr>
            <p:nvPr/>
          </p:nvSpPr>
          <p:spPr bwMode="auto">
            <a:xfrm rot="-5400000">
              <a:off x="432594" y="1219482"/>
              <a:ext cx="282575" cy="280987"/>
            </a:xfrm>
            <a:prstGeom prst="triangle">
              <a:avLst>
                <a:gd name="adj" fmla="val 26829"/>
              </a:avLst>
            </a:prstGeom>
            <a:gradFill rotWithShape="1">
              <a:gsLst>
                <a:gs pos="0">
                  <a:srgbClr val="526780"/>
                </a:gs>
                <a:gs pos="50000">
                  <a:srgbClr val="7996B9"/>
                </a:gs>
                <a:gs pos="100000">
                  <a:srgbClr val="90B3DC"/>
                </a:gs>
              </a:gsLst>
              <a:lin ang="5400000" scaled="1"/>
            </a:gradFill>
            <a:ln w="25400" algn="ctr">
              <a:noFill/>
              <a:miter lim="800000"/>
              <a:headEnd/>
              <a:tailEnd/>
            </a:ln>
          </p:spPr>
          <p:txBody>
            <a:bodyPr vert="eaVert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43" name="AutoShape 8"/>
            <p:cNvSpPr>
              <a:spLocks noChangeArrowheads="1"/>
            </p:cNvSpPr>
            <p:nvPr/>
          </p:nvSpPr>
          <p:spPr bwMode="auto">
            <a:xfrm>
              <a:off x="441325" y="1417125"/>
              <a:ext cx="568325" cy="360363"/>
            </a:xfrm>
            <a:prstGeom prst="homePlate">
              <a:avLst>
                <a:gd name="adj" fmla="val 14187"/>
              </a:avLst>
            </a:prstGeom>
            <a:solidFill>
              <a:srgbClr val="0000FF"/>
            </a:solidFill>
            <a:ln w="12700">
              <a:solidFill>
                <a:srgbClr val="3366FF"/>
              </a:solidFill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6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HY견고딕" pitchFamily="18" charset="-127"/>
                  <a:ea typeface="HY견고딕" pitchFamily="18" charset="-127"/>
                </a:rPr>
                <a:t>3.</a:t>
              </a: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</p:grpSp>
      <p:grpSp>
        <p:nvGrpSpPr>
          <p:cNvPr id="50" name="그룹 49"/>
          <p:cNvGrpSpPr/>
          <p:nvPr/>
        </p:nvGrpSpPr>
        <p:grpSpPr>
          <a:xfrm>
            <a:off x="1941617" y="5305948"/>
            <a:ext cx="576262" cy="378618"/>
            <a:chOff x="433388" y="1218688"/>
            <a:chExt cx="576262" cy="558800"/>
          </a:xfrm>
        </p:grpSpPr>
        <p:sp>
          <p:nvSpPr>
            <p:cNvPr id="51" name="이등변 삼각형 20"/>
            <p:cNvSpPr>
              <a:spLocks noChangeArrowheads="1"/>
            </p:cNvSpPr>
            <p:nvPr/>
          </p:nvSpPr>
          <p:spPr bwMode="auto">
            <a:xfrm rot="-5400000">
              <a:off x="432594" y="1219482"/>
              <a:ext cx="282575" cy="280987"/>
            </a:xfrm>
            <a:prstGeom prst="triangle">
              <a:avLst>
                <a:gd name="adj" fmla="val 26829"/>
              </a:avLst>
            </a:prstGeom>
            <a:gradFill rotWithShape="1">
              <a:gsLst>
                <a:gs pos="0">
                  <a:srgbClr val="526780"/>
                </a:gs>
                <a:gs pos="50000">
                  <a:srgbClr val="7996B9"/>
                </a:gs>
                <a:gs pos="100000">
                  <a:srgbClr val="90B3DC"/>
                </a:gs>
              </a:gsLst>
              <a:lin ang="5400000" scaled="1"/>
            </a:gradFill>
            <a:ln w="25400" algn="ctr">
              <a:noFill/>
              <a:miter lim="800000"/>
              <a:headEnd/>
              <a:tailEnd/>
            </a:ln>
          </p:spPr>
          <p:txBody>
            <a:bodyPr vert="eaVert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52" name="AutoShape 8"/>
            <p:cNvSpPr>
              <a:spLocks noChangeArrowheads="1"/>
            </p:cNvSpPr>
            <p:nvPr/>
          </p:nvSpPr>
          <p:spPr bwMode="auto">
            <a:xfrm>
              <a:off x="441325" y="1417125"/>
              <a:ext cx="568325" cy="360363"/>
            </a:xfrm>
            <a:prstGeom prst="homePlate">
              <a:avLst>
                <a:gd name="adj" fmla="val 14187"/>
              </a:avLst>
            </a:prstGeom>
            <a:solidFill>
              <a:srgbClr val="0000FF"/>
            </a:solidFill>
            <a:ln w="12700">
              <a:solidFill>
                <a:srgbClr val="3366FF"/>
              </a:solidFill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6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HY견고딕" pitchFamily="18" charset="-127"/>
                  <a:ea typeface="HY견고딕" pitchFamily="18" charset="-127"/>
                </a:rPr>
                <a:t>5.</a:t>
              </a: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</p:grpSp>
      <p:sp>
        <p:nvSpPr>
          <p:cNvPr id="28" name="직사각형 27"/>
          <p:cNvSpPr/>
          <p:nvPr/>
        </p:nvSpPr>
        <p:spPr>
          <a:xfrm>
            <a:off x="2627784" y="4497178"/>
            <a:ext cx="47525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부서별 주요현안 추진실적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…………………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…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…… 9</a:t>
            </a:r>
            <a:r>
              <a:rPr lang="ko-KR" altLang="en-US" sz="1600" dirty="0" smtClean="0">
                <a:latin typeface="가는각진제목체" pitchFamily="18" charset="-127"/>
                <a:ea typeface="가는각진제목체" pitchFamily="18" charset="-127"/>
              </a:rPr>
              <a:t>   </a:t>
            </a:r>
            <a:endParaRPr lang="en-US" altLang="ko-KR" sz="1600" dirty="0" smtClean="0">
              <a:latin typeface="가는각진제목체" pitchFamily="18" charset="-127"/>
              <a:ea typeface="가는각진제목체" pitchFamily="18" charset="-127"/>
            </a:endParaRPr>
          </a:p>
        </p:txBody>
      </p:sp>
      <p:grpSp>
        <p:nvGrpSpPr>
          <p:cNvPr id="29" name="그룹 28"/>
          <p:cNvGrpSpPr/>
          <p:nvPr/>
        </p:nvGrpSpPr>
        <p:grpSpPr>
          <a:xfrm>
            <a:off x="1949668" y="4437112"/>
            <a:ext cx="576262" cy="378618"/>
            <a:chOff x="433388" y="1218688"/>
            <a:chExt cx="576262" cy="558800"/>
          </a:xfrm>
        </p:grpSpPr>
        <p:sp>
          <p:nvSpPr>
            <p:cNvPr id="30" name="이등변 삼각형 20"/>
            <p:cNvSpPr>
              <a:spLocks noChangeArrowheads="1"/>
            </p:cNvSpPr>
            <p:nvPr/>
          </p:nvSpPr>
          <p:spPr bwMode="auto">
            <a:xfrm rot="-5400000">
              <a:off x="432594" y="1219482"/>
              <a:ext cx="282575" cy="280987"/>
            </a:xfrm>
            <a:prstGeom prst="triangle">
              <a:avLst>
                <a:gd name="adj" fmla="val 26829"/>
              </a:avLst>
            </a:prstGeom>
            <a:gradFill rotWithShape="1">
              <a:gsLst>
                <a:gs pos="0">
                  <a:srgbClr val="526780"/>
                </a:gs>
                <a:gs pos="50000">
                  <a:srgbClr val="7996B9"/>
                </a:gs>
                <a:gs pos="100000">
                  <a:srgbClr val="90B3DC"/>
                </a:gs>
              </a:gsLst>
              <a:lin ang="5400000" scaled="1"/>
            </a:gradFill>
            <a:ln w="25400" algn="ctr">
              <a:noFill/>
              <a:miter lim="800000"/>
              <a:headEnd/>
              <a:tailEnd/>
            </a:ln>
          </p:spPr>
          <p:txBody>
            <a:bodyPr vert="eaVert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32" name="AutoShape 8"/>
            <p:cNvSpPr>
              <a:spLocks noChangeArrowheads="1"/>
            </p:cNvSpPr>
            <p:nvPr/>
          </p:nvSpPr>
          <p:spPr bwMode="auto">
            <a:xfrm>
              <a:off x="441325" y="1417125"/>
              <a:ext cx="568325" cy="360363"/>
            </a:xfrm>
            <a:prstGeom prst="homePlate">
              <a:avLst>
                <a:gd name="adj" fmla="val 14187"/>
              </a:avLst>
            </a:prstGeom>
            <a:solidFill>
              <a:srgbClr val="0000FF"/>
            </a:solidFill>
            <a:ln w="12700">
              <a:solidFill>
                <a:srgbClr val="3366FF"/>
              </a:solidFill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6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HY견고딕" pitchFamily="18" charset="-127"/>
                  <a:ea typeface="HY견고딕" pitchFamily="18" charset="-127"/>
                </a:rPr>
                <a:t>4.</a:t>
              </a: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71942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그룹 13"/>
          <p:cNvGrpSpPr>
            <a:grpSpLocks/>
          </p:cNvGrpSpPr>
          <p:nvPr/>
        </p:nvGrpSpPr>
        <p:grpSpPr bwMode="auto">
          <a:xfrm>
            <a:off x="0" y="3501008"/>
            <a:ext cx="9144000" cy="82550"/>
            <a:chOff x="0" y="3756786"/>
            <a:chExt cx="9144000" cy="81789"/>
          </a:xfrm>
        </p:grpSpPr>
        <p:sp>
          <p:nvSpPr>
            <p:cNvPr id="3" name="직사각형 2"/>
            <p:cNvSpPr/>
            <p:nvPr/>
          </p:nvSpPr>
          <p:spPr>
            <a:xfrm>
              <a:off x="2051050" y="3763077"/>
              <a:ext cx="5187950" cy="75498"/>
            </a:xfrm>
            <a:prstGeom prst="rect">
              <a:avLst/>
            </a:prstGeom>
            <a:solidFill>
              <a:srgbClr val="005094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000" b="1">
                <a:solidFill>
                  <a:schemeClr val="bg1"/>
                </a:solidFill>
                <a:latin typeface="맑은 고딕" pitchFamily="50" charset="-127"/>
              </a:endParaRPr>
            </a:p>
          </p:txBody>
        </p:sp>
        <p:cxnSp>
          <p:nvCxnSpPr>
            <p:cNvPr id="7" name="직선 연결선 6"/>
            <p:cNvCxnSpPr/>
            <p:nvPr/>
          </p:nvCxnSpPr>
          <p:spPr>
            <a:xfrm>
              <a:off x="0" y="3756786"/>
              <a:ext cx="9144000" cy="0"/>
            </a:xfrm>
            <a:prstGeom prst="line">
              <a:avLst/>
            </a:prstGeom>
            <a:ln w="15875">
              <a:solidFill>
                <a:srgbClr val="0050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/>
          <p:cNvSpPr txBox="1"/>
          <p:nvPr/>
        </p:nvSpPr>
        <p:spPr>
          <a:xfrm>
            <a:off x="928662" y="2740879"/>
            <a:ext cx="7286676" cy="58477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ko-KR" altLang="en-US" sz="3200" dirty="0">
                <a:solidFill>
                  <a:srgbClr val="1005F5"/>
                </a:solidFill>
                <a:latin typeface="HY헤드라인M" pitchFamily="18" charset="-127"/>
                <a:ea typeface="HY헤드라인M" pitchFamily="18" charset="-127"/>
              </a:rPr>
              <a:t>미션</a:t>
            </a:r>
            <a:r>
              <a:rPr lang="en-US" altLang="ko-KR" sz="3200" dirty="0">
                <a:solidFill>
                  <a:srgbClr val="1005F5"/>
                </a:solidFill>
                <a:latin typeface="HY헤드라인M" pitchFamily="18" charset="-127"/>
                <a:ea typeface="HY헤드라인M" pitchFamily="18" charset="-127"/>
              </a:rPr>
              <a:t>·</a:t>
            </a:r>
            <a:r>
              <a:rPr lang="ko-KR" altLang="en-US" sz="3200" dirty="0">
                <a:solidFill>
                  <a:srgbClr val="1005F5"/>
                </a:solidFill>
                <a:latin typeface="HY헤드라인M" pitchFamily="18" charset="-127"/>
                <a:ea typeface="HY헤드라인M" pitchFamily="18" charset="-127"/>
              </a:rPr>
              <a:t>비전과 </a:t>
            </a:r>
            <a:r>
              <a:rPr lang="ko-KR" altLang="en-US" sz="3200" dirty="0" smtClean="0">
                <a:solidFill>
                  <a:srgbClr val="1005F5"/>
                </a:solidFill>
                <a:latin typeface="HY헤드라인M" pitchFamily="18" charset="-127"/>
                <a:ea typeface="HY헤드라인M" pitchFamily="18" charset="-127"/>
              </a:rPr>
              <a:t>경영전략</a:t>
            </a:r>
            <a:endParaRPr lang="ko-KR" altLang="en-US" sz="3200" dirty="0">
              <a:solidFill>
                <a:srgbClr val="1005F5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143" y="-4033043"/>
            <a:ext cx="493713" cy="9144000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1005F5"/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51520" y="299764"/>
            <a:ext cx="8640960" cy="46166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ko-KR" altLang="en-US" sz="2400" b="1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미션</a:t>
            </a:r>
            <a:r>
              <a:rPr lang="en-US" altLang="ko-KR" sz="2400" b="1" dirty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·</a:t>
            </a:r>
            <a:r>
              <a:rPr lang="ko-KR" altLang="en-US" sz="2400" b="1" dirty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비전과 </a:t>
            </a:r>
            <a:r>
              <a:rPr lang="ko-KR" altLang="en-US" sz="2400" b="1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경영전략</a:t>
            </a:r>
            <a:endParaRPr lang="en-US" altLang="ko-KR" sz="2400" b="1" dirty="0"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36" name="그룹 35"/>
          <p:cNvGrpSpPr/>
          <p:nvPr/>
        </p:nvGrpSpPr>
        <p:grpSpPr>
          <a:xfrm>
            <a:off x="776630" y="980728"/>
            <a:ext cx="7935570" cy="5412063"/>
            <a:chOff x="378392" y="498674"/>
            <a:chExt cx="8333808" cy="5882654"/>
          </a:xfrm>
        </p:grpSpPr>
        <p:sp useBgFill="1">
          <p:nvSpPr>
            <p:cNvPr id="38" name="AutoShape 2"/>
            <p:cNvSpPr>
              <a:spLocks noChangeArrowheads="1"/>
            </p:cNvSpPr>
            <p:nvPr/>
          </p:nvSpPr>
          <p:spPr bwMode="auto">
            <a:xfrm>
              <a:off x="5094944" y="3723071"/>
              <a:ext cx="3348056" cy="2352688"/>
            </a:xfrm>
            <a:prstGeom prst="foldedCorner">
              <a:avLst>
                <a:gd name="adj" fmla="val 12500"/>
              </a:avLst>
            </a:prstGeom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lIns="72000" tIns="108000" anchor="t" anchorCtr="0"/>
            <a:lstStyle/>
            <a:p>
              <a:pPr algn="ctr">
                <a:lnSpc>
                  <a:spcPct val="140000"/>
                </a:lnSpc>
              </a:pPr>
              <a:endParaRPr lang="en-US" altLang="ko-KR" sz="400" b="1" dirty="0" smtClean="0">
                <a:solidFill>
                  <a:srgbClr val="01B3C4"/>
                </a:solidFill>
                <a:latin typeface="가는각진제목체" pitchFamily="18" charset="-127"/>
                <a:ea typeface="가는각진제목체" pitchFamily="18" charset="-127"/>
                <a:cs typeface="한컴돋움" pitchFamily="18" charset="-127"/>
              </a:endParaRPr>
            </a:p>
            <a:p>
              <a:pPr algn="ctr">
                <a:lnSpc>
                  <a:spcPct val="140000"/>
                </a:lnSpc>
              </a:pPr>
              <a:r>
                <a:rPr lang="ko-KR" altLang="en-US" sz="1300" b="1" dirty="0" smtClean="0">
                  <a:solidFill>
                    <a:srgbClr val="01B3C4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희망이 불어오는 희망의 바람개비 남원의료원</a:t>
              </a:r>
              <a:endParaRPr lang="en-US" altLang="ko-KR" sz="1300" b="1" dirty="0" smtClean="0">
                <a:solidFill>
                  <a:srgbClr val="01B3C4"/>
                </a:solidFill>
                <a:latin typeface="가는각진제목체" pitchFamily="18" charset="-127"/>
                <a:ea typeface="가는각진제목체" pitchFamily="18" charset="-127"/>
                <a:cs typeface="한컴돋움" pitchFamily="18" charset="-127"/>
              </a:endParaRPr>
            </a:p>
            <a:p>
              <a:pPr algn="l">
                <a:lnSpc>
                  <a:spcPct val="140000"/>
                </a:lnSpc>
              </a:pPr>
              <a:endParaRPr lang="en-US" altLang="ko-KR" sz="600" dirty="0">
                <a:solidFill>
                  <a:srgbClr val="000000"/>
                </a:solidFill>
                <a:latin typeface="가는각진제목체" pitchFamily="18" charset="-127"/>
                <a:ea typeface="가는각진제목체" pitchFamily="18" charset="-127"/>
                <a:cs typeface="한컴돋움" pitchFamily="18" charset="-127"/>
              </a:endParaRPr>
            </a:p>
            <a:p>
              <a:pPr algn="l">
                <a:lnSpc>
                  <a:spcPct val="140000"/>
                </a:lnSpc>
              </a:pPr>
              <a:r>
                <a:rPr lang="en-US" altLang="ko-KR" sz="1100" dirty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 </a:t>
              </a:r>
              <a:r>
                <a:rPr lang="en-US" altLang="ko-KR" sz="1100" dirty="0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   </a:t>
              </a:r>
              <a:r>
                <a:rPr lang="ko-KR" altLang="en-US" sz="1200" dirty="0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건강한 희망의 바람개비라는 </a:t>
              </a:r>
              <a:r>
                <a:rPr lang="ko-KR" altLang="en-US" sz="1200" dirty="0" err="1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컨셉으로</a:t>
              </a:r>
              <a:r>
                <a:rPr lang="ko-KR" altLang="en-US" sz="1200" dirty="0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 제작된</a:t>
              </a:r>
              <a:endParaRPr lang="en-US" altLang="ko-KR" sz="1200" dirty="0" smtClean="0">
                <a:solidFill>
                  <a:srgbClr val="000000"/>
                </a:solidFill>
                <a:latin typeface="가는각진제목체" pitchFamily="18" charset="-127"/>
                <a:ea typeface="가는각진제목체" pitchFamily="18" charset="-127"/>
                <a:cs typeface="한컴돋움" pitchFamily="18" charset="-127"/>
              </a:endParaRPr>
            </a:p>
            <a:p>
              <a:pPr algn="l">
                <a:lnSpc>
                  <a:spcPct val="140000"/>
                </a:lnSpc>
              </a:pPr>
              <a:r>
                <a:rPr lang="ko-KR" altLang="en-US" sz="1200" dirty="0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   남원의료원 </a:t>
              </a:r>
              <a:r>
                <a:rPr lang="ko-KR" altLang="en-US" sz="1200" dirty="0" err="1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아이덴티티</a:t>
              </a:r>
              <a:r>
                <a:rPr lang="en-US" altLang="ko-KR" sz="1200" dirty="0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, </a:t>
              </a:r>
              <a:r>
                <a:rPr lang="ko-KR" altLang="en-US" sz="1200" dirty="0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남원의료원의 전문적인</a:t>
              </a:r>
              <a:endParaRPr lang="en-US" altLang="ko-KR" sz="1200" dirty="0" smtClean="0">
                <a:solidFill>
                  <a:srgbClr val="000000"/>
                </a:solidFill>
                <a:latin typeface="가는각진제목체" pitchFamily="18" charset="-127"/>
                <a:ea typeface="가는각진제목체" pitchFamily="18" charset="-127"/>
                <a:cs typeface="한컴돋움" pitchFamily="18" charset="-127"/>
              </a:endParaRPr>
            </a:p>
            <a:p>
              <a:pPr algn="l">
                <a:lnSpc>
                  <a:spcPct val="140000"/>
                </a:lnSpc>
              </a:pPr>
              <a:r>
                <a:rPr lang="en-US" altLang="ko-KR" sz="1200" dirty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 </a:t>
              </a:r>
              <a:r>
                <a:rPr lang="en-US" altLang="ko-KR" sz="1200" dirty="0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 </a:t>
              </a:r>
              <a:r>
                <a:rPr lang="ko-KR" altLang="en-US" sz="1200" dirty="0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 의료서비스라는 의미를 표현한 바람개비 날개로</a:t>
              </a:r>
              <a:endParaRPr lang="en-US" altLang="ko-KR" sz="1200" dirty="0" smtClean="0">
                <a:solidFill>
                  <a:srgbClr val="000000"/>
                </a:solidFill>
                <a:latin typeface="가는각진제목체" pitchFamily="18" charset="-127"/>
                <a:ea typeface="가는각진제목체" pitchFamily="18" charset="-127"/>
                <a:cs typeface="한컴돋움" pitchFamily="18" charset="-127"/>
              </a:endParaRPr>
            </a:p>
            <a:p>
              <a:pPr algn="l">
                <a:lnSpc>
                  <a:spcPct val="140000"/>
                </a:lnSpc>
              </a:pPr>
              <a:r>
                <a:rPr lang="en-US" altLang="ko-KR" sz="1200" dirty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 </a:t>
              </a:r>
              <a:r>
                <a:rPr lang="en-US" altLang="ko-KR" sz="1200" dirty="0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  </a:t>
              </a:r>
              <a:r>
                <a:rPr lang="ko-KR" altLang="en-US" sz="1200" dirty="0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환자와 방문객들에게 희망과 행복을 전달해준다는</a:t>
              </a:r>
              <a:endParaRPr lang="en-US" altLang="ko-KR" sz="1200" dirty="0" smtClean="0">
                <a:solidFill>
                  <a:srgbClr val="000000"/>
                </a:solidFill>
                <a:latin typeface="가는각진제목체" pitchFamily="18" charset="-127"/>
                <a:ea typeface="가는각진제목체" pitchFamily="18" charset="-127"/>
                <a:cs typeface="한컴돋움" pitchFamily="18" charset="-127"/>
              </a:endParaRPr>
            </a:p>
            <a:p>
              <a:pPr algn="l">
                <a:lnSpc>
                  <a:spcPct val="140000"/>
                </a:lnSpc>
              </a:pPr>
              <a:r>
                <a:rPr lang="en-US" altLang="ko-KR" sz="1200" dirty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 </a:t>
              </a:r>
              <a:r>
                <a:rPr lang="en-US" altLang="ko-KR" sz="1200" dirty="0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 </a:t>
              </a:r>
              <a:r>
                <a:rPr lang="ko-KR" altLang="en-US" sz="1200" dirty="0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 의미를 상징함</a:t>
              </a:r>
              <a:r>
                <a:rPr lang="en-US" altLang="ko-KR" sz="1200" dirty="0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.</a:t>
              </a:r>
            </a:p>
          </p:txBody>
        </p:sp>
        <p:sp>
          <p:nvSpPr>
            <p:cNvPr id="39" name="Rectangle 6"/>
            <p:cNvSpPr>
              <a:spLocks noChangeArrowheads="1"/>
            </p:cNvSpPr>
            <p:nvPr/>
          </p:nvSpPr>
          <p:spPr bwMode="auto">
            <a:xfrm>
              <a:off x="4760913" y="1340768"/>
              <a:ext cx="3951287" cy="5040560"/>
            </a:xfrm>
            <a:prstGeom prst="rect">
              <a:avLst/>
            </a:prstGeom>
            <a:noFill/>
            <a:ln w="25400" algn="ctr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pPr marL="88900" indent="-88900" algn="l">
                <a:buFont typeface="Wingdings" pitchFamily="2" charset="2"/>
                <a:buNone/>
              </a:pPr>
              <a:endParaRPr lang="en-US" altLang="ko-KR" sz="1200" b="1" dirty="0"/>
            </a:p>
            <a:p>
              <a:pPr marL="88900" indent="-88900" algn="l">
                <a:buFont typeface="Wingdings" pitchFamily="2" charset="2"/>
                <a:buChar char="l"/>
              </a:pPr>
              <a:endParaRPr lang="en-US" altLang="ko-KR" sz="1100" dirty="0">
                <a:latin typeface="휴먼모음T" pitchFamily="18" charset="-127"/>
                <a:ea typeface="휴먼모음T" pitchFamily="18" charset="-127"/>
              </a:endParaRPr>
            </a:p>
            <a:p>
              <a:pPr marL="88900" indent="-88900" algn="l">
                <a:buFont typeface="Wingdings" pitchFamily="2" charset="2"/>
                <a:buChar char="l"/>
              </a:pPr>
              <a:endParaRPr lang="en-US" altLang="ko-KR" sz="1100" dirty="0">
                <a:latin typeface="휴먼모음T" pitchFamily="18" charset="-127"/>
                <a:ea typeface="휴먼모음T" pitchFamily="18" charset="-127"/>
              </a:endParaRPr>
            </a:p>
          </p:txBody>
        </p:sp>
        <p:grpSp>
          <p:nvGrpSpPr>
            <p:cNvPr id="40" name="그룹 39"/>
            <p:cNvGrpSpPr/>
            <p:nvPr/>
          </p:nvGrpSpPr>
          <p:grpSpPr>
            <a:xfrm>
              <a:off x="4743923" y="692696"/>
              <a:ext cx="3959223" cy="406400"/>
              <a:chOff x="433390" y="985824"/>
              <a:chExt cx="3959223" cy="406400"/>
            </a:xfrm>
          </p:grpSpPr>
          <p:sp>
            <p:nvSpPr>
              <p:cNvPr id="43" name="AutoShape 3"/>
              <p:cNvSpPr>
                <a:spLocks noChangeArrowheads="1"/>
              </p:cNvSpPr>
              <p:nvPr/>
            </p:nvSpPr>
            <p:spPr bwMode="gray">
              <a:xfrm>
                <a:off x="433390" y="985824"/>
                <a:ext cx="3959223" cy="406400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C0C0C0"/>
                  </a:gs>
                  <a:gs pos="50000">
                    <a:srgbClr val="C0C0C0">
                      <a:gamma/>
                      <a:tint val="15294"/>
                      <a:invGamma/>
                    </a:srgbClr>
                  </a:gs>
                  <a:gs pos="100000">
                    <a:srgbClr val="C0C0C0"/>
                  </a:gs>
                </a:gsLst>
                <a:lin ang="2700000" scaled="1"/>
              </a:gradFill>
              <a:ln w="28575">
                <a:solidFill>
                  <a:srgbClr val="969696"/>
                </a:solidFill>
                <a:round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44" name="Rectangle 4"/>
              <p:cNvSpPr>
                <a:spLocks noChangeArrowheads="1"/>
              </p:cNvSpPr>
              <p:nvPr/>
            </p:nvSpPr>
            <p:spPr bwMode="auto">
              <a:xfrm>
                <a:off x="1949579" y="1040442"/>
                <a:ext cx="902811" cy="307777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vert="horz" wrap="none" lIns="91440" tIns="45720" rIns="91440" bIns="4572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lvl="0"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1400" kern="0" dirty="0" smtClean="0">
                    <a:latin typeface="HY울릉도M" pitchFamily="18" charset="-127"/>
                    <a:ea typeface="HY울릉도M" pitchFamily="18" charset="-127"/>
                  </a:rPr>
                  <a:t>심볼마크</a:t>
                </a:r>
                <a:endParaRPr kumimoji="0" lang="en-US" altLang="ko-KR" sz="1400" kern="0" dirty="0" smtClean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grpSp>
            <p:nvGrpSpPr>
              <p:cNvPr id="45" name="Group 5"/>
              <p:cNvGrpSpPr>
                <a:grpSpLocks/>
              </p:cNvGrpSpPr>
              <p:nvPr/>
            </p:nvGrpSpPr>
            <p:grpSpPr bwMode="auto">
              <a:xfrm>
                <a:off x="560390" y="1076311"/>
                <a:ext cx="228600" cy="228600"/>
                <a:chOff x="2161" y="696"/>
                <a:chExt cx="1360" cy="1356"/>
              </a:xfrm>
            </p:grpSpPr>
            <p:grpSp>
              <p:nvGrpSpPr>
                <p:cNvPr id="54" name="Group 6"/>
                <p:cNvGrpSpPr>
                  <a:grpSpLocks/>
                </p:cNvGrpSpPr>
                <p:nvPr/>
              </p:nvGrpSpPr>
              <p:grpSpPr bwMode="auto">
                <a:xfrm>
                  <a:off x="2161" y="696"/>
                  <a:ext cx="1360" cy="1356"/>
                  <a:chOff x="2508" y="1231"/>
                  <a:chExt cx="1248" cy="1240"/>
                </a:xfrm>
              </p:grpSpPr>
              <p:sp>
                <p:nvSpPr>
                  <p:cNvPr id="56" name="Oval 7"/>
                  <p:cNvSpPr>
                    <a:spLocks noChangeArrowheads="1"/>
                  </p:cNvSpPr>
                  <p:nvPr/>
                </p:nvSpPr>
                <p:spPr bwMode="gray">
                  <a:xfrm>
                    <a:off x="2508" y="1231"/>
                    <a:ext cx="1248" cy="1240"/>
                  </a:xfrm>
                  <a:prstGeom prst="ellipse">
                    <a:avLst/>
                  </a:prstGeom>
                  <a:solidFill>
                    <a:srgbClr val="808080"/>
                  </a:solidFill>
                  <a:ln w="9525" algn="ctr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non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57" name="Oval 8"/>
                  <p:cNvSpPr>
                    <a:spLocks noChangeArrowheads="1"/>
                  </p:cNvSpPr>
                  <p:nvPr/>
                </p:nvSpPr>
                <p:spPr bwMode="gray">
                  <a:xfrm>
                    <a:off x="2541" y="1256"/>
                    <a:ext cx="1190" cy="1190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26275"/>
                          <a:invGamma/>
                        </a:srgbClr>
                      </a:gs>
                    </a:gsLst>
                    <a:lin ang="5400000" scaled="1"/>
                  </a:gradFill>
                  <a:ln w="9525" algn="ctr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non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58" name="Oval 9"/>
                  <p:cNvSpPr>
                    <a:spLocks noChangeArrowheads="1"/>
                  </p:cNvSpPr>
                  <p:nvPr/>
                </p:nvSpPr>
                <p:spPr bwMode="gray">
                  <a:xfrm>
                    <a:off x="2590" y="1305"/>
                    <a:ext cx="1092" cy="1092"/>
                  </a:xfrm>
                  <a:prstGeom prst="ellipse">
                    <a:avLst/>
                  </a:prstGeom>
                  <a:solidFill>
                    <a:srgbClr val="808080">
                      <a:alpha val="25000"/>
                    </a:srgbClr>
                  </a:solidFill>
                  <a:ln w="9525" algn="ctr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non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59" name="Oval 10"/>
                  <p:cNvSpPr>
                    <a:spLocks noChangeArrowheads="1"/>
                  </p:cNvSpPr>
                  <p:nvPr/>
                </p:nvSpPr>
                <p:spPr bwMode="gray">
                  <a:xfrm>
                    <a:off x="2623" y="1330"/>
                    <a:ext cx="1026" cy="1026"/>
                  </a:xfrm>
                  <a:prstGeom prst="ellipse">
                    <a:avLst/>
                  </a:prstGeom>
                  <a:solidFill>
                    <a:srgbClr val="808080">
                      <a:alpha val="30000"/>
                    </a:srgbClr>
                  </a:solidFill>
                  <a:ln w="9525" algn="ctr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non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60" name="Oval 11"/>
                  <p:cNvSpPr>
                    <a:spLocks noChangeArrowheads="1"/>
                  </p:cNvSpPr>
                  <p:nvPr/>
                </p:nvSpPr>
                <p:spPr bwMode="gray">
                  <a:xfrm>
                    <a:off x="2637" y="1346"/>
                    <a:ext cx="993" cy="994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>
                          <a:gamma/>
                          <a:shade val="36078"/>
                          <a:invGamma/>
                        </a:srgbClr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ln w="9525" algn="ctr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non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dirty="0"/>
                  </a:p>
                </p:txBody>
              </p:sp>
            </p:grpSp>
            <p:sp>
              <p:nvSpPr>
                <p:cNvPr id="55" name="Oval 12"/>
                <p:cNvSpPr>
                  <a:spLocks noChangeArrowheads="1"/>
                </p:cNvSpPr>
                <p:nvPr/>
              </p:nvSpPr>
              <p:spPr bwMode="gray">
                <a:xfrm>
                  <a:off x="2322" y="845"/>
                  <a:ext cx="1054" cy="1054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3366CC">
                        <a:gamma/>
                        <a:shade val="46275"/>
                        <a:invGamma/>
                      </a:srgbClr>
                    </a:gs>
                    <a:gs pos="100000">
                      <a:srgbClr val="3366CC"/>
                    </a:gs>
                  </a:gsLst>
                  <a:lin ang="5400000" scaled="1"/>
                </a:gradFill>
                <a:ln w="57150">
                  <a:noFill/>
                  <a:round/>
                  <a:headEnd/>
                  <a:tailEnd/>
                </a:ln>
                <a:effectLst/>
              </p:spPr>
              <p:txBody>
                <a:bodyPr vert="horz" wrap="non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dirty="0"/>
                </a:p>
              </p:txBody>
            </p:sp>
          </p:grpSp>
          <p:grpSp>
            <p:nvGrpSpPr>
              <p:cNvPr id="46" name="Group 13"/>
              <p:cNvGrpSpPr>
                <a:grpSpLocks/>
              </p:cNvGrpSpPr>
              <p:nvPr/>
            </p:nvGrpSpPr>
            <p:grpSpPr bwMode="auto">
              <a:xfrm>
                <a:off x="4029072" y="1066786"/>
                <a:ext cx="247650" cy="247650"/>
                <a:chOff x="2161" y="696"/>
                <a:chExt cx="1360" cy="1356"/>
              </a:xfrm>
            </p:grpSpPr>
            <p:grpSp>
              <p:nvGrpSpPr>
                <p:cNvPr id="47" name="Group 14"/>
                <p:cNvGrpSpPr>
                  <a:grpSpLocks/>
                </p:cNvGrpSpPr>
                <p:nvPr/>
              </p:nvGrpSpPr>
              <p:grpSpPr bwMode="auto">
                <a:xfrm>
                  <a:off x="2161" y="696"/>
                  <a:ext cx="1360" cy="1356"/>
                  <a:chOff x="2508" y="1231"/>
                  <a:chExt cx="1248" cy="1240"/>
                </a:xfrm>
              </p:grpSpPr>
              <p:sp>
                <p:nvSpPr>
                  <p:cNvPr id="49" name="Oval 15"/>
                  <p:cNvSpPr>
                    <a:spLocks noChangeArrowheads="1"/>
                  </p:cNvSpPr>
                  <p:nvPr/>
                </p:nvSpPr>
                <p:spPr bwMode="gray">
                  <a:xfrm>
                    <a:off x="2508" y="1231"/>
                    <a:ext cx="1248" cy="1240"/>
                  </a:xfrm>
                  <a:prstGeom prst="ellipse">
                    <a:avLst/>
                  </a:prstGeom>
                  <a:solidFill>
                    <a:srgbClr val="808080"/>
                  </a:solidFill>
                  <a:ln w="9525" algn="ctr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non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50" name="Oval 16"/>
                  <p:cNvSpPr>
                    <a:spLocks noChangeArrowheads="1"/>
                  </p:cNvSpPr>
                  <p:nvPr/>
                </p:nvSpPr>
                <p:spPr bwMode="gray">
                  <a:xfrm>
                    <a:off x="2541" y="1256"/>
                    <a:ext cx="1190" cy="1190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26275"/>
                          <a:invGamma/>
                        </a:srgbClr>
                      </a:gs>
                    </a:gsLst>
                    <a:lin ang="5400000" scaled="1"/>
                  </a:gradFill>
                  <a:ln w="9525" algn="ctr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non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51" name="Oval 17"/>
                  <p:cNvSpPr>
                    <a:spLocks noChangeArrowheads="1"/>
                  </p:cNvSpPr>
                  <p:nvPr/>
                </p:nvSpPr>
                <p:spPr bwMode="gray">
                  <a:xfrm>
                    <a:off x="2590" y="1305"/>
                    <a:ext cx="1092" cy="1092"/>
                  </a:xfrm>
                  <a:prstGeom prst="ellipse">
                    <a:avLst/>
                  </a:prstGeom>
                  <a:solidFill>
                    <a:srgbClr val="808080">
                      <a:alpha val="25000"/>
                    </a:srgbClr>
                  </a:solidFill>
                  <a:ln w="9525" algn="ctr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non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52" name="Oval 18"/>
                  <p:cNvSpPr>
                    <a:spLocks noChangeArrowheads="1"/>
                  </p:cNvSpPr>
                  <p:nvPr/>
                </p:nvSpPr>
                <p:spPr bwMode="gray">
                  <a:xfrm>
                    <a:off x="2623" y="1330"/>
                    <a:ext cx="1026" cy="1026"/>
                  </a:xfrm>
                  <a:prstGeom prst="ellipse">
                    <a:avLst/>
                  </a:prstGeom>
                  <a:solidFill>
                    <a:srgbClr val="808080">
                      <a:alpha val="30000"/>
                    </a:srgbClr>
                  </a:solidFill>
                  <a:ln w="9525" algn="ctr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non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53" name="Oval 19"/>
                  <p:cNvSpPr>
                    <a:spLocks noChangeArrowheads="1"/>
                  </p:cNvSpPr>
                  <p:nvPr/>
                </p:nvSpPr>
                <p:spPr bwMode="gray">
                  <a:xfrm>
                    <a:off x="2637" y="1346"/>
                    <a:ext cx="993" cy="994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>
                          <a:gamma/>
                          <a:shade val="36078"/>
                          <a:invGamma/>
                        </a:srgbClr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ln w="9525" algn="ctr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non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dirty="0"/>
                  </a:p>
                </p:txBody>
              </p:sp>
            </p:grpSp>
            <p:sp>
              <p:nvSpPr>
                <p:cNvPr id="48" name="Oval 20"/>
                <p:cNvSpPr>
                  <a:spLocks noChangeArrowheads="1"/>
                </p:cNvSpPr>
                <p:nvPr/>
              </p:nvSpPr>
              <p:spPr bwMode="gray">
                <a:xfrm>
                  <a:off x="2322" y="845"/>
                  <a:ext cx="1054" cy="1054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3366CC">
                        <a:gamma/>
                        <a:shade val="46275"/>
                        <a:invGamma/>
                      </a:srgbClr>
                    </a:gs>
                    <a:gs pos="100000">
                      <a:srgbClr val="3366CC"/>
                    </a:gs>
                  </a:gsLst>
                  <a:lin ang="5400000" scaled="1"/>
                </a:gradFill>
                <a:ln w="57150">
                  <a:noFill/>
                  <a:round/>
                  <a:headEnd/>
                  <a:tailEnd/>
                </a:ln>
                <a:effectLst/>
              </p:spPr>
              <p:txBody>
                <a:bodyPr vert="horz" wrap="non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dirty="0"/>
                </a:p>
              </p:txBody>
            </p:sp>
          </p:grpSp>
        </p:grpSp>
        <p:pic>
          <p:nvPicPr>
            <p:cNvPr id="42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8392" y="498674"/>
              <a:ext cx="4104456" cy="986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5" name="_x236306200" descr="EMB00039798bd1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181795"/>
            <a:ext cx="1377950" cy="1319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Box 29"/>
          <p:cNvSpPr txBox="1"/>
          <p:nvPr/>
        </p:nvSpPr>
        <p:spPr>
          <a:xfrm>
            <a:off x="7434607" y="6389049"/>
            <a:ext cx="12418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dirty="0" smtClean="0">
                <a:solidFill>
                  <a:schemeClr val="bg1">
                    <a:lumMod val="65000"/>
                  </a:schemeClr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ko-KR" altLang="en-US" sz="1200" b="1" dirty="0">
              <a:solidFill>
                <a:schemeClr val="bg1">
                  <a:lumMod val="65000"/>
                </a:schemeClr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88162" y="1911949"/>
            <a:ext cx="4426294" cy="44771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그룹 13"/>
          <p:cNvGrpSpPr>
            <a:grpSpLocks/>
          </p:cNvGrpSpPr>
          <p:nvPr/>
        </p:nvGrpSpPr>
        <p:grpSpPr bwMode="auto">
          <a:xfrm>
            <a:off x="0" y="3573016"/>
            <a:ext cx="9144000" cy="82550"/>
            <a:chOff x="0" y="3756786"/>
            <a:chExt cx="9144000" cy="81789"/>
          </a:xfrm>
        </p:grpSpPr>
        <p:sp>
          <p:nvSpPr>
            <p:cNvPr id="3" name="직사각형 2"/>
            <p:cNvSpPr/>
            <p:nvPr/>
          </p:nvSpPr>
          <p:spPr>
            <a:xfrm>
              <a:off x="2051050" y="3763077"/>
              <a:ext cx="5187950" cy="75498"/>
            </a:xfrm>
            <a:prstGeom prst="rect">
              <a:avLst/>
            </a:prstGeom>
            <a:solidFill>
              <a:srgbClr val="005094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000" b="1">
                <a:solidFill>
                  <a:schemeClr val="bg1"/>
                </a:solidFill>
                <a:latin typeface="맑은 고딕" pitchFamily="50" charset="-127"/>
              </a:endParaRPr>
            </a:p>
          </p:txBody>
        </p:sp>
        <p:cxnSp>
          <p:nvCxnSpPr>
            <p:cNvPr id="7" name="직선 연결선 6"/>
            <p:cNvCxnSpPr/>
            <p:nvPr/>
          </p:nvCxnSpPr>
          <p:spPr>
            <a:xfrm>
              <a:off x="0" y="3756786"/>
              <a:ext cx="9144000" cy="0"/>
            </a:xfrm>
            <a:prstGeom prst="line">
              <a:avLst/>
            </a:prstGeom>
            <a:ln w="15875">
              <a:solidFill>
                <a:srgbClr val="0050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/>
          <p:cNvSpPr txBox="1"/>
          <p:nvPr/>
        </p:nvSpPr>
        <p:spPr>
          <a:xfrm>
            <a:off x="1001687" y="2780928"/>
            <a:ext cx="7286676" cy="58477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en-US" altLang="ko-KR" sz="3200" dirty="0" smtClean="0">
                <a:solidFill>
                  <a:srgbClr val="1005F5"/>
                </a:solidFill>
                <a:latin typeface="HY헤드라인M" pitchFamily="18" charset="-127"/>
                <a:ea typeface="HY헤드라인M" pitchFamily="18" charset="-127"/>
              </a:rPr>
              <a:t>2020</a:t>
            </a:r>
            <a:r>
              <a:rPr lang="ko-KR" altLang="en-US" sz="3200" dirty="0" smtClean="0">
                <a:solidFill>
                  <a:srgbClr val="1005F5"/>
                </a:solidFill>
                <a:latin typeface="HY헤드라인M" pitchFamily="18" charset="-127"/>
                <a:ea typeface="HY헤드라인M" pitchFamily="18" charset="-127"/>
              </a:rPr>
              <a:t>년도 주요현안</a:t>
            </a:r>
            <a:endParaRPr lang="ko-KR" altLang="en-US" sz="3200" dirty="0">
              <a:solidFill>
                <a:srgbClr val="1005F5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Group 7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599907"/>
              </p:ext>
            </p:extLst>
          </p:nvPr>
        </p:nvGraphicFramePr>
        <p:xfrm>
          <a:off x="467544" y="908721"/>
          <a:ext cx="8064502" cy="5486031"/>
        </p:xfrm>
        <a:graphic>
          <a:graphicData uri="http://schemas.openxmlformats.org/drawingml/2006/table">
            <a:tbl>
              <a:tblPr/>
              <a:tblGrid>
                <a:gridCol w="6454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388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39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612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  <a:cs typeface="Arial" charset="0"/>
                        </a:rPr>
                        <a:t>연번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  <a:cs typeface="Arial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  <a:cs typeface="Arial" charset="0"/>
                        </a:rPr>
                        <a:t>사 업 명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  <a:cs typeface="Arial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  <a:cs typeface="Arial" charset="0"/>
                        </a:rPr>
                        <a:t>추진부서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  <a:cs typeface="Arial" charset="0"/>
                        </a:rPr>
                        <a:t>비고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9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b="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병원 홍보 강화</a:t>
                      </a:r>
                      <a:endParaRPr lang="ko-KR" altLang="en-US" sz="1100" b="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0" dirty="0" err="1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경영지원실</a:t>
                      </a:r>
                      <a:endParaRPr lang="ko-KR" altLang="en-US" sz="1100" b="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경영관리계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989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2</a:t>
                      </a:r>
                      <a:endParaRPr lang="ko-KR" altLang="en-US" sz="1100" b="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en-US" altLang="ko-KR" sz="1100" b="0" dirty="0" smtClean="0">
                          <a:latin typeface="가는둥근제목체" panose="020B0600000101010101" charset="-127"/>
                          <a:ea typeface="가는둥근제목체" panose="020B0600000101010101" charset="-127"/>
                        </a:rPr>
                        <a:t>2020</a:t>
                      </a:r>
                      <a:r>
                        <a:rPr lang="ko-KR" altLang="en-US" sz="1100" b="0" dirty="0" smtClean="0">
                          <a:latin typeface="가는둥근제목체" panose="020B0600000101010101" charset="-127"/>
                          <a:ea typeface="가는둥근제목체" panose="020B0600000101010101" charset="-127"/>
                        </a:rPr>
                        <a:t>년 응급의료기관 평가</a:t>
                      </a:r>
                      <a:endParaRPr lang="ko-KR" altLang="en-US" sz="1100" b="0" dirty="0">
                        <a:latin typeface="가는둥근제목체" panose="020B0600000101010101" charset="-127"/>
                        <a:ea typeface="가는둥근제목체" panose="020B0600000101010101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응급의료센터</a:t>
                      </a:r>
                      <a:endParaRPr lang="ko-KR" altLang="en-US" sz="1100" b="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9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3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종합검진 활성화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(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검진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수익 증대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)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건강증진센터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검진사업계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989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4</a:t>
                      </a:r>
                      <a:endParaRPr lang="ko-KR" altLang="en-US" sz="1100" b="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b="0" dirty="0" err="1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감염병</a:t>
                      </a:r>
                      <a:r>
                        <a:rPr lang="ko-KR" altLang="en-US" sz="1100" b="0" baseline="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 </a:t>
                      </a:r>
                      <a:r>
                        <a:rPr lang="ko-KR" altLang="en-US" sz="1100" b="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위기대응</a:t>
                      </a:r>
                      <a:r>
                        <a:rPr lang="ko-KR" altLang="en-US" sz="1100" b="0" baseline="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 역량</a:t>
                      </a:r>
                      <a:r>
                        <a:rPr lang="ko-KR" altLang="en-US" sz="1100" b="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 강화</a:t>
                      </a:r>
                      <a:endParaRPr lang="ko-KR" altLang="en-US" sz="1100" b="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0" dirty="0" err="1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감염병센터</a:t>
                      </a:r>
                      <a:endParaRPr lang="ko-KR" altLang="en-US" sz="1100" b="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9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5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약제급여적정성평가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약제과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9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6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간호 역량 강화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(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직무교육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,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워크숍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,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프리셉터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 양성교육 등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)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간호과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49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7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CT, MRI,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초음파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,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고가장비 효율성 향상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영상의학실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49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8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물리치료 및 작업치료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수행률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 향상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물리치료실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49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9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재료비 절감 및 수입증대 방안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진단검사실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49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10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재정 건전성 강화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총무과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기획계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4989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11</a:t>
                      </a:r>
                      <a:endParaRPr lang="ko-KR" altLang="en-US" sz="1100" b="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5996" marB="3599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b="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건전한 조직문화 조성</a:t>
                      </a:r>
                      <a:endParaRPr lang="ko-KR" altLang="en-US" sz="1100" b="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총무과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총무계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49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12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5996" marB="3599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b="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각종 평가 내실화</a:t>
                      </a:r>
                      <a:endParaRPr lang="ko-KR" altLang="en-US" sz="1100" b="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총무과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dirty="0" err="1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적정관리계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49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13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5996" marB="3599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비용절감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총무과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경리계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749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14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5996" marB="3599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시설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·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장비 현대화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총무과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시설계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,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관리계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749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15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5996" marB="3599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본인미수금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 발생 최소화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원무과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원무계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749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16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5996" marB="3599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삭감율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 최소화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(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최소 수준 유지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)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원무과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심사계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749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17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5996" marB="3599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입원환자 영양관리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원무과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영양계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2370932"/>
                  </a:ext>
                </a:extLst>
              </a:tr>
              <a:tr h="2749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18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5996" marB="3599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장례식장 수익증대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5996" marB="3599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원무과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부대사업계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7718253"/>
                  </a:ext>
                </a:extLst>
              </a:tr>
              <a:tr h="2749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19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5996" marB="3599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공공보건의료사업 강화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5996" marB="3599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보건의료실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7" name="양쪽 모서리가 둥근 사각형 6"/>
          <p:cNvSpPr/>
          <p:nvPr/>
        </p:nvSpPr>
        <p:spPr>
          <a:xfrm rot="16200000">
            <a:off x="4325143" y="-4033043"/>
            <a:ext cx="493713" cy="9144000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1005F5"/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9750" y="299764"/>
            <a:ext cx="8064500" cy="46166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en-US" altLang="ko-KR" sz="2400" b="1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2020</a:t>
            </a:r>
            <a:r>
              <a:rPr lang="ko-KR" altLang="en-US" sz="2400" b="1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년도 부서별 주요현안 </a:t>
            </a:r>
            <a:r>
              <a:rPr lang="ko-KR" altLang="en-US" sz="2400" b="1" dirty="0" smtClean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endParaRPr lang="en-US" altLang="ko-KR" sz="2000" b="1" dirty="0">
              <a:solidFill>
                <a:schemeClr val="accent5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434607" y="6424217"/>
            <a:ext cx="12418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dirty="0" smtClean="0">
                <a:solidFill>
                  <a:schemeClr val="bg1">
                    <a:lumMod val="65000"/>
                  </a:schemeClr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ko-KR" altLang="en-US" sz="1200" b="1" dirty="0">
              <a:solidFill>
                <a:schemeClr val="bg1">
                  <a:lumMod val="65000"/>
                </a:schemeClr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3"/>
          <p:cNvGrpSpPr>
            <a:grpSpLocks/>
          </p:cNvGrpSpPr>
          <p:nvPr/>
        </p:nvGrpSpPr>
        <p:grpSpPr bwMode="auto">
          <a:xfrm>
            <a:off x="145381" y="3573016"/>
            <a:ext cx="8784976" cy="45719"/>
            <a:chOff x="0" y="3756786"/>
            <a:chExt cx="9144000" cy="81789"/>
          </a:xfrm>
        </p:grpSpPr>
        <p:sp>
          <p:nvSpPr>
            <p:cNvPr id="3" name="직사각형 2"/>
            <p:cNvSpPr/>
            <p:nvPr/>
          </p:nvSpPr>
          <p:spPr>
            <a:xfrm>
              <a:off x="2051050" y="3763077"/>
              <a:ext cx="5187950" cy="75498"/>
            </a:xfrm>
            <a:prstGeom prst="rect">
              <a:avLst/>
            </a:prstGeom>
            <a:solidFill>
              <a:srgbClr val="005094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000" b="1">
                <a:solidFill>
                  <a:schemeClr val="bg1"/>
                </a:solidFill>
                <a:latin typeface="맑은 고딕" pitchFamily="50" charset="-127"/>
              </a:endParaRPr>
            </a:p>
          </p:txBody>
        </p:sp>
        <p:cxnSp>
          <p:nvCxnSpPr>
            <p:cNvPr id="7" name="직선 연결선 6"/>
            <p:cNvCxnSpPr/>
            <p:nvPr/>
          </p:nvCxnSpPr>
          <p:spPr>
            <a:xfrm>
              <a:off x="0" y="3756786"/>
              <a:ext cx="9144000" cy="0"/>
            </a:xfrm>
            <a:prstGeom prst="line">
              <a:avLst/>
            </a:prstGeom>
            <a:ln w="15875">
              <a:solidFill>
                <a:srgbClr val="0050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/>
          <p:cNvSpPr txBox="1"/>
          <p:nvPr/>
        </p:nvSpPr>
        <p:spPr>
          <a:xfrm>
            <a:off x="539552" y="2740879"/>
            <a:ext cx="8136904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en-US" altLang="ko-KR" sz="3200" dirty="0" smtClean="0">
                <a:solidFill>
                  <a:srgbClr val="1005F5"/>
                </a:solidFill>
                <a:latin typeface="HY헤드라인M" pitchFamily="18" charset="-127"/>
                <a:ea typeface="HY헤드라인M" pitchFamily="18" charset="-127"/>
              </a:rPr>
              <a:t>2020</a:t>
            </a:r>
            <a:r>
              <a:rPr lang="ko-KR" altLang="en-US" sz="3200" dirty="0" smtClean="0">
                <a:solidFill>
                  <a:srgbClr val="1005F5"/>
                </a:solidFill>
                <a:latin typeface="HY헤드라인M" pitchFamily="18" charset="-127"/>
                <a:ea typeface="HY헤드라인M" pitchFamily="18" charset="-127"/>
              </a:rPr>
              <a:t>년 </a:t>
            </a:r>
            <a:r>
              <a:rPr lang="en-US" altLang="ko-KR" sz="3200" dirty="0" smtClean="0">
                <a:solidFill>
                  <a:srgbClr val="1005F5"/>
                </a:solidFill>
                <a:latin typeface="HY헤드라인M" pitchFamily="18" charset="-127"/>
                <a:ea typeface="HY헤드라인M" pitchFamily="18" charset="-127"/>
              </a:rPr>
              <a:t>1</a:t>
            </a:r>
            <a:r>
              <a:rPr lang="ko-KR" altLang="en-US" sz="3200" dirty="0" smtClean="0">
                <a:solidFill>
                  <a:srgbClr val="1005F5"/>
                </a:solidFill>
                <a:latin typeface="HY헤드라인M" pitchFamily="18" charset="-127"/>
                <a:ea typeface="HY헤드라인M" pitchFamily="18" charset="-127"/>
              </a:rPr>
              <a:t>분기 사업실적</a:t>
            </a:r>
            <a:endParaRPr lang="ko-KR" altLang="en-US" sz="3200" dirty="0">
              <a:solidFill>
                <a:srgbClr val="1005F5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/>
          <p:cNvSpPr txBox="1"/>
          <p:nvPr/>
        </p:nvSpPr>
        <p:spPr>
          <a:xfrm>
            <a:off x="7185462" y="516731"/>
            <a:ext cx="1647003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/>
            <a:endParaRPr lang="en-US" altLang="ko-KR" dirty="0"/>
          </a:p>
        </p:txBody>
      </p:sp>
      <p:sp>
        <p:nvSpPr>
          <p:cNvPr id="24" name="직사각형 23"/>
          <p:cNvSpPr/>
          <p:nvPr/>
        </p:nvSpPr>
        <p:spPr>
          <a:xfrm>
            <a:off x="357158" y="1342509"/>
            <a:ext cx="8501122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6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○ </a:t>
            </a: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진료</a:t>
            </a:r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인원 </a:t>
            </a:r>
            <a:endParaRPr lang="en-US" altLang="ko-KR" sz="1600" i="1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r"/>
            <a:r>
              <a:rPr lang="en-US" altLang="ko-KR" dirty="0" smtClean="0">
                <a:solidFill>
                  <a:srgbClr val="0000FF"/>
                </a:solidFill>
                <a:latin typeface="맑은고딕"/>
              </a:rPr>
              <a:t>                  </a:t>
            </a:r>
            <a:r>
              <a:rPr lang="ko-KR" altLang="en-US" dirty="0" smtClean="0">
                <a:solidFill>
                  <a:srgbClr val="0000FF"/>
                </a:solidFill>
                <a:latin typeface="맑은고딕"/>
              </a:rPr>
              <a:t>               </a:t>
            </a:r>
            <a:r>
              <a:rPr lang="en-US" altLang="ko-KR" dirty="0" smtClean="0">
                <a:solidFill>
                  <a:srgbClr val="0000FF"/>
                </a:solidFill>
                <a:latin typeface="맑은고딕"/>
              </a:rPr>
              <a:t>                                      </a:t>
            </a:r>
            <a:r>
              <a:rPr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2020. 3. 31. </a:t>
            </a:r>
            <a:r>
              <a:rPr lang="ko-KR" altLang="en-US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기준</a:t>
            </a: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 </a:t>
            </a:r>
            <a:r>
              <a:rPr lang="ko-KR" altLang="en-US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단위 </a:t>
            </a:r>
            <a:r>
              <a:rPr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%)</a:t>
            </a:r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5" name="Rectangle 472"/>
          <p:cNvSpPr>
            <a:spLocks noChangeArrowheads="1"/>
          </p:cNvSpPr>
          <p:nvPr/>
        </p:nvSpPr>
        <p:spPr bwMode="auto">
          <a:xfrm>
            <a:off x="357157" y="5295921"/>
            <a:ext cx="847530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1200" dirty="0">
                <a:latin typeface="HY견고딕" panose="02030600000101010101" pitchFamily="18" charset="-127"/>
                <a:ea typeface="HY견고딕" panose="02030600000101010101" pitchFamily="18" charset="-127"/>
              </a:rPr>
              <a:t>- </a:t>
            </a:r>
            <a:r>
              <a:rPr lang="ko-KR" altLang="en-US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총 진료인원 </a:t>
            </a: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: 46,621</a:t>
            </a:r>
            <a:r>
              <a:rPr lang="ko-KR" altLang="en-US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명</a:t>
            </a: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손익분기대비 </a:t>
            </a: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28,242</a:t>
            </a:r>
            <a:r>
              <a:rPr lang="ko-KR" altLang="en-US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명 부족</a:t>
            </a: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1200" dirty="0">
                <a:latin typeface="HY견고딕" panose="02030600000101010101" pitchFamily="18" charset="-127"/>
                <a:ea typeface="HY견고딕" panose="02030600000101010101" pitchFamily="18" charset="-127"/>
              </a:rPr>
              <a:t>- </a:t>
            </a:r>
            <a:r>
              <a:rPr lang="ko-KR" altLang="en-US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손익분기 대비 목표달성도 </a:t>
            </a: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: 62.3%</a:t>
            </a:r>
            <a:endParaRPr lang="en-US" altLang="ko-KR" sz="12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0" y="299764"/>
            <a:ext cx="9144000" cy="461665"/>
          </a:xfrm>
          <a:prstGeom prst="rect">
            <a:avLst/>
          </a:prstGeom>
          <a:solidFill>
            <a:srgbClr val="1005F5"/>
          </a:solidFill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ko-KR" altLang="en-US" sz="2400" b="1" dirty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진료 실적</a:t>
            </a:r>
            <a:endParaRPr lang="en-US" altLang="ko-KR" sz="2400" b="1" dirty="0"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8730218"/>
              </p:ext>
            </p:extLst>
          </p:nvPr>
        </p:nvGraphicFramePr>
        <p:xfrm>
          <a:off x="539552" y="2060848"/>
          <a:ext cx="8208912" cy="29523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1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21761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구분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손익분기</a:t>
                      </a:r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(A)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</a:t>
                      </a:r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분기 실적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달성도</a:t>
                      </a:r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(B/A)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176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증감</a:t>
                      </a:r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(B-C)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2020</a:t>
                      </a:r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년</a:t>
                      </a:r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(B)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2019</a:t>
                      </a:r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년</a:t>
                      </a:r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(C)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17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계</a:t>
                      </a:r>
                      <a:endParaRPr lang="ko-KR" altLang="en-US" sz="1100" b="1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74,863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-18,237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46,621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64,858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62.3%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17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입원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19,983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-5,946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11,598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17,544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58.0%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17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외래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46,992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-9,203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33,452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42,655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71.2%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17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건강증진센터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7,783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-3,086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1,496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4,582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19.2%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17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장례식장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105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-2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75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77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71.4%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434607" y="6389049"/>
            <a:ext cx="12418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dirty="0" smtClean="0">
                <a:solidFill>
                  <a:schemeClr val="bg1">
                    <a:lumMod val="65000"/>
                  </a:schemeClr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ko-KR" altLang="en-US" sz="1200" b="1" dirty="0">
              <a:solidFill>
                <a:schemeClr val="bg1">
                  <a:lumMod val="65000"/>
                </a:schemeClr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21389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/>
          <p:cNvSpPr txBox="1"/>
          <p:nvPr/>
        </p:nvSpPr>
        <p:spPr>
          <a:xfrm>
            <a:off x="7185462" y="516731"/>
            <a:ext cx="1647003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/>
            <a:endParaRPr lang="en-US" altLang="ko-KR" dirty="0"/>
          </a:p>
        </p:txBody>
      </p:sp>
      <p:sp>
        <p:nvSpPr>
          <p:cNvPr id="24" name="직사각형 23"/>
          <p:cNvSpPr/>
          <p:nvPr/>
        </p:nvSpPr>
        <p:spPr>
          <a:xfrm>
            <a:off x="357158" y="1342509"/>
            <a:ext cx="8501122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6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○ </a:t>
            </a: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진료</a:t>
            </a:r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수익 </a:t>
            </a:r>
            <a:endParaRPr lang="en-US" altLang="ko-KR" sz="1600" i="1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r"/>
            <a:r>
              <a:rPr lang="en-US" altLang="ko-KR" dirty="0" smtClean="0">
                <a:solidFill>
                  <a:srgbClr val="0000FF"/>
                </a:solidFill>
                <a:latin typeface="맑은고딕"/>
              </a:rPr>
              <a:t>                  </a:t>
            </a:r>
            <a:r>
              <a:rPr lang="ko-KR" altLang="en-US" dirty="0" smtClean="0">
                <a:solidFill>
                  <a:srgbClr val="0000FF"/>
                </a:solidFill>
                <a:latin typeface="맑은고딕"/>
              </a:rPr>
              <a:t>               </a:t>
            </a:r>
            <a:r>
              <a:rPr lang="en-US" altLang="ko-KR" dirty="0" smtClean="0">
                <a:solidFill>
                  <a:srgbClr val="0000FF"/>
                </a:solidFill>
                <a:latin typeface="맑은고딕"/>
              </a:rPr>
              <a:t>                                      </a:t>
            </a:r>
            <a:r>
              <a:rPr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2020. 3. 31. </a:t>
            </a:r>
            <a:r>
              <a:rPr lang="ko-KR" altLang="en-US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기준</a:t>
            </a: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 </a:t>
            </a:r>
            <a:r>
              <a:rPr lang="ko-KR" altLang="en-US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단위 </a:t>
            </a:r>
            <a:r>
              <a:rPr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20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%)</a:t>
            </a:r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5" name="Rectangle 472"/>
          <p:cNvSpPr>
            <a:spLocks noChangeArrowheads="1"/>
          </p:cNvSpPr>
          <p:nvPr/>
        </p:nvSpPr>
        <p:spPr bwMode="auto">
          <a:xfrm>
            <a:off x="357157" y="5295921"/>
            <a:ext cx="860733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1200" dirty="0">
                <a:latin typeface="HY견고딕" panose="02030600000101010101" pitchFamily="18" charset="-127"/>
                <a:ea typeface="HY견고딕" panose="02030600000101010101" pitchFamily="18" charset="-127"/>
              </a:rPr>
              <a:t>- </a:t>
            </a:r>
            <a:r>
              <a:rPr lang="ko-KR" altLang="en-US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총 진료수익 </a:t>
            </a: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:  5,829</a:t>
            </a:r>
            <a:r>
              <a:rPr lang="ko-KR" altLang="en-US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백만원</a:t>
            </a: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손익분기 대비 </a:t>
            </a: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3,150</a:t>
            </a:r>
            <a:r>
              <a:rPr lang="ko-KR" altLang="en-US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백만원 부족</a:t>
            </a: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endParaRPr lang="en-US" altLang="ko-KR" sz="12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- </a:t>
            </a:r>
            <a:r>
              <a:rPr lang="ko-KR" altLang="en-US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손익분기 대비 목표달성도 </a:t>
            </a: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: 64.9%</a:t>
            </a:r>
            <a:endParaRPr lang="en-US" altLang="ko-KR" sz="12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0" y="299764"/>
            <a:ext cx="9144000" cy="461665"/>
          </a:xfrm>
          <a:prstGeom prst="rect">
            <a:avLst/>
          </a:prstGeom>
          <a:solidFill>
            <a:srgbClr val="1005F5"/>
          </a:solidFill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ko-KR" altLang="en-US" sz="2400" b="1" dirty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진료 실적</a:t>
            </a:r>
            <a:endParaRPr lang="en-US" altLang="ko-KR" sz="2400" b="1" dirty="0"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3399696"/>
              </p:ext>
            </p:extLst>
          </p:nvPr>
        </p:nvGraphicFramePr>
        <p:xfrm>
          <a:off x="539552" y="2060848"/>
          <a:ext cx="8208912" cy="29523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1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21761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구분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손익분기</a:t>
                      </a:r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(A)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</a:t>
                      </a:r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분기 실적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달성도</a:t>
                      </a:r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(B/A)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176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증감</a:t>
                      </a:r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(B-C)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2020</a:t>
                      </a:r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년</a:t>
                      </a:r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(B)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2019</a:t>
                      </a:r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년</a:t>
                      </a:r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(C)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17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계</a:t>
                      </a:r>
                      <a:endParaRPr lang="ko-KR" altLang="en-US" sz="1100" b="1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8,979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-1,297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5,829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7,126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64.9%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17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입원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5,113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-536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3,368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3,904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65.9%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17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외래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2,843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-442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2,037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2,479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71.6%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17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건강증진센터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519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-260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90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350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17.3%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17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장례식장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504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-59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334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393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66.3%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434607" y="6389049"/>
            <a:ext cx="12418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dirty="0" smtClean="0">
                <a:solidFill>
                  <a:schemeClr val="bg1">
                    <a:lumMod val="65000"/>
                  </a:schemeClr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ko-KR" altLang="en-US" sz="1200" b="1" dirty="0">
              <a:solidFill>
                <a:schemeClr val="bg1">
                  <a:lumMod val="65000"/>
                </a:schemeClr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58540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/>
          <p:cNvSpPr txBox="1"/>
          <p:nvPr/>
        </p:nvSpPr>
        <p:spPr>
          <a:xfrm>
            <a:off x="7185462" y="516731"/>
            <a:ext cx="1647003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/>
            <a:endParaRPr lang="en-US" altLang="ko-KR" dirty="0"/>
          </a:p>
        </p:txBody>
      </p:sp>
      <p:sp>
        <p:nvSpPr>
          <p:cNvPr id="24" name="직사각형 23"/>
          <p:cNvSpPr/>
          <p:nvPr/>
        </p:nvSpPr>
        <p:spPr>
          <a:xfrm>
            <a:off x="357158" y="1342509"/>
            <a:ext cx="8501122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6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○ </a:t>
            </a: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기업회계</a:t>
            </a:r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(‘20. 1</a:t>
            </a: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분기</a:t>
            </a:r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en-US" altLang="ko-KR" sz="1600" i="1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r"/>
            <a:r>
              <a:rPr lang="en-US" altLang="ko-KR" dirty="0" smtClean="0">
                <a:solidFill>
                  <a:srgbClr val="0000FF"/>
                </a:solidFill>
                <a:latin typeface="맑은고딕"/>
              </a:rPr>
              <a:t>                 </a:t>
            </a:r>
            <a:r>
              <a:rPr lang="ko-KR" altLang="en-US" dirty="0" smtClean="0">
                <a:solidFill>
                  <a:srgbClr val="0000FF"/>
                </a:solidFill>
                <a:latin typeface="맑은고딕"/>
              </a:rPr>
              <a:t>               </a:t>
            </a:r>
            <a:r>
              <a:rPr lang="en-US" altLang="ko-KR" dirty="0" smtClean="0">
                <a:solidFill>
                  <a:srgbClr val="0000FF"/>
                </a:solidFill>
                <a:latin typeface="맑은고딕"/>
              </a:rPr>
              <a:t>                                      </a:t>
            </a:r>
            <a:r>
              <a:rPr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2020. 3. 31. </a:t>
            </a:r>
            <a:r>
              <a:rPr lang="ko-KR" altLang="en-US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기준</a:t>
            </a: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 </a:t>
            </a:r>
            <a:r>
              <a:rPr lang="ko-KR" altLang="en-US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단위 </a:t>
            </a:r>
            <a:r>
              <a:rPr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20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0" y="299764"/>
            <a:ext cx="9144000" cy="461665"/>
          </a:xfrm>
          <a:prstGeom prst="rect">
            <a:avLst/>
          </a:prstGeom>
          <a:solidFill>
            <a:srgbClr val="1005F5"/>
          </a:solidFill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ko-KR" altLang="en-US" sz="2400" b="1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결 산</a:t>
            </a:r>
            <a:endParaRPr lang="en-US" altLang="ko-KR" sz="2400" b="1" dirty="0"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4106352"/>
              </p:ext>
            </p:extLst>
          </p:nvPr>
        </p:nvGraphicFramePr>
        <p:xfrm>
          <a:off x="827584" y="2132856"/>
          <a:ext cx="7848872" cy="1728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22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622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622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622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구 분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당기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(A)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전기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(B)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증감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(A-B)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수익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6,378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7,540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△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1,162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비용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8,970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8,738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232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손익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△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2,592</a:t>
                      </a:r>
                      <a:endParaRPr lang="ko-KR" altLang="en-US" sz="1100" dirty="0" smtClean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△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1,198</a:t>
                      </a:r>
                      <a:endParaRPr lang="en-US" altLang="ko-KR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△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1,394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6203756"/>
              </p:ext>
            </p:extLst>
          </p:nvPr>
        </p:nvGraphicFramePr>
        <p:xfrm>
          <a:off x="683568" y="4581128"/>
          <a:ext cx="8064896" cy="1296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65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65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25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25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256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5256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5256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5256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5256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5256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2140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21409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21409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421409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421409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421409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421409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421409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</a:tblGrid>
              <a:tr h="300763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차액</a:t>
                      </a:r>
                      <a:endParaRPr lang="en-US" altLang="ko-KR" sz="900" dirty="0" smtClean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  <a:p>
                      <a:pPr algn="ctr" latinLnBrk="1"/>
                      <a:r>
                        <a:rPr lang="en-US" altLang="ko-KR" sz="9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(A-B)</a:t>
                      </a:r>
                      <a:endParaRPr lang="ko-KR" altLang="en-US" sz="9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gridSpan="9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수 </a:t>
                      </a:r>
                      <a:r>
                        <a:rPr lang="ko-KR" altLang="en-US" sz="900" dirty="0" err="1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익</a:t>
                      </a:r>
                      <a:endParaRPr lang="ko-KR" altLang="en-US" sz="9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gridSpan="8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비 용</a:t>
                      </a:r>
                      <a:endParaRPr lang="ko-KR" altLang="en-US" sz="9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62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700" b="1" dirty="0" smtClean="0"/>
                        <a:t>계</a:t>
                      </a:r>
                      <a:r>
                        <a:rPr lang="en-US" altLang="ko-KR" sz="700" b="1" dirty="0" smtClean="0"/>
                        <a:t>(A)</a:t>
                      </a:r>
                      <a:endParaRPr lang="ko-KR" altLang="en-US" sz="7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입원</a:t>
                      </a:r>
                      <a:endParaRPr lang="ko-KR" altLang="en-US" sz="7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외래</a:t>
                      </a:r>
                      <a:endParaRPr lang="ko-KR" altLang="en-US" sz="7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기타</a:t>
                      </a:r>
                      <a:endParaRPr lang="ko-KR" altLang="en-US" sz="7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부대</a:t>
                      </a:r>
                      <a:endParaRPr lang="ko-KR" altLang="en-US" sz="7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임대료</a:t>
                      </a:r>
                      <a:endParaRPr lang="ko-KR" altLang="en-US" sz="7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기부금</a:t>
                      </a:r>
                      <a:endParaRPr lang="ko-KR" altLang="en-US" sz="7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err="1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잡이익</a:t>
                      </a:r>
                      <a:endParaRPr lang="ko-KR" altLang="en-US" sz="7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이자수익 등</a:t>
                      </a:r>
                      <a:endParaRPr lang="ko-KR" altLang="en-US" sz="7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b="1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계</a:t>
                      </a:r>
                      <a:r>
                        <a:rPr lang="en-US" altLang="ko-KR" sz="700" b="1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(B)</a:t>
                      </a:r>
                      <a:endParaRPr lang="ko-KR" altLang="en-US" sz="700" b="1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인건비</a:t>
                      </a:r>
                      <a:endParaRPr lang="ko-KR" altLang="en-US" sz="7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퇴직</a:t>
                      </a:r>
                      <a:endParaRPr lang="en-US" altLang="ko-KR" sz="700" dirty="0" smtClean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7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급여</a:t>
                      </a:r>
                      <a:endParaRPr lang="ko-KR" altLang="en-US" sz="7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재료비</a:t>
                      </a:r>
                      <a:endParaRPr lang="ko-KR" altLang="en-US" sz="7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관리비</a:t>
                      </a:r>
                      <a:endParaRPr lang="ko-KR" altLang="en-US" sz="7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부대</a:t>
                      </a:r>
                      <a:endParaRPr lang="ko-KR" altLang="en-US" sz="7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이자</a:t>
                      </a:r>
                      <a:endParaRPr lang="ko-KR" altLang="en-US" sz="7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기부금</a:t>
                      </a:r>
                      <a:endParaRPr lang="ko-KR" altLang="en-US" sz="7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2755"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750" b="1" dirty="0" smtClean="0">
                          <a:latin typeface="+mn-ea"/>
                          <a:ea typeface="+mn-ea"/>
                        </a:rPr>
                        <a:t>△</a:t>
                      </a:r>
                      <a:r>
                        <a:rPr lang="en-US" altLang="ko-KR" sz="750" b="1" dirty="0" smtClean="0">
                          <a:latin typeface="+mn-ea"/>
                          <a:ea typeface="+mn-ea"/>
                        </a:rPr>
                        <a:t>1,394</a:t>
                      </a:r>
                      <a:endParaRPr lang="ko-KR" altLang="en-US" sz="75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750" b="1" dirty="0" smtClean="0">
                          <a:latin typeface="+mn-ea"/>
                          <a:ea typeface="+mn-ea"/>
                        </a:rPr>
                        <a:t>△</a:t>
                      </a:r>
                      <a:r>
                        <a:rPr lang="en-US" altLang="ko-KR" sz="750" b="1" dirty="0" smtClean="0">
                          <a:latin typeface="+mn-ea"/>
                          <a:ea typeface="+mn-ea"/>
                        </a:rPr>
                        <a:t>1,162</a:t>
                      </a:r>
                      <a:endParaRPr lang="ko-KR" altLang="en-US" sz="75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750" dirty="0" smtClean="0">
                          <a:latin typeface="+mn-ea"/>
                          <a:ea typeface="+mn-ea"/>
                        </a:rPr>
                        <a:t>△</a:t>
                      </a:r>
                      <a:r>
                        <a:rPr lang="en-US" altLang="ko-KR" sz="750" dirty="0" smtClean="0">
                          <a:latin typeface="+mn-ea"/>
                          <a:ea typeface="+mn-ea"/>
                        </a:rPr>
                        <a:t>563</a:t>
                      </a:r>
                      <a:endParaRPr lang="ko-KR" altLang="en-US" sz="75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750" dirty="0" smtClean="0">
                          <a:latin typeface="+mn-ea"/>
                          <a:ea typeface="+mn-ea"/>
                        </a:rPr>
                        <a:t>△</a:t>
                      </a:r>
                      <a:r>
                        <a:rPr lang="en-US" altLang="ko-KR" sz="750" dirty="0" smtClean="0">
                          <a:latin typeface="+mn-ea"/>
                          <a:ea typeface="+mn-ea"/>
                        </a:rPr>
                        <a:t>434</a:t>
                      </a:r>
                      <a:endParaRPr lang="ko-KR" altLang="en-US" sz="75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750" dirty="0" smtClean="0">
                          <a:latin typeface="+mn-ea"/>
                          <a:ea typeface="+mn-ea"/>
                        </a:rPr>
                        <a:t>△</a:t>
                      </a:r>
                      <a:r>
                        <a:rPr lang="en-US" altLang="ko-KR" sz="750" dirty="0" smtClean="0">
                          <a:latin typeface="+mn-ea"/>
                          <a:ea typeface="+mn-ea"/>
                        </a:rPr>
                        <a:t>291</a:t>
                      </a:r>
                      <a:endParaRPr lang="ko-KR" altLang="en-US" sz="75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750" dirty="0" smtClean="0">
                          <a:latin typeface="+mn-ea"/>
                          <a:ea typeface="+mn-ea"/>
                        </a:rPr>
                        <a:t>△</a:t>
                      </a:r>
                      <a:r>
                        <a:rPr lang="en-US" altLang="ko-KR" sz="750" dirty="0" smtClean="0">
                          <a:latin typeface="+mn-ea"/>
                          <a:ea typeface="+mn-ea"/>
                        </a:rPr>
                        <a:t>59</a:t>
                      </a:r>
                      <a:endParaRPr lang="ko-KR" altLang="en-US" sz="75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750" dirty="0" smtClean="0">
                          <a:latin typeface="+mn-ea"/>
                          <a:ea typeface="+mn-ea"/>
                        </a:rPr>
                        <a:t>△</a:t>
                      </a:r>
                      <a:r>
                        <a:rPr lang="en-US" altLang="ko-KR" sz="750" dirty="0" smtClean="0">
                          <a:latin typeface="+mn-ea"/>
                          <a:ea typeface="+mn-ea"/>
                        </a:rPr>
                        <a:t>22</a:t>
                      </a:r>
                      <a:endParaRPr lang="ko-KR" altLang="en-US" sz="75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50" dirty="0" smtClean="0">
                          <a:latin typeface="+mn-ea"/>
                          <a:ea typeface="+mn-ea"/>
                        </a:rPr>
                        <a:t>198</a:t>
                      </a:r>
                      <a:endParaRPr lang="ko-KR" altLang="en-US" sz="750" dirty="0" smtClean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10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△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</a:t>
                      </a:r>
                      <a:endParaRPr lang="ko-KR" altLang="en-US" sz="800" dirty="0" smtClean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b="1" dirty="0" smtClean="0">
                          <a:latin typeface="+mn-ea"/>
                          <a:ea typeface="+mn-ea"/>
                        </a:rPr>
                        <a:t>232</a:t>
                      </a:r>
                      <a:endParaRPr lang="ko-KR" altLang="en-US" sz="8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653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700" dirty="0" smtClean="0">
                          <a:latin typeface="+mn-ea"/>
                          <a:ea typeface="+mn-ea"/>
                        </a:rPr>
                        <a:t>△</a:t>
                      </a:r>
                      <a:r>
                        <a:rPr lang="en-US" altLang="ko-KR" sz="700" dirty="0" smtClean="0">
                          <a:latin typeface="+mn-ea"/>
                          <a:ea typeface="+mn-ea"/>
                        </a:rPr>
                        <a:t>207</a:t>
                      </a:r>
                      <a:endParaRPr lang="ko-KR" altLang="en-US" sz="7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△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93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△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65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△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61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△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6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08187" y="4221088"/>
            <a:ext cx="230425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 smtClean="0"/>
              <a:t>전기대비 증감내역</a:t>
            </a:r>
            <a:endParaRPr lang="ko-KR" altLang="en-US" sz="11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732240" y="4237990"/>
            <a:ext cx="20160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단위 </a:t>
            </a:r>
            <a:r>
              <a:rPr lang="en-US" altLang="ko-KR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0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백만원</a:t>
            </a:r>
            <a:r>
              <a:rPr lang="en-US" altLang="ko-KR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434607" y="6389049"/>
            <a:ext cx="12418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dirty="0" smtClean="0">
                <a:solidFill>
                  <a:schemeClr val="bg1">
                    <a:lumMod val="65000"/>
                  </a:schemeClr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ko-KR" altLang="en-US" sz="1200" b="1" dirty="0">
              <a:solidFill>
                <a:schemeClr val="bg1">
                  <a:lumMod val="65000"/>
                </a:schemeClr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43441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3"/>
          <p:cNvGrpSpPr>
            <a:grpSpLocks/>
          </p:cNvGrpSpPr>
          <p:nvPr/>
        </p:nvGrpSpPr>
        <p:grpSpPr bwMode="auto">
          <a:xfrm>
            <a:off x="0" y="3645024"/>
            <a:ext cx="9144000" cy="82550"/>
            <a:chOff x="0" y="3756786"/>
            <a:chExt cx="9144000" cy="81789"/>
          </a:xfrm>
        </p:grpSpPr>
        <p:sp>
          <p:nvSpPr>
            <p:cNvPr id="3" name="직사각형 2"/>
            <p:cNvSpPr/>
            <p:nvPr/>
          </p:nvSpPr>
          <p:spPr>
            <a:xfrm>
              <a:off x="2051050" y="3763077"/>
              <a:ext cx="5187950" cy="75498"/>
            </a:xfrm>
            <a:prstGeom prst="rect">
              <a:avLst/>
            </a:prstGeom>
            <a:solidFill>
              <a:srgbClr val="005094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000" b="1">
                <a:solidFill>
                  <a:schemeClr val="bg1"/>
                </a:solidFill>
                <a:latin typeface="맑은 고딕" pitchFamily="50" charset="-127"/>
              </a:endParaRPr>
            </a:p>
          </p:txBody>
        </p:sp>
        <p:cxnSp>
          <p:nvCxnSpPr>
            <p:cNvPr id="7" name="직선 연결선 6"/>
            <p:cNvCxnSpPr/>
            <p:nvPr/>
          </p:nvCxnSpPr>
          <p:spPr>
            <a:xfrm>
              <a:off x="0" y="3756786"/>
              <a:ext cx="9144000" cy="0"/>
            </a:xfrm>
            <a:prstGeom prst="line">
              <a:avLst/>
            </a:prstGeom>
            <a:ln w="15875">
              <a:solidFill>
                <a:srgbClr val="0050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/>
          <p:cNvSpPr txBox="1"/>
          <p:nvPr/>
        </p:nvSpPr>
        <p:spPr>
          <a:xfrm>
            <a:off x="928662" y="2852936"/>
            <a:ext cx="7286676" cy="58477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ko-KR" altLang="en-US" sz="3200" dirty="0" smtClean="0">
                <a:solidFill>
                  <a:srgbClr val="1005F5"/>
                </a:solidFill>
                <a:latin typeface="HY헤드라인M" pitchFamily="18" charset="-127"/>
                <a:ea typeface="HY헤드라인M" pitchFamily="18" charset="-127"/>
              </a:rPr>
              <a:t>부서별 주요현안 추진 실적</a:t>
            </a:r>
            <a:endParaRPr lang="ko-KR" altLang="en-US" sz="3200" dirty="0">
              <a:solidFill>
                <a:srgbClr val="1005F5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32073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1.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병원 홍보 강화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grpSp>
        <p:nvGrpSpPr>
          <p:cNvPr id="30" name="그룹 29"/>
          <p:cNvGrpSpPr/>
          <p:nvPr/>
        </p:nvGrpSpPr>
        <p:grpSpPr>
          <a:xfrm>
            <a:off x="833236" y="1052737"/>
            <a:ext cx="7627196" cy="720079"/>
            <a:chOff x="428596" y="1571612"/>
            <a:chExt cx="8286808" cy="1591973"/>
          </a:xfrm>
        </p:grpSpPr>
        <p:sp>
          <p:nvSpPr>
            <p:cNvPr id="31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1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추진실적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2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목표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홍보 활성화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추진실적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22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건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언론홍보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게시물관리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SNS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홍보 등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7792433" y="533079"/>
            <a:ext cx="10280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err="1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경영지원실</a:t>
            </a:r>
            <a:endParaRPr lang="ko-KR" altLang="en-US" sz="12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836462" y="1988841"/>
            <a:ext cx="7627196" cy="720079"/>
            <a:chOff x="428596" y="1571612"/>
            <a:chExt cx="8286808" cy="1591973"/>
          </a:xfrm>
        </p:grpSpPr>
        <p:sp>
          <p:nvSpPr>
            <p:cNvPr id="17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주요내용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18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협력회의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언론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인쇄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동영상 등 홍보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836462" y="2924945"/>
            <a:ext cx="7627196" cy="1656183"/>
            <a:chOff x="428596" y="1571612"/>
            <a:chExt cx="8286808" cy="1591973"/>
          </a:xfrm>
        </p:grpSpPr>
        <p:sp>
          <p:nvSpPr>
            <p:cNvPr id="20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주요사업 성과 및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개선사항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1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과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언론홍보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5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건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SNS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홍보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11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건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게시물 관리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6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건 등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endParaRPr lang="en-US" altLang="ko-KR" sz="6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255587" indent="-171450" algn="just">
                <a:lnSpc>
                  <a:spcPct val="150000"/>
                </a:lnSpc>
                <a:spcBef>
                  <a:spcPct val="20000"/>
                </a:spcBef>
                <a:buFont typeface="Arial" panose="020B0604020202020204" pitchFamily="34" charset="0"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개선사항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SNS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를 통한 홍보 강화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페이스북 등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  <a:endParaRPr lang="en-US" altLang="ko-KR" sz="1200" dirty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836462" y="4869161"/>
            <a:ext cx="7627196" cy="1224136"/>
            <a:chOff x="428596" y="1571612"/>
            <a:chExt cx="8286808" cy="1591973"/>
          </a:xfrm>
        </p:grpSpPr>
        <p:sp>
          <p:nvSpPr>
            <p:cNvPr id="23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추진계획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4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읍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·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면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·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동사무소 및 보건진료소 등 총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111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 기관 중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50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 기관 방문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내용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장례식장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건강증진센터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간호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·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간병통합서비스병동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호스피스병동 등 사업설명회 추진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참석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기획계장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검진사업계장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부대사업계장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홍보담당 등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26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10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3218870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32073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>
                <a:latin typeface="HY헤드라인M" pitchFamily="18" charset="-127"/>
                <a:ea typeface="HY헤드라인M" pitchFamily="18" charset="-127"/>
              </a:rPr>
              <a:t>2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. 2020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년 응급의료기관 평가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grpSp>
        <p:nvGrpSpPr>
          <p:cNvPr id="30" name="그룹 29"/>
          <p:cNvGrpSpPr/>
          <p:nvPr/>
        </p:nvGrpSpPr>
        <p:grpSpPr>
          <a:xfrm>
            <a:off x="833236" y="1052737"/>
            <a:ext cx="7627196" cy="720079"/>
            <a:chOff x="428596" y="1571612"/>
            <a:chExt cx="8286808" cy="1591973"/>
          </a:xfrm>
        </p:grpSpPr>
        <p:sp>
          <p:nvSpPr>
            <p:cNvPr id="31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1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추진실적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2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목표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“B”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등급 유지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(2020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년 응급의료기관 평가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추진실적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취약한 지표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3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개 선정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·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관리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7668344" y="533079"/>
            <a:ext cx="12241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응급의료센터</a:t>
            </a:r>
            <a:endParaRPr lang="ko-KR" altLang="en-US" sz="12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836462" y="1988841"/>
            <a:ext cx="7627196" cy="1780727"/>
            <a:chOff x="428596" y="1571612"/>
            <a:chExt cx="8286808" cy="1591973"/>
          </a:xfrm>
        </p:grpSpPr>
        <p:sp>
          <p:nvSpPr>
            <p:cNvPr id="17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주요내용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18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중증상병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해당환자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구성비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응급실 전체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내원환자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중 중증상병해당환자의 구성 비율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endParaRPr lang="en-US" altLang="ko-KR" sz="6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263525" indent="-179388" algn="just"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전입 중증응급환자 진료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제공률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전원 온 중증환자 중 치료없이 다시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전원된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환자를 제외한 치료 완료된 환자의 비율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endParaRPr lang="en-US" altLang="ko-KR" sz="6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263525" indent="-179388" algn="just"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최종치료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진료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제공률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* </a:t>
              </a:r>
              <a:r>
                <a:rPr lang="ko-KR" altLang="en-US" sz="11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최종치료</a:t>
              </a:r>
              <a:r>
                <a:rPr lang="ko-KR" altLang="en-US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</a:t>
              </a:r>
              <a:r>
                <a:rPr lang="ko-KR" altLang="en-US" sz="11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응급수술</a:t>
              </a:r>
              <a:r>
                <a:rPr lang="en-US" altLang="ko-KR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시술 및 집중치료 등</a:t>
              </a:r>
              <a:endParaRPr lang="en-US" altLang="ko-KR" sz="1100" dirty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최종 치료가 필요한 중증환자 중 최종 치료가 이루어진 비율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836462" y="3953717"/>
            <a:ext cx="7627196" cy="1347491"/>
            <a:chOff x="428596" y="1571612"/>
            <a:chExt cx="8286809" cy="1591973"/>
          </a:xfrm>
        </p:grpSpPr>
        <p:sp>
          <p:nvSpPr>
            <p:cNvPr id="20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주요사업 성과 및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개선사항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1" name="Rectangle 4"/>
            <p:cNvSpPr>
              <a:spLocks noChangeArrowheads="1"/>
            </p:cNvSpPr>
            <p:nvPr/>
          </p:nvSpPr>
          <p:spPr bwMode="auto">
            <a:xfrm>
              <a:off x="2357423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</a:t>
              </a:r>
              <a:endParaRPr lang="en-US" altLang="ko-KR" sz="1200" dirty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응급의료기관평가 결과 저조한 지표에 대한 지표 관리 계획서 작성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255587" indent="-171450" algn="just">
                <a:lnSpc>
                  <a:spcPct val="150000"/>
                </a:lnSpc>
                <a:spcBef>
                  <a:spcPct val="20000"/>
                </a:spcBef>
                <a:buFont typeface="Arial" panose="020B0604020202020204" pitchFamily="34" charset="0"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개선사항</a:t>
              </a:r>
              <a:endParaRPr lang="en-US" altLang="ko-KR" sz="1200" dirty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지표 선정을 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위한 응급실운영위원회 개최 및 회의를 통한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지표 결정</a:t>
              </a:r>
              <a:endParaRPr lang="en-US" altLang="ko-KR" sz="1200" dirty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836462" y="5485357"/>
            <a:ext cx="7627196" cy="607940"/>
            <a:chOff x="428596" y="1571612"/>
            <a:chExt cx="8286808" cy="1591973"/>
          </a:xfrm>
        </p:grpSpPr>
        <p:sp>
          <p:nvSpPr>
            <p:cNvPr id="23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추진계획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4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취약 지표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3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 중점관리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모니터링 실시 등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 </a:t>
              </a:r>
            </a:p>
          </p:txBody>
        </p:sp>
      </p:grpSp>
      <p:sp>
        <p:nvSpPr>
          <p:cNvPr id="26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11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125091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356734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3.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종합검진 활성화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검진 수익 증대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grpSp>
        <p:nvGrpSpPr>
          <p:cNvPr id="30" name="그룹 29"/>
          <p:cNvGrpSpPr/>
          <p:nvPr/>
        </p:nvGrpSpPr>
        <p:grpSpPr>
          <a:xfrm>
            <a:off x="833236" y="1052737"/>
            <a:ext cx="7627196" cy="720079"/>
            <a:chOff x="428596" y="1571612"/>
            <a:chExt cx="8286808" cy="1591973"/>
          </a:xfrm>
        </p:grpSpPr>
        <p:sp>
          <p:nvSpPr>
            <p:cNvPr id="31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1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추진실적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2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목표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검진수익증대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(2,200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백만원 수익 달성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추진실적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90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백만원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전년동기 대비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74.3%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감소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7668344" y="533079"/>
            <a:ext cx="12241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건강증진센터</a:t>
            </a:r>
            <a:endParaRPr lang="ko-KR" altLang="en-US" sz="12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836462" y="1943208"/>
            <a:ext cx="7627196" cy="1036159"/>
            <a:chOff x="428596" y="1571612"/>
            <a:chExt cx="8286808" cy="1591973"/>
          </a:xfrm>
        </p:grpSpPr>
        <p:sp>
          <p:nvSpPr>
            <p:cNvPr id="17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주요내용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18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개인병원과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차별화된 종합검진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집중육성을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통한 수익증대 노력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종합검진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사업장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유치를 위한 적극적 마케팅으로 타 검진기관과의 경쟁력 강화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836462" y="3151432"/>
            <a:ext cx="7627196" cy="1728192"/>
            <a:chOff x="428596" y="1571612"/>
            <a:chExt cx="8286808" cy="1591973"/>
          </a:xfrm>
        </p:grpSpPr>
        <p:sp>
          <p:nvSpPr>
            <p:cNvPr id="20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주요사업 성과 및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개선사항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1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과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코카콜라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/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한국음료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신규 사업장 협약 진행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종합검진 홍보물 발송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남원시청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외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3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곳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endParaRPr lang="en-US" altLang="ko-KR" sz="4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255587" indent="-171450" algn="just">
                <a:lnSpc>
                  <a:spcPct val="150000"/>
                </a:lnSpc>
                <a:spcBef>
                  <a:spcPct val="20000"/>
                </a:spcBef>
                <a:buFont typeface="Arial" panose="020B0604020202020204" pitchFamily="34" charset="0"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문 제 점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코로나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-19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로 검진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내원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수 감소 및 건강증진센터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미운영</a:t>
              </a:r>
              <a:endParaRPr lang="en-US" altLang="ko-KR" sz="1200" dirty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836462" y="5085183"/>
            <a:ext cx="7627196" cy="936105"/>
            <a:chOff x="428596" y="1571612"/>
            <a:chExt cx="8286808" cy="1591973"/>
          </a:xfrm>
        </p:grpSpPr>
        <p:sp>
          <p:nvSpPr>
            <p:cNvPr id="23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추진계획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4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검진 홍보 강화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코로나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-19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종식 후 사업장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요양시설 등 검진 홍보 강화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건강검진 독려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26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12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2040682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32073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4. </a:t>
            </a:r>
            <a:r>
              <a:rPr lang="ko-KR" altLang="en-US" sz="1600" dirty="0" err="1" smtClean="0">
                <a:latin typeface="HY헤드라인M" pitchFamily="18" charset="-127"/>
                <a:ea typeface="HY헤드라인M" pitchFamily="18" charset="-127"/>
              </a:rPr>
              <a:t>감염병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 위기대응 역량 강화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grpSp>
        <p:nvGrpSpPr>
          <p:cNvPr id="30" name="그룹 29"/>
          <p:cNvGrpSpPr/>
          <p:nvPr/>
        </p:nvGrpSpPr>
        <p:grpSpPr>
          <a:xfrm>
            <a:off x="833236" y="1052737"/>
            <a:ext cx="7627196" cy="720079"/>
            <a:chOff x="428596" y="1571612"/>
            <a:chExt cx="8286808" cy="1591973"/>
          </a:xfrm>
        </p:grpSpPr>
        <p:sp>
          <p:nvSpPr>
            <p:cNvPr id="31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1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추진실적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2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목표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감염병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위기대응 역량 강화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추진실적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모의훈련 실시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감염 환자 발생부터 단계별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대처방안 등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7792433" y="533079"/>
            <a:ext cx="10280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err="1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감염병센터</a:t>
            </a:r>
            <a:endParaRPr lang="ko-KR" altLang="en-US" sz="12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836462" y="1953673"/>
            <a:ext cx="7627196" cy="1080119"/>
            <a:chOff x="428596" y="1571612"/>
            <a:chExt cx="8286808" cy="1591973"/>
          </a:xfrm>
        </p:grpSpPr>
        <p:sp>
          <p:nvSpPr>
            <p:cNvPr id="17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주요내용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18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감염예방 및 관리를 위한 운영체계 정비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감염병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위기대응 모의훈련 실시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감염관리위원회 운영 등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836462" y="3212976"/>
            <a:ext cx="7627196" cy="1728192"/>
            <a:chOff x="428596" y="1571612"/>
            <a:chExt cx="8286808" cy="1968144"/>
          </a:xfrm>
        </p:grpSpPr>
        <p:sp>
          <p:nvSpPr>
            <p:cNvPr id="20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968144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주요사업 성과 및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개선사항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1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968144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과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감염병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지침에 따라 최초 환자 발생부터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상황보고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위기평가회의 등 단계별 대처능력 점검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-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감염병위기대응팀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구성 및 운영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endParaRPr lang="en-US" altLang="ko-KR" sz="6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255587" indent="-171450" algn="just">
                <a:lnSpc>
                  <a:spcPct val="150000"/>
                </a:lnSpc>
                <a:spcBef>
                  <a:spcPct val="20000"/>
                </a:spcBef>
                <a:buFont typeface="Arial" panose="020B0604020202020204" pitchFamily="34" charset="0"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개선사항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명확한 업무 구분을 통해 각자 역할에 대한 집중력 강화</a:t>
              </a:r>
              <a:endParaRPr lang="en-US" altLang="ko-KR" sz="1200" dirty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836462" y="5105844"/>
            <a:ext cx="7627196" cy="987452"/>
            <a:chOff x="428596" y="1571612"/>
            <a:chExt cx="8286808" cy="1591973"/>
          </a:xfrm>
        </p:grpSpPr>
        <p:sp>
          <p:nvSpPr>
            <p:cNvPr id="23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추진계획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4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감염관리 요원 점검 및 훈련 강화</a:t>
              </a:r>
              <a:endParaRPr lang="en-US" altLang="ko-KR" sz="1200" dirty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감염관리 교육 실시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감염관리 행사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워크숍 개최 등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</a:p>
          </p:txBody>
        </p:sp>
      </p:grpSp>
      <p:sp>
        <p:nvSpPr>
          <p:cNvPr id="26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13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1484072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479147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5.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약제급여적정성평가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grpSp>
        <p:nvGrpSpPr>
          <p:cNvPr id="30" name="그룹 29"/>
          <p:cNvGrpSpPr/>
          <p:nvPr/>
        </p:nvGrpSpPr>
        <p:grpSpPr>
          <a:xfrm>
            <a:off x="833236" y="1052737"/>
            <a:ext cx="7627196" cy="720079"/>
            <a:chOff x="428596" y="1571612"/>
            <a:chExt cx="8286808" cy="1591973"/>
          </a:xfrm>
        </p:grpSpPr>
        <p:sp>
          <p:nvSpPr>
            <p:cNvPr id="31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1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추진실적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2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목표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약제급여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적정성 평가 관리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전년 대비 개선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추진실적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1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분기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0.97 (2020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년 목표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1 /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비교병원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평균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= 1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로 표시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8080465" y="533079"/>
            <a:ext cx="10280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err="1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약제과</a:t>
            </a:r>
            <a:endParaRPr lang="ko-KR" altLang="en-US" sz="12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836462" y="1988840"/>
            <a:ext cx="7627196" cy="1097703"/>
            <a:chOff x="428596" y="1571612"/>
            <a:chExt cx="8286808" cy="1591973"/>
          </a:xfrm>
        </p:grpSpPr>
        <p:sp>
          <p:nvSpPr>
            <p:cNvPr id="17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주요내용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18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지역거점공공병원 운영평가 지표 관리</a:t>
              </a:r>
              <a:endParaRPr lang="en-US" altLang="ko-KR" sz="1200" dirty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처방건당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약품목수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처방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1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회당 평균적으로 발생된 약제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품목수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·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처방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약품목수가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많아지면 약품 상호작용의 위험 및 의료비 상승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836462" y="3284984"/>
            <a:ext cx="7627196" cy="1584176"/>
            <a:chOff x="428596" y="1571612"/>
            <a:chExt cx="8286808" cy="1591973"/>
          </a:xfrm>
        </p:grpSpPr>
        <p:sp>
          <p:nvSpPr>
            <p:cNvPr id="20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주요사업 성과 및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개선사항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1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과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처방건당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약품목수에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대한 평가지표 및 최근 평가결과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진료과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홍보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(1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회 실시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endParaRPr lang="en-US" altLang="ko-KR" sz="6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255587" indent="-171450" algn="just">
                <a:lnSpc>
                  <a:spcPct val="150000"/>
                </a:lnSpc>
                <a:spcBef>
                  <a:spcPct val="20000"/>
                </a:spcBef>
                <a:buFont typeface="Arial" panose="020B0604020202020204" pitchFamily="34" charset="0"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개선사항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상병별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현황 분석 후 미흡 항목에 대한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진료과장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설명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개별 설명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  <a:endParaRPr lang="en-US" altLang="ko-KR" sz="1200" dirty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836462" y="5067601"/>
            <a:ext cx="7627196" cy="809671"/>
            <a:chOff x="428596" y="1571612"/>
            <a:chExt cx="8286808" cy="1591973"/>
          </a:xfrm>
        </p:grpSpPr>
        <p:sp>
          <p:nvSpPr>
            <p:cNvPr id="23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추진계획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4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건강보험심사평가원 평가지표 및 최근평가결과 지속적 홍보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복합질환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환자에 대한 해당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진료과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각각 진료 요청으로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약품목수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감소 유도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26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14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2907727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630364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6.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간호 역량 강화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직무교육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워크숍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600" dirty="0" err="1" smtClean="0">
                <a:latin typeface="HY헤드라인M" pitchFamily="18" charset="-127"/>
                <a:ea typeface="HY헤드라인M" pitchFamily="18" charset="-127"/>
              </a:rPr>
              <a:t>프리셉터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 양성교육 등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grpSp>
        <p:nvGrpSpPr>
          <p:cNvPr id="30" name="그룹 29"/>
          <p:cNvGrpSpPr/>
          <p:nvPr/>
        </p:nvGrpSpPr>
        <p:grpSpPr>
          <a:xfrm>
            <a:off x="833236" y="1052737"/>
            <a:ext cx="7627196" cy="720079"/>
            <a:chOff x="428596" y="1571612"/>
            <a:chExt cx="8286808" cy="1591973"/>
          </a:xfrm>
        </p:grpSpPr>
        <p:sp>
          <p:nvSpPr>
            <p:cNvPr id="31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1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추진실적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2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목표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각호 역량 강화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교육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4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회 이상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분기별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추진실적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6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회 실시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신규간호사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교육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프리셉터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양성교육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부서별 직무교육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8080465" y="533079"/>
            <a:ext cx="10280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err="1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간호과</a:t>
            </a:r>
            <a:endParaRPr lang="ko-KR" altLang="en-US" sz="12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836462" y="1953672"/>
            <a:ext cx="7627196" cy="1264268"/>
            <a:chOff x="428596" y="1571612"/>
            <a:chExt cx="8286808" cy="1591973"/>
          </a:xfrm>
        </p:grpSpPr>
        <p:sp>
          <p:nvSpPr>
            <p:cNvPr id="17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주요내용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18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신규간호사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교육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집체교육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및 전자의무기록 사용 교육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(38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명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’20. 3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월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프리셉터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양성교육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전담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프리셉터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양성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(8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명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’20. 2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월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부서별 직무교육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환자간호에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필요한 직무 및 소양 교육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(4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회 실시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부서별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836462" y="3376248"/>
            <a:ext cx="7627196" cy="1440160"/>
            <a:chOff x="428596" y="1571612"/>
            <a:chExt cx="8286808" cy="1591973"/>
          </a:xfrm>
        </p:grpSpPr>
        <p:sp>
          <p:nvSpPr>
            <p:cNvPr id="20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주요사업 성과 및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개선사항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1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과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신규간호사의 임상 현장 충격을 최소화하고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현장에 바로 적응 할 수 있는 여건 조성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현장교육 전문으로 양성된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프리셉터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간호사가 신규간호사를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1:1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로 교육을 진행함으로써 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임상업무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습득 향상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836462" y="5004384"/>
            <a:ext cx="7627196" cy="1037720"/>
            <a:chOff x="428596" y="1571612"/>
            <a:chExt cx="8286808" cy="1591973"/>
          </a:xfrm>
        </p:grpSpPr>
        <p:sp>
          <p:nvSpPr>
            <p:cNvPr id="23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추진계획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4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신규 간호사 임상 교육 지속 관리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프리셉터와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1:1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맞춤형 교육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신규 간호사 돌 기념 행사 실시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입사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1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년차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간호사의 축하 및 격려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</a:p>
          </p:txBody>
        </p:sp>
      </p:grpSp>
      <p:sp>
        <p:nvSpPr>
          <p:cNvPr id="26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15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3473313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428742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7. </a:t>
            </a:r>
            <a:r>
              <a:rPr lang="ko-KR" altLang="en-US" sz="1600" dirty="0" err="1" smtClean="0">
                <a:latin typeface="HY헤드라인M" pitchFamily="18" charset="-127"/>
                <a:ea typeface="HY헤드라인M" pitchFamily="18" charset="-127"/>
              </a:rPr>
              <a:t>고가장비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 효율성 향상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(CT, MRI,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초음파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grpSp>
        <p:nvGrpSpPr>
          <p:cNvPr id="30" name="그룹 29"/>
          <p:cNvGrpSpPr/>
          <p:nvPr/>
        </p:nvGrpSpPr>
        <p:grpSpPr>
          <a:xfrm>
            <a:off x="833236" y="1052737"/>
            <a:ext cx="7627196" cy="720079"/>
            <a:chOff x="428596" y="1571612"/>
            <a:chExt cx="8286808" cy="1591973"/>
          </a:xfrm>
        </p:grpSpPr>
        <p:sp>
          <p:nvSpPr>
            <p:cNvPr id="31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1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추진실적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2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목표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고가장비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검사건수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향상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전년대비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5%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증가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추진실적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전년동기대비 진료실적 감소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7792433" y="533079"/>
            <a:ext cx="10280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err="1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영상의학실</a:t>
            </a:r>
            <a:endParaRPr lang="ko-KR" altLang="en-US" sz="12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7" name="AutoShape 1"/>
          <p:cNvSpPr>
            <a:spLocks noChangeArrowheads="1"/>
          </p:cNvSpPr>
          <p:nvPr/>
        </p:nvSpPr>
        <p:spPr bwMode="ltGray">
          <a:xfrm>
            <a:off x="836462" y="1988841"/>
            <a:ext cx="1315034" cy="1585763"/>
          </a:xfrm>
          <a:prstGeom prst="bevel">
            <a:avLst>
              <a:gd name="adj" fmla="val 2917"/>
            </a:avLst>
          </a:prstGeom>
          <a:gradFill rotWithShape="1">
            <a:gsLst>
              <a:gs pos="50000">
                <a:srgbClr val="4EA7EA"/>
              </a:gs>
              <a:gs pos="0">
                <a:srgbClr val="4EA7EA"/>
              </a:gs>
              <a:gs pos="50000">
                <a:srgbClr val="4EA7EA"/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36000" rIns="91440" bIns="45720" numCol="1" anchor="ctr" anchorCtr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r>
              <a:rPr lang="ko-KR" altLang="en-US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주요내용</a:t>
            </a:r>
            <a:endParaRPr lang="en-US" altLang="ko-KR" sz="1200" dirty="0" smtClean="0">
              <a:solidFill>
                <a:srgbClr val="FFFF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9" name="그룹 18"/>
          <p:cNvGrpSpPr/>
          <p:nvPr/>
        </p:nvGrpSpPr>
        <p:grpSpPr>
          <a:xfrm>
            <a:off x="836462" y="3782893"/>
            <a:ext cx="7627196" cy="1158275"/>
            <a:chOff x="428596" y="1571612"/>
            <a:chExt cx="8286808" cy="1591973"/>
          </a:xfrm>
        </p:grpSpPr>
        <p:sp>
          <p:nvSpPr>
            <p:cNvPr id="20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주요사업 성과 및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개선사항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1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과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검사방법에 대한 직원 교육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(3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회 실시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의료영상 화질 개선 노력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endParaRPr lang="en-US" altLang="ko-KR" sz="6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255587" indent="-171450" algn="just">
                <a:spcBef>
                  <a:spcPct val="20000"/>
                </a:spcBef>
                <a:buFont typeface="Arial" panose="020B0604020202020204" pitchFamily="34" charset="0"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문 제 점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코로나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-19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로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인하여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MRI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건수를 제외한 고가 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장비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진료 실적 저조</a:t>
              </a:r>
              <a:endParaRPr lang="en-US" altLang="ko-KR" sz="1200" dirty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836462" y="5136131"/>
            <a:ext cx="7627196" cy="957165"/>
            <a:chOff x="428596" y="1571612"/>
            <a:chExt cx="8286808" cy="1591973"/>
          </a:xfrm>
        </p:grpSpPr>
        <p:sp>
          <p:nvSpPr>
            <p:cNvPr id="23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추진계획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4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err="1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진료과에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대한 적극적인 홍보활동 및 부서원 교육 실시</a:t>
              </a:r>
              <a:r>
                <a:rPr lang="en-US" altLang="ko-KR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월 </a:t>
              </a:r>
              <a:r>
                <a:rPr lang="en-US" altLang="ko-KR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1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회</a:t>
              </a:r>
              <a:r>
                <a:rPr lang="en-US" altLang="ko-KR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의료영상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화질 개선을 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위한 지속적인 노력</a:t>
              </a:r>
              <a:r>
                <a:rPr lang="en-US" altLang="ko-KR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정기적 점검 실시</a:t>
              </a:r>
              <a:r>
                <a:rPr lang="en-US" altLang="ko-KR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</a:p>
          </p:txBody>
        </p:sp>
      </p:grpSp>
      <p:sp>
        <p:nvSpPr>
          <p:cNvPr id="26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16</a:t>
            </a:r>
            <a:endParaRPr lang="ko-KR" altLang="en-US" b="1" dirty="0"/>
          </a:p>
        </p:txBody>
      </p:sp>
      <p:graphicFrame>
        <p:nvGraphicFramePr>
          <p:cNvPr id="27" name="표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3578703"/>
              </p:ext>
            </p:extLst>
          </p:nvPr>
        </p:nvGraphicFramePr>
        <p:xfrm>
          <a:off x="2643175" y="1956318"/>
          <a:ext cx="5817259" cy="1676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99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99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99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63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50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5436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8146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47028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구분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rgbClr val="448DD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검사건수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검사금액</a:t>
                      </a:r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천원</a:t>
                      </a:r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422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’19.</a:t>
                      </a:r>
                      <a:r>
                        <a:rPr lang="en-US" altLang="ko-KR" sz="1000" baseline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 1</a:t>
                      </a:r>
                      <a:r>
                        <a:rPr lang="ko-KR" altLang="en-US" sz="1000" baseline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분기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rgbClr val="448DD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‘20. 1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분기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rgbClr val="448DD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증    감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rgbClr val="448DD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‘19. 1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분기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rgbClr val="448DD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‘20. 1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분기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rgbClr val="448DD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증    감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rgbClr val="448D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879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latin typeface="+mj-lt"/>
                          <a:ea typeface="+mn-ea"/>
                        </a:rPr>
                        <a:t>합  계</a:t>
                      </a:r>
                      <a:endParaRPr lang="ko-KR" altLang="en-US" sz="1000" b="0" dirty="0">
                        <a:latin typeface="+mj-lt"/>
                        <a:ea typeface="+mn-ea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4,697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3,539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-1,158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515,271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389,437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-125,834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879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CT</a:t>
                      </a:r>
                      <a:endParaRPr lang="ko-KR" altLang="en-US" sz="1000" b="0" dirty="0">
                        <a:latin typeface="+mj-lt"/>
                        <a:ea typeface="+mn-ea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2,526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1,875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-651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213,632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151,029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-62,603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5772667"/>
                  </a:ext>
                </a:extLst>
              </a:tr>
              <a:tr h="25879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latin typeface="+mj-lt"/>
                          <a:ea typeface="+mn-ea"/>
                        </a:rPr>
                        <a:t>MRI</a:t>
                      </a:r>
                      <a:endParaRPr lang="ko-KR" altLang="en-US" sz="1000" b="0" dirty="0">
                        <a:latin typeface="+mj-lt"/>
                        <a:ea typeface="+mn-ea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1,170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1,202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226,222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203,137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-23,085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879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latin typeface="+mj-lt"/>
                          <a:ea typeface="+mn-ea"/>
                        </a:rPr>
                        <a:t>SONO</a:t>
                      </a:r>
                      <a:endParaRPr lang="ko-KR" altLang="en-US" sz="1000" b="0" dirty="0">
                        <a:latin typeface="+mj-lt"/>
                        <a:ea typeface="+mn-ea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1,001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462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-539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75,417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35,271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-40,146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0440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428742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8.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물리치료 및 작업치료 </a:t>
            </a:r>
            <a:r>
              <a:rPr lang="ko-KR" altLang="en-US" sz="1600" dirty="0" err="1" smtClean="0">
                <a:latin typeface="HY헤드라인M" pitchFamily="18" charset="-127"/>
                <a:ea typeface="HY헤드라인M" pitchFamily="18" charset="-127"/>
              </a:rPr>
              <a:t>수행률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 향상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grpSp>
        <p:nvGrpSpPr>
          <p:cNvPr id="30" name="그룹 29"/>
          <p:cNvGrpSpPr/>
          <p:nvPr/>
        </p:nvGrpSpPr>
        <p:grpSpPr>
          <a:xfrm>
            <a:off x="833236" y="1052737"/>
            <a:ext cx="7627196" cy="720079"/>
            <a:chOff x="428596" y="1571612"/>
            <a:chExt cx="8286808" cy="1591973"/>
          </a:xfrm>
        </p:grpSpPr>
        <p:sp>
          <p:nvSpPr>
            <p:cNvPr id="31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1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추진실적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2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목표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수행률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향상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(94%)</a:t>
              </a: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추진실적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96.5%(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목표 대비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2.5%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증가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7792433" y="533079"/>
            <a:ext cx="10280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물리치료실</a:t>
            </a:r>
            <a:endParaRPr lang="ko-KR" altLang="en-US" sz="12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7" name="AutoShape 1"/>
          <p:cNvSpPr>
            <a:spLocks noChangeArrowheads="1"/>
          </p:cNvSpPr>
          <p:nvPr/>
        </p:nvSpPr>
        <p:spPr bwMode="ltGray">
          <a:xfrm>
            <a:off x="836462" y="1892289"/>
            <a:ext cx="1315034" cy="1491079"/>
          </a:xfrm>
          <a:prstGeom prst="bevel">
            <a:avLst>
              <a:gd name="adj" fmla="val 2917"/>
            </a:avLst>
          </a:prstGeom>
          <a:gradFill rotWithShape="1">
            <a:gsLst>
              <a:gs pos="50000">
                <a:srgbClr val="4EA7EA"/>
              </a:gs>
              <a:gs pos="0">
                <a:srgbClr val="4EA7EA"/>
              </a:gs>
              <a:gs pos="50000">
                <a:srgbClr val="4EA7EA"/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36000" rIns="91440" bIns="45720" numCol="1" anchor="ctr" anchorCtr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r>
              <a:rPr lang="ko-KR" altLang="en-US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주요내용</a:t>
            </a:r>
            <a:endParaRPr lang="en-US" altLang="ko-KR" sz="1200" dirty="0" smtClean="0">
              <a:solidFill>
                <a:srgbClr val="FFFF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9" name="그룹 18"/>
          <p:cNvGrpSpPr/>
          <p:nvPr/>
        </p:nvGrpSpPr>
        <p:grpSpPr>
          <a:xfrm>
            <a:off x="836462" y="3483424"/>
            <a:ext cx="7627196" cy="1711161"/>
            <a:chOff x="428596" y="1571612"/>
            <a:chExt cx="8286808" cy="1591973"/>
          </a:xfrm>
        </p:grpSpPr>
        <p:sp>
          <p:nvSpPr>
            <p:cNvPr id="20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주요사업 성과 및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개선사항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1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과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추진 실적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96.5%(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목표 대비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2.5%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증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전분기 대비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2.2%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증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</a:p>
            <a:p>
              <a:pPr marL="84137" algn="just">
                <a:spcBef>
                  <a:spcPct val="20000"/>
                </a:spcBef>
              </a:pPr>
              <a:endParaRPr lang="en-US" altLang="ko-KR" sz="6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255587" indent="-171450" algn="just">
                <a:spcBef>
                  <a:spcPct val="20000"/>
                </a:spcBef>
                <a:buFont typeface="Arial" panose="020B0604020202020204" pitchFamily="34" charset="0"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개선사항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입원환자의 적극적인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미내원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미수행 환자 관리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·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미내원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미수행 환자의 사유 파악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·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병동과 연계하여 퇴원 시 물리치료 수행 후 퇴원 유도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836462" y="5338046"/>
            <a:ext cx="7627196" cy="792090"/>
            <a:chOff x="428596" y="1571612"/>
            <a:chExt cx="8286808" cy="1591973"/>
          </a:xfrm>
        </p:grpSpPr>
        <p:sp>
          <p:nvSpPr>
            <p:cNvPr id="23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추진계획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4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목표 달성한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수행률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유지 및 향상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업무 중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치료시간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미내원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환자를 파악하여 병실로 직접 전화하여 수행 유도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26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17</a:t>
            </a:r>
            <a:endParaRPr lang="ko-KR" altLang="en-US" b="1" dirty="0"/>
          </a:p>
        </p:txBody>
      </p:sp>
      <p:graphicFrame>
        <p:nvGraphicFramePr>
          <p:cNvPr id="27" name="표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5557127"/>
              </p:ext>
            </p:extLst>
          </p:nvPr>
        </p:nvGraphicFramePr>
        <p:xfrm>
          <a:off x="2584962" y="1879992"/>
          <a:ext cx="5894726" cy="15033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12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80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37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39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181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910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구분</a:t>
                      </a:r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전체 처방</a:t>
                      </a:r>
                      <a:r>
                        <a:rPr lang="en-US" altLang="ko-KR" sz="10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(A)</a:t>
                      </a:r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수행</a:t>
                      </a:r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(B)</a:t>
                      </a:r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미수</a:t>
                      </a:r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행</a:t>
                      </a:r>
                      <a:r>
                        <a:rPr lang="ko-KR" altLang="en-US" sz="10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 건</a:t>
                      </a:r>
                      <a:r>
                        <a:rPr lang="en-US" altLang="ko-KR" sz="10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(A-B)</a:t>
                      </a:r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err="1" smtClean="0">
                          <a:latin typeface="+mn-ea"/>
                          <a:ea typeface="+mn-ea"/>
                        </a:rPr>
                        <a:t>수행률</a:t>
                      </a:r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(%)</a:t>
                      </a:r>
                      <a:endParaRPr lang="ko-KR" altLang="en-US" sz="1000" dirty="0">
                        <a:latin typeface="가는둥근제목체" panose="020B0600000101010101" charset="-127"/>
                        <a:ea typeface="가는둥근제목체" panose="020B0600000101010101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807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합계</a:t>
                      </a:r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10,380</a:t>
                      </a:r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10,022</a:t>
                      </a:r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358</a:t>
                      </a:r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96.5</a:t>
                      </a:r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807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</a:t>
                      </a:r>
                      <a:r>
                        <a:rPr lang="ko-KR" altLang="en-US" sz="10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월</a:t>
                      </a:r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5,698</a:t>
                      </a:r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5,507</a:t>
                      </a:r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191</a:t>
                      </a:r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96.6</a:t>
                      </a:r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807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2</a:t>
                      </a:r>
                      <a:r>
                        <a:rPr lang="ko-KR" altLang="en-US" sz="10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월</a:t>
                      </a:r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4,682</a:t>
                      </a:r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4,515</a:t>
                      </a:r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167</a:t>
                      </a:r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96.4</a:t>
                      </a:r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807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3</a:t>
                      </a:r>
                      <a:r>
                        <a:rPr lang="ko-KR" altLang="en-US" sz="10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월</a:t>
                      </a:r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0</a:t>
                      </a:r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0</a:t>
                      </a:r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0</a:t>
                      </a:r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041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428742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9.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재료비 절감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grpSp>
        <p:nvGrpSpPr>
          <p:cNvPr id="30" name="그룹 29"/>
          <p:cNvGrpSpPr/>
          <p:nvPr/>
        </p:nvGrpSpPr>
        <p:grpSpPr>
          <a:xfrm>
            <a:off x="833236" y="1052737"/>
            <a:ext cx="7627196" cy="720079"/>
            <a:chOff x="428596" y="1571612"/>
            <a:chExt cx="8286808" cy="1591973"/>
          </a:xfrm>
        </p:grpSpPr>
        <p:sp>
          <p:nvSpPr>
            <p:cNvPr id="31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1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추진실적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2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목표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재료비 절감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추진실적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혈액사용량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감소로 재료비 절감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전년동기대비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9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백만원 감소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7792433" y="533079"/>
            <a:ext cx="10280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err="1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진단검사실</a:t>
            </a:r>
            <a:endParaRPr lang="ko-KR" altLang="en-US" sz="12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836462" y="1988841"/>
            <a:ext cx="7627196" cy="793285"/>
            <a:chOff x="428596" y="1571612"/>
            <a:chExt cx="8286808" cy="1591973"/>
          </a:xfrm>
        </p:grpSpPr>
        <p:sp>
          <p:nvSpPr>
            <p:cNvPr id="17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주요내용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18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임대장비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최소화로 시약 비용 절감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검사시약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공동구매 추진으로 재료비 절감 등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836462" y="2924946"/>
            <a:ext cx="7627196" cy="1554754"/>
            <a:chOff x="428596" y="1571612"/>
            <a:chExt cx="8286808" cy="1591973"/>
          </a:xfrm>
        </p:grpSpPr>
        <p:sp>
          <p:nvSpPr>
            <p:cNvPr id="20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주요사업 성과 및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개선사항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1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과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코로나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-19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로 혈액사용량이 감소하여 혈액 유효기간 만료 전 교체를 통해 재료비 절감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endParaRPr lang="en-US" altLang="ko-KR" sz="4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255587" indent="-171450" algn="just">
                <a:lnSpc>
                  <a:spcPct val="150000"/>
                </a:lnSpc>
                <a:spcBef>
                  <a:spcPct val="20000"/>
                </a:spcBef>
                <a:buFont typeface="Arial" panose="020B0604020202020204" pitchFamily="34" charset="0"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개선사항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지속적인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전북 적십자 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혈액원과 유대 관계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유지</a:t>
              </a:r>
              <a:endParaRPr lang="en-US" altLang="ko-KR" sz="1200" dirty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836462" y="4653136"/>
            <a:ext cx="7627196" cy="864095"/>
            <a:chOff x="428596" y="1571612"/>
            <a:chExt cx="8286808" cy="1591973"/>
          </a:xfrm>
        </p:grpSpPr>
        <p:sp>
          <p:nvSpPr>
            <p:cNvPr id="23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추진계획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4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응급검사시간 단축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(TAT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충족률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자동화 장비 시스템 추진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장비 현대화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</a:p>
          </p:txBody>
        </p:sp>
      </p:grpSp>
      <p:sp>
        <p:nvSpPr>
          <p:cNvPr id="26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18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485913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428742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10.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재정 건전성 강화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grpSp>
        <p:nvGrpSpPr>
          <p:cNvPr id="30" name="그룹 29"/>
          <p:cNvGrpSpPr/>
          <p:nvPr/>
        </p:nvGrpSpPr>
        <p:grpSpPr>
          <a:xfrm>
            <a:off x="833236" y="1052737"/>
            <a:ext cx="7627196" cy="720079"/>
            <a:chOff x="428596" y="1571612"/>
            <a:chExt cx="8286808" cy="1591973"/>
          </a:xfrm>
        </p:grpSpPr>
        <p:sp>
          <p:nvSpPr>
            <p:cNvPr id="31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1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추진실적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2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목표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건전재정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세입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·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세출 균형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추진실적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코로나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-19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로 인한 입원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·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외래 실적 감소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비용 지출 증가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7596337" y="533079"/>
            <a:ext cx="12241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총무과</a:t>
            </a:r>
            <a:r>
              <a:rPr lang="en-US" altLang="ko-KR" sz="12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200" dirty="0" err="1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기획계</a:t>
            </a:r>
            <a:r>
              <a:rPr lang="en-US" altLang="ko-KR" sz="12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sz="12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836462" y="1950328"/>
            <a:ext cx="7627196" cy="1004818"/>
            <a:chOff x="428596" y="1571612"/>
            <a:chExt cx="8286808" cy="1591973"/>
          </a:xfrm>
        </p:grpSpPr>
        <p:sp>
          <p:nvSpPr>
            <p:cNvPr id="17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주요내용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18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의료인력 안정적 확보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성과보상체계 강화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보수 운영체계 개선</a:t>
              </a:r>
              <a:r>
                <a:rPr lang="en-US" altLang="ko-KR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및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실적급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지표 관리 등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836462" y="3140969"/>
            <a:ext cx="7627196" cy="1310434"/>
            <a:chOff x="428596" y="1571612"/>
            <a:chExt cx="8286808" cy="1591973"/>
          </a:xfrm>
        </p:grpSpPr>
        <p:sp>
          <p:nvSpPr>
            <p:cNvPr id="20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주요사업 성과 및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개선사항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1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사업수행을 위한 의료자원 확충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신규간호사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39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명 채용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간호직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정원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160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명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/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현원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160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명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endParaRPr lang="en-US" altLang="ko-KR" sz="6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255587" indent="-171450" algn="just">
                <a:spcBef>
                  <a:spcPct val="20000"/>
                </a:spcBef>
                <a:buFont typeface="Arial" panose="020B0604020202020204" pitchFamily="34" charset="0"/>
                <a:buChar char="•"/>
              </a:pP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’20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년 봉직의 연봉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·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성과 계약 완료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(29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명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836462" y="4663600"/>
            <a:ext cx="7627196" cy="1457744"/>
            <a:chOff x="428596" y="1571612"/>
            <a:chExt cx="8286808" cy="1591973"/>
          </a:xfrm>
        </p:grpSpPr>
        <p:sp>
          <p:nvSpPr>
            <p:cNvPr id="23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추진계획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4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2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 활성화로 경영 개선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심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·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뇌혈관센터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개설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혈관조영술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및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스텐트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삽입술 시행 등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간호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·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간병통합서비스 병상 확대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(20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병상 →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45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병상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중환자실 재가동 등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26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19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3665557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428742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11.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건전한 조직문화 조성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grpSp>
        <p:nvGrpSpPr>
          <p:cNvPr id="30" name="그룹 29"/>
          <p:cNvGrpSpPr/>
          <p:nvPr/>
        </p:nvGrpSpPr>
        <p:grpSpPr>
          <a:xfrm>
            <a:off x="833236" y="1052737"/>
            <a:ext cx="7627196" cy="720079"/>
            <a:chOff x="428596" y="1571612"/>
            <a:chExt cx="8286809" cy="1591973"/>
          </a:xfrm>
        </p:grpSpPr>
        <p:sp>
          <p:nvSpPr>
            <p:cNvPr id="31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1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추진실적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2" name="Rectangle 4"/>
            <p:cNvSpPr>
              <a:spLocks noChangeArrowheads="1"/>
            </p:cNvSpPr>
            <p:nvPr/>
          </p:nvSpPr>
          <p:spPr bwMode="auto">
            <a:xfrm>
              <a:off x="2357423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목표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투명하고 공정한 조직문화 조성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추진실적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「지방 출자출연기관 인사조직 지침」 개정 사항을 내부규정에 반영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7596337" y="533079"/>
            <a:ext cx="12241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총무과</a:t>
            </a:r>
            <a:r>
              <a:rPr lang="en-US" altLang="ko-KR" sz="12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200" dirty="0" err="1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총무계</a:t>
            </a:r>
            <a:r>
              <a:rPr lang="en-US" altLang="ko-KR" sz="12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sz="12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836462" y="1908040"/>
            <a:ext cx="7627196" cy="1152127"/>
            <a:chOff x="428596" y="1571612"/>
            <a:chExt cx="8286808" cy="1591973"/>
          </a:xfrm>
        </p:grpSpPr>
        <p:sp>
          <p:nvSpPr>
            <p:cNvPr id="17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주요내용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18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itchFamily="18" charset="-127"/>
                  <a:ea typeface="HY헤드라인M" pitchFamily="18" charset="-127"/>
                </a:rPr>
                <a:t>투명한 조직문화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itchFamily="18" charset="-127"/>
                  <a:ea typeface="HY헤드라인M" pitchFamily="18" charset="-127"/>
                </a:rPr>
                <a:t>정착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itchFamily="18" charset="-127"/>
                  <a:ea typeface="HY헤드라인M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itchFamily="18" charset="-127"/>
                  <a:ea typeface="HY헤드라인M" pitchFamily="18" charset="-127"/>
                </a:rPr>
                <a:t>교육 정례화 및 업무환경 개선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itchFamily="18" charset="-127"/>
                  <a:ea typeface="HY헤드라인M" pitchFamily="18" charset="-127"/>
                </a:rPr>
                <a:t>)</a:t>
              </a: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itchFamily="18" charset="-127"/>
                  <a:ea typeface="HY헤드라인M" pitchFamily="18" charset="-127"/>
                </a:rPr>
                <a:t>상호 신뢰와 소통을 기반으로 하는 대화채널 확대</a:t>
              </a:r>
              <a:endParaRPr lang="en-US" altLang="ko-KR" sz="1200" dirty="0" smtClean="0">
                <a:solidFill>
                  <a:schemeClr val="dk1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직원소통 워크숍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Q&amp;A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강좌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등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836462" y="3177808"/>
            <a:ext cx="7627196" cy="1475328"/>
            <a:chOff x="428596" y="1571612"/>
            <a:chExt cx="8286808" cy="1591973"/>
          </a:xfrm>
        </p:grpSpPr>
        <p:sp>
          <p:nvSpPr>
            <p:cNvPr id="20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주요사업 성과 및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개선사항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1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과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인사규정 개정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(’20. 2. 27.) /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휴직의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목적외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사용금지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채용비위자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징계사유 시효 조정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등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직원 임용시험 규칙 개정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(’20. 2. 20.)</a:t>
              </a: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·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시험위원의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중복 위촉 금지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채용 후보자 순번 임의변경 금지 등</a:t>
              </a:r>
              <a:endParaRPr lang="en-US" altLang="ko-KR" sz="1200" dirty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836462" y="4733936"/>
            <a:ext cx="7627196" cy="1296145"/>
            <a:chOff x="428596" y="1571612"/>
            <a:chExt cx="8286808" cy="1591973"/>
          </a:xfrm>
        </p:grpSpPr>
        <p:sp>
          <p:nvSpPr>
            <p:cNvPr id="23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추진계획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4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소통을 기반으로 하는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Q&amp;A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강좌 실시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월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1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회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  <a:endParaRPr lang="en-US" altLang="ko-KR" sz="1200" dirty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charset="-127"/>
                  <a:ea typeface="가는각진제목체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charset="-127"/>
                  <a:ea typeface="가는각진제목체" charset="-127"/>
                </a:rPr>
                <a:t> - 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charset="-127"/>
                  <a:ea typeface="가는각진제목체" charset="-127"/>
                </a:rPr>
                <a:t>2020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charset="-127"/>
                  <a:ea typeface="가는각진제목체" charset="-127"/>
                </a:rPr>
                <a:t>년 주요사업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charset="-127"/>
                  <a:ea typeface="가는각진제목체" charset="-127"/>
                </a:rPr>
                <a:t>, 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charset="-127"/>
                  <a:ea typeface="가는각진제목체" charset="-127"/>
                </a:rPr>
                <a:t>정부시책 등 질의응답 및 토론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charset="-127"/>
                  <a:ea typeface="가는각진제목체" charset="-127"/>
                </a:rPr>
                <a:t>병행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charset="-127"/>
                <a:ea typeface="가는각진제목체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endParaRPr lang="en-US" altLang="ko-KR" sz="400" dirty="0">
                <a:solidFill>
                  <a:schemeClr val="dk1"/>
                </a:solidFill>
                <a:latin typeface="가는각진제목체" charset="-127"/>
                <a:ea typeface="가는각진제목체" charset="-127"/>
              </a:endParaRP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전 직원 대상 청렴교육 실시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2020. 4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월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~ 5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월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사이버 청렴교육 진행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</a:p>
          </p:txBody>
        </p:sp>
      </p:grpSp>
      <p:sp>
        <p:nvSpPr>
          <p:cNvPr id="26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20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1722871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428742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12.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각종 평가 내실화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grpSp>
        <p:nvGrpSpPr>
          <p:cNvPr id="30" name="그룹 29"/>
          <p:cNvGrpSpPr/>
          <p:nvPr/>
        </p:nvGrpSpPr>
        <p:grpSpPr>
          <a:xfrm>
            <a:off x="833236" y="1052737"/>
            <a:ext cx="7627196" cy="720079"/>
            <a:chOff x="428596" y="1571612"/>
            <a:chExt cx="8286808" cy="1591973"/>
          </a:xfrm>
        </p:grpSpPr>
        <p:sp>
          <p:nvSpPr>
            <p:cNvPr id="31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1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추진실적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2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목표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운영평가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‘A’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등급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경영평가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‘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가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’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등급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추진실적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:’20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년 경영평가 경영실적보고서 제출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(‘20. 3. 26.)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7308304" y="533079"/>
            <a:ext cx="15121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총무과</a:t>
            </a:r>
            <a:r>
              <a:rPr lang="en-US" altLang="ko-KR" sz="12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200" dirty="0" err="1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적정관리계</a:t>
            </a:r>
            <a:r>
              <a:rPr lang="en-US" altLang="ko-KR" sz="12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sz="12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836462" y="1988841"/>
            <a:ext cx="7627196" cy="720079"/>
            <a:chOff x="428596" y="1571612"/>
            <a:chExt cx="8286808" cy="1591973"/>
          </a:xfrm>
        </p:grpSpPr>
        <p:sp>
          <p:nvSpPr>
            <p:cNvPr id="17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주요내용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18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경영평가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기관 점검을 통한 운영 개선 사항을 도출하여 경영효율화 제고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운영평가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양질의 의료서비스 제공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공익적 보건의료서비스 강화 등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836462" y="2924945"/>
            <a:ext cx="7627196" cy="1656183"/>
            <a:chOff x="428596" y="1571612"/>
            <a:chExt cx="8286808" cy="1591973"/>
          </a:xfrm>
        </p:grpSpPr>
        <p:sp>
          <p:nvSpPr>
            <p:cNvPr id="20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주요사업 성과 및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개선사항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1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과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실적보고서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컨설팅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’20. 2. 28. ~ 3. 3.(5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일간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·</a:t>
              </a:r>
              <a:r>
                <a:rPr lang="en-US" altLang="ko-KR" sz="1200" dirty="0" smtClean="0"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ko-KR" altLang="en-US" sz="1200" dirty="0" smtClean="0"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전문가 의견수렴을 통한 경영실적보고서 품질 확보</a:t>
              </a:r>
              <a:r>
                <a:rPr lang="en-US" altLang="ko-KR" sz="1200" dirty="0" smtClean="0"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자체평가 실시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2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회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(1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차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’20. 2. 13. / 2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차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’20. 3. 17.)</a:t>
              </a:r>
            </a:p>
            <a:p>
              <a:pPr marL="84137" algn="just">
                <a:spcBef>
                  <a:spcPct val="20000"/>
                </a:spcBef>
              </a:pPr>
              <a:endParaRPr lang="en-US" altLang="ko-KR" sz="4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255587" indent="-171450" algn="just">
                <a:spcBef>
                  <a:spcPct val="20000"/>
                </a:spcBef>
                <a:buFont typeface="Arial" panose="020B0604020202020204" pitchFamily="34" charset="0"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개선사항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PDCA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평가체계 적용에 따른 핵심사업 추진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계획 및 추진과정 적절성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목표 달성도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환류 등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  <a:endParaRPr lang="en-US" altLang="ko-KR" sz="1200" dirty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836462" y="4869161"/>
            <a:ext cx="7627196" cy="1224136"/>
            <a:chOff x="428596" y="1571612"/>
            <a:chExt cx="8286808" cy="1591973"/>
          </a:xfrm>
        </p:grpSpPr>
        <p:sp>
          <p:nvSpPr>
            <p:cNvPr id="23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추진계획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4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2020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년 경영평가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1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차 현장평가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‘20. 4. 24.</a:t>
              </a: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2020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년 경영평가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차 현장평가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‘20. 5. 13.</a:t>
              </a: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고객만족도 조사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‘20. 4. 13. ~ 5. 31. </a:t>
              </a:r>
            </a:p>
          </p:txBody>
        </p:sp>
      </p:grpSp>
      <p:sp>
        <p:nvSpPr>
          <p:cNvPr id="26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21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683931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428742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13.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비용절감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grpSp>
        <p:nvGrpSpPr>
          <p:cNvPr id="30" name="그룹 29"/>
          <p:cNvGrpSpPr/>
          <p:nvPr/>
        </p:nvGrpSpPr>
        <p:grpSpPr>
          <a:xfrm>
            <a:off x="833236" y="1052737"/>
            <a:ext cx="7627196" cy="720079"/>
            <a:chOff x="428596" y="1571612"/>
            <a:chExt cx="8286808" cy="1591973"/>
          </a:xfrm>
        </p:grpSpPr>
        <p:sp>
          <p:nvSpPr>
            <p:cNvPr id="31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1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추진실적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2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목표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1,400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백만원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비용절감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추진실적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190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백만원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7596337" y="533079"/>
            <a:ext cx="12241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총무과</a:t>
            </a:r>
            <a:r>
              <a:rPr lang="en-US" altLang="ko-KR" sz="12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200" dirty="0" err="1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경리계</a:t>
            </a:r>
            <a:r>
              <a:rPr lang="en-US" altLang="ko-KR" sz="12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sz="12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836462" y="1988841"/>
            <a:ext cx="7627196" cy="720079"/>
            <a:chOff x="428596" y="1571612"/>
            <a:chExt cx="8286808" cy="1591973"/>
          </a:xfrm>
        </p:grpSpPr>
        <p:sp>
          <p:nvSpPr>
            <p:cNvPr id="17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주요내용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18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운영비 절감 및 비용증가 억제를 통한 재무상태 개선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약품성분별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입찰 및 공동구매 확대로 비용절감 효율성 강화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836462" y="2924945"/>
            <a:ext cx="7627196" cy="1872207"/>
            <a:chOff x="428596" y="1571612"/>
            <a:chExt cx="8286808" cy="1591973"/>
          </a:xfrm>
        </p:grpSpPr>
        <p:sp>
          <p:nvSpPr>
            <p:cNvPr id="20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주요사업 성과 및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개선사항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1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과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공동구매 확대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의약품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수술재료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위생재료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장례용품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방사선재료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검사시약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약품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성분별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입찰을 통한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약품비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절감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환자부담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의료비 감소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endParaRPr lang="en-US" altLang="ko-KR" sz="6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255587" indent="-171450" algn="just">
                <a:lnSpc>
                  <a:spcPct val="150000"/>
                </a:lnSpc>
                <a:spcBef>
                  <a:spcPct val="20000"/>
                </a:spcBef>
                <a:buFont typeface="Arial" panose="020B0604020202020204" pitchFamily="34" charset="0"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개선사항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재고관리 효율적 운용으로 재료비 절감 노력</a:t>
              </a:r>
              <a:endParaRPr lang="en-US" altLang="ko-KR" sz="1200" dirty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836462" y="4941167"/>
            <a:ext cx="7627196" cy="1008113"/>
            <a:chOff x="428596" y="1571612"/>
            <a:chExt cx="8286808" cy="1591973"/>
          </a:xfrm>
        </p:grpSpPr>
        <p:sp>
          <p:nvSpPr>
            <p:cNvPr id="23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추진계획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4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비용절감에 대한 직원 의식개혁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(Q&amp;A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강좌 실시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예산절감에 대한 자발적 참여 유도로 자금운용의 실효성 제고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26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22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2781565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428742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14.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시설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·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장비 현대화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grpSp>
        <p:nvGrpSpPr>
          <p:cNvPr id="30" name="그룹 29"/>
          <p:cNvGrpSpPr/>
          <p:nvPr/>
        </p:nvGrpSpPr>
        <p:grpSpPr>
          <a:xfrm>
            <a:off x="833236" y="1052737"/>
            <a:ext cx="7627196" cy="720079"/>
            <a:chOff x="428596" y="1571612"/>
            <a:chExt cx="8286808" cy="1591973"/>
          </a:xfrm>
        </p:grpSpPr>
        <p:sp>
          <p:nvSpPr>
            <p:cNvPr id="31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1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추진실적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2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목표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시설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·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장비 현대화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추진실적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기능보강사업 설계용역 발주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장비 입찰 진행 중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7020272" y="533079"/>
            <a:ext cx="18002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총무과</a:t>
            </a:r>
            <a:r>
              <a:rPr lang="en-US" altLang="ko-KR" sz="12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200" dirty="0" err="1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시설계</a:t>
            </a:r>
            <a:r>
              <a:rPr lang="en-US" altLang="ko-KR" sz="12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200" dirty="0" err="1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관리계</a:t>
            </a:r>
            <a:r>
              <a:rPr lang="en-US" altLang="ko-KR" sz="12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sz="12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836462" y="1916832"/>
            <a:ext cx="7627196" cy="885155"/>
            <a:chOff x="428596" y="1571612"/>
            <a:chExt cx="8286808" cy="1591973"/>
          </a:xfrm>
        </p:grpSpPr>
        <p:sp>
          <p:nvSpPr>
            <p:cNvPr id="17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주요내용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18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시설 확충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진단검사의학과 및 지원시설 확충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노후설비 교체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신장투석실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확충 등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장비 보강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이동식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심전도기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등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33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종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81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품목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 </a:t>
              </a: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836462" y="2942528"/>
            <a:ext cx="7627196" cy="1710608"/>
            <a:chOff x="428596" y="1571612"/>
            <a:chExt cx="8286808" cy="1591973"/>
          </a:xfrm>
        </p:grpSpPr>
        <p:sp>
          <p:nvSpPr>
            <p:cNvPr id="20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주요사업 성과 및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개선사항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1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과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의료인력숙소 증축 사업 확정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(2020 ~ 2021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년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 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사업비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8,000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백만원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장비 입찰 진행중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이동식심전도기 등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10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종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22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품목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기능보강사업 관련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공정회의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13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회 실시</a:t>
              </a:r>
              <a:endParaRPr lang="en-US" altLang="ko-KR" sz="1200" dirty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endParaRPr lang="en-US" altLang="ko-KR" sz="6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255587" indent="-171450" algn="just">
                <a:spcBef>
                  <a:spcPct val="20000"/>
                </a:spcBef>
                <a:buFont typeface="Arial" panose="020B0604020202020204" pitchFamily="34" charset="0"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개선사항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사업비 확보를 통한 안정적 기능보강사업 진행 기반 마련</a:t>
              </a:r>
              <a:endParaRPr lang="en-US" altLang="ko-KR" sz="1200" dirty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836462" y="4797152"/>
            <a:ext cx="7627196" cy="1173189"/>
            <a:chOff x="428596" y="1571612"/>
            <a:chExt cx="8286808" cy="1591973"/>
          </a:xfrm>
        </p:grpSpPr>
        <p:sp>
          <p:nvSpPr>
            <p:cNvPr id="23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추진계획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4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급식주방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및 지원시설 공사 완료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급식주방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종교시설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  <a:endParaRPr lang="en-US" altLang="ko-KR" sz="1200" dirty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음압격리병상 및 심뇌혈관센터 확충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이동식심전도기 등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10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종 검수 및 수술대 등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23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종 입찰 진행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장비 보강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</a:p>
          </p:txBody>
        </p:sp>
      </p:grpSp>
      <p:sp>
        <p:nvSpPr>
          <p:cNvPr id="26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23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2565697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428742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15. </a:t>
            </a:r>
            <a:r>
              <a:rPr lang="ko-KR" altLang="en-US" sz="1600" dirty="0" err="1" smtClean="0">
                <a:latin typeface="HY헤드라인M" pitchFamily="18" charset="-127"/>
                <a:ea typeface="HY헤드라인M" pitchFamily="18" charset="-127"/>
              </a:rPr>
              <a:t>본인미수금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 발생 최소화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grpSp>
        <p:nvGrpSpPr>
          <p:cNvPr id="30" name="그룹 29"/>
          <p:cNvGrpSpPr/>
          <p:nvPr/>
        </p:nvGrpSpPr>
        <p:grpSpPr>
          <a:xfrm>
            <a:off x="833236" y="1052737"/>
            <a:ext cx="7627196" cy="720079"/>
            <a:chOff x="428596" y="1571612"/>
            <a:chExt cx="8286808" cy="1591973"/>
          </a:xfrm>
        </p:grpSpPr>
        <p:sp>
          <p:nvSpPr>
            <p:cNvPr id="31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1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추진실적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2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목표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회수율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95.0%</a:t>
              </a: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추진실적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회수율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98.0%(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전년동기대비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0.3%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감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7596337" y="533079"/>
            <a:ext cx="12241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원무과</a:t>
            </a:r>
            <a:r>
              <a:rPr lang="en-US" altLang="ko-KR" sz="12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200" dirty="0" err="1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원무계</a:t>
            </a:r>
            <a:r>
              <a:rPr lang="en-US" altLang="ko-KR" sz="12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sz="12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836462" y="1988840"/>
            <a:ext cx="7627196" cy="1128679"/>
            <a:chOff x="428596" y="1571612"/>
            <a:chExt cx="8286808" cy="1591973"/>
          </a:xfrm>
        </p:grpSpPr>
        <p:sp>
          <p:nvSpPr>
            <p:cNvPr id="17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주요내용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18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미수금관리체계 개선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전산관리 등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본인부담 미수자에 대하여 전화 및 독촉장 발송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회수불가능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또는 채권소멸시효 완성 미수금 결손처분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836462" y="3354205"/>
            <a:ext cx="7627196" cy="1514955"/>
            <a:chOff x="428596" y="1571612"/>
            <a:chExt cx="8286808" cy="1591973"/>
          </a:xfrm>
        </p:grpSpPr>
        <p:sp>
          <p:nvSpPr>
            <p:cNvPr id="20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주요사업 성과 및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개선사항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1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과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회수율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84.5%(17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년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 → 94.8%(18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년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→ 98.3%(19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년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 → 98.0%(20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년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endParaRPr lang="en-US" altLang="ko-KR" sz="6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255587" indent="-171450" algn="just">
                <a:spcBef>
                  <a:spcPct val="20000"/>
                </a:spcBef>
                <a:buFont typeface="Arial" panose="020B0604020202020204" pitchFamily="34" charset="0"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개선사항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접수 시 환자 인적사항 재확인 및 변경내용 수정을 통한 데이터 관리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본인미수금이 발생하지 않도록 사전에 적극 대응</a:t>
              </a:r>
              <a:endParaRPr lang="en-US" altLang="ko-KR" sz="1200" dirty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836462" y="5105845"/>
            <a:ext cx="7627196" cy="987452"/>
            <a:chOff x="428596" y="1571612"/>
            <a:chExt cx="8286808" cy="1591973"/>
          </a:xfrm>
        </p:grpSpPr>
        <p:sp>
          <p:nvSpPr>
            <p:cNvPr id="23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추진계획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4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미수금 업무처리지침 개정을 통한 관리 체계 확립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미수금 소액 발생억제 노력 및 발생초기 적극 회수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26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24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2447762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428742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16. </a:t>
            </a:r>
            <a:r>
              <a:rPr lang="ko-KR" altLang="en-US" sz="1600" dirty="0" err="1" smtClean="0">
                <a:latin typeface="HY헤드라인M" pitchFamily="18" charset="-127"/>
                <a:ea typeface="HY헤드라인M" pitchFamily="18" charset="-127"/>
              </a:rPr>
              <a:t>삭감율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 최소화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최소 수준 유지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grpSp>
        <p:nvGrpSpPr>
          <p:cNvPr id="30" name="그룹 29"/>
          <p:cNvGrpSpPr/>
          <p:nvPr/>
        </p:nvGrpSpPr>
        <p:grpSpPr>
          <a:xfrm>
            <a:off x="833236" y="1052737"/>
            <a:ext cx="7627196" cy="720079"/>
            <a:chOff x="428596" y="1571612"/>
            <a:chExt cx="8286808" cy="1591973"/>
          </a:xfrm>
        </p:grpSpPr>
        <p:sp>
          <p:nvSpPr>
            <p:cNvPr id="31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1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추진실적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2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목표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진료비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삭감율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최소화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(0.47%)</a:t>
              </a: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추진실적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건강보험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·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의료급여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삭감율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0.58%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7596337" y="533079"/>
            <a:ext cx="12241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원무과</a:t>
            </a:r>
            <a:r>
              <a:rPr lang="en-US" altLang="ko-KR" sz="12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200" dirty="0" err="1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심사계</a:t>
            </a:r>
            <a:r>
              <a:rPr lang="en-US" altLang="ko-KR" sz="12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sz="12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836462" y="1908040"/>
            <a:ext cx="7627196" cy="1192260"/>
            <a:chOff x="428596" y="1571612"/>
            <a:chExt cx="8286808" cy="1591973"/>
          </a:xfrm>
        </p:grpSpPr>
        <p:sp>
          <p:nvSpPr>
            <p:cNvPr id="17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주요내용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18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요양급여기준 신설 및 변경 시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진료과장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공지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삭감 결과 분석자료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진료과장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면담 보고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진료과별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삭감항목별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삭감항목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재심사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조정청구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및 이의신청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836462" y="3235524"/>
            <a:ext cx="7627196" cy="1777652"/>
            <a:chOff x="428596" y="1571612"/>
            <a:chExt cx="8286808" cy="1591973"/>
          </a:xfrm>
        </p:grpSpPr>
        <p:sp>
          <p:nvSpPr>
            <p:cNvPr id="20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주요사업 성과 및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개선사항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1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과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삭감내역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진료과장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지속적 설명 및 협의로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삭감율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감소 노력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요양급여기준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진료과장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공지 및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삭감항목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적극적 재심사 조정 청구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endParaRPr lang="en-US" altLang="ko-KR" sz="4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255587" indent="-171450" algn="just">
                <a:lnSpc>
                  <a:spcPct val="150000"/>
                </a:lnSpc>
                <a:spcBef>
                  <a:spcPct val="20000"/>
                </a:spcBef>
                <a:buFont typeface="Arial" panose="020B0604020202020204" pitchFamily="34" charset="0"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개선사항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진료과장의 진료의 필요성 및 요양급여기준 준수로 적정 진료 유도</a:t>
              </a:r>
              <a:endParaRPr lang="en-US" altLang="ko-KR" sz="1200" dirty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836462" y="5136132"/>
            <a:ext cx="7627196" cy="741140"/>
            <a:chOff x="428596" y="1571612"/>
            <a:chExt cx="8286808" cy="1591973"/>
          </a:xfrm>
        </p:grpSpPr>
        <p:sp>
          <p:nvSpPr>
            <p:cNvPr id="23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추진계획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4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지속적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삭감율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감소 노력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건강보험심사평가원 심사기준 강화에 따른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응급관리료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관리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</p:txBody>
        </p:sp>
      </p:grpSp>
      <p:sp>
        <p:nvSpPr>
          <p:cNvPr id="26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25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1372081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428742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17.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입원환자 영양관리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grpSp>
        <p:nvGrpSpPr>
          <p:cNvPr id="30" name="그룹 29"/>
          <p:cNvGrpSpPr/>
          <p:nvPr/>
        </p:nvGrpSpPr>
        <p:grpSpPr>
          <a:xfrm>
            <a:off x="833236" y="1052737"/>
            <a:ext cx="7627196" cy="720079"/>
            <a:chOff x="428596" y="1571612"/>
            <a:chExt cx="8286808" cy="1591973"/>
          </a:xfrm>
        </p:grpSpPr>
        <p:sp>
          <p:nvSpPr>
            <p:cNvPr id="31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1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추진실적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2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목표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입원환자 영양관리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2,700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건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연간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추진실적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관리 건수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289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건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(10.7%)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7596337" y="533079"/>
            <a:ext cx="12241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원무과</a:t>
            </a:r>
            <a:r>
              <a:rPr lang="en-US" altLang="ko-KR" sz="12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200" dirty="0" err="1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영양계</a:t>
            </a:r>
            <a:r>
              <a:rPr lang="en-US" altLang="ko-KR" sz="12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sz="12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836462" y="1988841"/>
            <a:ext cx="7627196" cy="720079"/>
            <a:chOff x="428596" y="1571612"/>
            <a:chExt cx="8286808" cy="1591973"/>
          </a:xfrm>
        </p:grpSpPr>
        <p:sp>
          <p:nvSpPr>
            <p:cNvPr id="17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주요내용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18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환자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보호자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대면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치료식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식사 설명을 통한 입원환자 영양관리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836462" y="2924945"/>
            <a:ext cx="7627196" cy="1656183"/>
            <a:chOff x="428596" y="1571612"/>
            <a:chExt cx="8286808" cy="1591973"/>
          </a:xfrm>
        </p:grpSpPr>
        <p:sp>
          <p:nvSpPr>
            <p:cNvPr id="20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주요사업 성과 및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개선사항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1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과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- 960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건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(17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년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 → 3,177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건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(18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년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→ 2,468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건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(19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년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 → 289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건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(20. 3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월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endParaRPr lang="en-US" altLang="ko-KR" sz="6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255587" indent="-171450" algn="just">
                <a:lnSpc>
                  <a:spcPct val="150000"/>
                </a:lnSpc>
                <a:spcBef>
                  <a:spcPct val="20000"/>
                </a:spcBef>
                <a:buFont typeface="Arial" panose="020B0604020202020204" pitchFamily="34" charset="0"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문 제 점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코로나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-19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로 인한 입원환자 감소로 영양관리 서비스 대상자 제한</a:t>
              </a:r>
              <a:endParaRPr lang="en-US" altLang="ko-KR" sz="1200" dirty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836462" y="4869161"/>
            <a:ext cx="7627196" cy="792087"/>
            <a:chOff x="428596" y="1571612"/>
            <a:chExt cx="8286808" cy="1591973"/>
          </a:xfrm>
        </p:grpSpPr>
        <p:sp>
          <p:nvSpPr>
            <p:cNvPr id="23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추진계획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4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입원환자 지속적 영양 관리로 영양 서비스 증대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</a:p>
          </p:txBody>
        </p:sp>
      </p:grpSp>
      <p:sp>
        <p:nvSpPr>
          <p:cNvPr id="26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26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2220268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428742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18.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장례식장 수익 증대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grpSp>
        <p:nvGrpSpPr>
          <p:cNvPr id="30" name="그룹 29"/>
          <p:cNvGrpSpPr/>
          <p:nvPr/>
        </p:nvGrpSpPr>
        <p:grpSpPr>
          <a:xfrm>
            <a:off x="833236" y="1052737"/>
            <a:ext cx="7627196" cy="720079"/>
            <a:chOff x="428596" y="1571612"/>
            <a:chExt cx="8286808" cy="1591973"/>
          </a:xfrm>
        </p:grpSpPr>
        <p:sp>
          <p:nvSpPr>
            <p:cNvPr id="31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1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추진실적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2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목표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445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백만원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(1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추진실적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334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백만원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(75.1%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달성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7236296" y="533079"/>
            <a:ext cx="15841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원무과</a:t>
            </a:r>
            <a:r>
              <a:rPr lang="en-US" altLang="ko-KR" sz="12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200" dirty="0" err="1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부대사업계</a:t>
            </a:r>
            <a:r>
              <a:rPr lang="en-US" altLang="ko-KR" sz="12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sz="12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836462" y="1988841"/>
            <a:ext cx="7627196" cy="720079"/>
            <a:chOff x="428596" y="1571612"/>
            <a:chExt cx="8286808" cy="1591973"/>
          </a:xfrm>
        </p:grpSpPr>
        <p:sp>
          <p:nvSpPr>
            <p:cNvPr id="17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주요내용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18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장례식장 활성화를 위한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QI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활동</a:t>
              </a:r>
              <a:endParaRPr lang="en-US" altLang="ko-KR" sz="1200" dirty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SNS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를 통한 홍보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의료원상조회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조합원 밴드 활용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 </a:t>
              </a: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836462" y="2924946"/>
            <a:ext cx="7627196" cy="962738"/>
            <a:chOff x="428596" y="1571612"/>
            <a:chExt cx="8286808" cy="1591973"/>
          </a:xfrm>
        </p:grpSpPr>
        <p:sp>
          <p:nvSpPr>
            <p:cNvPr id="20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주요사업 성과 및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개선사항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1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과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남원시 이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·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통장협의회 및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협약기관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방문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장례식장 정상운영 관련 협조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836462" y="4149081"/>
            <a:ext cx="7627196" cy="1152127"/>
            <a:chOff x="428596" y="1571612"/>
            <a:chExt cx="8286808" cy="1591973"/>
          </a:xfrm>
        </p:grpSpPr>
        <p:sp>
          <p:nvSpPr>
            <p:cNvPr id="23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추진계획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4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err="1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진료권역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이장협의회</a:t>
              </a:r>
              <a:r>
                <a:rPr lang="en-US" altLang="ko-KR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요양병원 및 요양원 지속적 방문 홍보 추진</a:t>
              </a:r>
              <a:endParaRPr lang="en-US" altLang="ko-KR" sz="1200" dirty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장례식장 </a:t>
              </a:r>
              <a:r>
                <a:rPr lang="ko-KR" altLang="en-US" sz="1200" dirty="0" err="1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리플렛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배포 등</a:t>
              </a:r>
            </a:p>
          </p:txBody>
        </p:sp>
      </p:grpSp>
      <p:sp>
        <p:nvSpPr>
          <p:cNvPr id="26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2</a:t>
            </a:r>
            <a:r>
              <a:rPr lang="en-US" altLang="ko-KR" b="1" dirty="0"/>
              <a:t>7</a:t>
            </a:r>
            <a:endParaRPr lang="en-US" altLang="ko-KR" b="1" dirty="0" smtClean="0"/>
          </a:p>
        </p:txBody>
      </p:sp>
    </p:spTree>
    <p:extLst>
      <p:ext uri="{BB962C8B-B14F-4D97-AF65-F5344CB8AC3E}">
        <p14:creationId xmlns:p14="http://schemas.microsoft.com/office/powerpoint/2010/main" val="1147167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428742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19.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공공보건의료사업 강화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grpSp>
        <p:nvGrpSpPr>
          <p:cNvPr id="30" name="그룹 29"/>
          <p:cNvGrpSpPr/>
          <p:nvPr/>
        </p:nvGrpSpPr>
        <p:grpSpPr>
          <a:xfrm>
            <a:off x="833236" y="1052737"/>
            <a:ext cx="7627196" cy="720079"/>
            <a:chOff x="428596" y="1571612"/>
            <a:chExt cx="8286808" cy="1591973"/>
          </a:xfrm>
        </p:grpSpPr>
        <p:sp>
          <p:nvSpPr>
            <p:cNvPr id="31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1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추진실적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2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목표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10,750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명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추진실적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280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명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달성율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2.6%) /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의료사회복지상담 외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11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개 사업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7740352" y="533079"/>
            <a:ext cx="12241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보건의료실</a:t>
            </a:r>
            <a:endParaRPr lang="ko-KR" altLang="en-US" sz="12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836462" y="1988841"/>
            <a:ext cx="7627196" cy="720079"/>
            <a:chOff x="428596" y="1571612"/>
            <a:chExt cx="8286808" cy="1591973"/>
          </a:xfrm>
        </p:grpSpPr>
        <p:sp>
          <p:nvSpPr>
            <p:cNvPr id="17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주요내용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18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의료취약계층에 대한 보건의료복지연계 사업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(301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네트워크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건강안전망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기능수행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지역아동센터</a:t>
              </a:r>
              <a:r>
                <a:rPr lang="en-US" altLang="ko-KR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건강지원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지역사회 보건교육 등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 </a:t>
              </a: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836462" y="2924945"/>
            <a:ext cx="7627196" cy="1656183"/>
            <a:chOff x="428596" y="1571612"/>
            <a:chExt cx="8286808" cy="1591973"/>
          </a:xfrm>
        </p:grpSpPr>
        <p:sp>
          <p:nvSpPr>
            <p:cNvPr id="20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주요사업 성과 및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개선사항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1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과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코호트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노화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심층연구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시범조사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10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명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4,250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천원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전남대학교 연계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의료사회복지상담 실적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138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명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취약계층 진료비 지원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8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명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(4,404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천원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</a:p>
            <a:p>
              <a:pPr marL="84137" algn="just">
                <a:spcBef>
                  <a:spcPct val="20000"/>
                </a:spcBef>
              </a:pPr>
              <a:endParaRPr lang="en-US" altLang="ko-KR" sz="6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255587" indent="-171450" algn="just">
                <a:spcBef>
                  <a:spcPct val="20000"/>
                </a:spcBef>
                <a:buFont typeface="Arial" panose="020B0604020202020204" pitchFamily="34" charset="0"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개선사항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지역주민 대상 보건교육 관련 남원시보건소와 프로그램 공동 운영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강사 지원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  <a:endParaRPr lang="en-US" altLang="ko-KR" sz="1200" dirty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836462" y="4760312"/>
            <a:ext cx="7627196" cy="1477000"/>
            <a:chOff x="428596" y="1571612"/>
            <a:chExt cx="8286808" cy="1591973"/>
          </a:xfrm>
        </p:grpSpPr>
        <p:sp>
          <p:nvSpPr>
            <p:cNvPr id="23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추진계획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4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공공보건프로그램사업 적극 추진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만성질환관리 담당 간호인력 배치 우선적 필요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endParaRPr lang="en-US" altLang="ko-KR" sz="4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효율적인 공공보건의료사업 추진을 위한 목표 수정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코로나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-19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로 인한 사업 어려움으로 전반적인 사업 목표 조정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26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28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1682336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178" name="그룹 13"/>
          <p:cNvGrpSpPr>
            <a:grpSpLocks/>
          </p:cNvGrpSpPr>
          <p:nvPr/>
        </p:nvGrpSpPr>
        <p:grpSpPr bwMode="auto">
          <a:xfrm>
            <a:off x="0" y="3645024"/>
            <a:ext cx="9144000" cy="82550"/>
            <a:chOff x="0" y="3756786"/>
            <a:chExt cx="9144000" cy="81789"/>
          </a:xfrm>
        </p:grpSpPr>
        <p:sp>
          <p:nvSpPr>
            <p:cNvPr id="3" name="직사각형 2"/>
            <p:cNvSpPr/>
            <p:nvPr/>
          </p:nvSpPr>
          <p:spPr>
            <a:xfrm>
              <a:off x="2051050" y="3763077"/>
              <a:ext cx="5187950" cy="75498"/>
            </a:xfrm>
            <a:prstGeom prst="rect">
              <a:avLst/>
            </a:prstGeom>
            <a:solidFill>
              <a:srgbClr val="005094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000" b="1">
                <a:solidFill>
                  <a:schemeClr val="bg1"/>
                </a:solidFill>
                <a:latin typeface="맑은 고딕" pitchFamily="50" charset="-127"/>
              </a:endParaRPr>
            </a:p>
          </p:txBody>
        </p:sp>
        <p:cxnSp>
          <p:nvCxnSpPr>
            <p:cNvPr id="7" name="직선 연결선 6"/>
            <p:cNvCxnSpPr/>
            <p:nvPr/>
          </p:nvCxnSpPr>
          <p:spPr>
            <a:xfrm>
              <a:off x="0" y="3756786"/>
              <a:ext cx="9144000" cy="0"/>
            </a:xfrm>
            <a:prstGeom prst="line">
              <a:avLst/>
            </a:prstGeom>
            <a:ln w="15875">
              <a:solidFill>
                <a:srgbClr val="0050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/>
          <p:cNvSpPr txBox="1"/>
          <p:nvPr/>
        </p:nvSpPr>
        <p:spPr>
          <a:xfrm>
            <a:off x="928662" y="2740879"/>
            <a:ext cx="7286676" cy="64633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ko-KR" altLang="en-US" sz="3600" dirty="0">
                <a:solidFill>
                  <a:srgbClr val="1005F5"/>
                </a:solidFill>
                <a:latin typeface="HY헤드라인M" pitchFamily="18" charset="-127"/>
                <a:ea typeface="HY헤드라인M" pitchFamily="18" charset="-127"/>
              </a:rPr>
              <a:t>기타사항</a:t>
            </a:r>
          </a:p>
        </p:txBody>
      </p:sp>
    </p:spTree>
    <p:extLst>
      <p:ext uri="{BB962C8B-B14F-4D97-AF65-F5344CB8AC3E}">
        <p14:creationId xmlns:p14="http://schemas.microsoft.com/office/powerpoint/2010/main" val="2281609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32073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공지사항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0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30</a:t>
            </a:r>
            <a:endParaRPr lang="ko-KR" altLang="en-US" b="1" dirty="0"/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sp>
        <p:nvSpPr>
          <p:cNvPr id="26" name="Rectangle 9"/>
          <p:cNvSpPr>
            <a:spLocks noChangeArrowheads="1"/>
          </p:cNvSpPr>
          <p:nvPr/>
        </p:nvSpPr>
        <p:spPr bwMode="auto">
          <a:xfrm>
            <a:off x="323528" y="1052736"/>
            <a:ext cx="8316912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</a:t>
            </a:r>
            <a:r>
              <a:rPr lang="en-US" altLang="ko-KR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2020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분기 경영전략회의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‘20. 7. 22.(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수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) 16:00 /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대회의실</a:t>
            </a:r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200000"/>
              </a:lnSpc>
            </a:pPr>
            <a:r>
              <a:rPr lang="en-US" altLang="ko-KR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 </a:t>
            </a:r>
            <a:r>
              <a:rPr lang="en-US" altLang="ko-KR" b="1" dirty="0">
                <a:latin typeface="+mn-ea"/>
              </a:rPr>
              <a:t>- (</a:t>
            </a:r>
            <a:r>
              <a:rPr lang="ko-KR" altLang="en-US" b="1" dirty="0">
                <a:latin typeface="+mn-ea"/>
              </a:rPr>
              <a:t>참석</a:t>
            </a:r>
            <a:r>
              <a:rPr lang="en-US" altLang="ko-KR" b="1" dirty="0">
                <a:latin typeface="+mn-ea"/>
              </a:rPr>
              <a:t>) </a:t>
            </a:r>
            <a:r>
              <a:rPr lang="ko-KR" altLang="en-US" b="1" dirty="0">
                <a:latin typeface="+mn-ea"/>
              </a:rPr>
              <a:t>전 부서장 및 계장</a:t>
            </a:r>
            <a:endParaRPr lang="en-US" altLang="ko-KR" b="1" dirty="0">
              <a:latin typeface="+mn-ea"/>
            </a:endParaRPr>
          </a:p>
          <a:p>
            <a:pPr eaLnBrk="0" latinLnBrk="0" hangingPunct="0">
              <a:lnSpc>
                <a:spcPct val="200000"/>
              </a:lnSpc>
            </a:pPr>
            <a:r>
              <a:rPr lang="en-US" altLang="ko-KR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 </a:t>
            </a:r>
            <a:r>
              <a:rPr lang="en-US" altLang="ko-KR" b="1" dirty="0">
                <a:latin typeface="+mn-ea"/>
              </a:rPr>
              <a:t>- (</a:t>
            </a:r>
            <a:r>
              <a:rPr lang="ko-KR" altLang="en-US" b="1" dirty="0">
                <a:latin typeface="+mn-ea"/>
              </a:rPr>
              <a:t>내용</a:t>
            </a:r>
            <a:r>
              <a:rPr lang="en-US" altLang="ko-KR" b="1" dirty="0">
                <a:latin typeface="+mn-ea"/>
              </a:rPr>
              <a:t>) </a:t>
            </a:r>
            <a:r>
              <a:rPr lang="en-US" altLang="ko-KR" b="1" dirty="0" smtClean="0">
                <a:latin typeface="+mn-ea"/>
              </a:rPr>
              <a:t>2020. 2</a:t>
            </a:r>
            <a:r>
              <a:rPr lang="ko-KR" altLang="en-US" b="1" dirty="0" smtClean="0">
                <a:latin typeface="+mn-ea"/>
              </a:rPr>
              <a:t>분기 </a:t>
            </a:r>
            <a:r>
              <a:rPr lang="ko-KR" altLang="en-US" b="1" dirty="0">
                <a:latin typeface="+mn-ea"/>
              </a:rPr>
              <a:t>주요업무 추진실적 </a:t>
            </a:r>
            <a:r>
              <a:rPr lang="ko-KR" altLang="en-US" b="1" dirty="0" smtClean="0">
                <a:latin typeface="+mn-ea"/>
              </a:rPr>
              <a:t>보고 </a:t>
            </a:r>
            <a:r>
              <a:rPr lang="ko-KR" altLang="en-US" b="1" dirty="0">
                <a:latin typeface="+mn-ea"/>
              </a:rPr>
              <a:t>및 현안사항</a:t>
            </a:r>
            <a:endParaRPr lang="en-US" altLang="ko-KR" b="1" dirty="0">
              <a:latin typeface="+mn-ea"/>
            </a:endParaRPr>
          </a:p>
          <a:p>
            <a:pPr eaLnBrk="0" latinLnBrk="0" hangingPunct="0">
              <a:lnSpc>
                <a:spcPct val="200000"/>
              </a:lnSpc>
            </a:pPr>
            <a:r>
              <a:rPr lang="en-US" altLang="ko-KR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 </a:t>
            </a:r>
            <a:r>
              <a:rPr lang="en-US" altLang="ko-KR" b="1" dirty="0">
                <a:latin typeface="+mn-ea"/>
              </a:rPr>
              <a:t>- (</a:t>
            </a:r>
            <a:r>
              <a:rPr lang="ko-KR" altLang="en-US" b="1" dirty="0">
                <a:latin typeface="+mn-ea"/>
              </a:rPr>
              <a:t>내용</a:t>
            </a:r>
            <a:r>
              <a:rPr lang="en-US" altLang="ko-KR" b="1" dirty="0">
                <a:latin typeface="+mn-ea"/>
              </a:rPr>
              <a:t>) </a:t>
            </a:r>
            <a:r>
              <a:rPr lang="en-US" altLang="ko-KR" b="1" dirty="0" smtClean="0">
                <a:latin typeface="+mn-ea"/>
              </a:rPr>
              <a:t>2020. 3</a:t>
            </a:r>
            <a:r>
              <a:rPr lang="ko-KR" altLang="en-US" b="1" dirty="0" smtClean="0">
                <a:latin typeface="+mn-ea"/>
              </a:rPr>
              <a:t>분기 </a:t>
            </a:r>
            <a:r>
              <a:rPr lang="ko-KR" altLang="en-US" b="1" dirty="0">
                <a:latin typeface="+mn-ea"/>
              </a:rPr>
              <a:t>주요업무 추진계획 보고</a:t>
            </a:r>
            <a:r>
              <a:rPr lang="en-US" altLang="ko-KR" b="1" dirty="0">
                <a:latin typeface="+mn-ea"/>
              </a:rPr>
              <a:t> </a:t>
            </a:r>
          </a:p>
          <a:p>
            <a:pPr eaLnBrk="0" latinLnBrk="0" hangingPunct="0">
              <a:lnSpc>
                <a:spcPct val="200000"/>
              </a:lnSpc>
            </a:pPr>
            <a:r>
              <a:rPr lang="en-US" altLang="ko-KR" b="1" dirty="0">
                <a:latin typeface="맑은 고딕" pitchFamily="50" charset="-127"/>
                <a:ea typeface="맑은 고딕" pitchFamily="50" charset="-127"/>
              </a:rPr>
              <a:t>-----------------------------------------------------------------------------------</a:t>
            </a:r>
          </a:p>
          <a:p>
            <a:pPr>
              <a:lnSpc>
                <a:spcPct val="200000"/>
              </a:lnSpc>
            </a:pP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○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회의자료 제출 기한준수</a:t>
            </a:r>
            <a:endParaRPr lang="en-US" altLang="ko-KR" b="1" dirty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200000"/>
              </a:lnSpc>
            </a:pPr>
            <a:r>
              <a:rPr lang="en-US" altLang="ko-KR" b="1" dirty="0">
                <a:solidFill>
                  <a:srgbClr val="984807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  </a:t>
            </a:r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- </a:t>
            </a:r>
            <a:r>
              <a:rPr lang="en-US" altLang="ko-KR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2020. </a:t>
            </a:r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r>
              <a:rPr lang="ko-KR" altLang="en-US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분기 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경영전략회의 자료 </a:t>
            </a:r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: </a:t>
            </a:r>
            <a:r>
              <a:rPr lang="en-US" altLang="ko-KR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2020. 7. 17.(</a:t>
            </a:r>
            <a:r>
              <a:rPr lang="ko-KR" altLang="en-US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금</a:t>
            </a:r>
            <a:r>
              <a:rPr lang="en-US" altLang="ko-KR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)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까지 제출</a:t>
            </a:r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.</a:t>
            </a:r>
          </a:p>
          <a:p>
            <a:pPr>
              <a:lnSpc>
                <a:spcPct val="200000"/>
              </a:lnSpc>
            </a:pPr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     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▶  검토 및 자료보완 기간 </a:t>
            </a:r>
            <a:r>
              <a:rPr lang="ko-KR" altLang="en-US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필요</a:t>
            </a:r>
            <a:endParaRPr lang="en-US" altLang="ko-KR" b="1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96701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6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7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8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0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1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2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5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29209</TotalTime>
  <Words>3508</Words>
  <Application>Microsoft Office PowerPoint</Application>
  <PresentationFormat>화면 슬라이드 쇼(4:3)</PresentationFormat>
  <Paragraphs>775</Paragraphs>
  <Slides>32</Slides>
  <Notes>31</Notes>
  <HiddenSlides>0</HiddenSlides>
  <MMClips>0</MMClips>
  <ScaleCrop>false</ScaleCrop>
  <HeadingPairs>
    <vt:vector size="6" baseType="variant">
      <vt:variant>
        <vt:lpstr>사용한 글꼴</vt:lpstr>
      </vt:variant>
      <vt:variant>
        <vt:i4>21</vt:i4>
      </vt:variant>
      <vt:variant>
        <vt:lpstr>테마</vt:lpstr>
      </vt:variant>
      <vt:variant>
        <vt:i4>12</vt:i4>
      </vt:variant>
      <vt:variant>
        <vt:lpstr>슬라이드 제목</vt:lpstr>
      </vt:variant>
      <vt:variant>
        <vt:i4>32</vt:i4>
      </vt:variant>
    </vt:vector>
  </HeadingPairs>
  <TitlesOfParts>
    <vt:vector size="65" baseType="lpstr">
      <vt:lpstr>HY견명조</vt:lpstr>
      <vt:lpstr>HY울릉도M</vt:lpstr>
      <vt:lpstr>-윤고딕340</vt:lpstr>
      <vt:lpstr>가는둥근제목체</vt:lpstr>
      <vt:lpstr>Arial</vt:lpstr>
      <vt:lpstr>HY헤드라인M</vt:lpstr>
      <vt:lpstr>휴먼엑스포</vt:lpstr>
      <vt:lpstr>맑은고딕</vt:lpstr>
      <vt:lpstr>굴림</vt:lpstr>
      <vt:lpstr>휴먼모음T</vt:lpstr>
      <vt:lpstr>Wingdings</vt:lpstr>
      <vt:lpstr>Calibri</vt:lpstr>
      <vt:lpstr>한컴돋움</vt:lpstr>
      <vt:lpstr>휴먼둥근헤드라인</vt:lpstr>
      <vt:lpstr>HY견고딕</vt:lpstr>
      <vt:lpstr>가는각진제목체</vt:lpstr>
      <vt:lpstr>한컴바탕</vt:lpstr>
      <vt:lpstr>나눔고딕</vt:lpstr>
      <vt:lpstr>전주 완판본 각B</vt:lpstr>
      <vt:lpstr>맑은 고딕</vt:lpstr>
      <vt:lpstr>Calibri Light</vt:lpstr>
      <vt:lpstr>1_Office 테마</vt:lpstr>
      <vt:lpstr>2_Office 테마</vt:lpstr>
      <vt:lpstr>3_Office 테마</vt:lpstr>
      <vt:lpstr>4_Office 테마</vt:lpstr>
      <vt:lpstr>6_Office 테마</vt:lpstr>
      <vt:lpstr>7_Office 테마</vt:lpstr>
      <vt:lpstr>8_Office 테마</vt:lpstr>
      <vt:lpstr>10_Office 테마</vt:lpstr>
      <vt:lpstr>11_Office 테마</vt:lpstr>
      <vt:lpstr>12_Office 테마</vt:lpstr>
      <vt:lpstr>5_Office 테마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June</dc:creator>
  <cp:lastModifiedBy>Windows User</cp:lastModifiedBy>
  <cp:revision>2404</cp:revision>
  <cp:lastPrinted>2020-04-21T01:33:14Z</cp:lastPrinted>
  <dcterms:created xsi:type="dcterms:W3CDTF">2013-04-01T15:09:17Z</dcterms:created>
  <dcterms:modified xsi:type="dcterms:W3CDTF">2020-04-22T00:08:47Z</dcterms:modified>
</cp:coreProperties>
</file>