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45"/>
  </p:notesMasterIdLst>
  <p:handoutMasterIdLst>
    <p:handoutMasterId r:id="rId46"/>
  </p:handoutMasterIdLst>
  <p:sldIdLst>
    <p:sldId id="677" r:id="rId13"/>
    <p:sldId id="686" r:id="rId14"/>
    <p:sldId id="568" r:id="rId15"/>
    <p:sldId id="569" r:id="rId16"/>
    <p:sldId id="570" r:id="rId17"/>
    <p:sldId id="547" r:id="rId18"/>
    <p:sldId id="628" r:id="rId19"/>
    <p:sldId id="652" r:id="rId20"/>
    <p:sldId id="678" r:id="rId21"/>
    <p:sldId id="679" r:id="rId22"/>
    <p:sldId id="629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2" r:id="rId38"/>
    <p:sldId id="703" r:id="rId39"/>
    <p:sldId id="704" r:id="rId40"/>
    <p:sldId id="705" r:id="rId41"/>
    <p:sldId id="706" r:id="rId42"/>
    <p:sldId id="670" r:id="rId43"/>
    <p:sldId id="708" r:id="rId44"/>
  </p:sldIdLst>
  <p:sldSz cx="9144000" cy="6858000" type="screen4x3"/>
  <p:notesSz cx="6807200" cy="9939338"/>
  <p:embeddedFontLst>
    <p:embeddedFont>
      <p:font typeface="휴먼둥근헤드라인" panose="02030504000101010101" pitchFamily="18" charset="-127"/>
      <p:regular r:id="rId47"/>
    </p:embeddedFont>
    <p:embeddedFont>
      <p:font typeface="전주 완판본 각B" panose="02000503040000020002" pitchFamily="2" charset="-127"/>
      <p:regular r:id="rId48"/>
    </p:embeddedFont>
    <p:embeddedFont>
      <p:font typeface="맑은 고딕" panose="020B0503020000020004" pitchFamily="50" charset="-127"/>
      <p:regular r:id="rId49"/>
      <p:bold r:id="rId50"/>
    </p:embeddedFont>
    <p:embeddedFont>
      <p:font typeface="HY헤드라인M" panose="02030600000101010101" pitchFamily="18" charset="-127"/>
      <p:regular r:id="rId51"/>
    </p:embeddedFont>
    <p:embeddedFont>
      <p:font typeface="HY울릉도M" panose="02030600000101010101" pitchFamily="18" charset="-127"/>
      <p:regular r:id="rId52"/>
    </p:embeddedFont>
    <p:embeddedFont>
      <p:font typeface="-윤고딕340" panose="020B0600000101010101" charset="-127"/>
      <p:regular r:id="rId53"/>
    </p:embeddedFont>
    <p:embeddedFont>
      <p:font typeface="휴먼엑스포" panose="02030504000101010101" pitchFamily="18" charset="-127"/>
      <p:regular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HY견고딕" panose="02030600000101010101" pitchFamily="18" charset="-127"/>
      <p:regular r:id="rId59"/>
    </p:embeddedFont>
    <p:embeddedFont>
      <p:font typeface="한컴바탕" panose="02030600000101010101" pitchFamily="18" charset="2"/>
      <p:regular r:id="rId60"/>
    </p:embeddedFont>
    <p:embeddedFont>
      <p:font typeface="휴먼모음T" panose="02030504000101010101" pitchFamily="18" charset="-127"/>
      <p:regular r:id="rId61"/>
    </p:embeddedFont>
    <p:embeddedFont>
      <p:font typeface="나눔고딕" panose="020D0604000000000000" pitchFamily="50" charset="-127"/>
      <p:regular r:id="rId62"/>
      <p:bold r:id="rId63"/>
    </p:embeddedFont>
    <p:embeddedFont>
      <p:font typeface="Calibri Light" panose="020F0302020204030204" pitchFamily="34" charset="0"/>
      <p:regular r:id="rId64"/>
      <p:italic r:id="rId65"/>
    </p:embeddedFont>
    <p:embeddedFont>
      <p:font typeface="HY견명조" panose="02030600000101010101" pitchFamily="18" charset="-127"/>
      <p:regular r:id="rId66"/>
    </p:embeddedFont>
    <p:embeddedFont>
      <p:font typeface="한컴돋움" panose="02030600000101010101" pitchFamily="18" charset="2"/>
      <p:regular r:id="rId67"/>
    </p:embeddedFont>
    <p:embeddedFont>
      <p:font typeface="가는둥근제목체" panose="02030600000101010101" pitchFamily="18" charset="-127"/>
      <p:regular r:id="rId68"/>
    </p:embeddedFont>
    <p:embeddedFont>
      <p:font typeface="가는각진제목체" panose="02030600000101010101" pitchFamily="18" charset="-127"/>
      <p:regular r:id="rId69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971">
          <p15:clr>
            <a:srgbClr val="A4A3A4"/>
          </p15:clr>
        </p15:guide>
        <p15:guide id="5" pos="5420">
          <p15:clr>
            <a:srgbClr val="A4A3A4"/>
          </p15:clr>
        </p15:guide>
        <p15:guide id="6" pos="340">
          <p15:clr>
            <a:srgbClr val="A4A3A4"/>
          </p15:clr>
        </p15:guide>
        <p15:guide id="7" pos="2789">
          <p15:clr>
            <a:srgbClr val="A4A3A4"/>
          </p15:clr>
        </p15:guide>
        <p15:guide id="8" pos="42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984807"/>
    <a:srgbClr val="01B3C4"/>
    <a:srgbClr val="5504F6"/>
    <a:srgbClr val="448DD0"/>
    <a:srgbClr val="1005F5"/>
    <a:srgbClr val="3E03B5"/>
    <a:srgbClr val="6CA6DA"/>
    <a:srgbClr val="66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706" autoAdjust="0"/>
  </p:normalViewPr>
  <p:slideViewPr>
    <p:cSldViewPr snapToObjects="1">
      <p:cViewPr varScale="1">
        <p:scale>
          <a:sx n="107" d="100"/>
          <a:sy n="107" d="100"/>
        </p:scale>
        <p:origin x="192" y="114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5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font" Target="fonts/font23.fntdata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handoutMaster" Target="handoutMasters/handout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pPr>
                <a:defRPr/>
              </a:pPr>
              <a:t>2020-07-21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pPr>
                <a:defRPr/>
              </a:pPr>
              <a:t>2020-07-21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3" rIns="91409" bIns="4570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40"/>
            <a:ext cx="5445125" cy="3913187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4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3934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345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48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6616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921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685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4890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53748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22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71389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54081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0808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934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160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916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649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3250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8056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31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569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7/21/2020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pPr/>
              <a:t>2020-07-21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2020. 2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분기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2736304" cy="430887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불필요한 검사나 수술은 하지 않는 병원</a:t>
            </a:r>
            <a:endParaRPr lang="en-US" altLang="ko-KR" sz="1100" dirty="0" smtClean="0">
              <a:ln w="1905"/>
              <a:solidFill>
                <a:schemeClr val="bg1"/>
              </a:solidFill>
              <a:latin typeface="전주 완판본 각B" panose="02000503040000020002" pitchFamily="2" charset="-127"/>
              <a:ea typeface="전주 완판본 각B" panose="02000503040000020002" pitchFamily="2" charset="-127"/>
            </a:endParaRPr>
          </a:p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친절하고 설명 잘해주는 병원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725882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2020. 7. 22.(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2234558" y="1196752"/>
            <a:ext cx="5145754" cy="5076447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45556" y="1556954"/>
            <a:ext cx="576262" cy="378618"/>
            <a:chOff x="433388" y="1218688"/>
            <a:chExt cx="576262" cy="558800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339752" y="1640176"/>
            <a:ext cx="5040560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비전과 경영전략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………………………………1</a:t>
            </a: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0108" y="5384592"/>
            <a:ext cx="506020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……………………………………………29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410" y="5163828"/>
            <a:ext cx="612974" cy="10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312268" y="2555949"/>
            <a:ext cx="506804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주요현안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3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277169" y="3512384"/>
            <a:ext cx="5103143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분기 사업실적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5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938152" y="2492896"/>
            <a:ext cx="576262" cy="378618"/>
            <a:chOff x="433388" y="1218688"/>
            <a:chExt cx="576262" cy="558800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39626" y="3430761"/>
            <a:ext cx="576262" cy="378618"/>
            <a:chOff x="433388" y="1218688"/>
            <a:chExt cx="576262" cy="558800"/>
          </a:xfrm>
        </p:grpSpPr>
        <p:sp>
          <p:nvSpPr>
            <p:cNvPr id="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941617" y="5305948"/>
            <a:ext cx="576262" cy="378618"/>
            <a:chOff x="433388" y="1218688"/>
            <a:chExt cx="576262" cy="558800"/>
          </a:xfrm>
        </p:grpSpPr>
        <p:sp>
          <p:nvSpPr>
            <p:cNvPr id="5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627784" y="4497178"/>
            <a:ext cx="47525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부서별 주요현안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9</a:t>
            </a:r>
            <a:r>
              <a:rPr lang="ko-KR" altLang="en-US" sz="16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endParaRPr lang="en-US" altLang="ko-KR" sz="16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949668" y="4437112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94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8" cy="5882654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8162" y="1911949"/>
            <a:ext cx="4426294" cy="4477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801190"/>
              </p:ext>
            </p:extLst>
          </p:nvPr>
        </p:nvGraphicFramePr>
        <p:xfrm>
          <a:off x="467544" y="908721"/>
          <a:ext cx="8064502" cy="5486031"/>
        </p:xfrm>
        <a:graphic>
          <a:graphicData uri="http://schemas.openxmlformats.org/drawingml/2006/table">
            <a:tbl>
              <a:tblPr/>
              <a:tblGrid>
                <a:gridCol w="645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8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병원 홍보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ko-KR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2020</a:t>
                      </a:r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 응급의료기관 평가</a:t>
                      </a:r>
                      <a:endParaRPr lang="ko-KR" altLang="en-US" sz="1100" b="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 활성화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수익 증대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역량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약제급여적정성평가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 역량 강화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직무교육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워크숍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프리셉터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양성교육 등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수행률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 절감 및 수입증대 방안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재정 건전성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건전한 조직문화 조성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각종 평가 내실화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비용절감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·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장비 현대화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본인미수금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발생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삭감율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최소화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최소 수준 유지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입원환자 영양관리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영양계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37093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수익증대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71825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607" y="6424217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2020. 6. 30.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475307" cy="115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ko-KR" altLang="en-US" sz="1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진료인원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86,190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53,049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전년동기대비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20,609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17,397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60,729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27,122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건강증진센터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4,700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8,509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),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                     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장례식장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152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21</a:t>
            </a:r>
            <a:r>
              <a:rPr lang="ko-KR" altLang="en-US" sz="1100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59.3%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352093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145,462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-53,049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86,190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139,239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59.3%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35,685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-17,397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20,609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38,006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57.8%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93,984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-27,122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60,729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87,851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64.6%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15,565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-8,509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4,700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13,209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30.2%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228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66.7%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3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2020. 6. </a:t>
            </a:r>
            <a:r>
              <a:rPr lang="en-US" altLang="ko-KR" sz="120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30.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273655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16,591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-5,306</a:t>
                      </a:r>
                      <a:endParaRPr lang="ko-KR" altLang="en-US" sz="1100" dirty="0" smtClean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10,098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15,404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60.9%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8,860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-3,365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5,201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8,566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58.7%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5,685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-1,248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3,916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5,164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68.9%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1,038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-505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329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834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31.7%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1,008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-188</a:t>
                      </a:r>
                      <a:endParaRPr lang="ko-KR" altLang="en-US" sz="11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652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840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64.7%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Rectangle 472"/>
          <p:cNvSpPr>
            <a:spLocks noChangeArrowheads="1"/>
          </p:cNvSpPr>
          <p:nvPr/>
        </p:nvSpPr>
        <p:spPr bwMode="auto">
          <a:xfrm>
            <a:off x="357157" y="5299174"/>
            <a:ext cx="8475307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총 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진료수익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10,098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5,306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전년동기대비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5,201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3,365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3.916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1,248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건강증진센터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329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505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                       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장례식장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652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188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60.9%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85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(‘20. 2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2020. 5. 31.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379785"/>
              </p:ext>
            </p:extLst>
          </p:nvPr>
        </p:nvGraphicFramePr>
        <p:xfrm>
          <a:off x="827584" y="2132856"/>
          <a:ext cx="7848872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11,182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14,234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3,052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13,976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14,314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339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손익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2,794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79,954</a:t>
                      </a:r>
                      <a:endParaRPr lang="en-US" altLang="ko-KR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2,714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8187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237990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백만원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038214"/>
              </p:ext>
            </p:extLst>
          </p:nvPr>
        </p:nvGraphicFramePr>
        <p:xfrm>
          <a:off x="808187" y="4809619"/>
          <a:ext cx="7868268" cy="885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1350">
                  <a:extLst>
                    <a:ext uri="{9D8B030D-6E8A-4147-A177-3AD203B41FA5}">
                      <a16:colId xmlns:a16="http://schemas.microsoft.com/office/drawing/2014/main" val="2740020991"/>
                    </a:ext>
                  </a:extLst>
                </a:gridCol>
                <a:gridCol w="507630">
                  <a:extLst>
                    <a:ext uri="{9D8B030D-6E8A-4147-A177-3AD203B41FA5}">
                      <a16:colId xmlns:a16="http://schemas.microsoft.com/office/drawing/2014/main" val="4057323185"/>
                    </a:ext>
                  </a:extLst>
                </a:gridCol>
                <a:gridCol w="442462">
                  <a:extLst>
                    <a:ext uri="{9D8B030D-6E8A-4147-A177-3AD203B41FA5}">
                      <a16:colId xmlns:a16="http://schemas.microsoft.com/office/drawing/2014/main" val="1814939662"/>
                    </a:ext>
                  </a:extLst>
                </a:gridCol>
                <a:gridCol w="493910">
                  <a:extLst>
                    <a:ext uri="{9D8B030D-6E8A-4147-A177-3AD203B41FA5}">
                      <a16:colId xmlns:a16="http://schemas.microsoft.com/office/drawing/2014/main" val="1834506749"/>
                    </a:ext>
                  </a:extLst>
                </a:gridCol>
                <a:gridCol w="411592">
                  <a:extLst>
                    <a:ext uri="{9D8B030D-6E8A-4147-A177-3AD203B41FA5}">
                      <a16:colId xmlns:a16="http://schemas.microsoft.com/office/drawing/2014/main" val="1150671280"/>
                    </a:ext>
                  </a:extLst>
                </a:gridCol>
                <a:gridCol w="411592">
                  <a:extLst>
                    <a:ext uri="{9D8B030D-6E8A-4147-A177-3AD203B41FA5}">
                      <a16:colId xmlns:a16="http://schemas.microsoft.com/office/drawing/2014/main" val="1515620090"/>
                    </a:ext>
                  </a:extLst>
                </a:gridCol>
                <a:gridCol w="356713">
                  <a:extLst>
                    <a:ext uri="{9D8B030D-6E8A-4147-A177-3AD203B41FA5}">
                      <a16:colId xmlns:a16="http://schemas.microsoft.com/office/drawing/2014/main" val="1882272216"/>
                    </a:ext>
                  </a:extLst>
                </a:gridCol>
                <a:gridCol w="397873">
                  <a:extLst>
                    <a:ext uri="{9D8B030D-6E8A-4147-A177-3AD203B41FA5}">
                      <a16:colId xmlns:a16="http://schemas.microsoft.com/office/drawing/2014/main" val="3938148635"/>
                    </a:ext>
                  </a:extLst>
                </a:gridCol>
                <a:gridCol w="342993">
                  <a:extLst>
                    <a:ext uri="{9D8B030D-6E8A-4147-A177-3AD203B41FA5}">
                      <a16:colId xmlns:a16="http://schemas.microsoft.com/office/drawing/2014/main" val="2714618338"/>
                    </a:ext>
                  </a:extLst>
                </a:gridCol>
                <a:gridCol w="524779">
                  <a:extLst>
                    <a:ext uri="{9D8B030D-6E8A-4147-A177-3AD203B41FA5}">
                      <a16:colId xmlns:a16="http://schemas.microsoft.com/office/drawing/2014/main" val="942076924"/>
                    </a:ext>
                  </a:extLst>
                </a:gridCol>
                <a:gridCol w="425312">
                  <a:extLst>
                    <a:ext uri="{9D8B030D-6E8A-4147-A177-3AD203B41FA5}">
                      <a16:colId xmlns:a16="http://schemas.microsoft.com/office/drawing/2014/main" val="2179183611"/>
                    </a:ext>
                  </a:extLst>
                </a:gridCol>
                <a:gridCol w="397873">
                  <a:extLst>
                    <a:ext uri="{9D8B030D-6E8A-4147-A177-3AD203B41FA5}">
                      <a16:colId xmlns:a16="http://schemas.microsoft.com/office/drawing/2014/main" val="378450917"/>
                    </a:ext>
                  </a:extLst>
                </a:gridCol>
                <a:gridCol w="370433">
                  <a:extLst>
                    <a:ext uri="{9D8B030D-6E8A-4147-A177-3AD203B41FA5}">
                      <a16:colId xmlns:a16="http://schemas.microsoft.com/office/drawing/2014/main" val="95042262"/>
                    </a:ext>
                  </a:extLst>
                </a:gridCol>
                <a:gridCol w="425312">
                  <a:extLst>
                    <a:ext uri="{9D8B030D-6E8A-4147-A177-3AD203B41FA5}">
                      <a16:colId xmlns:a16="http://schemas.microsoft.com/office/drawing/2014/main" val="991889566"/>
                    </a:ext>
                  </a:extLst>
                </a:gridCol>
                <a:gridCol w="425312">
                  <a:extLst>
                    <a:ext uri="{9D8B030D-6E8A-4147-A177-3AD203B41FA5}">
                      <a16:colId xmlns:a16="http://schemas.microsoft.com/office/drawing/2014/main" val="3016606952"/>
                    </a:ext>
                  </a:extLst>
                </a:gridCol>
                <a:gridCol w="425312">
                  <a:extLst>
                    <a:ext uri="{9D8B030D-6E8A-4147-A177-3AD203B41FA5}">
                      <a16:colId xmlns:a16="http://schemas.microsoft.com/office/drawing/2014/main" val="1797705349"/>
                    </a:ext>
                  </a:extLst>
                </a:gridCol>
                <a:gridCol w="301834">
                  <a:extLst>
                    <a:ext uri="{9D8B030D-6E8A-4147-A177-3AD203B41FA5}">
                      <a16:colId xmlns:a16="http://schemas.microsoft.com/office/drawing/2014/main" val="3713476525"/>
                    </a:ext>
                  </a:extLst>
                </a:gridCol>
                <a:gridCol w="342993">
                  <a:extLst>
                    <a:ext uri="{9D8B030D-6E8A-4147-A177-3AD203B41FA5}">
                      <a16:colId xmlns:a16="http://schemas.microsoft.com/office/drawing/2014/main" val="2607190807"/>
                    </a:ext>
                  </a:extLst>
                </a:gridCol>
                <a:gridCol w="342993">
                  <a:extLst>
                    <a:ext uri="{9D8B030D-6E8A-4147-A177-3AD203B41FA5}">
                      <a16:colId xmlns:a16="http://schemas.microsoft.com/office/drawing/2014/main" val="95904975"/>
                    </a:ext>
                  </a:extLst>
                </a:gridCol>
              </a:tblGrid>
              <a:tr h="21907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차액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(A-B</a:t>
                      </a:r>
                      <a:r>
                        <a:rPr lang="en-US" sz="9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ko-KR" alt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수 익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비 용</a:t>
                      </a:r>
                      <a:endParaRPr lang="ko-KR" alt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14696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pPr algn="ctr" rtl="0" fontAlgn="ctr"/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계</a:t>
                      </a:r>
                      <a:r>
                        <a:rPr lang="en-US" altLang="ko-KR" sz="700" u="none" strike="noStrike">
                          <a:effectLst/>
                        </a:rPr>
                        <a:t>(</a:t>
                      </a:r>
                      <a:r>
                        <a:rPr lang="en-US" sz="700" u="none" strike="noStrike">
                          <a:effectLst/>
                        </a:rPr>
                        <a:t>A)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입원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외래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기타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부대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임대료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기부금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잡이익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이자수익 등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계</a:t>
                      </a:r>
                      <a:r>
                        <a:rPr lang="en-US" altLang="ko-KR" sz="700" u="none" strike="noStrike" dirty="0">
                          <a:effectLst/>
                        </a:rPr>
                        <a:t>(</a:t>
                      </a:r>
                      <a:r>
                        <a:rPr lang="en-US" sz="700" u="none" strike="noStrike" dirty="0">
                          <a:effectLst/>
                        </a:rPr>
                        <a:t>B)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인건비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퇴직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급여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재료비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관리비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>
                          <a:effectLst/>
                        </a:rPr>
                        <a:t>부대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이자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>
                          <a:effectLst/>
                        </a:rPr>
                        <a:t>기부금</a:t>
                      </a:r>
                      <a:endParaRPr lang="ko-KR" altLang="en-US" sz="700" b="0" i="0" u="none" strike="noStrike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700" u="none" strike="noStrike" dirty="0" err="1">
                          <a:effectLst/>
                        </a:rPr>
                        <a:t>잡손실</a:t>
                      </a:r>
                      <a:endParaRPr lang="ko-KR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9525" marR="9525" marT="9525" marB="0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8866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 smtClean="0">
                          <a:effectLst/>
                        </a:rPr>
                        <a:t>2,715</a:t>
                      </a:r>
                      <a:endParaRPr lang="en-US" altLang="ko-KR" sz="7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>
                          <a:effectLst/>
                        </a:rPr>
                        <a:t>3,053</a:t>
                      </a:r>
                      <a:endParaRPr lang="en-US" altLang="ko-KR" sz="7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00" u="none" strike="noStrike" dirty="0">
                          <a:effectLst/>
                        </a:rPr>
                        <a:t>△</a:t>
                      </a:r>
                      <a:r>
                        <a:rPr lang="en-US" altLang="ko-KR" sz="700" u="none" strike="noStrike" dirty="0">
                          <a:effectLst/>
                        </a:rPr>
                        <a:t>3,188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>
                          <a:effectLst/>
                        </a:rPr>
                        <a:t>1,297</a:t>
                      </a:r>
                      <a:endParaRPr lang="en-US" altLang="ko-KR" sz="7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>
                          <a:effectLst/>
                        </a:rPr>
                        <a:t>568</a:t>
                      </a:r>
                      <a:endParaRPr lang="en-US" altLang="ko-KR" sz="7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>
                          <a:effectLst/>
                        </a:rPr>
                        <a:t>215</a:t>
                      </a:r>
                      <a:endParaRPr lang="en-US" altLang="ko-KR" sz="7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50" u="none" strike="noStrike" dirty="0">
                          <a:effectLst/>
                        </a:rPr>
                        <a:t>△</a:t>
                      </a:r>
                      <a:r>
                        <a:rPr lang="en-US" altLang="ko-KR" sz="750" u="none" strike="noStrike" dirty="0">
                          <a:effectLst/>
                        </a:rPr>
                        <a:t>18</a:t>
                      </a:r>
                      <a:endParaRPr lang="en-US" altLang="ko-KR" sz="7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750" u="none" strike="noStrike" dirty="0">
                          <a:effectLst/>
                        </a:rPr>
                        <a:t>2,219</a:t>
                      </a:r>
                      <a:endParaRPr lang="en-US" altLang="ko-KR" sz="75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u="none" strike="noStrike" dirty="0">
                          <a:effectLst/>
                        </a:rPr>
                        <a:t>14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1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338</a:t>
                      </a:r>
                      <a:endParaRPr lang="en-US" altLang="ko-KR" sz="8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u="none" strike="noStrike" dirty="0">
                          <a:effectLst/>
                        </a:rPr>
                        <a:t>1,022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700" u="none" strike="noStrike" dirty="0">
                          <a:effectLst/>
                        </a:rPr>
                        <a:t>△</a:t>
                      </a:r>
                      <a:r>
                        <a:rPr lang="en-US" altLang="ko-KR" sz="700" u="none" strike="noStrike" dirty="0">
                          <a:effectLst/>
                        </a:rPr>
                        <a:t>345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643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250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138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o-KR" altLang="en-US" sz="800" u="none" strike="noStrike" dirty="0">
                          <a:effectLst/>
                        </a:rPr>
                        <a:t>△</a:t>
                      </a:r>
                      <a:r>
                        <a:rPr lang="en-US" altLang="ko-KR" sz="800" u="none" strike="noStrike" dirty="0">
                          <a:effectLst/>
                        </a:rPr>
                        <a:t>2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u="none" strike="noStrike" dirty="0">
                          <a:effectLst/>
                        </a:rPr>
                        <a:t>15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800" u="none" strike="noStrike" dirty="0">
                          <a:effectLst/>
                        </a:rPr>
                        <a:t>3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3009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4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병원 홍보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등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경영지원실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협력회의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동영상 등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에 따른 신문매체 및 방송 등을 통한 원내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외 홍보 강화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 관리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등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 감염예방을 위한 비대면 홍보 활성화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보도자료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현수막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홈페이지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문자발송 등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읍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면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동사무소 및 보건진료소 등 총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111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중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50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방문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내용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건강증진센터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간병통합서비스병동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병원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각종사업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등 설명회 추진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참석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기획계장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검진사업계장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부대사업계장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홍보담당 등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188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응급의료기관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“B”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 유지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응급의료기관 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취약한 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선정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4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178072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중증상병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해당환자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구성비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응급실 전체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중 중증상병해당환자의 구성 비율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전입 중증응급환자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전원 온 중증환자 중 치료없이 다시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전원 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환자를 제외한 치료 완료된 환자의 비율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최종치료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*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최종치료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응급수술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시술 및 집중치료 등</a:t>
              </a:r>
              <a:endParaRPr lang="en-US" altLang="ko-KR" sz="11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 치료가 필요한 중증환자 중 최종 치료가 이루어진 비율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4077072"/>
            <a:ext cx="7627196" cy="920356"/>
            <a:chOff x="428596" y="1717349"/>
            <a:chExt cx="8286809" cy="1087341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717350"/>
              <a:ext cx="1428760" cy="108734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3" y="1717349"/>
              <a:ext cx="6357982" cy="108734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중증상병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해당환자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구성비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목표값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지표결과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9.6%(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272276"/>
            <a:ext cx="7627196" cy="890085"/>
            <a:chOff x="428596" y="1495849"/>
            <a:chExt cx="8286808" cy="2330807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495849"/>
              <a:ext cx="1428760" cy="2330807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495849"/>
              <a:ext cx="6357982" cy="233080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응급의료기관 평가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지표결과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등급 지표 선정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관리선정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509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567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종합검진 활성화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검진 수익 증대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(2,200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 수익 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171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 대비 △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79.5%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4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43208"/>
            <a:ext cx="7627196" cy="1036159"/>
            <a:chOff x="428596" y="1571612"/>
            <a:chExt cx="8286807" cy="1591974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1" cy="1591974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차별화된 종합검진 항목으로 사업장 검진 유치 및 수익증대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적극적 마케팅으로 타 검진기관과의 경쟁력 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51432"/>
            <a:ext cx="7627196" cy="172819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장수농협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사업장 검진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(76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한국음료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사업장 검진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전년대비 검진 인원 대폭 감소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85183"/>
            <a:ext cx="7627196" cy="93610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국가 검진 및 사업장 검진 수검 독려 및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홈페이지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환자 및 수검자를 통한 간접적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주변 이웃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독려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406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위기대응 역량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요원 정비 및 역할에 따른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훈련강화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감염관리요원 재정비 및 역할에 대한 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(1:1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53673"/>
            <a:ext cx="7627196" cy="108011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요원의 역할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모니터링 활동에 대해 교육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신종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의심환자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대처법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소독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폐기물 처리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손위생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모니터링에 대한 교육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12976"/>
            <a:ext cx="7627196" cy="1728192"/>
            <a:chOff x="428596" y="1571612"/>
            <a:chExt cx="8286808" cy="196814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968144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968144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신종감염병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의심환자와의 접촉에 대한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대처법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소독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폐기물 처리에 대한 업무 대처능력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   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예방을 위한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손위생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중요성 인지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 내에 모니터링 활동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대면 교육을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감염관련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실습 위주의 교육이 부족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05844"/>
            <a:ext cx="7627196" cy="98745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의심환자 발생 시 행동 요령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신종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의심환자 발생 시 해당부서의 대처방법 훈련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8407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7914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약제급여적정성평가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 대비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 (2020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 /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비교병원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평균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= 1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표시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상대지수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0465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0"/>
            <a:ext cx="7627196" cy="109770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지역거점공공병원 운영평가 지표 관리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회당 평균적으로 발생된 약제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품목수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많아지면 약품 상호작용의 위험 및 의료비 상승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84984"/>
            <a:ext cx="7627196" cy="158417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대한 평가지표 및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평과결과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상병별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현황 분석 후 미흡 항목에 대한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안내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67601"/>
            <a:ext cx="7627196" cy="80967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건강보험심사평가원 평가지표 및 최근평가결과 지속적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복합질환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환자에 대한 해당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각각 진료 요청으로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077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63036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간호 역량 강화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직무교육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워크숍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프리셉터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양성교육 등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80728"/>
            <a:ext cx="7627196" cy="871296"/>
            <a:chOff x="428596" y="1412412"/>
            <a:chExt cx="8286808" cy="1926289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412412"/>
              <a:ext cx="1428760" cy="192628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412412"/>
              <a:ext cx="6357982" cy="192628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부서별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부서별 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부서별 직무교육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신규간호사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임상 교육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프리셉터와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1:1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맟춤형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교육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0465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60848"/>
            <a:ext cx="7627196" cy="1264269"/>
            <a:chOff x="428596" y="1612834"/>
            <a:chExt cx="8286808" cy="1591975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612834"/>
              <a:ext cx="1428760" cy="1591975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612834"/>
              <a:ext cx="6357982" cy="1591975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직무교육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집체교육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소화기계 증상 및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약물처방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(30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20. 5.)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직무교육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환자간호에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필요한 직무 및 소양교육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14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실시</a:t>
              </a:r>
              <a:endParaRPr lang="en-US" altLang="ko-KR" sz="12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                (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의료폐기물 관리 포함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신규간호사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임상 교육 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프리셉터와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1:1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맟춤형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교육</a:t>
              </a: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501008"/>
            <a:ext cx="7627196" cy="1309236"/>
            <a:chOff x="428596" y="1774650"/>
            <a:chExt cx="8286808" cy="144724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774650"/>
              <a:ext cx="1428760" cy="1447248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774650"/>
              <a:ext cx="6357982" cy="1447248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부서별로 필요한  직무 및 의료 폐기물 관리를 교육하여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병원환경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안전관리 강화</a:t>
              </a:r>
              <a:endParaRPr lang="en-US" altLang="ko-KR" sz="1200" dirty="0">
                <a:solidFill>
                  <a:prstClr val="black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신규간호사의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임상현장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충격을 최소화하고 현장에 바로 적응 할 수 있도록 프리</a:t>
              </a:r>
              <a:endParaRPr lang="en-US" altLang="ko-KR" sz="1200" dirty="0">
                <a:solidFill>
                  <a:prstClr val="black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셉터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간호사가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교육을 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1:1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진행함</a:t>
              </a: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.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04384"/>
            <a:ext cx="7627196" cy="103772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신규간호사와 </a:t>
              </a:r>
              <a:r>
                <a:rPr lang="ko-KR" altLang="en-US" sz="12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연수</a:t>
              </a:r>
              <a:endParaRPr lang="en-US" altLang="ko-KR" sz="12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신규간호사와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프리셉터의</a:t>
              </a:r>
              <a:r>
                <a:rPr lang="ko-KR" altLang="en-US" sz="1200" dirty="0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원활한 소통 및 </a:t>
              </a:r>
              <a:r>
                <a:rPr lang="ko-KR" altLang="en-US" sz="1200" dirty="0" err="1">
                  <a:solidFill>
                    <a:prstClr val="black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코칭격려</a:t>
              </a:r>
              <a:endParaRPr lang="en-US" altLang="ko-KR" sz="12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47331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고가장비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효율성 향상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(CT, MRI,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초음파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검사건수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진료실적 감소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6462" y="1988841"/>
            <a:ext cx="1315034" cy="1585763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782893"/>
            <a:ext cx="7627196" cy="1158275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월부터 검사 건수 및 수익 증가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검사방법에 대한 직원교육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의료영상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화질개선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노력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36131"/>
            <a:ext cx="7627196" cy="957165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 및 검사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Protocol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 및 신규직원 검사 방법 교육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Protocol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검사 방법 습득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 안전사고 및 친절교육 강화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39316"/>
              </p:ext>
            </p:extLst>
          </p:nvPr>
        </p:nvGraphicFramePr>
        <p:xfrm>
          <a:off x="2643175" y="1956318"/>
          <a:ext cx="5817259" cy="167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9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43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70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검사건수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검사금액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천원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2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’20.</a:t>
                      </a:r>
                      <a:r>
                        <a:rPr lang="en-US" altLang="ko-KR" sz="10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 2</a:t>
                      </a:r>
                      <a:r>
                        <a:rPr lang="ko-KR" altLang="en-US" sz="1000" baseline="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‘19. 2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‘20. 2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‘19. 2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dirty="0" smtClean="0">
                          <a:latin typeface="+mj-lt"/>
                          <a:ea typeface="+mn-ea"/>
                        </a:rPr>
                        <a:t>합  계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3,622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6,138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-2,516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392,669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663,003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-270,334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CT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1,149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3,005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-1,856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143,512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233,847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-90,335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72667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j-lt"/>
                          <a:ea typeface="+mn-ea"/>
                        </a:rPr>
                        <a:t>MRI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1,950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-93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193,130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339,532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-146,402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7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>
                          <a:latin typeface="+mj-lt"/>
                          <a:ea typeface="+mn-ea"/>
                        </a:rPr>
                        <a:t>SONO</a:t>
                      </a:r>
                      <a:endParaRPr lang="ko-KR" altLang="en-US" sz="1000" b="0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1,183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-567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56,027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89,624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-33,597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044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물리치료 및 작업치료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(94%)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96.6%(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2.6%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6462" y="1892289"/>
            <a:ext cx="1315034" cy="1491079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483424"/>
            <a:ext cx="7627196" cy="1711161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 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96.6%(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2.6%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전분기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0.1%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입원환자의 적극적인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환자의 사유 파악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병동과 연계하여 퇴원 시 물리치료 수행 후 퇴원 유도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38046"/>
            <a:ext cx="7627196" cy="79209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달성한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유지 및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업무 중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치료시간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환자를 파악하여 병실로 직접 전화하여 수행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806994"/>
              </p:ext>
            </p:extLst>
          </p:nvPr>
        </p:nvGraphicFramePr>
        <p:xfrm>
          <a:off x="2584962" y="1879992"/>
          <a:ext cx="5894726" cy="1503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10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전체 처방</a:t>
                      </a:r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수행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미수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행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건</a:t>
                      </a:r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합계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9,389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9,066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321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96.6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2,599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2,560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39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98.5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r>
                        <a:rPr lang="ko-KR" altLang="en-US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6,788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6,506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282</a:t>
                      </a:r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41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재료비 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76943"/>
            <a:ext cx="7627196" cy="1159697"/>
            <a:chOff x="428596" y="1085649"/>
            <a:chExt cx="8286808" cy="2563891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085651"/>
              <a:ext cx="1428760" cy="256388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085649"/>
              <a:ext cx="6357982" cy="256388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자동화 장비 시스템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응급검사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소요시간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(TAT)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충족률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절감 및 수입증대 방안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자동화 장비 시스템 평면도 완료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TAT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충족률 충족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383758"/>
            <a:ext cx="7627196" cy="79328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혈액폐기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관리로 재료비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병리과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배기장치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벤치마킹 진행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471732"/>
            <a:ext cx="7627196" cy="965380"/>
            <a:chOff x="428596" y="1873353"/>
            <a:chExt cx="8286808" cy="988490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873353"/>
              <a:ext cx="1428760" cy="98849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873353"/>
              <a:ext cx="6357982" cy="98849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지속적인 혈액원과 협력관계 유지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자동화 시스템 업체와 사전협의 필요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27160"/>
            <a:ext cx="7627196" cy="1150112"/>
            <a:chOff x="428596" y="1308138"/>
            <a:chExt cx="8286808" cy="2118919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308138"/>
              <a:ext cx="1428760" cy="211891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308138"/>
              <a:ext cx="6357982" cy="21189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자동화 장비 시스템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절감 및 수입증대 방안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응급검사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소요시간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(TAT)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충족률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8591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재정 건전성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건전재정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세출 균형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필수운영자금 비용부담 해소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성과보상체계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25701"/>
            <a:ext cx="7627196" cy="567195"/>
            <a:chOff x="428596" y="1404458"/>
            <a:chExt cx="8286808" cy="89862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404458"/>
              <a:ext cx="1428760" cy="89862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404458"/>
              <a:ext cx="6357982" cy="89862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전문 의료인력의 원활한 수급을 통한 사업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각종 공모사업 참여를 통한 보조금 확보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662521"/>
            <a:ext cx="7627196" cy="1918607"/>
            <a:chOff x="428596" y="784302"/>
            <a:chExt cx="8286808" cy="233080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784302"/>
              <a:ext cx="1428760" cy="2330808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784302"/>
              <a:ext cx="6357982" cy="2330808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뇌혈관센터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구축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간병통합서비스 병상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병상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공공보건의료체계 구축사업 선정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’20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. 6. 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보조금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240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국비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도비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남원시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분만취약지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지원사업 선정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’20. 6. 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보조금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250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국비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도비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62.5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시비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62.5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90099"/>
            <a:ext cx="7627196" cy="120474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 효율성 강화로 재무구조의 건전성 확보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혈관조영술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스텐트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삽입술 시행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중환자실 재가동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6655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건전한 조직문화 조성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9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3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투명하고 공정한 조직문화 조성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소통을 기반으로 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 직원 대상 청렴교육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(340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08040"/>
            <a:ext cx="7627196" cy="115212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투명한 조직문화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정착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교육 정례화 및 업무환경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상호 신뢰와 소통을 기반으로 하는 대화채널 확대</a:t>
              </a:r>
              <a:endParaRPr lang="en-US" altLang="ko-KR" sz="1200" dirty="0" smtClean="0">
                <a:solidFill>
                  <a:schemeClr val="dk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직원소통 워크숍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동아리활동 지원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46299"/>
            <a:ext cx="7627196" cy="1622861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 직원 대상 청렴교육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2020. 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~ 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사이버 청렴교육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북러닝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미소능력개발센터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위탁교육 계약 체결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조직 내 소통 및 문화를 강화하여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직원의 강화된 조직 문화 형성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팀 소통과 팀 문제를 원활히 해결하고 고객만족을 위한 의료서비스 실천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47474"/>
            <a:ext cx="7627196" cy="973814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소통을 기반으로 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 -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2020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년 주요사업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정부시책 등 질의응답 및 토론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charset="-127"/>
                  <a:ea typeface="가는각진제목체" charset="-127"/>
                </a:rPr>
                <a:t>병행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charset="-127"/>
                <a:ea typeface="가는각진제목체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북러닝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사이버 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2020. 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 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행정분야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중간관리자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7228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각종 평가 내실화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‘A’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:’20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경영평가 실시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308304" y="533079"/>
            <a:ext cx="151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132857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기관 점검을 통한 운영 개선 사항을 도출하여 경영효율화 제고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양질의 의료서비스 제공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공익적 보건의료서비스 강화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53210"/>
            <a:ext cx="7627196" cy="2003982"/>
            <a:chOff x="428596" y="1514163"/>
            <a:chExt cx="8286808" cy="192628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14164"/>
              <a:ext cx="1428760" cy="1926287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14163"/>
              <a:ext cx="6357982" cy="1926287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경영평가 실시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1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현장평가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4. 24.(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금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13:30 ~ 15:00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2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ko-KR" altLang="en-US" sz="12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현장평가 </a:t>
              </a:r>
              <a:r>
                <a:rPr lang="en-US" altLang="ko-KR" sz="12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5. 6.(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09:00 ~ 11:30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면담평가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’20</a:t>
              </a:r>
              <a:r>
                <a:rPr lang="en-US" altLang="ko-KR" sz="12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. 5.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18.(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10:00 ~ 11:00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자체평가 실시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2. 13. /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3. 17.)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매 월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지표관리를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실적관리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487224"/>
            <a:ext cx="7627196" cy="390048"/>
            <a:chOff x="428596" y="2656330"/>
            <a:chExt cx="8286808" cy="507252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2656330"/>
              <a:ext cx="1428760" cy="507252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2656330"/>
              <a:ext cx="6357982" cy="5072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 서면평가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 ’20. 9. 18.(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68393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비용절감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1,400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798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경리계</a:t>
            </a:r>
            <a:r>
              <a:rPr lang="en-US" altLang="ko-KR" sz="12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운영비 절감 및 비용증가 억제를 통한 재무상태 개선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입찰 및 공동구매 확대로 비용절감 효율성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872207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 확대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(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기존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품목 →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품목 확대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장례용품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검사시약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입찰을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환자부담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의료비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 효율적 운용으로 재료비 절감 노력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41167"/>
            <a:ext cx="7627196" cy="1008113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비용절감에 대한 직원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의식개혁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예산절감에 대한 자발적 참여 유도로 자금운용의 실효성 제고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78156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시설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장비 현대화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862563"/>
            <a:ext cx="7627196" cy="105426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진단검사의학과 및 지원시설 확충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노후설비 교체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인공신장투석실 확충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의료진 숙소 증축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이동식심전도기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기능보강사업 기본설계 심의중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내시경실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확충공사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완료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종교시설 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확충 공사 완료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이동식심전도기 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22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계약완료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DR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26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가격조사 진행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020272" y="533079"/>
            <a:ext cx="1800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39789"/>
            <a:ext cx="7627196" cy="88515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기능보강사업 국고보조금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교부결정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송금 완료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11,410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 중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8,730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 교부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2. 13. 3,450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2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3. 9. 5,280</a:t>
              </a:r>
              <a:r>
                <a:rPr lang="ko-KR" altLang="en-US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지급예정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2,680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068960"/>
            <a:ext cx="7627196" cy="141372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지원시설 확충 →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종교시설 완료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음압격리병상 및 심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확충 →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내시경실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완료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진단검사의학과 및 지원시설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확충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노후설비교체 및 인공신장투석실 확충 기본설계 심의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의료진숙소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증축 </a:t>
              </a:r>
              <a:r>
                <a:rPr lang="ko-KR" altLang="en-US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공공건축사전검토 완료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의료장비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이동식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심전도기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22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계약 완료 및 심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혈관조형장치 설치 완료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575060"/>
            <a:ext cx="7627196" cy="171766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급식주방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지원시설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확충공사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영상의학과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음압격리병상 및 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뇌혈관센터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확충공사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*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음압격리병상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뇌혈관센터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진단검사의학과 및 지원시설 확충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노후설비교체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인공신장투석실 실시설계 시행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의료진숙소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증축 공사 일상감사 요청 및 조달청 일반 설계공모 진행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장비보강 사업 변경 심의 신청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잔여사업비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활용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6569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15.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본인미수금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발생 최소화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80728"/>
            <a:ext cx="7627196" cy="792087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95.0%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89.0%(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과년도회수율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41.7%)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(190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잔액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(41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99421"/>
            <a:ext cx="7627196" cy="124154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 소액 발생억제 노력 및 발생초기 적극 회수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미수자에 대하여 전화 및 독촉장 발송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회수불가능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또는 채권소멸시효 완성 미수금 결손처분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75904"/>
            <a:ext cx="7627196" cy="137723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94.8%(18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94.5%(19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89.0%(20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접수 시 환자 인적사항 재확인 및 변경내용 정확한 수정을 통한 데이터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본인미수금이 발생하지 않도록 사전에 적극 대응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91026"/>
            <a:ext cx="7627196" cy="159030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환자의 경제적인 사정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무단귀가등으로 인한 잦은 미수 발생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미수금관리체계 개선을 위한 전산관리 및 관리지침 마련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미수금 소액 발생억제 노력 및 발생초기 적극 회수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4776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16.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최소화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최소 수준 유지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6"/>
            <a:ext cx="7627196" cy="720080"/>
            <a:chOff x="428596" y="1571610"/>
            <a:chExt cx="8286808" cy="1591975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0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의무기록 필수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기재항목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충실도 점검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기재율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의무기록 완성도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(99.6%)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심사계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101189"/>
            <a:ext cx="7627196" cy="89576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삭감결과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분석자료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면담보고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분야과별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다빈도 삭감 즉시 피드백 하고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월별 삭감 분석 보고체계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삭감항목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재심사 및 이의신청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84984"/>
            <a:ext cx="7627196" cy="1616047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삭감내역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지속적 설명 및 협의로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삭감율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감소 노력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요양급여기준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공지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적극적 재심사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조정청구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진료필요성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요양급여기준 준수하여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적정진료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유도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57192"/>
            <a:ext cx="7627196" cy="1085103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&lt;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심사메세지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기능 강화 활용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&gt;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→ 다빈도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삭감약제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행위 심사기준 제공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건강보험심사평가원 심사기준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응급의료관리료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민원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다발생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항목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진료진은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정확한 진단 사유로 처방하지만 건강보험심사평가원은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과잉진료로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지속적 삭감 발생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(CT 3D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촬영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조영제 동시 삭감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720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입원환자 영양관리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영양관리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2,700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 건수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(22.8%)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596337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영양계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보호자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치료식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식사 설명을 통한 입원환자 영양관리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- 960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3,177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2,468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→ 618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(20. 6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 제 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입원환자 감소로 영양관리 서비스 대상자 제한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79208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지속적 영양 관리로 영양 서비스 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2026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장례식장 수익 증대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445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(71.7%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236296" y="533079"/>
            <a:ext cx="158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부대사업계</a:t>
            </a:r>
            <a:r>
              <a:rPr lang="en-US" altLang="ko-KR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노후시설물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교체 및 보강으로 공공성 확대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배식대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확충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867676"/>
            <a:ext cx="7627196" cy="128140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관내 사망자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유치율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증가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6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46.2%) (*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최근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개년 평균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41.2%)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관련규정 및 절차이행으로 재고관리 투명성 제고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물품 품목별 담당자 지정 운영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293096"/>
            <a:ext cx="7627196" cy="115212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&lt;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홍보전략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&gt;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노후시설물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지속적 보강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쾌적한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장례환경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조문객 대상 홍보강화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정기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라운딩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유니폼 착용 및 홍보물 비치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</a:t>
            </a:r>
            <a:r>
              <a:rPr lang="en-US" altLang="ko-KR" b="1" dirty="0"/>
              <a:t>7</a:t>
            </a:r>
            <a:endParaRPr lang="en-US" altLang="ko-KR" b="1" dirty="0" smtClean="0"/>
          </a:p>
        </p:txBody>
      </p:sp>
    </p:spTree>
    <p:extLst>
      <p:ext uri="{BB962C8B-B14F-4D97-AF65-F5344CB8AC3E}">
        <p14:creationId xmlns:p14="http://schemas.microsoft.com/office/powerpoint/2010/main" val="114716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10,750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1,577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14.7%) 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사업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40352" y="533079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만성질환 관리사업 및 의료취약계층 보건의료복지연계 사업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간병인 관리방법 변경 시행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직업소개소 폐업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(2020.5.18.)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4"/>
            <a:ext cx="7627196" cy="1835370"/>
            <a:chOff x="428596" y="1571610"/>
            <a:chExt cx="8286808" cy="1764212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0"/>
              <a:ext cx="1428760" cy="175117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76421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만성질환관리 사업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642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270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취약계층 진료비 지원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(13,708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천원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지역아동센터 건강지원사업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253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 보건교육사업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간병인 관리방법 변경 시행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2020. 5. 18.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66593"/>
            <a:ext cx="7627196" cy="1342727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협력체계 구축사업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전담인력 배치 및 원내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원외 협의체 운영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지역사회연계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 보건교육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네트워크 구축 등 사업 수행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남원시 연계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공동간병실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운영사업 검토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효율적인 공공보건의료사업 추진을 위한 목표 수정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-19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사업 어려움으로 전반적인 사업 목표 조정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8233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공지사항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23528" y="1052736"/>
            <a:ext cx="83169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경영전략회의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‘20.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10. 21.(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참석</a:t>
            </a:r>
            <a:r>
              <a:rPr lang="en-US" altLang="ko-KR" b="1" dirty="0">
                <a:latin typeface="+mn-ea"/>
              </a:rPr>
              <a:t>) </a:t>
            </a:r>
            <a:r>
              <a:rPr lang="ko-KR" altLang="en-US" b="1" dirty="0">
                <a:latin typeface="+mn-ea"/>
              </a:rPr>
              <a:t>전 부서장 및 계장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</a:t>
            </a:r>
            <a:r>
              <a:rPr lang="en-US" altLang="ko-KR" b="1" dirty="0" smtClean="0">
                <a:latin typeface="+mn-ea"/>
              </a:rPr>
              <a:t>3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추진실적 </a:t>
            </a:r>
            <a:r>
              <a:rPr lang="ko-KR" altLang="en-US" b="1" dirty="0" smtClean="0">
                <a:latin typeface="+mn-ea"/>
              </a:rPr>
              <a:t>보고 </a:t>
            </a:r>
            <a:r>
              <a:rPr lang="ko-KR" altLang="en-US" b="1" dirty="0">
                <a:latin typeface="+mn-ea"/>
              </a:rPr>
              <a:t>및 현안사항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2020. </a:t>
            </a:r>
            <a:r>
              <a:rPr lang="en-US" altLang="ko-KR" b="1" dirty="0" smtClean="0">
                <a:latin typeface="+mn-ea"/>
              </a:rPr>
              <a:t>4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추진계획 보고</a:t>
            </a:r>
            <a:r>
              <a:rPr lang="en-US" altLang="ko-KR" b="1" dirty="0">
                <a:latin typeface="+mn-ea"/>
              </a:rPr>
              <a:t> </a:t>
            </a: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분기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10. 14.(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수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까지 제출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필요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67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31128</TotalTime>
  <Words>3881</Words>
  <Application>Microsoft Office PowerPoint</Application>
  <PresentationFormat>화면 슬라이드 쇼(4:3)</PresentationFormat>
  <Paragraphs>806</Paragraphs>
  <Slides>32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32</vt:i4>
      </vt:variant>
    </vt:vector>
  </HeadingPairs>
  <TitlesOfParts>
    <vt:vector size="65" baseType="lpstr">
      <vt:lpstr>휴먼둥근헤드라인</vt:lpstr>
      <vt:lpstr>전주 완판본 각B</vt:lpstr>
      <vt:lpstr>맑은 고딕</vt:lpstr>
      <vt:lpstr>HY헤드라인M</vt:lpstr>
      <vt:lpstr>HY울릉도M</vt:lpstr>
      <vt:lpstr>-윤고딕340</vt:lpstr>
      <vt:lpstr>휴먼엑스포</vt:lpstr>
      <vt:lpstr>Calibri</vt:lpstr>
      <vt:lpstr>HY견고딕</vt:lpstr>
      <vt:lpstr>굴림</vt:lpstr>
      <vt:lpstr>한컴바탕</vt:lpstr>
      <vt:lpstr>Wingdings</vt:lpstr>
      <vt:lpstr>휴먼모음T</vt:lpstr>
      <vt:lpstr>Arial</vt:lpstr>
      <vt:lpstr>나눔고딕</vt:lpstr>
      <vt:lpstr>Calibri Light</vt:lpstr>
      <vt:lpstr>HY견명조</vt:lpstr>
      <vt:lpstr>한컴돋움</vt:lpstr>
      <vt:lpstr>가는둥근제목체</vt:lpstr>
      <vt:lpstr>가는각진제목체</vt:lpstr>
      <vt:lpstr>맑은고딕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2451</cp:revision>
  <cp:lastPrinted>2020-07-21T05:33:46Z</cp:lastPrinted>
  <dcterms:created xsi:type="dcterms:W3CDTF">2013-04-01T15:09:17Z</dcterms:created>
  <dcterms:modified xsi:type="dcterms:W3CDTF">2020-07-21T11:45:04Z</dcterms:modified>
</cp:coreProperties>
</file>