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0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1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711" r:id="rId1"/>
    <p:sldMasterId id="2147483713" r:id="rId2"/>
    <p:sldMasterId id="2147483721" r:id="rId3"/>
    <p:sldMasterId id="2147483723" r:id="rId4"/>
    <p:sldMasterId id="2147483745" r:id="rId5"/>
    <p:sldMasterId id="2147483747" r:id="rId6"/>
    <p:sldMasterId id="2147483749" r:id="rId7"/>
    <p:sldMasterId id="2147483756" r:id="rId8"/>
    <p:sldMasterId id="2147483758" r:id="rId9"/>
    <p:sldMasterId id="2147484432" r:id="rId10"/>
    <p:sldMasterId id="2147484438" r:id="rId11"/>
    <p:sldMasterId id="2147484443" r:id="rId12"/>
  </p:sldMasterIdLst>
  <p:notesMasterIdLst>
    <p:notesMasterId r:id="rId45"/>
  </p:notesMasterIdLst>
  <p:handoutMasterIdLst>
    <p:handoutMasterId r:id="rId46"/>
  </p:handoutMasterIdLst>
  <p:sldIdLst>
    <p:sldId id="677" r:id="rId13"/>
    <p:sldId id="686" r:id="rId14"/>
    <p:sldId id="568" r:id="rId15"/>
    <p:sldId id="569" r:id="rId16"/>
    <p:sldId id="570" r:id="rId17"/>
    <p:sldId id="547" r:id="rId18"/>
    <p:sldId id="628" r:id="rId19"/>
    <p:sldId id="652" r:id="rId20"/>
    <p:sldId id="678" r:id="rId21"/>
    <p:sldId id="679" r:id="rId22"/>
    <p:sldId id="629" r:id="rId23"/>
    <p:sldId id="687" r:id="rId24"/>
    <p:sldId id="688" r:id="rId25"/>
    <p:sldId id="689" r:id="rId26"/>
    <p:sldId id="690" r:id="rId27"/>
    <p:sldId id="691" r:id="rId28"/>
    <p:sldId id="692" r:id="rId29"/>
    <p:sldId id="693" r:id="rId30"/>
    <p:sldId id="694" r:id="rId31"/>
    <p:sldId id="695" r:id="rId32"/>
    <p:sldId id="696" r:id="rId33"/>
    <p:sldId id="697" r:id="rId34"/>
    <p:sldId id="698" r:id="rId35"/>
    <p:sldId id="699" r:id="rId36"/>
    <p:sldId id="700" r:id="rId37"/>
    <p:sldId id="701" r:id="rId38"/>
    <p:sldId id="702" r:id="rId39"/>
    <p:sldId id="703" r:id="rId40"/>
    <p:sldId id="704" r:id="rId41"/>
    <p:sldId id="705" r:id="rId42"/>
    <p:sldId id="670" r:id="rId43"/>
    <p:sldId id="706" r:id="rId44"/>
  </p:sldIdLst>
  <p:sldSz cx="9144000" cy="6858000" type="screen4x3"/>
  <p:notesSz cx="6807200" cy="9939338"/>
  <p:embeddedFontLst>
    <p:embeddedFont>
      <p:font typeface="휴먼엑스포" panose="02030504000101010101" pitchFamily="18" charset="-127"/>
      <p:regular r:id="rId47"/>
    </p:embeddedFon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HY울릉도M" panose="02030600000101010101" pitchFamily="18" charset="-127"/>
      <p:regular r:id="rId52"/>
    </p:embeddedFont>
    <p:embeddedFont>
      <p:font typeface="HY견명조" panose="02030600000101010101" pitchFamily="18" charset="-127"/>
      <p:regular r:id="rId53"/>
    </p:embeddedFont>
    <p:embeddedFont>
      <p:font typeface="HY헤드라인M" panose="02030600000101010101" pitchFamily="18" charset="-127"/>
      <p:regular r:id="rId54"/>
    </p:embeddedFont>
    <p:embeddedFont>
      <p:font typeface="Calibri Light" panose="020F0302020204030204" pitchFamily="34" charset="0"/>
      <p:regular r:id="rId55"/>
      <p:italic r:id="rId56"/>
    </p:embeddedFont>
    <p:embeddedFont>
      <p:font typeface="한컴바탕" panose="02030600000101010101" pitchFamily="18" charset="2"/>
      <p:regular r:id="rId57"/>
    </p:embeddedFont>
    <p:embeddedFont>
      <p:font typeface="-윤고딕340" panose="020B0600000101010101" charset="-127"/>
      <p:regular r:id="rId58"/>
    </p:embeddedFont>
    <p:embeddedFont>
      <p:font typeface="휴먼둥근헤드라인" panose="02030504000101010101" pitchFamily="18" charset="-127"/>
      <p:regular r:id="rId59"/>
    </p:embeddedFont>
    <p:embeddedFont>
      <p:font typeface="맑은 고딕" panose="020B0503020000020004" pitchFamily="50" charset="-127"/>
      <p:regular r:id="rId60"/>
      <p:bold r:id="rId61"/>
    </p:embeddedFont>
    <p:embeddedFont>
      <p:font typeface="가는각진제목체" panose="02030600000101010101" pitchFamily="18" charset="-127"/>
      <p:regular r:id="rId62"/>
    </p:embeddedFont>
    <p:embeddedFont>
      <p:font typeface="휴먼모음T" panose="02030504000101010101" pitchFamily="18" charset="-127"/>
      <p:regular r:id="rId63"/>
    </p:embeddedFont>
    <p:embeddedFont>
      <p:font typeface="HY견고딕" panose="02030600000101010101" pitchFamily="18" charset="-127"/>
      <p:regular r:id="rId64"/>
    </p:embeddedFont>
    <p:embeddedFont>
      <p:font typeface="나눔고딕" panose="020D0604000000000000" pitchFamily="50" charset="-127"/>
      <p:regular r:id="rId65"/>
      <p:bold r:id="rId66"/>
    </p:embeddedFont>
    <p:embeddedFont>
      <p:font typeface="전주 완판본 각B" panose="02000503040000020002" pitchFamily="2" charset="-127"/>
      <p:regular r:id="rId67"/>
    </p:embeddedFont>
    <p:embeddedFont>
      <p:font typeface="한컴돋움" panose="02030600000101010101" pitchFamily="18" charset="2"/>
      <p:regular r:id="rId68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8">
          <p15:clr>
            <a:srgbClr val="A4A3A4"/>
          </p15:clr>
        </p15:guide>
        <p15:guide id="2" orient="horz" pos="3974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971">
          <p15:clr>
            <a:srgbClr val="A4A3A4"/>
          </p15:clr>
        </p15:guide>
        <p15:guide id="5" pos="5420">
          <p15:clr>
            <a:srgbClr val="A4A3A4"/>
          </p15:clr>
        </p15:guide>
        <p15:guide id="6" pos="340">
          <p15:clr>
            <a:srgbClr val="A4A3A4"/>
          </p15:clr>
        </p15:guide>
        <p15:guide id="7" pos="2789">
          <p15:clr>
            <a:srgbClr val="A4A3A4"/>
          </p15:clr>
        </p15:guide>
        <p15:guide id="8" pos="428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0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  <a:srgbClr val="01B3C4"/>
    <a:srgbClr val="5504F6"/>
    <a:srgbClr val="448DD0"/>
    <a:srgbClr val="1005F5"/>
    <a:srgbClr val="3E03B5"/>
    <a:srgbClr val="6CA6DA"/>
    <a:srgbClr val="66CCFF"/>
    <a:srgbClr val="3399FF"/>
    <a:srgbClr val="6B2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29" autoAdjust="0"/>
    <p:restoredTop sz="96706" autoAdjust="0"/>
  </p:normalViewPr>
  <p:slideViewPr>
    <p:cSldViewPr>
      <p:cViewPr varScale="1">
        <p:scale>
          <a:sx n="109" d="100"/>
          <a:sy n="109" d="100"/>
        </p:scale>
        <p:origin x="114" y="186"/>
      </p:cViewPr>
      <p:guideLst>
        <p:guide orient="horz" pos="618"/>
        <p:guide orient="horz" pos="3974"/>
        <p:guide orient="horz" pos="2160"/>
        <p:guide pos="2971"/>
        <p:guide pos="5420"/>
        <p:guide pos="340"/>
        <p:guide pos="2789"/>
        <p:guide pos="4286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232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font" Target="fonts/font1.fntdata"/><Relationship Id="rId63" Type="http://schemas.openxmlformats.org/officeDocument/2006/relationships/font" Target="fonts/font17.fntdata"/><Relationship Id="rId68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font" Target="fonts/font20.fntdata"/><Relationship Id="rId5" Type="http://schemas.openxmlformats.org/officeDocument/2006/relationships/slideMaster" Target="slideMasters/slideMaster5.xml"/><Relationship Id="rId61" Type="http://schemas.openxmlformats.org/officeDocument/2006/relationships/font" Target="fonts/font15.fntdata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69" Type="http://schemas.openxmlformats.org/officeDocument/2006/relationships/commentAuthors" Target="commentAuthor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5.fntdata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handoutMaster" Target="handoutMasters/handoutMaster1.xml"/><Relationship Id="rId59" Type="http://schemas.openxmlformats.org/officeDocument/2006/relationships/font" Target="fonts/font13.fntdata"/><Relationship Id="rId67" Type="http://schemas.openxmlformats.org/officeDocument/2006/relationships/font" Target="fonts/font21.fntdata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font" Target="fonts/font19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Master" Target="slideMasters/slideMaster7.xml"/><Relationship Id="rId7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40" y="0"/>
            <a:ext cx="2949575" cy="496888"/>
          </a:xfrm>
          <a:prstGeom prst="rect">
            <a:avLst/>
          </a:prstGeom>
        </p:spPr>
        <p:txBody>
          <a:bodyPr vert="horz" wrap="square" lIns="92202" tIns="46100" rIns="92202" bIns="4610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4DD8DB81-F1EB-474B-B28E-0485223FD7FC}" type="datetime1">
              <a:rPr lang="ko-KR" altLang="en-US" smtClean="0"/>
              <a:t>2020-10-22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40" y="9440863"/>
            <a:ext cx="2949575" cy="496887"/>
          </a:xfrm>
          <a:prstGeom prst="rect">
            <a:avLst/>
          </a:prstGeom>
        </p:spPr>
        <p:txBody>
          <a:bodyPr vert="horz" wrap="square" lIns="92202" tIns="46100" rIns="92202" bIns="4610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1D059B53-A87E-4054-8D9E-48F26DB9657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950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40" y="2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F0631F4B-D7DA-42D8-8063-C5093047CBE8}" type="datetime1">
              <a:rPr lang="ko-KR" altLang="en-US" smtClean="0"/>
              <a:t>2020-10-22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9" tIns="45703" rIns="91409" bIns="45703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40"/>
            <a:ext cx="5445125" cy="3913187"/>
          </a:xfrm>
          <a:prstGeom prst="rect">
            <a:avLst/>
          </a:prstGeom>
        </p:spPr>
        <p:txBody>
          <a:bodyPr vert="horz" wrap="square" lIns="91409" tIns="45703" rIns="91409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40" y="9440863"/>
            <a:ext cx="2949575" cy="498475"/>
          </a:xfrm>
          <a:prstGeom prst="rect">
            <a:avLst/>
          </a:prstGeom>
        </p:spPr>
        <p:txBody>
          <a:bodyPr vert="horz" wrap="square" lIns="91409" tIns="45703" rIns="91409" bIns="45703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01CB970B-627E-4A87-8541-086FC1FC62C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51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15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미션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비전과 경영전략 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b="1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889DA1-BC88-4B0F-80A7-143CC4471CD0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61D707-3395-4C94-B6D3-5A3CCEAB6A3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4F7255-CE3D-401F-9266-078AE7036F7B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1809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027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8720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105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7616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90590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66933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78817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3884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17720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861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88126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8978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64394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94084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80224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35961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49356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B61081-A7C1-4254-829F-90022359DF0C}" type="slidenum">
              <a:rPr lang="ko-KR" altLang="en-US" smtClean="0"/>
              <a:pPr/>
              <a:t>31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6859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48E17-BBA2-4F56-8779-28DC3D792F9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6B64-00D6-4AA2-8FD1-17A114FA63C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BBE4-1746-495E-A37F-3230303C061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B8E71594-F208-475B-B061-E16C92B8F3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A8153131-32D5-4AE4-9D77-8A20B5C38C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C9B81F-C347-4BEF-BFDF-29C42F48304A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6653887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980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7961AE6-4008-438B-845D-8E7826922FC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0918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8A484CE9-1CDB-4FDB-B4A4-531E616F436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305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707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49A097E-BA0D-4C27-A10D-BD1957A44572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90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86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DC939A16-B6E3-424D-825D-7F19826A264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2179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231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10/22/2020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35977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78216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45174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35190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32534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5777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15468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3250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87076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07751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281844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jpe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28" name="그림 6"/>
          <p:cNvPicPr>
            <a:picLocks noChangeAspect="1"/>
          </p:cNvPicPr>
          <p:nvPr/>
        </p:nvPicPr>
        <p:blipFill>
          <a:blip r:embed="rId9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23" r:id="rId2"/>
    <p:sldLayoutId id="2147484424" r:id="rId3"/>
    <p:sldLayoutId id="2147484425" r:id="rId4"/>
    <p:sldLayoutId id="2147484426" r:id="rId5"/>
    <p:sldLayoutId id="214748442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3076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9C1EF63-249E-4818-AE00-4EE9D423122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3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그림 3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172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D8E0435-B586-44E5-A107-FBFF84B69CA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6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9" r:id="rId2"/>
    <p:sldLayoutId id="2147484430" r:id="rId3"/>
    <p:sldLayoutId id="214748444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5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58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3E62A-A413-4457-943E-9C16EC105608}" type="datetimeFigureOut">
              <a:rPr lang="ko-KR" altLang="en-US" smtClean="0"/>
              <a:t>2020-10-22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571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 bwMode="auto">
          <a:xfrm>
            <a:off x="5529269" y="3429000"/>
            <a:ext cx="3236908" cy="23499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453" tIns="50726" rIns="101453" bIns="50726" numCol="1" rtlCol="0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42844" y="1628800"/>
            <a:ext cx="889365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en-US" altLang="ko-KR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2020. 3</a:t>
            </a:r>
            <a:r>
              <a:rPr lang="ko-KR" altLang="en-US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분기</a:t>
            </a:r>
            <a:endParaRPr lang="en-US" altLang="ko-KR" sz="2400" spc="-150" dirty="0" smtClean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>
              <a:spcBef>
                <a:spcPts val="1500"/>
              </a:spcBef>
            </a:pPr>
            <a:r>
              <a:rPr lang="ko-KR" altLang="en-US" sz="4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경영전략 회의  </a:t>
            </a:r>
            <a:endParaRPr lang="ko-KR" altLang="en-US" sz="4400" spc="-150" dirty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grpSp>
        <p:nvGrpSpPr>
          <p:cNvPr id="2" name="그룹 10"/>
          <p:cNvGrpSpPr/>
          <p:nvPr/>
        </p:nvGrpSpPr>
        <p:grpSpPr>
          <a:xfrm>
            <a:off x="5429256" y="3429000"/>
            <a:ext cx="3414910" cy="2960049"/>
            <a:chOff x="5201897" y="3338912"/>
            <a:chExt cx="3414910" cy="2960049"/>
          </a:xfrm>
        </p:grpSpPr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5201897" y="5724188"/>
              <a:ext cx="3414910" cy="57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둥근헤드라인" pitchFamily="18" charset="-127"/>
                  <a:ea typeface="휴먼둥근헤드라인" pitchFamily="18" charset="-127"/>
                  <a:cs typeface="한컴바탕" pitchFamily="18" charset="-127"/>
                </a:rPr>
                <a:t>전라북도 남원의료원</a:t>
              </a:r>
            </a:p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휴먼엑스포" pitchFamily="18" charset="-127"/>
                  <a:ea typeface="휴먼엑스포" pitchFamily="18" charset="-127"/>
                  <a:cs typeface="한컴바탕" pitchFamily="18" charset="-127"/>
                </a:rPr>
                <a:t>JEOLLABUK-DO NAMWON MEDICAL CENTER</a:t>
              </a:r>
            </a:p>
          </p:txBody>
        </p:sp>
        <p:sp>
          <p:nvSpPr>
            <p:cNvPr id="13" name="TextBox 42"/>
            <p:cNvSpPr txBox="1">
              <a:spLocks noChangeArrowheads="1"/>
            </p:cNvSpPr>
            <p:nvPr/>
          </p:nvSpPr>
          <p:spPr bwMode="auto">
            <a:xfrm>
              <a:off x="5286836" y="3338912"/>
              <a:ext cx="3266636" cy="461665"/>
            </a:xfrm>
            <a:prstGeom prst="rect">
              <a:avLst/>
            </a:prstGeom>
            <a:solidFill>
              <a:srgbClr val="01B3C4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endPara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14" name="그림 13" descr="남원의료원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6760" y="3836196"/>
              <a:ext cx="3257568" cy="1855004"/>
            </a:xfrm>
            <a:prstGeom prst="rect">
              <a:avLst/>
            </a:prstGeom>
          </p:spPr>
        </p:pic>
      </p:grp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226293"/>
              </p:ext>
            </p:extLst>
          </p:nvPr>
        </p:nvGraphicFramePr>
        <p:xfrm>
          <a:off x="6372199" y="603920"/>
          <a:ext cx="2152651" cy="304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152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2020. 10. 23.(</a:t>
                      </a:r>
                      <a:r>
                        <a:rPr lang="ko-KR" altLang="en-US" sz="1400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금</a:t>
                      </a:r>
                      <a:r>
                        <a:rPr lang="en-US" altLang="ko-KR" sz="1400" b="1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lang="ko-KR" altLang="en-US" sz="1400" b="1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467544" y="548680"/>
            <a:ext cx="2736304" cy="430887"/>
          </a:xfrm>
          <a:prstGeom prst="rect">
            <a:avLst/>
          </a:prstGeom>
          <a:solidFill>
            <a:srgbClr val="01B3C4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/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불필요한 검사나 수술은 하지 않는 병원</a:t>
            </a:r>
            <a:endParaRPr lang="en-US" altLang="ko-KR" sz="1100" dirty="0" smtClean="0">
              <a:ln w="1905"/>
              <a:solidFill>
                <a:schemeClr val="bg1"/>
              </a:solidFill>
              <a:latin typeface="전주 완판본 각B" panose="02000503040000020002" pitchFamily="2" charset="-127"/>
              <a:ea typeface="전주 완판본 각B" panose="02000503040000020002" pitchFamily="2" charset="-127"/>
            </a:endParaRPr>
          </a:p>
          <a:p>
            <a:pPr algn="l"/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친절하고 설명 잘해주는 병원</a:t>
            </a:r>
          </a:p>
        </p:txBody>
      </p:sp>
    </p:spTree>
    <p:extLst>
      <p:ext uri="{BB962C8B-B14F-4D97-AF65-F5344CB8AC3E}">
        <p14:creationId xmlns:p14="http://schemas.microsoft.com/office/powerpoint/2010/main" val="6170289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8"/>
          <p:cNvSpPr/>
          <p:nvPr/>
        </p:nvSpPr>
        <p:spPr>
          <a:xfrm>
            <a:off x="2234558" y="1196752"/>
            <a:ext cx="5145754" cy="5076447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945556" y="1556954"/>
            <a:ext cx="576262" cy="378618"/>
            <a:chOff x="433388" y="1218688"/>
            <a:chExt cx="576262" cy="558800"/>
          </a:xfrm>
        </p:grpSpPr>
        <p:sp>
          <p:nvSpPr>
            <p:cNvPr id="3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1.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339752" y="1640176"/>
            <a:ext cx="5040560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미션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비전과 경영전략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………………………………1</a:t>
            </a: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2320108" y="5384592"/>
            <a:ext cx="5060204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기타사항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…………………………………………   27</a:t>
            </a:r>
            <a:endParaRPr lang="ko-KR" altLang="en-US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" name="Picture 2" descr="3D_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5410" y="5163828"/>
            <a:ext cx="612974" cy="10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2312268" y="2555949"/>
            <a:ext cx="5068044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2020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년도 주요현안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 3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490390"/>
            <a:ext cx="1691680" cy="446906"/>
            <a:chOff x="0" y="490390"/>
            <a:chExt cx="1691680" cy="446906"/>
          </a:xfrm>
        </p:grpSpPr>
        <p:sp>
          <p:nvSpPr>
            <p:cNvPr id="27" name="양쪽 모서리가 둥근 사각형 26"/>
            <p:cNvSpPr/>
            <p:nvPr/>
          </p:nvSpPr>
          <p:spPr>
            <a:xfrm rot="5400000">
              <a:off x="622387" y="-131997"/>
              <a:ext cx="446906" cy="169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60066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477186" name="Text Box 2"/>
            <p:cNvSpPr txBox="1">
              <a:spLocks noChangeArrowheads="1"/>
            </p:cNvSpPr>
            <p:nvPr/>
          </p:nvSpPr>
          <p:spPr bwMode="auto">
            <a:xfrm>
              <a:off x="107505" y="508610"/>
              <a:ext cx="13681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Content</a:t>
              </a:r>
              <a:endPara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2277169" y="3512384"/>
            <a:ext cx="5103143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2020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년도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3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분기 사업실적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 5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1938152" y="2492896"/>
            <a:ext cx="576262" cy="378618"/>
            <a:chOff x="433388" y="1218688"/>
            <a:chExt cx="576262" cy="558800"/>
          </a:xfrm>
        </p:grpSpPr>
        <p:sp>
          <p:nvSpPr>
            <p:cNvPr id="3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2.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1939626" y="3430761"/>
            <a:ext cx="576262" cy="378618"/>
            <a:chOff x="433388" y="1218688"/>
            <a:chExt cx="576262" cy="558800"/>
          </a:xfrm>
        </p:grpSpPr>
        <p:sp>
          <p:nvSpPr>
            <p:cNvPr id="4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3.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941617" y="5305948"/>
            <a:ext cx="576262" cy="378618"/>
            <a:chOff x="433388" y="1218688"/>
            <a:chExt cx="576262" cy="558800"/>
          </a:xfrm>
        </p:grpSpPr>
        <p:sp>
          <p:nvSpPr>
            <p:cNvPr id="51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5.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643312" y="4497178"/>
            <a:ext cx="4737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부서별 주요현안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 9</a:t>
            </a:r>
            <a:r>
              <a:rPr lang="ko-KR" altLang="en-US" sz="1600" dirty="0" smtClean="0">
                <a:latin typeface="가는각진제목체" pitchFamily="18" charset="-127"/>
                <a:ea typeface="가는각진제목체" pitchFamily="18" charset="-127"/>
              </a:rPr>
              <a:t>   </a:t>
            </a:r>
            <a:endParaRPr lang="en-US" altLang="ko-KR" sz="1600" dirty="0" smtClean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949668" y="4437112"/>
            <a:ext cx="576262" cy="378618"/>
            <a:chOff x="433388" y="1218688"/>
            <a:chExt cx="576262" cy="558800"/>
          </a:xfrm>
        </p:grpSpPr>
        <p:sp>
          <p:nvSpPr>
            <p:cNvPr id="30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4.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194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3"/>
          <p:cNvGrpSpPr>
            <a:grpSpLocks/>
          </p:cNvGrpSpPr>
          <p:nvPr/>
        </p:nvGrpSpPr>
        <p:grpSpPr bwMode="auto">
          <a:xfrm>
            <a:off x="0" y="3501008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299764"/>
            <a:ext cx="864096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776630" y="980728"/>
            <a:ext cx="7935570" cy="5412063"/>
            <a:chOff x="378392" y="498674"/>
            <a:chExt cx="8333808" cy="5882654"/>
          </a:xfrm>
        </p:grpSpPr>
        <p:sp useBgFill="1">
          <p:nvSpPr>
            <p:cNvPr id="38" name="AutoShape 2"/>
            <p:cNvSpPr>
              <a:spLocks noChangeArrowheads="1"/>
            </p:cNvSpPr>
            <p:nvPr/>
          </p:nvSpPr>
          <p:spPr bwMode="auto">
            <a:xfrm>
              <a:off x="5094944" y="3723071"/>
              <a:ext cx="3348056" cy="2352688"/>
            </a:xfrm>
            <a:prstGeom prst="foldedCorner">
              <a:avLst>
                <a:gd name="adj" fmla="val 12500"/>
              </a:avLst>
            </a:prstGeom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108000" anchor="t" anchorCtr="0"/>
            <a:lstStyle/>
            <a:p>
              <a:pPr algn="ctr">
                <a:lnSpc>
                  <a:spcPct val="140000"/>
                </a:lnSpc>
              </a:pPr>
              <a:endParaRPr lang="en-US" altLang="ko-KR" sz="4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ctr">
                <a:lnSpc>
                  <a:spcPct val="140000"/>
                </a:lnSpc>
              </a:pPr>
              <a:r>
                <a:rPr lang="ko-KR" altLang="en-US" sz="13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희망이 불어오는 희망의 바람개비 남원의료원</a:t>
              </a:r>
              <a:endParaRPr lang="en-US" altLang="ko-KR" sz="13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endParaRPr lang="en-US" altLang="ko-KR" sz="600" dirty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건강한 희망의 바람개비라는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컨셉으로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제작된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남원의료원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아이덴티티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,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남원의료원의 전문적인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의료서비스라는 의미를 표현한 바람개비 날개로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환자와 방문객들에게 희망과 행복을 전달해준다는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의미를 상징함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.</a:t>
              </a:r>
            </a:p>
          </p:txBody>
        </p:sp>
        <p:sp>
          <p:nvSpPr>
            <p:cNvPr id="39" name="Rectangle 6"/>
            <p:cNvSpPr>
              <a:spLocks noChangeArrowheads="1"/>
            </p:cNvSpPr>
            <p:nvPr/>
          </p:nvSpPr>
          <p:spPr bwMode="auto">
            <a:xfrm>
              <a:off x="4760913" y="1340768"/>
              <a:ext cx="3951287" cy="5040560"/>
            </a:xfrm>
            <a:prstGeom prst="rect">
              <a:avLst/>
            </a:prstGeom>
            <a:noFill/>
            <a:ln w="25400" algn="ctr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marL="88900" indent="-88900" algn="l">
                <a:buFont typeface="Wingdings" pitchFamily="2" charset="2"/>
                <a:buNone/>
              </a:pPr>
              <a:endParaRPr lang="en-US" altLang="ko-KR" sz="1200" b="1" dirty="0"/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4743923" y="692696"/>
              <a:ext cx="3959223" cy="406400"/>
              <a:chOff x="433390" y="985824"/>
              <a:chExt cx="3959223" cy="406400"/>
            </a:xfrm>
          </p:grpSpPr>
          <p:sp>
            <p:nvSpPr>
              <p:cNvPr id="43" name="AutoShape 3"/>
              <p:cNvSpPr>
                <a:spLocks noChangeArrowheads="1"/>
              </p:cNvSpPr>
              <p:nvPr/>
            </p:nvSpPr>
            <p:spPr bwMode="gray">
              <a:xfrm>
                <a:off x="433390" y="985824"/>
                <a:ext cx="3959223" cy="4064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C0C0C0"/>
                  </a:gs>
                  <a:gs pos="50000">
                    <a:srgbClr val="C0C0C0">
                      <a:gamma/>
                      <a:tint val="15294"/>
                      <a:invGamma/>
                    </a:srgbClr>
                  </a:gs>
                  <a:gs pos="100000">
                    <a:srgbClr val="C0C0C0"/>
                  </a:gs>
                </a:gsLst>
                <a:lin ang="2700000" scaled="1"/>
              </a:gradFill>
              <a:ln w="28575">
                <a:solidFill>
                  <a:srgbClr val="969696"/>
                </a:solidFill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4" name="Rectangle 4"/>
              <p:cNvSpPr>
                <a:spLocks noChangeArrowheads="1"/>
              </p:cNvSpPr>
              <p:nvPr/>
            </p:nvSpPr>
            <p:spPr bwMode="auto">
              <a:xfrm>
                <a:off x="1949579" y="1040442"/>
                <a:ext cx="902811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 kern="0" dirty="0" smtClean="0">
                    <a:latin typeface="HY울릉도M" pitchFamily="18" charset="-127"/>
                    <a:ea typeface="HY울릉도M" pitchFamily="18" charset="-127"/>
                  </a:rPr>
                  <a:t>심볼마크</a:t>
                </a:r>
                <a:endParaRPr kumimoji="0" lang="en-US" altLang="ko-KR" sz="1400" kern="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45" name="Group 5"/>
              <p:cNvGrpSpPr>
                <a:grpSpLocks/>
              </p:cNvGrpSpPr>
              <p:nvPr/>
            </p:nvGrpSpPr>
            <p:grpSpPr bwMode="auto">
              <a:xfrm>
                <a:off x="560390" y="1076311"/>
                <a:ext cx="228600" cy="228600"/>
                <a:chOff x="2161" y="696"/>
                <a:chExt cx="1360" cy="1356"/>
              </a:xfrm>
            </p:grpSpPr>
            <p:grpSp>
              <p:nvGrpSpPr>
                <p:cNvPr id="54" name="Group 6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56" name="Oval 7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7" name="Oval 8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8" name="Oval 9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9" name="Oval 10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0" name="Oval 11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55" name="Oval 12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6" name="Group 13"/>
              <p:cNvGrpSpPr>
                <a:grpSpLocks/>
              </p:cNvGrpSpPr>
              <p:nvPr/>
            </p:nvGrpSpPr>
            <p:grpSpPr bwMode="auto">
              <a:xfrm>
                <a:off x="4029072" y="1066786"/>
                <a:ext cx="247650" cy="247650"/>
                <a:chOff x="2161" y="696"/>
                <a:chExt cx="1360" cy="1356"/>
              </a:xfrm>
            </p:grpSpPr>
            <p:grpSp>
              <p:nvGrpSpPr>
                <p:cNvPr id="47" name="Group 14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49" name="Oval 15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0" name="Oval 16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Oval 17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2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3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48" name="Oval 20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</p:grp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92" y="498674"/>
              <a:ext cx="4104456" cy="986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6306200" descr="EMB00039798bd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81795"/>
            <a:ext cx="137795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1" name="그림 3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8162" y="1911949"/>
            <a:ext cx="4426294" cy="44771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그룹 13"/>
          <p:cNvGrpSpPr>
            <a:grpSpLocks/>
          </p:cNvGrpSpPr>
          <p:nvPr/>
        </p:nvGrpSpPr>
        <p:grpSpPr bwMode="auto">
          <a:xfrm>
            <a:off x="0" y="3573016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001687" y="2780928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년도 주요현안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양쪽 모서리가 둥근 사각형 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년도 부서별 주요현안 </a:t>
            </a: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aphicFrame>
        <p:nvGraphicFramePr>
          <p:cNvPr id="6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4375"/>
              </p:ext>
            </p:extLst>
          </p:nvPr>
        </p:nvGraphicFramePr>
        <p:xfrm>
          <a:off x="467544" y="908721"/>
          <a:ext cx="8064502" cy="5486031"/>
        </p:xfrm>
        <a:graphic>
          <a:graphicData uri="http://schemas.openxmlformats.org/drawingml/2006/table">
            <a:tbl>
              <a:tblPr/>
              <a:tblGrid>
                <a:gridCol w="645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88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3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12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Arial" charset="0"/>
                        </a:rPr>
                        <a:t>연번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Arial" charset="0"/>
                        </a:rPr>
                        <a:t>사 업 명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병원 홍보 강화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경영지원실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경영관리계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altLang="ko-KR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2020</a:t>
                      </a:r>
                      <a:r>
                        <a:rPr lang="ko-KR" altLang="en-US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년 응급의료기관 평가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응급의료센터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종합검진 활성화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수익 증대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건강증진센터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검진사업계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4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감염병</a:t>
                      </a:r>
                      <a:r>
                        <a:rPr lang="ko-KR" altLang="en-US" sz="11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위기대응</a:t>
                      </a:r>
                      <a:r>
                        <a:rPr lang="ko-KR" altLang="en-US" sz="1100" b="0" baseline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역량</a:t>
                      </a:r>
                      <a:r>
                        <a:rPr lang="ko-KR" altLang="en-US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강화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감염병센터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약제급여적정성평가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약제과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간호 역량 강화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직무교육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워크숍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프리셉터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양성교육 등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간호과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고가장비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효율성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향상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(CT, MRI,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초음파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영상의학실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물리치료 및 작업치료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수행률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물리치료실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재료비 절감 및 수입증대 방안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진단검사실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재정 건전성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기획계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11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건전한 조직문화 조성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총무계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12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각종 평가 내실화</a:t>
                      </a:r>
                      <a:endParaRPr lang="ko-KR" altLang="en-US" sz="1100" b="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dirty="0" err="1" smtClean="0"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기획계</a:t>
                      </a:r>
                      <a:endParaRPr lang="ko-KR" altLang="en-US" sz="1100" dirty="0"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비용절감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경리계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14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시설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·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장비 현대화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총무과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시설계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개인미수금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회수율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삭감율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 최소화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최소 수준 유지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)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심사계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입원환자 영양관리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영양계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2370932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장례식장 수익증대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원무과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부대사업계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718253"/>
                  </a:ext>
                </a:extLst>
              </a:tr>
              <a:tr h="2749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19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공공보건의료사업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보건의료실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헤드라인M" panose="02030600000101010101" pitchFamily="18" charset="-127"/>
                        <a:ea typeface="HY헤드라인M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145381" y="3573016"/>
            <a:ext cx="8784976" cy="45719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39552" y="2740879"/>
            <a:ext cx="813690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2020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분기 사업실적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537628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인원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(2020. 9. 30. </a:t>
            </a:r>
            <a:r>
              <a:rPr lang="ko-KR" altLang="en-US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명</a:t>
            </a:r>
            <a:r>
              <a:rPr lang="en-US" altLang="ko-KR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%)</a:t>
            </a:r>
            <a:endParaRPr lang="en-US" altLang="ko-KR" sz="12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357157" y="5295921"/>
            <a:ext cx="847530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총 진료인원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151,106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60,940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   * 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전년 동기대비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: 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입원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38,567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감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18,170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), 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외래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99,398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감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35,644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), 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건강증진센터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12,898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감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7,103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),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                     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장례식장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243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감 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23</a:t>
            </a:r>
            <a:r>
              <a:rPr lang="ko-KR" altLang="en-US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명</a:t>
            </a:r>
            <a:r>
              <a: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90.8%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177786"/>
              </p:ext>
            </p:extLst>
          </p:nvPr>
        </p:nvGraphicFramePr>
        <p:xfrm>
          <a:off x="539552" y="2060848"/>
          <a:ext cx="8208912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76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(A)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분기 실적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(B/A)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(B-C)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2020</a:t>
                      </a:r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(B)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(C)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  <a:endParaRPr lang="ko-KR" altLang="en-US" sz="11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166,422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60,940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151,106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212,046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90.8%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입원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44,962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18,170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38,567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56,737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85.8%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외래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105,732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35,644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99,398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135,042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94.0%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건강증진센터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15,476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7,103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12,898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20,001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83.3%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장례식장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252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243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266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96.4%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138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537628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수익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(2020. 9. 30. </a:t>
            </a:r>
            <a:r>
              <a:rPr lang="ko-KR" altLang="en-US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%)</a:t>
            </a:r>
            <a:endParaRPr lang="en-US" altLang="ko-KR" sz="12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357157" y="5295921"/>
            <a:ext cx="8607331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총 진료수익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 18,079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5,680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    * 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전년동기 대비 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: 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입원 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9,735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백만원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감 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3,352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백만원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), 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외래 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6,440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백만원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감 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1,606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백만원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), 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건강증진센터 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903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백만원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증 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408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백만원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                      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장례식장 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1,001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백만원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(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감 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314</a:t>
            </a:r>
            <a:r>
              <a:rPr lang="ko-KR" altLang="en-US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백만원</a:t>
            </a:r>
            <a:r>
              <a:rPr lang="en-US" altLang="ko-KR" sz="11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86.8%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196865"/>
              </p:ext>
            </p:extLst>
          </p:nvPr>
        </p:nvGraphicFramePr>
        <p:xfrm>
          <a:off x="539552" y="2060848"/>
          <a:ext cx="8208912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176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(A)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분기 실적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(B/A)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(B-C)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2020</a:t>
                      </a:r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(B)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(C)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  <a:endParaRPr lang="ko-KR" altLang="en-US" sz="11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20,836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5,680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18,079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23,759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86.8%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입원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11,414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3,352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9,735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13,087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85.3%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외래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7,178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1,606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6,440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8,046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89.7%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건강증진센터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1,032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408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903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1,311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87.5%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장례식장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1,212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314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1,001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1,315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82.6%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85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537628"/>
            <a:ext cx="85011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기업회계</a:t>
            </a:r>
            <a:r>
              <a:rPr lang="en-US" altLang="ko-KR" sz="16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(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‘20. 3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r>
              <a:rPr lang="en-US" altLang="ko-KR" sz="16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)</a:t>
            </a:r>
            <a:endParaRPr lang="en-US" altLang="ko-KR" sz="1600" i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r"/>
            <a:r>
              <a:rPr lang="en-US" altLang="ko-KR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(2020. 9. 30. </a:t>
            </a:r>
            <a:r>
              <a:rPr lang="ko-KR" altLang="en-US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en-US" altLang="ko-KR" sz="12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결 산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8568255"/>
              </p:ext>
            </p:extLst>
          </p:nvPr>
        </p:nvGraphicFramePr>
        <p:xfrm>
          <a:off x="557073" y="2060848"/>
          <a:ext cx="7975367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5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5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 분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당기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(A)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전기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(B)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(A-B)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수익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22,883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25,380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2,497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비용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26,969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27,020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51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손익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4,086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1,640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1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2,446</a:t>
                      </a:r>
                      <a:endParaRPr lang="ko-KR" altLang="en-US" sz="11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867994"/>
              </p:ext>
            </p:extLst>
          </p:nvPr>
        </p:nvGraphicFramePr>
        <p:xfrm>
          <a:off x="556820" y="4481319"/>
          <a:ext cx="7975366" cy="13229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0299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084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320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54458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2535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30076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차액</a:t>
                      </a:r>
                      <a:endParaRPr lang="en-US" altLang="ko-KR" sz="9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(A-B)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gridSpan="9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수익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비용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  <a:r>
                        <a:rPr lang="en-US" altLang="ko-KR" sz="7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(A)</a:t>
                      </a:r>
                      <a:endParaRPr lang="ko-KR" altLang="en-US" sz="7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입원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외래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기타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부대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임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/>
                      </a:r>
                      <a:b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</a:br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대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료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금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잡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익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이자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수익 등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계</a:t>
                      </a:r>
                      <a:r>
                        <a:rPr lang="en-US" altLang="ko-KR" sz="7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(B)</a:t>
                      </a:r>
                      <a:endParaRPr lang="ko-KR" altLang="en-US" sz="7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건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퇴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직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급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여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재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료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관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리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부대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기부금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이자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비용</a:t>
                      </a:r>
                      <a:endParaRPr lang="en-US" altLang="ko-KR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등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2,446</a:t>
                      </a:r>
                      <a:endParaRPr lang="ko-KR" altLang="en-US" sz="7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2,497</a:t>
                      </a:r>
                      <a:endParaRPr lang="ko-KR" altLang="en-US" sz="7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3,356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1,620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501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314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23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3,303</a:t>
                      </a:r>
                      <a:endParaRPr lang="ko-KR" altLang="en-US" sz="7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51</a:t>
                      </a:r>
                      <a:endParaRPr lang="ko-KR" altLang="en-US" sz="7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2,007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867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638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345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219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15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7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</a:t>
                      </a:r>
                      <a:endParaRPr lang="ko-KR" altLang="en-US" sz="7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5521" y="4221088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smtClean="0"/>
              <a:t>전기대비 증감내역</a:t>
            </a:r>
            <a:endParaRPr lang="ko-KR" altLang="en-US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32240" y="4237990"/>
            <a:ext cx="2016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단위 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000" dirty="0" err="1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백만원</a:t>
            </a:r>
            <a:r>
              <a:rPr lang="en-US" altLang="ko-KR" sz="1000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4607" y="6389049"/>
            <a:ext cx="1241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b="1" dirty="0" smtClean="0">
                <a:solidFill>
                  <a:schemeClr val="bg1">
                    <a:lumMod val="6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8</a:t>
            </a:r>
            <a:endParaRPr lang="ko-KR" altLang="en-US" sz="1200" b="1" dirty="0">
              <a:solidFill>
                <a:schemeClr val="bg1">
                  <a:lumMod val="6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344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852936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부서별 주요현안 추진 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병원 홍보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홍보 활성화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45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언론홍보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게시물관리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SNS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경영지원실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89691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협력회의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언론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동영상 등 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741085"/>
            <a:ext cx="7627196" cy="2003982"/>
            <a:chOff x="428596" y="1463289"/>
            <a:chExt cx="8286808" cy="1926288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463290"/>
              <a:ext cx="1428760" cy="1926287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463289"/>
              <a:ext cx="6357982" cy="1926287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에 따른 신문매체 및 방송 등을 통한 원내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외 홍보 강화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언론홍보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SNS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게시물 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방문 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 등</a:t>
              </a: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- 2021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신규간호사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모집 공고 홍보를 위한 온라인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리플렛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제작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지역사회 감염예방을 위한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카카오톡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문자발송 등 비대면 홍보 활성화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남원의료원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달력 제작 및 배포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내용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읍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동사무소 및 보건진료소 등 유관기관 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우편 및 방문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10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21887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2. 2020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년 응급의료기관 평가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“B”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유지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취약한 지표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선정 및 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2440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894742"/>
            <a:ext cx="7627196" cy="1867703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중증상병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해당환자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구성비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응급실 전체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내원환자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중 중증상병해당환자의 구성 비율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전입 중증응급환자 진료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제공률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전원 온 중증환자 중 치료없이 다시 전원 된 환자를 제외한 치료 완료된 환자의 비율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최종치료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진료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제공률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최종 치료가 필요한 중증환자 중 최종 치료가 이루어진 비율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884371"/>
            <a:ext cx="7627196" cy="934872"/>
            <a:chOff x="428596" y="1202195"/>
            <a:chExt cx="8286808" cy="2330804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202195"/>
              <a:ext cx="1428760" cy="2330804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202195"/>
              <a:ext cx="6357982" cy="2330804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중증상병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해당환자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구성비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	: 9.63%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→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지표결과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값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10.8%(1.2%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상승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최종 치료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제공률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	: 26.85%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지표결과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44.6%(17.75%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상승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941168"/>
            <a:ext cx="7627196" cy="1224136"/>
            <a:chOff x="428596" y="1432782"/>
            <a:chExt cx="8286808" cy="2118914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432782"/>
              <a:ext cx="1428760" cy="2118914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문제점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432782"/>
              <a:ext cx="6357982" cy="211891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2020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응급의료기관 평가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지표결과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지표별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결과 확인 및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2021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응급의료기관 평가 대비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중증질환자를 수용할 수 있는 시설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인력 부족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순환기 내과 개설 필요</a:t>
              </a:r>
              <a:endParaRPr lang="ko-KR" altLang="en-US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11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01607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종합검진 활성화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검진수익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증대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(2,200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수익달성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904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1,311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전년동기 대비 △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31.0%)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100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건강증진센터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12844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차별화된 종합검진 항목으로 사업장 검진 유치 및 수익증대 노력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종합검진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 적극적 마케팅으로 타 검진기관과의 경쟁력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72951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애로사항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상록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G·C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사업장 검진 유치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(43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제너럴바이오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사업장 검진 유치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특수검진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관내 사업장 적극적 유치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의석의료재단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인한 전년대비 검진 인원 대폭 감소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 홍보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국가 검진 및 사업장 검진 수검 독려 및 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남원소방서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구급대원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지리산가족호텔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등 검진 유치 노력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내원환자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수검자를 통한 간접적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주변 이웃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 독려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12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54273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감염병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위기대응 역량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목표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: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/>
                  <a:ea typeface="HY헤드라인M"/>
                </a:rPr>
                <a:t>신종감염병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 의심환자 발생 시 부서 내 대처방법 훈련</a:t>
              </a:r>
            </a:p>
            <a:p>
              <a:pPr marL="84137" algn="just">
                <a:spcBef>
                  <a:spcPct val="20000"/>
                </a:spcBef>
                <a:defRPr/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추진실적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: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감염병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위기대응에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대한 부서별 대처방법 숙지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감염병센터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899690"/>
            <a:ext cx="7627196" cy="1159696"/>
            <a:chOff x="428596" y="1381411"/>
            <a:chExt cx="8286808" cy="256389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381411"/>
              <a:ext cx="1428760" cy="256389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381411"/>
              <a:ext cx="6357982" cy="256389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r>
                <a:rPr lang="ko-KR" altLang="en-US" sz="1200" dirty="0" err="1">
                  <a:solidFill>
                    <a:schemeClr val="dk1"/>
                  </a:solidFill>
                  <a:latin typeface="HY헤드라인M"/>
                  <a:ea typeface="HY헤드라인M"/>
                </a:rPr>
                <a:t>신종감염병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 환자 발생 부서에서 비상연락체계 가동을 위한 보고 및 환자 안내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, </a:t>
              </a:r>
              <a:endParaRPr lang="en-US" altLang="ko-KR" sz="1200" dirty="0" smtClean="0">
                <a:solidFill>
                  <a:schemeClr val="dk1"/>
                </a:solidFill>
                <a:latin typeface="HY헤드라인M"/>
                <a:ea typeface="HY헤드라인M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/>
                  <a:ea typeface="HY헤드라인M"/>
                </a:rPr>
                <a:t> 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/>
                  <a:ea typeface="HY헤드라인M"/>
                </a:rPr>
                <a:t>부서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소독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,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/>
                  <a:ea typeface="HY헤드라인M"/>
                </a:rPr>
                <a:t>접촉자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 관리 등에 대한 대처능력 향상</a:t>
              </a:r>
            </a:p>
            <a:p>
              <a:pPr marL="84137" indent="0" algn="just">
                <a:spcBef>
                  <a:spcPct val="20000"/>
                </a:spcBef>
                <a:buFontTx/>
                <a:buNone/>
                <a:defRPr/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신종감염병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의심환자 발생 시 보고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원내 비상연락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의심환자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선별안내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해당부서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indent="0" algn="just">
                <a:spcBef>
                  <a:spcPct val="20000"/>
                </a:spcBef>
                <a:buFontTx/>
                <a:buNone/>
                <a:defRPr/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소독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접촉자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분류 및 대처 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3236" y="3186260"/>
            <a:ext cx="7627196" cy="1505621"/>
            <a:chOff x="425091" y="1851623"/>
            <a:chExt cx="8286808" cy="1447248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5091" y="1851623"/>
              <a:ext cx="1428760" cy="1447248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3917" y="1851623"/>
              <a:ext cx="6357982" cy="1447248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주요성과</a:t>
              </a:r>
            </a:p>
            <a:p>
              <a:pPr marL="84137" algn="just">
                <a:spcBef>
                  <a:spcPct val="20000"/>
                </a:spcBef>
                <a:defRPr/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 -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신종감염병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의심환자 발생 시 보고체계 숙지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의심환자 분리 및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선별진료소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안내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, 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/>
                <a:ea typeface="가는각진제목체"/>
              </a:endParaRPr>
            </a:p>
            <a:p>
              <a:pPr marL="84137" algn="just">
                <a:spcBef>
                  <a:spcPct val="20000"/>
                </a:spcBef>
                <a:defRPr/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이동 동선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파악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접촉 환경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소독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,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접촉자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직원 포함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)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분류 및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명단관리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등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대처방법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숙지</a:t>
              </a:r>
              <a:endParaRPr lang="en-US" altLang="ko-KR" sz="600" dirty="0">
                <a:solidFill>
                  <a:schemeClr val="dk1"/>
                </a:solidFill>
                <a:latin typeface="가는각진제목체"/>
                <a:ea typeface="가는각진제목체"/>
              </a:endParaRPr>
            </a:p>
            <a:p>
              <a:pPr marL="255587" indent="-171450" algn="just">
                <a:spcBef>
                  <a:spcPct val="20000"/>
                </a:spcBef>
                <a:buFont typeface="Arial"/>
                <a:buChar char="•"/>
                <a:defRPr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개선사항</a:t>
              </a:r>
            </a:p>
            <a:p>
              <a:pPr marL="84137" algn="just">
                <a:spcBef>
                  <a:spcPct val="20000"/>
                </a:spcBef>
                <a:defRPr/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 -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상황 발생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시 신속한 지원인력 필요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18754"/>
            <a:ext cx="7627196" cy="1346550"/>
            <a:chOff x="428596" y="1506058"/>
            <a:chExt cx="8286808" cy="1751171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06058"/>
              <a:ext cx="1428760" cy="1751171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문제점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06058"/>
              <a:ext cx="6357982" cy="175117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/>
                  <a:ea typeface="HY헤드라인M"/>
                </a:rPr>
                <a:t>신종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/>
                  <a:ea typeface="HY헤드라인M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/>
                  <a:ea typeface="HY헤드라인M"/>
                </a:rPr>
                <a:t> 의심환자 격리실 입실에 따른 현장 대처방법 훈련</a:t>
              </a:r>
              <a:endParaRPr lang="en-US" altLang="ko-KR" sz="1200" dirty="0" smtClean="0">
                <a:solidFill>
                  <a:schemeClr val="dk1"/>
                </a:solidFill>
                <a:latin typeface="HY헤드라인M"/>
                <a:ea typeface="HY헤드라인M"/>
              </a:endParaRPr>
            </a:p>
            <a:p>
              <a:pPr marL="84137" algn="just">
                <a:spcBef>
                  <a:spcPct val="20000"/>
                </a:spcBef>
                <a:defRPr/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신종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의심환자 판단기준에 따른 격리실 입실 대상자에 대한 대처방법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  <a:defRPr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/>
                  <a:ea typeface="HY헤드라인M"/>
                </a:rPr>
                <a:t>지원인력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부족으로 현장 대처 지연 및 통제 난해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/>
                  <a:ea typeface="HY헤드라인M"/>
                </a:rPr>
                <a:t> </a:t>
              </a:r>
              <a:endParaRPr lang="ko-KR" altLang="en-US" sz="1200" dirty="0">
                <a:solidFill>
                  <a:schemeClr val="dk1"/>
                </a:solidFill>
                <a:latin typeface="HY헤드라인M"/>
                <a:ea typeface="HY헤드라인M"/>
              </a:endParaRPr>
            </a:p>
            <a:p>
              <a:pPr marL="84137" algn="just">
                <a:spcBef>
                  <a:spcPct val="20000"/>
                </a:spcBef>
                <a:defRPr/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-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 초기 상황 발생 시 부서 내 인력으로 대처하기 버겁고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, 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인력지원이 원활하지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않아 어려움이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/>
                <a:ea typeface="가는각진제목체"/>
              </a:endParaRPr>
            </a:p>
            <a:p>
              <a:pPr marL="84137" algn="just">
                <a:spcBef>
                  <a:spcPct val="20000"/>
                </a:spcBef>
                <a:defRPr/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발생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타 부서 지원 시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본인 업무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중 지원 지연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/>
                  <a:ea typeface="가는각진제목체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13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40498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약제급여적정성 평가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약제급여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적정성 평가 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전년대비 개선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 분기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101%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약제과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29207"/>
            <a:ext cx="7627196" cy="958426"/>
            <a:chOff x="428596" y="1308138"/>
            <a:chExt cx="8286808" cy="2118919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308138"/>
              <a:ext cx="1428760" cy="211891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308138"/>
              <a:ext cx="6357982" cy="2118919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지역거점공공병원 운영평가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지표관리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처방건당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약품목수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회당 평균적으로 발생된 약제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품목수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▶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처방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약품목수가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많아지면 약품 상호작용의 위험 및 의료비 상승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44024"/>
            <a:ext cx="7627196" cy="1368746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처방건당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약품목수에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대한 평가지표 및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평가결과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상병별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현황 분석 후 미흡 항목에 대한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안내 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건강보험심사평가원 평가지표 및 최근 평가결과에 대한 지속적 홍보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복합질환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환자에 대한 해당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각각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진료요청으로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약품목수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감소 유도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14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17827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간호 역량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부서별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74198"/>
            <a:ext cx="7627196" cy="1275666"/>
            <a:chOff x="428596" y="1457687"/>
            <a:chExt cx="8286808" cy="282028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457687"/>
              <a:ext cx="1428760" cy="282028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457687"/>
              <a:ext cx="6357982" cy="282028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직무교육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교육자료를 활용한 비대면 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낙상 예방활동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/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교육기간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’20. 8. 27. ~ 8. 28. /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교육인원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환자간호에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필요한 직무 및 소양교육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451246"/>
            <a:ext cx="7627196" cy="1368746"/>
            <a:chOff x="428596" y="1847904"/>
            <a:chExt cx="8286808" cy="1315680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847904"/>
              <a:ext cx="1428760" cy="1315680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847904"/>
              <a:ext cx="6357982" cy="1315680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직무교육을 통하여 낙상 예방활동을 적극적으로 시행함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부서별로 필요한 직무 교육을 실시하여 업무능력 향상 노력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21373"/>
            <a:ext cx="7627196" cy="919712"/>
            <a:chOff x="428596" y="1769562"/>
            <a:chExt cx="8286808" cy="11960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769562"/>
              <a:ext cx="1428760" cy="11960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769562"/>
              <a:ext cx="6357982" cy="11960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직무교육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15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20774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42874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7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고가장비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효율성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향상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CT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, MRI,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초음파</a:t>
            </a: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고가장비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검사건수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전년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5%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증가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전년동기대비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검사건수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감소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△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25%)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AutoShape 1"/>
          <p:cNvSpPr>
            <a:spLocks noChangeArrowheads="1"/>
          </p:cNvSpPr>
          <p:nvPr/>
        </p:nvSpPr>
        <p:spPr bwMode="ltGray">
          <a:xfrm>
            <a:off x="833236" y="1998381"/>
            <a:ext cx="1315034" cy="1554480"/>
          </a:xfrm>
          <a:prstGeom prst="bevel">
            <a:avLst>
              <a:gd name="adj" fmla="val 2917"/>
            </a:avLst>
          </a:prstGeom>
          <a:gradFill rotWithShape="1">
            <a:gsLst>
              <a:gs pos="50000">
                <a:srgbClr val="4EA7EA"/>
              </a:gs>
              <a:gs pos="0">
                <a:srgbClr val="4EA7EA"/>
              </a:gs>
              <a:gs pos="50000">
                <a:srgbClr val="4EA7E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600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en-US" altLang="ko-KR" sz="12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6462" y="3778426"/>
            <a:ext cx="7627196" cy="1131195"/>
            <a:chOff x="428596" y="2075555"/>
            <a:chExt cx="8286808" cy="1087339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2075555"/>
              <a:ext cx="1428760" cy="108733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2075555"/>
              <a:ext cx="6357982" cy="1087339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검사방법에 대한 직원교육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의료영상 화질 개선 노력</a:t>
              </a: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고가장비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검사 실적 증대를 위한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홍보방안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필요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35185"/>
            <a:ext cx="7627196" cy="836102"/>
            <a:chOff x="428596" y="1293954"/>
            <a:chExt cx="8286808" cy="2118914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293954"/>
              <a:ext cx="1428760" cy="2118914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293954"/>
              <a:ext cx="6357982" cy="211891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대한 적극적인 홍보활동 및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부서원 교육 실시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의료영상 화질 개선을 위한 지속적인 노력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정기적 점검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16</a:t>
            </a:r>
            <a:endParaRPr lang="ko-KR" altLang="en-US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866943"/>
              </p:ext>
            </p:extLst>
          </p:nvPr>
        </p:nvGraphicFramePr>
        <p:xfrm>
          <a:off x="2608533" y="1999147"/>
          <a:ext cx="5851902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986">
                  <a:extLst>
                    <a:ext uri="{9D8B030D-6E8A-4147-A177-3AD203B41FA5}">
                      <a16:colId xmlns:a16="http://schemas.microsoft.com/office/drawing/2014/main" val="654095520"/>
                    </a:ext>
                  </a:extLst>
                </a:gridCol>
                <a:gridCol w="835986">
                  <a:extLst>
                    <a:ext uri="{9D8B030D-6E8A-4147-A177-3AD203B41FA5}">
                      <a16:colId xmlns:a16="http://schemas.microsoft.com/office/drawing/2014/main" val="2366084917"/>
                    </a:ext>
                  </a:extLst>
                </a:gridCol>
                <a:gridCol w="835986">
                  <a:extLst>
                    <a:ext uri="{9D8B030D-6E8A-4147-A177-3AD203B41FA5}">
                      <a16:colId xmlns:a16="http://schemas.microsoft.com/office/drawing/2014/main" val="1287648554"/>
                    </a:ext>
                  </a:extLst>
                </a:gridCol>
                <a:gridCol w="835986">
                  <a:extLst>
                    <a:ext uri="{9D8B030D-6E8A-4147-A177-3AD203B41FA5}">
                      <a16:colId xmlns:a16="http://schemas.microsoft.com/office/drawing/2014/main" val="635952528"/>
                    </a:ext>
                  </a:extLst>
                </a:gridCol>
                <a:gridCol w="835986">
                  <a:extLst>
                    <a:ext uri="{9D8B030D-6E8A-4147-A177-3AD203B41FA5}">
                      <a16:colId xmlns:a16="http://schemas.microsoft.com/office/drawing/2014/main" val="2071059129"/>
                    </a:ext>
                  </a:extLst>
                </a:gridCol>
                <a:gridCol w="835986">
                  <a:extLst>
                    <a:ext uri="{9D8B030D-6E8A-4147-A177-3AD203B41FA5}">
                      <a16:colId xmlns:a16="http://schemas.microsoft.com/office/drawing/2014/main" val="3625962915"/>
                    </a:ext>
                  </a:extLst>
                </a:gridCol>
                <a:gridCol w="835986">
                  <a:extLst>
                    <a:ext uri="{9D8B030D-6E8A-4147-A177-3AD203B41FA5}">
                      <a16:colId xmlns:a16="http://schemas.microsoft.com/office/drawing/2014/main" val="2964198512"/>
                    </a:ext>
                  </a:extLst>
                </a:gridCol>
              </a:tblGrid>
              <a:tr h="25908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검사건수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검사금액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천원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444218"/>
                  </a:ext>
                </a:extLst>
              </a:tr>
              <a:tr h="25908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’20. 3</a:t>
                      </a:r>
                      <a:r>
                        <a:rPr lang="ko-KR" altLang="en-US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분기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’19. 3</a:t>
                      </a:r>
                      <a:r>
                        <a:rPr lang="ko-KR" altLang="en-US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분기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증감</a:t>
                      </a:r>
                      <a:r>
                        <a:rPr lang="en-US" altLang="ko-KR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’20. 3</a:t>
                      </a:r>
                      <a:r>
                        <a:rPr lang="ko-KR" altLang="en-US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분기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’19. 3</a:t>
                      </a:r>
                      <a:r>
                        <a:rPr lang="ko-KR" altLang="en-US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분기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증감</a:t>
                      </a:r>
                      <a:r>
                        <a:rPr lang="en-US" altLang="ko-KR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9704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합계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12,899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17,106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1,376,301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1,858,153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034718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dist" latinLnBrk="1"/>
                      <a:r>
                        <a:rPr lang="en-US" altLang="ko-KR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CT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6,648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8,406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511,902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674,038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24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112212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dist" latinLnBrk="1"/>
                      <a:r>
                        <a:rPr lang="en-US" altLang="ko-KR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MRI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4,218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5,197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19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695,644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922,722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95871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dist" latinLnBrk="1"/>
                      <a:r>
                        <a:rPr lang="en-US" altLang="ko-KR" sz="1000" b="1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SONO</a:t>
                      </a:r>
                      <a:endParaRPr lang="ko-KR" altLang="en-US" sz="1000" b="1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2,033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3,503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168,755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261,393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△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461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66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56734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물리치료 및 작업치료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수행률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향상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94%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93%(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7" name="AutoShape 1"/>
          <p:cNvSpPr>
            <a:spLocks noChangeArrowheads="1"/>
          </p:cNvSpPr>
          <p:nvPr/>
        </p:nvSpPr>
        <p:spPr bwMode="ltGray">
          <a:xfrm>
            <a:off x="833236" y="1908419"/>
            <a:ext cx="1315034" cy="1219200"/>
          </a:xfrm>
          <a:prstGeom prst="bevel">
            <a:avLst>
              <a:gd name="adj" fmla="val 2917"/>
            </a:avLst>
          </a:prstGeom>
          <a:gradFill rotWithShape="1">
            <a:gsLst>
              <a:gs pos="50000">
                <a:srgbClr val="4EA7EA"/>
              </a:gs>
              <a:gs pos="0">
                <a:srgbClr val="4EA7EA"/>
              </a:gs>
              <a:gs pos="50000">
                <a:srgbClr val="4EA7E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600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en-US" altLang="ko-KR" sz="12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6462" y="3212977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93%(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전분기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3.6%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입원환자의 체계적인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미수행 환자 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▶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미수행 환자 사유 파악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</a:t>
              </a:r>
              <a:r>
                <a:rPr lang="ko-KR" altLang="en-US" sz="8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▶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병동과 연계하여 퇴원 시 물리치료 수행 후 퇴원 유도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01576"/>
            <a:ext cx="7627196" cy="919712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향상 방안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업무 중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치료시간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환자에게 병실로 직접 전화하여 수행 유도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17</a:t>
            </a:r>
            <a:endParaRPr lang="ko-KR" altLang="en-US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400557"/>
              </p:ext>
            </p:extLst>
          </p:nvPr>
        </p:nvGraphicFramePr>
        <p:xfrm>
          <a:off x="2608532" y="1908419"/>
          <a:ext cx="58519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0380">
                  <a:extLst>
                    <a:ext uri="{9D8B030D-6E8A-4147-A177-3AD203B41FA5}">
                      <a16:colId xmlns:a16="http://schemas.microsoft.com/office/drawing/2014/main" val="2289191789"/>
                    </a:ext>
                  </a:extLst>
                </a:gridCol>
                <a:gridCol w="1170380">
                  <a:extLst>
                    <a:ext uri="{9D8B030D-6E8A-4147-A177-3AD203B41FA5}">
                      <a16:colId xmlns:a16="http://schemas.microsoft.com/office/drawing/2014/main" val="2820147736"/>
                    </a:ext>
                  </a:extLst>
                </a:gridCol>
                <a:gridCol w="1170380">
                  <a:extLst>
                    <a:ext uri="{9D8B030D-6E8A-4147-A177-3AD203B41FA5}">
                      <a16:colId xmlns:a16="http://schemas.microsoft.com/office/drawing/2014/main" val="2683485721"/>
                    </a:ext>
                  </a:extLst>
                </a:gridCol>
                <a:gridCol w="1170380">
                  <a:extLst>
                    <a:ext uri="{9D8B030D-6E8A-4147-A177-3AD203B41FA5}">
                      <a16:colId xmlns:a16="http://schemas.microsoft.com/office/drawing/2014/main" val="739686121"/>
                    </a:ext>
                  </a:extLst>
                </a:gridCol>
                <a:gridCol w="1170380">
                  <a:extLst>
                    <a:ext uri="{9D8B030D-6E8A-4147-A177-3AD203B41FA5}">
                      <a16:colId xmlns:a16="http://schemas.microsoft.com/office/drawing/2014/main" val="1893506088"/>
                    </a:ext>
                  </a:extLst>
                </a:gridCol>
              </a:tblGrid>
              <a:tr h="203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구분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전체 처방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(A)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수행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(B)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미수행건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(A-B)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수행율</a:t>
                      </a:r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(%)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641008"/>
                  </a:ext>
                </a:extLst>
              </a:tr>
              <a:tr h="20330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합계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20,266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18,856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1,410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93.0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37196"/>
                  </a:ext>
                </a:extLst>
              </a:tr>
              <a:tr h="2033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월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7,917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7,495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422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94.7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259774"/>
                  </a:ext>
                </a:extLst>
              </a:tr>
              <a:tr h="2033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8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월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6,500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5,855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645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90.1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533025"/>
                  </a:ext>
                </a:extLst>
              </a:tr>
              <a:tr h="20330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</a:t>
                      </a:r>
                      <a:r>
                        <a:rPr lang="ko-KR" altLang="en-US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월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5,849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5,506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343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94.1</a:t>
                      </a:r>
                      <a:endParaRPr lang="ko-KR" altLang="en-US" sz="1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13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37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9.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재료비 절감 및 수입증대 방안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977128"/>
            <a:ext cx="7627196" cy="871296"/>
            <a:chOff x="428596" y="1404453"/>
            <a:chExt cx="8286808" cy="1926289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404453"/>
              <a:ext cx="1428760" cy="192628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404453"/>
              <a:ext cx="6357982" cy="192628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재료비 절감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재고관리를 통한 재료비 절감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혈액폐기율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0%)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63249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재고관리를 통한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혈액폐기율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0%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달성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자동화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(TLA)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입찰 진행을 통한 예산 절감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98153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예산 절감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혈액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자동화장비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입찰 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혈액원과 지속적인 유대관계 유지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병리과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배기장치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설계도면에 반영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자동화 시스템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설치업체와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사전협의 필요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자동화 장비 시스템 입찰 후 개찰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재료비 절감 및 수입증대 방안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응급검사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소요시간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(TAT)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충족률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18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49677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10.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재정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건전성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건전재정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세입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세출 균형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중환자실 재가동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관련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손실보상금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확보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843823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중환자실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재가동에 따른 운영 활성화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관련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손실보상금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신청을 통한 보상금 확보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634909"/>
            <a:ext cx="7627196" cy="2667299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중환자실 이용현황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(’20. 6. 1.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재가동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                                 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(’20. 9. 30 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현재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8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19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대응관련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손실보상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개산급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지급 현황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총 지급액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3,228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 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1,319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2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 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1,413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4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 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338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5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 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110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8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진료외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48</a:t>
              </a:r>
              <a:r>
                <a:rPr lang="ko-KR" altLang="en-US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8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8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373216"/>
            <a:ext cx="7627196" cy="1011683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전라북도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남원의료원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세입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세출 예산편성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- 2021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년도 요양급여비용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인상율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및 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사태 장기화 등 환경변화에 따른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세입증감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반영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인건비 증가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보조금 지원사업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 세출 증감 반영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19</a:t>
            </a:r>
            <a:endParaRPr lang="ko-KR" altLang="en-US" b="1" dirty="0"/>
          </a:p>
        </p:txBody>
      </p:sp>
      <p:graphicFrame>
        <p:nvGraphicFramePr>
          <p:cNvPr id="27" name="표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171408"/>
              </p:ext>
            </p:extLst>
          </p:nvPr>
        </p:nvGraphicFramePr>
        <p:xfrm>
          <a:off x="2816482" y="3140184"/>
          <a:ext cx="5436000" cy="1588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00">
                  <a:extLst>
                    <a:ext uri="{9D8B030D-6E8A-4147-A177-3AD203B41FA5}">
                      <a16:colId xmlns:a16="http://schemas.microsoft.com/office/drawing/2014/main" val="3186059391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792813433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230304074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443653628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2311894643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2339503840"/>
                    </a:ext>
                  </a:extLst>
                </a:gridCol>
                <a:gridCol w="612000">
                  <a:extLst>
                    <a:ext uri="{9D8B030D-6E8A-4147-A177-3AD203B41FA5}">
                      <a16:colId xmlns:a16="http://schemas.microsoft.com/office/drawing/2014/main" val="861250947"/>
                    </a:ext>
                  </a:extLst>
                </a:gridCol>
                <a:gridCol w="396000">
                  <a:extLst>
                    <a:ext uri="{9D8B030D-6E8A-4147-A177-3AD203B41FA5}">
                      <a16:colId xmlns:a16="http://schemas.microsoft.com/office/drawing/2014/main" val="1910789728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849632531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802633522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3837625344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구분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/>
                        <a:t>실인원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연인원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병상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err="1" smtClean="0"/>
                        <a:t>이용율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수술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환자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평균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err="1" smtClean="0"/>
                        <a:t>재원일수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일평균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err="1" smtClean="0"/>
                        <a:t>재원환자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사망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사망률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재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err="1" smtClean="0"/>
                        <a:t>입원율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재입원</a:t>
                      </a:r>
                      <a:endParaRPr lang="en-US" altLang="ko-KR" sz="800" dirty="0" smtClean="0"/>
                    </a:p>
                    <a:p>
                      <a:pPr algn="ctr" latinLnBrk="1"/>
                      <a:r>
                        <a:rPr lang="ko-KR" altLang="en-US" sz="800" dirty="0" smtClean="0"/>
                        <a:t>환자</a:t>
                      </a:r>
                      <a:endParaRPr lang="ko-KR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652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>
                          <a:latin typeface="휴먼명조"/>
                        </a:rPr>
                        <a:t>합계</a:t>
                      </a:r>
                      <a:endParaRPr lang="ko-KR" altLang="en-US" sz="800" b="1" dirty="0">
                        <a:latin typeface="휴먼명조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휴먼명조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휴먼명조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휴먼명조"/>
                        </a:rPr>
                        <a:t>58.9</a:t>
                      </a:r>
                      <a:endParaRPr lang="ko-KR" altLang="en-US" sz="800" b="1" dirty="0">
                        <a:latin typeface="휴먼명조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휴먼명조"/>
                        </a:rPr>
                        <a:t>12</a:t>
                      </a:r>
                      <a:endParaRPr lang="ko-KR" altLang="en-US" sz="800" b="1" dirty="0">
                        <a:latin typeface="휴먼명조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휴먼명조"/>
                        </a:rPr>
                        <a:t>4.1</a:t>
                      </a:r>
                      <a:endParaRPr lang="ko-KR" altLang="en-US" sz="800" b="1" dirty="0">
                        <a:latin typeface="휴먼명조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휴먼명조"/>
                        </a:rPr>
                        <a:t>6</a:t>
                      </a:r>
                      <a:endParaRPr lang="ko-KR" altLang="en-US" sz="800" b="1" dirty="0">
                        <a:latin typeface="휴먼명조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휴먼명조"/>
                        </a:rPr>
                        <a:t>27</a:t>
                      </a:r>
                      <a:endParaRPr lang="ko-KR" altLang="en-US" sz="800" b="1" dirty="0">
                        <a:latin typeface="휴먼명조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휴먼명조"/>
                        </a:rPr>
                        <a:t>15.4</a:t>
                      </a:r>
                      <a:endParaRPr lang="ko-KR" altLang="en-US" sz="800" b="1" dirty="0">
                        <a:latin typeface="휴먼명조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휴먼명조"/>
                        </a:rPr>
                        <a:t>3.4</a:t>
                      </a:r>
                      <a:endParaRPr lang="ko-KR" altLang="en-US" sz="800" b="1" dirty="0">
                        <a:latin typeface="휴먼명조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dirty="0" smtClean="0">
                          <a:latin typeface="휴먼명조"/>
                        </a:rPr>
                        <a:t>6</a:t>
                      </a:r>
                      <a:endParaRPr lang="ko-KR" altLang="en-US" sz="800" b="1" dirty="0">
                        <a:latin typeface="휴먼명조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7642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6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42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139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46.3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3.3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16.7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4.8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5884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7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44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192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61.9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4.4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5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11.4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4.5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11162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8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44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195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62.9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4.4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8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18.2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0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95423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dirty="0" smtClean="0"/>
                        <a:t>9</a:t>
                      </a:r>
                      <a:r>
                        <a:rPr lang="ko-KR" altLang="en-US" sz="800" dirty="0" smtClean="0"/>
                        <a:t>월</a:t>
                      </a:r>
                      <a:endParaRPr lang="ko-KR" alt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45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193</a:t>
                      </a:r>
                      <a:endParaRPr lang="en-US" sz="8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64.3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4.3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6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7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15.6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4.4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2</a:t>
                      </a:r>
                      <a:endParaRPr 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861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750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건전한 조직문화 조성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832928"/>
            <a:ext cx="7627196" cy="1159696"/>
            <a:chOff x="428596" y="1085651"/>
            <a:chExt cx="8286808" cy="256389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085651"/>
              <a:ext cx="1428760" cy="256389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085651"/>
              <a:ext cx="6357982" cy="256389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투명하고 공정한 조직문화 조성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소통을 기반으로 하는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Q&amp;A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강좌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 직원 대상 청렴교육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348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 직원 통신교육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(2020. 9. 1. ~ 10. 30.)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부패방지교육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인권교육 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197664"/>
            <a:ext cx="7627196" cy="871296"/>
            <a:chOff x="428596" y="1730808"/>
            <a:chExt cx="8286808" cy="1926289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730808"/>
              <a:ext cx="1428760" cy="192628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730808"/>
              <a:ext cx="6357982" cy="1926289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투명한 조직문화 정착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교육 정례화 및 업무환경 개선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상호 신뢰와 소통을 기반으로 하는 대화채널 확대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직원소통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워크숍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Q&amp;A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강좌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동아리활동 지원 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74895"/>
            <a:ext cx="7627196" cy="1244315"/>
            <a:chOff x="428596" y="1907995"/>
            <a:chExt cx="8286808" cy="11960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907995"/>
              <a:ext cx="1428760" cy="11960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907995"/>
              <a:ext cx="6357982" cy="11960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오패스닷컴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위탁교육 계약 체결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법정필수교육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부패방지교육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인권교육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폭력예방통합교육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친절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장애인 인식개선교육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·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조직 내 소통 및 문화를 강화하여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남원의료원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직원의 강화된 조직 문화 형성</a:t>
              </a: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소통을 기반으로 하는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Q&amp;A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강좌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- 2020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주요사업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정부시책 등 질의응답 및 토론 병행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 직원 대상 청렴교육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2020. 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~ 12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사이버 청렴교육 진행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오패스닷컴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사이버 교육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2020. 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~ 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20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74469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각종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평가내실화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01094"/>
            <a:ext cx="7627196" cy="595106"/>
            <a:chOff x="428596" y="1404453"/>
            <a:chExt cx="8286808" cy="1926288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404453"/>
              <a:ext cx="1428760" cy="1926288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404453"/>
              <a:ext cx="6357982" cy="192628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운영평가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“A”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경영평가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＇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2019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년도 실적에 따른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년도 경영평가 결과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’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(89.88)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765316"/>
            <a:ext cx="7627196" cy="654617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경영평가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기관 점검을 통한 운영 개선 사항을 도출하여 경영효율화 재고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운영평가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양질의 의료서비스 제공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공익적 보건의료서비스 강화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589049"/>
            <a:ext cx="7627196" cy="2934035"/>
            <a:chOff x="428596" y="1308139"/>
            <a:chExt cx="8286808" cy="2118920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308139"/>
              <a:ext cx="1428760" cy="2118920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308140"/>
              <a:ext cx="6357982" cy="2118919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경영평과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결과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’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등급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(89.88)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ko-KR" altLang="en-US" sz="7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▶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개선과재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경영평가 도의회 보고회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en-US" altLang="ko-KR" sz="1200" b="1" dirty="0" smtClean="0">
                  <a:solidFill>
                    <a:schemeClr val="dk1"/>
                  </a:solidFill>
                </a:rPr>
                <a:t>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20. 9. 7.(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692200"/>
            <a:ext cx="7627196" cy="519154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경영평가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컨설팅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 </a:t>
              </a:r>
              <a:r>
                <a:rPr lang="en-US" altLang="ko-KR" sz="1200" b="1" dirty="0" smtClean="0">
                  <a:solidFill>
                    <a:schemeClr val="dk1"/>
                  </a:solidFill>
                </a:rPr>
                <a:t>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20. 10. 14. 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10:00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경영평가 후속조치 컨설팅을 통한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2021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경영평가 대비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21</a:t>
            </a:r>
            <a:endParaRPr lang="ko-KR" altLang="en-US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478819"/>
              </p:ext>
            </p:extLst>
          </p:nvPr>
        </p:nvGraphicFramePr>
        <p:xfrm>
          <a:off x="2987824" y="3547870"/>
          <a:ext cx="5160182" cy="163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6179">
                  <a:extLst>
                    <a:ext uri="{9D8B030D-6E8A-4147-A177-3AD203B41FA5}">
                      <a16:colId xmlns:a16="http://schemas.microsoft.com/office/drawing/2014/main" val="3864584147"/>
                    </a:ext>
                  </a:extLst>
                </a:gridCol>
                <a:gridCol w="4464003">
                  <a:extLst>
                    <a:ext uri="{9D8B030D-6E8A-4147-A177-3AD203B41FA5}">
                      <a16:colId xmlns:a16="http://schemas.microsoft.com/office/drawing/2014/main" val="29539271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평가부분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내용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6189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공통지표</a:t>
                      </a:r>
                      <a:endParaRPr lang="ko-KR" altLang="en-US" sz="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전략목표 및 과제 관리체계의</a:t>
                      </a:r>
                      <a:r>
                        <a:rPr lang="ko-KR" altLang="en-US" sz="8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개선 필요</a:t>
                      </a:r>
                      <a:endParaRPr lang="en-US" altLang="ko-KR" sz="800" baseline="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의료서비스에 대한 기대 수준 </a:t>
                      </a:r>
                      <a:r>
                        <a:rPr lang="ko-KR" altLang="en-US" sz="8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상황별</a:t>
                      </a: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파악 </a:t>
                      </a:r>
                      <a:r>
                        <a:rPr lang="ko-KR" altLang="en-US" sz="8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목표미달</a:t>
                      </a: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고객만족도 향상</a:t>
                      </a:r>
                      <a:endParaRPr lang="en-US" altLang="ko-KR" sz="8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고객의 목소리 청취할 수 있는 다양한 채널 확보 후 문제점 발굴 및 개선</a:t>
                      </a:r>
                      <a:endParaRPr lang="en-US" altLang="ko-KR" sz="8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사회적 가치 실현을 위한 기반 구축 노력</a:t>
                      </a:r>
                      <a:endParaRPr lang="en-US" altLang="ko-KR" sz="8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고객관리 및 지원을 위한 시스템 구축</a:t>
                      </a:r>
                      <a:endParaRPr lang="en-US" altLang="ko-KR" sz="8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인사위원 운영의 적정성 확보</a:t>
                      </a:r>
                      <a:r>
                        <a:rPr lang="en-US" altLang="ko-KR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외부위원 비율 과반 이상 유지</a:t>
                      </a:r>
                      <a:r>
                        <a:rPr lang="en-US" altLang="ko-KR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7333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사업지표</a:t>
                      </a:r>
                      <a:endParaRPr lang="ko-KR" altLang="en-US" sz="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양질 의료서비스 제공을 위한 </a:t>
                      </a:r>
                      <a:r>
                        <a:rPr lang="ko-KR" altLang="en-US" sz="8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수행노력의</a:t>
                      </a: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적정성</a:t>
                      </a:r>
                      <a:endParaRPr lang="en-US" altLang="ko-KR" sz="8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공익적 보건 의료서비스</a:t>
                      </a:r>
                      <a:r>
                        <a:rPr lang="ko-KR" altLang="en-US" sz="8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제공 </a:t>
                      </a:r>
                      <a:r>
                        <a:rPr lang="ko-KR" altLang="en-US" sz="800" baseline="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환류활동</a:t>
                      </a:r>
                      <a:r>
                        <a:rPr lang="ko-KR" altLang="en-US" sz="8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적정성</a:t>
                      </a:r>
                      <a:endParaRPr lang="en-US" altLang="ko-KR" sz="800" baseline="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취약계층 진료비 지원을 위한 계획의 타당성</a:t>
                      </a:r>
                      <a:endParaRPr lang="en-US" altLang="ko-KR" sz="800" baseline="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8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취약계층 건강지원사업 실적의 개선을 위한 방안 마련 필요</a:t>
                      </a:r>
                      <a:endParaRPr lang="ko-KR" altLang="en-US" sz="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1694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7489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비용절감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1,400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비용절감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1,285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46495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운영비 절감 및 비용증가 억제를 통한 재무상태 개선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약품성분별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입찰 및 공동구매 확대로 비용절감 효율성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040253"/>
            <a:ext cx="7627196" cy="1821802"/>
            <a:chOff x="428596" y="1433179"/>
            <a:chExt cx="8286808" cy="1751171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433180"/>
              <a:ext cx="1428760" cy="1751170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433179"/>
              <a:ext cx="6357982" cy="1751170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공동구매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확대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의약품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수술재료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위생재료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장례용품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방사선재료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검사시약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성분별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입찰을 통한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약품비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절감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환자부담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의료비 감소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자본형성적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투자비용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의료장비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기타 관리운영비 절감</a:t>
              </a: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재고관리 효율적 운용으로 재료비 절감 노력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35733"/>
            <a:ext cx="7627196" cy="690994"/>
            <a:chOff x="428596" y="1918284"/>
            <a:chExt cx="8286808" cy="898628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918284"/>
              <a:ext cx="1428760" cy="898628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918284"/>
              <a:ext cx="6357982" cy="89862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비용절감에 대한 직원 의식개혁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예산절감에 대한 자발적 참여 유도로 자금운용의 실효성 제고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22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16238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14.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시설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장비 현대화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933563"/>
            <a:ext cx="7627196" cy="958426"/>
            <a:chOff x="428596" y="1308138"/>
            <a:chExt cx="8286808" cy="2118919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308138"/>
              <a:ext cx="1428760" cy="211891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308138"/>
              <a:ext cx="6357982" cy="211891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시설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장비 현대화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급식주방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지원시설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확충공사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음압격리병상 및 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뇌혈관센터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확충공사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의료장비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DR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(30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77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계약완료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수술대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 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입찰 중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총무과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44046"/>
            <a:ext cx="7627196" cy="958426"/>
            <a:chOff x="428596" y="1522260"/>
            <a:chExt cx="8286808" cy="2118919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22260"/>
              <a:ext cx="1428760" cy="211891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사업비교부현황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22260"/>
              <a:ext cx="6357982" cy="2118919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기능보강사업 국고보조금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교부결정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및 송금 완료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총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11.410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(’20. 2. 13. : 3,450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(’20. 3.  9. : 5,280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차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(’20. 8.  3. : 2,680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154529"/>
            <a:ext cx="7627196" cy="1656183"/>
            <a:chOff x="428596" y="1640828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640828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640828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급식주방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지원시설 확충 → 사업계획변경심의신청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음압격리병상 및 심</a:t>
              </a:r>
              <a:r>
                <a:rPr lang="en-US" altLang="ko-KR" sz="1100" spc="-100" dirty="0">
                  <a:solidFill>
                    <a:schemeClr val="dk1"/>
                  </a:solidFill>
                  <a:latin typeface="+mj-ea"/>
                </a:rPr>
                <a:t> ·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뇌혈관센터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확충 →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잔여사업비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활용계획 보고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선별진료실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대기실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화장실 설치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진단검사의학과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기타시설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노후설비 교체 → 기본설계</a:t>
              </a: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“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적합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”,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사업계획변경심의신청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인공신장투석실 확충 → 사업계획변경심의신청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의료진숙소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증축 일상감사 및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원감심사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진행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건축설계공모 추진계획 수립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의료장비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DR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30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77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계약완료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→ 수술대 등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예가초과로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재공고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진행 중</a:t>
              </a:r>
              <a:endParaRPr lang="en-US" altLang="ko-KR" sz="11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3236" y="4962770"/>
            <a:ext cx="7627196" cy="134655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음압격리병상 및 심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뇌혈관센터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확충에 따른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옥외소화전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설치</a:t>
              </a:r>
              <a:endParaRPr lang="en-US" altLang="ko-KR" sz="11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1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선별진료실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및 대기실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화장실 설치</a:t>
              </a:r>
              <a:endParaRPr lang="en-US" altLang="ko-KR" sz="11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1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외래전용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엘리베이터 설치 및 원무과 확장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설계 및 공사 착공</a:t>
              </a:r>
              <a:endParaRPr lang="en-US" altLang="ko-KR" sz="11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l">
                <a:spcBef>
                  <a:spcPct val="20000"/>
                </a:spcBef>
                <a:buFontTx/>
                <a:buChar char="•"/>
              </a:pP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진단검사의학과 및 기타시설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인공신장투석실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노후설비교체 실시설계 완료 및 공사착공</a:t>
              </a:r>
              <a:endParaRPr lang="en-US" altLang="ko-KR" sz="11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의료진 숙소 증축공사 일반 건축설계공모 진행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(127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일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장비보강 사업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수술대 등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품목 구매 및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검수완료</a:t>
              </a:r>
              <a:endParaRPr lang="en-US" altLang="ko-KR" sz="11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23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5849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15.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개인미수금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회수율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944724"/>
            <a:ext cx="7627196" cy="792087"/>
            <a:chOff x="428596" y="1492013"/>
            <a:chExt cx="8286808" cy="1751171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492013"/>
              <a:ext cx="1428760" cy="1751171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492013"/>
              <a:ext cx="6357982" cy="175117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회수율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95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%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이상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당기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), 50%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이상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과년도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당기 회수율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93.8%,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과년도 회수율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75.5%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미수액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284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회수액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259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미수잔액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3236" y="1866426"/>
            <a:ext cx="7627196" cy="871296"/>
            <a:chOff x="425091" y="1312095"/>
            <a:chExt cx="8286808" cy="1926289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5091" y="1312095"/>
              <a:ext cx="1428760" cy="192628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3917" y="1312095"/>
              <a:ext cx="6357982" cy="1926289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 typeface="Arial" pitchFamily="34" charset="0"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미수금 소액 발생 억제 노력 및 발생 초기 적극 회수 노력</a:t>
              </a:r>
              <a:endParaRPr lang="en-US" altLang="ko-KR" sz="1200" dirty="0">
                <a:solidFill>
                  <a:schemeClr val="dk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 typeface="Arial" pitchFamily="34" charset="0"/>
                <a:buChar char="•"/>
              </a:pPr>
              <a:r>
                <a:rPr lang="ko-KR" altLang="en-US" sz="1200" dirty="0" err="1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수급자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 등 생계곤란으로 미수 발생된 경우 긴급지원 및 사회복지후원회 연계</a:t>
              </a:r>
              <a:endParaRPr lang="en-US" altLang="ko-KR" sz="1200" dirty="0">
                <a:solidFill>
                  <a:schemeClr val="dk1"/>
                </a:solidFill>
                <a:latin typeface="HY헤드라인M" pitchFamily="18" charset="-127"/>
                <a:ea typeface="HY헤드라인M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 typeface="Arial" pitchFamily="34" charset="0"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개인미수자에 대한 전화 독촉 및 내용증명 발송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867337"/>
            <a:ext cx="7627196" cy="1821802"/>
            <a:chOff x="428596" y="1550847"/>
            <a:chExt cx="8286808" cy="1751171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50847"/>
              <a:ext cx="1428760" cy="1751170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50848"/>
              <a:ext cx="6357982" cy="1751170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</a:pP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</a:pPr>
              <a:endParaRPr lang="en-US" altLang="ko-KR" sz="8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- 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미수발생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원인분석을 통한 데이터 관리로 미수 발생 오류 최소화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미수관리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업무처리지침에 따른 업무 수행 강화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18754"/>
            <a:ext cx="7627196" cy="1346550"/>
            <a:chOff x="428596" y="1506058"/>
            <a:chExt cx="8286808" cy="1751171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06058"/>
              <a:ext cx="1428760" cy="1751171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문제점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06058"/>
              <a:ext cx="6357982" cy="175117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업무협의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미수발생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오류 최소화를 위한 외래진료과와 주기적 업무 협의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 인적사항 오류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자격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주소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전화번호 오류에 따른 회수 애로 → 독촉장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반송률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63%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이상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  <a:buFont typeface="Arial" pitchFamily="34" charset="0"/>
                <a:buChar char="•"/>
              </a:pP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응급의료센터 진료 후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무단귀가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itchFamily="18" charset="-127"/>
                  <a:ea typeface="HY헤드라인M" pitchFamily="18" charset="-127"/>
                </a:rPr>
                <a:t> 및 연락 회피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응급의료관리료 등 고액 진료비로 미수금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발생액이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큼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24</a:t>
            </a:r>
            <a:endParaRPr lang="ko-KR" altLang="en-US" b="1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432" y="3231688"/>
            <a:ext cx="5413717" cy="7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5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3513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16.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삭감율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최소화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최소 수준 유지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최소화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(0.47%)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건강보험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의료급여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0.58%(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원외삭감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포함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재심사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미반영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35689"/>
            <a:ext cx="7627196" cy="958426"/>
            <a:chOff x="428596" y="1253215"/>
            <a:chExt cx="8286808" cy="2118919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253215"/>
              <a:ext cx="1428760" cy="2118919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253215"/>
              <a:ext cx="6357982" cy="2118919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삭감결과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분석자료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면담 보고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 항목별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분야과별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다빈도 삭감 즉시 피드백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월별 삭감 분석 보고체계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삭감항목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재심사 및 이의신청 진행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056988"/>
            <a:ext cx="7627196" cy="1244315"/>
            <a:chOff x="428596" y="1571611"/>
            <a:chExt cx="8286808" cy="11960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1"/>
              <a:ext cx="1428760" cy="11960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1"/>
              <a:ext cx="6357982" cy="11960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삭감내역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지속적 설명 및 협의로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감소 노력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요양급여기준 공지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삭감항목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적극적 재심사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조정청구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진료과장의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진료의 필요성 및 요양급여기준 준수하여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적정진료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유도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464175"/>
            <a:ext cx="7627196" cy="1629326"/>
            <a:chOff x="428596" y="822447"/>
            <a:chExt cx="8286808" cy="2563890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822447"/>
              <a:ext cx="1428760" cy="2563890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문제점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822447"/>
              <a:ext cx="6357982" cy="256389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심사메세지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기능강화 활용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다빈도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삭감약제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행위 심사기준 제공 등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건강보험심사평가원 심사기준 강화에 따른 민원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다발생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항목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응급의료관리료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두부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MRI)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진료진은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정확한 진단 사유로 처방하지만 건강보험심사평가원은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과잉진료로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판단하여 지속적인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삭감 발생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특수촬영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-CT 3D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촬영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및 조영제 동시 삭감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25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1380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3513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17.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입원환자 영양관리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입원환자 영양관리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2,450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연간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관리 건수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1,594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(65%)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12844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환자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보호자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대면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치료식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식사 설명을 통한 입원환자 영양관리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72951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애로사항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(17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960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 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3,177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 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2,468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 →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1,594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애로사항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코로나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인한 입원환자 감소로 영양관리 서비스 대상자 제한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입원환자의 지속적 영양 관리로 영양 서비스 증대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26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93017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3513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18.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장례식장 수익증대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327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en-US" altLang="ko-KR" sz="1200" b="1" dirty="0" smtClean="0">
                  <a:solidFill>
                    <a:schemeClr val="dk1"/>
                  </a:solidFill>
                </a:rPr>
                <a:t>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350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(107%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98440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노후시설물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교체 및 보강으로 공공성 확대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급식주방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분향실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배식대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확충 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144143"/>
            <a:ext cx="7627196" cy="1505621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안치건수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증가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(</a:t>
              </a:r>
              <a:r>
                <a:rPr lang="en-US" altLang="ko-KR" sz="1200" b="1" dirty="0" smtClean="0">
                  <a:solidFill>
                    <a:schemeClr val="dk1"/>
                  </a:solidFill>
                </a:rPr>
                <a:t>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20. 2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77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  →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en-US" altLang="ko-KR" sz="1200" b="1" dirty="0" smtClean="0">
                  <a:solidFill>
                    <a:schemeClr val="dk1"/>
                  </a:solidFill>
                </a:rPr>
                <a:t>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20. 3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91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재고관리 책임성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음식물 →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주방근무자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공산품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장의용품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→ 사무실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※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사무실 인력운용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재고관리 주력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장례서비스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주력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975388"/>
            <a:ext cx="7627196" cy="1011683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쾌적한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장례환경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조성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분향실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및 안치실 개보수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입식좌석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확충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이용객 서비스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발인일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제사지원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에코백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제공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일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방역서비스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분향실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복도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사무실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안치실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화장실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 </a:t>
              </a: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27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27593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3513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19.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공공보건의료사업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115223"/>
            <a:ext cx="7627196" cy="595106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6,691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3,590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53.7%) /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의료사회복지상담 외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사업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보건의료실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857713"/>
            <a:ext cx="7627196" cy="595106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만성질환 관리사업 및 의료취약계층 보건의료복지연계사업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간병인 관리방법 변경 시행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남원의료원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직업소개소 폐업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(2020. 5. 18.)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600203"/>
            <a:ext cx="7627196" cy="2204380"/>
            <a:chOff x="428596" y="1444947"/>
            <a:chExt cx="8286808" cy="1926288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444948"/>
              <a:ext cx="1428760" cy="1926287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444947"/>
              <a:ext cx="6357982" cy="1926287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간병인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관리방법 변경 시행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en-US" altLang="ko-KR" sz="1200" b="1" dirty="0" smtClean="0">
                  <a:solidFill>
                    <a:schemeClr val="dk1"/>
                  </a:solidFill>
                </a:rPr>
                <a:t>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20. 5. 18.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951968"/>
            <a:ext cx="7627196" cy="1346550"/>
            <a:chOff x="428596" y="1679302"/>
            <a:chExt cx="8286808" cy="1751171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679302"/>
              <a:ext cx="1428760" cy="1751171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679302"/>
              <a:ext cx="6357982" cy="175117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 협력체계 구축사업 추진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공공보건의료운영위원회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및 공공보건의료협의체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운영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퇴원환자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지역사회연계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지역사회보건교육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지역사회필수의료 기초조사 등 수행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남원시 연계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공동간병실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운영사업 검토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효율적인 공공보건의료사업 추진을 위한 목표 수정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공공보건의료운영위원회 심의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6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28</a:t>
            </a:r>
            <a:endParaRPr lang="ko-KR" altLang="en-US" b="1" dirty="0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649363"/>
              </p:ext>
            </p:extLst>
          </p:nvPr>
        </p:nvGraphicFramePr>
        <p:xfrm>
          <a:off x="2930362" y="3131243"/>
          <a:ext cx="520824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576">
                  <a:extLst>
                    <a:ext uri="{9D8B030D-6E8A-4147-A177-3AD203B41FA5}">
                      <a16:colId xmlns:a16="http://schemas.microsoft.com/office/drawing/2014/main" val="411972597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504015584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932019088"/>
                    </a:ext>
                  </a:extLst>
                </a:gridCol>
                <a:gridCol w="840360">
                  <a:extLst>
                    <a:ext uri="{9D8B030D-6E8A-4147-A177-3AD203B41FA5}">
                      <a16:colId xmlns:a16="http://schemas.microsoft.com/office/drawing/2014/main" val="580070834"/>
                    </a:ext>
                  </a:extLst>
                </a:gridCol>
              </a:tblGrid>
              <a:tr h="136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사업명</a:t>
                      </a:r>
                      <a:endParaRPr lang="ko-KR" altLang="en-US" sz="9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실적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사업명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실적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18018271"/>
                  </a:ext>
                </a:extLst>
              </a:tr>
              <a:tr h="1369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만성질환관리사업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2,064</a:t>
                      </a: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의료사회복지상담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160</a:t>
                      </a: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75276610"/>
                  </a:ext>
                </a:extLst>
              </a:tr>
              <a:tr h="136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취약계층 </a:t>
                      </a:r>
                      <a:r>
                        <a:rPr lang="ko-KR" altLang="en-US" sz="9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진료비지원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62</a:t>
                      </a: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</a:t>
                      </a:r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(13,708</a:t>
                      </a: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천원</a:t>
                      </a:r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지역아동센터 건강지원사업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117</a:t>
                      </a: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209062390"/>
                  </a:ext>
                </a:extLst>
              </a:tr>
              <a:tr h="136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저소득층 환자 무료간병지원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392</a:t>
                      </a: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지역사회의료지원사업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12</a:t>
                      </a: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회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51227068"/>
                  </a:ext>
                </a:extLst>
              </a:tr>
              <a:tr h="136941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정신보건사업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260</a:t>
                      </a: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치매관리사업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130</a:t>
                      </a:r>
                      <a:r>
                        <a:rPr lang="ko-KR" altLang="en-US" sz="9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명</a:t>
                      </a:r>
                      <a:endParaRPr lang="ko-KR" altLang="en-US" sz="9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5929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498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6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</p:spTree>
    <p:extLst>
      <p:ext uri="{BB962C8B-B14F-4D97-AF65-F5344CB8AC3E}">
        <p14:creationId xmlns:p14="http://schemas.microsoft.com/office/powerpoint/2010/main" val="228160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600" dirty="0">
                <a:solidFill>
                  <a:prstClr val="black"/>
                </a:solidFill>
              </a:rPr>
              <a:t>■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공지사항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30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323528" y="1052736"/>
            <a:ext cx="8316912" cy="466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2020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경영전략 회의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’21. 1. 20(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16:00 /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대회의실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-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참석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)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전 부서장 및 계장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- (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내용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) 2020. 4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분기 주요업무 추진실적 보고 및 현안사항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- (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내용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) 2021. 1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분기 주요업무 추진계획 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보고</a:t>
            </a:r>
            <a:endParaRPr lang="en-US" altLang="ko-KR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-------------------------------------------------------------------------------------</a:t>
            </a:r>
          </a:p>
          <a:p>
            <a:pPr>
              <a:lnSpc>
                <a:spcPct val="150000"/>
              </a:lnSpc>
            </a:pP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회의자료 제출 기한준수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rgbClr val="984807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2020. 4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분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기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경영전략회의 자료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en-US" altLang="ko-KR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2021. 1. 13.(</a:t>
            </a:r>
            <a:r>
              <a:rPr lang="ko-KR" altLang="en-US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</a:t>
            </a:r>
            <a:r>
              <a:rPr lang="en-US" altLang="ko-KR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b="1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까지 </a:t>
            </a:r>
            <a:r>
              <a:rPr lang="ko-KR" altLang="en-US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제출</a:t>
            </a:r>
            <a:endParaRPr lang="en-US" altLang="ko-KR" b="1" dirty="0">
              <a:solidFill>
                <a:srgbClr val="FF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▶  검토 및 자료보완 기간 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필요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5611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30297</TotalTime>
  <Words>4130</Words>
  <Application>Microsoft Office PowerPoint</Application>
  <PresentationFormat>화면 슬라이드 쇼(4:3)</PresentationFormat>
  <Paragraphs>950</Paragraphs>
  <Slides>32</Slides>
  <Notes>31</Notes>
  <HiddenSlides>0</HiddenSlides>
  <MMClips>0</MMClips>
  <ScaleCrop>false</ScaleCrop>
  <HeadingPairs>
    <vt:vector size="6" baseType="variant">
      <vt:variant>
        <vt:lpstr>사용한 글꼴</vt:lpstr>
      </vt:variant>
      <vt:variant>
        <vt:i4>20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32</vt:i4>
      </vt:variant>
    </vt:vector>
  </HeadingPairs>
  <TitlesOfParts>
    <vt:vector size="64" baseType="lpstr">
      <vt:lpstr>휴먼엑스포</vt:lpstr>
      <vt:lpstr>Calibri</vt:lpstr>
      <vt:lpstr>HY울릉도M</vt:lpstr>
      <vt:lpstr>HY견명조</vt:lpstr>
      <vt:lpstr>HY헤드라인M</vt:lpstr>
      <vt:lpstr>Calibri Light</vt:lpstr>
      <vt:lpstr>한컴바탕</vt:lpstr>
      <vt:lpstr>-윤고딕340</vt:lpstr>
      <vt:lpstr>휴먼둥근헤드라인</vt:lpstr>
      <vt:lpstr>맑은 고딕</vt:lpstr>
      <vt:lpstr>가는각진제목체</vt:lpstr>
      <vt:lpstr>휴먼모음T</vt:lpstr>
      <vt:lpstr>HY견고딕</vt:lpstr>
      <vt:lpstr>나눔고딕</vt:lpstr>
      <vt:lpstr>굴림</vt:lpstr>
      <vt:lpstr>휴먼명조</vt:lpstr>
      <vt:lpstr>Wingdings</vt:lpstr>
      <vt:lpstr>전주 완판본 각B</vt:lpstr>
      <vt:lpstr>Arial</vt:lpstr>
      <vt:lpstr>한컴돋움</vt:lpstr>
      <vt:lpstr>1_Office 테마</vt:lpstr>
      <vt:lpstr>2_Office 테마</vt:lpstr>
      <vt:lpstr>3_Office 테마</vt:lpstr>
      <vt:lpstr>4_Office 테마</vt:lpstr>
      <vt:lpstr>6_Office 테마</vt:lpstr>
      <vt:lpstr>7_Office 테마</vt:lpstr>
      <vt:lpstr>8_Office 테마</vt:lpstr>
      <vt:lpstr>10_Office 테마</vt:lpstr>
      <vt:lpstr>11_Office 테마</vt:lpstr>
      <vt:lpstr>12_Office 테마</vt:lpstr>
      <vt:lpstr>5_Office 테마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June</dc:creator>
  <cp:lastModifiedBy>Windows User</cp:lastModifiedBy>
  <cp:revision>2403</cp:revision>
  <cp:lastPrinted>2020-10-22T17:32:16Z</cp:lastPrinted>
  <dcterms:created xsi:type="dcterms:W3CDTF">2013-04-01T15:09:17Z</dcterms:created>
  <dcterms:modified xsi:type="dcterms:W3CDTF">2020-10-22T23:33:02Z</dcterms:modified>
</cp:coreProperties>
</file>