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68" r:id="rId2"/>
    <p:sldId id="369" r:id="rId3"/>
    <p:sldId id="370" r:id="rId4"/>
    <p:sldId id="371" r:id="rId5"/>
    <p:sldId id="372" r:id="rId6"/>
    <p:sldId id="376" r:id="rId7"/>
    <p:sldId id="377" r:id="rId8"/>
    <p:sldId id="378" r:id="rId9"/>
    <p:sldId id="375" r:id="rId10"/>
    <p:sldId id="373" r:id="rId11"/>
    <p:sldId id="374" r:id="rId12"/>
    <p:sldId id="379" r:id="rId13"/>
    <p:sldId id="380" r:id="rId14"/>
    <p:sldId id="381" r:id="rId15"/>
    <p:sldId id="358" r:id="rId16"/>
    <p:sldId id="362" r:id="rId17"/>
    <p:sldId id="363" r:id="rId18"/>
    <p:sldId id="364" r:id="rId19"/>
    <p:sldId id="365" r:id="rId20"/>
    <p:sldId id="366" r:id="rId21"/>
    <p:sldId id="367" r:id="rId22"/>
    <p:sldId id="382" r:id="rId23"/>
    <p:sldId id="383" r:id="rId24"/>
    <p:sldId id="384" r:id="rId25"/>
    <p:sldId id="385" r:id="rId26"/>
    <p:sldId id="386" r:id="rId27"/>
    <p:sldId id="387" r:id="rId28"/>
    <p:sldId id="388" r:id="rId29"/>
    <p:sldId id="389" r:id="rId30"/>
    <p:sldId id="390" r:id="rId31"/>
    <p:sldId id="391" r:id="rId32"/>
    <p:sldId id="392" r:id="rId33"/>
    <p:sldId id="393" r:id="rId34"/>
    <p:sldId id="395" r:id="rId35"/>
    <p:sldId id="394" r:id="rId36"/>
    <p:sldId id="396" r:id="rId37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57" userDrawn="1">
          <p15:clr>
            <a:srgbClr val="A4A3A4"/>
          </p15:clr>
        </p15:guide>
        <p15:guide id="2" pos="113" userDrawn="1">
          <p15:clr>
            <a:srgbClr val="A4A3A4"/>
          </p15:clr>
        </p15:guide>
        <p15:guide id="3" pos="5647" userDrawn="1">
          <p15:clr>
            <a:srgbClr val="A4A3A4"/>
          </p15:clr>
        </p15:guide>
        <p15:guide id="4" orient="horz" pos="572" userDrawn="1">
          <p15:clr>
            <a:srgbClr val="A4A3A4"/>
          </p15:clr>
        </p15:guide>
        <p15:guide id="5" orient="horz" pos="1071" userDrawn="1">
          <p15:clr>
            <a:srgbClr val="A4A3A4"/>
          </p15:clr>
        </p15:guide>
        <p15:guide id="6" orient="horz" pos="210" userDrawn="1">
          <p15:clr>
            <a:srgbClr val="A4A3A4"/>
          </p15:clr>
        </p15:guide>
        <p15:guide id="7" orient="horz" pos="3793">
          <p15:clr>
            <a:srgbClr val="A4A3A4"/>
          </p15:clr>
        </p15:guide>
        <p15:guide id="9" orient="horz" pos="799">
          <p15:clr>
            <a:srgbClr val="A4A3A4"/>
          </p15:clr>
        </p15:guide>
        <p15:guide id="10" orient="horz" pos="346">
          <p15:clr>
            <a:srgbClr val="A4A3A4"/>
          </p15:clr>
        </p15:guide>
        <p15:guide id="11" pos="158">
          <p15:clr>
            <a:srgbClr val="A4A3A4"/>
          </p15:clr>
        </p15:guide>
        <p15:guide id="12" pos="56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4A7B"/>
    <a:srgbClr val="FFE1E1"/>
    <a:srgbClr val="FF1919"/>
    <a:srgbClr val="FF9797"/>
    <a:srgbClr val="E36B79"/>
    <a:srgbClr val="FF3B3B"/>
    <a:srgbClr val="F1995D"/>
    <a:srgbClr val="00A1DA"/>
    <a:srgbClr val="EEB500"/>
    <a:srgbClr val="BF8C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00" autoAdjust="0"/>
    <p:restoredTop sz="94660"/>
  </p:normalViewPr>
  <p:slideViewPr>
    <p:cSldViewPr>
      <p:cViewPr varScale="1">
        <p:scale>
          <a:sx n="109" d="100"/>
          <a:sy n="109" d="100"/>
        </p:scale>
        <p:origin x="216" y="108"/>
      </p:cViewPr>
      <p:guideLst>
        <p:guide orient="horz" pos="3657"/>
        <p:guide pos="113"/>
        <p:guide pos="5647"/>
        <p:guide orient="horz" pos="572"/>
        <p:guide orient="horz" pos="1071"/>
        <p:guide orient="horz" pos="210"/>
        <p:guide orient="horz" pos="3793"/>
        <p:guide orient="horz" pos="799"/>
        <p:guide orient="horz" pos="346"/>
        <p:guide pos="158"/>
        <p:guide pos="560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1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80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71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7760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551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6142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212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52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809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16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4740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39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99E06-0979-429B-8CCC-712F025A2189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460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1" y="620688"/>
            <a:ext cx="5652119" cy="4761209"/>
          </a:xfrm>
          <a:prstGeom prst="rect">
            <a:avLst/>
          </a:prstGeom>
          <a:gradFill flip="none" rotWithShape="1">
            <a:gsLst>
              <a:gs pos="10000">
                <a:srgbClr val="7DFFB8"/>
              </a:gs>
              <a:gs pos="20000">
                <a:schemeClr val="bg1"/>
              </a:gs>
              <a:gs pos="0">
                <a:srgbClr val="3CA2BE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7135460" y="4581128"/>
            <a:ext cx="1908814" cy="1490915"/>
            <a:chOff x="7135460" y="4639378"/>
            <a:chExt cx="1908814" cy="1620575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89024" y="4639378"/>
              <a:ext cx="755250" cy="82127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0290" y="5519857"/>
              <a:ext cx="913984" cy="73899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5460" y="5516327"/>
              <a:ext cx="925673" cy="74362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8" name="그림 3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0312" y="4810581"/>
              <a:ext cx="855702" cy="64190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41" name="직사각형 40"/>
          <p:cNvSpPr/>
          <p:nvPr/>
        </p:nvSpPr>
        <p:spPr>
          <a:xfrm>
            <a:off x="0" y="2268000"/>
            <a:ext cx="9144000" cy="2160240"/>
          </a:xfrm>
          <a:prstGeom prst="rect">
            <a:avLst/>
          </a:prstGeom>
          <a:gradFill flip="none" rotWithShape="1">
            <a:gsLst>
              <a:gs pos="39000">
                <a:schemeClr val="tx2">
                  <a:lumMod val="20000"/>
                  <a:lumOff val="80000"/>
                </a:schemeClr>
              </a:gs>
              <a:gs pos="34000">
                <a:schemeClr val="accent1">
                  <a:lumMod val="20000"/>
                  <a:lumOff val="80000"/>
                </a:schemeClr>
              </a:gs>
              <a:gs pos="26000">
                <a:schemeClr val="accent5">
                  <a:lumMod val="20000"/>
                  <a:lumOff val="80000"/>
                </a:schemeClr>
              </a:gs>
              <a:gs pos="21000">
                <a:schemeClr val="accent5">
                  <a:lumMod val="40000"/>
                  <a:lumOff val="60000"/>
                </a:schemeClr>
              </a:gs>
              <a:gs pos="0">
                <a:schemeClr val="accent5">
                  <a:lumMod val="75000"/>
                </a:schemeClr>
              </a:gs>
              <a:gs pos="65000">
                <a:srgbClr val="577FB0"/>
              </a:gs>
              <a:gs pos="49000">
                <a:schemeClr val="tx2">
                  <a:lumMod val="40000"/>
                  <a:lumOff val="60000"/>
                </a:schemeClr>
              </a:gs>
              <a:gs pos="8900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5220072" y="2728911"/>
            <a:ext cx="3851992" cy="112646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2021</a:t>
            </a:r>
            <a:r>
              <a:rPr lang="ko-KR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년도 </a:t>
            </a:r>
            <a:r>
              <a: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분기</a:t>
            </a:r>
            <a:endParaRPr lang="en-US" altLang="ko-KR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>
              <a:lnSpc>
                <a:spcPct val="120000"/>
              </a:lnSpc>
            </a:pPr>
            <a:r>
              <a:rPr lang="ko-KR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경 영 전 </a:t>
            </a:r>
            <a:r>
              <a:rPr lang="ko-KR" altLang="en-US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략</a:t>
            </a:r>
            <a:r>
              <a:rPr lang="ko-KR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 회 의</a:t>
            </a:r>
            <a:endParaRPr lang="ko-KR" alt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582662" y="3937595"/>
            <a:ext cx="33973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spc="-100" dirty="0" smtClean="0">
                <a:solidFill>
                  <a:schemeClr val="bg1"/>
                </a:solidFill>
              </a:rPr>
              <a:t>JEOLLABUK-DO </a:t>
            </a:r>
            <a:r>
              <a:rPr lang="en-US" altLang="ko-KR" sz="1200" b="1" spc="-100" dirty="0">
                <a:solidFill>
                  <a:schemeClr val="bg1"/>
                </a:solidFill>
              </a:rPr>
              <a:t>NAMWON MEDICAL CENTER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48" name="타원 47"/>
          <p:cNvSpPr/>
          <p:nvPr/>
        </p:nvSpPr>
        <p:spPr>
          <a:xfrm>
            <a:off x="5582662" y="3896095"/>
            <a:ext cx="360040" cy="36000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타원 43"/>
          <p:cNvSpPr/>
          <p:nvPr/>
        </p:nvSpPr>
        <p:spPr>
          <a:xfrm>
            <a:off x="848859" y="2403199"/>
            <a:ext cx="1800000" cy="180000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5" name="직선 연결선 44"/>
          <p:cNvCxnSpPr/>
          <p:nvPr/>
        </p:nvCxnSpPr>
        <p:spPr>
          <a:xfrm>
            <a:off x="0" y="2268000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27000">
                  <a:schemeClr val="tx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0" y="4446129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27000">
                  <a:schemeClr val="accent1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395999" y="4197729"/>
            <a:ext cx="24056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b="1" dirty="0" smtClean="0">
                <a:solidFill>
                  <a:schemeClr val="tx2">
                    <a:lumMod val="50000"/>
                  </a:schemeClr>
                </a:solidFill>
                <a:latin typeface="+mj-ea"/>
                <a:ea typeface="+mj-ea"/>
              </a:rPr>
              <a:t>https://www.namwonmed.or.kr</a:t>
            </a:r>
            <a:endParaRPr lang="ko-KR" altLang="en-US" sz="1000" b="1" dirty="0">
              <a:solidFill>
                <a:schemeClr val="tx2">
                  <a:lumMod val="5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36" y="550049"/>
            <a:ext cx="9143664" cy="468000"/>
            <a:chOff x="336" y="333375"/>
            <a:chExt cx="9143664" cy="468000"/>
          </a:xfrm>
        </p:grpSpPr>
        <p:grpSp>
          <p:nvGrpSpPr>
            <p:cNvPr id="26" name="그룹 25"/>
            <p:cNvGrpSpPr/>
            <p:nvPr/>
          </p:nvGrpSpPr>
          <p:grpSpPr>
            <a:xfrm>
              <a:off x="336" y="333375"/>
              <a:ext cx="9143664" cy="468000"/>
              <a:chOff x="336" y="180000"/>
              <a:chExt cx="9143664" cy="440688"/>
            </a:xfrm>
          </p:grpSpPr>
          <p:sp>
            <p:nvSpPr>
              <p:cNvPr id="27" name="직사각형 26"/>
              <p:cNvSpPr/>
              <p:nvPr/>
            </p:nvSpPr>
            <p:spPr>
              <a:xfrm>
                <a:off x="2915816" y="180000"/>
                <a:ext cx="6228184" cy="440688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" name="TextBox 42"/>
              <p:cNvSpPr txBox="1">
                <a:spLocks noChangeArrowheads="1"/>
              </p:cNvSpPr>
              <p:nvPr/>
            </p:nvSpPr>
            <p:spPr bwMode="auto">
              <a:xfrm>
                <a:off x="5746417" y="236889"/>
                <a:ext cx="3290079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algn="ct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1000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ct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1000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ct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1000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ct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1000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ct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sz="1000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sz="1000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sz="1000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sz="1000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sz="1000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 algn="r"/>
                <a:endParaRPr lang="ko-KR" altLang="en-US" b="1" dirty="0">
                  <a:solidFill>
                    <a:schemeClr val="bg1"/>
                  </a:solidFill>
                  <a:latin typeface="+mj-lt"/>
                  <a:ea typeface="+mj-ea"/>
                </a:endParaRPr>
              </a:p>
            </p:txBody>
          </p:sp>
          <p:sp>
            <p:nvSpPr>
              <p:cNvPr id="34" name="직사각형 33"/>
              <p:cNvSpPr/>
              <p:nvPr/>
            </p:nvSpPr>
            <p:spPr>
              <a:xfrm>
                <a:off x="336" y="180000"/>
                <a:ext cx="3024000" cy="440688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100" spc="-100" dirty="0" smtClean="0">
                    <a:latin typeface="HY견명조" panose="02030600000101010101" pitchFamily="18" charset="-127"/>
                    <a:ea typeface="HY견명조" panose="02030600000101010101" pitchFamily="18" charset="-127"/>
                  </a:rPr>
                  <a:t>불필요한 검사나 수술은 하지 않는 병원</a:t>
                </a:r>
                <a:endParaRPr lang="en-US" altLang="ko-KR" sz="1100" spc="-100" dirty="0" smtClean="0">
                  <a:latin typeface="HY견명조" panose="02030600000101010101" pitchFamily="18" charset="-127"/>
                  <a:ea typeface="HY견명조" panose="02030600000101010101" pitchFamily="18" charset="-127"/>
                </a:endParaRPr>
              </a:p>
              <a:p>
                <a:pPr algn="ctr"/>
                <a:r>
                  <a:rPr lang="ko-KR" altLang="en-US" sz="1100" spc="-100" dirty="0" smtClean="0">
                    <a:latin typeface="HY견명조" panose="02030600000101010101" pitchFamily="18" charset="-127"/>
                    <a:ea typeface="HY견명조" panose="02030600000101010101" pitchFamily="18" charset="-127"/>
                  </a:rPr>
                  <a:t>친절하고 설명 잘해주는 병원</a:t>
                </a:r>
                <a:endParaRPr lang="ko-KR" altLang="en-US" sz="1100" spc="-100" dirty="0">
                  <a:latin typeface="HY견명조" panose="02030600000101010101" pitchFamily="18" charset="-127"/>
                  <a:ea typeface="HY견명조" panose="02030600000101010101" pitchFamily="18" charset="-127"/>
                </a:endParaRPr>
              </a:p>
            </p:txBody>
          </p:sp>
        </p:grpSp>
        <p:sp>
          <p:nvSpPr>
            <p:cNvPr id="25" name="TextBox 42"/>
            <p:cNvSpPr txBox="1">
              <a:spLocks noChangeArrowheads="1"/>
            </p:cNvSpPr>
            <p:nvPr/>
          </p:nvSpPr>
          <p:spPr bwMode="auto">
            <a:xfrm>
              <a:off x="7092280" y="354142"/>
              <a:ext cx="187060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/>
              <a:r>
                <a:rPr lang="en-US" altLang="ko-KR" sz="1600" b="1" dirty="0" smtClean="0">
                  <a:solidFill>
                    <a:schemeClr val="bg1"/>
                  </a:solidFill>
                  <a:latin typeface="+mj-lt"/>
                  <a:ea typeface="+mj-ea"/>
                </a:rPr>
                <a:t>2021. 1. 20.(</a:t>
              </a:r>
              <a:r>
                <a:rPr lang="ko-KR" altLang="en-US" sz="1600" b="1" dirty="0" smtClean="0">
                  <a:solidFill>
                    <a:schemeClr val="bg1"/>
                  </a:solidFill>
                  <a:latin typeface="+mj-lt"/>
                  <a:ea typeface="+mj-ea"/>
                </a:rPr>
                <a:t>수</a:t>
              </a:r>
              <a:r>
                <a:rPr lang="en-US" altLang="ko-KR" sz="1600" b="1" dirty="0" smtClean="0">
                  <a:solidFill>
                    <a:schemeClr val="bg1"/>
                  </a:solidFill>
                  <a:latin typeface="+mj-lt"/>
                  <a:ea typeface="+mj-ea"/>
                </a:rPr>
                <a:t>)</a:t>
              </a:r>
              <a:endParaRPr lang="ko-KR" altLang="en-US" sz="1600" b="1" dirty="0">
                <a:solidFill>
                  <a:schemeClr val="bg1"/>
                </a:solidFill>
                <a:latin typeface="+mj-lt"/>
                <a:ea typeface="+mj-ea"/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0" y="6165304"/>
            <a:ext cx="9144000" cy="504056"/>
            <a:chOff x="0" y="6381328"/>
            <a:chExt cx="9144000" cy="504056"/>
          </a:xfrm>
        </p:grpSpPr>
        <p:cxnSp>
          <p:nvCxnSpPr>
            <p:cNvPr id="49" name="직선 연결선 4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0" name="그림 4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6474599"/>
              <a:ext cx="1982898" cy="4107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191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79388" y="1216762"/>
            <a:ext cx="2848426" cy="4752975"/>
            <a:chOff x="179388" y="1268413"/>
            <a:chExt cx="2848426" cy="4897789"/>
          </a:xfrm>
        </p:grpSpPr>
        <p:grpSp>
          <p:nvGrpSpPr>
            <p:cNvPr id="3" name="그룹 2"/>
            <p:cNvGrpSpPr/>
            <p:nvPr/>
          </p:nvGrpSpPr>
          <p:grpSpPr>
            <a:xfrm>
              <a:off x="179388" y="1268413"/>
              <a:ext cx="2848426" cy="4895994"/>
              <a:chOff x="179999" y="695108"/>
              <a:chExt cx="2848426" cy="5544000"/>
            </a:xfrm>
          </p:grpSpPr>
          <p:pic>
            <p:nvPicPr>
              <p:cNvPr id="2" name="그림 1"/>
              <p:cNvPicPr preferRelativeResize="0">
                <a:picLocks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999" y="695108"/>
                <a:ext cx="2520000" cy="5544000"/>
              </a:xfrm>
              <a:prstGeom prst="rect">
                <a:avLst/>
              </a:prstGeom>
            </p:spPr>
          </p:pic>
          <p:sp>
            <p:nvSpPr>
              <p:cNvPr id="45" name="직사각형 44"/>
              <p:cNvSpPr/>
              <p:nvPr/>
            </p:nvSpPr>
            <p:spPr>
              <a:xfrm>
                <a:off x="180000" y="695108"/>
                <a:ext cx="2520000" cy="5544000"/>
              </a:xfrm>
              <a:prstGeom prst="rect">
                <a:avLst/>
              </a:prstGeom>
              <a:solidFill>
                <a:schemeClr val="tx2">
                  <a:lumMod val="75000"/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타원 51"/>
              <p:cNvSpPr/>
              <p:nvPr/>
            </p:nvSpPr>
            <p:spPr>
              <a:xfrm>
                <a:off x="1252429" y="2557220"/>
                <a:ext cx="1368000" cy="1368000"/>
              </a:xfrm>
              <a:prstGeom prst="ellipse">
                <a:avLst/>
              </a:prstGeom>
              <a:blipFill dpi="0" rotWithShape="1">
                <a:blip r:embed="rId3"/>
                <a:srcRect/>
                <a:stretch>
                  <a:fillRect t="1000" b="-10000"/>
                </a:stretch>
              </a:blip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54" name="타원 53"/>
              <p:cNvSpPr/>
              <p:nvPr/>
            </p:nvSpPr>
            <p:spPr>
              <a:xfrm>
                <a:off x="304406" y="2356284"/>
                <a:ext cx="900000" cy="900000"/>
              </a:xfrm>
              <a:prstGeom prst="ellipse">
                <a:avLst/>
              </a:prstGeom>
              <a:blipFill>
                <a:blip r:embed="rId4"/>
                <a:stretch>
                  <a:fillRect l="-5000" r="-8000" b="-6000"/>
                </a:stretch>
              </a:blipFill>
              <a:ln w="38100" cmpd="thickThin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53" name="타원 52"/>
              <p:cNvSpPr/>
              <p:nvPr/>
            </p:nvSpPr>
            <p:spPr>
              <a:xfrm>
                <a:off x="1948425" y="1621220"/>
                <a:ext cx="1080000" cy="1080000"/>
              </a:xfrm>
              <a:prstGeom prst="ellipse">
                <a:avLst/>
              </a:prstGeom>
              <a:blipFill dpi="0" rotWithShape="1">
                <a:blip r:embed="rId5"/>
                <a:srcRect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859821" y="817612"/>
                <a:ext cx="1845906" cy="584775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32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Content</a:t>
                </a:r>
                <a:endParaRPr lang="ko-KR" altLang="en-US" sz="20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cxnSp>
            <p:nvCxnSpPr>
              <p:cNvPr id="14" name="직선 연결선 13"/>
              <p:cNvCxnSpPr/>
              <p:nvPr/>
            </p:nvCxnSpPr>
            <p:spPr>
              <a:xfrm>
                <a:off x="797725" y="1420518"/>
                <a:ext cx="1944000" cy="0"/>
              </a:xfrm>
              <a:prstGeom prst="line">
                <a:avLst/>
              </a:prstGeom>
              <a:ln w="635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직선 연결선 47"/>
              <p:cNvCxnSpPr/>
              <p:nvPr/>
            </p:nvCxnSpPr>
            <p:spPr>
              <a:xfrm>
                <a:off x="180000" y="697510"/>
                <a:ext cx="2520000" cy="0"/>
              </a:xfrm>
              <a:prstGeom prst="line">
                <a:avLst/>
              </a:prstGeom>
              <a:ln w="38100">
                <a:gradFill flip="none" rotWithShape="1">
                  <a:gsLst>
                    <a:gs pos="0">
                      <a:schemeClr val="tx2">
                        <a:lumMod val="50000"/>
                      </a:schemeClr>
                    </a:gs>
                    <a:gs pos="27000">
                      <a:schemeClr val="tx2"/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직선 연결선 48"/>
              <p:cNvCxnSpPr/>
              <p:nvPr/>
            </p:nvCxnSpPr>
            <p:spPr>
              <a:xfrm>
                <a:off x="180000" y="6237312"/>
                <a:ext cx="2520000" cy="0"/>
              </a:xfrm>
              <a:prstGeom prst="line">
                <a:avLst/>
              </a:prstGeom>
              <a:ln w="38100">
                <a:gradFill flip="none" rotWithShape="1">
                  <a:gsLst>
                    <a:gs pos="0">
                      <a:schemeClr val="bg1">
                        <a:lumMod val="95000"/>
                      </a:schemeClr>
                    </a:gs>
                    <a:gs pos="27000">
                      <a:schemeClr val="accent1">
                        <a:lumMod val="75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7" name="TextBox 56"/>
            <p:cNvSpPr txBox="1"/>
            <p:nvPr/>
          </p:nvSpPr>
          <p:spPr>
            <a:xfrm>
              <a:off x="367915" y="5919981"/>
              <a:ext cx="21104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 b="1" dirty="0" smtClean="0">
                  <a:solidFill>
                    <a:schemeClr val="bg1">
                      <a:lumMod val="95000"/>
                    </a:schemeClr>
                  </a:solidFill>
                </a:rPr>
                <a:t>https://www.namwonmed.or.kr</a:t>
              </a:r>
              <a:endParaRPr lang="ko-KR" altLang="en-US" sz="10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3599303" y="1316127"/>
            <a:ext cx="4573097" cy="4273113"/>
            <a:chOff x="3599303" y="1402387"/>
            <a:chExt cx="4573097" cy="3241613"/>
          </a:xfrm>
        </p:grpSpPr>
        <p:grpSp>
          <p:nvGrpSpPr>
            <p:cNvPr id="4" name="그룹 3"/>
            <p:cNvGrpSpPr/>
            <p:nvPr/>
          </p:nvGrpSpPr>
          <p:grpSpPr>
            <a:xfrm>
              <a:off x="3599437" y="1836000"/>
              <a:ext cx="4356938" cy="360000"/>
              <a:chOff x="3599437" y="1800000"/>
              <a:chExt cx="4356938" cy="360000"/>
            </a:xfrm>
          </p:grpSpPr>
          <p:sp>
            <p:nvSpPr>
              <p:cNvPr id="29" name="직사각형 28"/>
              <p:cNvSpPr/>
              <p:nvPr/>
            </p:nvSpPr>
            <p:spPr>
              <a:xfrm>
                <a:off x="3599437" y="1800000"/>
                <a:ext cx="365106" cy="36000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spc="100" dirty="0" smtClean="0">
                    <a:solidFill>
                      <a:schemeClr val="tx1"/>
                    </a:solidFill>
                    <a:latin typeface="+mj-lt"/>
                    <a:ea typeface="HY헤드라인M" panose="02030600000101010101" pitchFamily="18" charset="-127"/>
                  </a:rPr>
                  <a:t>Ⅰ</a:t>
                </a:r>
                <a:endParaRPr lang="ko-KR" altLang="en-US" sz="1400" spc="100" dirty="0">
                  <a:solidFill>
                    <a:schemeClr val="tx1"/>
                  </a:solidFill>
                  <a:latin typeface="+mj-lt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3964411" y="1800000"/>
                <a:ext cx="2803073" cy="360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600" spc="100" dirty="0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미션</a:t>
                </a:r>
                <a:r>
                  <a:rPr lang="en-US" altLang="ko-KR" sz="1600" spc="100" dirty="0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·</a:t>
                </a:r>
                <a:r>
                  <a:rPr lang="ko-KR" altLang="en-US" sz="1600" spc="100" dirty="0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비전 </a:t>
                </a:r>
                <a:r>
                  <a:rPr lang="en-US" altLang="ko-KR" sz="1600" spc="100" dirty="0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·</a:t>
                </a:r>
                <a:r>
                  <a:rPr lang="ko-KR" altLang="en-US" sz="1600" spc="100" dirty="0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경영전략</a:t>
                </a:r>
                <a:endParaRPr lang="ko-KR" altLang="en-US" sz="1600" spc="100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47" name="직사각형 46"/>
              <p:cNvSpPr/>
              <p:nvPr/>
            </p:nvSpPr>
            <p:spPr>
              <a:xfrm>
                <a:off x="7353635" y="1800000"/>
                <a:ext cx="602740" cy="360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 spc="100" dirty="0" smtClean="0">
                    <a:solidFill>
                      <a:schemeClr val="tx1"/>
                    </a:solidFill>
                    <a:latin typeface="+mj-ea"/>
                    <a:ea typeface="+mj-ea"/>
                  </a:rPr>
                  <a:t>1p</a:t>
                </a:r>
                <a:endParaRPr lang="ko-KR" altLang="en-US" sz="1600" spc="100" dirty="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8" name="그룹 7"/>
            <p:cNvGrpSpPr/>
            <p:nvPr/>
          </p:nvGrpSpPr>
          <p:grpSpPr>
            <a:xfrm>
              <a:off x="3599303" y="2448000"/>
              <a:ext cx="4357072" cy="360000"/>
              <a:chOff x="3599303" y="2520000"/>
              <a:chExt cx="4357072" cy="360000"/>
            </a:xfrm>
          </p:grpSpPr>
          <p:sp>
            <p:nvSpPr>
              <p:cNvPr id="55" name="직사각형 54"/>
              <p:cNvSpPr/>
              <p:nvPr/>
            </p:nvSpPr>
            <p:spPr>
              <a:xfrm>
                <a:off x="3599303" y="2520000"/>
                <a:ext cx="365108" cy="36000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spc="100" dirty="0" smtClean="0">
                    <a:solidFill>
                      <a:schemeClr val="tx1"/>
                    </a:solidFill>
                    <a:latin typeface="+mj-lt"/>
                    <a:ea typeface="HY헤드라인M" panose="02030600000101010101" pitchFamily="18" charset="-127"/>
                  </a:rPr>
                  <a:t>Ⅱ</a:t>
                </a:r>
                <a:endParaRPr lang="ko-KR" altLang="en-US" sz="1400" spc="100" dirty="0">
                  <a:solidFill>
                    <a:schemeClr val="tx1"/>
                  </a:solidFill>
                  <a:latin typeface="+mj-lt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56" name="직사각형 55"/>
              <p:cNvSpPr/>
              <p:nvPr/>
            </p:nvSpPr>
            <p:spPr>
              <a:xfrm>
                <a:off x="3964411" y="2520000"/>
                <a:ext cx="2803073" cy="360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ko-KR" sz="1600" spc="100" dirty="0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2020</a:t>
                </a:r>
                <a:r>
                  <a:rPr lang="ko-KR" altLang="en-US" sz="1600" spc="100" dirty="0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년도 사업실적</a:t>
                </a:r>
                <a:endParaRPr lang="ko-KR" altLang="en-US" sz="1600" spc="100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51" name="직사각형 50"/>
              <p:cNvSpPr/>
              <p:nvPr/>
            </p:nvSpPr>
            <p:spPr>
              <a:xfrm>
                <a:off x="7353635" y="2520000"/>
                <a:ext cx="602740" cy="360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 spc="100" dirty="0" smtClean="0">
                    <a:solidFill>
                      <a:schemeClr val="tx1"/>
                    </a:solidFill>
                    <a:latin typeface="+mj-ea"/>
                    <a:ea typeface="+mj-ea"/>
                  </a:rPr>
                  <a:t>3p</a:t>
                </a:r>
                <a:endParaRPr lang="ko-KR" altLang="en-US" sz="1600" spc="100" dirty="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9" name="그룹 8"/>
            <p:cNvGrpSpPr/>
            <p:nvPr/>
          </p:nvGrpSpPr>
          <p:grpSpPr>
            <a:xfrm>
              <a:off x="3599731" y="3060000"/>
              <a:ext cx="4356644" cy="360000"/>
              <a:chOff x="3599731" y="3240000"/>
              <a:chExt cx="4356644" cy="360000"/>
            </a:xfrm>
          </p:grpSpPr>
          <p:sp>
            <p:nvSpPr>
              <p:cNvPr id="58" name="직사각형 57"/>
              <p:cNvSpPr/>
              <p:nvPr/>
            </p:nvSpPr>
            <p:spPr>
              <a:xfrm>
                <a:off x="3599731" y="3240000"/>
                <a:ext cx="365108" cy="36000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spc="100" dirty="0" smtClean="0">
                    <a:solidFill>
                      <a:schemeClr val="tx1"/>
                    </a:solidFill>
                    <a:latin typeface="+mj-lt"/>
                    <a:ea typeface="HY헤드라인M" panose="02030600000101010101" pitchFamily="18" charset="-127"/>
                  </a:rPr>
                  <a:t>Ⅲ</a:t>
                </a:r>
                <a:endParaRPr lang="ko-KR" altLang="en-US" sz="1400" spc="100" dirty="0">
                  <a:solidFill>
                    <a:schemeClr val="tx1"/>
                  </a:solidFill>
                  <a:latin typeface="+mj-lt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59" name="직사각형 58"/>
              <p:cNvSpPr/>
              <p:nvPr/>
            </p:nvSpPr>
            <p:spPr>
              <a:xfrm>
                <a:off x="3964412" y="3240000"/>
                <a:ext cx="2803072" cy="360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600" spc="100" dirty="0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</a:t>
                </a:r>
                <a:r>
                  <a:rPr lang="en-US" altLang="ko-KR" sz="1600" spc="100" dirty="0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2020</a:t>
                </a:r>
                <a:r>
                  <a:rPr lang="ko-KR" altLang="en-US" sz="1600" spc="100" dirty="0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년도 부서별</a:t>
                </a:r>
                <a:endParaRPr lang="en-US" altLang="ko-KR" sz="1600" spc="1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  <a:p>
                <a:r>
                  <a:rPr lang="en-US" altLang="ko-KR" sz="1600" spc="100" dirty="0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</a:t>
                </a:r>
                <a:r>
                  <a:rPr lang="ko-KR" altLang="en-US" sz="1600" spc="100" dirty="0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주요업무 추진실적</a:t>
                </a:r>
                <a:endParaRPr lang="ko-KR" altLang="en-US" sz="1600" spc="100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60" name="직사각형 59"/>
              <p:cNvSpPr/>
              <p:nvPr/>
            </p:nvSpPr>
            <p:spPr>
              <a:xfrm>
                <a:off x="7353635" y="3240000"/>
                <a:ext cx="602740" cy="360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 spc="100" dirty="0" smtClean="0">
                    <a:solidFill>
                      <a:schemeClr val="tx1"/>
                    </a:solidFill>
                    <a:latin typeface="+mj-ea"/>
                    <a:ea typeface="+mj-ea"/>
                  </a:rPr>
                  <a:t>7p</a:t>
                </a:r>
                <a:endParaRPr lang="ko-KR" altLang="en-US" sz="1600" spc="100" dirty="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10" name="그룹 9"/>
            <p:cNvGrpSpPr/>
            <p:nvPr/>
          </p:nvGrpSpPr>
          <p:grpSpPr>
            <a:xfrm>
              <a:off x="3599303" y="3672000"/>
              <a:ext cx="4357072" cy="360000"/>
              <a:chOff x="3599303" y="3528000"/>
              <a:chExt cx="4357072" cy="360000"/>
            </a:xfrm>
          </p:grpSpPr>
          <p:sp>
            <p:nvSpPr>
              <p:cNvPr id="61" name="직사각형 60"/>
              <p:cNvSpPr/>
              <p:nvPr/>
            </p:nvSpPr>
            <p:spPr>
              <a:xfrm>
                <a:off x="3599303" y="3528000"/>
                <a:ext cx="365108" cy="360000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spc="100" dirty="0" smtClean="0">
                    <a:solidFill>
                      <a:schemeClr val="tx1"/>
                    </a:solidFill>
                    <a:latin typeface="+mj-lt"/>
                    <a:ea typeface="HY헤드라인M" panose="02030600000101010101" pitchFamily="18" charset="-127"/>
                  </a:rPr>
                  <a:t>Ⅳ</a:t>
                </a:r>
                <a:endParaRPr lang="ko-KR" altLang="en-US" sz="1400" spc="100" dirty="0">
                  <a:solidFill>
                    <a:schemeClr val="tx1"/>
                  </a:solidFill>
                  <a:latin typeface="+mj-lt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62" name="직사각형 61"/>
              <p:cNvSpPr/>
              <p:nvPr/>
            </p:nvSpPr>
            <p:spPr>
              <a:xfrm>
                <a:off x="3964410" y="3528000"/>
                <a:ext cx="2803073" cy="360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600" spc="100" dirty="0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</a:t>
                </a:r>
                <a:r>
                  <a:rPr lang="en-US" altLang="ko-KR" sz="1600" spc="100" dirty="0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2021</a:t>
                </a:r>
                <a:r>
                  <a:rPr lang="ko-KR" altLang="en-US" sz="1600" spc="100" dirty="0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년도 부서별</a:t>
                </a:r>
                <a:endParaRPr lang="en-US" altLang="ko-KR" sz="1600" spc="1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  <a:p>
                <a:r>
                  <a:rPr lang="en-US" altLang="ko-KR" sz="1600" spc="100" dirty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</a:t>
                </a:r>
                <a:r>
                  <a:rPr lang="ko-KR" altLang="en-US" sz="1600" spc="100" dirty="0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주요업무 추진계획</a:t>
                </a:r>
                <a:endParaRPr lang="ko-KR" altLang="en-US" sz="1600" spc="100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63" name="직사각형 62"/>
              <p:cNvSpPr/>
              <p:nvPr/>
            </p:nvSpPr>
            <p:spPr>
              <a:xfrm>
                <a:off x="7353634" y="3528000"/>
                <a:ext cx="602741" cy="360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 spc="100" dirty="0" smtClean="0">
                    <a:solidFill>
                      <a:schemeClr val="tx1"/>
                    </a:solidFill>
                    <a:latin typeface="+mj-ea"/>
                    <a:ea typeface="+mj-ea"/>
                  </a:rPr>
                  <a:t>10p</a:t>
                </a:r>
                <a:endParaRPr lang="ko-KR" altLang="en-US" sz="1600" spc="100" dirty="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13" name="그룹 12"/>
            <p:cNvGrpSpPr/>
            <p:nvPr/>
          </p:nvGrpSpPr>
          <p:grpSpPr>
            <a:xfrm>
              <a:off x="3599303" y="4284000"/>
              <a:ext cx="4357072" cy="360000"/>
              <a:chOff x="3599303" y="4032000"/>
              <a:chExt cx="4357072" cy="360000"/>
            </a:xfrm>
          </p:grpSpPr>
          <p:sp>
            <p:nvSpPr>
              <p:cNvPr id="64" name="직사각형 63"/>
              <p:cNvSpPr/>
              <p:nvPr/>
            </p:nvSpPr>
            <p:spPr>
              <a:xfrm>
                <a:off x="3599303" y="4032000"/>
                <a:ext cx="365108" cy="360000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spc="100" dirty="0" smtClean="0">
                    <a:solidFill>
                      <a:schemeClr val="tx1"/>
                    </a:solidFill>
                    <a:latin typeface="+mj-lt"/>
                    <a:ea typeface="HY헤드라인M" panose="02030600000101010101" pitchFamily="18" charset="-127"/>
                  </a:rPr>
                  <a:t>Ⅴ</a:t>
                </a:r>
                <a:endParaRPr lang="ko-KR" altLang="en-US" sz="1400" spc="100" dirty="0">
                  <a:solidFill>
                    <a:schemeClr val="tx1"/>
                  </a:solidFill>
                  <a:latin typeface="+mj-lt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65" name="직사각형 64"/>
              <p:cNvSpPr/>
              <p:nvPr/>
            </p:nvSpPr>
            <p:spPr>
              <a:xfrm>
                <a:off x="3964411" y="4032000"/>
                <a:ext cx="2803072" cy="360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600" spc="100" dirty="0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기타 </a:t>
                </a:r>
                <a:r>
                  <a:rPr lang="ko-KR" altLang="en-US" sz="1600" spc="100" dirty="0" err="1" smtClean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토의사항</a:t>
                </a:r>
                <a:endParaRPr lang="ko-KR" altLang="en-US" sz="1600" spc="100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66" name="직사각형 65"/>
              <p:cNvSpPr/>
              <p:nvPr/>
            </p:nvSpPr>
            <p:spPr>
              <a:xfrm>
                <a:off x="7353635" y="4032000"/>
                <a:ext cx="602740" cy="360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 spc="100" dirty="0" smtClean="0">
                    <a:solidFill>
                      <a:schemeClr val="tx1"/>
                    </a:solidFill>
                    <a:latin typeface="+mj-ea"/>
                    <a:ea typeface="+mj-ea"/>
                  </a:rPr>
                  <a:t>32p</a:t>
                </a:r>
                <a:endParaRPr lang="ko-KR" altLang="en-US" sz="1600" spc="100" dirty="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82" name="직사각형 81"/>
            <p:cNvSpPr/>
            <p:nvPr/>
          </p:nvSpPr>
          <p:spPr>
            <a:xfrm>
              <a:off x="7045027" y="1402387"/>
              <a:ext cx="1127373" cy="36000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b="1" spc="100" dirty="0" smtClean="0">
                  <a:solidFill>
                    <a:schemeClr val="tx1"/>
                  </a:solidFill>
                  <a:latin typeface="+mj-ea"/>
                  <a:ea typeface="+mj-ea"/>
                </a:rPr>
                <a:t>page</a:t>
              </a:r>
              <a:endParaRPr lang="ko-KR" altLang="en-US" sz="1600" b="1" spc="100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336" y="553195"/>
            <a:ext cx="9143664" cy="468000"/>
            <a:chOff x="336" y="180000"/>
            <a:chExt cx="9143664" cy="440688"/>
          </a:xfrm>
        </p:grpSpPr>
        <p:sp>
          <p:nvSpPr>
            <p:cNvPr id="46" name="직사각형 45"/>
            <p:cNvSpPr/>
            <p:nvPr/>
          </p:nvSpPr>
          <p:spPr>
            <a:xfrm>
              <a:off x="2915816" y="180000"/>
              <a:ext cx="6228184" cy="440688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bg1">
                    <a:lumMod val="85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TextBox 42"/>
            <p:cNvSpPr txBox="1">
              <a:spLocks noChangeArrowheads="1"/>
            </p:cNvSpPr>
            <p:nvPr/>
          </p:nvSpPr>
          <p:spPr bwMode="auto">
            <a:xfrm>
              <a:off x="5746417" y="236889"/>
              <a:ext cx="329007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/>
              <a:endParaRPr lang="ko-KR" altLang="en-US" b="1" dirty="0">
                <a:solidFill>
                  <a:schemeClr val="bg1"/>
                </a:solidFill>
                <a:latin typeface="+mj-lt"/>
                <a:ea typeface="+mj-ea"/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336" y="180000"/>
              <a:ext cx="3024000" cy="44068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spc="-100" dirty="0" smtClean="0">
                  <a:latin typeface="HY견명조" panose="02030600000101010101" pitchFamily="18" charset="-127"/>
                  <a:ea typeface="HY견명조" panose="02030600000101010101" pitchFamily="18" charset="-127"/>
                </a:rPr>
                <a:t>불필요한 검사나 수술은 하지 않는 병원</a:t>
              </a:r>
              <a:endParaRPr lang="en-US" altLang="ko-KR" sz="1100" spc="-100" dirty="0" smtClean="0">
                <a:latin typeface="HY견명조" panose="02030600000101010101" pitchFamily="18" charset="-127"/>
                <a:ea typeface="HY견명조" panose="02030600000101010101" pitchFamily="18" charset="-127"/>
              </a:endParaRPr>
            </a:p>
            <a:p>
              <a:pPr algn="ctr"/>
              <a:r>
                <a:rPr lang="ko-KR" altLang="en-US" sz="1100" spc="-100" dirty="0" smtClean="0">
                  <a:latin typeface="HY견명조" panose="02030600000101010101" pitchFamily="18" charset="-127"/>
                  <a:ea typeface="HY견명조" panose="02030600000101010101" pitchFamily="18" charset="-127"/>
                </a:rPr>
                <a:t>친절하고 설명 잘해주는 병원</a:t>
              </a:r>
              <a:endParaRPr lang="ko-KR" altLang="en-US" sz="1100" spc="-100" dirty="0">
                <a:latin typeface="HY견명조" panose="02030600000101010101" pitchFamily="18" charset="-127"/>
                <a:ea typeface="HY견명조" panose="02030600000101010101" pitchFamily="18" charset="-127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0" y="6165304"/>
            <a:ext cx="9144000" cy="504056"/>
            <a:chOff x="0" y="6381328"/>
            <a:chExt cx="9144000" cy="504056"/>
          </a:xfrm>
        </p:grpSpPr>
        <p:cxnSp>
          <p:nvCxnSpPr>
            <p:cNvPr id="43" name="직선 연결선 42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2" name="그림 7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6474599"/>
              <a:ext cx="1982898" cy="4107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563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00392" y="6309320"/>
            <a:ext cx="883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/>
              <a:t>- 1 -</a:t>
            </a:r>
            <a:endParaRPr lang="ko-KR" altLang="en-US" sz="1400" dirty="0"/>
          </a:p>
        </p:txBody>
      </p:sp>
      <p:grpSp>
        <p:nvGrpSpPr>
          <p:cNvPr id="22" name="그룹 21"/>
          <p:cNvGrpSpPr/>
          <p:nvPr/>
        </p:nvGrpSpPr>
        <p:grpSpPr>
          <a:xfrm>
            <a:off x="336" y="549275"/>
            <a:ext cx="9143664" cy="468000"/>
            <a:chOff x="336" y="180000"/>
            <a:chExt cx="9143664" cy="360040"/>
          </a:xfrm>
        </p:grpSpPr>
        <p:sp>
          <p:nvSpPr>
            <p:cNvPr id="23" name="직사각형 22"/>
            <p:cNvSpPr/>
            <p:nvPr/>
          </p:nvSpPr>
          <p:spPr>
            <a:xfrm>
              <a:off x="2915816" y="180000"/>
              <a:ext cx="6228184" cy="360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bg1">
                    <a:lumMod val="85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336" y="180000"/>
              <a:ext cx="3024000" cy="36004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spc="-100" dirty="0">
                  <a:latin typeface="HY견명조" panose="02030600000101010101" pitchFamily="18" charset="-127"/>
                  <a:ea typeface="HY견명조" panose="02030600000101010101" pitchFamily="18" charset="-127"/>
                </a:rPr>
                <a:t>불필요한 검사나 수술은 하지 않는 병원</a:t>
              </a:r>
              <a:endParaRPr lang="en-US" altLang="ko-KR" sz="1100" spc="-100" dirty="0">
                <a:latin typeface="HY견명조" panose="02030600000101010101" pitchFamily="18" charset="-127"/>
                <a:ea typeface="HY견명조" panose="02030600000101010101" pitchFamily="18" charset="-127"/>
              </a:endParaRPr>
            </a:p>
            <a:p>
              <a:pPr algn="ctr"/>
              <a:r>
                <a:rPr lang="ko-KR" altLang="en-US" sz="1100" spc="-100" dirty="0">
                  <a:latin typeface="HY견명조" panose="02030600000101010101" pitchFamily="18" charset="-127"/>
                  <a:ea typeface="HY견명조" panose="02030600000101010101" pitchFamily="18" charset="-127"/>
                </a:rPr>
                <a:t>친절하고 설명 잘해주는 병원</a:t>
              </a: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0" y="2788801"/>
            <a:ext cx="9144000" cy="1604978"/>
            <a:chOff x="0" y="2630782"/>
            <a:chExt cx="9144000" cy="1604978"/>
          </a:xfrm>
        </p:grpSpPr>
        <p:grpSp>
          <p:nvGrpSpPr>
            <p:cNvPr id="27" name="그룹 26"/>
            <p:cNvGrpSpPr/>
            <p:nvPr/>
          </p:nvGrpSpPr>
          <p:grpSpPr>
            <a:xfrm>
              <a:off x="1396024" y="2631104"/>
              <a:ext cx="5778246" cy="1595520"/>
              <a:chOff x="1396024" y="2631104"/>
              <a:chExt cx="5778246" cy="1595520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1969730" y="3111483"/>
                <a:ext cx="520454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Ⅰ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미션</a:t>
                </a:r>
                <a:r>
                  <a:rPr kumimoji="1" lang="en-US" altLang="ko-KR" sz="3200" dirty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·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비전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 ·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경영전략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0" y="6165304"/>
            <a:ext cx="9144000" cy="504056"/>
            <a:chOff x="0" y="6381328"/>
            <a:chExt cx="9144000" cy="504056"/>
          </a:xfrm>
        </p:grpSpPr>
        <p:cxnSp>
          <p:nvCxnSpPr>
            <p:cNvPr id="44" name="직선 연결선 43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6474599"/>
              <a:ext cx="1982898" cy="4107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6484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549275"/>
            <a:ext cx="9144000" cy="476641"/>
            <a:chOff x="2005" y="324734"/>
            <a:chExt cx="9144000" cy="476641"/>
          </a:xfrm>
        </p:grpSpPr>
        <p:sp>
          <p:nvSpPr>
            <p:cNvPr id="5" name="직사각형 4"/>
            <p:cNvSpPr/>
            <p:nvPr/>
          </p:nvSpPr>
          <p:spPr>
            <a:xfrm rot="10800000">
              <a:off x="2005" y="333375"/>
              <a:ext cx="6228184" cy="468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bg1">
                    <a:lumMod val="85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79512" y="358678"/>
              <a:ext cx="32403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□</a:t>
              </a:r>
              <a:r>
                <a:rPr lang="ko-KR" altLang="en-US" sz="20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미션</a:t>
              </a:r>
              <a:r>
                <a:rPr lang="en-US" altLang="ko-KR" sz="20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sz="20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비전</a:t>
              </a:r>
              <a:r>
                <a:rPr lang="en-US" altLang="ko-KR" sz="20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sz="20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경영전략</a:t>
              </a:r>
              <a:endParaRPr lang="ko-KR" altLang="en-US" sz="2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6122005" y="324734"/>
              <a:ext cx="302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spc="-100" dirty="0">
                  <a:latin typeface="HY견명조" panose="02030600000101010101" pitchFamily="18" charset="-127"/>
                  <a:ea typeface="HY견명조" panose="02030600000101010101" pitchFamily="18" charset="-127"/>
                </a:rPr>
                <a:t>불필요한 검사나 수술은 하지 않는 병원</a:t>
              </a:r>
              <a:endParaRPr lang="en-US" altLang="ko-KR" sz="1100" spc="-100" dirty="0">
                <a:latin typeface="HY견명조" panose="02030600000101010101" pitchFamily="18" charset="-127"/>
                <a:ea typeface="HY견명조" panose="02030600000101010101" pitchFamily="18" charset="-127"/>
              </a:endParaRPr>
            </a:p>
            <a:p>
              <a:pPr algn="ctr"/>
              <a:r>
                <a:rPr lang="ko-KR" altLang="en-US" sz="1100" spc="-100" dirty="0">
                  <a:latin typeface="HY견명조" panose="02030600000101010101" pitchFamily="18" charset="-127"/>
                  <a:ea typeface="HY견명조" panose="02030600000101010101" pitchFamily="18" charset="-127"/>
                </a:rPr>
                <a:t>친절하고 설명 잘해주는 병원</a:t>
              </a: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5004048" y="1256845"/>
            <a:ext cx="3778650" cy="4778557"/>
            <a:chOff x="4933551" y="1159229"/>
            <a:chExt cx="3778650" cy="5064563"/>
          </a:xfrm>
        </p:grpSpPr>
        <p:grpSp>
          <p:nvGrpSpPr>
            <p:cNvPr id="28" name="그룹 27"/>
            <p:cNvGrpSpPr/>
            <p:nvPr/>
          </p:nvGrpSpPr>
          <p:grpSpPr>
            <a:xfrm>
              <a:off x="4933551" y="1159229"/>
              <a:ext cx="3778650" cy="5064563"/>
              <a:chOff x="4743923" y="692696"/>
              <a:chExt cx="3968277" cy="5504938"/>
            </a:xfrm>
          </p:grpSpPr>
          <p:sp useBgFill="1">
            <p:nvSpPr>
              <p:cNvPr id="30" name="AutoShape 2"/>
              <p:cNvSpPr>
                <a:spLocks noChangeArrowheads="1"/>
              </p:cNvSpPr>
              <p:nvPr/>
            </p:nvSpPr>
            <p:spPr bwMode="auto">
              <a:xfrm>
                <a:off x="4870923" y="3723071"/>
                <a:ext cx="3711373" cy="2352687"/>
              </a:xfrm>
              <a:prstGeom prst="foldedCorner">
                <a:avLst>
                  <a:gd name="adj" fmla="val 12500"/>
                </a:avLst>
              </a:prstGeom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72000" tIns="108000" anchor="t" anchorCtr="0"/>
              <a:lstStyle/>
              <a:p>
                <a:pPr algn="ctr">
                  <a:lnSpc>
                    <a:spcPct val="140000"/>
                  </a:lnSpc>
                </a:pPr>
                <a:endParaRPr lang="en-US" altLang="ko-KR" sz="400" b="1" dirty="0" smtClean="0">
                  <a:solidFill>
                    <a:srgbClr val="01B3C4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ko-KR" altLang="en-US" sz="1300" b="1" dirty="0" smtClean="0">
                    <a:solidFill>
                      <a:srgbClr val="01B3C4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희망이 불어오는 희망의 바람개비 남원의료원</a:t>
                </a:r>
                <a:endParaRPr lang="en-US" altLang="ko-KR" sz="1300" b="1" dirty="0" smtClean="0">
                  <a:solidFill>
                    <a:srgbClr val="01B3C4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l">
                  <a:lnSpc>
                    <a:spcPct val="140000"/>
                  </a:lnSpc>
                </a:pPr>
                <a:endParaRPr lang="en-US" altLang="ko-KR" sz="6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en-US" altLang="ko-KR" sz="11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 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건강한 희망의 바람개비라는 컨셉으로 제작된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남원의료원 아이덴티티</a:t>
                </a: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,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남원의료원의 전문적인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의료서비스라는 의미를 표현한 바람개비 날개로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환자와 방문객들에게 희망</a:t>
                </a: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·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행복을 전달해준다는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의미를 상징함</a:t>
                </a: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.</a:t>
                </a:r>
              </a:p>
            </p:txBody>
          </p:sp>
          <p:sp>
            <p:nvSpPr>
              <p:cNvPr id="31" name="Rectangle 6"/>
              <p:cNvSpPr>
                <a:spLocks noChangeArrowheads="1"/>
              </p:cNvSpPr>
              <p:nvPr/>
            </p:nvSpPr>
            <p:spPr bwMode="auto">
              <a:xfrm>
                <a:off x="4760913" y="1340770"/>
                <a:ext cx="3951287" cy="4856864"/>
              </a:xfrm>
              <a:prstGeom prst="rect">
                <a:avLst/>
              </a:prstGeom>
              <a:noFill/>
              <a:ln w="25400" algn="ctr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88900" indent="-88900" algn="l">
                  <a:buFont typeface="Wingdings" pitchFamily="2" charset="2"/>
                  <a:buNone/>
                </a:pPr>
                <a:endParaRPr lang="en-US" altLang="ko-KR" sz="1200" b="1" dirty="0"/>
              </a:p>
              <a:p>
                <a:pPr marL="88900" indent="-88900" algn="l">
                  <a:buFont typeface="Wingdings" pitchFamily="2" charset="2"/>
                  <a:buChar char="l"/>
                </a:pPr>
                <a:endParaRPr lang="en-US" altLang="ko-KR" sz="1100" dirty="0">
                  <a:latin typeface="휴먼모음T" pitchFamily="18" charset="-127"/>
                  <a:ea typeface="휴먼모음T" pitchFamily="18" charset="-127"/>
                </a:endParaRPr>
              </a:p>
              <a:p>
                <a:pPr marL="88900" indent="-88900" algn="l">
                  <a:buFont typeface="Wingdings" pitchFamily="2" charset="2"/>
                  <a:buChar char="l"/>
                </a:pPr>
                <a:endParaRPr lang="en-US" altLang="ko-KR" sz="1100" dirty="0">
                  <a:latin typeface="휴먼모음T" pitchFamily="18" charset="-127"/>
                  <a:ea typeface="휴먼모음T" pitchFamily="18" charset="-127"/>
                </a:endParaRPr>
              </a:p>
            </p:txBody>
          </p:sp>
          <p:grpSp>
            <p:nvGrpSpPr>
              <p:cNvPr id="32" name="그룹 31"/>
              <p:cNvGrpSpPr/>
              <p:nvPr/>
            </p:nvGrpSpPr>
            <p:grpSpPr>
              <a:xfrm>
                <a:off x="4743923" y="692696"/>
                <a:ext cx="3959223" cy="406400"/>
                <a:chOff x="433390" y="985824"/>
                <a:chExt cx="3959223" cy="406400"/>
              </a:xfrm>
            </p:grpSpPr>
            <p:sp>
              <p:nvSpPr>
                <p:cNvPr id="33" name="AutoShape 3"/>
                <p:cNvSpPr>
                  <a:spLocks noChangeArrowheads="1"/>
                </p:cNvSpPr>
                <p:nvPr/>
              </p:nvSpPr>
              <p:spPr bwMode="gray">
                <a:xfrm>
                  <a:off x="433390" y="985824"/>
                  <a:ext cx="3959223" cy="40640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C0C0C0"/>
                    </a:gs>
                    <a:gs pos="50000">
                      <a:srgbClr val="C0C0C0">
                        <a:gamma/>
                        <a:tint val="15294"/>
                        <a:invGamma/>
                      </a:srgbClr>
                    </a:gs>
                    <a:gs pos="100000">
                      <a:srgbClr val="C0C0C0"/>
                    </a:gs>
                  </a:gsLst>
                  <a:lin ang="2700000" scaled="1"/>
                </a:gradFill>
                <a:ln w="28575">
                  <a:solidFill>
                    <a:srgbClr val="969696"/>
                  </a:solidFill>
                  <a:round/>
                  <a:headEnd/>
                  <a:tailEnd/>
                </a:ln>
                <a:effectLst/>
              </p:spPr>
              <p:txBody>
                <a:bodyPr vert="horz" wrap="non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34" name="Rectangle 4"/>
                <p:cNvSpPr>
                  <a:spLocks noChangeArrowheads="1"/>
                </p:cNvSpPr>
                <p:nvPr/>
              </p:nvSpPr>
              <p:spPr bwMode="auto">
                <a:xfrm>
                  <a:off x="1949579" y="1040442"/>
                  <a:ext cx="902811" cy="307777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lvl="0" fontAlgn="auto" latinLnBrk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1400" kern="0" dirty="0" smtClean="0">
                      <a:latin typeface="HY울릉도M" pitchFamily="18" charset="-127"/>
                      <a:ea typeface="HY울릉도M" pitchFamily="18" charset="-127"/>
                    </a:rPr>
                    <a:t>심볼마크</a:t>
                  </a:r>
                  <a:endParaRPr kumimoji="0" lang="en-US" altLang="ko-KR" sz="1400" kern="0" dirty="0" smtClean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grpSp>
              <p:nvGrpSpPr>
                <p:cNvPr id="35" name="Group 5"/>
                <p:cNvGrpSpPr>
                  <a:grpSpLocks/>
                </p:cNvGrpSpPr>
                <p:nvPr/>
              </p:nvGrpSpPr>
              <p:grpSpPr bwMode="auto">
                <a:xfrm>
                  <a:off x="560390" y="1076311"/>
                  <a:ext cx="228600" cy="228600"/>
                  <a:chOff x="2161" y="696"/>
                  <a:chExt cx="1360" cy="1356"/>
                </a:xfrm>
              </p:grpSpPr>
              <p:grpSp>
                <p:nvGrpSpPr>
                  <p:cNvPr id="44" name="Group 6"/>
                  <p:cNvGrpSpPr>
                    <a:grpSpLocks/>
                  </p:cNvGrpSpPr>
                  <p:nvPr/>
                </p:nvGrpSpPr>
                <p:grpSpPr bwMode="auto">
                  <a:xfrm>
                    <a:off x="2161" y="696"/>
                    <a:ext cx="1360" cy="1356"/>
                    <a:chOff x="2508" y="1231"/>
                    <a:chExt cx="1248" cy="1240"/>
                  </a:xfrm>
                </p:grpSpPr>
                <p:sp>
                  <p:nvSpPr>
                    <p:cNvPr id="46" name="Oval 7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508" y="1231"/>
                      <a:ext cx="1248" cy="1240"/>
                    </a:xfrm>
                    <a:prstGeom prst="ellipse">
                      <a:avLst/>
                    </a:prstGeom>
                    <a:solidFill>
                      <a:srgbClr val="808080"/>
                    </a:soli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horz" wrap="non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53" name="Oval 8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541" y="1256"/>
                      <a:ext cx="1190" cy="1190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26275"/>
                            <a:invGamma/>
                          </a:srgbClr>
                        </a:gs>
                      </a:gsLst>
                      <a:lin ang="5400000" scaled="1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horz" wrap="non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54" name="Oval 9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590" y="1305"/>
                      <a:ext cx="1092" cy="1092"/>
                    </a:xfrm>
                    <a:prstGeom prst="ellipse">
                      <a:avLst/>
                    </a:prstGeom>
                    <a:solidFill>
                      <a:srgbClr val="808080">
                        <a:alpha val="25000"/>
                      </a:srgbClr>
                    </a:soli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horz" wrap="non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55" name="Oval 10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623" y="1330"/>
                      <a:ext cx="1026" cy="1026"/>
                    </a:xfrm>
                    <a:prstGeom prst="ellipse">
                      <a:avLst/>
                    </a:prstGeom>
                    <a:solidFill>
                      <a:srgbClr val="808080">
                        <a:alpha val="30000"/>
                      </a:srgbClr>
                    </a:soli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horz" wrap="non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56" name="Oval 11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637" y="1346"/>
                      <a:ext cx="993" cy="994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>
                            <a:gamma/>
                            <a:shade val="36078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horz" wrap="non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/>
                    </a:p>
                  </p:txBody>
                </p:sp>
              </p:grpSp>
              <p:sp>
                <p:nvSpPr>
                  <p:cNvPr id="45" name="Oval 12"/>
                  <p:cNvSpPr>
                    <a:spLocks noChangeArrowheads="1"/>
                  </p:cNvSpPr>
                  <p:nvPr/>
                </p:nvSpPr>
                <p:spPr bwMode="gray">
                  <a:xfrm>
                    <a:off x="2322" y="845"/>
                    <a:ext cx="1054" cy="105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3366CC">
                          <a:gamma/>
                          <a:shade val="46275"/>
                          <a:invGamma/>
                        </a:srgbClr>
                      </a:gs>
                      <a:gs pos="100000">
                        <a:srgbClr val="3366CC"/>
                      </a:gs>
                    </a:gsLst>
                    <a:lin ang="5400000" scaled="1"/>
                  </a:gradFill>
                  <a:ln w="57150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</p:grpSp>
            <p:grpSp>
              <p:nvGrpSpPr>
                <p:cNvPr id="36" name="Group 13"/>
                <p:cNvGrpSpPr>
                  <a:grpSpLocks/>
                </p:cNvGrpSpPr>
                <p:nvPr/>
              </p:nvGrpSpPr>
              <p:grpSpPr bwMode="auto">
                <a:xfrm>
                  <a:off x="4029072" y="1066786"/>
                  <a:ext cx="247650" cy="247650"/>
                  <a:chOff x="2161" y="696"/>
                  <a:chExt cx="1360" cy="1356"/>
                </a:xfrm>
              </p:grpSpPr>
              <p:grpSp>
                <p:nvGrpSpPr>
                  <p:cNvPr id="37" name="Group 14"/>
                  <p:cNvGrpSpPr>
                    <a:grpSpLocks/>
                  </p:cNvGrpSpPr>
                  <p:nvPr/>
                </p:nvGrpSpPr>
                <p:grpSpPr bwMode="auto">
                  <a:xfrm>
                    <a:off x="2161" y="696"/>
                    <a:ext cx="1360" cy="1356"/>
                    <a:chOff x="2508" y="1231"/>
                    <a:chExt cx="1248" cy="1240"/>
                  </a:xfrm>
                </p:grpSpPr>
                <p:sp>
                  <p:nvSpPr>
                    <p:cNvPr id="39" name="Oval 15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508" y="1231"/>
                      <a:ext cx="1248" cy="1240"/>
                    </a:xfrm>
                    <a:prstGeom prst="ellipse">
                      <a:avLst/>
                    </a:prstGeom>
                    <a:solidFill>
                      <a:srgbClr val="808080"/>
                    </a:soli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horz" wrap="non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40" name="Oval 16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541" y="1256"/>
                      <a:ext cx="1190" cy="1190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26275"/>
                            <a:invGamma/>
                          </a:srgbClr>
                        </a:gs>
                      </a:gsLst>
                      <a:lin ang="5400000" scaled="1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horz" wrap="non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41" name="Oval 17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590" y="1305"/>
                      <a:ext cx="1092" cy="1092"/>
                    </a:xfrm>
                    <a:prstGeom prst="ellipse">
                      <a:avLst/>
                    </a:prstGeom>
                    <a:solidFill>
                      <a:srgbClr val="808080">
                        <a:alpha val="25000"/>
                      </a:srgbClr>
                    </a:soli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horz" wrap="non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42" name="Oval 18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623" y="1330"/>
                      <a:ext cx="1026" cy="1026"/>
                    </a:xfrm>
                    <a:prstGeom prst="ellipse">
                      <a:avLst/>
                    </a:prstGeom>
                    <a:solidFill>
                      <a:srgbClr val="808080">
                        <a:alpha val="30000"/>
                      </a:srgbClr>
                    </a:soli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horz" wrap="non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43" name="Oval 19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637" y="1346"/>
                      <a:ext cx="993" cy="994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>
                            <a:gamma/>
                            <a:shade val="36078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horz" wrap="non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/>
                    </a:p>
                  </p:txBody>
                </p:sp>
              </p:grpSp>
              <p:sp>
                <p:nvSpPr>
                  <p:cNvPr id="38" name="Oval 20"/>
                  <p:cNvSpPr>
                    <a:spLocks noChangeArrowheads="1"/>
                  </p:cNvSpPr>
                  <p:nvPr/>
                </p:nvSpPr>
                <p:spPr bwMode="gray">
                  <a:xfrm>
                    <a:off x="2322" y="845"/>
                    <a:ext cx="1054" cy="105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3366CC">
                          <a:gamma/>
                          <a:shade val="46275"/>
                          <a:invGamma/>
                        </a:srgbClr>
                      </a:gs>
                      <a:gs pos="100000">
                        <a:srgbClr val="3366CC"/>
                      </a:gs>
                    </a:gsLst>
                    <a:lin ang="5400000" scaled="1"/>
                  </a:gradFill>
                  <a:ln w="57150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</p:grpSp>
          </p:grpSp>
        </p:grpSp>
        <p:pic>
          <p:nvPicPr>
            <p:cNvPr id="29" name="_x236306200" descr="EMB00039798bd1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6176" y="2181795"/>
              <a:ext cx="1377950" cy="13192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7" name="그룹 56"/>
          <p:cNvGrpSpPr/>
          <p:nvPr/>
        </p:nvGrpSpPr>
        <p:grpSpPr>
          <a:xfrm>
            <a:off x="325410" y="1233438"/>
            <a:ext cx="4389120" cy="4813534"/>
            <a:chOff x="135927" y="1121419"/>
            <a:chExt cx="4389120" cy="5282267"/>
          </a:xfrm>
        </p:grpSpPr>
        <p:pic>
          <p:nvPicPr>
            <p:cNvPr id="58" name="_x342999624" descr="DRW00010e506c1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927" y="2187162"/>
              <a:ext cx="4389120" cy="42165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9" name="그룹 58"/>
            <p:cNvGrpSpPr/>
            <p:nvPr/>
          </p:nvGrpSpPr>
          <p:grpSpPr>
            <a:xfrm>
              <a:off x="383078" y="1121419"/>
              <a:ext cx="3906581" cy="762500"/>
              <a:chOff x="383078" y="1121419"/>
              <a:chExt cx="3906581" cy="762500"/>
            </a:xfrm>
          </p:grpSpPr>
          <p:sp>
            <p:nvSpPr>
              <p:cNvPr id="60" name="_x230720976"/>
              <p:cNvSpPr>
                <a:spLocks noChangeArrowheads="1"/>
              </p:cNvSpPr>
              <p:nvPr/>
            </p:nvSpPr>
            <p:spPr bwMode="auto">
              <a:xfrm>
                <a:off x="383078" y="1242061"/>
                <a:ext cx="3906581" cy="641858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 w="25146">
                <a:solidFill>
                  <a:srgbClr val="193657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ko-KR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Y헤드라인M" panose="02030600000101010101" pitchFamily="18" charset="-127"/>
                  </a:rPr>
                  <a:t>“</a:t>
                </a:r>
                <a:r>
                  <a:rPr kumimoji="0" lang="ko-KR" altLang="en-US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ea typeface="HY헤드라인M" panose="02030600000101010101" pitchFamily="18" charset="-127"/>
                  </a:rPr>
                  <a:t>우리는 양질의 의료 및 포괄적 공공보건 의료서비스를 제공하여</a:t>
                </a:r>
                <a:r>
                  <a:rPr kumimoji="0" lang="ko-KR" altLang="en-US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HY헤드라인M" panose="02030600000101010101" pitchFamily="18" charset="-127"/>
                  </a:rPr>
                  <a:t>지역주민의 건강증진과 지역의료 발전에 기여한다</a:t>
                </a:r>
                <a:r>
                  <a:rPr kumimoji="0" lang="en-US" altLang="ko-KR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Y헤드라인M" panose="02030600000101010101" pitchFamily="18" charset="-127"/>
                  </a:rPr>
                  <a:t>.”</a:t>
                </a:r>
                <a:endParaRPr kumimoji="0" lang="en-US" altLang="ko-KR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1" name="모서리가 둥근 직사각형 60"/>
              <p:cNvSpPr/>
              <p:nvPr/>
            </p:nvSpPr>
            <p:spPr>
              <a:xfrm>
                <a:off x="1692339" y="1121419"/>
                <a:ext cx="1276296" cy="228378"/>
              </a:xfrm>
              <a:prstGeom prst="round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400" b="1" dirty="0" smtClean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미 션</a:t>
                </a:r>
                <a:endParaRPr lang="ko-KR" altLang="en-US" sz="14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sp>
        <p:nvSpPr>
          <p:cNvPr id="63" name="TextBox 62"/>
          <p:cNvSpPr txBox="1"/>
          <p:nvPr/>
        </p:nvSpPr>
        <p:spPr>
          <a:xfrm>
            <a:off x="8100392" y="6309320"/>
            <a:ext cx="883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/>
              <a:t>- 2 -</a:t>
            </a:r>
            <a:endParaRPr lang="ko-KR" altLang="en-US" sz="1400" dirty="0"/>
          </a:p>
        </p:txBody>
      </p:sp>
      <p:grpSp>
        <p:nvGrpSpPr>
          <p:cNvPr id="64" name="그룹 63"/>
          <p:cNvGrpSpPr/>
          <p:nvPr/>
        </p:nvGrpSpPr>
        <p:grpSpPr>
          <a:xfrm>
            <a:off x="0" y="6165304"/>
            <a:ext cx="9144000" cy="504056"/>
            <a:chOff x="0" y="6381328"/>
            <a:chExt cx="9144000" cy="504056"/>
          </a:xfrm>
        </p:grpSpPr>
        <p:cxnSp>
          <p:nvCxnSpPr>
            <p:cNvPr id="65" name="직선 연결선 64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6" name="그림 6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6474599"/>
              <a:ext cx="1982898" cy="4107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1465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/>
          <p:cNvGrpSpPr/>
          <p:nvPr/>
        </p:nvGrpSpPr>
        <p:grpSpPr>
          <a:xfrm>
            <a:off x="336" y="549275"/>
            <a:ext cx="9143664" cy="468000"/>
            <a:chOff x="336" y="180000"/>
            <a:chExt cx="9143664" cy="360040"/>
          </a:xfrm>
        </p:grpSpPr>
        <p:sp>
          <p:nvSpPr>
            <p:cNvPr id="25" name="직사각형 24"/>
            <p:cNvSpPr/>
            <p:nvPr/>
          </p:nvSpPr>
          <p:spPr>
            <a:xfrm>
              <a:off x="2915816" y="180000"/>
              <a:ext cx="6228184" cy="360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bg1">
                    <a:lumMod val="85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336" y="180000"/>
              <a:ext cx="3024000" cy="36004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spc="-100" dirty="0">
                  <a:latin typeface="HY견명조" panose="02030600000101010101" pitchFamily="18" charset="-127"/>
                  <a:ea typeface="HY견명조" panose="02030600000101010101" pitchFamily="18" charset="-127"/>
                </a:rPr>
                <a:t>불필요한 검사나 수술은 하지 않는 병원</a:t>
              </a:r>
              <a:endParaRPr lang="en-US" altLang="ko-KR" sz="1100" spc="-100" dirty="0">
                <a:latin typeface="HY견명조" panose="02030600000101010101" pitchFamily="18" charset="-127"/>
                <a:ea typeface="HY견명조" panose="02030600000101010101" pitchFamily="18" charset="-127"/>
              </a:endParaRPr>
            </a:p>
            <a:p>
              <a:pPr algn="ctr"/>
              <a:r>
                <a:rPr lang="ko-KR" altLang="en-US" sz="1100" spc="-100" dirty="0">
                  <a:latin typeface="HY견명조" panose="02030600000101010101" pitchFamily="18" charset="-127"/>
                  <a:ea typeface="HY견명조" panose="02030600000101010101" pitchFamily="18" charset="-127"/>
                </a:rPr>
                <a:t>친절하고 설명 잘해주는 병원</a:t>
              </a: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0" y="2788801"/>
            <a:ext cx="9144000" cy="1604978"/>
            <a:chOff x="0" y="2630782"/>
            <a:chExt cx="9144000" cy="1604978"/>
          </a:xfrm>
        </p:grpSpPr>
        <p:grpSp>
          <p:nvGrpSpPr>
            <p:cNvPr id="29" name="그룹 28"/>
            <p:cNvGrpSpPr/>
            <p:nvPr/>
          </p:nvGrpSpPr>
          <p:grpSpPr>
            <a:xfrm>
              <a:off x="1396024" y="2631104"/>
              <a:ext cx="5778246" cy="1595520"/>
              <a:chOff x="1396024" y="2631104"/>
              <a:chExt cx="5778246" cy="1595520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1969730" y="3111483"/>
                <a:ext cx="520454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ea"/>
                    <a:ea typeface="+mj-ea"/>
                  </a:rPr>
                  <a:t>Ⅱ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</a:t>
                </a:r>
                <a:r>
                  <a:rPr kumimoji="1" lang="en-US" altLang="ko-KR" sz="3200" dirty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2020</a:t>
                </a:r>
                <a:r>
                  <a:rPr kumimoji="1" lang="ko-KR" altLang="en-US" sz="3200" dirty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년도 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사업실적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30" name="직사각형 29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0" y="6165304"/>
            <a:ext cx="9144000" cy="504056"/>
            <a:chOff x="0" y="6165304"/>
            <a:chExt cx="9144000" cy="504056"/>
          </a:xfrm>
        </p:grpSpPr>
        <p:sp>
          <p:nvSpPr>
            <p:cNvPr id="47" name="TextBox 46"/>
            <p:cNvSpPr txBox="1"/>
            <p:nvPr/>
          </p:nvSpPr>
          <p:spPr>
            <a:xfrm>
              <a:off x="8100392" y="6309320"/>
              <a:ext cx="883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- 3 -</a:t>
              </a:r>
              <a:endParaRPr lang="ko-KR" altLang="en-US" sz="1400" dirty="0"/>
            </a:p>
          </p:txBody>
        </p:sp>
        <p:grpSp>
          <p:nvGrpSpPr>
            <p:cNvPr id="48" name="그룹 47"/>
            <p:cNvGrpSpPr/>
            <p:nvPr/>
          </p:nvGrpSpPr>
          <p:grpSpPr>
            <a:xfrm>
              <a:off x="0" y="6165304"/>
              <a:ext cx="9144000" cy="504056"/>
              <a:chOff x="0" y="6381328"/>
              <a:chExt cx="9144000" cy="504056"/>
            </a:xfrm>
          </p:grpSpPr>
          <p:cxnSp>
            <p:nvCxnSpPr>
              <p:cNvPr id="49" name="직선 연결선 48"/>
              <p:cNvCxnSpPr/>
              <p:nvPr/>
            </p:nvCxnSpPr>
            <p:spPr>
              <a:xfrm>
                <a:off x="0" y="6381328"/>
                <a:ext cx="9144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0" name="그림 4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512" y="6474599"/>
                <a:ext cx="1982898" cy="41078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6242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직사각형 38"/>
          <p:cNvSpPr/>
          <p:nvPr/>
        </p:nvSpPr>
        <p:spPr>
          <a:xfrm>
            <a:off x="180227" y="1088361"/>
            <a:ext cx="878438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○ </a:t>
            </a:r>
            <a:r>
              <a:rPr lang="ko-KR" altLang="en-US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진료인원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en-US" altLang="ko-KR" i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/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(’20. 12. 31.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기준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%)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4856451"/>
              </p:ext>
            </p:extLst>
          </p:nvPr>
        </p:nvGraphicFramePr>
        <p:xfrm>
          <a:off x="179386" y="1628800"/>
          <a:ext cx="8785226" cy="2770912"/>
        </p:xfrm>
        <a:graphic>
          <a:graphicData uri="http://schemas.openxmlformats.org/drawingml/2006/table">
            <a:tbl>
              <a:tblPr/>
              <a:tblGrid>
                <a:gridCol w="1550366">
                  <a:extLst>
                    <a:ext uri="{9D8B030D-6E8A-4147-A177-3AD203B41FA5}">
                      <a16:colId xmlns:a16="http://schemas.microsoft.com/office/drawing/2014/main" val="2521891700"/>
                    </a:ext>
                  </a:extLst>
                </a:gridCol>
                <a:gridCol w="1446972">
                  <a:extLst>
                    <a:ext uri="{9D8B030D-6E8A-4147-A177-3AD203B41FA5}">
                      <a16:colId xmlns:a16="http://schemas.microsoft.com/office/drawing/2014/main" val="2392423520"/>
                    </a:ext>
                  </a:extLst>
                </a:gridCol>
                <a:gridCol w="1446972">
                  <a:extLst>
                    <a:ext uri="{9D8B030D-6E8A-4147-A177-3AD203B41FA5}">
                      <a16:colId xmlns:a16="http://schemas.microsoft.com/office/drawing/2014/main" val="1179139402"/>
                    </a:ext>
                  </a:extLst>
                </a:gridCol>
                <a:gridCol w="1446972">
                  <a:extLst>
                    <a:ext uri="{9D8B030D-6E8A-4147-A177-3AD203B41FA5}">
                      <a16:colId xmlns:a16="http://schemas.microsoft.com/office/drawing/2014/main" val="4214166555"/>
                    </a:ext>
                  </a:extLst>
                </a:gridCol>
                <a:gridCol w="1446972">
                  <a:extLst>
                    <a:ext uri="{9D8B030D-6E8A-4147-A177-3AD203B41FA5}">
                      <a16:colId xmlns:a16="http://schemas.microsoft.com/office/drawing/2014/main" val="1483179572"/>
                    </a:ext>
                  </a:extLst>
                </a:gridCol>
                <a:gridCol w="1446972">
                  <a:extLst>
                    <a:ext uri="{9D8B030D-6E8A-4147-A177-3AD203B41FA5}">
                      <a16:colId xmlns:a16="http://schemas.microsoft.com/office/drawing/2014/main" val="3586145754"/>
                    </a:ext>
                  </a:extLst>
                </a:gridCol>
              </a:tblGrid>
              <a:tr h="36747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계획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실적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달성도</a:t>
                      </a:r>
                      <a:r>
                        <a:rPr lang="en-US" altLang="ko-KR" sz="13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(%)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902860"/>
                  </a:ext>
                </a:extLst>
              </a:tr>
              <a:tr h="3787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2020</a:t>
                      </a:r>
                      <a:r>
                        <a:rPr lang="ko-KR" altLang="en-US" sz="13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년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2019</a:t>
                      </a:r>
                      <a:r>
                        <a:rPr lang="ko-KR" altLang="en-US" sz="13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년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실적</a:t>
                      </a:r>
                      <a:r>
                        <a:rPr lang="en-US" altLang="ko-KR" sz="13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3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계획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전년대비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35107"/>
                  </a:ext>
                </a:extLst>
              </a:tr>
              <a:tr h="4424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합계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224,269</a:t>
                      </a:r>
                      <a:endParaRPr 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210,316</a:t>
                      </a:r>
                      <a:endParaRPr 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290,040</a:t>
                      </a:r>
                      <a:endParaRPr 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93.8</a:t>
                      </a:r>
                      <a:endParaRPr 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72.5</a:t>
                      </a:r>
                      <a:endParaRPr 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273194"/>
                  </a:ext>
                </a:extLst>
              </a:tr>
              <a:tr h="52741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입원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59,949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51,421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75,670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85.8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68.0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364906"/>
                  </a:ext>
                </a:extLst>
              </a:tr>
              <a:tr h="52741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외래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137,700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135,937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182,886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98.7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74.3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9454301"/>
                  </a:ext>
                </a:extLst>
              </a:tr>
              <a:tr h="52741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건강증진센터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26,620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22,958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31,484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86.2</a:t>
                      </a: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72.9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6745847"/>
                  </a:ext>
                </a:extLst>
              </a:tr>
            </a:tbl>
          </a:graphicData>
        </a:graphic>
      </p:graphicFrame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522408"/>
              </p:ext>
            </p:extLst>
          </p:nvPr>
        </p:nvGraphicFramePr>
        <p:xfrm>
          <a:off x="179388" y="4399755"/>
          <a:ext cx="8785100" cy="1621533"/>
        </p:xfrm>
        <a:graphic>
          <a:graphicData uri="http://schemas.openxmlformats.org/drawingml/2006/table">
            <a:tbl>
              <a:tblPr/>
              <a:tblGrid>
                <a:gridCol w="390893">
                  <a:extLst>
                    <a:ext uri="{9D8B030D-6E8A-4147-A177-3AD203B41FA5}">
                      <a16:colId xmlns:a16="http://schemas.microsoft.com/office/drawing/2014/main" val="109096074"/>
                    </a:ext>
                  </a:extLst>
                </a:gridCol>
                <a:gridCol w="197979">
                  <a:extLst>
                    <a:ext uri="{9D8B030D-6E8A-4147-A177-3AD203B41FA5}">
                      <a16:colId xmlns:a16="http://schemas.microsoft.com/office/drawing/2014/main" val="1746399656"/>
                    </a:ext>
                  </a:extLst>
                </a:gridCol>
                <a:gridCol w="2352961">
                  <a:extLst>
                    <a:ext uri="{9D8B030D-6E8A-4147-A177-3AD203B41FA5}">
                      <a16:colId xmlns:a16="http://schemas.microsoft.com/office/drawing/2014/main" val="435462613"/>
                    </a:ext>
                  </a:extLst>
                </a:gridCol>
                <a:gridCol w="5843267">
                  <a:extLst>
                    <a:ext uri="{9D8B030D-6E8A-4147-A177-3AD203B41FA5}">
                      <a16:colId xmlns:a16="http://schemas.microsoft.com/office/drawing/2014/main" val="4134376124"/>
                    </a:ext>
                  </a:extLst>
                </a:gridCol>
              </a:tblGrid>
              <a:tr h="221455"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한양중고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</a:rPr>
                        <a:t>&lt;</a:t>
                      </a:r>
                      <a:r>
                        <a:rPr lang="ko-KR" altLang="en-US" sz="1300" b="1" kern="0" spc="0" dirty="0" err="1">
                          <a:solidFill>
                            <a:srgbClr val="000000"/>
                          </a:solidFill>
                          <a:effectLst/>
                          <a:ea typeface="휴먼모음T" panose="02030504000101010101" pitchFamily="18" charset="-127"/>
                        </a:rPr>
                        <a:t>진료인원</a:t>
                      </a:r>
                      <a:r>
                        <a:rPr lang="ko-KR" altLang="en-US" sz="1300" b="1" kern="0" spc="0" dirty="0">
                          <a:solidFill>
                            <a:srgbClr val="000000"/>
                          </a:solidFill>
                          <a:effectLst/>
                          <a:ea typeface="휴먼모음T" panose="02030504000101010101" pitchFamily="18" charset="-127"/>
                        </a:rPr>
                        <a:t> 현황</a:t>
                      </a:r>
                      <a:r>
                        <a:rPr lang="en-US" altLang="ko-KR" sz="1300" b="1" kern="0" spc="0" dirty="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</a:rPr>
                        <a:t>&gt;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  <a:latin typeface="한양중고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357163"/>
                  </a:ext>
                </a:extLst>
              </a:tr>
              <a:tr h="207556"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kern="0" spc="0">
                        <a:solidFill>
                          <a:srgbClr val="000000"/>
                        </a:solidFill>
                        <a:effectLst/>
                        <a:latin typeface="한양중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kern="0" spc="0" dirty="0">
                        <a:solidFill>
                          <a:srgbClr val="000000"/>
                        </a:solidFill>
                        <a:effectLst/>
                        <a:latin typeface="한양중고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0779297"/>
                  </a:ext>
                </a:extLst>
              </a:tr>
              <a:tr h="119252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한양중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◉ </a:t>
                      </a:r>
                      <a:r>
                        <a:rPr lang="ko-KR" altLang="en-US" sz="14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진료인원</a:t>
                      </a: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210,316</a:t>
                      </a: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   ⇒ 전년대비    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79,724</a:t>
                      </a: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 감소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(27.5%↓)</a:t>
                      </a: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      -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  원   </a:t>
                      </a:r>
                      <a:r>
                        <a:rPr lang="ko-KR" altLang="en-US" sz="1200" kern="0" spc="0" dirty="0" smtClean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</a:t>
                      </a:r>
                      <a:r>
                        <a:rPr lang="ko-KR" altLang="en-US" sz="1200" kern="0" spc="0" dirty="0" smtClean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51,421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    ⇒   전년대비      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24,249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  감소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(32.0%↓)</a:t>
                      </a: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      -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외  래     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158,895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    ⇒   전년대비      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55,475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  감소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(25.9%↓)</a:t>
                      </a: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           ▸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 평균 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진료인원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771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전년대비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297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 감소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             ·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입원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67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),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외래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631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64770" marR="64770" marT="17907" marB="17907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905091"/>
                  </a:ext>
                </a:extLst>
              </a:tr>
            </a:tbl>
          </a:graphicData>
        </a:graphic>
      </p:graphicFrame>
      <p:grpSp>
        <p:nvGrpSpPr>
          <p:cNvPr id="50" name="그룹 49"/>
          <p:cNvGrpSpPr/>
          <p:nvPr/>
        </p:nvGrpSpPr>
        <p:grpSpPr>
          <a:xfrm>
            <a:off x="0" y="554119"/>
            <a:ext cx="9143664" cy="468040"/>
            <a:chOff x="336" y="180000"/>
            <a:chExt cx="9143664" cy="468040"/>
          </a:xfrm>
        </p:grpSpPr>
        <p:sp>
          <p:nvSpPr>
            <p:cNvPr id="51" name="직사각형 50"/>
            <p:cNvSpPr/>
            <p:nvPr/>
          </p:nvSpPr>
          <p:spPr>
            <a:xfrm>
              <a:off x="6120000" y="180000"/>
              <a:ext cx="302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spc="-100" dirty="0">
                  <a:latin typeface="HY견명조" panose="02030600000101010101" pitchFamily="18" charset="-127"/>
                  <a:ea typeface="HY견명조" panose="02030600000101010101" pitchFamily="18" charset="-127"/>
                </a:rPr>
                <a:t>불필요한 검사나 수술은 하지 않는 병원</a:t>
              </a:r>
              <a:endParaRPr lang="en-US" altLang="ko-KR" sz="1100" spc="-100" dirty="0">
                <a:latin typeface="HY견명조" panose="02030600000101010101" pitchFamily="18" charset="-127"/>
                <a:ea typeface="HY견명조" panose="02030600000101010101" pitchFamily="18" charset="-127"/>
              </a:endParaRPr>
            </a:p>
            <a:p>
              <a:pPr algn="ctr"/>
              <a:r>
                <a:rPr lang="ko-KR" altLang="en-US" sz="1100" spc="-100" dirty="0">
                  <a:latin typeface="HY견명조" panose="02030600000101010101" pitchFamily="18" charset="-127"/>
                  <a:ea typeface="HY견명조" panose="02030600000101010101" pitchFamily="18" charset="-127"/>
                </a:rPr>
                <a:t>친절하고 설명 잘해주는 병원</a:t>
              </a:r>
            </a:p>
          </p:txBody>
        </p:sp>
        <p:grpSp>
          <p:nvGrpSpPr>
            <p:cNvPr id="52" name="그룹 51"/>
            <p:cNvGrpSpPr/>
            <p:nvPr/>
          </p:nvGrpSpPr>
          <p:grpSpPr>
            <a:xfrm>
              <a:off x="336" y="180040"/>
              <a:ext cx="6228184" cy="468000"/>
              <a:chOff x="336" y="180040"/>
              <a:chExt cx="6228184" cy="360000"/>
            </a:xfrm>
          </p:grpSpPr>
          <p:sp>
            <p:nvSpPr>
              <p:cNvPr id="53" name="직사각형 52"/>
              <p:cNvSpPr/>
              <p:nvPr/>
            </p:nvSpPr>
            <p:spPr>
              <a:xfrm rot="10800000">
                <a:off x="336" y="180040"/>
                <a:ext cx="6228184" cy="360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179388" y="205946"/>
                <a:ext cx="216189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000" b="1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□  </a:t>
                </a:r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진료실적</a:t>
                </a:r>
                <a:endParaRPr lang="ko-KR" altLang="en-US" sz="20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  <p:grpSp>
        <p:nvGrpSpPr>
          <p:cNvPr id="6" name="그룹 5"/>
          <p:cNvGrpSpPr/>
          <p:nvPr/>
        </p:nvGrpSpPr>
        <p:grpSpPr>
          <a:xfrm>
            <a:off x="0" y="6165304"/>
            <a:ext cx="9144000" cy="504056"/>
            <a:chOff x="0" y="6165304"/>
            <a:chExt cx="9144000" cy="504056"/>
          </a:xfrm>
        </p:grpSpPr>
        <p:sp>
          <p:nvSpPr>
            <p:cNvPr id="59" name="TextBox 58"/>
            <p:cNvSpPr txBox="1"/>
            <p:nvPr/>
          </p:nvSpPr>
          <p:spPr>
            <a:xfrm>
              <a:off x="8100392" y="6309320"/>
              <a:ext cx="883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- 4 -</a:t>
              </a:r>
              <a:endParaRPr lang="ko-KR" altLang="en-US" sz="1400" dirty="0"/>
            </a:p>
          </p:txBody>
        </p:sp>
        <p:grpSp>
          <p:nvGrpSpPr>
            <p:cNvPr id="60" name="그룹 59"/>
            <p:cNvGrpSpPr/>
            <p:nvPr/>
          </p:nvGrpSpPr>
          <p:grpSpPr>
            <a:xfrm>
              <a:off x="0" y="6165304"/>
              <a:ext cx="9144000" cy="504056"/>
              <a:chOff x="0" y="6381328"/>
              <a:chExt cx="9144000" cy="504056"/>
            </a:xfrm>
          </p:grpSpPr>
          <p:cxnSp>
            <p:nvCxnSpPr>
              <p:cNvPr id="61" name="직선 연결선 60"/>
              <p:cNvCxnSpPr/>
              <p:nvPr/>
            </p:nvCxnSpPr>
            <p:spPr>
              <a:xfrm>
                <a:off x="0" y="6381328"/>
                <a:ext cx="9144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2" name="그림 6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512" y="6474599"/>
                <a:ext cx="1982898" cy="41078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67140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직사각형 99"/>
          <p:cNvSpPr/>
          <p:nvPr/>
        </p:nvSpPr>
        <p:spPr>
          <a:xfrm>
            <a:off x="179447" y="1087715"/>
            <a:ext cx="878219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○ </a:t>
            </a:r>
            <a:r>
              <a:rPr lang="ko-KR" altLang="en-US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진료수익</a:t>
            </a:r>
            <a:endParaRPr lang="en-US" altLang="ko-KR" i="1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 fontAlgn="base" latinLnBrk="0"/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(’20. 12. 31.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기준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단위 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백만원</a:t>
            </a:r>
            <a:r>
              <a:rPr lang="en-US" altLang="ko-KR" sz="1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01" name="표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571335"/>
              </p:ext>
            </p:extLst>
          </p:nvPr>
        </p:nvGraphicFramePr>
        <p:xfrm>
          <a:off x="176473" y="1628800"/>
          <a:ext cx="8788140" cy="2783906"/>
        </p:xfrm>
        <a:graphic>
          <a:graphicData uri="http://schemas.openxmlformats.org/drawingml/2006/table">
            <a:tbl>
              <a:tblPr/>
              <a:tblGrid>
                <a:gridCol w="1550880">
                  <a:extLst>
                    <a:ext uri="{9D8B030D-6E8A-4147-A177-3AD203B41FA5}">
                      <a16:colId xmlns:a16="http://schemas.microsoft.com/office/drawing/2014/main" val="2521891700"/>
                    </a:ext>
                  </a:extLst>
                </a:gridCol>
                <a:gridCol w="1447452">
                  <a:extLst>
                    <a:ext uri="{9D8B030D-6E8A-4147-A177-3AD203B41FA5}">
                      <a16:colId xmlns:a16="http://schemas.microsoft.com/office/drawing/2014/main" val="2392423520"/>
                    </a:ext>
                  </a:extLst>
                </a:gridCol>
                <a:gridCol w="1447452">
                  <a:extLst>
                    <a:ext uri="{9D8B030D-6E8A-4147-A177-3AD203B41FA5}">
                      <a16:colId xmlns:a16="http://schemas.microsoft.com/office/drawing/2014/main" val="1179139402"/>
                    </a:ext>
                  </a:extLst>
                </a:gridCol>
                <a:gridCol w="1447452">
                  <a:extLst>
                    <a:ext uri="{9D8B030D-6E8A-4147-A177-3AD203B41FA5}">
                      <a16:colId xmlns:a16="http://schemas.microsoft.com/office/drawing/2014/main" val="4214166555"/>
                    </a:ext>
                  </a:extLst>
                </a:gridCol>
                <a:gridCol w="1447452">
                  <a:extLst>
                    <a:ext uri="{9D8B030D-6E8A-4147-A177-3AD203B41FA5}">
                      <a16:colId xmlns:a16="http://schemas.microsoft.com/office/drawing/2014/main" val="1483179572"/>
                    </a:ext>
                  </a:extLst>
                </a:gridCol>
                <a:gridCol w="1447452">
                  <a:extLst>
                    <a:ext uri="{9D8B030D-6E8A-4147-A177-3AD203B41FA5}">
                      <a16:colId xmlns:a16="http://schemas.microsoft.com/office/drawing/2014/main" val="3586145754"/>
                    </a:ext>
                  </a:extLst>
                </a:gridCol>
              </a:tblGrid>
              <a:tr h="378979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계획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실적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달성도</a:t>
                      </a:r>
                      <a:r>
                        <a:rPr lang="en-US" altLang="ko-KR" sz="13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(%)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902860"/>
                  </a:ext>
                </a:extLst>
              </a:tr>
              <a:tr h="3789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2020</a:t>
                      </a:r>
                      <a:r>
                        <a:rPr lang="ko-KR" altLang="en-US" sz="13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년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2019</a:t>
                      </a:r>
                      <a:r>
                        <a:rPr lang="ko-KR" altLang="en-US" sz="13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년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실적</a:t>
                      </a:r>
                      <a:r>
                        <a:rPr lang="en-US" altLang="ko-KR" sz="13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3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계획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전년대비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35107"/>
                  </a:ext>
                </a:extLst>
              </a:tr>
              <a:tr h="44273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합계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26,362</a:t>
                      </a:r>
                      <a:endParaRPr 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23,602</a:t>
                      </a:r>
                      <a:endParaRPr 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30,612</a:t>
                      </a:r>
                      <a:endParaRPr 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89.5</a:t>
                      </a:r>
                      <a:endParaRPr 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77.1</a:t>
                      </a:r>
                      <a:endParaRPr 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273194"/>
                  </a:ext>
                </a:extLst>
              </a:tr>
              <a:tr h="5277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입원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15,219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12,864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17,469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84.5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73.6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364906"/>
                  </a:ext>
                </a:extLst>
              </a:tr>
              <a:tr h="5277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외래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9,367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9,057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10,987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96.7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82.4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99454301"/>
                  </a:ext>
                </a:extLst>
              </a:tr>
              <a:tr h="5277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건강증진센터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1,776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1,681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2,156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94.7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78.0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1849878"/>
                  </a:ext>
                </a:extLst>
              </a:tr>
            </a:tbl>
          </a:graphicData>
        </a:graphic>
      </p:graphicFrame>
      <p:graphicFrame>
        <p:nvGraphicFramePr>
          <p:cNvPr id="102" name="표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5950326"/>
              </p:ext>
            </p:extLst>
          </p:nvPr>
        </p:nvGraphicFramePr>
        <p:xfrm>
          <a:off x="179513" y="4412709"/>
          <a:ext cx="8785102" cy="1608579"/>
        </p:xfrm>
        <a:graphic>
          <a:graphicData uri="http://schemas.openxmlformats.org/drawingml/2006/table">
            <a:tbl>
              <a:tblPr/>
              <a:tblGrid>
                <a:gridCol w="409510">
                  <a:extLst>
                    <a:ext uri="{9D8B030D-6E8A-4147-A177-3AD203B41FA5}">
                      <a16:colId xmlns:a16="http://schemas.microsoft.com/office/drawing/2014/main" val="109096074"/>
                    </a:ext>
                  </a:extLst>
                </a:gridCol>
                <a:gridCol w="197695">
                  <a:extLst>
                    <a:ext uri="{9D8B030D-6E8A-4147-A177-3AD203B41FA5}">
                      <a16:colId xmlns:a16="http://schemas.microsoft.com/office/drawing/2014/main" val="1746399656"/>
                    </a:ext>
                  </a:extLst>
                </a:gridCol>
                <a:gridCol w="2349588">
                  <a:extLst>
                    <a:ext uri="{9D8B030D-6E8A-4147-A177-3AD203B41FA5}">
                      <a16:colId xmlns:a16="http://schemas.microsoft.com/office/drawing/2014/main" val="435462613"/>
                    </a:ext>
                  </a:extLst>
                </a:gridCol>
                <a:gridCol w="5828309">
                  <a:extLst>
                    <a:ext uri="{9D8B030D-6E8A-4147-A177-3AD203B41FA5}">
                      <a16:colId xmlns:a16="http://schemas.microsoft.com/office/drawing/2014/main" val="4134376124"/>
                    </a:ext>
                  </a:extLst>
                </a:gridCol>
              </a:tblGrid>
              <a:tr h="219686"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>
                        <a:solidFill>
                          <a:srgbClr val="000000"/>
                        </a:solidFill>
                        <a:effectLst/>
                        <a:latin typeface="한양중고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</a:rPr>
                        <a:t>&lt;</a:t>
                      </a:r>
                      <a:r>
                        <a:rPr lang="ko-KR" altLang="en-US" sz="1300" b="1" kern="0" spc="0" dirty="0" err="1" smtClean="0">
                          <a:solidFill>
                            <a:srgbClr val="000000"/>
                          </a:solidFill>
                          <a:effectLst/>
                          <a:ea typeface="휴먼모음T" panose="02030504000101010101" pitchFamily="18" charset="-127"/>
                        </a:rPr>
                        <a:t>진료수익</a:t>
                      </a:r>
                      <a:r>
                        <a:rPr lang="ko-KR" altLang="en-US" sz="1300" b="1" kern="0" spc="0" dirty="0" smtClean="0">
                          <a:solidFill>
                            <a:srgbClr val="000000"/>
                          </a:solidFill>
                          <a:effectLst/>
                          <a:ea typeface="휴먼모음T" panose="02030504000101010101" pitchFamily="18" charset="-127"/>
                        </a:rPr>
                        <a:t> </a:t>
                      </a:r>
                      <a:r>
                        <a:rPr lang="ko-KR" altLang="en-US" sz="1300" b="1" kern="0" spc="0" dirty="0">
                          <a:solidFill>
                            <a:srgbClr val="000000"/>
                          </a:solidFill>
                          <a:effectLst/>
                          <a:ea typeface="휴먼모음T" panose="02030504000101010101" pitchFamily="18" charset="-127"/>
                        </a:rPr>
                        <a:t>현황</a:t>
                      </a:r>
                      <a:r>
                        <a:rPr lang="en-US" altLang="ko-KR" sz="1300" b="1" kern="0" spc="0" dirty="0">
                          <a:solidFill>
                            <a:srgbClr val="000000"/>
                          </a:solidFill>
                          <a:effectLst/>
                          <a:latin typeface="휴먼모음T" panose="02030504000101010101" pitchFamily="18" charset="-127"/>
                        </a:rPr>
                        <a:t>&gt;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600" kern="0" spc="0" dirty="0">
                        <a:solidFill>
                          <a:srgbClr val="000000"/>
                        </a:solidFill>
                        <a:effectLst/>
                        <a:latin typeface="한양중고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357163"/>
                  </a:ext>
                </a:extLst>
              </a:tr>
              <a:tr h="205898">
                <a:tc grid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kern="0" spc="0">
                        <a:solidFill>
                          <a:srgbClr val="000000"/>
                        </a:solidFill>
                        <a:effectLst/>
                        <a:latin typeface="한양중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00" kern="0" spc="0" dirty="0">
                        <a:solidFill>
                          <a:srgbClr val="000000"/>
                        </a:solidFill>
                        <a:effectLst/>
                        <a:latin typeface="한양중고딕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0779297"/>
                  </a:ext>
                </a:extLst>
              </a:tr>
              <a:tr h="1182995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한양중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◉ </a:t>
                      </a:r>
                      <a:r>
                        <a:rPr lang="ko-KR" altLang="en-US" sz="14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진료수익</a:t>
                      </a: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23,602</a:t>
                      </a: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백만원  ⇒ 전년대비   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7,010</a:t>
                      </a: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백만원  감소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(22.9%↓)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    -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  원        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12,864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백만원   ⇒   전년대비     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4,605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백만원   감소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(26.4%↓)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    -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외  래        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10,738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백만원   ⇒   전년대비     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2,405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백만원   감소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(18.3%↓)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         ▸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 평균 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진료수익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78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백만원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전년대비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백만원 감소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           ·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입원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백만원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백만원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),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외래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백만원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백만원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64770" marR="64770" marT="17907" marB="17907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905091"/>
                  </a:ext>
                </a:extLst>
              </a:tr>
            </a:tbl>
          </a:graphicData>
        </a:graphic>
      </p:graphicFrame>
      <p:grpSp>
        <p:nvGrpSpPr>
          <p:cNvPr id="51" name="그룹 50"/>
          <p:cNvGrpSpPr/>
          <p:nvPr/>
        </p:nvGrpSpPr>
        <p:grpSpPr>
          <a:xfrm>
            <a:off x="336" y="553492"/>
            <a:ext cx="9143664" cy="468040"/>
            <a:chOff x="336" y="180000"/>
            <a:chExt cx="9143664" cy="468040"/>
          </a:xfrm>
        </p:grpSpPr>
        <p:sp>
          <p:nvSpPr>
            <p:cNvPr id="52" name="직사각형 51"/>
            <p:cNvSpPr/>
            <p:nvPr/>
          </p:nvSpPr>
          <p:spPr>
            <a:xfrm>
              <a:off x="6120000" y="180000"/>
              <a:ext cx="302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spc="-100" dirty="0">
                  <a:latin typeface="HY견명조" panose="02030600000101010101" pitchFamily="18" charset="-127"/>
                  <a:ea typeface="HY견명조" panose="02030600000101010101" pitchFamily="18" charset="-127"/>
                </a:rPr>
                <a:t>불필요한 검사나 수술은 하지 않는 병원</a:t>
              </a:r>
              <a:endParaRPr lang="en-US" altLang="ko-KR" sz="1100" spc="-100" dirty="0">
                <a:latin typeface="HY견명조" panose="02030600000101010101" pitchFamily="18" charset="-127"/>
                <a:ea typeface="HY견명조" panose="02030600000101010101" pitchFamily="18" charset="-127"/>
              </a:endParaRPr>
            </a:p>
            <a:p>
              <a:pPr algn="ctr"/>
              <a:r>
                <a:rPr lang="ko-KR" altLang="en-US" sz="1100" spc="-100" dirty="0">
                  <a:latin typeface="HY견명조" panose="02030600000101010101" pitchFamily="18" charset="-127"/>
                  <a:ea typeface="HY견명조" panose="02030600000101010101" pitchFamily="18" charset="-127"/>
                </a:rPr>
                <a:t>친절하고 설명 잘해주는 병원</a:t>
              </a:r>
            </a:p>
          </p:txBody>
        </p:sp>
        <p:grpSp>
          <p:nvGrpSpPr>
            <p:cNvPr id="53" name="그룹 52"/>
            <p:cNvGrpSpPr/>
            <p:nvPr/>
          </p:nvGrpSpPr>
          <p:grpSpPr>
            <a:xfrm>
              <a:off x="336" y="180040"/>
              <a:ext cx="6228184" cy="468000"/>
              <a:chOff x="336" y="180040"/>
              <a:chExt cx="6228184" cy="360000"/>
            </a:xfrm>
          </p:grpSpPr>
          <p:sp>
            <p:nvSpPr>
              <p:cNvPr id="54" name="직사각형 53"/>
              <p:cNvSpPr/>
              <p:nvPr/>
            </p:nvSpPr>
            <p:spPr>
              <a:xfrm rot="10800000">
                <a:off x="336" y="180040"/>
                <a:ext cx="6228184" cy="360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179388" y="205946"/>
                <a:ext cx="216189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000" b="1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□  </a:t>
                </a:r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진료실적</a:t>
                </a:r>
                <a:endParaRPr lang="ko-KR" altLang="en-US" sz="20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  <p:grpSp>
        <p:nvGrpSpPr>
          <p:cNvPr id="63" name="그룹 62"/>
          <p:cNvGrpSpPr/>
          <p:nvPr/>
        </p:nvGrpSpPr>
        <p:grpSpPr>
          <a:xfrm>
            <a:off x="0" y="6165304"/>
            <a:ext cx="9144000" cy="504056"/>
            <a:chOff x="0" y="6165304"/>
            <a:chExt cx="9144000" cy="504056"/>
          </a:xfrm>
        </p:grpSpPr>
        <p:sp>
          <p:nvSpPr>
            <p:cNvPr id="64" name="TextBox 63"/>
            <p:cNvSpPr txBox="1"/>
            <p:nvPr/>
          </p:nvSpPr>
          <p:spPr>
            <a:xfrm>
              <a:off x="8100392" y="6309320"/>
              <a:ext cx="883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- 5 -</a:t>
              </a:r>
              <a:endParaRPr lang="ko-KR" altLang="en-US" sz="1400" dirty="0"/>
            </a:p>
          </p:txBody>
        </p:sp>
        <p:grpSp>
          <p:nvGrpSpPr>
            <p:cNvPr id="65" name="그룹 64"/>
            <p:cNvGrpSpPr/>
            <p:nvPr/>
          </p:nvGrpSpPr>
          <p:grpSpPr>
            <a:xfrm>
              <a:off x="0" y="6165304"/>
              <a:ext cx="9144000" cy="504056"/>
              <a:chOff x="0" y="6381328"/>
              <a:chExt cx="9144000" cy="504056"/>
            </a:xfrm>
          </p:grpSpPr>
          <p:cxnSp>
            <p:nvCxnSpPr>
              <p:cNvPr id="66" name="직선 연결선 65"/>
              <p:cNvCxnSpPr/>
              <p:nvPr/>
            </p:nvCxnSpPr>
            <p:spPr>
              <a:xfrm>
                <a:off x="0" y="6381328"/>
                <a:ext cx="9144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7" name="그림 6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512" y="6474599"/>
                <a:ext cx="1982898" cy="41078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64324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71999" y="206131"/>
            <a:ext cx="33495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1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기구 및 인력현황</a:t>
            </a:r>
            <a:endParaRPr lang="ko-KR" altLang="en-US" sz="1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9" name="표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176738"/>
              </p:ext>
            </p:extLst>
          </p:nvPr>
        </p:nvGraphicFramePr>
        <p:xfrm>
          <a:off x="179389" y="1627054"/>
          <a:ext cx="8785224" cy="4298767"/>
        </p:xfrm>
        <a:graphic>
          <a:graphicData uri="http://schemas.openxmlformats.org/drawingml/2006/table">
            <a:tbl>
              <a:tblPr/>
              <a:tblGrid>
                <a:gridCol w="1464033">
                  <a:extLst>
                    <a:ext uri="{9D8B030D-6E8A-4147-A177-3AD203B41FA5}">
                      <a16:colId xmlns:a16="http://schemas.microsoft.com/office/drawing/2014/main" val="1698449901"/>
                    </a:ext>
                  </a:extLst>
                </a:gridCol>
                <a:gridCol w="772417">
                  <a:extLst>
                    <a:ext uri="{9D8B030D-6E8A-4147-A177-3AD203B41FA5}">
                      <a16:colId xmlns:a16="http://schemas.microsoft.com/office/drawing/2014/main" val="1547093660"/>
                    </a:ext>
                  </a:extLst>
                </a:gridCol>
                <a:gridCol w="782519">
                  <a:extLst>
                    <a:ext uri="{9D8B030D-6E8A-4147-A177-3AD203B41FA5}">
                      <a16:colId xmlns:a16="http://schemas.microsoft.com/office/drawing/2014/main" val="2594064991"/>
                    </a:ext>
                  </a:extLst>
                </a:gridCol>
                <a:gridCol w="642198">
                  <a:extLst>
                    <a:ext uri="{9D8B030D-6E8A-4147-A177-3AD203B41FA5}">
                      <a16:colId xmlns:a16="http://schemas.microsoft.com/office/drawing/2014/main" val="3100354173"/>
                    </a:ext>
                  </a:extLst>
                </a:gridCol>
                <a:gridCol w="782519">
                  <a:extLst>
                    <a:ext uri="{9D8B030D-6E8A-4147-A177-3AD203B41FA5}">
                      <a16:colId xmlns:a16="http://schemas.microsoft.com/office/drawing/2014/main" val="146258758"/>
                    </a:ext>
                  </a:extLst>
                </a:gridCol>
                <a:gridCol w="642198">
                  <a:extLst>
                    <a:ext uri="{9D8B030D-6E8A-4147-A177-3AD203B41FA5}">
                      <a16:colId xmlns:a16="http://schemas.microsoft.com/office/drawing/2014/main" val="3658980327"/>
                    </a:ext>
                  </a:extLst>
                </a:gridCol>
                <a:gridCol w="3699340">
                  <a:extLst>
                    <a:ext uri="{9D8B030D-6E8A-4147-A177-3AD203B41FA5}">
                      <a16:colId xmlns:a16="http://schemas.microsoft.com/office/drawing/2014/main" val="2978135223"/>
                    </a:ext>
                  </a:extLst>
                </a:gridCol>
              </a:tblGrid>
              <a:tr h="214201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 분</a:t>
                      </a:r>
                    </a:p>
                  </a:txBody>
                  <a:tcPr marL="38297" marR="38297" marT="10588" marB="1058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증감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A-B)</a:t>
                      </a:r>
                    </a:p>
                  </a:txBody>
                  <a:tcPr marL="38297" marR="38297" marT="10588" marB="105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20. 11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A)</a:t>
                      </a:r>
                    </a:p>
                  </a:txBody>
                  <a:tcPr marL="38297" marR="38297" marT="10588" marB="10588" anchor="ctr">
                    <a:lnL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19. 11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B)</a:t>
                      </a:r>
                    </a:p>
                  </a:txBody>
                  <a:tcPr marL="38297" marR="38297" marT="10588" marB="10588" anchor="ctr">
                    <a:lnL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/>
                        <a:t>비고</a:t>
                      </a:r>
                      <a:endParaRPr lang="ko-KR" altLang="en-US" sz="1100" b="1" dirty="0"/>
                    </a:p>
                  </a:txBody>
                  <a:tcPr marL="38297" marR="38297" marT="10588" marB="1058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5250512"/>
                  </a:ext>
                </a:extLst>
              </a:tr>
              <a:tr h="2170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금 액</a:t>
                      </a:r>
                    </a:p>
                  </a:txBody>
                  <a:tcPr marL="38297" marR="38297" marT="10588" marB="10588" anchor="ctr">
                    <a:lnL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점유율</a:t>
                      </a:r>
                    </a:p>
                  </a:txBody>
                  <a:tcPr marL="38297" marR="38297" marT="10588" marB="105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금 액</a:t>
                      </a:r>
                    </a:p>
                  </a:txBody>
                  <a:tcPr marL="38297" marR="38297" marT="10588" marB="10588" anchor="ctr">
                    <a:lnL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점유율</a:t>
                      </a:r>
                    </a:p>
                  </a:txBody>
                  <a:tcPr marL="38297" marR="38297" marT="10588" marB="105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8297" marR="38297" marT="10588" marB="1058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0559436"/>
                  </a:ext>
                </a:extLst>
              </a:tr>
              <a:tr h="6888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의료수익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a)</a:t>
                      </a:r>
                    </a:p>
                  </a:txBody>
                  <a:tcPr marL="38297" marR="38297" marT="10588" marB="1058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8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△</a:t>
                      </a:r>
                      <a:r>
                        <a:rPr lang="en-US" altLang="ko-KR" sz="1200" kern="0" spc="-8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5,544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8297" marR="38297" marT="10588" marB="105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21,973</a:t>
                      </a:r>
                    </a:p>
                  </a:txBody>
                  <a:tcPr marL="38297" marR="38297" marT="10588" marB="10588" anchor="ctr">
                    <a:lnL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8297" marR="38297" marT="10588" marB="105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27,517</a:t>
                      </a:r>
                    </a:p>
                  </a:txBody>
                  <a:tcPr marL="38297" marR="38297" marT="10588" marB="10588" anchor="ctr">
                    <a:lnL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8297" marR="38297" marT="10588" marB="105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중고딕"/>
                          <a:ea typeface="맑은 고딕" panose="020B0503020000020004" pitchFamily="50" charset="-127"/>
                        </a:rPr>
                        <a:t>○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코로나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확진자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진료에 따른 수익 감소</a:t>
                      </a:r>
                      <a:endParaRPr lang="en-US" altLang="ko-KR" sz="1100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6350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- </a:t>
                      </a: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입원수익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△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3,481)</a:t>
                      </a:r>
                    </a:p>
                    <a:p>
                      <a:pPr marL="0" marR="6350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- </a:t>
                      </a: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입원수익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△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1,673)</a:t>
                      </a:r>
                    </a:p>
                    <a:p>
                      <a:pPr marL="0" marR="6350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- 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건강검진 등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△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390)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8297" marR="38297" marT="10588" marB="1058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3917920"/>
                  </a:ext>
                </a:extLst>
              </a:tr>
              <a:tr h="32905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의료비용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b)</a:t>
                      </a:r>
                    </a:p>
                  </a:txBody>
                  <a:tcPr marL="38297" marR="38297" marT="10588" marB="1058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-8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183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8297" marR="38297" marT="10588" marB="105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31,292</a:t>
                      </a:r>
                    </a:p>
                  </a:txBody>
                  <a:tcPr marL="38297" marR="38297" marT="10588" marB="10588" anchor="ctr">
                    <a:lnL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142.4</a:t>
                      </a:r>
                    </a:p>
                  </a:txBody>
                  <a:tcPr marL="38297" marR="38297" marT="10588" marB="105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31,109</a:t>
                      </a:r>
                    </a:p>
                  </a:txBody>
                  <a:tcPr marL="38297" marR="38297" marT="10588" marB="10588" anchor="ctr">
                    <a:lnL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113.1</a:t>
                      </a:r>
                    </a:p>
                  </a:txBody>
                  <a:tcPr marL="38297" marR="38297" marT="10588" marB="105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8297" marR="38297" marT="10588" marB="1058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8043016"/>
                  </a:ext>
                </a:extLst>
              </a:tr>
              <a:tr h="317755">
                <a:tc>
                  <a:txBody>
                    <a:bodyPr/>
                    <a:lstStyle/>
                    <a:p>
                      <a:pPr marL="19050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인건비</a:t>
                      </a:r>
                    </a:p>
                  </a:txBody>
                  <a:tcPr marL="38297" marR="38297" marT="10588" marB="1058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1,140</a:t>
                      </a:r>
                    </a:p>
                  </a:txBody>
                  <a:tcPr marL="38297" marR="38297" marT="10588" marB="105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21,741</a:t>
                      </a:r>
                    </a:p>
                  </a:txBody>
                  <a:tcPr marL="38297" marR="38297" marT="10588" marB="10588" anchor="ctr">
                    <a:lnL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98.9</a:t>
                      </a:r>
                    </a:p>
                  </a:txBody>
                  <a:tcPr marL="38297" marR="38297" marT="10588" marB="105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20,601</a:t>
                      </a:r>
                    </a:p>
                  </a:txBody>
                  <a:tcPr marL="38297" marR="38297" marT="10588" marB="10588" anchor="ctr">
                    <a:lnL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74.9</a:t>
                      </a:r>
                    </a:p>
                  </a:txBody>
                  <a:tcPr marL="38297" marR="38297" marT="10588" marB="105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중고딕"/>
                          <a:ea typeface="+mn-ea"/>
                        </a:rPr>
                        <a:t>○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간호인력 충원에 따른 인건비 증가</a:t>
                      </a:r>
                      <a:endParaRPr lang="en-US" altLang="ko-KR" sz="1100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38297" marR="38297" marT="10588" marB="1058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8067874"/>
                  </a:ext>
                </a:extLst>
              </a:tr>
              <a:tr h="317755">
                <a:tc>
                  <a:txBody>
                    <a:bodyPr/>
                    <a:lstStyle/>
                    <a:p>
                      <a:pPr marL="19050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재료비</a:t>
                      </a:r>
                    </a:p>
                  </a:txBody>
                  <a:tcPr marL="38297" marR="38297" marT="10588" marB="1058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8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△</a:t>
                      </a:r>
                      <a:r>
                        <a:rPr lang="en-US" altLang="ko-KR" sz="1200" kern="0" spc="-8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690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8297" marR="38297" marT="10588" marB="105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3,996</a:t>
                      </a:r>
                    </a:p>
                  </a:txBody>
                  <a:tcPr marL="38297" marR="38297" marT="10588" marB="10588" anchor="ctr">
                    <a:lnL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18.2</a:t>
                      </a:r>
                    </a:p>
                  </a:txBody>
                  <a:tcPr marL="38297" marR="38297" marT="10588" marB="105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4,686</a:t>
                      </a:r>
                    </a:p>
                  </a:txBody>
                  <a:tcPr marL="38297" marR="38297" marT="10588" marB="10588" anchor="ctr">
                    <a:lnL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17.0</a:t>
                      </a:r>
                    </a:p>
                  </a:txBody>
                  <a:tcPr marL="38297" marR="38297" marT="10588" marB="105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중고딕"/>
                          <a:ea typeface="+mn-ea"/>
                        </a:rPr>
                        <a:t>○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코로나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19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확진자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진료에 따른 재료비 감소</a:t>
                      </a:r>
                      <a:endParaRPr lang="en-US" altLang="ko-KR" sz="1100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38297" marR="38297" marT="10588" marB="1058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189233"/>
                  </a:ext>
                </a:extLst>
              </a:tr>
              <a:tr h="317755">
                <a:tc>
                  <a:txBody>
                    <a:bodyPr/>
                    <a:lstStyle/>
                    <a:p>
                      <a:pPr marL="19050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관리운영비</a:t>
                      </a:r>
                    </a:p>
                  </a:txBody>
                  <a:tcPr marL="38297" marR="38297" marT="10588" marB="1058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8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△</a:t>
                      </a:r>
                      <a:r>
                        <a:rPr lang="en-US" altLang="ko-KR" sz="1200" kern="0" spc="-8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267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8297" marR="38297" marT="10588" marB="105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5,555</a:t>
                      </a:r>
                    </a:p>
                  </a:txBody>
                  <a:tcPr marL="38297" marR="38297" marT="10588" marB="10588" anchor="ctr">
                    <a:lnL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25.3</a:t>
                      </a:r>
                    </a:p>
                  </a:txBody>
                  <a:tcPr marL="38297" marR="38297" marT="10588" marB="105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5,822</a:t>
                      </a:r>
                    </a:p>
                  </a:txBody>
                  <a:tcPr marL="38297" marR="38297" marT="10588" marB="10588" anchor="ctr">
                    <a:lnL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21.2</a:t>
                      </a:r>
                    </a:p>
                  </a:txBody>
                  <a:tcPr marL="38297" marR="38297" marT="10588" marB="105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중고딕"/>
                          <a:ea typeface="+mn-ea"/>
                        </a:rPr>
                        <a:t>○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외주용역비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등 관리운영비 감소</a:t>
                      </a:r>
                      <a:endParaRPr lang="en-US" altLang="ko-KR" sz="1100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38297" marR="38297" marT="10588" marB="1058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411888"/>
                  </a:ext>
                </a:extLst>
              </a:tr>
              <a:tr h="32905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의료손익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c=a-b)</a:t>
                      </a:r>
                    </a:p>
                  </a:txBody>
                  <a:tcPr marL="38297" marR="38297" marT="10588" marB="1058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8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△</a:t>
                      </a:r>
                      <a:r>
                        <a:rPr lang="en-US" altLang="ko-KR" sz="1200" kern="0" spc="-8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5,727</a:t>
                      </a:r>
                      <a:endParaRPr lang="ko-KR" altLang="en-US" sz="1200" kern="0" spc="-8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8297" marR="38297" marT="10588" marB="105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8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△</a:t>
                      </a:r>
                      <a:r>
                        <a:rPr lang="en-US" altLang="ko-KR" sz="1100" kern="0" spc="-8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9,319</a:t>
                      </a:r>
                      <a:endParaRPr lang="ko-KR" altLang="en-US" sz="1100" kern="0" spc="-8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8297" marR="38297" marT="10588" marB="10588" anchor="ctr">
                    <a:lnL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8297" marR="38297" marT="10588" marB="105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8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△</a:t>
                      </a:r>
                      <a:r>
                        <a:rPr lang="en-US" altLang="ko-KR" sz="1100" kern="0" spc="-8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3,592</a:t>
                      </a:r>
                      <a:endParaRPr lang="ko-KR" altLang="en-US" sz="1100" kern="0" spc="-8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8297" marR="38297" marT="10588" marB="10588" anchor="ctr">
                    <a:lnL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8297" marR="38297" marT="10588" marB="105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8297" marR="38297" marT="10588" marB="1058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1043673"/>
                  </a:ext>
                </a:extLst>
              </a:tr>
              <a:tr h="6888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의료외 수익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d)</a:t>
                      </a:r>
                    </a:p>
                  </a:txBody>
                  <a:tcPr marL="38297" marR="38297" marT="10588" marB="1058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4,102</a:t>
                      </a:r>
                    </a:p>
                  </a:txBody>
                  <a:tcPr marL="38297" marR="38297" marT="10588" marB="105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7,205</a:t>
                      </a:r>
                    </a:p>
                  </a:txBody>
                  <a:tcPr marL="38297" marR="38297" marT="10588" marB="10588" anchor="ctr">
                    <a:lnL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8297" marR="38297" marT="10588" marB="105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3,103</a:t>
                      </a:r>
                    </a:p>
                  </a:txBody>
                  <a:tcPr marL="38297" marR="38297" marT="10588" marB="10588" anchor="ctr">
                    <a:lnL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8297" marR="38297" marT="10588" marB="105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중고딕"/>
                          <a:ea typeface="+mn-ea"/>
                        </a:rPr>
                        <a:t>○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코로나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19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손실보상금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등 수익 증가</a:t>
                      </a:r>
                      <a:endParaRPr lang="en-US" altLang="ko-KR" sz="1100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6350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- </a:t>
                      </a: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기부금수입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△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4,449)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중고딕"/>
                        <a:ea typeface="+mn-ea"/>
                      </a:endParaRPr>
                    </a:p>
                    <a:p>
                      <a:pPr marL="0" marR="6350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중고딕"/>
                          <a:ea typeface="+mn-ea"/>
                        </a:rPr>
                        <a:t>○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코로나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19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에 따른 장례식장 수익 감소</a:t>
                      </a:r>
                      <a:endParaRPr lang="en-US" altLang="ko-KR" sz="1100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6350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- 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의료부대수익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△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285)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8297" marR="38297" marT="10588" marB="1058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2955126"/>
                  </a:ext>
                </a:extLst>
              </a:tr>
              <a:tr h="32905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의료외 비용</a:t>
                      </a: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e)</a:t>
                      </a:r>
                    </a:p>
                  </a:txBody>
                  <a:tcPr marL="38297" marR="38297" marT="10588" marB="1058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8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△</a:t>
                      </a:r>
                      <a:r>
                        <a:rPr lang="en-US" altLang="ko-KR" sz="1200" kern="0" spc="-8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184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8297" marR="38297" marT="10588" marB="105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1,379</a:t>
                      </a:r>
                    </a:p>
                  </a:txBody>
                  <a:tcPr marL="38297" marR="38297" marT="10588" marB="10588" anchor="ctr">
                    <a:lnL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8297" marR="38297" marT="10588" marB="105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1,563</a:t>
                      </a:r>
                    </a:p>
                  </a:txBody>
                  <a:tcPr marL="38297" marR="38297" marT="10588" marB="10588" anchor="ctr">
                    <a:lnL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8297" marR="38297" marT="10588" marB="105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중고딕"/>
                          <a:ea typeface="+mn-ea"/>
                        </a:rPr>
                        <a:t>○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코로나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19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확산에 따른 장례식장 </a:t>
                      </a:r>
                      <a:r>
                        <a:rPr lang="ko-KR" altLang="en-US" sz="1100" kern="0" spc="0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재료비등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감소</a:t>
                      </a:r>
                      <a:endParaRPr lang="en-US" altLang="ko-KR" sz="1100" kern="0" spc="0" baseline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38297" marR="38297" marT="10588" marB="1058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6307580"/>
                  </a:ext>
                </a:extLst>
              </a:tr>
              <a:tr h="46846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당기순손익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sz="12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c+d-e)</a:t>
                      </a:r>
                    </a:p>
                  </a:txBody>
                  <a:tcPr marL="38297" marR="38297" marT="10588" marB="1058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8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△</a:t>
                      </a:r>
                      <a:r>
                        <a:rPr lang="en-US" altLang="ko-KR" sz="1200" kern="0" spc="-8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1,441</a:t>
                      </a:r>
                      <a:endParaRPr lang="ko-KR" altLang="en-US" sz="1200" kern="0" spc="-7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8297" marR="38297" marT="10588" marB="105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△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3,493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8297" marR="38297" marT="10588" marB="10588" anchor="ctr">
                    <a:lnL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8297" marR="38297" marT="10588" marB="105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△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2,052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8297" marR="38297" marT="10588" marB="10588" anchor="ctr">
                    <a:lnL w="3238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8297" marR="38297" marT="10588" marB="1058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350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8297" marR="38297" marT="10588" marB="1058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3667446"/>
                  </a:ext>
                </a:extLst>
              </a:tr>
            </a:tbl>
          </a:graphicData>
        </a:graphic>
      </p:graphicFrame>
      <p:sp>
        <p:nvSpPr>
          <p:cNvPr id="70" name="Rectangle 1"/>
          <p:cNvSpPr>
            <a:spLocks noChangeArrowheads="1"/>
          </p:cNvSpPr>
          <p:nvPr/>
        </p:nvSpPr>
        <p:spPr bwMode="auto">
          <a:xfrm>
            <a:off x="179389" y="1352566"/>
            <a:ext cx="8785224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anose="020B0503020000020004" pitchFamily="50" charset="-127"/>
              </a:rPr>
              <a:t>(’20. 11. 30. </a:t>
            </a:r>
            <a:r>
              <a:rPr kumimoji="0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anose="020B0503020000020004" pitchFamily="50" charset="-127"/>
              </a:rPr>
              <a:t>기준</a:t>
            </a:r>
            <a:r>
              <a:rPr kumimoji="0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anose="020B0503020000020004" pitchFamily="50" charset="-127"/>
              </a:rPr>
              <a:t>, </a:t>
            </a:r>
            <a:r>
              <a:rPr kumimoji="0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anose="020B0503020000020004" pitchFamily="50" charset="-127"/>
              </a:rPr>
              <a:t>단위 </a:t>
            </a:r>
            <a:r>
              <a:rPr kumimoji="0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anose="020B0503020000020004" pitchFamily="50" charset="-127"/>
              </a:rPr>
              <a:t>: </a:t>
            </a:r>
            <a:r>
              <a:rPr kumimoji="0" lang="ko-KR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맑은 고딕" panose="020B0503020000020004" pitchFamily="50" charset="-127"/>
              </a:rPr>
              <a:t>백만원</a:t>
            </a:r>
            <a:r>
              <a:rPr kumimoji="0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anose="020B0503020000020004" pitchFamily="50" charset="-127"/>
              </a:rPr>
              <a:t>, %)</a:t>
            </a:r>
            <a:endParaRPr kumimoji="0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47" name="그룹 46"/>
          <p:cNvGrpSpPr/>
          <p:nvPr/>
        </p:nvGrpSpPr>
        <p:grpSpPr>
          <a:xfrm>
            <a:off x="0" y="550360"/>
            <a:ext cx="9143664" cy="468040"/>
            <a:chOff x="336" y="180000"/>
            <a:chExt cx="9143664" cy="468040"/>
          </a:xfrm>
        </p:grpSpPr>
        <p:sp>
          <p:nvSpPr>
            <p:cNvPr id="48" name="직사각형 47"/>
            <p:cNvSpPr/>
            <p:nvPr/>
          </p:nvSpPr>
          <p:spPr>
            <a:xfrm>
              <a:off x="6120000" y="180000"/>
              <a:ext cx="302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spc="-100" dirty="0">
                  <a:latin typeface="HY견명조" panose="02030600000101010101" pitchFamily="18" charset="-127"/>
                  <a:ea typeface="HY견명조" panose="02030600000101010101" pitchFamily="18" charset="-127"/>
                </a:rPr>
                <a:t>불필요한 검사나 수술은 하지 않는 병원</a:t>
              </a:r>
              <a:endParaRPr lang="en-US" altLang="ko-KR" sz="1100" spc="-100" dirty="0">
                <a:latin typeface="HY견명조" panose="02030600000101010101" pitchFamily="18" charset="-127"/>
                <a:ea typeface="HY견명조" panose="02030600000101010101" pitchFamily="18" charset="-127"/>
              </a:endParaRPr>
            </a:p>
            <a:p>
              <a:pPr algn="ctr"/>
              <a:r>
                <a:rPr lang="ko-KR" altLang="en-US" sz="1100" spc="-100" dirty="0">
                  <a:latin typeface="HY견명조" panose="02030600000101010101" pitchFamily="18" charset="-127"/>
                  <a:ea typeface="HY견명조" panose="02030600000101010101" pitchFamily="18" charset="-127"/>
                </a:rPr>
                <a:t>친절하고 설명 잘해주는 병원</a:t>
              </a:r>
            </a:p>
          </p:txBody>
        </p:sp>
        <p:sp>
          <p:nvSpPr>
            <p:cNvPr id="50" name="직사각형 49"/>
            <p:cNvSpPr/>
            <p:nvPr/>
          </p:nvSpPr>
          <p:spPr>
            <a:xfrm rot="10800000">
              <a:off x="336" y="180040"/>
              <a:ext cx="6228184" cy="468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bg1">
                    <a:lumMod val="85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/>
            </a:p>
          </p:txBody>
        </p:sp>
      </p:grp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01410"/>
              </p:ext>
            </p:extLst>
          </p:nvPr>
        </p:nvGraphicFramePr>
        <p:xfrm>
          <a:off x="2411760" y="1615326"/>
          <a:ext cx="1425350" cy="4291738"/>
        </p:xfrm>
        <a:graphic>
          <a:graphicData uri="http://schemas.openxmlformats.org/drawingml/2006/table">
            <a:tbl>
              <a:tblPr/>
              <a:tblGrid>
                <a:gridCol w="1425350">
                  <a:extLst>
                    <a:ext uri="{9D8B030D-6E8A-4147-A177-3AD203B41FA5}">
                      <a16:colId xmlns:a16="http://schemas.microsoft.com/office/drawing/2014/main" val="2671080305"/>
                    </a:ext>
                  </a:extLst>
                </a:gridCol>
              </a:tblGrid>
              <a:tr h="429173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57150" cmpd="sng">
                      <a:solidFill>
                        <a:srgbClr val="FF0000"/>
                      </a:solidFill>
                      <a:prstDash val="solid"/>
                    </a:lnL>
                    <a:lnR w="57150" cmpd="sng">
                      <a:solidFill>
                        <a:srgbClr val="FF0000"/>
                      </a:solidFill>
                      <a:prstDash val="solid"/>
                    </a:lnR>
                    <a:lnT w="57150" cmpd="sng">
                      <a:solidFill>
                        <a:srgbClr val="FF0000"/>
                      </a:solidFill>
                      <a:prstDash val="solid"/>
                    </a:lnT>
                    <a:lnB w="57150" cmpd="sng">
                      <a:solidFill>
                        <a:srgbClr val="FF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3317951"/>
                  </a:ext>
                </a:extLst>
              </a:tr>
            </a:tbl>
          </a:graphicData>
        </a:graphic>
      </p:graphicFrame>
      <p:grpSp>
        <p:nvGrpSpPr>
          <p:cNvPr id="56" name="그룹 55"/>
          <p:cNvGrpSpPr/>
          <p:nvPr/>
        </p:nvGrpSpPr>
        <p:grpSpPr>
          <a:xfrm>
            <a:off x="0" y="6165304"/>
            <a:ext cx="9144000" cy="504056"/>
            <a:chOff x="0" y="6165304"/>
            <a:chExt cx="9144000" cy="504056"/>
          </a:xfrm>
        </p:grpSpPr>
        <p:sp>
          <p:nvSpPr>
            <p:cNvPr id="57" name="TextBox 56"/>
            <p:cNvSpPr txBox="1"/>
            <p:nvPr/>
          </p:nvSpPr>
          <p:spPr>
            <a:xfrm>
              <a:off x="8100392" y="6309320"/>
              <a:ext cx="883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- 6 -</a:t>
              </a:r>
              <a:endParaRPr lang="ko-KR" altLang="en-US" sz="1400" dirty="0"/>
            </a:p>
          </p:txBody>
        </p:sp>
        <p:grpSp>
          <p:nvGrpSpPr>
            <p:cNvPr id="58" name="그룹 57"/>
            <p:cNvGrpSpPr/>
            <p:nvPr/>
          </p:nvGrpSpPr>
          <p:grpSpPr>
            <a:xfrm>
              <a:off x="0" y="6165304"/>
              <a:ext cx="9144000" cy="504056"/>
              <a:chOff x="0" y="6381328"/>
              <a:chExt cx="9144000" cy="504056"/>
            </a:xfrm>
          </p:grpSpPr>
          <p:cxnSp>
            <p:nvCxnSpPr>
              <p:cNvPr id="59" name="직선 연결선 58"/>
              <p:cNvCxnSpPr/>
              <p:nvPr/>
            </p:nvCxnSpPr>
            <p:spPr>
              <a:xfrm>
                <a:off x="0" y="6381328"/>
                <a:ext cx="9144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4" name="그림 6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512" y="6474599"/>
                <a:ext cx="1982898" cy="410785"/>
              </a:xfrm>
              <a:prstGeom prst="rect">
                <a:avLst/>
              </a:prstGeom>
            </p:spPr>
          </p:pic>
        </p:grpSp>
      </p:grpSp>
      <p:sp>
        <p:nvSpPr>
          <p:cNvPr id="21" name="TextBox 20"/>
          <p:cNvSpPr txBox="1"/>
          <p:nvPr/>
        </p:nvSpPr>
        <p:spPr>
          <a:xfrm>
            <a:off x="179052" y="587837"/>
            <a:ext cx="216189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b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□  </a:t>
            </a:r>
            <a:r>
              <a:rPr lang="ko-KR" altLang="en-US" sz="20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손익현황</a:t>
            </a:r>
            <a:endParaRPr lang="ko-KR" altLang="en-US" sz="20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8607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/>
        </p:nvGrpSpPr>
        <p:grpSpPr>
          <a:xfrm>
            <a:off x="0" y="2788801"/>
            <a:ext cx="9144000" cy="1604978"/>
            <a:chOff x="0" y="2630782"/>
            <a:chExt cx="9144000" cy="1604978"/>
          </a:xfrm>
        </p:grpSpPr>
        <p:grpSp>
          <p:nvGrpSpPr>
            <p:cNvPr id="10" name="그룹 9"/>
            <p:cNvGrpSpPr/>
            <p:nvPr/>
          </p:nvGrpSpPr>
          <p:grpSpPr>
            <a:xfrm>
              <a:off x="1396024" y="2631104"/>
              <a:ext cx="5778246" cy="1595520"/>
              <a:chOff x="1396024" y="2631104"/>
              <a:chExt cx="5778246" cy="1595520"/>
            </a:xfrm>
          </p:grpSpPr>
          <p:sp>
            <p:nvSpPr>
              <p:cNvPr id="33" name="직사각형 32"/>
              <p:cNvSpPr/>
              <p:nvPr/>
            </p:nvSpPr>
            <p:spPr>
              <a:xfrm>
                <a:off x="1969730" y="3111483"/>
                <a:ext cx="520454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Ⅲ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</a:t>
                </a:r>
                <a:r>
                  <a:rPr kumimoji="1" lang="en-US" altLang="ko-KR" sz="3200" dirty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2020</a:t>
                </a:r>
                <a:r>
                  <a:rPr kumimoji="1" lang="ko-KR" altLang="en-US" sz="3200" dirty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년도 부서별</a:t>
                </a:r>
                <a:endParaRPr kumimoji="1" lang="en-US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3200" dirty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      주요업무 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추진실적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55" name="직사각형 54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72" name="직사각형 71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직사각형 72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직사각형 73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직사각형 75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0" y="549275"/>
            <a:ext cx="9143664" cy="468000"/>
            <a:chOff x="336" y="180000"/>
            <a:chExt cx="9143664" cy="360040"/>
          </a:xfrm>
        </p:grpSpPr>
        <p:sp>
          <p:nvSpPr>
            <p:cNvPr id="25" name="직사각형 24"/>
            <p:cNvSpPr/>
            <p:nvPr/>
          </p:nvSpPr>
          <p:spPr>
            <a:xfrm>
              <a:off x="2915816" y="180000"/>
              <a:ext cx="6228184" cy="360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bg1">
                    <a:lumMod val="85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336" y="180000"/>
              <a:ext cx="3024000" cy="36004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spc="-100" dirty="0">
                  <a:latin typeface="HY견명조" panose="02030600000101010101" pitchFamily="18" charset="-127"/>
                  <a:ea typeface="HY견명조" panose="02030600000101010101" pitchFamily="18" charset="-127"/>
                </a:rPr>
                <a:t>불필요한 검사나 수술은 하지 않는 병원</a:t>
              </a:r>
              <a:endParaRPr lang="en-US" altLang="ko-KR" sz="1100" spc="-100" dirty="0">
                <a:latin typeface="HY견명조" panose="02030600000101010101" pitchFamily="18" charset="-127"/>
                <a:ea typeface="HY견명조" panose="02030600000101010101" pitchFamily="18" charset="-127"/>
              </a:endParaRPr>
            </a:p>
            <a:p>
              <a:pPr algn="ctr"/>
              <a:r>
                <a:rPr lang="ko-KR" altLang="en-US" sz="1100" spc="-100" dirty="0">
                  <a:latin typeface="HY견명조" panose="02030600000101010101" pitchFamily="18" charset="-127"/>
                  <a:ea typeface="HY견명조" panose="02030600000101010101" pitchFamily="18" charset="-127"/>
                </a:rPr>
                <a:t>친절하고 설명 잘해주는 병원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8100392" y="6309320"/>
            <a:ext cx="883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/>
              <a:t>- 7 -</a:t>
            </a:r>
            <a:endParaRPr lang="ko-KR" altLang="en-US" sz="1400" dirty="0"/>
          </a:p>
        </p:txBody>
      </p:sp>
      <p:grpSp>
        <p:nvGrpSpPr>
          <p:cNvPr id="35" name="그룹 34"/>
          <p:cNvGrpSpPr/>
          <p:nvPr/>
        </p:nvGrpSpPr>
        <p:grpSpPr>
          <a:xfrm>
            <a:off x="0" y="6165304"/>
            <a:ext cx="9144000" cy="504056"/>
            <a:chOff x="0" y="6381328"/>
            <a:chExt cx="9144000" cy="504056"/>
          </a:xfrm>
        </p:grpSpPr>
        <p:cxnSp>
          <p:nvCxnSpPr>
            <p:cNvPr id="36" name="직선 연결선 35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6474599"/>
              <a:ext cx="1982898" cy="4107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8073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717055"/>
              </p:ext>
            </p:extLst>
          </p:nvPr>
        </p:nvGraphicFramePr>
        <p:xfrm>
          <a:off x="179053" y="1258534"/>
          <a:ext cx="8784890" cy="4665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477">
                  <a:extLst>
                    <a:ext uri="{9D8B030D-6E8A-4147-A177-3AD203B41FA5}">
                      <a16:colId xmlns:a16="http://schemas.microsoft.com/office/drawing/2014/main" val="844959266"/>
                    </a:ext>
                  </a:extLst>
                </a:gridCol>
                <a:gridCol w="2294625">
                  <a:extLst>
                    <a:ext uri="{9D8B030D-6E8A-4147-A177-3AD203B41FA5}">
                      <a16:colId xmlns:a16="http://schemas.microsoft.com/office/drawing/2014/main" val="3345682958"/>
                    </a:ext>
                  </a:extLst>
                </a:gridCol>
                <a:gridCol w="902846">
                  <a:extLst>
                    <a:ext uri="{9D8B030D-6E8A-4147-A177-3AD203B41FA5}">
                      <a16:colId xmlns:a16="http://schemas.microsoft.com/office/drawing/2014/main" val="2479485932"/>
                    </a:ext>
                  </a:extLst>
                </a:gridCol>
                <a:gridCol w="902846">
                  <a:extLst>
                    <a:ext uri="{9D8B030D-6E8A-4147-A177-3AD203B41FA5}">
                      <a16:colId xmlns:a16="http://schemas.microsoft.com/office/drawing/2014/main" val="1930387998"/>
                    </a:ext>
                  </a:extLst>
                </a:gridCol>
                <a:gridCol w="625046">
                  <a:extLst>
                    <a:ext uri="{9D8B030D-6E8A-4147-A177-3AD203B41FA5}">
                      <a16:colId xmlns:a16="http://schemas.microsoft.com/office/drawing/2014/main" val="1470293876"/>
                    </a:ext>
                  </a:extLst>
                </a:gridCol>
                <a:gridCol w="902846">
                  <a:extLst>
                    <a:ext uri="{9D8B030D-6E8A-4147-A177-3AD203B41FA5}">
                      <a16:colId xmlns:a16="http://schemas.microsoft.com/office/drawing/2014/main" val="815215126"/>
                    </a:ext>
                  </a:extLst>
                </a:gridCol>
                <a:gridCol w="2656204">
                  <a:extLst>
                    <a:ext uri="{9D8B030D-6E8A-4147-A177-3AD203B41FA5}">
                      <a16:colId xmlns:a16="http://schemas.microsoft.com/office/drawing/2014/main" val="3683861626"/>
                    </a:ext>
                  </a:extLst>
                </a:gridCol>
              </a:tblGrid>
              <a:tr h="4601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연번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사업명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’20</a:t>
                      </a:r>
                      <a:r>
                        <a:rPr lang="ko-KR" altLang="en-US" sz="1200" dirty="0" smtClean="0"/>
                        <a:t>년 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ko-KR" altLang="en-US" sz="1200" dirty="0" smtClean="0"/>
                        <a:t>목표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/>
                        <a:t>’20</a:t>
                      </a:r>
                      <a:r>
                        <a:rPr lang="ko-KR" altLang="en-US" sz="1200" dirty="0" smtClean="0"/>
                        <a:t>년 </a:t>
                      </a:r>
                      <a:endParaRPr lang="en-US" altLang="ko-KR" sz="1200" dirty="0" smtClean="0"/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실적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spc="-150" dirty="0" err="1" smtClean="0"/>
                        <a:t>달성율</a:t>
                      </a:r>
                      <a:endParaRPr lang="ko-KR" altLang="en-US" sz="1200" spc="-15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추진부서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비고</a:t>
                      </a:r>
                      <a:r>
                        <a:rPr lang="en-US" altLang="ko-KR" sz="1200" dirty="0" smtClean="0"/>
                        <a:t>(</a:t>
                      </a:r>
                      <a:r>
                        <a:rPr lang="ko-KR" altLang="en-US" sz="1200" dirty="0" err="1" smtClean="0"/>
                        <a:t>미달성</a:t>
                      </a:r>
                      <a:r>
                        <a:rPr lang="ko-KR" altLang="en-US" sz="1200" dirty="0" smtClean="0"/>
                        <a:t> 사유</a:t>
                      </a:r>
                      <a:r>
                        <a:rPr lang="en-US" altLang="ko-KR" sz="1200" dirty="0" smtClean="0"/>
                        <a:t>)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0939235"/>
                  </a:ext>
                </a:extLst>
              </a:tr>
              <a:tr h="4568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병원 홍보강화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96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106.7%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경영관리계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extLst>
                  <a:ext uri="{0D108BD9-81ED-4DB2-BD59-A6C34878D82A}">
                    <a16:rowId xmlns:a16="http://schemas.microsoft.com/office/drawing/2014/main" val="910079990"/>
                  </a:ext>
                </a:extLst>
              </a:tr>
              <a:tr h="40622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종합검진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검진 수익 증대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1,500</a:t>
                      </a:r>
                      <a:r>
                        <a:rPr lang="ko-KR" altLang="en-US" sz="1200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백만원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1,681</a:t>
                      </a:r>
                      <a:r>
                        <a:rPr lang="ko-KR" altLang="en-US" sz="1200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백만원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112.0%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건강검진센터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extLst>
                  <a:ext uri="{0D108BD9-81ED-4DB2-BD59-A6C34878D82A}">
                    <a16:rowId xmlns:a16="http://schemas.microsoft.com/office/drawing/2014/main" val="3261097109"/>
                  </a:ext>
                </a:extLst>
              </a:tr>
              <a:tr h="4568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’20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년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응급의료기관</a:t>
                      </a:r>
                      <a:r>
                        <a:rPr lang="en-US" altLang="ko-KR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평가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</a:t>
                      </a:r>
                      <a:r>
                        <a:rPr lang="ko-KR" altLang="en-US" sz="12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  <a:endParaRPr lang="ko-KR" altLang="en-US" sz="1200" kern="0" spc="-1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</a:t>
                      </a:r>
                      <a:r>
                        <a:rPr lang="ko-KR" altLang="en-US" sz="12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  <a:endParaRPr lang="ko-KR" altLang="en-US" sz="1200" kern="0" spc="-1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100.0</a:t>
                      </a: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%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응급의료센터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extLst>
                  <a:ext uri="{0D108BD9-81ED-4DB2-BD59-A6C34878D82A}">
                    <a16:rowId xmlns:a16="http://schemas.microsoft.com/office/drawing/2014/main" val="159354284"/>
                  </a:ext>
                </a:extLst>
              </a:tr>
              <a:tr h="4568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4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감염병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 위기대응 역량 강화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260.0%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감염병센터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extLst>
                  <a:ext uri="{0D108BD9-81ED-4DB2-BD59-A6C34878D82A}">
                    <a16:rowId xmlns:a16="http://schemas.microsoft.com/office/drawing/2014/main" val="1125410513"/>
                  </a:ext>
                </a:extLst>
              </a:tr>
              <a:tr h="4568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약제급여적정성 평가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3.41%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3.38%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101.7%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약제과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extLst>
                  <a:ext uri="{0D108BD9-81ED-4DB2-BD59-A6C34878D82A}">
                    <a16:rowId xmlns:a16="http://schemas.microsoft.com/office/drawing/2014/main" val="3998213058"/>
                  </a:ext>
                </a:extLst>
              </a:tr>
              <a:tr h="4568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6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간호역량강화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425.0%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간호과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extLst>
                  <a:ext uri="{0D108BD9-81ED-4DB2-BD59-A6C34878D82A}">
                    <a16:rowId xmlns:a16="http://schemas.microsoft.com/office/drawing/2014/main" val="1365679414"/>
                  </a:ext>
                </a:extLst>
              </a:tr>
              <a:tr h="71230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7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고가장비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 효율성 향상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24,533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18,633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76.0%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영상의학실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 코로나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 인한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고가장비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촬영건수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감소로 실적 저조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extLst>
                  <a:ext uri="{0D108BD9-81ED-4DB2-BD59-A6C34878D82A}">
                    <a16:rowId xmlns:a16="http://schemas.microsoft.com/office/drawing/2014/main" val="2004545118"/>
                  </a:ext>
                </a:extLst>
              </a:tr>
              <a:tr h="3950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8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70" baseline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물리치료 및 작업치료 </a:t>
                      </a:r>
                      <a:r>
                        <a:rPr lang="ko-KR" altLang="en-US" sz="1200" kern="0" spc="-70" baseline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수행률</a:t>
                      </a:r>
                      <a:r>
                        <a:rPr lang="ko-KR" altLang="en-US" sz="1200" kern="0" spc="-70" baseline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 향상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94%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94.1%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100.1%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물리치료실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extLst>
                  <a:ext uri="{0D108BD9-81ED-4DB2-BD59-A6C34878D82A}">
                    <a16:rowId xmlns:a16="http://schemas.microsoft.com/office/drawing/2014/main" val="3931615328"/>
                  </a:ext>
                </a:extLst>
              </a:tr>
              <a:tr h="40764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9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재료비절감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 및 수입증대 방안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220" baseline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혈액폐기율</a:t>
                      </a:r>
                      <a:r>
                        <a:rPr lang="ko-KR" altLang="en-US" sz="1200" kern="0" spc="-22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kern="0" spc="-22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0%</a:t>
                      </a:r>
                      <a:endParaRPr lang="ko-KR" altLang="en-US" sz="1200" kern="0" spc="-220" baseline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220" baseline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혈액폐기율</a:t>
                      </a:r>
                      <a:r>
                        <a:rPr lang="ko-KR" altLang="en-US" sz="1200" kern="0" spc="-22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kern="0" spc="-22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0%</a:t>
                      </a:r>
                      <a:endParaRPr lang="ko-KR" altLang="en-US" sz="1200" kern="0" spc="-220" baseline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100.0%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진단검사실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extLst>
                  <a:ext uri="{0D108BD9-81ED-4DB2-BD59-A6C34878D82A}">
                    <a16:rowId xmlns:a16="http://schemas.microsoft.com/office/drawing/2014/main" val="947198645"/>
                  </a:ext>
                </a:extLst>
              </a:tr>
            </a:tbl>
          </a:graphicData>
        </a:graphic>
      </p:graphicFrame>
      <p:grpSp>
        <p:nvGrpSpPr>
          <p:cNvPr id="3" name="그룹 2"/>
          <p:cNvGrpSpPr/>
          <p:nvPr/>
        </p:nvGrpSpPr>
        <p:grpSpPr>
          <a:xfrm>
            <a:off x="0" y="549275"/>
            <a:ext cx="9143664" cy="468040"/>
            <a:chOff x="336" y="180000"/>
            <a:chExt cx="9143664" cy="468040"/>
          </a:xfrm>
        </p:grpSpPr>
        <p:grpSp>
          <p:nvGrpSpPr>
            <p:cNvPr id="25" name="그룹 24"/>
            <p:cNvGrpSpPr/>
            <p:nvPr/>
          </p:nvGrpSpPr>
          <p:grpSpPr>
            <a:xfrm>
              <a:off x="336" y="180040"/>
              <a:ext cx="6228184" cy="468000"/>
              <a:chOff x="336" y="180040"/>
              <a:chExt cx="6228184" cy="360000"/>
            </a:xfrm>
          </p:grpSpPr>
          <p:sp>
            <p:nvSpPr>
              <p:cNvPr id="26" name="직사각형 25"/>
              <p:cNvSpPr/>
              <p:nvPr/>
            </p:nvSpPr>
            <p:spPr>
              <a:xfrm rot="10800000">
                <a:off x="336" y="180040"/>
                <a:ext cx="6228184" cy="360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79388" y="206120"/>
                <a:ext cx="446495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000" b="1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□  </a:t>
                </a:r>
                <a:r>
                  <a:rPr lang="en-US" altLang="ko-KR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2020</a:t>
                </a:r>
                <a:r>
                  <a:rPr lang="ko-KR" altLang="en-US" sz="2000" dirty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년도 </a:t>
                </a:r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주요업무 추진실적</a:t>
                </a:r>
                <a:endParaRPr lang="ko-KR" altLang="en-US" sz="20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>
              <a:off x="6120000" y="180000"/>
              <a:ext cx="302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spc="-100" dirty="0">
                  <a:latin typeface="HY견명조" panose="02030600000101010101" pitchFamily="18" charset="-127"/>
                  <a:ea typeface="HY견명조" panose="02030600000101010101" pitchFamily="18" charset="-127"/>
                </a:rPr>
                <a:t>불필요한 검사나 수술은 하지 않는 병원</a:t>
              </a:r>
              <a:endParaRPr lang="en-US" altLang="ko-KR" sz="1100" spc="-100" dirty="0">
                <a:latin typeface="HY견명조" panose="02030600000101010101" pitchFamily="18" charset="-127"/>
                <a:ea typeface="HY견명조" panose="02030600000101010101" pitchFamily="18" charset="-127"/>
              </a:endParaRPr>
            </a:p>
            <a:p>
              <a:pPr algn="ctr"/>
              <a:r>
                <a:rPr lang="ko-KR" altLang="en-US" sz="1100" spc="-100" dirty="0">
                  <a:latin typeface="HY견명조" panose="02030600000101010101" pitchFamily="18" charset="-127"/>
                  <a:ea typeface="HY견명조" panose="02030600000101010101" pitchFamily="18" charset="-127"/>
                </a:rPr>
                <a:t>친절하고 설명 잘해주는 병원</a:t>
              </a: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8100392" y="6309320"/>
            <a:ext cx="883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/>
              <a:t>- 8 -</a:t>
            </a:r>
            <a:endParaRPr lang="ko-KR" altLang="en-US" sz="1400" dirty="0"/>
          </a:p>
        </p:txBody>
      </p:sp>
      <p:grpSp>
        <p:nvGrpSpPr>
          <p:cNvPr id="32" name="그룹 31"/>
          <p:cNvGrpSpPr/>
          <p:nvPr/>
        </p:nvGrpSpPr>
        <p:grpSpPr>
          <a:xfrm>
            <a:off x="0" y="6165304"/>
            <a:ext cx="9144000" cy="504056"/>
            <a:chOff x="0" y="6381328"/>
            <a:chExt cx="9144000" cy="504056"/>
          </a:xfrm>
        </p:grpSpPr>
        <p:cxnSp>
          <p:nvCxnSpPr>
            <p:cNvPr id="33" name="직선 연결선 32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그림 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6474599"/>
              <a:ext cx="1982898" cy="4107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089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4474998"/>
              </p:ext>
            </p:extLst>
          </p:nvPr>
        </p:nvGraphicFramePr>
        <p:xfrm>
          <a:off x="179053" y="1260141"/>
          <a:ext cx="8785226" cy="4662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497">
                  <a:extLst>
                    <a:ext uri="{9D8B030D-6E8A-4147-A177-3AD203B41FA5}">
                      <a16:colId xmlns:a16="http://schemas.microsoft.com/office/drawing/2014/main" val="844959266"/>
                    </a:ext>
                  </a:extLst>
                </a:gridCol>
                <a:gridCol w="2294713">
                  <a:extLst>
                    <a:ext uri="{9D8B030D-6E8A-4147-A177-3AD203B41FA5}">
                      <a16:colId xmlns:a16="http://schemas.microsoft.com/office/drawing/2014/main" val="3345682958"/>
                    </a:ext>
                  </a:extLst>
                </a:gridCol>
                <a:gridCol w="902880">
                  <a:extLst>
                    <a:ext uri="{9D8B030D-6E8A-4147-A177-3AD203B41FA5}">
                      <a16:colId xmlns:a16="http://schemas.microsoft.com/office/drawing/2014/main" val="2479485932"/>
                    </a:ext>
                  </a:extLst>
                </a:gridCol>
                <a:gridCol w="902880">
                  <a:extLst>
                    <a:ext uri="{9D8B030D-6E8A-4147-A177-3AD203B41FA5}">
                      <a16:colId xmlns:a16="http://schemas.microsoft.com/office/drawing/2014/main" val="1930387998"/>
                    </a:ext>
                  </a:extLst>
                </a:gridCol>
                <a:gridCol w="625071">
                  <a:extLst>
                    <a:ext uri="{9D8B030D-6E8A-4147-A177-3AD203B41FA5}">
                      <a16:colId xmlns:a16="http://schemas.microsoft.com/office/drawing/2014/main" val="1470293876"/>
                    </a:ext>
                  </a:extLst>
                </a:gridCol>
                <a:gridCol w="902880">
                  <a:extLst>
                    <a:ext uri="{9D8B030D-6E8A-4147-A177-3AD203B41FA5}">
                      <a16:colId xmlns:a16="http://schemas.microsoft.com/office/drawing/2014/main" val="815215126"/>
                    </a:ext>
                  </a:extLst>
                </a:gridCol>
                <a:gridCol w="2656305">
                  <a:extLst>
                    <a:ext uri="{9D8B030D-6E8A-4147-A177-3AD203B41FA5}">
                      <a16:colId xmlns:a16="http://schemas.microsoft.com/office/drawing/2014/main" val="3683861626"/>
                    </a:ext>
                  </a:extLst>
                </a:gridCol>
              </a:tblGrid>
              <a:tr h="4624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연번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사업명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’20</a:t>
                      </a:r>
                      <a:r>
                        <a:rPr lang="ko-KR" altLang="en-US" sz="1200" dirty="0" smtClean="0"/>
                        <a:t>년 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ko-KR" altLang="en-US" sz="1200" dirty="0" smtClean="0"/>
                        <a:t>목표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/>
                        <a:t>’20</a:t>
                      </a:r>
                      <a:r>
                        <a:rPr lang="ko-KR" altLang="en-US" sz="1200" dirty="0" smtClean="0"/>
                        <a:t>년 </a:t>
                      </a:r>
                      <a:endParaRPr lang="en-US" altLang="ko-KR" sz="1200" dirty="0" smtClean="0"/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실적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spc="-150" dirty="0" err="1" smtClean="0"/>
                        <a:t>달성율</a:t>
                      </a:r>
                      <a:endParaRPr lang="ko-KR" altLang="en-US" sz="1200" spc="-15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추진부서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/>
                        <a:t>비고</a:t>
                      </a:r>
                      <a:r>
                        <a:rPr lang="en-US" altLang="ko-KR" sz="1200" dirty="0" smtClean="0"/>
                        <a:t>(</a:t>
                      </a:r>
                      <a:r>
                        <a:rPr lang="ko-KR" altLang="en-US" sz="1200" dirty="0" err="1" smtClean="0"/>
                        <a:t>미달성</a:t>
                      </a:r>
                      <a:r>
                        <a:rPr lang="ko-KR" altLang="en-US" sz="1200" dirty="0" smtClean="0"/>
                        <a:t> 사유</a:t>
                      </a:r>
                      <a:r>
                        <a:rPr lang="en-US" altLang="ko-KR" sz="1200" dirty="0" smtClean="0"/>
                        <a:t>)</a:t>
                      </a:r>
                      <a:endParaRPr lang="ko-KR" altLang="en-US" sz="1200" dirty="0" smtClean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0939235"/>
                  </a:ext>
                </a:extLst>
              </a:tr>
              <a:tr h="46230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건전재정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세입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·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세출 균형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3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간호 </a:t>
                      </a:r>
                      <a:r>
                        <a:rPr lang="en-US" altLang="ko-KR" sz="1000" kern="0" spc="-3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· </a:t>
                      </a:r>
                      <a:r>
                        <a:rPr lang="ko-KR" altLang="en-US" sz="1000" kern="0" spc="-3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간병</a:t>
                      </a:r>
                      <a:r>
                        <a:rPr lang="ko-KR" altLang="en-US" sz="1000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병상확대</a:t>
                      </a:r>
                      <a:r>
                        <a:rPr lang="en-US" altLang="ko-KR" sz="10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</a:t>
                      </a:r>
                    </a:p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중환자실 재가동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3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간호 </a:t>
                      </a:r>
                      <a:r>
                        <a:rPr lang="en-US" altLang="ko-KR" sz="1000" kern="0" spc="-3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· </a:t>
                      </a:r>
                      <a:r>
                        <a:rPr lang="ko-KR" altLang="en-US" sz="1000" kern="0" spc="-3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간병</a:t>
                      </a:r>
                      <a:r>
                        <a:rPr lang="ko-KR" altLang="en-US" sz="1000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병상확대</a:t>
                      </a:r>
                      <a:r>
                        <a:rPr lang="en-US" altLang="ko-KR" sz="1000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중환자실 재가동</a:t>
                      </a:r>
                      <a:endParaRPr lang="ko-KR" altLang="en-US" sz="1200" kern="0" spc="-1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100.0%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기획계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extLst>
                  <a:ext uri="{0D108BD9-81ED-4DB2-BD59-A6C34878D82A}">
                    <a16:rowId xmlns:a16="http://schemas.microsoft.com/office/drawing/2014/main" val="910079990"/>
                  </a:ext>
                </a:extLst>
              </a:tr>
              <a:tr h="3392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11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건전한 조직문화 조성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600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701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100.0%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총무계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extLst>
                  <a:ext uri="{0D108BD9-81ED-4DB2-BD59-A6C34878D82A}">
                    <a16:rowId xmlns:a16="http://schemas.microsoft.com/office/drawing/2014/main" val="3261097109"/>
                  </a:ext>
                </a:extLst>
              </a:tr>
              <a:tr h="3775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12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표준진료지침 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적용율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60%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80.1%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133.5%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적정관리계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70" baseline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extLst>
                  <a:ext uri="{0D108BD9-81ED-4DB2-BD59-A6C34878D82A}">
                    <a16:rowId xmlns:a16="http://schemas.microsoft.com/office/drawing/2014/main" val="159354284"/>
                  </a:ext>
                </a:extLst>
              </a:tr>
              <a:tr h="3775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13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비용절감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1,400</a:t>
                      </a:r>
                      <a:r>
                        <a:rPr lang="ko-KR" altLang="en-US" sz="1200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백만원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1,414</a:t>
                      </a:r>
                      <a:r>
                        <a:rPr lang="ko-KR" altLang="en-US" sz="1200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백만원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101.0%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경리계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extLst>
                  <a:ext uri="{0D108BD9-81ED-4DB2-BD59-A6C34878D82A}">
                    <a16:rowId xmlns:a16="http://schemas.microsoft.com/office/drawing/2014/main" val="1125410513"/>
                  </a:ext>
                </a:extLst>
              </a:tr>
              <a:tr h="46230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14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시설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·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장비 현대화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11,410</a:t>
                      </a:r>
                      <a:r>
                        <a:rPr lang="ko-KR" altLang="en-US" sz="1200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백만원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11,410</a:t>
                      </a:r>
                      <a:r>
                        <a:rPr lang="ko-KR" altLang="en-US" sz="1200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백만원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100.0%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시설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관리계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extLst>
                  <a:ext uri="{0D108BD9-81ED-4DB2-BD59-A6C34878D82A}">
                    <a16:rowId xmlns:a16="http://schemas.microsoft.com/office/drawing/2014/main" val="3998213058"/>
                  </a:ext>
                </a:extLst>
              </a:tr>
              <a:tr h="46230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본인미수금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발생 최소화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95.0%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93.2%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98.1%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원무계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extLst>
                  <a:ext uri="{0D108BD9-81ED-4DB2-BD59-A6C34878D82A}">
                    <a16:rowId xmlns:a16="http://schemas.microsoft.com/office/drawing/2014/main" val="1365679414"/>
                  </a:ext>
                </a:extLst>
              </a:tr>
              <a:tr h="45970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16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삭감율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최소화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0.47%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0.56%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80.9%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심사계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 건강보험 </a:t>
                      </a:r>
                      <a:r>
                        <a:rPr lang="ko-KR" altLang="en-US" sz="1200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심사평가원 심사기준 </a:t>
                      </a:r>
                      <a:r>
                        <a:rPr lang="ko-KR" altLang="en-US" sz="12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강화로</a:t>
                      </a:r>
                      <a:endParaRPr lang="en-US" altLang="ko-KR" sz="1200" kern="0" spc="-1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삭감율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증가에 따른 목표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미달성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extLst>
                  <a:ext uri="{0D108BD9-81ED-4DB2-BD59-A6C34878D82A}">
                    <a16:rowId xmlns:a16="http://schemas.microsoft.com/office/drawing/2014/main" val="2004545118"/>
                  </a:ext>
                </a:extLst>
              </a:tr>
              <a:tr h="3970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17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입원환자 영양관리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2,700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2,354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87.2%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영양계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2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 코로나</a:t>
                      </a:r>
                      <a:r>
                        <a:rPr lang="en-US" altLang="ko-KR" sz="1200" kern="0" spc="-20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</a:t>
                      </a:r>
                      <a:r>
                        <a:rPr lang="ko-KR" altLang="en-US" sz="1200" kern="0" spc="-200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 인한 입원환자 감소로 </a:t>
                      </a:r>
                      <a:r>
                        <a:rPr lang="ko-KR" altLang="en-US" sz="1200" kern="0" spc="-2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목표</a:t>
                      </a:r>
                      <a:endParaRPr lang="en-US" altLang="ko-KR" sz="1200" kern="0" spc="-200" baseline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2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</a:t>
                      </a:r>
                      <a:r>
                        <a:rPr lang="ko-KR" altLang="en-US" sz="1200" kern="0" spc="-200" baseline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미달성</a:t>
                      </a:r>
                      <a:endParaRPr lang="ko-KR" altLang="en-US" sz="1200" kern="0" spc="-200" baseline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extLst>
                  <a:ext uri="{0D108BD9-81ED-4DB2-BD59-A6C34878D82A}">
                    <a16:rowId xmlns:a16="http://schemas.microsoft.com/office/drawing/2014/main" val="2563839692"/>
                  </a:ext>
                </a:extLst>
              </a:tr>
              <a:tr h="4947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18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장례식장 수익증대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1,416</a:t>
                      </a:r>
                      <a:r>
                        <a:rPr lang="ko-KR" altLang="en-US" sz="1200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백만원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1,405</a:t>
                      </a:r>
                      <a:r>
                        <a:rPr lang="ko-KR" altLang="en-US" sz="1200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백만원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99.2%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부대사업계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-1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extLst>
                  <a:ext uri="{0D108BD9-81ED-4DB2-BD59-A6C34878D82A}">
                    <a16:rowId xmlns:a16="http://schemas.microsoft.com/office/drawing/2014/main" val="3931615328"/>
                  </a:ext>
                </a:extLst>
              </a:tr>
              <a:tr h="36709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19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공공보건의료사업 강화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6,691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7,653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114.0%</a:t>
                      </a: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공공의료계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8411" marR="48411" marT="13384" marB="13384" anchor="ctr"/>
                </a:tc>
                <a:extLst>
                  <a:ext uri="{0D108BD9-81ED-4DB2-BD59-A6C34878D82A}">
                    <a16:rowId xmlns:a16="http://schemas.microsoft.com/office/drawing/2014/main" val="947198645"/>
                  </a:ext>
                </a:extLst>
              </a:tr>
            </a:tbl>
          </a:graphicData>
        </a:graphic>
      </p:graphicFrame>
      <p:grpSp>
        <p:nvGrpSpPr>
          <p:cNvPr id="31" name="그룹 30"/>
          <p:cNvGrpSpPr/>
          <p:nvPr/>
        </p:nvGrpSpPr>
        <p:grpSpPr>
          <a:xfrm>
            <a:off x="0" y="549275"/>
            <a:ext cx="9143664" cy="468040"/>
            <a:chOff x="336" y="180000"/>
            <a:chExt cx="9143664" cy="468040"/>
          </a:xfrm>
        </p:grpSpPr>
        <p:grpSp>
          <p:nvGrpSpPr>
            <p:cNvPr id="33" name="그룹 32"/>
            <p:cNvGrpSpPr/>
            <p:nvPr/>
          </p:nvGrpSpPr>
          <p:grpSpPr>
            <a:xfrm>
              <a:off x="336" y="180040"/>
              <a:ext cx="6228184" cy="468000"/>
              <a:chOff x="336" y="180040"/>
              <a:chExt cx="6228184" cy="360000"/>
            </a:xfrm>
          </p:grpSpPr>
          <p:sp>
            <p:nvSpPr>
              <p:cNvPr id="35" name="직사각형 34"/>
              <p:cNvSpPr/>
              <p:nvPr/>
            </p:nvSpPr>
            <p:spPr>
              <a:xfrm rot="10800000">
                <a:off x="336" y="180040"/>
                <a:ext cx="6228184" cy="360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179388" y="206120"/>
                <a:ext cx="475298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000" b="1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□</a:t>
                </a:r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 </a:t>
                </a:r>
                <a:r>
                  <a:rPr lang="en-US" altLang="ko-KR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2020</a:t>
                </a:r>
                <a:r>
                  <a:rPr lang="ko-KR" altLang="en-US" sz="2000" dirty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년도 </a:t>
                </a:r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주요업무 추진실적</a:t>
                </a:r>
                <a:endParaRPr lang="ko-KR" altLang="en-US" sz="20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34" name="직사각형 33"/>
            <p:cNvSpPr/>
            <p:nvPr/>
          </p:nvSpPr>
          <p:spPr>
            <a:xfrm>
              <a:off x="6120000" y="180000"/>
              <a:ext cx="302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spc="-100" dirty="0">
                  <a:latin typeface="HY견명조" panose="02030600000101010101" pitchFamily="18" charset="-127"/>
                  <a:ea typeface="HY견명조" panose="02030600000101010101" pitchFamily="18" charset="-127"/>
                </a:rPr>
                <a:t>불필요한 검사나 수술은 하지 않는 병원</a:t>
              </a:r>
              <a:endParaRPr lang="en-US" altLang="ko-KR" sz="1100" spc="-100" dirty="0">
                <a:latin typeface="HY견명조" panose="02030600000101010101" pitchFamily="18" charset="-127"/>
                <a:ea typeface="HY견명조" panose="02030600000101010101" pitchFamily="18" charset="-127"/>
              </a:endParaRPr>
            </a:p>
            <a:p>
              <a:pPr algn="ctr"/>
              <a:r>
                <a:rPr lang="ko-KR" altLang="en-US" sz="1100" spc="-100" dirty="0">
                  <a:latin typeface="HY견명조" panose="02030600000101010101" pitchFamily="18" charset="-127"/>
                  <a:ea typeface="HY견명조" panose="02030600000101010101" pitchFamily="18" charset="-127"/>
                </a:rPr>
                <a:t>친절하고 설명 잘해주는 병원</a:t>
              </a: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8100392" y="6309320"/>
            <a:ext cx="883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/>
              <a:t>- 9 -</a:t>
            </a:r>
            <a:endParaRPr lang="ko-KR" altLang="en-US" sz="1400" dirty="0"/>
          </a:p>
        </p:txBody>
      </p:sp>
      <p:grpSp>
        <p:nvGrpSpPr>
          <p:cNvPr id="38" name="그룹 37"/>
          <p:cNvGrpSpPr/>
          <p:nvPr/>
        </p:nvGrpSpPr>
        <p:grpSpPr>
          <a:xfrm>
            <a:off x="0" y="6165304"/>
            <a:ext cx="9144000" cy="504056"/>
            <a:chOff x="0" y="6381328"/>
            <a:chExt cx="9144000" cy="504056"/>
          </a:xfrm>
        </p:grpSpPr>
        <p:cxnSp>
          <p:nvCxnSpPr>
            <p:cNvPr id="39" name="직선 연결선 3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" name="그림 3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6474599"/>
              <a:ext cx="1982898" cy="4107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313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/>
          <p:nvPr/>
        </p:nvGrpSpPr>
        <p:grpSpPr>
          <a:xfrm>
            <a:off x="336" y="560533"/>
            <a:ext cx="9143664" cy="468000"/>
            <a:chOff x="336" y="180000"/>
            <a:chExt cx="9143664" cy="360040"/>
          </a:xfrm>
        </p:grpSpPr>
        <p:sp>
          <p:nvSpPr>
            <p:cNvPr id="42" name="직사각형 41"/>
            <p:cNvSpPr/>
            <p:nvPr/>
          </p:nvSpPr>
          <p:spPr>
            <a:xfrm>
              <a:off x="2915816" y="180000"/>
              <a:ext cx="6228184" cy="360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bg1">
                    <a:lumMod val="85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336" y="180000"/>
              <a:ext cx="3024000" cy="36004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spc="-100" dirty="0">
                  <a:latin typeface="HY견명조" panose="02030600000101010101" pitchFamily="18" charset="-127"/>
                  <a:ea typeface="HY견명조" panose="02030600000101010101" pitchFamily="18" charset="-127"/>
                </a:rPr>
                <a:t>불필요한 검사나 수술은 하지 않는 병원</a:t>
              </a:r>
              <a:endParaRPr lang="en-US" altLang="ko-KR" sz="1100" spc="-100" dirty="0">
                <a:latin typeface="HY견명조" panose="02030600000101010101" pitchFamily="18" charset="-127"/>
                <a:ea typeface="HY견명조" panose="02030600000101010101" pitchFamily="18" charset="-127"/>
              </a:endParaRPr>
            </a:p>
            <a:p>
              <a:pPr algn="ctr"/>
              <a:r>
                <a:rPr lang="ko-KR" altLang="en-US" sz="1100" spc="-100" dirty="0">
                  <a:latin typeface="HY견명조" panose="02030600000101010101" pitchFamily="18" charset="-127"/>
                  <a:ea typeface="HY견명조" panose="02030600000101010101" pitchFamily="18" charset="-127"/>
                </a:rPr>
                <a:t>친절하고 설명 잘해주는 병원</a:t>
              </a: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0" y="2794430"/>
            <a:ext cx="9144000" cy="1604978"/>
            <a:chOff x="0" y="2630782"/>
            <a:chExt cx="9144000" cy="1604978"/>
          </a:xfrm>
        </p:grpSpPr>
        <p:grpSp>
          <p:nvGrpSpPr>
            <p:cNvPr id="47" name="그룹 46"/>
            <p:cNvGrpSpPr/>
            <p:nvPr/>
          </p:nvGrpSpPr>
          <p:grpSpPr>
            <a:xfrm>
              <a:off x="1396024" y="2631104"/>
              <a:ext cx="5172044" cy="1595520"/>
              <a:chOff x="1396024" y="2631104"/>
              <a:chExt cx="5172044" cy="1595520"/>
            </a:xfrm>
          </p:grpSpPr>
          <p:sp>
            <p:nvSpPr>
              <p:cNvPr id="53" name="직사각형 52"/>
              <p:cNvSpPr/>
              <p:nvPr/>
            </p:nvSpPr>
            <p:spPr>
              <a:xfrm>
                <a:off x="1998947" y="3111483"/>
                <a:ext cx="4569121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Ⅳ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2021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년도 부서별</a:t>
                </a:r>
                <a:endParaRPr kumimoji="1" lang="en-US" altLang="ko-KR" sz="3200" dirty="0" smtClean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dirty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   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  주요업무 추진계획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54" name="직사각형 53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8" name="직사각형 47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0" y="6165304"/>
            <a:ext cx="9144000" cy="504056"/>
            <a:chOff x="0" y="6165304"/>
            <a:chExt cx="9144000" cy="504056"/>
          </a:xfrm>
        </p:grpSpPr>
        <p:sp>
          <p:nvSpPr>
            <p:cNvPr id="41" name="TextBox 40"/>
            <p:cNvSpPr txBox="1"/>
            <p:nvPr/>
          </p:nvSpPr>
          <p:spPr>
            <a:xfrm>
              <a:off x="8100392" y="6309320"/>
              <a:ext cx="883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- 10 -</a:t>
              </a:r>
              <a:endParaRPr lang="ko-KR" altLang="en-US" sz="1400" dirty="0"/>
            </a:p>
          </p:txBody>
        </p:sp>
        <p:grpSp>
          <p:nvGrpSpPr>
            <p:cNvPr id="43" name="그룹 42"/>
            <p:cNvGrpSpPr/>
            <p:nvPr/>
          </p:nvGrpSpPr>
          <p:grpSpPr>
            <a:xfrm>
              <a:off x="0" y="6165304"/>
              <a:ext cx="9144000" cy="504056"/>
              <a:chOff x="0" y="6381328"/>
              <a:chExt cx="9144000" cy="504056"/>
            </a:xfrm>
          </p:grpSpPr>
          <p:cxnSp>
            <p:nvCxnSpPr>
              <p:cNvPr id="45" name="직선 연결선 44"/>
              <p:cNvCxnSpPr/>
              <p:nvPr/>
            </p:nvCxnSpPr>
            <p:spPr>
              <a:xfrm>
                <a:off x="0" y="6381328"/>
                <a:ext cx="9144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5" name="그림 5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512" y="6474599"/>
                <a:ext cx="1982898" cy="41078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80088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91"/>
          <p:cNvSpPr txBox="1"/>
          <p:nvPr/>
        </p:nvSpPr>
        <p:spPr>
          <a:xfrm>
            <a:off x="71999" y="206131"/>
            <a:ext cx="42839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400" b="1" dirty="0">
                <a:solidFill>
                  <a:schemeClr val="bg1"/>
                </a:solidFill>
                <a:ea typeface="HY헤드라인M" pitchFamily="18" charset="-127"/>
              </a:rPr>
              <a:t>Ⅳ</a:t>
            </a:r>
            <a:r>
              <a:rPr kumimoji="1" lang="en-US" altLang="ko-KR" sz="14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2021</a:t>
            </a:r>
            <a:r>
              <a:rPr kumimoji="1" lang="ko-KR" altLang="en-US" sz="14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년도 </a:t>
            </a:r>
            <a:r>
              <a:rPr kumimoji="1" lang="ko-KR" altLang="en-US" sz="1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부서별 주요업무 추진계획 </a:t>
            </a:r>
            <a:r>
              <a:rPr kumimoji="1" lang="en-US" altLang="ko-KR" sz="1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kumimoji="1" lang="ko-KR" altLang="en-US" sz="1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총괄</a:t>
            </a:r>
            <a:endParaRPr kumimoji="1" lang="en-US" altLang="ko-KR" sz="14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336" y="549275"/>
            <a:ext cx="9143664" cy="468040"/>
            <a:chOff x="336" y="180000"/>
            <a:chExt cx="9143664" cy="468040"/>
          </a:xfrm>
        </p:grpSpPr>
        <p:sp>
          <p:nvSpPr>
            <p:cNvPr id="24" name="직사각형 23"/>
            <p:cNvSpPr/>
            <p:nvPr/>
          </p:nvSpPr>
          <p:spPr>
            <a:xfrm>
              <a:off x="6120000" y="180000"/>
              <a:ext cx="302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spc="-100" dirty="0">
                  <a:latin typeface="HY견명조" panose="02030600000101010101" pitchFamily="18" charset="-127"/>
                  <a:ea typeface="HY견명조" panose="02030600000101010101" pitchFamily="18" charset="-127"/>
                </a:rPr>
                <a:t>불필요한 검사나 수술은 하지 않는 병원</a:t>
              </a:r>
              <a:endParaRPr lang="en-US" altLang="ko-KR" sz="1100" spc="-100" dirty="0">
                <a:latin typeface="HY견명조" panose="02030600000101010101" pitchFamily="18" charset="-127"/>
                <a:ea typeface="HY견명조" panose="02030600000101010101" pitchFamily="18" charset="-127"/>
              </a:endParaRPr>
            </a:p>
            <a:p>
              <a:pPr algn="ctr"/>
              <a:r>
                <a:rPr lang="ko-KR" altLang="en-US" sz="1100" spc="-100" dirty="0">
                  <a:latin typeface="HY견명조" panose="02030600000101010101" pitchFamily="18" charset="-127"/>
                  <a:ea typeface="HY견명조" panose="02030600000101010101" pitchFamily="18" charset="-127"/>
                </a:rPr>
                <a:t>친절하고 설명 잘해주는 병원</a:t>
              </a:r>
            </a:p>
          </p:txBody>
        </p:sp>
        <p:grpSp>
          <p:nvGrpSpPr>
            <p:cNvPr id="25" name="그룹 24"/>
            <p:cNvGrpSpPr/>
            <p:nvPr/>
          </p:nvGrpSpPr>
          <p:grpSpPr>
            <a:xfrm>
              <a:off x="336" y="180040"/>
              <a:ext cx="6228184" cy="468000"/>
              <a:chOff x="336" y="180040"/>
              <a:chExt cx="6228184" cy="360000"/>
            </a:xfrm>
          </p:grpSpPr>
          <p:sp>
            <p:nvSpPr>
              <p:cNvPr id="26" name="직사각형 25"/>
              <p:cNvSpPr/>
              <p:nvPr/>
            </p:nvSpPr>
            <p:spPr>
              <a:xfrm rot="10800000">
                <a:off x="336" y="180040"/>
                <a:ext cx="6228184" cy="360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79387" y="205946"/>
                <a:ext cx="4754337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000" b="1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□</a:t>
                </a:r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 </a:t>
                </a:r>
                <a:r>
                  <a:rPr lang="en-US" altLang="ko-KR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2021</a:t>
                </a:r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년도 부서별 주요업무 추진계획</a:t>
                </a:r>
                <a:endParaRPr lang="ko-KR" altLang="en-US" sz="20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  <p:grpSp>
        <p:nvGrpSpPr>
          <p:cNvPr id="28" name="그룹 27"/>
          <p:cNvGrpSpPr/>
          <p:nvPr/>
        </p:nvGrpSpPr>
        <p:grpSpPr>
          <a:xfrm>
            <a:off x="0" y="6165304"/>
            <a:ext cx="9144000" cy="504056"/>
            <a:chOff x="0" y="6165304"/>
            <a:chExt cx="9144000" cy="504056"/>
          </a:xfrm>
        </p:grpSpPr>
        <p:sp>
          <p:nvSpPr>
            <p:cNvPr id="29" name="TextBox 28"/>
            <p:cNvSpPr txBox="1"/>
            <p:nvPr/>
          </p:nvSpPr>
          <p:spPr>
            <a:xfrm>
              <a:off x="8100392" y="6309320"/>
              <a:ext cx="883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- 11 -</a:t>
              </a:r>
              <a:endParaRPr lang="ko-KR" altLang="en-US" sz="1400" dirty="0"/>
            </a:p>
          </p:txBody>
        </p:sp>
        <p:grpSp>
          <p:nvGrpSpPr>
            <p:cNvPr id="30" name="그룹 29"/>
            <p:cNvGrpSpPr/>
            <p:nvPr/>
          </p:nvGrpSpPr>
          <p:grpSpPr>
            <a:xfrm>
              <a:off x="0" y="6165304"/>
              <a:ext cx="9144000" cy="504056"/>
              <a:chOff x="0" y="6381328"/>
              <a:chExt cx="9144000" cy="504056"/>
            </a:xfrm>
          </p:grpSpPr>
          <p:cxnSp>
            <p:nvCxnSpPr>
              <p:cNvPr id="31" name="직선 연결선 30"/>
              <p:cNvCxnSpPr/>
              <p:nvPr/>
            </p:nvCxnSpPr>
            <p:spPr>
              <a:xfrm>
                <a:off x="0" y="6381328"/>
                <a:ext cx="9144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2" name="그림 3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512" y="6474599"/>
                <a:ext cx="1982898" cy="410785"/>
              </a:xfrm>
              <a:prstGeom prst="rect">
                <a:avLst/>
              </a:prstGeom>
            </p:spPr>
          </p:pic>
        </p:grpSp>
      </p:grp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070038"/>
              </p:ext>
            </p:extLst>
          </p:nvPr>
        </p:nvGraphicFramePr>
        <p:xfrm>
          <a:off x="199025" y="1322774"/>
          <a:ext cx="8765463" cy="4502644"/>
        </p:xfrm>
        <a:graphic>
          <a:graphicData uri="http://schemas.openxmlformats.org/drawingml/2006/table">
            <a:tbl>
              <a:tblPr/>
              <a:tblGrid>
                <a:gridCol w="484543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2520158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2952450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9273447"/>
                    </a:ext>
                  </a:extLst>
                </a:gridCol>
              </a:tblGrid>
              <a:tr h="37803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연번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사업명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성과지표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2021</a:t>
                      </a: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년 목표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추진부서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4124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병원 홍보 활성화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미디어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홍보횟수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및 홍보매체 확대 등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50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건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경영관리계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996021"/>
                  </a:ext>
                </a:extLst>
              </a:tr>
              <a:tr h="4124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건강증진센터 활성화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검진수익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증대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2,100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백만원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건강증진센터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284236"/>
                  </a:ext>
                </a:extLst>
              </a:tr>
              <a:tr h="4124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응급의료기관 평가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응급의료기관 평가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‘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B’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등급 유지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응급의료센터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10193"/>
                  </a:ext>
                </a:extLst>
              </a:tr>
              <a:tr h="412461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4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감염병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위기대응 강화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모의훈련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회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감염병센터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913118"/>
                  </a:ext>
                </a:extLst>
              </a:tr>
              <a:tr h="4124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감염관리교육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훈련 등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500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명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507646"/>
                  </a:ext>
                </a:extLst>
              </a:tr>
              <a:tr h="4124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약제급여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적정성 평가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처방건당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약품목수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1%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감소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3.35%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약제과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5651766"/>
                  </a:ext>
                </a:extLst>
              </a:tr>
              <a:tr h="4124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6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간호역량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강화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직무교육 등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17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회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간호과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510325"/>
                  </a:ext>
                </a:extLst>
              </a:tr>
              <a:tr h="4124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7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고가장비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효율성 향상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고가장비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검사건수증가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2%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증가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영상의학실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831777"/>
                  </a:ext>
                </a:extLst>
              </a:tr>
              <a:tr h="4124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8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3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물리치료 및 작업치료</a:t>
                      </a:r>
                      <a:r>
                        <a:rPr lang="ko-KR" altLang="en-US" sz="1200" kern="0" spc="-3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  </a:t>
                      </a:r>
                      <a:r>
                        <a:rPr lang="ko-KR" altLang="en-US" sz="1200" kern="0" spc="-3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수행율</a:t>
                      </a:r>
                      <a:r>
                        <a:rPr lang="ko-KR" altLang="en-US" sz="1200" kern="0" spc="-3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향상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물리치료 및 작업치료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수행율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95%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물리치료실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671388"/>
                  </a:ext>
                </a:extLst>
              </a:tr>
              <a:tr h="4124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내부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정도관리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강화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응급검사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소요시간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TAT) 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충족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율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98%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진단검사실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453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377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91"/>
          <p:cNvSpPr txBox="1"/>
          <p:nvPr/>
        </p:nvSpPr>
        <p:spPr>
          <a:xfrm>
            <a:off x="71999" y="206131"/>
            <a:ext cx="42839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400" b="1" dirty="0">
                <a:solidFill>
                  <a:schemeClr val="bg1"/>
                </a:solidFill>
                <a:ea typeface="HY헤드라인M" pitchFamily="18" charset="-127"/>
              </a:rPr>
              <a:t>Ⅳ</a:t>
            </a:r>
            <a:r>
              <a:rPr kumimoji="1" lang="en-US" altLang="ko-KR" sz="14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. 2021</a:t>
            </a:r>
            <a:r>
              <a:rPr kumimoji="1" lang="ko-KR" altLang="en-US" sz="14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년도 </a:t>
            </a:r>
            <a:r>
              <a:rPr kumimoji="1" lang="ko-KR" altLang="en-US" sz="1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부서별 주요업무 추진계획 </a:t>
            </a:r>
            <a:r>
              <a:rPr kumimoji="1" lang="en-US" altLang="ko-KR" sz="1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kumimoji="1" lang="ko-KR" altLang="en-US" sz="1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총괄</a:t>
            </a:r>
            <a:endParaRPr kumimoji="1" lang="en-US" altLang="ko-KR" sz="14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36" y="549275"/>
            <a:ext cx="9143664" cy="468040"/>
            <a:chOff x="-1349" y="332897"/>
            <a:chExt cx="9143664" cy="468040"/>
          </a:xfrm>
        </p:grpSpPr>
        <p:grpSp>
          <p:nvGrpSpPr>
            <p:cNvPr id="2" name="그룹 1"/>
            <p:cNvGrpSpPr/>
            <p:nvPr/>
          </p:nvGrpSpPr>
          <p:grpSpPr>
            <a:xfrm>
              <a:off x="-1349" y="332897"/>
              <a:ext cx="9143664" cy="468040"/>
              <a:chOff x="-1349" y="332897"/>
              <a:chExt cx="9143664" cy="468040"/>
            </a:xfrm>
          </p:grpSpPr>
          <p:sp>
            <p:nvSpPr>
              <p:cNvPr id="14" name="직사각형 13"/>
              <p:cNvSpPr/>
              <p:nvPr/>
            </p:nvSpPr>
            <p:spPr>
              <a:xfrm>
                <a:off x="6118315" y="332897"/>
                <a:ext cx="3024000" cy="468000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100" spc="-100" dirty="0">
                    <a:latin typeface="HY견명조" panose="02030600000101010101" pitchFamily="18" charset="-127"/>
                    <a:ea typeface="HY견명조" panose="02030600000101010101" pitchFamily="18" charset="-127"/>
                  </a:rPr>
                  <a:t>불필요한 검사나 수술은 하지 않는 병원</a:t>
                </a:r>
                <a:endParaRPr lang="en-US" altLang="ko-KR" sz="1100" spc="-100" dirty="0">
                  <a:latin typeface="HY견명조" panose="02030600000101010101" pitchFamily="18" charset="-127"/>
                  <a:ea typeface="HY견명조" panose="02030600000101010101" pitchFamily="18" charset="-127"/>
                </a:endParaRPr>
              </a:p>
              <a:p>
                <a:pPr algn="ctr"/>
                <a:r>
                  <a:rPr lang="ko-KR" altLang="en-US" sz="1100" spc="-100" dirty="0">
                    <a:latin typeface="HY견명조" panose="02030600000101010101" pitchFamily="18" charset="-127"/>
                    <a:ea typeface="HY견명조" panose="02030600000101010101" pitchFamily="18" charset="-127"/>
                  </a:rPr>
                  <a:t>친절하고 설명 잘해주는 병원</a:t>
                </a:r>
              </a:p>
            </p:txBody>
          </p:sp>
          <p:sp>
            <p:nvSpPr>
              <p:cNvPr id="16" name="직사각형 15"/>
              <p:cNvSpPr/>
              <p:nvPr/>
            </p:nvSpPr>
            <p:spPr>
              <a:xfrm rot="10800000">
                <a:off x="-1349" y="332937"/>
                <a:ext cx="6228184" cy="468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/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177702" y="366615"/>
              <a:ext cx="5546426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□  </a:t>
              </a:r>
              <a:r>
                <a:rPr lang="en-US" altLang="ko-KR" sz="20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2021</a:t>
              </a:r>
              <a:r>
                <a:rPr lang="ko-KR" altLang="en-US" sz="20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년도 부서별 </a:t>
              </a:r>
              <a:r>
                <a:rPr lang="ko-KR" altLang="en-US" sz="20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주요업무 추진계획</a:t>
              </a:r>
              <a:endParaRPr lang="ko-KR" altLang="en-US" sz="2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0" y="6165304"/>
            <a:ext cx="9144000" cy="504056"/>
            <a:chOff x="0" y="6165304"/>
            <a:chExt cx="9144000" cy="504056"/>
          </a:xfrm>
        </p:grpSpPr>
        <p:sp>
          <p:nvSpPr>
            <p:cNvPr id="19" name="TextBox 18"/>
            <p:cNvSpPr txBox="1"/>
            <p:nvPr/>
          </p:nvSpPr>
          <p:spPr>
            <a:xfrm>
              <a:off x="8100392" y="6309320"/>
              <a:ext cx="883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- 12 -</a:t>
              </a:r>
              <a:endParaRPr lang="ko-KR" altLang="en-US" sz="1400" dirty="0"/>
            </a:p>
          </p:txBody>
        </p:sp>
        <p:grpSp>
          <p:nvGrpSpPr>
            <p:cNvPr id="20" name="그룹 19"/>
            <p:cNvGrpSpPr/>
            <p:nvPr/>
          </p:nvGrpSpPr>
          <p:grpSpPr>
            <a:xfrm>
              <a:off x="0" y="6165304"/>
              <a:ext cx="9144000" cy="504056"/>
              <a:chOff x="0" y="6381328"/>
              <a:chExt cx="9144000" cy="504056"/>
            </a:xfrm>
          </p:grpSpPr>
          <p:cxnSp>
            <p:nvCxnSpPr>
              <p:cNvPr id="21" name="직선 연결선 20"/>
              <p:cNvCxnSpPr/>
              <p:nvPr/>
            </p:nvCxnSpPr>
            <p:spPr>
              <a:xfrm>
                <a:off x="0" y="6381328"/>
                <a:ext cx="9144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2" name="그림 2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512" y="6474599"/>
                <a:ext cx="1982898" cy="410785"/>
              </a:xfrm>
              <a:prstGeom prst="rect">
                <a:avLst/>
              </a:prstGeom>
            </p:spPr>
          </p:pic>
        </p:grpSp>
      </p:grp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16870"/>
              </p:ext>
            </p:extLst>
          </p:nvPr>
        </p:nvGraphicFramePr>
        <p:xfrm>
          <a:off x="195583" y="1324371"/>
          <a:ext cx="8768905" cy="4496187"/>
        </p:xfrm>
        <a:graphic>
          <a:graphicData uri="http://schemas.openxmlformats.org/drawingml/2006/table">
            <a:tbl>
              <a:tblPr/>
              <a:tblGrid>
                <a:gridCol w="487985">
                  <a:extLst>
                    <a:ext uri="{9D8B030D-6E8A-4147-A177-3AD203B41FA5}">
                      <a16:colId xmlns:a16="http://schemas.microsoft.com/office/drawing/2014/main" val="1904625947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1212759908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4087947896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667594895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677888833"/>
                    </a:ext>
                  </a:extLst>
                </a:gridCol>
              </a:tblGrid>
              <a:tr h="3930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연번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사업명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성과지표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2021</a:t>
                      </a:r>
                      <a:r>
                        <a:rPr lang="ko-KR" altLang="en-US" sz="12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년 목표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추진부서</a:t>
                      </a:r>
                      <a:endParaRPr lang="ko-KR" altLang="en-US" sz="12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5245355"/>
                  </a:ext>
                </a:extLst>
              </a:tr>
              <a:tr h="325388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10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평가 내실화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경영평가 상위등급 유지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‘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A’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 유지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기획계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7951480"/>
                  </a:ext>
                </a:extLst>
              </a:tr>
              <a:tr h="3253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운영평가 상위등급 상향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‘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’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상향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602258"/>
                  </a:ext>
                </a:extLst>
              </a:tr>
              <a:tr h="34074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11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직원 직무역량 강화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법정교육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등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7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개 교육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6,430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명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총무계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0463051"/>
                  </a:ext>
                </a:extLst>
              </a:tr>
              <a:tr h="35911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12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환자안전 </a:t>
                      </a:r>
                      <a:r>
                        <a:rPr lang="ko-KR" altLang="en-US" sz="1200" kern="0" spc="-1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병원문화</a:t>
                      </a:r>
                      <a:r>
                        <a:rPr lang="ko-KR" altLang="en-US" sz="1200" kern="0" spc="-1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조성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환자안전문화 정착 및 확산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등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개 사업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92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회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적정관리계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96192"/>
                  </a:ext>
                </a:extLst>
              </a:tr>
              <a:tr h="35911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13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3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사회적 생산품 구매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중증장애인 생산품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등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개 분야 제품 구매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의무구매비율 준수</a:t>
                      </a:r>
                      <a:endParaRPr lang="ko-KR" altLang="en-US" sz="12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경리계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570833"/>
                  </a:ext>
                </a:extLst>
              </a:tr>
              <a:tr h="325388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14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시설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· 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장비현대화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시설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의사숙소증축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시설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: 8,000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백만원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시설</a:t>
                      </a:r>
                      <a:r>
                        <a:rPr lang="en-US" altLang="ko-KR" sz="1200" kern="0" spc="-3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관리계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7507777"/>
                  </a:ext>
                </a:extLst>
              </a:tr>
              <a:tr h="3061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장비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200" kern="0" spc="-15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디지털 방사선 </a:t>
                      </a:r>
                      <a:r>
                        <a:rPr lang="ko-KR" altLang="en-US" sz="1200" kern="0" spc="-15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촬영장치</a:t>
                      </a:r>
                      <a:r>
                        <a:rPr lang="ko-KR" altLang="en-US" sz="1200" kern="0" spc="-15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등 </a:t>
                      </a:r>
                      <a:r>
                        <a:rPr lang="en-US" altLang="ko-KR" sz="1200" kern="0" spc="-15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1200" kern="0" spc="-15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종</a:t>
                      </a:r>
                      <a:r>
                        <a:rPr lang="en-US" altLang="ko-KR" sz="1200" kern="0" spc="-15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6</a:t>
                      </a:r>
                      <a:r>
                        <a:rPr lang="ko-KR" altLang="en-US" sz="1200" kern="0" spc="-15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품목</a:t>
                      </a:r>
                      <a:endParaRPr lang="ko-KR" altLang="en-US" sz="12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장비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: 748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백만원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257696"/>
                  </a:ext>
                </a:extLst>
              </a:tr>
              <a:tr h="35911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15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개인 미수금 회수율 제고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95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%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개인 미수금 회수율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원무계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529666"/>
                  </a:ext>
                </a:extLst>
              </a:tr>
              <a:tr h="35911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16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진료비 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삭감율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관리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0.47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%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-160" baseline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심사기준 제공 등 </a:t>
                      </a:r>
                      <a:r>
                        <a:rPr lang="ko-KR" altLang="en-US" sz="1100" kern="0" spc="-160" baseline="0" dirty="0" err="1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삭감율</a:t>
                      </a:r>
                      <a:r>
                        <a:rPr lang="ko-KR" altLang="en-US" sz="1100" kern="0" spc="-160" baseline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 감소</a:t>
                      </a:r>
                      <a:endParaRPr lang="ko-KR" altLang="en-US" sz="1100" kern="0" spc="-16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심사계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6590702"/>
                  </a:ext>
                </a:extLst>
              </a:tr>
              <a:tr h="35911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17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입원환자 영양관리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2,700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건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입원환자 영양관리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영양계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779846"/>
                  </a:ext>
                </a:extLst>
              </a:tr>
              <a:tr h="35911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18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장례식장 활성화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1,700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백만원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장례식장 수익증대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부대사업계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8565908"/>
                  </a:ext>
                </a:extLst>
              </a:tr>
              <a:tr h="32538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19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3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공공보건의료사업 활성화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8,244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명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70" baseline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만성질환관리 등 </a:t>
                      </a:r>
                      <a:r>
                        <a:rPr lang="en-US" altLang="ko-KR" sz="1200" kern="0" spc="-17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11</a:t>
                      </a:r>
                      <a:r>
                        <a:rPr lang="ko-KR" altLang="en-US" sz="1200" kern="0" spc="-170" baseline="0" dirty="0" smtClean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개 사업</a:t>
                      </a:r>
                      <a:endParaRPr lang="ko-KR" altLang="en-US" sz="1200" kern="0" spc="-17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공공의료계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7512" marR="47512" marT="13136" marB="1313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8588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635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251520" y="5099833"/>
            <a:ext cx="8635600" cy="863433"/>
            <a:chOff x="275826" y="3970003"/>
            <a:chExt cx="8545076" cy="863433"/>
          </a:xfrm>
        </p:grpSpPr>
        <p:sp>
          <p:nvSpPr>
            <p:cNvPr id="31" name="TextBox 30"/>
            <p:cNvSpPr txBox="1"/>
            <p:nvPr/>
          </p:nvSpPr>
          <p:spPr>
            <a:xfrm>
              <a:off x="1980902" y="3970003"/>
              <a:ext cx="6840000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>
                  <a:latin typeface="+mj-lt"/>
                </a:rPr>
                <a:t>○ 주요 시책사업 전략적 홍보 강화로 지역민의 알 권리 보장</a:t>
              </a:r>
              <a:endParaRPr kumimoji="1" lang="en-US" altLang="ko-KR" sz="1600" dirty="0" smtClean="0">
                <a:latin typeface="+mj-lt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>
                  <a:latin typeface="+mj-lt"/>
                </a:rPr>
                <a:t>○ 공유</a:t>
              </a:r>
              <a:r>
                <a:rPr kumimoji="1" lang="en-US" altLang="ko-KR" sz="1600" dirty="0" smtClean="0">
                  <a:latin typeface="+mj-lt"/>
                </a:rPr>
                <a:t>, </a:t>
              </a:r>
              <a:r>
                <a:rPr kumimoji="1" lang="ko-KR" altLang="en-US" sz="1600" dirty="0" smtClean="0">
                  <a:latin typeface="+mj-lt"/>
                </a:rPr>
                <a:t>소통</a:t>
              </a:r>
              <a:r>
                <a:rPr kumimoji="1" lang="en-US" altLang="ko-KR" sz="1600" dirty="0" smtClean="0">
                  <a:latin typeface="+mj-lt"/>
                </a:rPr>
                <a:t>, </a:t>
              </a:r>
              <a:r>
                <a:rPr kumimoji="1" lang="ko-KR" altLang="en-US" sz="1600" dirty="0" smtClean="0">
                  <a:latin typeface="+mj-lt"/>
                </a:rPr>
                <a:t>대화를 통한 홍보 시너지효과 제고</a:t>
              </a:r>
              <a:endParaRPr kumimoji="1" lang="en-US" altLang="ko-KR" sz="160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255071" y="1218757"/>
            <a:ext cx="8632049" cy="1440160"/>
            <a:chOff x="253491" y="1777002"/>
            <a:chExt cx="8512957" cy="1008112"/>
          </a:xfrm>
        </p:grpSpPr>
        <p:sp>
          <p:nvSpPr>
            <p:cNvPr id="39" name="TextBox 38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50</a:t>
              </a:r>
              <a:r>
                <a:rPr kumimoji="1" lang="ko-KR" altLang="en-US" sz="1600" b="1" dirty="0" smtClean="0">
                  <a:latin typeface="+mj-lt"/>
                </a:rPr>
                <a:t>회</a:t>
              </a:r>
              <a:r>
                <a:rPr kumimoji="1" lang="en-US" altLang="ko-KR" sz="1600" b="1" dirty="0" smtClean="0">
                  <a:latin typeface="+mj-lt"/>
                </a:rPr>
                <a:t>(</a:t>
              </a:r>
              <a:r>
                <a:rPr kumimoji="1" lang="ko-KR" altLang="en-US" sz="1600" b="1" dirty="0" smtClean="0">
                  <a:latin typeface="+mj-lt"/>
                </a:rPr>
                <a:t>미디어 홍보횟수 및 홍보매체 확대 등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</a:t>
              </a:r>
              <a:endParaRPr kumimoji="1" lang="en-US" altLang="ko-KR" sz="1600" b="1" dirty="0" smtClean="0"/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 smtClean="0"/>
                <a:t>   - </a:t>
              </a:r>
              <a:r>
                <a:rPr kumimoji="1" lang="ko-KR" altLang="en-US" sz="1600" dirty="0" smtClean="0"/>
                <a:t>홍보매체 </a:t>
              </a:r>
              <a:r>
                <a:rPr kumimoji="1" lang="ko-KR" altLang="en-US" sz="1600" dirty="0"/>
                <a:t>다양화</a:t>
              </a:r>
              <a:r>
                <a:rPr kumimoji="1" lang="en-US" altLang="ko-KR" sz="1600" dirty="0"/>
                <a:t>(</a:t>
              </a:r>
              <a:r>
                <a:rPr kumimoji="1" lang="ko-KR" altLang="en-US" sz="1600" dirty="0"/>
                <a:t>홍보동영상</a:t>
              </a:r>
              <a:r>
                <a:rPr kumimoji="1" lang="en-US" altLang="ko-KR" sz="1600" dirty="0"/>
                <a:t>, </a:t>
              </a:r>
              <a:r>
                <a:rPr kumimoji="1" lang="ko-KR" altLang="en-US" sz="1600" dirty="0"/>
                <a:t>홈페이지</a:t>
              </a:r>
              <a:r>
                <a:rPr kumimoji="1" lang="en-US" altLang="ko-KR" sz="1600" dirty="0"/>
                <a:t>, SNS</a:t>
              </a:r>
              <a:r>
                <a:rPr kumimoji="1" lang="ko-KR" altLang="en-US" sz="1600" dirty="0"/>
                <a:t>홍보</a:t>
              </a:r>
              <a:r>
                <a:rPr kumimoji="1" lang="en-US" altLang="ko-KR" sz="1600" dirty="0"/>
                <a:t>, </a:t>
              </a:r>
              <a:r>
                <a:rPr kumimoji="1" lang="ko-KR" altLang="en-US" sz="1600" dirty="0" err="1"/>
                <a:t>게시물관리</a:t>
              </a:r>
              <a:r>
                <a:rPr kumimoji="1" lang="ko-KR" altLang="en-US" sz="1600" dirty="0"/>
                <a:t> 등</a:t>
              </a:r>
              <a:r>
                <a:rPr kumimoji="1" lang="en-US" altLang="ko-KR" sz="1600" dirty="0"/>
                <a:t>)</a:t>
              </a: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/>
                <a:t>   </a:t>
              </a:r>
              <a:r>
                <a:rPr kumimoji="1" lang="en-US" altLang="ko-KR" sz="1600" dirty="0" smtClean="0"/>
                <a:t>- </a:t>
              </a:r>
              <a:r>
                <a:rPr kumimoji="1" lang="ko-KR" altLang="en-US" sz="1600" dirty="0"/>
                <a:t>주민과 소통하고 함께 만들어가는 주민 </a:t>
              </a:r>
              <a:r>
                <a:rPr kumimoji="1" lang="ko-KR" altLang="en-US" sz="1600" dirty="0" err="1"/>
                <a:t>참여형</a:t>
              </a:r>
              <a:r>
                <a:rPr kumimoji="1" lang="ko-KR" altLang="en-US" sz="1600" dirty="0"/>
                <a:t> 홍보 </a:t>
              </a:r>
              <a:r>
                <a:rPr kumimoji="1" lang="ko-KR" altLang="en-US" sz="1600" dirty="0" smtClean="0"/>
                <a:t>추진</a:t>
              </a:r>
              <a:endParaRPr kumimoji="1" lang="en-US" altLang="ko-KR" sz="160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42" name="대각선 방향의 모서리가 잘린 사각형 41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사업개요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-1349" y="548680"/>
            <a:ext cx="9143664" cy="468040"/>
            <a:chOff x="336" y="180000"/>
            <a:chExt cx="9143664" cy="468040"/>
          </a:xfrm>
        </p:grpSpPr>
        <p:sp>
          <p:nvSpPr>
            <p:cNvPr id="35" name="직사각형 34"/>
            <p:cNvSpPr/>
            <p:nvPr/>
          </p:nvSpPr>
          <p:spPr>
            <a:xfrm>
              <a:off x="6120000" y="180000"/>
              <a:ext cx="302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100" dirty="0" err="1" smtClean="0">
                  <a:latin typeface="HY각헤드라인M" panose="02030600000101010101" pitchFamily="18" charset="-127"/>
                  <a:ea typeface="HY각헤드라인M" panose="02030600000101010101" pitchFamily="18" charset="-127"/>
                </a:rPr>
                <a:t>경영관리계</a:t>
              </a:r>
              <a:endParaRPr lang="ko-KR" altLang="en-US" sz="1600" spc="-100" dirty="0">
                <a:latin typeface="HY각헤드라인M" panose="02030600000101010101" pitchFamily="18" charset="-127"/>
                <a:ea typeface="HY각헤드라인M" panose="02030600000101010101" pitchFamily="18" charset="-127"/>
              </a:endParaRPr>
            </a:p>
          </p:txBody>
        </p:sp>
        <p:grpSp>
          <p:nvGrpSpPr>
            <p:cNvPr id="36" name="그룹 35"/>
            <p:cNvGrpSpPr/>
            <p:nvPr/>
          </p:nvGrpSpPr>
          <p:grpSpPr>
            <a:xfrm>
              <a:off x="336" y="180040"/>
              <a:ext cx="6228184" cy="468000"/>
              <a:chOff x="336" y="180040"/>
              <a:chExt cx="6228184" cy="360000"/>
            </a:xfrm>
          </p:grpSpPr>
          <p:sp>
            <p:nvSpPr>
              <p:cNvPr id="37" name="직사각형 36"/>
              <p:cNvSpPr/>
              <p:nvPr/>
            </p:nvSpPr>
            <p:spPr>
              <a:xfrm rot="10800000">
                <a:off x="336" y="180040"/>
                <a:ext cx="6228184" cy="360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79387" y="205946"/>
                <a:ext cx="396224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      병원 홍보 활성화</a:t>
                </a:r>
                <a:endParaRPr lang="ko-KR" altLang="en-US" sz="20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  <p:sp>
        <p:nvSpPr>
          <p:cNvPr id="44" name="직사각형 43"/>
          <p:cNvSpPr/>
          <p:nvPr/>
        </p:nvSpPr>
        <p:spPr>
          <a:xfrm>
            <a:off x="258370" y="652201"/>
            <a:ext cx="275260" cy="25853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</a:t>
            </a:r>
            <a:endParaRPr lang="ko-KR" altLang="en-US" dirty="0"/>
          </a:p>
        </p:txBody>
      </p:sp>
      <p:grpSp>
        <p:nvGrpSpPr>
          <p:cNvPr id="3" name="그룹 2"/>
          <p:cNvGrpSpPr/>
          <p:nvPr/>
        </p:nvGrpSpPr>
        <p:grpSpPr>
          <a:xfrm>
            <a:off x="259990" y="2860954"/>
            <a:ext cx="8627130" cy="2036842"/>
            <a:chOff x="259990" y="2976334"/>
            <a:chExt cx="8627130" cy="2036842"/>
          </a:xfrm>
        </p:grpSpPr>
        <p:sp>
          <p:nvSpPr>
            <p:cNvPr id="15" name="TextBox 14"/>
            <p:cNvSpPr txBox="1"/>
            <p:nvPr/>
          </p:nvSpPr>
          <p:spPr>
            <a:xfrm>
              <a:off x="1990122" y="2981851"/>
              <a:ext cx="689699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>
                  <a:latin typeface="+mj-lt"/>
                </a:rPr>
                <a:t>○ </a:t>
              </a:r>
              <a:r>
                <a:rPr kumimoji="1" lang="ko-KR" altLang="en-US" sz="1600" dirty="0" smtClean="0"/>
                <a:t>협약 </a:t>
              </a:r>
              <a:r>
                <a:rPr kumimoji="1" lang="ko-KR" altLang="en-US" sz="1600" dirty="0"/>
                <a:t>단체와 인적네트워크 형성 등 홍보매체 다각화 </a:t>
              </a:r>
              <a:r>
                <a:rPr kumimoji="1" lang="en-US" altLang="ko-KR" sz="1600" dirty="0"/>
                <a:t>: 40</a:t>
              </a:r>
              <a:r>
                <a:rPr kumimoji="1" lang="ko-KR" altLang="en-US" sz="1600" dirty="0"/>
                <a:t>회</a:t>
              </a:r>
              <a:endParaRPr kumimoji="1" lang="en-US" altLang="ko-KR" sz="1600" dirty="0" smtClean="0">
                <a:latin typeface="+mj-lt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/>
                <a:t>○</a:t>
              </a:r>
              <a:r>
                <a:rPr kumimoji="1" lang="ko-KR" altLang="en-US" sz="1600" dirty="0"/>
                <a:t> 병원의 주요정보제공 등 주요 사업 적극적 </a:t>
              </a:r>
              <a:r>
                <a:rPr kumimoji="1" lang="ko-KR" altLang="en-US" sz="1600" dirty="0" err="1"/>
                <a:t>홍보체계</a:t>
              </a:r>
              <a:r>
                <a:rPr kumimoji="1" lang="ko-KR" altLang="en-US" sz="1600" dirty="0"/>
                <a:t> 구축 </a:t>
              </a:r>
              <a:r>
                <a:rPr kumimoji="1" lang="en-US" altLang="ko-KR" sz="1600" dirty="0"/>
                <a:t>: 8</a:t>
              </a:r>
              <a:r>
                <a:rPr kumimoji="1" lang="ko-KR" altLang="en-US" sz="1600" dirty="0"/>
                <a:t>회</a:t>
              </a:r>
              <a:endParaRPr kumimoji="1" lang="en-US" altLang="ko-KR" sz="1600" dirty="0" smtClean="0">
                <a:latin typeface="+mj-lt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>
                  <a:latin typeface="+mj-lt"/>
                </a:rPr>
                <a:t>○ </a:t>
              </a:r>
              <a:r>
                <a:rPr kumimoji="1" lang="ko-KR" altLang="en-US" sz="1600" spc="-150" dirty="0" smtClean="0"/>
                <a:t>지역주민과 </a:t>
              </a:r>
              <a:r>
                <a:rPr kumimoji="1" lang="ko-KR" altLang="en-US" sz="1600" spc="-150" dirty="0" err="1"/>
                <a:t>소통기구를</a:t>
              </a:r>
              <a:r>
                <a:rPr kumimoji="1" lang="ko-KR" altLang="en-US" sz="1600" spc="-150" dirty="0"/>
                <a:t> 활용한 의견수렴 등 </a:t>
              </a:r>
              <a:r>
                <a:rPr kumimoji="1" lang="ko-KR" altLang="en-US" sz="1600" spc="-150" dirty="0" err="1"/>
                <a:t>주민참여형</a:t>
              </a:r>
              <a:r>
                <a:rPr kumimoji="1" lang="ko-KR" altLang="en-US" sz="1600" spc="-150" dirty="0"/>
                <a:t> 홍보 활성화 </a:t>
              </a:r>
              <a:r>
                <a:rPr kumimoji="1" lang="en-US" altLang="ko-KR" sz="1600" spc="-150" dirty="0"/>
                <a:t>: 2</a:t>
              </a:r>
              <a:r>
                <a:rPr kumimoji="1" lang="ko-KR" altLang="en-US" sz="1600" spc="-150" dirty="0" smtClean="0"/>
                <a:t>회</a:t>
              </a:r>
              <a:endParaRPr kumimoji="1" lang="en-US" altLang="ko-KR" sz="1600" spc="-150" dirty="0"/>
            </a:p>
          </p:txBody>
        </p:sp>
        <p:sp>
          <p:nvSpPr>
            <p:cNvPr id="26" name="대각선 방향의 모서리가 잘린 사각형 25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0" y="6165304"/>
            <a:ext cx="9144000" cy="504056"/>
            <a:chOff x="0" y="6165304"/>
            <a:chExt cx="9144000" cy="504056"/>
          </a:xfrm>
        </p:grpSpPr>
        <p:grpSp>
          <p:nvGrpSpPr>
            <p:cNvPr id="22" name="그룹 21"/>
            <p:cNvGrpSpPr/>
            <p:nvPr/>
          </p:nvGrpSpPr>
          <p:grpSpPr>
            <a:xfrm>
              <a:off x="0" y="6165304"/>
              <a:ext cx="9144000" cy="504056"/>
              <a:chOff x="0" y="6381328"/>
              <a:chExt cx="9144000" cy="504056"/>
            </a:xfrm>
          </p:grpSpPr>
          <p:cxnSp>
            <p:nvCxnSpPr>
              <p:cNvPr id="23" name="직선 연결선 22"/>
              <p:cNvCxnSpPr/>
              <p:nvPr/>
            </p:nvCxnSpPr>
            <p:spPr>
              <a:xfrm>
                <a:off x="0" y="6381328"/>
                <a:ext cx="9144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" name="그림 2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512" y="6474599"/>
                <a:ext cx="1982898" cy="410785"/>
              </a:xfrm>
              <a:prstGeom prst="rect">
                <a:avLst/>
              </a:prstGeom>
            </p:spPr>
          </p:pic>
        </p:grpSp>
        <p:sp>
          <p:nvSpPr>
            <p:cNvPr id="25" name="TextBox 24"/>
            <p:cNvSpPr txBox="1"/>
            <p:nvPr/>
          </p:nvSpPr>
          <p:spPr>
            <a:xfrm>
              <a:off x="8100392" y="6309320"/>
              <a:ext cx="883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- 13 -</a:t>
              </a:r>
              <a:endParaRPr lang="ko-KR" altLang="en-US" sz="1400" dirty="0"/>
            </a:p>
          </p:txBody>
        </p:sp>
      </p:grpSp>
      <p:sp>
        <p:nvSpPr>
          <p:cNvPr id="27" name="직사각형 26"/>
          <p:cNvSpPr/>
          <p:nvPr/>
        </p:nvSpPr>
        <p:spPr>
          <a:xfrm>
            <a:off x="258370" y="652201"/>
            <a:ext cx="339598" cy="25853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2800" dirty="0" smtClean="0"/>
              <a:t>1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4939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251520" y="5099833"/>
            <a:ext cx="8635600" cy="863433"/>
            <a:chOff x="275826" y="3970003"/>
            <a:chExt cx="8545076" cy="863433"/>
          </a:xfrm>
        </p:grpSpPr>
        <p:sp>
          <p:nvSpPr>
            <p:cNvPr id="31" name="TextBox 30"/>
            <p:cNvSpPr txBox="1"/>
            <p:nvPr/>
          </p:nvSpPr>
          <p:spPr>
            <a:xfrm>
              <a:off x="1980902" y="3970003"/>
              <a:ext cx="6840000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>
                  <a:latin typeface="+mj-lt"/>
                </a:rPr>
                <a:t>○ </a:t>
              </a:r>
              <a:r>
                <a:rPr lang="ko-KR" altLang="en-US" sz="1600" dirty="0"/>
                <a:t>종합건강검진 대기시간 단축으로 고객만족도 향상</a:t>
              </a:r>
              <a:endParaRPr kumimoji="1" lang="en-US" altLang="ko-KR" sz="1600" dirty="0"/>
            </a:p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 smtClean="0">
                  <a:latin typeface="+mj-lt"/>
                </a:rPr>
                <a:t>○ </a:t>
              </a:r>
              <a:r>
                <a:rPr lang="ko-KR" altLang="en-US" sz="1600" dirty="0"/>
                <a:t>홍보활동 및 검진 유치활동 전개로 수익증대</a:t>
              </a: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255071" y="1218756"/>
            <a:ext cx="8632049" cy="1467293"/>
            <a:chOff x="253491" y="1777001"/>
            <a:chExt cx="8512957" cy="1027105"/>
          </a:xfrm>
        </p:grpSpPr>
        <p:sp>
          <p:nvSpPr>
            <p:cNvPr id="39" name="TextBox 38"/>
            <p:cNvSpPr txBox="1"/>
            <p:nvPr/>
          </p:nvSpPr>
          <p:spPr>
            <a:xfrm>
              <a:off x="1926448" y="1777001"/>
              <a:ext cx="6840000" cy="102710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2,100</a:t>
              </a:r>
              <a:r>
                <a:rPr kumimoji="1" lang="ko-KR" altLang="en-US" sz="1600" b="1" dirty="0" smtClean="0">
                  <a:latin typeface="+mj-lt"/>
                </a:rPr>
                <a:t>백만원</a:t>
              </a:r>
              <a:r>
                <a:rPr kumimoji="1" lang="en-US" altLang="ko-KR" sz="1600" b="1" dirty="0" smtClean="0">
                  <a:latin typeface="+mj-lt"/>
                </a:rPr>
                <a:t>(</a:t>
              </a:r>
              <a:r>
                <a:rPr kumimoji="1" lang="ko-KR" altLang="en-US" sz="1600" b="1" dirty="0" err="1" smtClean="0">
                  <a:latin typeface="+mj-lt"/>
                </a:rPr>
                <a:t>검진수익</a:t>
              </a:r>
              <a:r>
                <a:rPr kumimoji="1" lang="ko-KR" altLang="en-US" sz="1600" b="1" dirty="0" smtClean="0">
                  <a:latin typeface="+mj-lt"/>
                </a:rPr>
                <a:t> 증대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</a:t>
              </a:r>
              <a:endParaRPr kumimoji="1" lang="en-US" altLang="ko-KR" sz="1600" b="1" dirty="0" smtClean="0"/>
            </a:p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 smtClean="0"/>
                <a:t>   - </a:t>
              </a:r>
              <a:r>
                <a:rPr kumimoji="1" lang="ko-KR" altLang="en-US" sz="1600" dirty="0" smtClean="0"/>
                <a:t>고객중심 특화된 검진프로그램 개발 및 맞춤형 종합검진 항목 개발</a:t>
              </a:r>
              <a:endParaRPr kumimoji="1" lang="en-US" altLang="ko-KR" sz="1600" dirty="0" smtClean="0"/>
            </a:p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/>
                <a:t>   </a:t>
              </a:r>
              <a:r>
                <a:rPr kumimoji="1" lang="en-US" altLang="ko-KR" sz="1600" dirty="0" smtClean="0"/>
                <a:t>- </a:t>
              </a:r>
              <a:r>
                <a:rPr kumimoji="1" lang="ko-KR" altLang="en-US" sz="1600" dirty="0" smtClean="0"/>
                <a:t>부서 협업을 통한 종합건강검진 대기시간 단축 노력</a:t>
              </a:r>
              <a:endParaRPr kumimoji="1" lang="en-US" altLang="ko-KR" sz="1600" dirty="0" smtClean="0"/>
            </a:p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/>
                <a:t> </a:t>
              </a:r>
              <a:r>
                <a:rPr kumimoji="1" lang="en-US" altLang="ko-KR" sz="1600" dirty="0" smtClean="0"/>
                <a:t>  - </a:t>
              </a:r>
              <a:r>
                <a:rPr kumimoji="1" lang="ko-KR" altLang="en-US" sz="1600" dirty="0" smtClean="0"/>
                <a:t>대외 홍보활동 강화 및 검진 유치활동 전개</a:t>
              </a:r>
              <a:endParaRPr kumimoji="1" lang="en-US" altLang="ko-KR" sz="160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42" name="대각선 방향의 모서리가 잘린 사각형 41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사업개요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-1349" y="548680"/>
            <a:ext cx="9143664" cy="468040"/>
            <a:chOff x="336" y="180000"/>
            <a:chExt cx="9143664" cy="468040"/>
          </a:xfrm>
        </p:grpSpPr>
        <p:sp>
          <p:nvSpPr>
            <p:cNvPr id="35" name="직사각형 34"/>
            <p:cNvSpPr/>
            <p:nvPr/>
          </p:nvSpPr>
          <p:spPr>
            <a:xfrm>
              <a:off x="6120000" y="180000"/>
              <a:ext cx="302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100" dirty="0" smtClean="0">
                  <a:latin typeface="HY각헤드라인M" panose="02030600000101010101" pitchFamily="18" charset="-127"/>
                  <a:ea typeface="HY각헤드라인M" panose="02030600000101010101" pitchFamily="18" charset="-127"/>
                </a:rPr>
                <a:t>건강증진센터</a:t>
              </a:r>
              <a:endParaRPr lang="ko-KR" altLang="en-US" sz="1600" spc="-100" dirty="0">
                <a:latin typeface="HY각헤드라인M" panose="02030600000101010101" pitchFamily="18" charset="-127"/>
                <a:ea typeface="HY각헤드라인M" panose="02030600000101010101" pitchFamily="18" charset="-127"/>
              </a:endParaRPr>
            </a:p>
          </p:txBody>
        </p:sp>
        <p:grpSp>
          <p:nvGrpSpPr>
            <p:cNvPr id="36" name="그룹 35"/>
            <p:cNvGrpSpPr/>
            <p:nvPr/>
          </p:nvGrpSpPr>
          <p:grpSpPr>
            <a:xfrm>
              <a:off x="336" y="180040"/>
              <a:ext cx="6228184" cy="468000"/>
              <a:chOff x="336" y="180040"/>
              <a:chExt cx="6228184" cy="360000"/>
            </a:xfrm>
          </p:grpSpPr>
          <p:sp>
            <p:nvSpPr>
              <p:cNvPr id="37" name="직사각형 36"/>
              <p:cNvSpPr/>
              <p:nvPr/>
            </p:nvSpPr>
            <p:spPr>
              <a:xfrm rot="10800000">
                <a:off x="336" y="180040"/>
                <a:ext cx="6228184" cy="360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81197" y="205946"/>
                <a:ext cx="396224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      건강증진센터 활성화</a:t>
                </a:r>
                <a:endParaRPr lang="ko-KR" altLang="en-US" sz="20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  <p:sp>
        <p:nvSpPr>
          <p:cNvPr id="44" name="직사각형 43"/>
          <p:cNvSpPr/>
          <p:nvPr/>
        </p:nvSpPr>
        <p:spPr>
          <a:xfrm>
            <a:off x="258370" y="652201"/>
            <a:ext cx="275260" cy="25853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  <p:grpSp>
        <p:nvGrpSpPr>
          <p:cNvPr id="3" name="그룹 2"/>
          <p:cNvGrpSpPr/>
          <p:nvPr/>
        </p:nvGrpSpPr>
        <p:grpSpPr>
          <a:xfrm>
            <a:off x="259990" y="2860954"/>
            <a:ext cx="8627130" cy="2036842"/>
            <a:chOff x="259990" y="2976334"/>
            <a:chExt cx="8627130" cy="2036842"/>
          </a:xfrm>
        </p:grpSpPr>
        <p:sp>
          <p:nvSpPr>
            <p:cNvPr id="15" name="TextBox 14"/>
            <p:cNvSpPr txBox="1"/>
            <p:nvPr/>
          </p:nvSpPr>
          <p:spPr>
            <a:xfrm>
              <a:off x="1990122" y="2981851"/>
              <a:ext cx="689699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>
                  <a:latin typeface="+mj-lt"/>
                </a:rPr>
                <a:t>○ </a:t>
              </a:r>
              <a:r>
                <a:rPr kumimoji="1" lang="ko-KR" altLang="en-US" sz="1600" dirty="0" smtClean="0"/>
                <a:t>특화된 간소화 검진프로그램 지속 개발 및 접근성 강화</a:t>
              </a:r>
              <a:endParaRPr kumimoji="1" lang="en-US" altLang="ko-KR" sz="1600" dirty="0" smtClean="0"/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/>
                <a:t>○ 사업장</a:t>
              </a:r>
              <a:r>
                <a:rPr kumimoji="1" lang="en-US" altLang="ko-KR" sz="1600" dirty="0" smtClean="0"/>
                <a:t>, </a:t>
              </a:r>
              <a:r>
                <a:rPr kumimoji="1" lang="ko-KR" altLang="en-US" sz="1600" dirty="0" smtClean="0"/>
                <a:t>유관기관 등 대외 유치활동 강화</a:t>
              </a:r>
              <a:endParaRPr kumimoji="1" lang="en-US" altLang="ko-KR" sz="1600" dirty="0" smtClean="0"/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dirty="0" smtClean="0">
                  <a:latin typeface="+mj-lt"/>
                </a:rPr>
                <a:t>○ </a:t>
              </a:r>
              <a:r>
                <a:rPr kumimoji="1" lang="ko-KR" altLang="en-US" sz="1600" spc="-150" dirty="0" smtClean="0"/>
                <a:t>특수한 환경 근무자 건강검진 강화</a:t>
              </a:r>
              <a:endParaRPr kumimoji="1" lang="en-US" altLang="ko-KR" sz="1600" spc="-150" dirty="0"/>
            </a:p>
          </p:txBody>
        </p:sp>
        <p:sp>
          <p:nvSpPr>
            <p:cNvPr id="26" name="대각선 방향의 모서리가 잘린 사각형 25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0" y="6165304"/>
            <a:ext cx="9144000" cy="504056"/>
            <a:chOff x="0" y="6165304"/>
            <a:chExt cx="9144000" cy="504056"/>
          </a:xfrm>
        </p:grpSpPr>
        <p:grpSp>
          <p:nvGrpSpPr>
            <p:cNvPr id="22" name="그룹 21"/>
            <p:cNvGrpSpPr/>
            <p:nvPr/>
          </p:nvGrpSpPr>
          <p:grpSpPr>
            <a:xfrm>
              <a:off x="0" y="6165304"/>
              <a:ext cx="9144000" cy="504056"/>
              <a:chOff x="0" y="6381328"/>
              <a:chExt cx="9144000" cy="504056"/>
            </a:xfrm>
          </p:grpSpPr>
          <p:cxnSp>
            <p:nvCxnSpPr>
              <p:cNvPr id="23" name="직선 연결선 22"/>
              <p:cNvCxnSpPr/>
              <p:nvPr/>
            </p:nvCxnSpPr>
            <p:spPr>
              <a:xfrm>
                <a:off x="0" y="6381328"/>
                <a:ext cx="9144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" name="그림 2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512" y="6474599"/>
                <a:ext cx="1982898" cy="410785"/>
              </a:xfrm>
              <a:prstGeom prst="rect">
                <a:avLst/>
              </a:prstGeom>
            </p:spPr>
          </p:pic>
        </p:grpSp>
        <p:sp>
          <p:nvSpPr>
            <p:cNvPr id="25" name="TextBox 24"/>
            <p:cNvSpPr txBox="1"/>
            <p:nvPr/>
          </p:nvSpPr>
          <p:spPr>
            <a:xfrm>
              <a:off x="8100392" y="6309320"/>
              <a:ext cx="883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- 14 -</a:t>
              </a:r>
              <a:endParaRPr lang="ko-KR" altLang="en-US" sz="1400" dirty="0"/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258370" y="652201"/>
            <a:ext cx="339598" cy="25853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2800" dirty="0" smtClean="0"/>
              <a:t>2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84602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251520" y="5099833"/>
            <a:ext cx="8635600" cy="863433"/>
            <a:chOff x="275826" y="3970003"/>
            <a:chExt cx="8545076" cy="863433"/>
          </a:xfrm>
        </p:grpSpPr>
        <p:sp>
          <p:nvSpPr>
            <p:cNvPr id="31" name="TextBox 30"/>
            <p:cNvSpPr txBox="1"/>
            <p:nvPr/>
          </p:nvSpPr>
          <p:spPr>
            <a:xfrm>
              <a:off x="1980902" y="3970003"/>
              <a:ext cx="6840000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>
                <a:lnSpc>
                  <a:spcPct val="125000"/>
                </a:lnSpc>
              </a:pPr>
              <a:r>
                <a:rPr kumimoji="1" lang="ko-KR" altLang="en-US" sz="1600" dirty="0" smtClean="0">
                  <a:latin typeface="+mj-lt"/>
                </a:rPr>
                <a:t>○ 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전문 의료진 확보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(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순환기내과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)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로 중증 상병 환자 </a:t>
              </a:r>
              <a:r>
                <a:rPr lang="ko-KR" altLang="en-US" sz="1600" spc="-150" dirty="0" err="1">
                  <a:latin typeface="맑은 고딕" panose="020B0503020000020004" pitchFamily="50" charset="-127"/>
                </a:rPr>
                <a:t>응급진료로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 대처능력 향상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</a:t>
              </a:r>
              <a:endParaRPr lang="en-US" altLang="ko-KR" sz="1600" dirty="0">
                <a:latin typeface="맑은 고딕" panose="020B0503020000020004" pitchFamily="50" charset="-127"/>
              </a:endParaRPr>
            </a:p>
            <a:p>
              <a:pPr>
                <a:lnSpc>
                  <a:spcPct val="125000"/>
                </a:lnSpc>
              </a:pPr>
              <a:r>
                <a:rPr kumimoji="1" lang="ko-KR" altLang="en-US" sz="1600" dirty="0" smtClean="0">
                  <a:latin typeface="+mj-lt"/>
                </a:rPr>
                <a:t>○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전원율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감소로 최종 치료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제공율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제고</a:t>
              </a:r>
              <a:endParaRPr lang="en-US" altLang="ko-KR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255071" y="1218757"/>
            <a:ext cx="8632049" cy="1440160"/>
            <a:chOff x="253491" y="1777002"/>
            <a:chExt cx="8512957" cy="1008112"/>
          </a:xfrm>
        </p:grpSpPr>
        <p:sp>
          <p:nvSpPr>
            <p:cNvPr id="39" name="TextBox 38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‘B’</a:t>
              </a:r>
              <a:r>
                <a:rPr kumimoji="1" lang="ko-KR" altLang="en-US" sz="1600" b="1" dirty="0" smtClean="0">
                  <a:latin typeface="+mj-lt"/>
                </a:rPr>
                <a:t>등급 유지</a:t>
              </a:r>
              <a:r>
                <a:rPr kumimoji="1" lang="en-US" altLang="ko-KR" sz="1600" b="1" dirty="0" smtClean="0">
                  <a:latin typeface="+mj-lt"/>
                </a:rPr>
                <a:t>(</a:t>
              </a:r>
              <a:r>
                <a:rPr kumimoji="1" lang="ko-KR" altLang="en-US" sz="1600" b="1" dirty="0" smtClean="0">
                  <a:latin typeface="+mj-lt"/>
                </a:rPr>
                <a:t>응급의료기관 평가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</a:t>
              </a:r>
              <a:endParaRPr kumimoji="1" lang="en-US" altLang="ko-KR" sz="1600" b="1" dirty="0" smtClean="0"/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 smtClean="0"/>
                <a:t>   - </a:t>
              </a:r>
              <a:r>
                <a:rPr kumimoji="1" lang="ko-KR" altLang="en-US" sz="1600" dirty="0" smtClean="0"/>
                <a:t>응급의료기관 평가 결과 실적 저조 지표를 중심으로 상향 노력</a:t>
              </a:r>
              <a:endParaRPr kumimoji="1" lang="en-US" altLang="ko-KR" sz="160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42" name="대각선 방향의 모서리가 잘린 사각형 41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사업개요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-1349" y="548680"/>
            <a:ext cx="9143664" cy="468040"/>
            <a:chOff x="336" y="180000"/>
            <a:chExt cx="9143664" cy="468040"/>
          </a:xfrm>
        </p:grpSpPr>
        <p:sp>
          <p:nvSpPr>
            <p:cNvPr id="35" name="직사각형 34"/>
            <p:cNvSpPr/>
            <p:nvPr/>
          </p:nvSpPr>
          <p:spPr>
            <a:xfrm>
              <a:off x="6120000" y="180000"/>
              <a:ext cx="302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100" dirty="0" smtClean="0">
                  <a:latin typeface="HY각헤드라인M" panose="02030600000101010101" pitchFamily="18" charset="-127"/>
                  <a:ea typeface="HY각헤드라인M" panose="02030600000101010101" pitchFamily="18" charset="-127"/>
                </a:rPr>
                <a:t>응급의료센터</a:t>
              </a:r>
              <a:endParaRPr lang="ko-KR" altLang="en-US" sz="1600" spc="-100" dirty="0">
                <a:latin typeface="HY각헤드라인M" panose="02030600000101010101" pitchFamily="18" charset="-127"/>
                <a:ea typeface="HY각헤드라인M" panose="02030600000101010101" pitchFamily="18" charset="-127"/>
              </a:endParaRPr>
            </a:p>
          </p:txBody>
        </p:sp>
        <p:grpSp>
          <p:nvGrpSpPr>
            <p:cNvPr id="36" name="그룹 35"/>
            <p:cNvGrpSpPr/>
            <p:nvPr/>
          </p:nvGrpSpPr>
          <p:grpSpPr>
            <a:xfrm>
              <a:off x="336" y="180040"/>
              <a:ext cx="6228184" cy="468000"/>
              <a:chOff x="336" y="180040"/>
              <a:chExt cx="6228184" cy="360000"/>
            </a:xfrm>
          </p:grpSpPr>
          <p:sp>
            <p:nvSpPr>
              <p:cNvPr id="37" name="직사각형 36"/>
              <p:cNvSpPr/>
              <p:nvPr/>
            </p:nvSpPr>
            <p:spPr>
              <a:xfrm rot="10800000">
                <a:off x="336" y="180040"/>
                <a:ext cx="6228184" cy="360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81197" y="205946"/>
                <a:ext cx="396224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      응급의료기관 평가</a:t>
                </a:r>
                <a:endParaRPr lang="ko-KR" altLang="en-US" sz="20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  <p:sp>
        <p:nvSpPr>
          <p:cNvPr id="44" name="직사각형 43"/>
          <p:cNvSpPr/>
          <p:nvPr/>
        </p:nvSpPr>
        <p:spPr>
          <a:xfrm>
            <a:off x="258370" y="652201"/>
            <a:ext cx="275260" cy="25853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3</a:t>
            </a:r>
            <a:endParaRPr lang="ko-KR" altLang="en-US" dirty="0"/>
          </a:p>
        </p:txBody>
      </p:sp>
      <p:grpSp>
        <p:nvGrpSpPr>
          <p:cNvPr id="3" name="그룹 2"/>
          <p:cNvGrpSpPr/>
          <p:nvPr/>
        </p:nvGrpSpPr>
        <p:grpSpPr>
          <a:xfrm>
            <a:off x="259990" y="2860954"/>
            <a:ext cx="8627130" cy="2036842"/>
            <a:chOff x="259990" y="2976334"/>
            <a:chExt cx="8627130" cy="2036842"/>
          </a:xfrm>
        </p:grpSpPr>
        <p:sp>
          <p:nvSpPr>
            <p:cNvPr id="15" name="TextBox 14"/>
            <p:cNvSpPr txBox="1"/>
            <p:nvPr/>
          </p:nvSpPr>
          <p:spPr>
            <a:xfrm>
              <a:off x="1990122" y="2981851"/>
              <a:ext cx="689699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 smtClean="0">
                  <a:latin typeface="+mj-lt"/>
                </a:rPr>
                <a:t>○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응급의료센터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질향상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위원회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개최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 : 4회</a:t>
              </a:r>
            </a:p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 smtClean="0"/>
                <a:t>○ 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2019년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응급의료기관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평가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결과를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통한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취약한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지표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관리</a:t>
              </a: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600" dirty="0" smtClean="0">
                  <a:latin typeface="맑은 고딕" panose="020B0503020000020004" pitchFamily="50" charset="-127"/>
                </a:rPr>
                <a:t>    (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중증 상병 해당 환자 구성비 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/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최종치료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제공율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등 개선 노력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)</a:t>
              </a:r>
              <a:endParaRPr lang="ko-KR" altLang="en-US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26" name="대각선 방향의 모서리가 잘린 사각형 25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0" y="6165304"/>
            <a:ext cx="9144000" cy="504056"/>
            <a:chOff x="0" y="6165304"/>
            <a:chExt cx="9144000" cy="504056"/>
          </a:xfrm>
        </p:grpSpPr>
        <p:grpSp>
          <p:nvGrpSpPr>
            <p:cNvPr id="22" name="그룹 21"/>
            <p:cNvGrpSpPr/>
            <p:nvPr/>
          </p:nvGrpSpPr>
          <p:grpSpPr>
            <a:xfrm>
              <a:off x="0" y="6165304"/>
              <a:ext cx="9144000" cy="504056"/>
              <a:chOff x="0" y="6381328"/>
              <a:chExt cx="9144000" cy="504056"/>
            </a:xfrm>
          </p:grpSpPr>
          <p:cxnSp>
            <p:nvCxnSpPr>
              <p:cNvPr id="23" name="직선 연결선 22"/>
              <p:cNvCxnSpPr/>
              <p:nvPr/>
            </p:nvCxnSpPr>
            <p:spPr>
              <a:xfrm>
                <a:off x="0" y="6381328"/>
                <a:ext cx="9144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" name="그림 2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512" y="6474599"/>
                <a:ext cx="1982898" cy="410785"/>
              </a:xfrm>
              <a:prstGeom prst="rect">
                <a:avLst/>
              </a:prstGeom>
            </p:spPr>
          </p:pic>
        </p:grpSp>
        <p:sp>
          <p:nvSpPr>
            <p:cNvPr id="25" name="TextBox 24"/>
            <p:cNvSpPr txBox="1"/>
            <p:nvPr/>
          </p:nvSpPr>
          <p:spPr>
            <a:xfrm>
              <a:off x="8100392" y="6309320"/>
              <a:ext cx="883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- 15 -</a:t>
              </a:r>
              <a:endParaRPr lang="ko-KR" altLang="en-US" sz="1400" dirty="0"/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258370" y="652201"/>
            <a:ext cx="339598" cy="25853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2800" dirty="0"/>
              <a:t>3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13732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251520" y="5099833"/>
            <a:ext cx="8635600" cy="863433"/>
            <a:chOff x="275826" y="3970003"/>
            <a:chExt cx="8545076" cy="863433"/>
          </a:xfrm>
        </p:grpSpPr>
        <p:sp>
          <p:nvSpPr>
            <p:cNvPr id="31" name="TextBox 30"/>
            <p:cNvSpPr txBox="1"/>
            <p:nvPr/>
          </p:nvSpPr>
          <p:spPr>
            <a:xfrm>
              <a:off x="1980902" y="3970003"/>
              <a:ext cx="6840000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>
                <a:lnSpc>
                  <a:spcPct val="125000"/>
                </a:lnSpc>
              </a:pPr>
              <a:r>
                <a:rPr kumimoji="1" lang="ko-KR" altLang="en-US" sz="1600" dirty="0" smtClean="0">
                  <a:latin typeface="+mj-lt"/>
                </a:rPr>
                <a:t>○ </a:t>
              </a:r>
              <a:r>
                <a:rPr lang="ko-KR" altLang="en-US" sz="1600" spc="-150" dirty="0" err="1" smtClean="0">
                  <a:latin typeface="맑은 고딕" panose="020B0503020000020004" pitchFamily="50" charset="-127"/>
                </a:rPr>
                <a:t>신종감염병</a:t>
              </a:r>
              <a:r>
                <a:rPr lang="ko-KR" altLang="en-US" sz="1600" spc="-150" dirty="0" smtClean="0">
                  <a:latin typeface="맑은 고딕" panose="020B0503020000020004" pitchFamily="50" charset="-127"/>
                </a:rPr>
                <a:t> 등 유행성 </a:t>
              </a:r>
              <a:r>
                <a:rPr lang="ko-KR" altLang="en-US" sz="1600" spc="-150" dirty="0" err="1" smtClean="0">
                  <a:latin typeface="맑은 고딕" panose="020B0503020000020004" pitchFamily="50" charset="-127"/>
                </a:rPr>
                <a:t>감염병</a:t>
              </a:r>
              <a:r>
                <a:rPr lang="ko-KR" altLang="en-US" sz="1600" spc="-150" dirty="0" smtClean="0">
                  <a:latin typeface="맑은 고딕" panose="020B0503020000020004" pitchFamily="50" charset="-127"/>
                </a:rPr>
                <a:t> 발생 시 위기대응 능력 향상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 </a:t>
              </a:r>
              <a:endParaRPr lang="en-US" altLang="ko-KR" sz="1600" dirty="0">
                <a:latin typeface="맑은 고딕" panose="020B0503020000020004" pitchFamily="50" charset="-127"/>
              </a:endParaRPr>
            </a:p>
            <a:p>
              <a:pPr>
                <a:lnSpc>
                  <a:spcPct val="125000"/>
                </a:lnSpc>
              </a:pPr>
              <a:r>
                <a:rPr kumimoji="1" lang="ko-KR" altLang="en-US" sz="1600" dirty="0" smtClean="0">
                  <a:latin typeface="+mj-lt"/>
                </a:rPr>
                <a:t>○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감염관리 시스템 구축으로 안전한 의료환경 조성</a:t>
              </a:r>
              <a:endParaRPr lang="en-US" altLang="ko-KR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255071" y="1218757"/>
            <a:ext cx="8632049" cy="1440160"/>
            <a:chOff x="253491" y="1777002"/>
            <a:chExt cx="8512957" cy="1008112"/>
          </a:xfrm>
        </p:grpSpPr>
        <p:sp>
          <p:nvSpPr>
            <p:cNvPr id="39" name="TextBox 38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en-US" altLang="ko-KR" sz="1600" b="1" dirty="0"/>
                <a:t>2</a:t>
              </a:r>
              <a:r>
                <a:rPr kumimoji="1" lang="ko-KR" altLang="en-US" sz="1600" b="1" dirty="0"/>
                <a:t>회</a:t>
              </a:r>
              <a:r>
                <a:rPr kumimoji="1" lang="en-US" altLang="ko-KR" sz="1600" b="1" dirty="0"/>
                <a:t>(</a:t>
              </a:r>
              <a:r>
                <a:rPr kumimoji="1" lang="ko-KR" altLang="en-US" sz="1600" b="1" dirty="0" err="1"/>
                <a:t>감염병</a:t>
              </a:r>
              <a:r>
                <a:rPr kumimoji="1" lang="ko-KR" altLang="en-US" sz="1600" b="1" dirty="0"/>
                <a:t> 위기대응 모의훈련</a:t>
              </a:r>
              <a:r>
                <a:rPr kumimoji="1" lang="en-US" altLang="ko-KR" sz="1600" b="1" dirty="0"/>
                <a:t>), 500</a:t>
              </a:r>
              <a:r>
                <a:rPr kumimoji="1" lang="ko-KR" altLang="en-US" sz="1600" b="1" dirty="0"/>
                <a:t>명</a:t>
              </a:r>
              <a:r>
                <a:rPr kumimoji="1" lang="en-US" altLang="ko-KR" sz="1600" b="1" dirty="0"/>
                <a:t>(</a:t>
              </a:r>
              <a:r>
                <a:rPr kumimoji="1" lang="ko-KR" altLang="en-US" sz="1600" b="1" dirty="0"/>
                <a:t>감염관리교육</a:t>
              </a:r>
              <a:r>
                <a:rPr kumimoji="1" lang="en-US" altLang="ko-KR" sz="1600" b="1" dirty="0"/>
                <a:t>)</a:t>
              </a:r>
              <a:endParaRPr kumimoji="1" lang="en-US" altLang="ko-KR" sz="1600" b="1" dirty="0">
                <a:ea typeface="HY헤드라인M" pitchFamily="18" charset="-127"/>
              </a:endParaRPr>
            </a:p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</a:t>
              </a:r>
              <a:endParaRPr kumimoji="1" lang="en-US" altLang="ko-KR" sz="1600" b="1" dirty="0" smtClean="0"/>
            </a:p>
            <a:p>
              <a:pPr fontAlgn="base">
                <a:lnSpc>
                  <a:spcPct val="120000"/>
                </a:lnSpc>
              </a:pPr>
              <a:r>
                <a:rPr kumimoji="1" lang="en-US" altLang="ko-KR" sz="1600" dirty="0" smtClean="0"/>
                <a:t>   - </a:t>
              </a:r>
              <a:r>
                <a:rPr kumimoji="1" lang="ko-KR" altLang="en-US" sz="1600" dirty="0"/>
                <a:t>지역 내 </a:t>
              </a:r>
              <a:r>
                <a:rPr kumimoji="1" lang="ko-KR" altLang="en-US" sz="1600" dirty="0" err="1"/>
                <a:t>감염병</a:t>
              </a:r>
              <a:r>
                <a:rPr kumimoji="1" lang="ko-KR" altLang="en-US" sz="1600" dirty="0"/>
                <a:t> 위기대응능력 </a:t>
              </a:r>
              <a:r>
                <a:rPr kumimoji="1" lang="ko-KR" altLang="en-US" sz="1600" dirty="0" smtClean="0"/>
                <a:t>강화</a:t>
              </a:r>
              <a:endParaRPr kumimoji="1" lang="en-US" altLang="ko-KR" sz="1600" dirty="0" smtClean="0"/>
            </a:p>
            <a:p>
              <a:pPr fontAlgn="base">
                <a:lnSpc>
                  <a:spcPct val="120000"/>
                </a:lnSpc>
              </a:pPr>
              <a:r>
                <a:rPr kumimoji="1"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kumimoji="1" lang="en-US" altLang="ko-KR" sz="1600" dirty="0" smtClean="0">
                  <a:latin typeface="맑은 고딕" panose="020B0503020000020004" pitchFamily="50" charset="-127"/>
                </a:rPr>
                <a:t>  -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직원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,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환자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,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보호자 등 감염관리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지침준수로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안전한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병원환경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조성</a:t>
              </a:r>
            </a:p>
            <a:p>
              <a:pPr fontAlgn="base">
                <a:lnSpc>
                  <a:spcPct val="120000"/>
                </a:lnSpc>
              </a:pPr>
              <a:r>
                <a:rPr kumimoji="1" lang="en-US" altLang="ko-KR" sz="1600" dirty="0" smtClean="0">
                  <a:latin typeface="맑은 고딕" panose="020B0503020000020004" pitchFamily="50" charset="-127"/>
                </a:rPr>
                <a:t>   - </a:t>
              </a:r>
              <a:r>
                <a:rPr kumimoji="1" lang="ko-KR" altLang="en-US" sz="1600" dirty="0" err="1" smtClean="0"/>
                <a:t>감염병</a:t>
              </a:r>
              <a:r>
                <a:rPr kumimoji="1" lang="ko-KR" altLang="en-US" sz="1600" dirty="0" smtClean="0"/>
                <a:t> </a:t>
              </a:r>
              <a:r>
                <a:rPr kumimoji="1" lang="ko-KR" altLang="en-US" sz="1600" dirty="0"/>
                <a:t>위기상황 발생 시 신속한 </a:t>
              </a:r>
              <a:r>
                <a:rPr kumimoji="1" lang="ko-KR" altLang="en-US" sz="1600" dirty="0" smtClean="0"/>
                <a:t>대처</a:t>
              </a:r>
              <a:endParaRPr lang="en-US" altLang="ko-KR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42" name="대각선 방향의 모서리가 잘린 사각형 41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사업개요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-1349" y="548680"/>
            <a:ext cx="9143664" cy="468040"/>
            <a:chOff x="336" y="180000"/>
            <a:chExt cx="9143664" cy="468040"/>
          </a:xfrm>
        </p:grpSpPr>
        <p:sp>
          <p:nvSpPr>
            <p:cNvPr id="35" name="직사각형 34"/>
            <p:cNvSpPr/>
            <p:nvPr/>
          </p:nvSpPr>
          <p:spPr>
            <a:xfrm>
              <a:off x="6120000" y="180000"/>
              <a:ext cx="302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100" dirty="0" err="1" smtClean="0">
                  <a:latin typeface="HY각헤드라인M" panose="02030600000101010101" pitchFamily="18" charset="-127"/>
                  <a:ea typeface="HY각헤드라인M" panose="02030600000101010101" pitchFamily="18" charset="-127"/>
                </a:rPr>
                <a:t>감염병센터</a:t>
              </a:r>
              <a:endParaRPr lang="ko-KR" altLang="en-US" sz="1600" spc="-100" dirty="0">
                <a:latin typeface="HY각헤드라인M" panose="02030600000101010101" pitchFamily="18" charset="-127"/>
                <a:ea typeface="HY각헤드라인M" panose="02030600000101010101" pitchFamily="18" charset="-127"/>
              </a:endParaRPr>
            </a:p>
          </p:txBody>
        </p:sp>
        <p:grpSp>
          <p:nvGrpSpPr>
            <p:cNvPr id="36" name="그룹 35"/>
            <p:cNvGrpSpPr/>
            <p:nvPr/>
          </p:nvGrpSpPr>
          <p:grpSpPr>
            <a:xfrm>
              <a:off x="336" y="180040"/>
              <a:ext cx="6228184" cy="468000"/>
              <a:chOff x="336" y="180040"/>
              <a:chExt cx="6228184" cy="360000"/>
            </a:xfrm>
          </p:grpSpPr>
          <p:sp>
            <p:nvSpPr>
              <p:cNvPr id="37" name="직사각형 36"/>
              <p:cNvSpPr/>
              <p:nvPr/>
            </p:nvSpPr>
            <p:spPr>
              <a:xfrm rot="10800000">
                <a:off x="336" y="180040"/>
                <a:ext cx="6228184" cy="360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81197" y="205946"/>
                <a:ext cx="396224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      </a:t>
                </a:r>
                <a:r>
                  <a:rPr lang="ko-KR" altLang="en-US" sz="2000" dirty="0" err="1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감염병</a:t>
                </a:r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위기대응 강화</a:t>
                </a:r>
                <a:endParaRPr lang="ko-KR" altLang="en-US" sz="20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  <p:sp>
        <p:nvSpPr>
          <p:cNvPr id="44" name="직사각형 43"/>
          <p:cNvSpPr/>
          <p:nvPr/>
        </p:nvSpPr>
        <p:spPr>
          <a:xfrm>
            <a:off x="258370" y="652201"/>
            <a:ext cx="275260" cy="25853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4</a:t>
            </a:r>
            <a:endParaRPr lang="ko-KR" altLang="en-US" dirty="0"/>
          </a:p>
        </p:txBody>
      </p:sp>
      <p:grpSp>
        <p:nvGrpSpPr>
          <p:cNvPr id="3" name="그룹 2"/>
          <p:cNvGrpSpPr/>
          <p:nvPr/>
        </p:nvGrpSpPr>
        <p:grpSpPr>
          <a:xfrm>
            <a:off x="259990" y="2860954"/>
            <a:ext cx="8627130" cy="2036842"/>
            <a:chOff x="259990" y="2976334"/>
            <a:chExt cx="8627130" cy="2036842"/>
          </a:xfrm>
        </p:grpSpPr>
        <p:sp>
          <p:nvSpPr>
            <p:cNvPr id="15" name="TextBox 14"/>
            <p:cNvSpPr txBox="1"/>
            <p:nvPr/>
          </p:nvSpPr>
          <p:spPr>
            <a:xfrm>
              <a:off x="1990122" y="2981851"/>
              <a:ext cx="689699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 smtClean="0">
                  <a:latin typeface="+mj-lt"/>
                </a:rPr>
                <a:t>○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단계별 대처능력 점검을 위한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감염병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위기대응 모의훈련 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: 2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회</a:t>
              </a:r>
              <a:endParaRPr lang="en-US" altLang="ko-KR" sz="1600" dirty="0">
                <a:latin typeface="맑은 고딕" panose="020B0503020000020004" pitchFamily="50" charset="-127"/>
              </a:endParaRPr>
            </a:p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 smtClean="0"/>
                <a:t>○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환자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,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보호자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,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내원객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,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상시출입자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등 감염관리 교육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·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훈련 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: 500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명</a:t>
              </a:r>
              <a:endParaRPr lang="en-US" altLang="ko-KR" sz="1600" dirty="0" smtClean="0">
                <a:latin typeface="맑은 고딕" panose="020B0503020000020004" pitchFamily="50" charset="-127"/>
              </a:endParaRPr>
            </a:p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감염관리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체험교실 운영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활성화</a:t>
              </a:r>
              <a:endParaRPr lang="en-US" altLang="ko-KR" sz="1600" dirty="0" smtClean="0">
                <a:latin typeface="맑은 고딕" panose="020B0503020000020004" pitchFamily="50" charset="-127"/>
              </a:endParaRPr>
            </a:p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 smtClean="0"/>
                <a:t>○ </a:t>
              </a:r>
              <a:r>
                <a:rPr kumimoji="1" lang="ko-KR" altLang="en-US" sz="1600" dirty="0" err="1" smtClean="0"/>
                <a:t>신종감염병</a:t>
              </a:r>
              <a:r>
                <a:rPr kumimoji="1" lang="ko-KR" altLang="en-US" sz="1600" dirty="0" smtClean="0"/>
                <a:t> 등 위기대응 비축물자 관리</a:t>
              </a:r>
              <a:endParaRPr lang="ko-KR" altLang="en-US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26" name="대각선 방향의 모서리가 잘린 사각형 25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0" y="6165304"/>
            <a:ext cx="9144000" cy="504056"/>
            <a:chOff x="0" y="6165304"/>
            <a:chExt cx="9144000" cy="504056"/>
          </a:xfrm>
        </p:grpSpPr>
        <p:grpSp>
          <p:nvGrpSpPr>
            <p:cNvPr id="22" name="그룹 21"/>
            <p:cNvGrpSpPr/>
            <p:nvPr/>
          </p:nvGrpSpPr>
          <p:grpSpPr>
            <a:xfrm>
              <a:off x="0" y="6165304"/>
              <a:ext cx="9144000" cy="504056"/>
              <a:chOff x="0" y="6381328"/>
              <a:chExt cx="9144000" cy="504056"/>
            </a:xfrm>
          </p:grpSpPr>
          <p:cxnSp>
            <p:nvCxnSpPr>
              <p:cNvPr id="23" name="직선 연결선 22"/>
              <p:cNvCxnSpPr/>
              <p:nvPr/>
            </p:nvCxnSpPr>
            <p:spPr>
              <a:xfrm>
                <a:off x="0" y="6381328"/>
                <a:ext cx="9144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" name="그림 2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512" y="6474599"/>
                <a:ext cx="1982898" cy="410785"/>
              </a:xfrm>
              <a:prstGeom prst="rect">
                <a:avLst/>
              </a:prstGeom>
            </p:spPr>
          </p:pic>
        </p:grpSp>
        <p:sp>
          <p:nvSpPr>
            <p:cNvPr id="25" name="TextBox 24"/>
            <p:cNvSpPr txBox="1"/>
            <p:nvPr/>
          </p:nvSpPr>
          <p:spPr>
            <a:xfrm>
              <a:off x="8100392" y="6309320"/>
              <a:ext cx="883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- 16 -</a:t>
              </a:r>
              <a:endParaRPr lang="ko-KR" altLang="en-US" sz="1400" dirty="0"/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258370" y="652201"/>
            <a:ext cx="339598" cy="25853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2800" dirty="0"/>
              <a:t>4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27336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251520" y="5099833"/>
            <a:ext cx="8635600" cy="863433"/>
            <a:chOff x="275826" y="3970003"/>
            <a:chExt cx="8545076" cy="863433"/>
          </a:xfrm>
        </p:grpSpPr>
        <p:sp>
          <p:nvSpPr>
            <p:cNvPr id="31" name="TextBox 30"/>
            <p:cNvSpPr txBox="1"/>
            <p:nvPr/>
          </p:nvSpPr>
          <p:spPr>
            <a:xfrm>
              <a:off x="1980902" y="3970003"/>
              <a:ext cx="6840000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>
                <a:lnSpc>
                  <a:spcPct val="125000"/>
                </a:lnSpc>
              </a:pPr>
              <a:r>
                <a:rPr kumimoji="1" lang="ko-KR" altLang="en-US" sz="1600" dirty="0" smtClean="0">
                  <a:latin typeface="+mj-lt"/>
                </a:rPr>
                <a:t>○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처방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약품목수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감소로 약품 상호작용의 위험 감소</a:t>
              </a:r>
              <a:endParaRPr lang="en-US" altLang="ko-KR" sz="1600" dirty="0">
                <a:latin typeface="맑은 고딕" panose="020B0503020000020004" pitchFamily="50" charset="-127"/>
              </a:endParaRPr>
            </a:p>
            <a:p>
              <a:pPr>
                <a:lnSpc>
                  <a:spcPct val="125000"/>
                </a:lnSpc>
              </a:pPr>
              <a:r>
                <a:rPr kumimoji="1" lang="ko-KR" altLang="en-US" sz="1600" dirty="0" smtClean="0">
                  <a:latin typeface="+mj-lt"/>
                </a:rPr>
                <a:t>○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처방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약품목수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감소로 환자 진료비 감소</a:t>
              </a:r>
              <a:endParaRPr lang="en-US" altLang="ko-KR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255071" y="1218757"/>
            <a:ext cx="8632049" cy="1440160"/>
            <a:chOff x="253491" y="1777002"/>
            <a:chExt cx="8512957" cy="1008112"/>
          </a:xfrm>
        </p:grpSpPr>
        <p:sp>
          <p:nvSpPr>
            <p:cNvPr id="39" name="TextBox 38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3.35%(</a:t>
              </a:r>
              <a:r>
                <a:rPr kumimoji="1" lang="ko-KR" altLang="en-US" sz="1600" b="1" dirty="0" err="1" smtClean="0"/>
                <a:t>처방건당</a:t>
              </a:r>
              <a:r>
                <a:rPr kumimoji="1" lang="ko-KR" altLang="en-US" sz="1600" b="1" dirty="0" smtClean="0"/>
                <a:t> </a:t>
              </a:r>
              <a:r>
                <a:rPr kumimoji="1" lang="ko-KR" altLang="en-US" sz="1600" b="1" dirty="0" err="1" smtClean="0"/>
                <a:t>약품목수</a:t>
              </a:r>
              <a:r>
                <a:rPr kumimoji="1" lang="ko-KR" altLang="en-US" sz="1600" b="1" dirty="0" smtClean="0"/>
                <a:t> </a:t>
              </a:r>
              <a:r>
                <a:rPr kumimoji="1" lang="en-US" altLang="ko-KR" sz="1600" b="1" dirty="0" smtClean="0"/>
                <a:t>1% </a:t>
              </a:r>
              <a:r>
                <a:rPr kumimoji="1" lang="ko-KR" altLang="en-US" sz="1600" b="1" dirty="0" smtClean="0"/>
                <a:t>감소</a:t>
              </a:r>
              <a:r>
                <a:rPr kumimoji="1" lang="en-US" altLang="ko-KR" sz="1600" b="1" dirty="0" smtClean="0"/>
                <a:t>)</a:t>
              </a:r>
              <a:endParaRPr kumimoji="1" lang="en-US" altLang="ko-KR" sz="1600" b="1" dirty="0" smtClean="0">
                <a:ea typeface="HY헤드라인M" pitchFamily="18" charset="-127"/>
              </a:endParaRPr>
            </a:p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</a:t>
              </a:r>
              <a:endParaRPr kumimoji="1" lang="en-US" altLang="ko-KR" sz="1600" b="1" dirty="0" smtClean="0"/>
            </a:p>
            <a:p>
              <a:pPr fontAlgn="base">
                <a:lnSpc>
                  <a:spcPct val="120000"/>
                </a:lnSpc>
              </a:pPr>
              <a:r>
                <a:rPr kumimoji="1" lang="en-US" altLang="ko-KR" sz="1600" dirty="0" smtClean="0"/>
                <a:t>   - 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(’20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년 실적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) 3.38%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→ 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(’21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년 계획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) 3.35%</a:t>
              </a:r>
              <a:endParaRPr kumimoji="1" lang="en-US" altLang="ko-KR" sz="1600" dirty="0" smtClean="0"/>
            </a:p>
            <a:p>
              <a:pPr fontAlgn="base">
                <a:lnSpc>
                  <a:spcPct val="120000"/>
                </a:lnSpc>
              </a:pPr>
              <a:r>
                <a:rPr kumimoji="1"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kumimoji="1" lang="en-US" altLang="ko-KR" sz="1600" dirty="0" smtClean="0">
                  <a:latin typeface="맑은 고딕" panose="020B0503020000020004" pitchFamily="50" charset="-127"/>
                </a:rPr>
                <a:t>  -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처방건당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약품목수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: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처방 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1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회당 평균적으로 발생된 약제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품목수</a:t>
              </a:r>
              <a:endParaRPr lang="ko-KR" altLang="en-US" sz="1600" dirty="0">
                <a:latin typeface="맑은 고딕" panose="020B0503020000020004" pitchFamily="50" charset="-127"/>
              </a:endParaRPr>
            </a:p>
            <a:p>
              <a:pPr fontAlgn="base">
                <a:lnSpc>
                  <a:spcPct val="120000"/>
                </a:lnSpc>
              </a:pPr>
              <a:r>
                <a:rPr kumimoji="1" lang="en-US" altLang="ko-KR" sz="1600" dirty="0" smtClean="0">
                  <a:latin typeface="맑은 고딕" panose="020B0503020000020004" pitchFamily="50" charset="-127"/>
                </a:rPr>
                <a:t>   -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처방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약품목수가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많아지면 약품 상호작용의 위험 및 의료비 상승</a:t>
              </a:r>
              <a:endParaRPr lang="en-US" altLang="ko-KR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42" name="대각선 방향의 모서리가 잘린 사각형 41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사업개요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-1349" y="548680"/>
            <a:ext cx="9143664" cy="468040"/>
            <a:chOff x="336" y="180000"/>
            <a:chExt cx="9143664" cy="468040"/>
          </a:xfrm>
        </p:grpSpPr>
        <p:sp>
          <p:nvSpPr>
            <p:cNvPr id="35" name="직사각형 34"/>
            <p:cNvSpPr/>
            <p:nvPr/>
          </p:nvSpPr>
          <p:spPr>
            <a:xfrm>
              <a:off x="6120000" y="180000"/>
              <a:ext cx="302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100" dirty="0" err="1" smtClean="0">
                  <a:latin typeface="HY각헤드라인M" panose="02030600000101010101" pitchFamily="18" charset="-127"/>
                  <a:ea typeface="HY각헤드라인M" panose="02030600000101010101" pitchFamily="18" charset="-127"/>
                </a:rPr>
                <a:t>약제과</a:t>
              </a:r>
              <a:endParaRPr lang="ko-KR" altLang="en-US" sz="1600" spc="-100" dirty="0">
                <a:latin typeface="HY각헤드라인M" panose="02030600000101010101" pitchFamily="18" charset="-127"/>
                <a:ea typeface="HY각헤드라인M" panose="02030600000101010101" pitchFamily="18" charset="-127"/>
              </a:endParaRPr>
            </a:p>
          </p:txBody>
        </p:sp>
        <p:grpSp>
          <p:nvGrpSpPr>
            <p:cNvPr id="36" name="그룹 35"/>
            <p:cNvGrpSpPr/>
            <p:nvPr/>
          </p:nvGrpSpPr>
          <p:grpSpPr>
            <a:xfrm>
              <a:off x="336" y="180040"/>
              <a:ext cx="6228184" cy="468000"/>
              <a:chOff x="336" y="180040"/>
              <a:chExt cx="6228184" cy="360000"/>
            </a:xfrm>
          </p:grpSpPr>
          <p:sp>
            <p:nvSpPr>
              <p:cNvPr id="37" name="직사각형 36"/>
              <p:cNvSpPr/>
              <p:nvPr/>
            </p:nvSpPr>
            <p:spPr>
              <a:xfrm rot="10800000">
                <a:off x="336" y="180040"/>
                <a:ext cx="6228184" cy="360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81197" y="205946"/>
                <a:ext cx="396224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      </a:t>
                </a:r>
                <a:r>
                  <a:rPr lang="ko-KR" altLang="en-US" sz="2000" dirty="0" err="1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약제급여</a:t>
                </a:r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적정성 평가</a:t>
                </a:r>
                <a:endParaRPr lang="ko-KR" altLang="en-US" sz="20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  <p:sp>
        <p:nvSpPr>
          <p:cNvPr id="44" name="직사각형 43"/>
          <p:cNvSpPr/>
          <p:nvPr/>
        </p:nvSpPr>
        <p:spPr>
          <a:xfrm>
            <a:off x="258370" y="652201"/>
            <a:ext cx="275260" cy="25853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5</a:t>
            </a:r>
            <a:endParaRPr lang="ko-KR" altLang="en-US" dirty="0"/>
          </a:p>
        </p:txBody>
      </p:sp>
      <p:grpSp>
        <p:nvGrpSpPr>
          <p:cNvPr id="3" name="그룹 2"/>
          <p:cNvGrpSpPr/>
          <p:nvPr/>
        </p:nvGrpSpPr>
        <p:grpSpPr>
          <a:xfrm>
            <a:off x="259990" y="2860954"/>
            <a:ext cx="8627130" cy="2036842"/>
            <a:chOff x="259990" y="2976334"/>
            <a:chExt cx="8627130" cy="2036842"/>
          </a:xfrm>
        </p:grpSpPr>
        <p:sp>
          <p:nvSpPr>
            <p:cNvPr id="15" name="TextBox 14"/>
            <p:cNvSpPr txBox="1"/>
            <p:nvPr/>
          </p:nvSpPr>
          <p:spPr>
            <a:xfrm>
              <a:off x="1990122" y="2981851"/>
              <a:ext cx="689699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 smtClean="0">
                  <a:latin typeface="+mj-lt"/>
                </a:rPr>
                <a:t>○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처방건당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약품목수에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대한 평가지표 및 분기별 평가결과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진료과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안내</a:t>
              </a:r>
              <a:endParaRPr lang="en-US" altLang="ko-KR" sz="1600" dirty="0">
                <a:latin typeface="맑은 고딕" panose="020B0503020000020004" pitchFamily="50" charset="-127"/>
              </a:endParaRPr>
            </a:p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 smtClean="0"/>
                <a:t>○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상병별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·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진료과별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현황 분석 후 미흡 항목에 대한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진료과장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안내</a:t>
              </a:r>
              <a:endParaRPr lang="en-US" altLang="ko-KR" sz="1600" dirty="0" smtClean="0">
                <a:latin typeface="맑은 고딕" panose="020B0503020000020004" pitchFamily="50" charset="-127"/>
              </a:endParaRPr>
            </a:p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spc="-150" dirty="0" err="1">
                  <a:latin typeface="맑은 고딕" panose="020B0503020000020004" pitchFamily="50" charset="-127"/>
                </a:rPr>
                <a:t>복합질환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 환자에 대한 해당 </a:t>
              </a:r>
              <a:r>
                <a:rPr lang="ko-KR" altLang="en-US" sz="1600" spc="-150" dirty="0" err="1">
                  <a:latin typeface="맑은 고딕" panose="020B0503020000020004" pitchFamily="50" charset="-127"/>
                </a:rPr>
                <a:t>진료과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 각각 진료 요청으로 </a:t>
              </a:r>
              <a:r>
                <a:rPr lang="ko-KR" altLang="en-US" sz="1600" spc="-150" dirty="0" err="1">
                  <a:latin typeface="맑은 고딕" panose="020B0503020000020004" pitchFamily="50" charset="-127"/>
                </a:rPr>
                <a:t>약품목수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 감소 </a:t>
              </a:r>
              <a:r>
                <a:rPr lang="ko-KR" altLang="en-US" sz="1600" spc="-150" dirty="0" smtClean="0">
                  <a:latin typeface="맑은 고딕" panose="020B0503020000020004" pitchFamily="50" charset="-127"/>
                </a:rPr>
                <a:t>유도</a:t>
              </a:r>
              <a:endParaRPr lang="ko-KR" altLang="en-US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26" name="대각선 방향의 모서리가 잘린 사각형 25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0" y="6165304"/>
            <a:ext cx="9144000" cy="504056"/>
            <a:chOff x="0" y="6165304"/>
            <a:chExt cx="9144000" cy="504056"/>
          </a:xfrm>
        </p:grpSpPr>
        <p:grpSp>
          <p:nvGrpSpPr>
            <p:cNvPr id="22" name="그룹 21"/>
            <p:cNvGrpSpPr/>
            <p:nvPr/>
          </p:nvGrpSpPr>
          <p:grpSpPr>
            <a:xfrm>
              <a:off x="0" y="6165304"/>
              <a:ext cx="9144000" cy="504056"/>
              <a:chOff x="0" y="6381328"/>
              <a:chExt cx="9144000" cy="504056"/>
            </a:xfrm>
          </p:grpSpPr>
          <p:cxnSp>
            <p:nvCxnSpPr>
              <p:cNvPr id="23" name="직선 연결선 22"/>
              <p:cNvCxnSpPr/>
              <p:nvPr/>
            </p:nvCxnSpPr>
            <p:spPr>
              <a:xfrm>
                <a:off x="0" y="6381328"/>
                <a:ext cx="9144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" name="그림 2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512" y="6474599"/>
                <a:ext cx="1982898" cy="410785"/>
              </a:xfrm>
              <a:prstGeom prst="rect">
                <a:avLst/>
              </a:prstGeom>
            </p:spPr>
          </p:pic>
        </p:grpSp>
        <p:sp>
          <p:nvSpPr>
            <p:cNvPr id="25" name="TextBox 24"/>
            <p:cNvSpPr txBox="1"/>
            <p:nvPr/>
          </p:nvSpPr>
          <p:spPr>
            <a:xfrm>
              <a:off x="8100392" y="6309320"/>
              <a:ext cx="883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- 17 -</a:t>
              </a:r>
              <a:endParaRPr lang="ko-KR" altLang="en-US" sz="1400" dirty="0"/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258370" y="652201"/>
            <a:ext cx="339598" cy="25853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2800" dirty="0"/>
              <a:t>5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69961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251520" y="5099833"/>
            <a:ext cx="8635600" cy="863433"/>
            <a:chOff x="275826" y="3970003"/>
            <a:chExt cx="8545076" cy="863433"/>
          </a:xfrm>
        </p:grpSpPr>
        <p:sp>
          <p:nvSpPr>
            <p:cNvPr id="31" name="TextBox 30"/>
            <p:cNvSpPr txBox="1"/>
            <p:nvPr/>
          </p:nvSpPr>
          <p:spPr>
            <a:xfrm>
              <a:off x="1980902" y="3970003"/>
              <a:ext cx="6840000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간호사 역량 강화로 의료서비스 질 향상</a:t>
              </a:r>
            </a:p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간호사 역량 강화로 내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·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외부 고객 만족도 향상</a:t>
              </a: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255071" y="1218757"/>
            <a:ext cx="8632049" cy="1440160"/>
            <a:chOff x="253491" y="1777002"/>
            <a:chExt cx="8512957" cy="1008112"/>
          </a:xfrm>
        </p:grpSpPr>
        <p:sp>
          <p:nvSpPr>
            <p:cNvPr id="39" name="TextBox 38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17</a:t>
              </a:r>
              <a:r>
                <a:rPr kumimoji="1" lang="ko-KR" altLang="en-US" sz="1600" b="1" dirty="0" smtClean="0">
                  <a:latin typeface="+mj-lt"/>
                </a:rPr>
                <a:t>회</a:t>
              </a:r>
              <a:r>
                <a:rPr kumimoji="1" lang="en-US" altLang="ko-KR" sz="1600" b="1" dirty="0" smtClean="0">
                  <a:latin typeface="+mj-lt"/>
                </a:rPr>
                <a:t>(</a:t>
              </a:r>
              <a:r>
                <a:rPr kumimoji="1" lang="ko-KR" altLang="en-US" sz="1600" b="1" dirty="0" smtClean="0"/>
                <a:t>직무교육 등</a:t>
              </a:r>
              <a:r>
                <a:rPr kumimoji="1" lang="en-US" altLang="ko-KR" sz="1600" b="1" dirty="0" smtClean="0"/>
                <a:t>)</a:t>
              </a:r>
              <a:endParaRPr kumimoji="1" lang="en-US" altLang="ko-KR" sz="1600" b="1" dirty="0">
                <a:ea typeface="HY헤드라인M" pitchFamily="18" charset="-127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</a:t>
              </a:r>
              <a:endParaRPr kumimoji="1" lang="en-US" altLang="ko-KR" sz="1600" b="1" dirty="0" smtClean="0"/>
            </a:p>
            <a:p>
              <a:pPr fontAlgn="base">
                <a:lnSpc>
                  <a:spcPct val="125000"/>
                </a:lnSpc>
              </a:pPr>
              <a:r>
                <a:rPr kumimoji="1" lang="en-US" altLang="ko-KR" sz="1600" dirty="0" smtClean="0"/>
                <a:t>   - </a:t>
              </a:r>
              <a:r>
                <a:rPr kumimoji="1" lang="ko-KR" altLang="en-US" sz="1600" dirty="0" err="1" smtClean="0"/>
                <a:t>간호과</a:t>
              </a:r>
              <a:r>
                <a:rPr kumimoji="1" lang="ko-KR" altLang="en-US" sz="1600" dirty="0" smtClean="0"/>
                <a:t> 직무교육</a:t>
              </a:r>
              <a:r>
                <a:rPr kumimoji="1" lang="en-US" altLang="ko-KR" sz="1600" dirty="0" smtClean="0"/>
                <a:t>, </a:t>
              </a:r>
              <a:r>
                <a:rPr kumimoji="1" lang="ko-KR" altLang="en-US" sz="1600" dirty="0" smtClean="0"/>
                <a:t>부서별 직무교육</a:t>
              </a:r>
              <a:r>
                <a:rPr kumimoji="1" lang="en-US" altLang="ko-KR" sz="1600" dirty="0" smtClean="0"/>
                <a:t>, </a:t>
              </a:r>
              <a:r>
                <a:rPr kumimoji="1" lang="ko-KR" altLang="en-US" sz="1600" dirty="0" err="1" smtClean="0"/>
                <a:t>프리셉터</a:t>
              </a:r>
              <a:r>
                <a:rPr kumimoji="1" lang="ko-KR" altLang="en-US" sz="1600" dirty="0" smtClean="0"/>
                <a:t> 양성교육</a:t>
              </a:r>
              <a:r>
                <a:rPr kumimoji="1" lang="en-US" altLang="ko-KR" sz="1600" dirty="0" smtClean="0"/>
                <a:t>, </a:t>
              </a:r>
              <a:r>
                <a:rPr kumimoji="1" lang="ko-KR" altLang="en-US" sz="1600" spc="-150" dirty="0" smtClean="0"/>
                <a:t>신규간호사교육</a:t>
              </a:r>
              <a:endParaRPr kumimoji="1" lang="en-US" altLang="ko-KR" sz="1600" spc="-150" dirty="0" smtClean="0"/>
            </a:p>
            <a:p>
              <a:pPr fontAlgn="base">
                <a:lnSpc>
                  <a:spcPct val="125000"/>
                </a:lnSpc>
              </a:pPr>
              <a:r>
                <a:rPr lang="en-US" altLang="ko-KR" sz="1600" dirty="0" smtClean="0">
                  <a:latin typeface="맑은 고딕" panose="020B0503020000020004" pitchFamily="50" charset="-127"/>
                </a:rPr>
                <a:t>    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워크숍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(</a:t>
              </a:r>
              <a:r>
                <a:rPr lang="ko-KR" altLang="en-US" sz="1600" dirty="0" err="1" smtClean="0">
                  <a:latin typeface="맑은 고딕" panose="020B0503020000020004" pitchFamily="50" charset="-127"/>
                </a:rPr>
                <a:t>간호리더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, </a:t>
              </a:r>
              <a:r>
                <a:rPr lang="ko-KR" altLang="en-US" sz="1600" dirty="0" err="1" smtClean="0">
                  <a:latin typeface="맑은 고딕" panose="020B0503020000020004" pitchFamily="50" charset="-127"/>
                </a:rPr>
                <a:t>일반간호사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,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간호조무사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)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실시</a:t>
              </a:r>
              <a:endParaRPr lang="en-US" altLang="ko-KR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42" name="대각선 방향의 모서리가 잘린 사각형 41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사업개요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-1349" y="548680"/>
            <a:ext cx="9143664" cy="468040"/>
            <a:chOff x="336" y="180000"/>
            <a:chExt cx="9143664" cy="468040"/>
          </a:xfrm>
        </p:grpSpPr>
        <p:sp>
          <p:nvSpPr>
            <p:cNvPr id="35" name="직사각형 34"/>
            <p:cNvSpPr/>
            <p:nvPr/>
          </p:nvSpPr>
          <p:spPr>
            <a:xfrm>
              <a:off x="6120000" y="180000"/>
              <a:ext cx="302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100" dirty="0" err="1" smtClean="0">
                  <a:latin typeface="HY각헤드라인M" panose="02030600000101010101" pitchFamily="18" charset="-127"/>
                  <a:ea typeface="HY각헤드라인M" panose="02030600000101010101" pitchFamily="18" charset="-127"/>
                </a:rPr>
                <a:t>간호과</a:t>
              </a:r>
              <a:endParaRPr lang="ko-KR" altLang="en-US" sz="1600" spc="-100" dirty="0">
                <a:latin typeface="HY각헤드라인M" panose="02030600000101010101" pitchFamily="18" charset="-127"/>
                <a:ea typeface="HY각헤드라인M" panose="02030600000101010101" pitchFamily="18" charset="-127"/>
              </a:endParaRPr>
            </a:p>
          </p:txBody>
        </p:sp>
        <p:grpSp>
          <p:nvGrpSpPr>
            <p:cNvPr id="36" name="그룹 35"/>
            <p:cNvGrpSpPr/>
            <p:nvPr/>
          </p:nvGrpSpPr>
          <p:grpSpPr>
            <a:xfrm>
              <a:off x="336" y="180040"/>
              <a:ext cx="6228184" cy="468000"/>
              <a:chOff x="336" y="180040"/>
              <a:chExt cx="6228184" cy="360000"/>
            </a:xfrm>
          </p:grpSpPr>
          <p:sp>
            <p:nvSpPr>
              <p:cNvPr id="37" name="직사각형 36"/>
              <p:cNvSpPr/>
              <p:nvPr/>
            </p:nvSpPr>
            <p:spPr>
              <a:xfrm rot="10800000">
                <a:off x="336" y="180040"/>
                <a:ext cx="6228184" cy="360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81197" y="205946"/>
                <a:ext cx="396224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      </a:t>
                </a:r>
                <a:r>
                  <a:rPr lang="ko-KR" altLang="en-US" sz="2000" dirty="0" err="1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간호역량</a:t>
                </a:r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강화</a:t>
                </a:r>
                <a:endParaRPr lang="ko-KR" altLang="en-US" sz="20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  <p:sp>
        <p:nvSpPr>
          <p:cNvPr id="44" name="직사각형 43"/>
          <p:cNvSpPr/>
          <p:nvPr/>
        </p:nvSpPr>
        <p:spPr>
          <a:xfrm>
            <a:off x="258370" y="652201"/>
            <a:ext cx="275260" cy="25853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6</a:t>
            </a:r>
            <a:endParaRPr lang="ko-KR" altLang="en-US" dirty="0"/>
          </a:p>
        </p:txBody>
      </p:sp>
      <p:grpSp>
        <p:nvGrpSpPr>
          <p:cNvPr id="3" name="그룹 2"/>
          <p:cNvGrpSpPr/>
          <p:nvPr/>
        </p:nvGrpSpPr>
        <p:grpSpPr>
          <a:xfrm>
            <a:off x="259990" y="2860954"/>
            <a:ext cx="8627130" cy="2036842"/>
            <a:chOff x="259990" y="2976334"/>
            <a:chExt cx="8627130" cy="2036842"/>
          </a:xfrm>
        </p:grpSpPr>
        <p:sp>
          <p:nvSpPr>
            <p:cNvPr id="15" name="TextBox 14"/>
            <p:cNvSpPr txBox="1"/>
            <p:nvPr/>
          </p:nvSpPr>
          <p:spPr>
            <a:xfrm>
              <a:off x="1990122" y="2981851"/>
              <a:ext cx="689699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>
                <a:lnSpc>
                  <a:spcPct val="125000"/>
                </a:lnSpc>
              </a:pPr>
              <a:r>
                <a:rPr kumimoji="1" lang="ko-KR" altLang="en-US" sz="1600" dirty="0" smtClean="0">
                  <a:latin typeface="+mj-lt"/>
                </a:rPr>
                <a:t>○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직무교육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(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분기별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 1회),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부서별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직무교육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(월1회, 총8회), </a:t>
              </a:r>
            </a:p>
            <a:p>
              <a:pPr>
                <a:lnSpc>
                  <a:spcPct val="125000"/>
                </a:lnSpc>
              </a:pPr>
              <a:r>
                <a:rPr lang="en-US" altLang="ko-KR" sz="1600" dirty="0">
                  <a:latin typeface="맑은 고딕" panose="020B0503020000020004" pitchFamily="50" charset="-127"/>
                </a:rPr>
                <a:t>   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프리셉터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양성교육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(연1회),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신규간호사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교육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(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연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1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회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),</a:t>
              </a:r>
            </a:p>
            <a:p>
              <a:pPr>
                <a:lnSpc>
                  <a:spcPct val="125000"/>
                </a:lnSpc>
              </a:pPr>
              <a:r>
                <a:rPr lang="en-US" altLang="ko-KR" sz="1600" dirty="0">
                  <a:latin typeface="맑은 고딕" panose="020B0503020000020004" pitchFamily="50" charset="-127"/>
                </a:rPr>
                <a:t>   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워크숍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(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간호리더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,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일반간호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,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간호조무사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, 각 연1회) 등 : 17회</a:t>
              </a:r>
            </a:p>
          </p:txBody>
        </p:sp>
        <p:sp>
          <p:nvSpPr>
            <p:cNvPr id="26" name="대각선 방향의 모서리가 잘린 사각형 25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0" y="6165304"/>
            <a:ext cx="9144000" cy="504056"/>
            <a:chOff x="0" y="6165304"/>
            <a:chExt cx="9144000" cy="504056"/>
          </a:xfrm>
        </p:grpSpPr>
        <p:grpSp>
          <p:nvGrpSpPr>
            <p:cNvPr id="22" name="그룹 21"/>
            <p:cNvGrpSpPr/>
            <p:nvPr/>
          </p:nvGrpSpPr>
          <p:grpSpPr>
            <a:xfrm>
              <a:off x="0" y="6165304"/>
              <a:ext cx="9144000" cy="504056"/>
              <a:chOff x="0" y="6381328"/>
              <a:chExt cx="9144000" cy="504056"/>
            </a:xfrm>
          </p:grpSpPr>
          <p:cxnSp>
            <p:nvCxnSpPr>
              <p:cNvPr id="23" name="직선 연결선 22"/>
              <p:cNvCxnSpPr/>
              <p:nvPr/>
            </p:nvCxnSpPr>
            <p:spPr>
              <a:xfrm>
                <a:off x="0" y="6381328"/>
                <a:ext cx="9144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" name="그림 2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512" y="6474599"/>
                <a:ext cx="1982898" cy="410785"/>
              </a:xfrm>
              <a:prstGeom prst="rect">
                <a:avLst/>
              </a:prstGeom>
            </p:spPr>
          </p:pic>
        </p:grpSp>
        <p:sp>
          <p:nvSpPr>
            <p:cNvPr id="25" name="TextBox 24"/>
            <p:cNvSpPr txBox="1"/>
            <p:nvPr/>
          </p:nvSpPr>
          <p:spPr>
            <a:xfrm>
              <a:off x="8100392" y="6309320"/>
              <a:ext cx="883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- 18 -</a:t>
              </a:r>
              <a:endParaRPr lang="ko-KR" altLang="en-US" sz="1400" dirty="0"/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258370" y="652201"/>
            <a:ext cx="339598" cy="25853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2800" dirty="0" smtClean="0"/>
              <a:t>6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96691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251520" y="5099833"/>
            <a:ext cx="8635600" cy="863433"/>
            <a:chOff x="275826" y="3970003"/>
            <a:chExt cx="8545076" cy="863433"/>
          </a:xfrm>
        </p:grpSpPr>
        <p:sp>
          <p:nvSpPr>
            <p:cNvPr id="31" name="TextBox 30"/>
            <p:cNvSpPr txBox="1"/>
            <p:nvPr/>
          </p:nvSpPr>
          <p:spPr>
            <a:xfrm>
              <a:off x="1980902" y="3970003"/>
              <a:ext cx="6840000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 smtClean="0"/>
                <a:t>○ 적극 홍보 등 고가 의료장비 </a:t>
              </a:r>
              <a:r>
                <a:rPr kumimoji="1" lang="ko-KR" altLang="en-US" sz="1600" dirty="0" err="1" smtClean="0"/>
                <a:t>이용건수</a:t>
              </a:r>
              <a:r>
                <a:rPr kumimoji="1" lang="ko-KR" altLang="en-US" sz="1600" dirty="0" smtClean="0"/>
                <a:t> 증가 및 수익 증대</a:t>
              </a:r>
              <a:endParaRPr lang="ko-KR" altLang="en-US" sz="1600" dirty="0">
                <a:latin typeface="맑은 고딕" panose="020B0503020000020004" pitchFamily="50" charset="-127"/>
              </a:endParaRPr>
            </a:p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 smtClean="0"/>
                <a:t>○ 교육을 통한 영상 화질개선으로 촬영 정확도 향상</a:t>
              </a:r>
              <a:endParaRPr lang="ko-KR" altLang="en-US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255071" y="1218757"/>
            <a:ext cx="8632049" cy="1440160"/>
            <a:chOff x="253491" y="1777002"/>
            <a:chExt cx="8512957" cy="1008112"/>
          </a:xfrm>
        </p:grpSpPr>
        <p:sp>
          <p:nvSpPr>
            <p:cNvPr id="39" name="TextBox 38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en-US" altLang="ko-KR" sz="1600" b="1" dirty="0"/>
                <a:t>2% </a:t>
              </a:r>
              <a:r>
                <a:rPr kumimoji="1" lang="ko-KR" altLang="en-US" sz="1600" b="1" dirty="0"/>
                <a:t>증가</a:t>
              </a:r>
              <a:r>
                <a:rPr kumimoji="1" lang="en-US" altLang="ko-KR" sz="1600" b="1" dirty="0"/>
                <a:t>(</a:t>
              </a:r>
              <a:r>
                <a:rPr kumimoji="1" lang="ko-KR" altLang="en-US" sz="1600" b="1" dirty="0" err="1"/>
                <a:t>고가장비</a:t>
              </a:r>
              <a:r>
                <a:rPr kumimoji="1" lang="ko-KR" altLang="en-US" sz="1600" b="1" dirty="0"/>
                <a:t> </a:t>
              </a:r>
              <a:r>
                <a:rPr kumimoji="1" lang="ko-KR" altLang="en-US" sz="1600" b="1" dirty="0" err="1"/>
                <a:t>검사건수</a:t>
              </a:r>
              <a:r>
                <a:rPr kumimoji="1" lang="ko-KR" altLang="en-US" sz="1600" b="1" dirty="0"/>
                <a:t> 증가</a:t>
              </a:r>
              <a:r>
                <a:rPr kumimoji="1" lang="en-US" altLang="ko-KR" sz="1600" b="1" dirty="0" smtClean="0"/>
                <a:t>)</a:t>
              </a:r>
              <a:endParaRPr kumimoji="1" lang="en-US" altLang="ko-KR" sz="1600" b="1" dirty="0">
                <a:ea typeface="HY헤드라인M" pitchFamily="18" charset="-127"/>
              </a:endParaRPr>
            </a:p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</a:t>
              </a:r>
              <a:endParaRPr kumimoji="1" lang="en-US" altLang="ko-KR" sz="1600" b="1" dirty="0" smtClean="0"/>
            </a:p>
            <a:p>
              <a:pPr>
                <a:lnSpc>
                  <a:spcPct val="120000"/>
                </a:lnSpc>
              </a:pPr>
              <a:r>
                <a:rPr kumimoji="1" lang="en-US" altLang="ko-KR" sz="1600" dirty="0" smtClean="0"/>
                <a:t>   - </a:t>
              </a:r>
              <a:r>
                <a:rPr lang="ko-KR" altLang="en-US" sz="1600" dirty="0" err="1" smtClean="0">
                  <a:latin typeface="맑은 고딕" panose="020B0503020000020004" pitchFamily="50" charset="-127"/>
                </a:rPr>
                <a:t>고가장비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 </a:t>
              </a:r>
              <a:r>
                <a:rPr lang="ko-KR" altLang="en-US" sz="1600" dirty="0" err="1" smtClean="0">
                  <a:latin typeface="맑은 고딕" panose="020B0503020000020004" pitchFamily="50" charset="-127"/>
                </a:rPr>
                <a:t>이용건수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: (’20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년 실적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) 18,633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건 → 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(’21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년 계획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) 19,006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건</a:t>
              </a:r>
              <a:endParaRPr lang="en-US" altLang="ko-KR" sz="1600" dirty="0" smtClean="0">
                <a:latin typeface="맑은 고딕" panose="020B0503020000020004" pitchFamily="50" charset="-127"/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  -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우수장비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직원 홍보 노력</a:t>
              </a:r>
              <a:endParaRPr kumimoji="1" lang="en-US" altLang="ko-KR" sz="1600" dirty="0"/>
            </a:p>
            <a:p>
              <a:pPr>
                <a:lnSpc>
                  <a:spcPct val="120000"/>
                </a:lnSpc>
              </a:pPr>
              <a:r>
                <a:rPr lang="en-US" altLang="ko-KR" sz="1600" dirty="0" smtClean="0">
                  <a:latin typeface="맑은 고딕" panose="020B0503020000020004" pitchFamily="50" charset="-127"/>
                </a:rPr>
                <a:t>   -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영상의학실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전직원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방사선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영상화질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개선을 위한 지속적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교육</a:t>
              </a:r>
              <a:endParaRPr lang="en-US" altLang="ko-KR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42" name="대각선 방향의 모서리가 잘린 사각형 41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사업개요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-1349" y="548680"/>
            <a:ext cx="9143664" cy="468040"/>
            <a:chOff x="336" y="180000"/>
            <a:chExt cx="9143664" cy="468040"/>
          </a:xfrm>
        </p:grpSpPr>
        <p:sp>
          <p:nvSpPr>
            <p:cNvPr id="35" name="직사각형 34"/>
            <p:cNvSpPr/>
            <p:nvPr/>
          </p:nvSpPr>
          <p:spPr>
            <a:xfrm>
              <a:off x="6120000" y="180000"/>
              <a:ext cx="302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100" dirty="0" err="1" smtClean="0">
                  <a:latin typeface="HY각헤드라인M" panose="02030600000101010101" pitchFamily="18" charset="-127"/>
                  <a:ea typeface="HY각헤드라인M" panose="02030600000101010101" pitchFamily="18" charset="-127"/>
                </a:rPr>
                <a:t>영상의학실</a:t>
              </a:r>
              <a:endParaRPr lang="ko-KR" altLang="en-US" sz="1600" spc="-100" dirty="0">
                <a:latin typeface="HY각헤드라인M" panose="02030600000101010101" pitchFamily="18" charset="-127"/>
                <a:ea typeface="HY각헤드라인M" panose="02030600000101010101" pitchFamily="18" charset="-127"/>
              </a:endParaRPr>
            </a:p>
          </p:txBody>
        </p:sp>
        <p:grpSp>
          <p:nvGrpSpPr>
            <p:cNvPr id="36" name="그룹 35"/>
            <p:cNvGrpSpPr/>
            <p:nvPr/>
          </p:nvGrpSpPr>
          <p:grpSpPr>
            <a:xfrm>
              <a:off x="336" y="180040"/>
              <a:ext cx="6228184" cy="468000"/>
              <a:chOff x="336" y="180040"/>
              <a:chExt cx="6228184" cy="360000"/>
            </a:xfrm>
          </p:grpSpPr>
          <p:sp>
            <p:nvSpPr>
              <p:cNvPr id="37" name="직사각형 36"/>
              <p:cNvSpPr/>
              <p:nvPr/>
            </p:nvSpPr>
            <p:spPr>
              <a:xfrm rot="10800000">
                <a:off x="336" y="180040"/>
                <a:ext cx="6228184" cy="360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81197" y="205946"/>
                <a:ext cx="3962249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      </a:t>
                </a:r>
                <a:r>
                  <a:rPr lang="ko-KR" altLang="en-US" sz="2000" dirty="0" err="1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고가장비</a:t>
                </a:r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효율성 향상</a:t>
                </a:r>
                <a:endParaRPr lang="ko-KR" altLang="en-US" sz="20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  <p:sp>
        <p:nvSpPr>
          <p:cNvPr id="44" name="직사각형 43"/>
          <p:cNvSpPr/>
          <p:nvPr/>
        </p:nvSpPr>
        <p:spPr>
          <a:xfrm>
            <a:off x="258370" y="652201"/>
            <a:ext cx="275260" cy="25853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7</a:t>
            </a:r>
            <a:endParaRPr lang="ko-KR" altLang="en-US" dirty="0"/>
          </a:p>
        </p:txBody>
      </p:sp>
      <p:grpSp>
        <p:nvGrpSpPr>
          <p:cNvPr id="2" name="그룹 1"/>
          <p:cNvGrpSpPr/>
          <p:nvPr/>
        </p:nvGrpSpPr>
        <p:grpSpPr>
          <a:xfrm>
            <a:off x="0" y="6165304"/>
            <a:ext cx="9144000" cy="504056"/>
            <a:chOff x="0" y="6165304"/>
            <a:chExt cx="9144000" cy="504056"/>
          </a:xfrm>
        </p:grpSpPr>
        <p:grpSp>
          <p:nvGrpSpPr>
            <p:cNvPr id="22" name="그룹 21"/>
            <p:cNvGrpSpPr/>
            <p:nvPr/>
          </p:nvGrpSpPr>
          <p:grpSpPr>
            <a:xfrm>
              <a:off x="0" y="6165304"/>
              <a:ext cx="9144000" cy="504056"/>
              <a:chOff x="0" y="6381328"/>
              <a:chExt cx="9144000" cy="504056"/>
            </a:xfrm>
          </p:grpSpPr>
          <p:cxnSp>
            <p:nvCxnSpPr>
              <p:cNvPr id="23" name="직선 연결선 22"/>
              <p:cNvCxnSpPr/>
              <p:nvPr/>
            </p:nvCxnSpPr>
            <p:spPr>
              <a:xfrm>
                <a:off x="0" y="6381328"/>
                <a:ext cx="9144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" name="그림 2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512" y="6474599"/>
                <a:ext cx="1982898" cy="410785"/>
              </a:xfrm>
              <a:prstGeom prst="rect">
                <a:avLst/>
              </a:prstGeom>
            </p:spPr>
          </p:pic>
        </p:grpSp>
        <p:sp>
          <p:nvSpPr>
            <p:cNvPr id="25" name="TextBox 24"/>
            <p:cNvSpPr txBox="1"/>
            <p:nvPr/>
          </p:nvSpPr>
          <p:spPr>
            <a:xfrm>
              <a:off x="8100392" y="6309320"/>
              <a:ext cx="883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- 19 -</a:t>
              </a:r>
              <a:endParaRPr lang="ko-KR" altLang="en-US" sz="1400" dirty="0"/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259990" y="2860954"/>
            <a:ext cx="8627130" cy="2036842"/>
            <a:chOff x="259990" y="2976334"/>
            <a:chExt cx="8627130" cy="2036842"/>
          </a:xfrm>
        </p:grpSpPr>
        <p:sp>
          <p:nvSpPr>
            <p:cNvPr id="15" name="TextBox 14"/>
            <p:cNvSpPr txBox="1"/>
            <p:nvPr/>
          </p:nvSpPr>
          <p:spPr>
            <a:xfrm>
              <a:off x="1990122" y="2981851"/>
              <a:ext cx="689699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>
                <a:lnSpc>
                  <a:spcPct val="125000"/>
                </a:lnSpc>
              </a:pPr>
              <a:r>
                <a:rPr kumimoji="1" lang="ko-KR" altLang="en-US" sz="1600" b="1" dirty="0"/>
                <a:t>○ </a:t>
              </a:r>
              <a:r>
                <a:rPr kumimoji="1" lang="ko-KR" altLang="en-US" sz="1600" b="1" dirty="0" smtClean="0"/>
                <a:t>고가의료장비 </a:t>
              </a:r>
              <a:r>
                <a:rPr kumimoji="1" lang="ko-KR" altLang="en-US" sz="1600" b="1" dirty="0" err="1" smtClean="0"/>
                <a:t>이용율</a:t>
              </a:r>
              <a:r>
                <a:rPr kumimoji="1" lang="ko-KR" altLang="en-US" sz="1600" b="1" dirty="0" smtClean="0"/>
                <a:t> 및 목표</a:t>
              </a:r>
              <a:endParaRPr kumimoji="1" lang="en-US" altLang="ko-KR" sz="1600" b="1" dirty="0" smtClean="0"/>
            </a:p>
            <a:p>
              <a:pPr>
                <a:lnSpc>
                  <a:spcPct val="125000"/>
                </a:lnSpc>
              </a:pPr>
              <a:endParaRPr kumimoji="1" lang="en-US" altLang="ko-KR" sz="1600" b="1" dirty="0" smtClean="0"/>
            </a:p>
            <a:p>
              <a:pPr>
                <a:lnSpc>
                  <a:spcPct val="125000"/>
                </a:lnSpc>
              </a:pPr>
              <a:endParaRPr lang="en-US" altLang="ko-KR" sz="1600" b="1" dirty="0">
                <a:latin typeface="맑은 고딕" panose="020B0503020000020004" pitchFamily="50" charset="-127"/>
              </a:endParaRPr>
            </a:p>
          </p:txBody>
        </p:sp>
        <p:sp>
          <p:nvSpPr>
            <p:cNvPr id="26" name="대각선 방향의 모서리가 잘린 사각형 25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458216"/>
              </p:ext>
            </p:extLst>
          </p:nvPr>
        </p:nvGraphicFramePr>
        <p:xfrm>
          <a:off x="2151367" y="3284984"/>
          <a:ext cx="6574507" cy="1353160"/>
        </p:xfrm>
        <a:graphic>
          <a:graphicData uri="http://schemas.openxmlformats.org/drawingml/2006/table">
            <a:tbl>
              <a:tblPr/>
              <a:tblGrid>
                <a:gridCol w="1888720">
                  <a:extLst>
                    <a:ext uri="{9D8B030D-6E8A-4147-A177-3AD203B41FA5}">
                      <a16:colId xmlns:a16="http://schemas.microsoft.com/office/drawing/2014/main" val="700059470"/>
                    </a:ext>
                  </a:extLst>
                </a:gridCol>
                <a:gridCol w="1924494">
                  <a:extLst>
                    <a:ext uri="{9D8B030D-6E8A-4147-A177-3AD203B41FA5}">
                      <a16:colId xmlns:a16="http://schemas.microsoft.com/office/drawing/2014/main" val="1161374516"/>
                    </a:ext>
                  </a:extLst>
                </a:gridCol>
                <a:gridCol w="1924494">
                  <a:extLst>
                    <a:ext uri="{9D8B030D-6E8A-4147-A177-3AD203B41FA5}">
                      <a16:colId xmlns:a16="http://schemas.microsoft.com/office/drawing/2014/main" val="983605106"/>
                    </a:ext>
                  </a:extLst>
                </a:gridCol>
                <a:gridCol w="836799">
                  <a:extLst>
                    <a:ext uri="{9D8B030D-6E8A-4147-A177-3AD203B41FA5}">
                      <a16:colId xmlns:a16="http://schemas.microsoft.com/office/drawing/2014/main" val="2862245437"/>
                    </a:ext>
                  </a:extLst>
                </a:gridCol>
              </a:tblGrid>
              <a:tr h="201324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0" marB="3600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검사건수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건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비고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233096"/>
                  </a:ext>
                </a:extLst>
              </a:tr>
              <a:tr h="2013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2020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년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실적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2021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년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계획</a:t>
                      </a:r>
                      <a:r>
                        <a:rPr lang="en-US" altLang="ko-KR" sz="1100" b="1" kern="0" spc="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4770" marR="64770" marT="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741476"/>
                  </a:ext>
                </a:extLst>
              </a:tr>
              <a:tr h="20132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합계</a:t>
                      </a:r>
                      <a:endParaRPr lang="ko-KR" altLang="en-US" sz="8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0" marB="3600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18,633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19,006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2%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증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648348"/>
                  </a:ext>
                </a:extLst>
              </a:tr>
              <a:tr h="20132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CT</a:t>
                      </a:r>
                      <a:endParaRPr lang="en-US" sz="8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0" marB="3600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9,492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9,682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751806"/>
                  </a:ext>
                </a:extLst>
              </a:tr>
              <a:tr h="20132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MRI</a:t>
                      </a:r>
                      <a:endParaRPr lang="en-US" sz="8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0" marB="3600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5,955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6,074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619414"/>
                  </a:ext>
                </a:extLst>
              </a:tr>
              <a:tr h="20132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SONO</a:t>
                      </a:r>
                      <a:endParaRPr lang="en-US" sz="8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0" marB="3600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3,186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3,250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0" marB="3600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350224"/>
                  </a:ext>
                </a:extLst>
              </a:tr>
            </a:tbl>
          </a:graphicData>
        </a:graphic>
      </p:graphicFrame>
      <p:sp>
        <p:nvSpPr>
          <p:cNvPr id="28" name="직사각형 27"/>
          <p:cNvSpPr/>
          <p:nvPr/>
        </p:nvSpPr>
        <p:spPr>
          <a:xfrm>
            <a:off x="258370" y="652201"/>
            <a:ext cx="339598" cy="25853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2800" dirty="0" smtClean="0"/>
              <a:t>7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00348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251520" y="5099833"/>
            <a:ext cx="8635600" cy="863433"/>
            <a:chOff x="275826" y="3970003"/>
            <a:chExt cx="8545076" cy="863433"/>
          </a:xfrm>
        </p:grpSpPr>
        <p:sp>
          <p:nvSpPr>
            <p:cNvPr id="31" name="TextBox 30"/>
            <p:cNvSpPr txBox="1"/>
            <p:nvPr/>
          </p:nvSpPr>
          <p:spPr>
            <a:xfrm>
              <a:off x="1980902" y="3970003"/>
              <a:ext cx="6840000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물리치료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,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작업치료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수행율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향상으로 병원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수익개선에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적극 참여</a:t>
              </a:r>
            </a:p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외래환자 및 입원환자 친절대응으로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재활능률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,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효과 상승 유도</a:t>
              </a: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255071" y="1218757"/>
            <a:ext cx="8632049" cy="1440160"/>
            <a:chOff x="253491" y="1777002"/>
            <a:chExt cx="8512957" cy="1008112"/>
          </a:xfrm>
        </p:grpSpPr>
        <p:sp>
          <p:nvSpPr>
            <p:cNvPr id="39" name="TextBox 38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en-US" altLang="ko-KR" sz="1600" b="1" dirty="0" smtClean="0"/>
                <a:t>95%(</a:t>
              </a:r>
              <a:r>
                <a:rPr kumimoji="1" lang="ko-KR" altLang="en-US" sz="1600" b="1" dirty="0"/>
                <a:t>물리치료 및 작업치료 </a:t>
              </a:r>
              <a:r>
                <a:rPr kumimoji="1" lang="ko-KR" altLang="en-US" sz="1600" b="1" dirty="0" err="1" smtClean="0"/>
                <a:t>수행율</a:t>
              </a:r>
              <a:r>
                <a:rPr kumimoji="1" lang="en-US" altLang="ko-KR" sz="1600" b="1" dirty="0" smtClean="0"/>
                <a:t>)</a:t>
              </a:r>
              <a:endParaRPr kumimoji="1" lang="en-US" altLang="ko-KR" sz="1600" b="1" dirty="0">
                <a:ea typeface="HY헤드라인M" pitchFamily="18" charset="-127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</a:t>
              </a:r>
              <a:endParaRPr kumimoji="1" lang="en-US" altLang="ko-KR" sz="1600" b="1" dirty="0" smtClean="0"/>
            </a:p>
            <a:p>
              <a:pPr>
                <a:lnSpc>
                  <a:spcPct val="125000"/>
                </a:lnSpc>
              </a:pPr>
              <a:r>
                <a:rPr kumimoji="1" lang="en-US" altLang="ko-KR" sz="1600" dirty="0" smtClean="0"/>
                <a:t>   -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물리치료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수행율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err="1" smtClean="0">
                  <a:latin typeface="맑은 고딕" panose="020B0503020000020004" pitchFamily="50" charset="-127"/>
                </a:rPr>
                <a:t>관리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 : (’20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년 실적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) 94.1%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→ 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(’21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년 계획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) 95%</a:t>
              </a:r>
              <a:endParaRPr lang="en-US" altLang="ko-KR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42" name="대각선 방향의 모서리가 잘린 사각형 41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사업개요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-1349" y="548680"/>
            <a:ext cx="9143664" cy="468040"/>
            <a:chOff x="336" y="180000"/>
            <a:chExt cx="9143664" cy="468040"/>
          </a:xfrm>
        </p:grpSpPr>
        <p:sp>
          <p:nvSpPr>
            <p:cNvPr id="35" name="직사각형 34"/>
            <p:cNvSpPr/>
            <p:nvPr/>
          </p:nvSpPr>
          <p:spPr>
            <a:xfrm>
              <a:off x="6120000" y="180000"/>
              <a:ext cx="302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100" dirty="0" smtClean="0">
                  <a:latin typeface="HY각헤드라인M" panose="02030600000101010101" pitchFamily="18" charset="-127"/>
                  <a:ea typeface="HY각헤드라인M" panose="02030600000101010101" pitchFamily="18" charset="-127"/>
                </a:rPr>
                <a:t>물리치료실</a:t>
              </a:r>
              <a:endParaRPr lang="ko-KR" altLang="en-US" sz="1600" spc="-100" dirty="0">
                <a:latin typeface="HY각헤드라인M" panose="02030600000101010101" pitchFamily="18" charset="-127"/>
                <a:ea typeface="HY각헤드라인M" panose="02030600000101010101" pitchFamily="18" charset="-127"/>
              </a:endParaRPr>
            </a:p>
          </p:txBody>
        </p:sp>
        <p:grpSp>
          <p:nvGrpSpPr>
            <p:cNvPr id="36" name="그룹 35"/>
            <p:cNvGrpSpPr/>
            <p:nvPr/>
          </p:nvGrpSpPr>
          <p:grpSpPr>
            <a:xfrm>
              <a:off x="336" y="180040"/>
              <a:ext cx="6228184" cy="468000"/>
              <a:chOff x="336" y="180040"/>
              <a:chExt cx="6228184" cy="360000"/>
            </a:xfrm>
          </p:grpSpPr>
          <p:sp>
            <p:nvSpPr>
              <p:cNvPr id="37" name="직사각형 36"/>
              <p:cNvSpPr/>
              <p:nvPr/>
            </p:nvSpPr>
            <p:spPr>
              <a:xfrm rot="10800000">
                <a:off x="336" y="180040"/>
                <a:ext cx="6228184" cy="360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81197" y="205946"/>
                <a:ext cx="4824536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      물리치료 및 작업치료 </a:t>
                </a:r>
                <a:r>
                  <a:rPr lang="ko-KR" altLang="en-US" sz="2000" dirty="0" err="1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수행율</a:t>
                </a:r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향상</a:t>
                </a:r>
                <a:endParaRPr lang="ko-KR" altLang="en-US" sz="20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  <p:sp>
        <p:nvSpPr>
          <p:cNvPr id="44" name="직사각형 43"/>
          <p:cNvSpPr/>
          <p:nvPr/>
        </p:nvSpPr>
        <p:spPr>
          <a:xfrm>
            <a:off x="258370" y="652201"/>
            <a:ext cx="275260" cy="25853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8</a:t>
            </a:r>
            <a:endParaRPr lang="ko-KR" altLang="en-US" dirty="0"/>
          </a:p>
        </p:txBody>
      </p:sp>
      <p:grpSp>
        <p:nvGrpSpPr>
          <p:cNvPr id="3" name="그룹 2"/>
          <p:cNvGrpSpPr/>
          <p:nvPr/>
        </p:nvGrpSpPr>
        <p:grpSpPr>
          <a:xfrm>
            <a:off x="259990" y="2860954"/>
            <a:ext cx="8627130" cy="2036842"/>
            <a:chOff x="259990" y="2976334"/>
            <a:chExt cx="8627130" cy="2036842"/>
          </a:xfrm>
        </p:grpSpPr>
        <p:sp>
          <p:nvSpPr>
            <p:cNvPr id="15" name="TextBox 14"/>
            <p:cNvSpPr txBox="1"/>
            <p:nvPr/>
          </p:nvSpPr>
          <p:spPr>
            <a:xfrm>
              <a:off x="1990122" y="2981851"/>
              <a:ext cx="689699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미내원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,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미수행 환자의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적극관리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(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내원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유도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및 수행 독려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)</a:t>
              </a:r>
              <a:endParaRPr lang="en-US" altLang="ko-KR" sz="1600" dirty="0">
                <a:latin typeface="맑은 고딕" panose="020B0503020000020004" pitchFamily="50" charset="-127"/>
              </a:endParaRPr>
            </a:p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담당 </a:t>
              </a:r>
              <a:r>
                <a:rPr lang="ko-KR" altLang="en-US" sz="1600" dirty="0" err="1" smtClean="0">
                  <a:latin typeface="맑은 고딕" panose="020B0503020000020004" pitchFamily="50" charset="-127"/>
                </a:rPr>
                <a:t>치료사별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미내원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및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미수행사유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파악 ⇒ </a:t>
              </a:r>
              <a:r>
                <a:rPr lang="ko-KR" altLang="en-US" sz="1600" dirty="0" err="1" smtClean="0">
                  <a:latin typeface="맑은 고딕" panose="020B0503020000020004" pitchFamily="50" charset="-127"/>
                </a:rPr>
                <a:t>진료과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,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병동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협조</a:t>
              </a:r>
              <a:endParaRPr lang="ko-KR" altLang="en-US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26" name="대각선 방향의 모서리가 잘린 사각형 25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0" y="6165304"/>
            <a:ext cx="9144000" cy="504056"/>
            <a:chOff x="0" y="6165304"/>
            <a:chExt cx="9144000" cy="504056"/>
          </a:xfrm>
        </p:grpSpPr>
        <p:grpSp>
          <p:nvGrpSpPr>
            <p:cNvPr id="22" name="그룹 21"/>
            <p:cNvGrpSpPr/>
            <p:nvPr/>
          </p:nvGrpSpPr>
          <p:grpSpPr>
            <a:xfrm>
              <a:off x="0" y="6165304"/>
              <a:ext cx="9144000" cy="504056"/>
              <a:chOff x="0" y="6381328"/>
              <a:chExt cx="9144000" cy="504056"/>
            </a:xfrm>
          </p:grpSpPr>
          <p:cxnSp>
            <p:nvCxnSpPr>
              <p:cNvPr id="23" name="직선 연결선 22"/>
              <p:cNvCxnSpPr/>
              <p:nvPr/>
            </p:nvCxnSpPr>
            <p:spPr>
              <a:xfrm>
                <a:off x="0" y="6381328"/>
                <a:ext cx="9144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" name="그림 2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512" y="6474599"/>
                <a:ext cx="1982898" cy="410785"/>
              </a:xfrm>
              <a:prstGeom prst="rect">
                <a:avLst/>
              </a:prstGeom>
            </p:spPr>
          </p:pic>
        </p:grpSp>
        <p:sp>
          <p:nvSpPr>
            <p:cNvPr id="25" name="TextBox 24"/>
            <p:cNvSpPr txBox="1"/>
            <p:nvPr/>
          </p:nvSpPr>
          <p:spPr>
            <a:xfrm>
              <a:off x="8100392" y="6309320"/>
              <a:ext cx="883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- 20 -</a:t>
              </a:r>
              <a:endParaRPr lang="ko-KR" altLang="en-US" sz="1400" dirty="0"/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258370" y="652201"/>
            <a:ext cx="339598" cy="25853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2800" dirty="0" smtClean="0"/>
              <a:t>8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12323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251520" y="5099833"/>
            <a:ext cx="8635600" cy="863433"/>
            <a:chOff x="275826" y="3970003"/>
            <a:chExt cx="8545076" cy="863433"/>
          </a:xfrm>
        </p:grpSpPr>
        <p:sp>
          <p:nvSpPr>
            <p:cNvPr id="31" name="TextBox 30"/>
            <p:cNvSpPr txBox="1"/>
            <p:nvPr/>
          </p:nvSpPr>
          <p:spPr>
            <a:xfrm>
              <a:off x="1980902" y="3970003"/>
              <a:ext cx="6840000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 smtClean="0"/>
                <a:t>○ </a:t>
              </a:r>
              <a:r>
                <a:rPr lang="ko-KR" altLang="en-US" sz="1600" dirty="0" err="1" smtClean="0">
                  <a:latin typeface="맑은 고딕" panose="020B0503020000020004" pitchFamily="50" charset="-127"/>
                </a:rPr>
                <a:t>응급검사에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 대한 신속하고 정확한 검사결과 제공</a:t>
              </a:r>
              <a:endParaRPr lang="ko-KR" altLang="en-US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255071" y="1218757"/>
            <a:ext cx="8632049" cy="1440160"/>
            <a:chOff x="253491" y="1777002"/>
            <a:chExt cx="8512957" cy="1008112"/>
          </a:xfrm>
        </p:grpSpPr>
        <p:sp>
          <p:nvSpPr>
            <p:cNvPr id="39" name="TextBox 38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en-US" altLang="ko-KR" sz="1600" b="1" dirty="0"/>
                <a:t>98%(</a:t>
              </a:r>
              <a:r>
                <a:rPr kumimoji="1" lang="ko-KR" altLang="en-US" sz="1600" b="1" dirty="0" err="1" smtClean="0"/>
                <a:t>응급검사</a:t>
              </a:r>
              <a:r>
                <a:rPr kumimoji="1" lang="ko-KR" altLang="en-US" sz="1600" b="1" dirty="0" smtClean="0"/>
                <a:t> 소요시간</a:t>
              </a:r>
              <a:r>
                <a:rPr kumimoji="1" lang="en-US" altLang="ko-KR" sz="1600" b="1" dirty="0" smtClean="0"/>
                <a:t>(TAT)</a:t>
              </a:r>
              <a:r>
                <a:rPr kumimoji="1" lang="ko-KR" altLang="en-US" sz="1600" b="1" dirty="0" smtClean="0"/>
                <a:t> </a:t>
              </a:r>
              <a:r>
                <a:rPr kumimoji="1" lang="ko-KR" altLang="en-US" sz="1600" b="1" dirty="0" err="1" smtClean="0"/>
                <a:t>충족율</a:t>
              </a:r>
              <a:r>
                <a:rPr kumimoji="1" lang="en-US" altLang="ko-KR" sz="1600" b="1" dirty="0" smtClean="0"/>
                <a:t>)</a:t>
              </a:r>
              <a:endParaRPr kumimoji="1" lang="en-US" altLang="ko-KR" sz="1600" b="1" dirty="0" smtClean="0">
                <a:ea typeface="HY헤드라인M" pitchFamily="18" charset="-127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</a:t>
              </a:r>
              <a:endParaRPr kumimoji="1" lang="en-US" altLang="ko-KR" sz="1600" b="1" dirty="0" smtClean="0"/>
            </a:p>
            <a:p>
              <a:pPr>
                <a:lnSpc>
                  <a:spcPct val="125000"/>
                </a:lnSpc>
              </a:pPr>
              <a:r>
                <a:rPr kumimoji="1" lang="en-US" altLang="ko-KR" sz="1600" dirty="0" smtClean="0"/>
                <a:t>   - </a:t>
              </a:r>
              <a:r>
                <a:rPr kumimoji="1" lang="ko-KR" altLang="en-US" sz="1600" dirty="0" err="1" smtClean="0"/>
                <a:t>검사장비별</a:t>
              </a:r>
              <a:r>
                <a:rPr kumimoji="1" lang="ko-KR" altLang="en-US" sz="1600" dirty="0" smtClean="0"/>
                <a:t> 검사소요시간</a:t>
              </a:r>
              <a:r>
                <a:rPr kumimoji="1" lang="en-US" altLang="ko-KR" sz="1600" dirty="0" smtClean="0"/>
                <a:t>(TAT) </a:t>
              </a:r>
              <a:r>
                <a:rPr kumimoji="1" lang="ko-KR" altLang="en-US" sz="1600" dirty="0" err="1" smtClean="0"/>
                <a:t>지표관리</a:t>
              </a:r>
              <a:r>
                <a:rPr kumimoji="1" lang="ko-KR" altLang="en-US" sz="1600" dirty="0" smtClean="0"/>
                <a:t> </a:t>
              </a:r>
              <a:r>
                <a:rPr kumimoji="1" lang="ko-KR" altLang="en-US" sz="1600" dirty="0"/>
                <a:t>강화</a:t>
              </a:r>
              <a:endParaRPr lang="en-US" altLang="ko-KR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42" name="대각선 방향의 모서리가 잘린 사각형 41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사업개요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-1349" y="548680"/>
            <a:ext cx="9143664" cy="468040"/>
            <a:chOff x="336" y="180000"/>
            <a:chExt cx="9143664" cy="468040"/>
          </a:xfrm>
        </p:grpSpPr>
        <p:sp>
          <p:nvSpPr>
            <p:cNvPr id="35" name="직사각형 34"/>
            <p:cNvSpPr/>
            <p:nvPr/>
          </p:nvSpPr>
          <p:spPr>
            <a:xfrm>
              <a:off x="6120000" y="180000"/>
              <a:ext cx="302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100" dirty="0" err="1" smtClean="0">
                  <a:latin typeface="HY각헤드라인M" panose="02030600000101010101" pitchFamily="18" charset="-127"/>
                  <a:ea typeface="HY각헤드라인M" panose="02030600000101010101" pitchFamily="18" charset="-127"/>
                </a:rPr>
                <a:t>진단검사실</a:t>
              </a:r>
              <a:endParaRPr lang="ko-KR" altLang="en-US" sz="1600" spc="-100" dirty="0">
                <a:latin typeface="HY각헤드라인M" panose="02030600000101010101" pitchFamily="18" charset="-127"/>
                <a:ea typeface="HY각헤드라인M" panose="02030600000101010101" pitchFamily="18" charset="-127"/>
              </a:endParaRPr>
            </a:p>
          </p:txBody>
        </p:sp>
        <p:grpSp>
          <p:nvGrpSpPr>
            <p:cNvPr id="36" name="그룹 35"/>
            <p:cNvGrpSpPr/>
            <p:nvPr/>
          </p:nvGrpSpPr>
          <p:grpSpPr>
            <a:xfrm>
              <a:off x="336" y="180040"/>
              <a:ext cx="6228184" cy="468000"/>
              <a:chOff x="336" y="180040"/>
              <a:chExt cx="6228184" cy="360000"/>
            </a:xfrm>
          </p:grpSpPr>
          <p:sp>
            <p:nvSpPr>
              <p:cNvPr id="37" name="직사각형 36"/>
              <p:cNvSpPr/>
              <p:nvPr/>
            </p:nvSpPr>
            <p:spPr>
              <a:xfrm rot="10800000">
                <a:off x="336" y="180040"/>
                <a:ext cx="6228184" cy="360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81197" y="205946"/>
                <a:ext cx="4824536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      내부 </a:t>
                </a:r>
                <a:r>
                  <a:rPr lang="ko-KR" altLang="en-US" sz="2000" dirty="0" err="1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정도관리</a:t>
                </a:r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강화</a:t>
                </a:r>
                <a:endParaRPr lang="ko-KR" altLang="en-US" sz="20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  <p:grpSp>
        <p:nvGrpSpPr>
          <p:cNvPr id="3" name="그룹 2"/>
          <p:cNvGrpSpPr/>
          <p:nvPr/>
        </p:nvGrpSpPr>
        <p:grpSpPr>
          <a:xfrm>
            <a:off x="259990" y="2860954"/>
            <a:ext cx="8627130" cy="2036842"/>
            <a:chOff x="259990" y="2976334"/>
            <a:chExt cx="8627130" cy="2036842"/>
          </a:xfrm>
        </p:grpSpPr>
        <p:sp>
          <p:nvSpPr>
            <p:cNvPr id="15" name="TextBox 14"/>
            <p:cNvSpPr txBox="1"/>
            <p:nvPr/>
          </p:nvSpPr>
          <p:spPr>
            <a:xfrm>
              <a:off x="1990122" y="2981851"/>
              <a:ext cx="689699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 smtClean="0"/>
                <a:t> ○ 검사 우선순위 기준 정립</a:t>
              </a:r>
              <a:r>
                <a:rPr kumimoji="1" lang="en-US" altLang="ko-KR" sz="1600" dirty="0" smtClean="0"/>
                <a:t>, </a:t>
              </a:r>
              <a:r>
                <a:rPr kumimoji="1" lang="ko-KR" altLang="en-US" sz="1600" dirty="0" err="1" smtClean="0"/>
                <a:t>응급검사</a:t>
              </a:r>
              <a:r>
                <a:rPr kumimoji="1" lang="ko-KR" altLang="en-US" sz="1600" dirty="0" smtClean="0"/>
                <a:t> 우선 실시</a:t>
              </a:r>
              <a:endParaRPr kumimoji="1" lang="en-US" altLang="ko-KR" sz="1600" dirty="0" smtClean="0"/>
            </a:p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 smtClean="0"/>
                <a:t> ○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검사소요시간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(TAT)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지연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사유 원인분석을 통한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파트별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자료 공유</a:t>
              </a:r>
            </a:p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 smtClean="0"/>
                <a:t> ○ </a:t>
              </a:r>
              <a:r>
                <a:rPr lang="ko-KR" altLang="en-US" sz="1600" spc="-150" dirty="0" err="1" smtClean="0">
                  <a:latin typeface="맑은 고딕" panose="020B0503020000020004" pitchFamily="50" charset="-127"/>
                </a:rPr>
                <a:t>파트별</a:t>
              </a:r>
              <a:r>
                <a:rPr lang="ko-KR" altLang="en-US" sz="1600" spc="-150" dirty="0" smtClean="0">
                  <a:latin typeface="맑은 고딕" panose="020B0503020000020004" pitchFamily="50" charset="-127"/>
                </a:rPr>
                <a:t> 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담당자 및 근무자 전문성 강화 교육으로 기기에 대한 이해력 제고</a:t>
              </a:r>
            </a:p>
          </p:txBody>
        </p:sp>
        <p:sp>
          <p:nvSpPr>
            <p:cNvPr id="26" name="대각선 방향의 모서리가 잘린 사각형 25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0" y="6165304"/>
            <a:ext cx="9144000" cy="504056"/>
            <a:chOff x="0" y="6165304"/>
            <a:chExt cx="9144000" cy="504056"/>
          </a:xfrm>
        </p:grpSpPr>
        <p:grpSp>
          <p:nvGrpSpPr>
            <p:cNvPr id="22" name="그룹 21"/>
            <p:cNvGrpSpPr/>
            <p:nvPr/>
          </p:nvGrpSpPr>
          <p:grpSpPr>
            <a:xfrm>
              <a:off x="0" y="6165304"/>
              <a:ext cx="9144000" cy="504056"/>
              <a:chOff x="0" y="6381328"/>
              <a:chExt cx="9144000" cy="504056"/>
            </a:xfrm>
          </p:grpSpPr>
          <p:cxnSp>
            <p:nvCxnSpPr>
              <p:cNvPr id="23" name="직선 연결선 22"/>
              <p:cNvCxnSpPr/>
              <p:nvPr/>
            </p:nvCxnSpPr>
            <p:spPr>
              <a:xfrm>
                <a:off x="0" y="6381328"/>
                <a:ext cx="9144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" name="그림 2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512" y="6474599"/>
                <a:ext cx="1982898" cy="410785"/>
              </a:xfrm>
              <a:prstGeom prst="rect">
                <a:avLst/>
              </a:prstGeom>
            </p:spPr>
          </p:pic>
        </p:grpSp>
        <p:sp>
          <p:nvSpPr>
            <p:cNvPr id="25" name="TextBox 24"/>
            <p:cNvSpPr txBox="1"/>
            <p:nvPr/>
          </p:nvSpPr>
          <p:spPr>
            <a:xfrm>
              <a:off x="8100392" y="6309320"/>
              <a:ext cx="883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- </a:t>
              </a:r>
              <a:r>
                <a:rPr lang="en-US" altLang="ko-KR" sz="1400" dirty="0" smtClean="0"/>
                <a:t>21 </a:t>
              </a:r>
              <a:r>
                <a:rPr lang="en-US" altLang="ko-KR" sz="1400" dirty="0" smtClean="0"/>
                <a:t>-</a:t>
              </a:r>
              <a:endParaRPr lang="ko-KR" altLang="en-US" sz="1400" dirty="0"/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258370" y="652201"/>
            <a:ext cx="339598" cy="25853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2800" dirty="0" smtClean="0"/>
              <a:t>9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59562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251520" y="5099833"/>
            <a:ext cx="8635600" cy="863433"/>
            <a:chOff x="275826" y="3970003"/>
            <a:chExt cx="8545076" cy="863433"/>
          </a:xfrm>
        </p:grpSpPr>
        <p:sp>
          <p:nvSpPr>
            <p:cNvPr id="31" name="TextBox 30"/>
            <p:cNvSpPr txBox="1"/>
            <p:nvPr/>
          </p:nvSpPr>
          <p:spPr>
            <a:xfrm>
              <a:off x="1980902" y="3970003"/>
              <a:ext cx="6840000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평가업무 표준화로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각종 평가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상위등급 달성</a:t>
              </a:r>
              <a:endParaRPr lang="en-US" altLang="ko-KR" sz="1600" dirty="0">
                <a:latin typeface="맑은 고딕" panose="020B0503020000020004" pitchFamily="50" charset="-127"/>
              </a:endParaRPr>
            </a:p>
            <a:p>
              <a:pPr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각종 평가업무체계 구축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및 부서별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목표 관리로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업무 효율성 향상</a:t>
              </a:r>
              <a:endParaRPr lang="en-US" altLang="ko-KR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255071" y="1218757"/>
            <a:ext cx="8632049" cy="1440160"/>
            <a:chOff x="253491" y="1777002"/>
            <a:chExt cx="8512957" cy="1008112"/>
          </a:xfrm>
        </p:grpSpPr>
        <p:sp>
          <p:nvSpPr>
            <p:cNvPr id="39" name="TextBox 38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/>
                <a:t>각종 평가 상위등급 유지 및 달성 </a:t>
              </a:r>
              <a:endParaRPr kumimoji="1" lang="en-US" altLang="ko-KR" sz="1600" b="1" dirty="0" smtClean="0"/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</a:t>
              </a:r>
              <a:endParaRPr kumimoji="1" lang="en-US" altLang="ko-KR" sz="1600" b="1" dirty="0" smtClean="0"/>
            </a:p>
            <a:p>
              <a:pPr>
                <a:lnSpc>
                  <a:spcPct val="125000"/>
                </a:lnSpc>
              </a:pPr>
              <a:r>
                <a:rPr kumimoji="1" lang="en-US" altLang="ko-KR" sz="1600" dirty="0" smtClean="0"/>
                <a:t>   - </a:t>
              </a:r>
              <a:r>
                <a:rPr kumimoji="1" lang="ko-KR" altLang="en-US" sz="1600" dirty="0"/>
                <a:t>운영평가 </a:t>
              </a:r>
              <a:r>
                <a:rPr kumimoji="1" lang="en-US" altLang="ko-KR" sz="1600" dirty="0"/>
                <a:t>: ‘A’</a:t>
              </a:r>
              <a:r>
                <a:rPr kumimoji="1" lang="ko-KR" altLang="en-US" sz="1600" dirty="0"/>
                <a:t>등급 → </a:t>
              </a:r>
              <a:r>
                <a:rPr kumimoji="1" lang="en-US" altLang="ko-KR" sz="1600" dirty="0"/>
                <a:t>‘A’</a:t>
              </a:r>
              <a:r>
                <a:rPr kumimoji="1" lang="ko-KR" altLang="en-US" sz="1600" dirty="0"/>
                <a:t>등급</a:t>
              </a:r>
              <a:r>
                <a:rPr kumimoji="1" lang="en-US" altLang="ko-KR" sz="1600" dirty="0"/>
                <a:t>(</a:t>
              </a:r>
              <a:r>
                <a:rPr kumimoji="1" lang="ko-KR" altLang="en-US" sz="1600" dirty="0"/>
                <a:t>유지</a:t>
              </a:r>
              <a:r>
                <a:rPr kumimoji="1" lang="en-US" altLang="ko-KR" sz="1600" dirty="0" smtClean="0"/>
                <a:t>)</a:t>
              </a:r>
            </a:p>
            <a:p>
              <a:pPr>
                <a:lnSpc>
                  <a:spcPct val="125000"/>
                </a:lnSpc>
              </a:pPr>
              <a:r>
                <a:rPr kumimoji="1" lang="en-US" altLang="ko-KR" sz="1600" dirty="0" smtClean="0">
                  <a:latin typeface="맑은 고딕" panose="020B0503020000020004" pitchFamily="50" charset="-127"/>
                </a:rPr>
                <a:t>   - </a:t>
              </a:r>
              <a:r>
                <a:rPr kumimoji="1" lang="ko-KR" altLang="en-US" sz="1600" dirty="0"/>
                <a:t>경영평가 </a:t>
              </a:r>
              <a:r>
                <a:rPr kumimoji="1" lang="en-US" altLang="ko-KR" sz="1600" dirty="0"/>
                <a:t>: ‘</a:t>
              </a:r>
              <a:r>
                <a:rPr kumimoji="1" lang="ko-KR" altLang="en-US" sz="1600" dirty="0"/>
                <a:t>나</a:t>
              </a:r>
              <a:r>
                <a:rPr kumimoji="1" lang="en-US" altLang="ko-KR" sz="1600" dirty="0"/>
                <a:t>＇</a:t>
              </a:r>
              <a:r>
                <a:rPr kumimoji="1" lang="ko-KR" altLang="en-US" sz="1600" dirty="0"/>
                <a:t>등급 → </a:t>
              </a:r>
              <a:r>
                <a:rPr kumimoji="1" lang="en-US" altLang="ko-KR" sz="1600" dirty="0"/>
                <a:t>‘</a:t>
              </a:r>
              <a:r>
                <a:rPr kumimoji="1" lang="ko-KR" altLang="en-US" sz="1600" dirty="0"/>
                <a:t>가</a:t>
              </a:r>
              <a:r>
                <a:rPr kumimoji="1" lang="en-US" altLang="ko-KR" sz="1600" dirty="0"/>
                <a:t>＇</a:t>
              </a:r>
              <a:r>
                <a:rPr kumimoji="1" lang="ko-KR" altLang="en-US" sz="1600" dirty="0"/>
                <a:t>등급</a:t>
              </a:r>
              <a:r>
                <a:rPr kumimoji="1" lang="en-US" altLang="ko-KR" sz="1600" dirty="0"/>
                <a:t>(</a:t>
              </a:r>
              <a:r>
                <a:rPr kumimoji="1" lang="ko-KR" altLang="en-US" sz="1600" dirty="0"/>
                <a:t>상향</a:t>
              </a:r>
              <a:r>
                <a:rPr kumimoji="1" lang="en-US" altLang="ko-KR" sz="1600" dirty="0"/>
                <a:t>)</a:t>
              </a:r>
              <a:endParaRPr lang="en-US" altLang="ko-KR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42" name="대각선 방향의 모서리가 잘린 사각형 41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사업개요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-1349" y="548680"/>
            <a:ext cx="9143664" cy="468040"/>
            <a:chOff x="336" y="180000"/>
            <a:chExt cx="9143664" cy="468040"/>
          </a:xfrm>
        </p:grpSpPr>
        <p:sp>
          <p:nvSpPr>
            <p:cNvPr id="35" name="직사각형 34"/>
            <p:cNvSpPr/>
            <p:nvPr/>
          </p:nvSpPr>
          <p:spPr>
            <a:xfrm>
              <a:off x="6120000" y="180000"/>
              <a:ext cx="302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100" dirty="0" err="1" smtClean="0">
                  <a:latin typeface="HY각헤드라인M" panose="02030600000101010101" pitchFamily="18" charset="-127"/>
                  <a:ea typeface="HY각헤드라인M" panose="02030600000101010101" pitchFamily="18" charset="-127"/>
                </a:rPr>
                <a:t>기획계</a:t>
              </a:r>
              <a:endParaRPr lang="ko-KR" altLang="en-US" sz="1600" spc="-100" dirty="0">
                <a:latin typeface="HY각헤드라인M" panose="02030600000101010101" pitchFamily="18" charset="-127"/>
                <a:ea typeface="HY각헤드라인M" panose="02030600000101010101" pitchFamily="18" charset="-127"/>
              </a:endParaRPr>
            </a:p>
          </p:txBody>
        </p:sp>
        <p:grpSp>
          <p:nvGrpSpPr>
            <p:cNvPr id="36" name="그룹 35"/>
            <p:cNvGrpSpPr/>
            <p:nvPr/>
          </p:nvGrpSpPr>
          <p:grpSpPr>
            <a:xfrm>
              <a:off x="336" y="180040"/>
              <a:ext cx="6228184" cy="468000"/>
              <a:chOff x="336" y="180040"/>
              <a:chExt cx="6228184" cy="360000"/>
            </a:xfrm>
          </p:grpSpPr>
          <p:sp>
            <p:nvSpPr>
              <p:cNvPr id="37" name="직사각형 36"/>
              <p:cNvSpPr/>
              <p:nvPr/>
            </p:nvSpPr>
            <p:spPr>
              <a:xfrm rot="10800000">
                <a:off x="336" y="180040"/>
                <a:ext cx="6228184" cy="360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81197" y="205946"/>
                <a:ext cx="4824536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      </a:t>
                </a:r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평가 내실화</a:t>
                </a:r>
                <a:endParaRPr lang="ko-KR" altLang="en-US" sz="20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  <p:grpSp>
        <p:nvGrpSpPr>
          <p:cNvPr id="3" name="그룹 2"/>
          <p:cNvGrpSpPr/>
          <p:nvPr/>
        </p:nvGrpSpPr>
        <p:grpSpPr>
          <a:xfrm>
            <a:off x="259990" y="2860954"/>
            <a:ext cx="8627130" cy="2036842"/>
            <a:chOff x="259990" y="2976334"/>
            <a:chExt cx="8627130" cy="2036842"/>
          </a:xfrm>
        </p:grpSpPr>
        <p:sp>
          <p:nvSpPr>
            <p:cNvPr id="15" name="TextBox 14"/>
            <p:cNvSpPr txBox="1"/>
            <p:nvPr/>
          </p:nvSpPr>
          <p:spPr>
            <a:xfrm>
              <a:off x="1990122" y="2981851"/>
              <a:ext cx="689699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주기적 모니터링을 통한 환류 체계 구축으로 부서별 지표 설정 및 관리</a:t>
              </a:r>
              <a:endParaRPr lang="en-US" altLang="ko-KR" sz="1600" dirty="0">
                <a:latin typeface="맑은 고딕" panose="020B0503020000020004" pitchFamily="50" charset="-127"/>
              </a:endParaRPr>
            </a:p>
            <a:p>
              <a:pPr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연중 목표관리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(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목표대비 실적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·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현황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·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개선사항 관리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)</a:t>
              </a:r>
            </a:p>
            <a:p>
              <a:pPr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자체평가단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지정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·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운영으로 업무 효율성 강화</a:t>
              </a:r>
              <a:endParaRPr lang="ko-KR" altLang="en-US" sz="1600" spc="-150" dirty="0">
                <a:latin typeface="맑은 고딕" panose="020B0503020000020004" pitchFamily="50" charset="-127"/>
              </a:endParaRPr>
            </a:p>
          </p:txBody>
        </p:sp>
        <p:sp>
          <p:nvSpPr>
            <p:cNvPr id="26" name="대각선 방향의 모서리가 잘린 사각형 25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0" y="6165304"/>
            <a:ext cx="9144000" cy="504056"/>
            <a:chOff x="0" y="6165304"/>
            <a:chExt cx="9144000" cy="504056"/>
          </a:xfrm>
        </p:grpSpPr>
        <p:grpSp>
          <p:nvGrpSpPr>
            <p:cNvPr id="22" name="그룹 21"/>
            <p:cNvGrpSpPr/>
            <p:nvPr/>
          </p:nvGrpSpPr>
          <p:grpSpPr>
            <a:xfrm>
              <a:off x="0" y="6165304"/>
              <a:ext cx="9144000" cy="504056"/>
              <a:chOff x="0" y="6381328"/>
              <a:chExt cx="9144000" cy="504056"/>
            </a:xfrm>
          </p:grpSpPr>
          <p:cxnSp>
            <p:nvCxnSpPr>
              <p:cNvPr id="23" name="직선 연결선 22"/>
              <p:cNvCxnSpPr/>
              <p:nvPr/>
            </p:nvCxnSpPr>
            <p:spPr>
              <a:xfrm>
                <a:off x="0" y="6381328"/>
                <a:ext cx="9144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" name="그림 2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512" y="6474599"/>
                <a:ext cx="1982898" cy="410785"/>
              </a:xfrm>
              <a:prstGeom prst="rect">
                <a:avLst/>
              </a:prstGeom>
            </p:spPr>
          </p:pic>
        </p:grpSp>
        <p:sp>
          <p:nvSpPr>
            <p:cNvPr id="25" name="TextBox 24"/>
            <p:cNvSpPr txBox="1"/>
            <p:nvPr/>
          </p:nvSpPr>
          <p:spPr>
            <a:xfrm>
              <a:off x="8100392" y="6309320"/>
              <a:ext cx="883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- </a:t>
              </a:r>
              <a:r>
                <a:rPr lang="en-US" altLang="ko-KR" sz="1400" dirty="0" smtClean="0"/>
                <a:t>22 </a:t>
              </a:r>
              <a:r>
                <a:rPr lang="en-US" altLang="ko-KR" sz="1400" dirty="0" smtClean="0"/>
                <a:t>-</a:t>
              </a:r>
              <a:endParaRPr lang="ko-KR" altLang="en-US" sz="1400" dirty="0"/>
            </a:p>
          </p:txBody>
        </p:sp>
      </p:grpSp>
      <p:sp>
        <p:nvSpPr>
          <p:cNvPr id="27" name="직사각형 26"/>
          <p:cNvSpPr/>
          <p:nvPr/>
        </p:nvSpPr>
        <p:spPr>
          <a:xfrm>
            <a:off x="258370" y="652201"/>
            <a:ext cx="339598" cy="25853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2400" dirty="0" smtClean="0"/>
              <a:t>10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66343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251520" y="5099833"/>
            <a:ext cx="8635600" cy="863433"/>
            <a:chOff x="275826" y="3970003"/>
            <a:chExt cx="8545076" cy="863433"/>
          </a:xfrm>
        </p:grpSpPr>
        <p:sp>
          <p:nvSpPr>
            <p:cNvPr id="31" name="TextBox 30"/>
            <p:cNvSpPr txBox="1"/>
            <p:nvPr/>
          </p:nvSpPr>
          <p:spPr>
            <a:xfrm>
              <a:off x="1980902" y="3970003"/>
              <a:ext cx="6840000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다양한 전문화 교육 시행으로 개인별 직무역량 향상</a:t>
              </a:r>
              <a:endParaRPr lang="en-US" altLang="ko-KR" sz="1600" dirty="0">
                <a:latin typeface="맑은 고딕" panose="020B0503020000020004" pitchFamily="50" charset="-127"/>
              </a:endParaRPr>
            </a:p>
            <a:p>
              <a:pPr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직종별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·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부서별 차별화된 교육프로그램 운영으로 조직 역량 극대화</a:t>
              </a:r>
              <a:endParaRPr lang="en-US" altLang="ko-KR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255071" y="1218757"/>
            <a:ext cx="8632049" cy="1440160"/>
            <a:chOff x="253491" y="1777002"/>
            <a:chExt cx="8512957" cy="1008112"/>
          </a:xfrm>
        </p:grpSpPr>
        <p:sp>
          <p:nvSpPr>
            <p:cNvPr id="39" name="TextBox 38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en-US" altLang="ko-KR" sz="1600" b="1" dirty="0"/>
                <a:t>6,430</a:t>
              </a:r>
              <a:r>
                <a:rPr kumimoji="1" lang="ko-KR" altLang="en-US" sz="1600" b="1" dirty="0"/>
                <a:t>명</a:t>
              </a:r>
              <a:r>
                <a:rPr kumimoji="1" lang="en-US" altLang="ko-KR" sz="1600" b="1" dirty="0"/>
                <a:t>(</a:t>
              </a:r>
              <a:r>
                <a:rPr kumimoji="1" lang="ko-KR" altLang="en-US" sz="1600" b="1" dirty="0" err="1"/>
                <a:t>법정교육</a:t>
              </a:r>
              <a:r>
                <a:rPr kumimoji="1" lang="ko-KR" altLang="en-US" sz="1600" b="1" dirty="0"/>
                <a:t> 등 </a:t>
              </a:r>
              <a:r>
                <a:rPr kumimoji="1" lang="en-US" altLang="ko-KR" sz="1600" b="1" dirty="0"/>
                <a:t>7</a:t>
              </a:r>
              <a:r>
                <a:rPr kumimoji="1" lang="ko-KR" altLang="en-US" sz="1600" b="1" dirty="0"/>
                <a:t>개 교육</a:t>
              </a:r>
              <a:r>
                <a:rPr kumimoji="1" lang="en-US" altLang="ko-KR" sz="1600" b="1" dirty="0"/>
                <a:t>)</a:t>
              </a:r>
              <a:r>
                <a:rPr kumimoji="1" lang="ko-KR" altLang="en-US" sz="1600" b="1" dirty="0" smtClean="0"/>
                <a:t> </a:t>
              </a:r>
              <a:endParaRPr kumimoji="1" lang="en-US" altLang="ko-KR" sz="1600" b="1" dirty="0" smtClean="0"/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</a:t>
              </a:r>
              <a:endParaRPr kumimoji="1" lang="en-US" altLang="ko-KR" sz="1600" b="1" dirty="0" smtClean="0"/>
            </a:p>
            <a:p>
              <a:pPr>
                <a:lnSpc>
                  <a:spcPct val="125000"/>
                </a:lnSpc>
              </a:pPr>
              <a:r>
                <a:rPr kumimoji="1" lang="en-US" altLang="ko-KR" sz="1600" dirty="0" smtClean="0"/>
                <a:t>   -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직원 교육을 통한 전문적인 직무능력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향상</a:t>
              </a:r>
              <a:endParaRPr lang="en-US" altLang="ko-KR" sz="1600" dirty="0" smtClean="0">
                <a:latin typeface="맑은 고딕" panose="020B0503020000020004" pitchFamily="50" charset="-127"/>
              </a:endParaRPr>
            </a:p>
            <a:p>
              <a:pPr>
                <a:lnSpc>
                  <a:spcPct val="125000"/>
                </a:lnSpc>
              </a:pPr>
              <a:r>
                <a:rPr kumimoji="1" lang="en-US" altLang="ko-KR" sz="1600" dirty="0" smtClean="0">
                  <a:latin typeface="맑은 고딕" panose="020B0503020000020004" pitchFamily="50" charset="-127"/>
                </a:rPr>
                <a:t>   -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교육프로그램 다양화로 주도적 자기계발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조직문화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형성</a:t>
              </a:r>
              <a:endParaRPr lang="en-US" altLang="ko-KR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42" name="대각선 방향의 모서리가 잘린 사각형 41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사업개요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-1349" y="548680"/>
            <a:ext cx="9143664" cy="468040"/>
            <a:chOff x="336" y="180000"/>
            <a:chExt cx="9143664" cy="468040"/>
          </a:xfrm>
        </p:grpSpPr>
        <p:sp>
          <p:nvSpPr>
            <p:cNvPr id="35" name="직사각형 34"/>
            <p:cNvSpPr/>
            <p:nvPr/>
          </p:nvSpPr>
          <p:spPr>
            <a:xfrm>
              <a:off x="6120000" y="180000"/>
              <a:ext cx="302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100" smtClean="0">
                  <a:latin typeface="HY각헤드라인M" panose="02030600000101010101" pitchFamily="18" charset="-127"/>
                  <a:ea typeface="HY각헤드라인M" panose="02030600000101010101" pitchFamily="18" charset="-127"/>
                </a:rPr>
                <a:t>총무계</a:t>
              </a:r>
              <a:endParaRPr lang="ko-KR" altLang="en-US" sz="1600" spc="-100" dirty="0">
                <a:latin typeface="HY각헤드라인M" panose="02030600000101010101" pitchFamily="18" charset="-127"/>
                <a:ea typeface="HY각헤드라인M" panose="02030600000101010101" pitchFamily="18" charset="-127"/>
              </a:endParaRPr>
            </a:p>
          </p:txBody>
        </p:sp>
        <p:grpSp>
          <p:nvGrpSpPr>
            <p:cNvPr id="36" name="그룹 35"/>
            <p:cNvGrpSpPr/>
            <p:nvPr/>
          </p:nvGrpSpPr>
          <p:grpSpPr>
            <a:xfrm>
              <a:off x="336" y="180040"/>
              <a:ext cx="6228184" cy="468000"/>
              <a:chOff x="336" y="180040"/>
              <a:chExt cx="6228184" cy="360000"/>
            </a:xfrm>
          </p:grpSpPr>
          <p:sp>
            <p:nvSpPr>
              <p:cNvPr id="37" name="직사각형 36"/>
              <p:cNvSpPr/>
              <p:nvPr/>
            </p:nvSpPr>
            <p:spPr>
              <a:xfrm rot="10800000">
                <a:off x="336" y="180040"/>
                <a:ext cx="6228184" cy="360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81197" y="205946"/>
                <a:ext cx="4824536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      직원 직무역량 강화</a:t>
                </a:r>
                <a:endParaRPr lang="ko-KR" altLang="en-US" sz="20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  <p:grpSp>
        <p:nvGrpSpPr>
          <p:cNvPr id="3" name="그룹 2"/>
          <p:cNvGrpSpPr/>
          <p:nvPr/>
        </p:nvGrpSpPr>
        <p:grpSpPr>
          <a:xfrm>
            <a:off x="259990" y="2860954"/>
            <a:ext cx="8627130" cy="2036842"/>
            <a:chOff x="259990" y="2976334"/>
            <a:chExt cx="8627130" cy="2036842"/>
          </a:xfrm>
        </p:grpSpPr>
        <p:sp>
          <p:nvSpPr>
            <p:cNvPr id="15" name="TextBox 14"/>
            <p:cNvSpPr txBox="1"/>
            <p:nvPr/>
          </p:nvSpPr>
          <p:spPr>
            <a:xfrm>
              <a:off x="1990122" y="2981851"/>
              <a:ext cx="689699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보수교육 및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협회교육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등을 통한 자기계발프로그램 확대</a:t>
              </a:r>
              <a:endParaRPr lang="en-US" altLang="ko-KR" sz="1600" dirty="0">
                <a:latin typeface="맑은 고딕" panose="020B0503020000020004" pitchFamily="50" charset="-127"/>
              </a:endParaRPr>
            </a:p>
            <a:p>
              <a:pPr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신입직원 및 중간관리자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, </a:t>
              </a:r>
              <a:r>
                <a:rPr lang="ko-KR" altLang="en-US" sz="1600" spc="-150" dirty="0" err="1">
                  <a:latin typeface="맑은 고딕" panose="020B0503020000020004" pitchFamily="50" charset="-127"/>
                </a:rPr>
                <a:t>승진자교육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, 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윤리교육 등 교육프로그램 다양화</a:t>
              </a:r>
              <a:endParaRPr lang="en-US" altLang="ko-KR" sz="1600" spc="-150" dirty="0">
                <a:latin typeface="맑은 고딕" panose="020B0503020000020004" pitchFamily="50" charset="-127"/>
              </a:endParaRPr>
            </a:p>
            <a:p>
              <a:pPr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자체평가단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지정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·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운영으로 업무 효율성 강화</a:t>
              </a:r>
              <a:endParaRPr lang="ko-KR" altLang="en-US" sz="1600" spc="-150" dirty="0">
                <a:latin typeface="맑은 고딕" panose="020B0503020000020004" pitchFamily="50" charset="-127"/>
              </a:endParaRPr>
            </a:p>
          </p:txBody>
        </p:sp>
        <p:sp>
          <p:nvSpPr>
            <p:cNvPr id="26" name="대각선 방향의 모서리가 잘린 사각형 25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0" y="6165304"/>
            <a:ext cx="9144000" cy="504056"/>
            <a:chOff x="0" y="6165304"/>
            <a:chExt cx="9144000" cy="504056"/>
          </a:xfrm>
        </p:grpSpPr>
        <p:grpSp>
          <p:nvGrpSpPr>
            <p:cNvPr id="22" name="그룹 21"/>
            <p:cNvGrpSpPr/>
            <p:nvPr/>
          </p:nvGrpSpPr>
          <p:grpSpPr>
            <a:xfrm>
              <a:off x="0" y="6165304"/>
              <a:ext cx="9144000" cy="504056"/>
              <a:chOff x="0" y="6381328"/>
              <a:chExt cx="9144000" cy="504056"/>
            </a:xfrm>
          </p:grpSpPr>
          <p:cxnSp>
            <p:nvCxnSpPr>
              <p:cNvPr id="23" name="직선 연결선 22"/>
              <p:cNvCxnSpPr/>
              <p:nvPr/>
            </p:nvCxnSpPr>
            <p:spPr>
              <a:xfrm>
                <a:off x="0" y="6381328"/>
                <a:ext cx="9144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" name="그림 2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512" y="6474599"/>
                <a:ext cx="1982898" cy="410785"/>
              </a:xfrm>
              <a:prstGeom prst="rect">
                <a:avLst/>
              </a:prstGeom>
            </p:spPr>
          </p:pic>
        </p:grpSp>
        <p:sp>
          <p:nvSpPr>
            <p:cNvPr id="25" name="TextBox 24"/>
            <p:cNvSpPr txBox="1"/>
            <p:nvPr/>
          </p:nvSpPr>
          <p:spPr>
            <a:xfrm>
              <a:off x="8100392" y="6309320"/>
              <a:ext cx="883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- </a:t>
              </a:r>
              <a:r>
                <a:rPr lang="en-US" altLang="ko-KR" sz="1400" dirty="0" smtClean="0"/>
                <a:t>23 </a:t>
              </a:r>
              <a:r>
                <a:rPr lang="en-US" altLang="ko-KR" sz="1400" dirty="0" smtClean="0"/>
                <a:t>-</a:t>
              </a:r>
              <a:endParaRPr lang="ko-KR" altLang="en-US" sz="1400" dirty="0"/>
            </a:p>
          </p:txBody>
        </p:sp>
      </p:grpSp>
      <p:sp>
        <p:nvSpPr>
          <p:cNvPr id="27" name="직사각형 26"/>
          <p:cNvSpPr/>
          <p:nvPr/>
        </p:nvSpPr>
        <p:spPr>
          <a:xfrm>
            <a:off x="258370" y="652201"/>
            <a:ext cx="339598" cy="25853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2400" dirty="0" smtClean="0"/>
              <a:t>11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50782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251520" y="5099833"/>
            <a:ext cx="8635600" cy="863433"/>
            <a:chOff x="275826" y="3970003"/>
            <a:chExt cx="8545076" cy="863433"/>
          </a:xfrm>
        </p:grpSpPr>
        <p:sp>
          <p:nvSpPr>
            <p:cNvPr id="31" name="TextBox 30"/>
            <p:cNvSpPr txBox="1"/>
            <p:nvPr/>
          </p:nvSpPr>
          <p:spPr>
            <a:xfrm>
              <a:off x="1980902" y="3970003"/>
              <a:ext cx="6840000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환자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,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내원객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,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직원의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환자안전에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대한 인식 향상</a:t>
              </a:r>
              <a:endParaRPr lang="en-US" altLang="ko-KR" sz="1600" dirty="0">
                <a:latin typeface="맑은 고딕" panose="020B0503020000020004" pitchFamily="50" charset="-127"/>
              </a:endParaRPr>
            </a:p>
            <a:p>
              <a:pPr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환자안전보고체계 활성화를 통한 환자안전 사고 감소</a:t>
              </a:r>
              <a:endParaRPr lang="en-US" altLang="ko-KR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255071" y="1218757"/>
            <a:ext cx="8632049" cy="1440160"/>
            <a:chOff x="253491" y="1777002"/>
            <a:chExt cx="8512957" cy="1008112"/>
          </a:xfrm>
        </p:grpSpPr>
        <p:sp>
          <p:nvSpPr>
            <p:cNvPr id="39" name="TextBox 38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92</a:t>
              </a:r>
              <a:r>
                <a:rPr kumimoji="1" lang="ko-KR" altLang="en-US" sz="1600" b="1" dirty="0" smtClean="0">
                  <a:latin typeface="+mj-lt"/>
                </a:rPr>
                <a:t>회</a:t>
              </a:r>
              <a:r>
                <a:rPr kumimoji="1" lang="en-US" altLang="ko-KR" sz="1600" b="1" dirty="0" smtClean="0"/>
                <a:t>(</a:t>
              </a:r>
              <a:r>
                <a:rPr kumimoji="1" lang="ko-KR" altLang="en-US" sz="1600" b="1" dirty="0"/>
                <a:t>환자안전문화 정착 및 확산 등 </a:t>
              </a:r>
              <a:r>
                <a:rPr kumimoji="1" lang="en-US" altLang="ko-KR" sz="1600" b="1" dirty="0"/>
                <a:t>3</a:t>
              </a:r>
              <a:r>
                <a:rPr kumimoji="1" lang="ko-KR" altLang="en-US" sz="1600" b="1" dirty="0"/>
                <a:t>개 사업</a:t>
              </a:r>
              <a:r>
                <a:rPr kumimoji="1" lang="en-US" altLang="ko-KR" sz="1600" b="1" dirty="0" smtClean="0"/>
                <a:t>)</a:t>
              </a:r>
              <a:r>
                <a:rPr kumimoji="1" lang="ko-KR" altLang="en-US" sz="1600" b="1" dirty="0" smtClean="0"/>
                <a:t> </a:t>
              </a:r>
              <a:endParaRPr kumimoji="1" lang="en-US" altLang="ko-KR" sz="1600" b="1" dirty="0" smtClean="0"/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</a:t>
              </a:r>
              <a:endParaRPr kumimoji="1" lang="en-US" altLang="ko-KR" sz="1600" b="1" dirty="0" smtClean="0"/>
            </a:p>
            <a:p>
              <a:pPr>
                <a:lnSpc>
                  <a:spcPct val="125000"/>
                </a:lnSpc>
              </a:pPr>
              <a:r>
                <a:rPr kumimoji="1" lang="en-US" altLang="ko-KR" sz="1600" dirty="0" smtClean="0"/>
                <a:t>   -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환자안전주간행사 및 캠페인 활동으로 환자안전문화 정착 및 확산</a:t>
              </a:r>
            </a:p>
            <a:p>
              <a:pPr>
                <a:lnSpc>
                  <a:spcPct val="125000"/>
                </a:lnSpc>
              </a:pPr>
              <a:r>
                <a:rPr kumimoji="1" lang="en-US" altLang="ko-KR" sz="1600" dirty="0" smtClean="0">
                  <a:latin typeface="맑은 고딕" panose="020B0503020000020004" pitchFamily="50" charset="-127"/>
                </a:rPr>
                <a:t>   -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환자안전사건 원인분석 및 개선활동을 통한 환자안전보고체계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활성화</a:t>
              </a:r>
              <a:endParaRPr lang="ko-KR" altLang="en-US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42" name="대각선 방향의 모서리가 잘린 사각형 41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사업개요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-1349" y="548680"/>
            <a:ext cx="9143664" cy="468040"/>
            <a:chOff x="336" y="180000"/>
            <a:chExt cx="9143664" cy="468040"/>
          </a:xfrm>
        </p:grpSpPr>
        <p:sp>
          <p:nvSpPr>
            <p:cNvPr id="35" name="직사각형 34"/>
            <p:cNvSpPr/>
            <p:nvPr/>
          </p:nvSpPr>
          <p:spPr>
            <a:xfrm>
              <a:off x="6120000" y="180000"/>
              <a:ext cx="302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100" dirty="0" err="1" smtClean="0">
                  <a:latin typeface="HY각헤드라인M" panose="02030600000101010101" pitchFamily="18" charset="-127"/>
                  <a:ea typeface="HY각헤드라인M" panose="02030600000101010101" pitchFamily="18" charset="-127"/>
                </a:rPr>
                <a:t>적정관리계</a:t>
              </a:r>
              <a:endParaRPr lang="ko-KR" altLang="en-US" sz="1600" spc="-100" dirty="0">
                <a:latin typeface="HY각헤드라인M" panose="02030600000101010101" pitchFamily="18" charset="-127"/>
                <a:ea typeface="HY각헤드라인M" panose="02030600000101010101" pitchFamily="18" charset="-127"/>
              </a:endParaRPr>
            </a:p>
          </p:txBody>
        </p:sp>
        <p:grpSp>
          <p:nvGrpSpPr>
            <p:cNvPr id="36" name="그룹 35"/>
            <p:cNvGrpSpPr/>
            <p:nvPr/>
          </p:nvGrpSpPr>
          <p:grpSpPr>
            <a:xfrm>
              <a:off x="336" y="180040"/>
              <a:ext cx="6228184" cy="468000"/>
              <a:chOff x="336" y="180040"/>
              <a:chExt cx="6228184" cy="360000"/>
            </a:xfrm>
          </p:grpSpPr>
          <p:sp>
            <p:nvSpPr>
              <p:cNvPr id="37" name="직사각형 36"/>
              <p:cNvSpPr/>
              <p:nvPr/>
            </p:nvSpPr>
            <p:spPr>
              <a:xfrm rot="10800000">
                <a:off x="336" y="180040"/>
                <a:ext cx="6228184" cy="360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81197" y="205946"/>
                <a:ext cx="4824536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      환자안전 </a:t>
                </a:r>
                <a:r>
                  <a:rPr lang="ko-KR" altLang="en-US" sz="2000" dirty="0" err="1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병원문화</a:t>
                </a:r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조성</a:t>
                </a:r>
                <a:endParaRPr lang="ko-KR" altLang="en-US" sz="20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  <p:grpSp>
        <p:nvGrpSpPr>
          <p:cNvPr id="3" name="그룹 2"/>
          <p:cNvGrpSpPr/>
          <p:nvPr/>
        </p:nvGrpSpPr>
        <p:grpSpPr>
          <a:xfrm>
            <a:off x="259990" y="2860954"/>
            <a:ext cx="8627130" cy="2036842"/>
            <a:chOff x="259990" y="2976334"/>
            <a:chExt cx="8627130" cy="2036842"/>
          </a:xfrm>
        </p:grpSpPr>
        <p:sp>
          <p:nvSpPr>
            <p:cNvPr id="15" name="TextBox 14"/>
            <p:cNvSpPr txBox="1"/>
            <p:nvPr/>
          </p:nvSpPr>
          <p:spPr>
            <a:xfrm>
              <a:off x="1990122" y="2981851"/>
              <a:ext cx="689699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환자안전주간행사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, 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환자안전 캠페인 등 환자안전문화 정착 및 확산 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: 14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회 </a:t>
              </a:r>
              <a:endParaRPr lang="en-US" altLang="ko-KR" sz="1600" spc="-150" dirty="0" smtClean="0">
                <a:latin typeface="맑은 고딕" panose="020B0503020000020004" pitchFamily="50" charset="-127"/>
              </a:endParaRPr>
            </a:p>
            <a:p>
              <a:pPr>
                <a:lnSpc>
                  <a:spcPct val="125000"/>
                </a:lnSpc>
              </a:pPr>
              <a:r>
                <a:rPr kumimoji="1" lang="ko-KR" altLang="en-US" sz="1600" dirty="0" smtClean="0"/>
                <a:t>○ 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신입직원 및 중간관리자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, </a:t>
              </a:r>
              <a:r>
                <a:rPr lang="ko-KR" altLang="en-US" sz="1600" spc="-150" dirty="0" err="1">
                  <a:latin typeface="맑은 고딕" panose="020B0503020000020004" pitchFamily="50" charset="-127"/>
                </a:rPr>
                <a:t>승진자교육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, 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윤리교육 등 교육프로그램 다양화</a:t>
              </a:r>
              <a:endParaRPr lang="en-US" altLang="ko-KR" sz="1600" spc="-150" dirty="0">
                <a:latin typeface="맑은 고딕" panose="020B0503020000020004" pitchFamily="50" charset="-127"/>
              </a:endParaRPr>
            </a:p>
            <a:p>
              <a:pPr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spc="-140" dirty="0" smtClean="0">
                  <a:latin typeface="맑은 고딕" panose="020B0503020000020004" pitchFamily="50" charset="-127"/>
                </a:rPr>
                <a:t>환자안전사건 원인분석</a:t>
              </a:r>
              <a:r>
                <a:rPr lang="en-US" altLang="ko-KR" sz="1600" spc="-140" dirty="0" smtClean="0">
                  <a:latin typeface="맑은 고딕" panose="020B0503020000020004" pitchFamily="50" charset="-127"/>
                </a:rPr>
                <a:t>·</a:t>
              </a:r>
              <a:r>
                <a:rPr lang="ko-KR" altLang="en-US" sz="1600" spc="-140" dirty="0" smtClean="0">
                  <a:latin typeface="맑은 고딕" panose="020B0503020000020004" pitchFamily="50" charset="-127"/>
                </a:rPr>
                <a:t>결과</a:t>
              </a:r>
              <a:r>
                <a:rPr lang="en-US" altLang="ko-KR" sz="1600" spc="-140" dirty="0" smtClean="0">
                  <a:latin typeface="맑은 고딕" panose="020B0503020000020004" pitchFamily="50" charset="-127"/>
                </a:rPr>
                <a:t>·</a:t>
              </a:r>
              <a:r>
                <a:rPr lang="ko-KR" altLang="en-US" sz="1600" spc="-140" dirty="0" err="1" smtClean="0">
                  <a:latin typeface="맑은 고딕" panose="020B0503020000020004" pitchFamily="50" charset="-127"/>
                </a:rPr>
                <a:t>개선활동</a:t>
              </a:r>
              <a:r>
                <a:rPr lang="ko-KR" altLang="en-US" sz="1600" spc="-140" dirty="0" smtClean="0">
                  <a:latin typeface="맑은 고딕" panose="020B0503020000020004" pitchFamily="50" charset="-127"/>
                </a:rPr>
                <a:t> 보고 등 환자안전보고체계 활성화 </a:t>
              </a:r>
              <a:r>
                <a:rPr lang="en-US" altLang="ko-KR" sz="1600" spc="-140" dirty="0" smtClean="0">
                  <a:latin typeface="맑은 고딕" panose="020B0503020000020004" pitchFamily="50" charset="-127"/>
                </a:rPr>
                <a:t>: 72</a:t>
              </a:r>
              <a:r>
                <a:rPr lang="ko-KR" altLang="en-US" sz="1600" spc="-140" dirty="0" smtClean="0">
                  <a:latin typeface="맑은 고딕" panose="020B0503020000020004" pitchFamily="50" charset="-127"/>
                </a:rPr>
                <a:t>회</a:t>
              </a:r>
              <a:endParaRPr lang="ko-KR" altLang="en-US" sz="1600" spc="-140" dirty="0">
                <a:latin typeface="맑은 고딕" panose="020B0503020000020004" pitchFamily="50" charset="-127"/>
              </a:endParaRPr>
            </a:p>
          </p:txBody>
        </p:sp>
        <p:sp>
          <p:nvSpPr>
            <p:cNvPr id="26" name="대각선 방향의 모서리가 잘린 사각형 25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0" y="6165304"/>
            <a:ext cx="9144000" cy="504056"/>
            <a:chOff x="0" y="6165304"/>
            <a:chExt cx="9144000" cy="504056"/>
          </a:xfrm>
        </p:grpSpPr>
        <p:grpSp>
          <p:nvGrpSpPr>
            <p:cNvPr id="22" name="그룹 21"/>
            <p:cNvGrpSpPr/>
            <p:nvPr/>
          </p:nvGrpSpPr>
          <p:grpSpPr>
            <a:xfrm>
              <a:off x="0" y="6165304"/>
              <a:ext cx="9144000" cy="504056"/>
              <a:chOff x="0" y="6381328"/>
              <a:chExt cx="9144000" cy="504056"/>
            </a:xfrm>
          </p:grpSpPr>
          <p:cxnSp>
            <p:nvCxnSpPr>
              <p:cNvPr id="23" name="직선 연결선 22"/>
              <p:cNvCxnSpPr/>
              <p:nvPr/>
            </p:nvCxnSpPr>
            <p:spPr>
              <a:xfrm>
                <a:off x="0" y="6381328"/>
                <a:ext cx="9144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" name="그림 2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512" y="6474599"/>
                <a:ext cx="1982898" cy="410785"/>
              </a:xfrm>
              <a:prstGeom prst="rect">
                <a:avLst/>
              </a:prstGeom>
            </p:spPr>
          </p:pic>
        </p:grpSp>
        <p:sp>
          <p:nvSpPr>
            <p:cNvPr id="25" name="TextBox 24"/>
            <p:cNvSpPr txBox="1"/>
            <p:nvPr/>
          </p:nvSpPr>
          <p:spPr>
            <a:xfrm>
              <a:off x="8100392" y="6309320"/>
              <a:ext cx="883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- </a:t>
              </a:r>
              <a:r>
                <a:rPr lang="en-US" altLang="ko-KR" sz="1400" dirty="0" smtClean="0"/>
                <a:t>24 </a:t>
              </a:r>
              <a:r>
                <a:rPr lang="en-US" altLang="ko-KR" sz="1400" dirty="0" smtClean="0"/>
                <a:t>-</a:t>
              </a:r>
              <a:endParaRPr lang="ko-KR" altLang="en-US" sz="1400" dirty="0"/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258370" y="652201"/>
            <a:ext cx="339598" cy="25853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2400" dirty="0" smtClean="0"/>
              <a:t>12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6166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251520" y="5099833"/>
            <a:ext cx="8635600" cy="863433"/>
            <a:chOff x="275826" y="3970003"/>
            <a:chExt cx="8545076" cy="863433"/>
          </a:xfrm>
        </p:grpSpPr>
        <p:sp>
          <p:nvSpPr>
            <p:cNvPr id="31" name="TextBox 30"/>
            <p:cNvSpPr txBox="1"/>
            <p:nvPr/>
          </p:nvSpPr>
          <p:spPr>
            <a:xfrm>
              <a:off x="1980902" y="3970003"/>
              <a:ext cx="6840000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사회적 약자 기업의 우선 구매로 사회적 가치 실현</a:t>
              </a:r>
              <a:endParaRPr lang="en-US" altLang="ko-KR" sz="1600" dirty="0" smtClean="0">
                <a:latin typeface="맑은 고딕" panose="020B0503020000020004" pitchFamily="50" charset="-127"/>
              </a:endParaRPr>
            </a:p>
            <a:p>
              <a:pPr>
                <a:lnSpc>
                  <a:spcPct val="125000"/>
                </a:lnSpc>
              </a:pPr>
              <a:r>
                <a:rPr kumimoji="1" lang="ko-KR" altLang="en-US" sz="1600" dirty="0" smtClean="0"/>
                <a:t>○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사회적 약자에 대한 기회제공 및 배려로 사회 통합에 기여</a:t>
              </a:r>
              <a:endParaRPr lang="en-US" altLang="ko-KR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255071" y="1218757"/>
            <a:ext cx="8632049" cy="1440160"/>
            <a:chOff x="253491" y="1777002"/>
            <a:chExt cx="8512957" cy="1008112"/>
          </a:xfrm>
        </p:grpSpPr>
        <p:sp>
          <p:nvSpPr>
            <p:cNvPr id="39" name="TextBox 38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/>
                <a:t>중증장애인 생산품 등</a:t>
              </a:r>
              <a:r>
                <a:rPr kumimoji="1" lang="en-US" altLang="ko-KR" sz="1600" b="1" dirty="0"/>
                <a:t> 5</a:t>
              </a:r>
              <a:r>
                <a:rPr kumimoji="1" lang="ko-KR" altLang="en-US" sz="1600" b="1" dirty="0"/>
                <a:t>개 분야 제품 구매</a:t>
              </a:r>
              <a:endParaRPr kumimoji="1" lang="en-US" altLang="ko-KR" sz="1600" b="1" dirty="0" smtClean="0"/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</a:t>
              </a:r>
              <a:endParaRPr kumimoji="1" lang="en-US" altLang="ko-KR" sz="1600" b="1" dirty="0" smtClean="0"/>
            </a:p>
            <a:p>
              <a:pPr>
                <a:lnSpc>
                  <a:spcPct val="125000"/>
                </a:lnSpc>
              </a:pPr>
              <a:r>
                <a:rPr kumimoji="1" lang="en-US" altLang="ko-KR" sz="1600" dirty="0" smtClean="0"/>
                <a:t>   -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사회적 생산품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err="1" smtClean="0">
                  <a:latin typeface="맑은 고딕" panose="020B0503020000020004" pitchFamily="50" charset="-127"/>
                </a:rPr>
                <a:t>의무구매비율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준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수</a:t>
              </a:r>
              <a:endParaRPr lang="ko-KR" altLang="en-US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42" name="대각선 방향의 모서리가 잘린 사각형 41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사업개요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-1349" y="548680"/>
            <a:ext cx="9143664" cy="468040"/>
            <a:chOff x="336" y="180000"/>
            <a:chExt cx="9143664" cy="468040"/>
          </a:xfrm>
        </p:grpSpPr>
        <p:sp>
          <p:nvSpPr>
            <p:cNvPr id="35" name="직사각형 34"/>
            <p:cNvSpPr/>
            <p:nvPr/>
          </p:nvSpPr>
          <p:spPr>
            <a:xfrm>
              <a:off x="6120000" y="180000"/>
              <a:ext cx="302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100" dirty="0" err="1" smtClean="0">
                  <a:latin typeface="HY각헤드라인M" panose="02030600000101010101" pitchFamily="18" charset="-127"/>
                  <a:ea typeface="HY각헤드라인M" panose="02030600000101010101" pitchFamily="18" charset="-127"/>
                </a:rPr>
                <a:t>경리계</a:t>
              </a:r>
              <a:endParaRPr lang="ko-KR" altLang="en-US" sz="1600" spc="-100" dirty="0">
                <a:latin typeface="HY각헤드라인M" panose="02030600000101010101" pitchFamily="18" charset="-127"/>
                <a:ea typeface="HY각헤드라인M" panose="02030600000101010101" pitchFamily="18" charset="-127"/>
              </a:endParaRPr>
            </a:p>
          </p:txBody>
        </p:sp>
        <p:grpSp>
          <p:nvGrpSpPr>
            <p:cNvPr id="36" name="그룹 35"/>
            <p:cNvGrpSpPr/>
            <p:nvPr/>
          </p:nvGrpSpPr>
          <p:grpSpPr>
            <a:xfrm>
              <a:off x="336" y="180040"/>
              <a:ext cx="6228184" cy="468000"/>
              <a:chOff x="336" y="180040"/>
              <a:chExt cx="6228184" cy="360000"/>
            </a:xfrm>
          </p:grpSpPr>
          <p:sp>
            <p:nvSpPr>
              <p:cNvPr id="37" name="직사각형 36"/>
              <p:cNvSpPr/>
              <p:nvPr/>
            </p:nvSpPr>
            <p:spPr>
              <a:xfrm rot="10800000">
                <a:off x="336" y="180040"/>
                <a:ext cx="6228184" cy="360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81197" y="205946"/>
                <a:ext cx="4824536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      사회적 생산품 구매</a:t>
                </a:r>
                <a:endParaRPr lang="ko-KR" altLang="en-US" sz="20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  <p:grpSp>
        <p:nvGrpSpPr>
          <p:cNvPr id="2" name="그룹 1"/>
          <p:cNvGrpSpPr/>
          <p:nvPr/>
        </p:nvGrpSpPr>
        <p:grpSpPr>
          <a:xfrm>
            <a:off x="0" y="6165304"/>
            <a:ext cx="9144000" cy="504056"/>
            <a:chOff x="0" y="6165304"/>
            <a:chExt cx="9144000" cy="504056"/>
          </a:xfrm>
        </p:grpSpPr>
        <p:grpSp>
          <p:nvGrpSpPr>
            <p:cNvPr id="22" name="그룹 21"/>
            <p:cNvGrpSpPr/>
            <p:nvPr/>
          </p:nvGrpSpPr>
          <p:grpSpPr>
            <a:xfrm>
              <a:off x="0" y="6165304"/>
              <a:ext cx="9144000" cy="504056"/>
              <a:chOff x="0" y="6381328"/>
              <a:chExt cx="9144000" cy="504056"/>
            </a:xfrm>
          </p:grpSpPr>
          <p:cxnSp>
            <p:nvCxnSpPr>
              <p:cNvPr id="23" name="직선 연결선 22"/>
              <p:cNvCxnSpPr/>
              <p:nvPr/>
            </p:nvCxnSpPr>
            <p:spPr>
              <a:xfrm>
                <a:off x="0" y="6381328"/>
                <a:ext cx="9144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" name="그림 2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512" y="6474599"/>
                <a:ext cx="1982898" cy="410785"/>
              </a:xfrm>
              <a:prstGeom prst="rect">
                <a:avLst/>
              </a:prstGeom>
            </p:spPr>
          </p:pic>
        </p:grpSp>
        <p:sp>
          <p:nvSpPr>
            <p:cNvPr id="25" name="TextBox 24"/>
            <p:cNvSpPr txBox="1"/>
            <p:nvPr/>
          </p:nvSpPr>
          <p:spPr>
            <a:xfrm>
              <a:off x="8100392" y="6309320"/>
              <a:ext cx="883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- </a:t>
              </a:r>
              <a:r>
                <a:rPr lang="en-US" altLang="ko-KR" sz="1400" dirty="0" smtClean="0"/>
                <a:t>25 </a:t>
              </a:r>
              <a:r>
                <a:rPr lang="en-US" altLang="ko-KR" sz="1400" dirty="0" smtClean="0"/>
                <a:t>-</a:t>
              </a:r>
              <a:endParaRPr lang="ko-KR" altLang="en-US" sz="1400" dirty="0"/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259990" y="2860954"/>
            <a:ext cx="8627130" cy="2036842"/>
            <a:chOff x="259990" y="2976334"/>
            <a:chExt cx="8627130" cy="2036842"/>
          </a:xfrm>
        </p:grpSpPr>
        <p:sp>
          <p:nvSpPr>
            <p:cNvPr id="15" name="TextBox 14"/>
            <p:cNvSpPr txBox="1"/>
            <p:nvPr/>
          </p:nvSpPr>
          <p:spPr>
            <a:xfrm>
              <a:off x="1990122" y="2981851"/>
              <a:ext cx="689699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중증장애인 생산품 등 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5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개 기업군 제품 구매</a:t>
              </a:r>
            </a:p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 smtClean="0"/>
                <a:t>○ 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물품 및 용역 공사 등 서비스 구매 시 사회적 약자 기업의 우선 구매 </a:t>
              </a:r>
              <a:r>
                <a:rPr lang="ko-KR" altLang="en-US" sz="1600" spc="-150" dirty="0" smtClean="0">
                  <a:latin typeface="맑은 고딕" panose="020B0503020000020004" pitchFamily="50" charset="-127"/>
                </a:rPr>
                <a:t>추진</a:t>
              </a:r>
              <a:endParaRPr lang="en-US" altLang="ko-KR" sz="1600" spc="-150" dirty="0" smtClean="0">
                <a:latin typeface="맑은 고딕" panose="020B0503020000020004" pitchFamily="50" charset="-127"/>
              </a:endParaRPr>
            </a:p>
            <a:p>
              <a:pPr fontAlgn="base">
                <a:lnSpc>
                  <a:spcPct val="150000"/>
                </a:lnSpc>
              </a:pPr>
              <a:endParaRPr lang="en-US" altLang="ko-KR" sz="1600" b="1" spc="-150" dirty="0">
                <a:latin typeface="맑은 고딕" panose="020B0503020000020004" pitchFamily="50" charset="-127"/>
              </a:endParaRPr>
            </a:p>
          </p:txBody>
        </p:sp>
        <p:sp>
          <p:nvSpPr>
            <p:cNvPr id="26" name="대각선 방향의 모서리가 잘린 사각형 25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3818138"/>
              </p:ext>
            </p:extLst>
          </p:nvPr>
        </p:nvGraphicFramePr>
        <p:xfrm>
          <a:off x="2051719" y="4112829"/>
          <a:ext cx="6803005" cy="730710"/>
        </p:xfrm>
        <a:graphic>
          <a:graphicData uri="http://schemas.openxmlformats.org/drawingml/2006/table">
            <a:tbl>
              <a:tblPr/>
              <a:tblGrid>
                <a:gridCol w="1048940">
                  <a:extLst>
                    <a:ext uri="{9D8B030D-6E8A-4147-A177-3AD203B41FA5}">
                      <a16:colId xmlns:a16="http://schemas.microsoft.com/office/drawing/2014/main" val="3829994256"/>
                    </a:ext>
                  </a:extLst>
                </a:gridCol>
                <a:gridCol w="1385027">
                  <a:extLst>
                    <a:ext uri="{9D8B030D-6E8A-4147-A177-3AD203B41FA5}">
                      <a16:colId xmlns:a16="http://schemas.microsoft.com/office/drawing/2014/main" val="2076768972"/>
                    </a:ext>
                  </a:extLst>
                </a:gridCol>
                <a:gridCol w="1385027">
                  <a:extLst>
                    <a:ext uri="{9D8B030D-6E8A-4147-A177-3AD203B41FA5}">
                      <a16:colId xmlns:a16="http://schemas.microsoft.com/office/drawing/2014/main" val="1398165520"/>
                    </a:ext>
                  </a:extLst>
                </a:gridCol>
                <a:gridCol w="1242457">
                  <a:extLst>
                    <a:ext uri="{9D8B030D-6E8A-4147-A177-3AD203B41FA5}">
                      <a16:colId xmlns:a16="http://schemas.microsoft.com/office/drawing/2014/main" val="2651625049"/>
                    </a:ext>
                  </a:extLst>
                </a:gridCol>
                <a:gridCol w="1008263">
                  <a:extLst>
                    <a:ext uri="{9D8B030D-6E8A-4147-A177-3AD203B41FA5}">
                      <a16:colId xmlns:a16="http://schemas.microsoft.com/office/drawing/2014/main" val="1039146277"/>
                    </a:ext>
                  </a:extLst>
                </a:gridCol>
                <a:gridCol w="733291">
                  <a:extLst>
                    <a:ext uri="{9D8B030D-6E8A-4147-A177-3AD203B41FA5}">
                      <a16:colId xmlns:a16="http://schemas.microsoft.com/office/drawing/2014/main" val="875091755"/>
                    </a:ext>
                  </a:extLst>
                </a:gridCol>
              </a:tblGrid>
              <a:tr h="36535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8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2738" marR="62738" marT="17345" marB="1734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중증장애인 생산품</a:t>
                      </a:r>
                      <a:endParaRPr lang="ko-KR" altLang="en-US" sz="8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2738" marR="62738" marT="17345" marB="173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사회적기업</a:t>
                      </a: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 생산품</a:t>
                      </a:r>
                      <a:endParaRPr lang="ko-KR" altLang="en-US" sz="8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2738" marR="62738" marT="17345" marB="173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장애인기업 제품</a:t>
                      </a:r>
                      <a:endParaRPr lang="ko-KR" altLang="en-US" sz="8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2738" marR="62738" marT="17345" marB="173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여성기업제품</a:t>
                      </a:r>
                      <a:endParaRPr lang="ko-KR" altLang="en-US" sz="8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2738" marR="62738" marT="17345" marB="173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ea typeface="맑은 고딕" panose="020B0503020000020004" pitchFamily="50" charset="-127"/>
                        </a:rPr>
                        <a:t>녹색제품</a:t>
                      </a:r>
                      <a:endParaRPr lang="ko-KR" altLang="en-US" sz="800" kern="0" spc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2738" marR="62738" marT="17345" marB="173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6957744"/>
                  </a:ext>
                </a:extLst>
              </a:tr>
              <a:tr h="36535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의무구매비율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738" marR="62738" marT="17345" marB="1734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1%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738" marR="62738" marT="17345" marB="173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5%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738" marR="62738" marT="17345" marB="173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1%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738" marR="62738" marT="17345" marB="173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5%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738" marR="62738" marT="17345" marB="173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60%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738" marR="62738" marT="17345" marB="1734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185101"/>
                  </a:ext>
                </a:extLst>
              </a:tr>
            </a:tbl>
          </a:graphicData>
        </a:graphic>
      </p:graphicFrame>
      <p:sp>
        <p:nvSpPr>
          <p:cNvPr id="27" name="직사각형 26"/>
          <p:cNvSpPr/>
          <p:nvPr/>
        </p:nvSpPr>
        <p:spPr>
          <a:xfrm>
            <a:off x="258370" y="652201"/>
            <a:ext cx="339598" cy="25853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2400" dirty="0" smtClean="0"/>
              <a:t>13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4678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251520" y="5099833"/>
            <a:ext cx="8635600" cy="863433"/>
            <a:chOff x="275826" y="3970003"/>
            <a:chExt cx="8545076" cy="863433"/>
          </a:xfrm>
        </p:grpSpPr>
        <p:sp>
          <p:nvSpPr>
            <p:cNvPr id="31" name="TextBox 30"/>
            <p:cNvSpPr txBox="1"/>
            <p:nvPr/>
          </p:nvSpPr>
          <p:spPr>
            <a:xfrm>
              <a:off x="1980902" y="3970003"/>
              <a:ext cx="6840000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의료인력 숙소 증축을 통한 의료인력 확보로 경쟁력 강화</a:t>
              </a:r>
              <a:endParaRPr lang="en-US" altLang="ko-KR" sz="1600" dirty="0">
                <a:latin typeface="맑은 고딕" panose="020B0503020000020004" pitchFamily="50" charset="-127"/>
              </a:endParaRPr>
            </a:p>
            <a:p>
              <a:pPr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의료장비 현대화로 환자만족도 향상 및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의료수익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증대</a:t>
              </a:r>
              <a:endParaRPr lang="ko-KR" altLang="en-US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255071" y="1218757"/>
            <a:ext cx="8632049" cy="1440160"/>
            <a:chOff x="253491" y="1777002"/>
            <a:chExt cx="8512957" cy="1008112"/>
          </a:xfrm>
        </p:grpSpPr>
        <p:sp>
          <p:nvSpPr>
            <p:cNvPr id="39" name="TextBox 38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/>
                <a:t>시설</a:t>
              </a:r>
              <a:r>
                <a:rPr kumimoji="1" lang="en-US" altLang="ko-KR" sz="1600" b="1" dirty="0"/>
                <a:t>(</a:t>
              </a:r>
              <a:r>
                <a:rPr kumimoji="1" lang="ko-KR" altLang="en-US" sz="1600" b="1" dirty="0" err="1"/>
                <a:t>의사숙소</a:t>
              </a:r>
              <a:r>
                <a:rPr kumimoji="1" lang="ko-KR" altLang="en-US" sz="1600" b="1" dirty="0"/>
                <a:t> 증축</a:t>
              </a:r>
              <a:r>
                <a:rPr kumimoji="1" lang="en-US" altLang="ko-KR" sz="1600" b="1" dirty="0"/>
                <a:t>)  /  </a:t>
              </a:r>
              <a:r>
                <a:rPr kumimoji="1" lang="ko-KR" altLang="en-US" sz="1600" b="1" dirty="0"/>
                <a:t>장비</a:t>
              </a:r>
              <a:r>
                <a:rPr kumimoji="1" lang="en-US" altLang="ko-KR" sz="1600" b="1" dirty="0"/>
                <a:t>(DR</a:t>
              </a:r>
              <a:r>
                <a:rPr kumimoji="1" lang="ko-KR" altLang="en-US" sz="1600" b="1" dirty="0"/>
                <a:t>등 </a:t>
              </a:r>
              <a:r>
                <a:rPr kumimoji="1" lang="en-US" altLang="ko-KR" sz="1600" b="1" dirty="0"/>
                <a:t>5</a:t>
              </a:r>
              <a:r>
                <a:rPr kumimoji="1" lang="ko-KR" altLang="en-US" sz="1600" b="1" dirty="0"/>
                <a:t>종 </a:t>
              </a:r>
              <a:r>
                <a:rPr kumimoji="1" lang="en-US" altLang="ko-KR" sz="1600" b="1" dirty="0"/>
                <a:t>6</a:t>
              </a:r>
              <a:r>
                <a:rPr kumimoji="1" lang="ko-KR" altLang="en-US" sz="1600" b="1" dirty="0"/>
                <a:t>품목 구매</a:t>
              </a:r>
              <a:r>
                <a:rPr kumimoji="1" lang="en-US" altLang="ko-KR" sz="1600" b="1" dirty="0"/>
                <a:t>)</a:t>
              </a:r>
              <a:endParaRPr kumimoji="1" lang="en-US" altLang="ko-KR" sz="1600" b="1" dirty="0" smtClean="0"/>
            </a:p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</a:t>
              </a:r>
              <a:endParaRPr kumimoji="1" lang="en-US" altLang="ko-KR" sz="1600" b="1" dirty="0" smtClean="0"/>
            </a:p>
            <a:p>
              <a:pPr>
                <a:lnSpc>
                  <a:spcPct val="120000"/>
                </a:lnSpc>
              </a:pPr>
              <a:r>
                <a:rPr kumimoji="1" lang="en-US" altLang="ko-KR" sz="1600" dirty="0" smtClean="0"/>
                <a:t>   - 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8,748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백만원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(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국비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: 4,374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백만원 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/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도비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: 4,374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백만원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)</a:t>
              </a:r>
            </a:p>
            <a:p>
              <a:pPr>
                <a:lnSpc>
                  <a:spcPct val="120000"/>
                </a:lnSpc>
              </a:pP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  -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시     설 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: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의료진 숙소 증축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(8,000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백만원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)</a:t>
              </a:r>
              <a:endParaRPr lang="en-US" altLang="ko-KR" sz="1600" dirty="0" smtClean="0">
                <a:latin typeface="맑은 고딕" panose="020B0503020000020004" pitchFamily="50" charset="-127"/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  -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장     비 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: DR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등 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5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종 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6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품목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(748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백만원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)</a:t>
              </a:r>
              <a:endParaRPr lang="ko-KR" altLang="en-US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42" name="대각선 방향의 모서리가 잘린 사각형 41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사업개요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-1349" y="548680"/>
            <a:ext cx="9143664" cy="468040"/>
            <a:chOff x="336" y="180000"/>
            <a:chExt cx="9143664" cy="468040"/>
          </a:xfrm>
        </p:grpSpPr>
        <p:sp>
          <p:nvSpPr>
            <p:cNvPr id="35" name="직사각형 34"/>
            <p:cNvSpPr/>
            <p:nvPr/>
          </p:nvSpPr>
          <p:spPr>
            <a:xfrm>
              <a:off x="6120000" y="180000"/>
              <a:ext cx="302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100" dirty="0" smtClean="0">
                  <a:latin typeface="HY각헤드라인M" panose="02030600000101010101" pitchFamily="18" charset="-127"/>
                  <a:ea typeface="HY각헤드라인M" panose="02030600000101010101" pitchFamily="18" charset="-127"/>
                </a:rPr>
                <a:t>시설</a:t>
              </a:r>
              <a:r>
                <a:rPr lang="en-US" altLang="ko-KR" sz="1600" spc="-100" dirty="0" smtClean="0">
                  <a:latin typeface="HY각헤드라인M" panose="02030600000101010101" pitchFamily="18" charset="-127"/>
                  <a:ea typeface="HY각헤드라인M" panose="02030600000101010101" pitchFamily="18" charset="-127"/>
                </a:rPr>
                <a:t>·</a:t>
              </a:r>
              <a:r>
                <a:rPr lang="ko-KR" altLang="en-US" sz="1600" spc="-100" dirty="0" err="1" smtClean="0">
                  <a:latin typeface="HY각헤드라인M" panose="02030600000101010101" pitchFamily="18" charset="-127"/>
                  <a:ea typeface="HY각헤드라인M" panose="02030600000101010101" pitchFamily="18" charset="-127"/>
                </a:rPr>
                <a:t>관리계</a:t>
              </a:r>
              <a:endParaRPr lang="ko-KR" altLang="en-US" sz="1600" spc="-100" dirty="0">
                <a:latin typeface="HY각헤드라인M" panose="02030600000101010101" pitchFamily="18" charset="-127"/>
                <a:ea typeface="HY각헤드라인M" panose="02030600000101010101" pitchFamily="18" charset="-127"/>
              </a:endParaRPr>
            </a:p>
          </p:txBody>
        </p:sp>
        <p:grpSp>
          <p:nvGrpSpPr>
            <p:cNvPr id="36" name="그룹 35"/>
            <p:cNvGrpSpPr/>
            <p:nvPr/>
          </p:nvGrpSpPr>
          <p:grpSpPr>
            <a:xfrm>
              <a:off x="336" y="180040"/>
              <a:ext cx="6228184" cy="468000"/>
              <a:chOff x="336" y="180040"/>
              <a:chExt cx="6228184" cy="360000"/>
            </a:xfrm>
          </p:grpSpPr>
          <p:sp>
            <p:nvSpPr>
              <p:cNvPr id="37" name="직사각형 36"/>
              <p:cNvSpPr/>
              <p:nvPr/>
            </p:nvSpPr>
            <p:spPr>
              <a:xfrm rot="10800000">
                <a:off x="336" y="180040"/>
                <a:ext cx="6228184" cy="360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81197" y="205946"/>
                <a:ext cx="4824536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      시설</a:t>
                </a:r>
                <a:r>
                  <a:rPr lang="en-US" altLang="ko-KR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·</a:t>
                </a:r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장비 현대화</a:t>
                </a:r>
                <a:endParaRPr lang="ko-KR" altLang="en-US" sz="20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  <p:grpSp>
        <p:nvGrpSpPr>
          <p:cNvPr id="2" name="그룹 1"/>
          <p:cNvGrpSpPr/>
          <p:nvPr/>
        </p:nvGrpSpPr>
        <p:grpSpPr>
          <a:xfrm>
            <a:off x="0" y="6165304"/>
            <a:ext cx="9144000" cy="504056"/>
            <a:chOff x="0" y="6165304"/>
            <a:chExt cx="9144000" cy="504056"/>
          </a:xfrm>
        </p:grpSpPr>
        <p:grpSp>
          <p:nvGrpSpPr>
            <p:cNvPr id="22" name="그룹 21"/>
            <p:cNvGrpSpPr/>
            <p:nvPr/>
          </p:nvGrpSpPr>
          <p:grpSpPr>
            <a:xfrm>
              <a:off x="0" y="6165304"/>
              <a:ext cx="9144000" cy="504056"/>
              <a:chOff x="0" y="6381328"/>
              <a:chExt cx="9144000" cy="504056"/>
            </a:xfrm>
          </p:grpSpPr>
          <p:cxnSp>
            <p:nvCxnSpPr>
              <p:cNvPr id="23" name="직선 연결선 22"/>
              <p:cNvCxnSpPr/>
              <p:nvPr/>
            </p:nvCxnSpPr>
            <p:spPr>
              <a:xfrm>
                <a:off x="0" y="6381328"/>
                <a:ext cx="9144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" name="그림 2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512" y="6474599"/>
                <a:ext cx="1982898" cy="410785"/>
              </a:xfrm>
              <a:prstGeom prst="rect">
                <a:avLst/>
              </a:prstGeom>
            </p:spPr>
          </p:pic>
        </p:grpSp>
        <p:sp>
          <p:nvSpPr>
            <p:cNvPr id="25" name="TextBox 24"/>
            <p:cNvSpPr txBox="1"/>
            <p:nvPr/>
          </p:nvSpPr>
          <p:spPr>
            <a:xfrm>
              <a:off x="8100392" y="6309320"/>
              <a:ext cx="883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- </a:t>
              </a:r>
              <a:r>
                <a:rPr lang="en-US" altLang="ko-KR" sz="1400" dirty="0" smtClean="0"/>
                <a:t>26 </a:t>
              </a:r>
              <a:r>
                <a:rPr lang="en-US" altLang="ko-KR" sz="1400" dirty="0" smtClean="0"/>
                <a:t>-</a:t>
              </a:r>
              <a:endParaRPr lang="ko-KR" altLang="en-US" sz="1400" dirty="0"/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259990" y="2860954"/>
            <a:ext cx="8627130" cy="2036842"/>
            <a:chOff x="259990" y="2976334"/>
            <a:chExt cx="8627130" cy="2036842"/>
          </a:xfrm>
        </p:grpSpPr>
        <p:sp>
          <p:nvSpPr>
            <p:cNvPr id="15" name="TextBox 14"/>
            <p:cNvSpPr txBox="1"/>
            <p:nvPr/>
          </p:nvSpPr>
          <p:spPr>
            <a:xfrm>
              <a:off x="1990122" y="2981851"/>
              <a:ext cx="689699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시 설  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:  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설계공모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(’21. 1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월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) 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→ 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 </a:t>
              </a:r>
              <a:r>
                <a:rPr lang="ko-KR" altLang="en-US" sz="1600" spc="-150" dirty="0" err="1">
                  <a:latin typeface="맑은 고딕" panose="020B0503020000020004" pitchFamily="50" charset="-127"/>
                </a:rPr>
                <a:t>용역착수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(’21. 2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월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) 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→  공사 발주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(’21. 7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월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)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 →</a:t>
              </a:r>
              <a:endParaRPr lang="en-US" altLang="ko-KR" sz="1600" spc="-150" dirty="0">
                <a:latin typeface="맑은 고딕" panose="020B0503020000020004" pitchFamily="50" charset="-127"/>
              </a:endParaRPr>
            </a:p>
            <a:p>
              <a:pPr fontAlgn="base">
                <a:lnSpc>
                  <a:spcPct val="125000"/>
                </a:lnSpc>
              </a:pPr>
              <a:r>
                <a:rPr lang="ko-KR" altLang="en-US" sz="1600" spc="-150" dirty="0">
                  <a:latin typeface="맑은 고딕" panose="020B0503020000020004" pitchFamily="50" charset="-127"/>
                </a:rPr>
                <a:t>                  </a:t>
              </a:r>
              <a:r>
                <a:rPr lang="ko-KR" altLang="en-US" sz="1600" spc="-150" dirty="0" smtClean="0">
                  <a:latin typeface="맑은 고딕" panose="020B0503020000020004" pitchFamily="50" charset="-127"/>
                </a:rPr>
                <a:t>공사 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착공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(’21. 8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월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), 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→  공사 완료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(’22. 8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월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)</a:t>
              </a:r>
              <a:endParaRPr lang="ko-KR" altLang="en-US" sz="1600" dirty="0">
                <a:latin typeface="맑은 고딕" panose="020B0503020000020004" pitchFamily="50" charset="-127"/>
              </a:endParaRPr>
            </a:p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 smtClean="0"/>
                <a:t>○ 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장 비  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:  </a:t>
              </a:r>
              <a:r>
                <a:rPr lang="ko-KR" altLang="en-US" sz="1600" spc="-150" dirty="0" err="1">
                  <a:latin typeface="맑은 고딕" panose="020B0503020000020004" pitchFamily="50" charset="-127"/>
                </a:rPr>
                <a:t>제품사양서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 작성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(’21. 1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월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)  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→ 사전규격공고 및 입찰공고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(’21. 3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월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) 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→</a:t>
              </a:r>
              <a:endParaRPr lang="en-US" altLang="ko-KR" sz="1600" spc="-150" dirty="0">
                <a:latin typeface="맑은 고딕" panose="020B0503020000020004" pitchFamily="50" charset="-127"/>
              </a:endParaRPr>
            </a:p>
            <a:p>
              <a:pPr fontAlgn="base">
                <a:lnSpc>
                  <a:spcPct val="125000"/>
                </a:lnSpc>
              </a:pPr>
              <a:r>
                <a:rPr lang="ko-KR" altLang="en-US" sz="1600" spc="-150" dirty="0">
                  <a:latin typeface="맑은 고딕" panose="020B0503020000020004" pitchFamily="50" charset="-127"/>
                </a:rPr>
                <a:t>                  </a:t>
              </a:r>
              <a:r>
                <a:rPr lang="ko-KR" altLang="en-US" sz="1600" spc="-150" dirty="0" smtClean="0">
                  <a:latin typeface="맑은 고딕" panose="020B0503020000020004" pitchFamily="50" charset="-127"/>
                </a:rPr>
                <a:t>구매 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계약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(’21. 4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월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) 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→  구매 완료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(’21. 7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월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) </a:t>
              </a:r>
            </a:p>
          </p:txBody>
        </p:sp>
        <p:sp>
          <p:nvSpPr>
            <p:cNvPr id="26" name="대각선 방향의 모서리가 잘린 사각형 25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7" name="직사각형 26"/>
          <p:cNvSpPr/>
          <p:nvPr/>
        </p:nvSpPr>
        <p:spPr>
          <a:xfrm>
            <a:off x="258370" y="652201"/>
            <a:ext cx="339598" cy="25853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2400" dirty="0" smtClean="0"/>
              <a:t>14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74920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251520" y="5099833"/>
            <a:ext cx="8635600" cy="863433"/>
            <a:chOff x="275826" y="3970003"/>
            <a:chExt cx="8545076" cy="863433"/>
          </a:xfrm>
        </p:grpSpPr>
        <p:sp>
          <p:nvSpPr>
            <p:cNvPr id="31" name="TextBox 30"/>
            <p:cNvSpPr txBox="1"/>
            <p:nvPr/>
          </p:nvSpPr>
          <p:spPr>
            <a:xfrm>
              <a:off x="1980902" y="3970003"/>
              <a:ext cx="6840000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미수금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회수를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통한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세입손실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방지</a:t>
              </a:r>
              <a:endParaRPr lang="en-US" altLang="ko-KR" sz="1600" dirty="0">
                <a:latin typeface="맑은 고딕" panose="020B0503020000020004" pitchFamily="50" charset="-127"/>
              </a:endParaRPr>
            </a:p>
            <a:p>
              <a:pPr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직원교육 강화로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미수발생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오류 최소화</a:t>
              </a: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255071" y="1218757"/>
            <a:ext cx="8632049" cy="1440160"/>
            <a:chOff x="253491" y="1777002"/>
            <a:chExt cx="8512957" cy="1008112"/>
          </a:xfrm>
        </p:grpSpPr>
        <p:sp>
          <p:nvSpPr>
            <p:cNvPr id="39" name="TextBox 38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en-US" altLang="ko-KR" sz="1600" b="1" dirty="0"/>
                <a:t>95%(</a:t>
              </a:r>
              <a:r>
                <a:rPr kumimoji="1" lang="ko-KR" altLang="en-US" sz="1600" b="1" dirty="0"/>
                <a:t>개인 미수금 회수율 제고</a:t>
              </a:r>
              <a:r>
                <a:rPr kumimoji="1" lang="en-US" altLang="ko-KR" sz="1600" b="1" dirty="0"/>
                <a:t>)</a:t>
              </a:r>
              <a:endParaRPr kumimoji="1" lang="en-US" altLang="ko-KR" sz="1600" b="1" dirty="0" smtClean="0"/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</a:t>
              </a:r>
              <a:endParaRPr kumimoji="1" lang="en-US" altLang="ko-KR" sz="1600" b="1" dirty="0" smtClean="0"/>
            </a:p>
            <a:p>
              <a:pPr>
                <a:lnSpc>
                  <a:spcPct val="125000"/>
                </a:lnSpc>
              </a:pPr>
              <a:r>
                <a:rPr kumimoji="1" lang="en-US" altLang="ko-KR" sz="1600" dirty="0" smtClean="0"/>
                <a:t>   - </a:t>
              </a:r>
              <a:r>
                <a:rPr lang="ko-KR" altLang="en-US" sz="1600" spc="-150" dirty="0" smtClean="0">
                  <a:latin typeface="맑은 고딕" panose="020B0503020000020004" pitchFamily="50" charset="-127"/>
                </a:rPr>
                <a:t>개인 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미수금 회수율 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: </a:t>
              </a:r>
              <a:r>
                <a:rPr lang="en-US" altLang="ko-KR" sz="1600" spc="-150" dirty="0" smtClean="0">
                  <a:latin typeface="맑은 고딕" panose="020B0503020000020004" pitchFamily="50" charset="-127"/>
                </a:rPr>
                <a:t>(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’20</a:t>
              </a:r>
              <a:r>
                <a:rPr lang="ko-KR" altLang="en-US" sz="1600" spc="-150" dirty="0" smtClean="0">
                  <a:latin typeface="맑은 고딕" panose="020B0503020000020004" pitchFamily="50" charset="-127"/>
                </a:rPr>
                <a:t>년 실적</a:t>
              </a:r>
              <a:r>
                <a:rPr lang="en-US" altLang="ko-KR" sz="1600" spc="-150" dirty="0" smtClean="0">
                  <a:latin typeface="맑은 고딕" panose="020B0503020000020004" pitchFamily="50" charset="-127"/>
                </a:rPr>
                <a:t>) 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93.2% 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→ 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(’21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년 목표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) 95</a:t>
              </a:r>
              <a:r>
                <a:rPr lang="en-US" altLang="ko-KR" sz="1600" spc="-150" dirty="0" smtClean="0">
                  <a:latin typeface="맑은 고딕" panose="020B0503020000020004" pitchFamily="50" charset="-127"/>
                </a:rPr>
                <a:t>%</a:t>
              </a:r>
              <a:endParaRPr lang="en-US" altLang="ko-KR" sz="1600" dirty="0" smtClean="0">
                <a:latin typeface="맑은 고딕" panose="020B0503020000020004" pitchFamily="50" charset="-127"/>
              </a:endParaRPr>
            </a:p>
          </p:txBody>
        </p:sp>
        <p:sp>
          <p:nvSpPr>
            <p:cNvPr id="42" name="대각선 방향의 모서리가 잘린 사각형 41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사업개요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-1349" y="548680"/>
            <a:ext cx="9143664" cy="468040"/>
            <a:chOff x="336" y="180000"/>
            <a:chExt cx="9143664" cy="468040"/>
          </a:xfrm>
        </p:grpSpPr>
        <p:sp>
          <p:nvSpPr>
            <p:cNvPr id="35" name="직사각형 34"/>
            <p:cNvSpPr/>
            <p:nvPr/>
          </p:nvSpPr>
          <p:spPr>
            <a:xfrm>
              <a:off x="6120000" y="180000"/>
              <a:ext cx="302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100" dirty="0" err="1" smtClean="0">
                  <a:latin typeface="HY각헤드라인M" panose="02030600000101010101" pitchFamily="18" charset="-127"/>
                  <a:ea typeface="HY각헤드라인M" panose="02030600000101010101" pitchFamily="18" charset="-127"/>
                </a:rPr>
                <a:t>원무계</a:t>
              </a:r>
              <a:endParaRPr lang="ko-KR" altLang="en-US" sz="1600" spc="-100" dirty="0">
                <a:latin typeface="HY각헤드라인M" panose="02030600000101010101" pitchFamily="18" charset="-127"/>
                <a:ea typeface="HY각헤드라인M" panose="02030600000101010101" pitchFamily="18" charset="-127"/>
              </a:endParaRPr>
            </a:p>
          </p:txBody>
        </p:sp>
        <p:grpSp>
          <p:nvGrpSpPr>
            <p:cNvPr id="36" name="그룹 35"/>
            <p:cNvGrpSpPr/>
            <p:nvPr/>
          </p:nvGrpSpPr>
          <p:grpSpPr>
            <a:xfrm>
              <a:off x="336" y="180040"/>
              <a:ext cx="6228184" cy="468000"/>
              <a:chOff x="336" y="180040"/>
              <a:chExt cx="6228184" cy="360000"/>
            </a:xfrm>
          </p:grpSpPr>
          <p:sp>
            <p:nvSpPr>
              <p:cNvPr id="37" name="직사각형 36"/>
              <p:cNvSpPr/>
              <p:nvPr/>
            </p:nvSpPr>
            <p:spPr>
              <a:xfrm rot="10800000">
                <a:off x="336" y="180040"/>
                <a:ext cx="6228184" cy="360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81197" y="205946"/>
                <a:ext cx="4824536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      개인 미수금 회수율 제고</a:t>
                </a:r>
                <a:endParaRPr lang="ko-KR" altLang="en-US" sz="20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  <p:grpSp>
        <p:nvGrpSpPr>
          <p:cNvPr id="2" name="그룹 1"/>
          <p:cNvGrpSpPr/>
          <p:nvPr/>
        </p:nvGrpSpPr>
        <p:grpSpPr>
          <a:xfrm>
            <a:off x="0" y="6165304"/>
            <a:ext cx="9144000" cy="504056"/>
            <a:chOff x="0" y="6165304"/>
            <a:chExt cx="9144000" cy="504056"/>
          </a:xfrm>
        </p:grpSpPr>
        <p:grpSp>
          <p:nvGrpSpPr>
            <p:cNvPr id="22" name="그룹 21"/>
            <p:cNvGrpSpPr/>
            <p:nvPr/>
          </p:nvGrpSpPr>
          <p:grpSpPr>
            <a:xfrm>
              <a:off x="0" y="6165304"/>
              <a:ext cx="9144000" cy="504056"/>
              <a:chOff x="0" y="6381328"/>
              <a:chExt cx="9144000" cy="504056"/>
            </a:xfrm>
          </p:grpSpPr>
          <p:cxnSp>
            <p:nvCxnSpPr>
              <p:cNvPr id="23" name="직선 연결선 22"/>
              <p:cNvCxnSpPr/>
              <p:nvPr/>
            </p:nvCxnSpPr>
            <p:spPr>
              <a:xfrm>
                <a:off x="0" y="6381328"/>
                <a:ext cx="9144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" name="그림 2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512" y="6474599"/>
                <a:ext cx="1982898" cy="410785"/>
              </a:xfrm>
              <a:prstGeom prst="rect">
                <a:avLst/>
              </a:prstGeom>
            </p:spPr>
          </p:pic>
        </p:grpSp>
        <p:sp>
          <p:nvSpPr>
            <p:cNvPr id="25" name="TextBox 24"/>
            <p:cNvSpPr txBox="1"/>
            <p:nvPr/>
          </p:nvSpPr>
          <p:spPr>
            <a:xfrm>
              <a:off x="8100392" y="6309320"/>
              <a:ext cx="883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- </a:t>
              </a:r>
              <a:r>
                <a:rPr lang="en-US" altLang="ko-KR" sz="1400" dirty="0" smtClean="0"/>
                <a:t>27 </a:t>
              </a:r>
              <a:r>
                <a:rPr lang="en-US" altLang="ko-KR" sz="1400" dirty="0" smtClean="0"/>
                <a:t>-</a:t>
              </a:r>
              <a:endParaRPr lang="ko-KR" altLang="en-US" sz="1400" dirty="0"/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259990" y="2860954"/>
            <a:ext cx="8627130" cy="2036842"/>
            <a:chOff x="259990" y="2976334"/>
            <a:chExt cx="8627130" cy="2036842"/>
          </a:xfrm>
        </p:grpSpPr>
        <p:sp>
          <p:nvSpPr>
            <p:cNvPr id="15" name="TextBox 14"/>
            <p:cNvSpPr txBox="1"/>
            <p:nvPr/>
          </p:nvSpPr>
          <p:spPr>
            <a:xfrm>
              <a:off x="1990122" y="2981851"/>
              <a:ext cx="689699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부서간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협력체계 구축 및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미수발생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오류 최소화 방안 공유</a:t>
              </a:r>
            </a:p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 smtClean="0"/>
                <a:t>○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미수 </a:t>
              </a:r>
              <a:r>
                <a:rPr lang="ko-KR" altLang="en-US" sz="1600" dirty="0" err="1" smtClean="0">
                  <a:latin typeface="맑은 고딕" panose="020B0503020000020004" pitchFamily="50" charset="-127"/>
                </a:rPr>
                <a:t>사유별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발생원인 분석을 통한 미수현황자료 주기적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피드백</a:t>
              </a:r>
              <a:endParaRPr lang="en-US" altLang="ko-KR" sz="1600" dirty="0" smtClean="0">
                <a:latin typeface="맑은 고딕" panose="020B0503020000020004" pitchFamily="50" charset="-127"/>
              </a:endParaRPr>
            </a:p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 smtClean="0"/>
                <a:t>○ 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저소득층 및 외국인 환자 </a:t>
              </a:r>
              <a:r>
                <a:rPr lang="ko-KR" altLang="en-US" sz="1600" spc="-150" dirty="0" smtClean="0">
                  <a:latin typeface="맑은 고딕" panose="020B0503020000020004" pitchFamily="50" charset="-127"/>
                </a:rPr>
                <a:t>진료비지원사업 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연계를 통한 미수금 회수 제고</a:t>
              </a:r>
            </a:p>
          </p:txBody>
        </p:sp>
        <p:sp>
          <p:nvSpPr>
            <p:cNvPr id="26" name="대각선 방향의 모서리가 잘린 사각형 25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7" name="직사각형 26"/>
          <p:cNvSpPr/>
          <p:nvPr/>
        </p:nvSpPr>
        <p:spPr>
          <a:xfrm>
            <a:off x="258370" y="652201"/>
            <a:ext cx="339598" cy="25853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2400" dirty="0" smtClean="0"/>
              <a:t>15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07110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251520" y="5099833"/>
            <a:ext cx="8635600" cy="863433"/>
            <a:chOff x="275826" y="3970003"/>
            <a:chExt cx="8545076" cy="863433"/>
          </a:xfrm>
        </p:grpSpPr>
        <p:sp>
          <p:nvSpPr>
            <p:cNvPr id="31" name="TextBox 30"/>
            <p:cNvSpPr txBox="1"/>
            <p:nvPr/>
          </p:nvSpPr>
          <p:spPr>
            <a:xfrm>
              <a:off x="1980902" y="3970003"/>
              <a:ext cx="6840000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r>
                <a:rPr kumimoji="1" lang="ko-KR" altLang="en-US" sz="1600" dirty="0"/>
                <a:t>○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삭감율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최저수준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유지로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진료비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삭감금액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최소화</a:t>
              </a:r>
              <a:endParaRPr lang="en-US" altLang="ko-KR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255071" y="1218756"/>
            <a:ext cx="8632049" cy="1440161"/>
            <a:chOff x="253491" y="1777002"/>
            <a:chExt cx="8512957" cy="1008113"/>
          </a:xfrm>
        </p:grpSpPr>
        <p:sp>
          <p:nvSpPr>
            <p:cNvPr id="39" name="TextBox 38"/>
            <p:cNvSpPr txBox="1"/>
            <p:nvPr/>
          </p:nvSpPr>
          <p:spPr>
            <a:xfrm>
              <a:off x="1926448" y="1777003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0.47</a:t>
              </a:r>
              <a:r>
                <a:rPr kumimoji="1" lang="en-US" altLang="ko-KR" sz="1600" b="1" dirty="0" smtClean="0">
                  <a:latin typeface="+mj-lt"/>
                </a:rPr>
                <a:t>%</a:t>
              </a:r>
              <a:r>
                <a:rPr kumimoji="1" lang="en-US" altLang="ko-KR" sz="1600" b="1" dirty="0" smtClean="0"/>
                <a:t>(</a:t>
              </a:r>
              <a:r>
                <a:rPr kumimoji="1" lang="ko-KR" altLang="en-US" sz="1600" b="1" dirty="0" smtClean="0"/>
                <a:t>심사기준 제공 등 </a:t>
              </a:r>
              <a:r>
                <a:rPr kumimoji="1" lang="ko-KR" altLang="en-US" sz="1600" b="1" dirty="0" err="1" smtClean="0"/>
                <a:t>삭감율</a:t>
              </a:r>
              <a:r>
                <a:rPr kumimoji="1" lang="ko-KR" altLang="en-US" sz="1600" b="1" dirty="0" smtClean="0"/>
                <a:t> 감소</a:t>
              </a:r>
              <a:r>
                <a:rPr kumimoji="1" lang="en-US" altLang="ko-KR" sz="1600" b="1" dirty="0" smtClean="0"/>
                <a:t>)</a:t>
              </a:r>
              <a:endParaRPr kumimoji="1" lang="en-US" altLang="ko-KR" sz="1600" b="1" dirty="0" smtClean="0"/>
            </a:p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</a:t>
              </a:r>
              <a:endParaRPr kumimoji="1" lang="en-US" altLang="ko-KR" sz="1600" b="1" dirty="0" smtClean="0"/>
            </a:p>
            <a:p>
              <a:pPr>
                <a:lnSpc>
                  <a:spcPct val="120000"/>
                </a:lnSpc>
              </a:pPr>
              <a:r>
                <a:rPr kumimoji="1" lang="en-US" altLang="ko-KR" sz="1600" dirty="0" smtClean="0"/>
                <a:t>   -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연도별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삭감율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: 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(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’20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년 실적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) 0.56%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→ 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(’21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년 목표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) 0.47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%</a:t>
              </a:r>
            </a:p>
            <a:p>
              <a:pPr>
                <a:lnSpc>
                  <a:spcPct val="120000"/>
                </a:lnSpc>
              </a:pPr>
              <a:r>
                <a:rPr lang="en-US" altLang="ko-KR" sz="1600" dirty="0" smtClean="0">
                  <a:latin typeface="맑은 고딕" panose="020B0503020000020004" pitchFamily="50" charset="-127"/>
                </a:rPr>
                <a:t>   -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보험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·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급여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삭감율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0.5%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이하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유지</a:t>
              </a:r>
              <a:endParaRPr lang="en-US" altLang="ko-KR" sz="1600" dirty="0" smtClean="0">
                <a:latin typeface="맑은 고딕" panose="020B0503020000020004" pitchFamily="50" charset="-127"/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  -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자동차보험 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2.8%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이하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유지</a:t>
              </a:r>
              <a:endParaRPr lang="ko-KR" altLang="en-US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42" name="대각선 방향의 모서리가 잘린 사각형 41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사업개요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-1349" y="548680"/>
            <a:ext cx="9143664" cy="468040"/>
            <a:chOff x="336" y="180000"/>
            <a:chExt cx="9143664" cy="468040"/>
          </a:xfrm>
        </p:grpSpPr>
        <p:sp>
          <p:nvSpPr>
            <p:cNvPr id="35" name="직사각형 34"/>
            <p:cNvSpPr/>
            <p:nvPr/>
          </p:nvSpPr>
          <p:spPr>
            <a:xfrm>
              <a:off x="6120000" y="180000"/>
              <a:ext cx="302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100" dirty="0" err="1" smtClean="0">
                  <a:latin typeface="HY각헤드라인M" panose="02030600000101010101" pitchFamily="18" charset="-127"/>
                  <a:ea typeface="HY각헤드라인M" panose="02030600000101010101" pitchFamily="18" charset="-127"/>
                </a:rPr>
                <a:t>심사계</a:t>
              </a:r>
              <a:endParaRPr lang="ko-KR" altLang="en-US" sz="1600" spc="-100" dirty="0">
                <a:latin typeface="HY각헤드라인M" panose="02030600000101010101" pitchFamily="18" charset="-127"/>
                <a:ea typeface="HY각헤드라인M" panose="02030600000101010101" pitchFamily="18" charset="-127"/>
              </a:endParaRPr>
            </a:p>
          </p:txBody>
        </p:sp>
        <p:grpSp>
          <p:nvGrpSpPr>
            <p:cNvPr id="36" name="그룹 35"/>
            <p:cNvGrpSpPr/>
            <p:nvPr/>
          </p:nvGrpSpPr>
          <p:grpSpPr>
            <a:xfrm>
              <a:off x="336" y="180040"/>
              <a:ext cx="6228184" cy="468000"/>
              <a:chOff x="336" y="180040"/>
              <a:chExt cx="6228184" cy="360000"/>
            </a:xfrm>
          </p:grpSpPr>
          <p:sp>
            <p:nvSpPr>
              <p:cNvPr id="37" name="직사각형 36"/>
              <p:cNvSpPr/>
              <p:nvPr/>
            </p:nvSpPr>
            <p:spPr>
              <a:xfrm rot="10800000">
                <a:off x="336" y="180040"/>
                <a:ext cx="6228184" cy="360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81197" y="205946"/>
                <a:ext cx="4824536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      진료비 </a:t>
                </a:r>
                <a:r>
                  <a:rPr lang="ko-KR" altLang="en-US" sz="2000" dirty="0" err="1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삭감율</a:t>
                </a:r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관리</a:t>
                </a:r>
                <a:endParaRPr lang="ko-KR" altLang="en-US" sz="20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  <p:grpSp>
        <p:nvGrpSpPr>
          <p:cNvPr id="2" name="그룹 1"/>
          <p:cNvGrpSpPr/>
          <p:nvPr/>
        </p:nvGrpSpPr>
        <p:grpSpPr>
          <a:xfrm>
            <a:off x="0" y="6165304"/>
            <a:ext cx="9144000" cy="504056"/>
            <a:chOff x="0" y="6165304"/>
            <a:chExt cx="9144000" cy="504056"/>
          </a:xfrm>
        </p:grpSpPr>
        <p:grpSp>
          <p:nvGrpSpPr>
            <p:cNvPr id="22" name="그룹 21"/>
            <p:cNvGrpSpPr/>
            <p:nvPr/>
          </p:nvGrpSpPr>
          <p:grpSpPr>
            <a:xfrm>
              <a:off x="0" y="6165304"/>
              <a:ext cx="9144000" cy="504056"/>
              <a:chOff x="0" y="6381328"/>
              <a:chExt cx="9144000" cy="504056"/>
            </a:xfrm>
          </p:grpSpPr>
          <p:cxnSp>
            <p:nvCxnSpPr>
              <p:cNvPr id="23" name="직선 연결선 22"/>
              <p:cNvCxnSpPr/>
              <p:nvPr/>
            </p:nvCxnSpPr>
            <p:spPr>
              <a:xfrm>
                <a:off x="0" y="6381328"/>
                <a:ext cx="9144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" name="그림 2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512" y="6474599"/>
                <a:ext cx="1982898" cy="410785"/>
              </a:xfrm>
              <a:prstGeom prst="rect">
                <a:avLst/>
              </a:prstGeom>
            </p:spPr>
          </p:pic>
        </p:grpSp>
        <p:sp>
          <p:nvSpPr>
            <p:cNvPr id="25" name="TextBox 24"/>
            <p:cNvSpPr txBox="1"/>
            <p:nvPr/>
          </p:nvSpPr>
          <p:spPr>
            <a:xfrm>
              <a:off x="8100392" y="6309320"/>
              <a:ext cx="883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- </a:t>
              </a:r>
              <a:r>
                <a:rPr lang="en-US" altLang="ko-KR" sz="1400" dirty="0" smtClean="0"/>
                <a:t>28 </a:t>
              </a:r>
              <a:r>
                <a:rPr lang="en-US" altLang="ko-KR" sz="1400" dirty="0" smtClean="0"/>
                <a:t>-</a:t>
              </a:r>
              <a:endParaRPr lang="ko-KR" altLang="en-US" sz="1400" dirty="0"/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259990" y="2860954"/>
            <a:ext cx="8627130" cy="2036842"/>
            <a:chOff x="259990" y="2976334"/>
            <a:chExt cx="8627130" cy="2036842"/>
          </a:xfrm>
        </p:grpSpPr>
        <p:sp>
          <p:nvSpPr>
            <p:cNvPr id="15" name="TextBox 14"/>
            <p:cNvSpPr txBox="1"/>
            <p:nvPr/>
          </p:nvSpPr>
          <p:spPr>
            <a:xfrm>
              <a:off x="1990122" y="2981851"/>
              <a:ext cx="689699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건강보험 및 의료급여환자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,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자동차보험환자 매월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삭감분석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및 보고</a:t>
              </a:r>
            </a:p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진료과장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삭감항목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설명 및 삭감 방지 협조 요청</a:t>
              </a:r>
            </a:p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삭감내역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보완으로 적극적 이의신청</a:t>
              </a:r>
              <a:endParaRPr lang="ko-KR" altLang="en-US" sz="1600" spc="-150" dirty="0">
                <a:latin typeface="맑은 고딕" panose="020B0503020000020004" pitchFamily="50" charset="-127"/>
              </a:endParaRPr>
            </a:p>
          </p:txBody>
        </p:sp>
        <p:sp>
          <p:nvSpPr>
            <p:cNvPr id="26" name="대각선 방향의 모서리가 잘린 사각형 25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7" name="직사각형 26"/>
          <p:cNvSpPr/>
          <p:nvPr/>
        </p:nvSpPr>
        <p:spPr>
          <a:xfrm>
            <a:off x="258370" y="652201"/>
            <a:ext cx="339598" cy="25853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2400" dirty="0" smtClean="0"/>
              <a:t>16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952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251520" y="5099834"/>
            <a:ext cx="8635600" cy="863433"/>
            <a:chOff x="275826" y="3970003"/>
            <a:chExt cx="8545076" cy="863433"/>
          </a:xfrm>
        </p:grpSpPr>
        <p:sp>
          <p:nvSpPr>
            <p:cNvPr id="31" name="TextBox 30"/>
            <p:cNvSpPr txBox="1"/>
            <p:nvPr/>
          </p:nvSpPr>
          <p:spPr>
            <a:xfrm>
              <a:off x="1980902" y="3970003"/>
              <a:ext cx="6840000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r>
                <a:rPr kumimoji="1" lang="ko-KR" altLang="en-US" sz="1600" dirty="0"/>
                <a:t>○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치료식환자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대면설명을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통한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err="1" smtClean="0">
                  <a:latin typeface="맑은 고딕" panose="020B0503020000020004" pitchFamily="50" charset="-127"/>
                </a:rPr>
                <a:t>영양서비스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err="1" smtClean="0">
                  <a:latin typeface="맑은 고딕" panose="020B0503020000020004" pitchFamily="50" charset="-127"/>
                </a:rPr>
                <a:t>제공으로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환자만족도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err="1">
                  <a:latin typeface="맑은 고딕" panose="020B0503020000020004" pitchFamily="50" charset="-127"/>
                </a:rPr>
                <a:t>향상</a:t>
              </a:r>
              <a:endParaRPr lang="en-US" altLang="ko-KR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255071" y="1218757"/>
            <a:ext cx="8632049" cy="1440161"/>
            <a:chOff x="253491" y="1777002"/>
            <a:chExt cx="8512957" cy="1008113"/>
          </a:xfrm>
        </p:grpSpPr>
        <p:sp>
          <p:nvSpPr>
            <p:cNvPr id="39" name="TextBox 38"/>
            <p:cNvSpPr txBox="1"/>
            <p:nvPr/>
          </p:nvSpPr>
          <p:spPr>
            <a:xfrm>
              <a:off x="1926448" y="1777003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en-US" altLang="ko-KR" sz="1600" b="1" dirty="0"/>
                <a:t>2,700</a:t>
              </a:r>
              <a:r>
                <a:rPr kumimoji="1" lang="ko-KR" altLang="en-US" sz="1600" b="1" dirty="0"/>
                <a:t>건</a:t>
              </a:r>
              <a:r>
                <a:rPr kumimoji="1" lang="en-US" altLang="ko-KR" sz="1600" b="1" dirty="0"/>
                <a:t>(</a:t>
              </a:r>
              <a:r>
                <a:rPr kumimoji="1" lang="ko-KR" altLang="en-US" sz="1600" b="1" dirty="0"/>
                <a:t>입원환자 영양관리</a:t>
              </a:r>
              <a:r>
                <a:rPr kumimoji="1" lang="en-US" altLang="ko-KR" sz="1600" b="1" dirty="0"/>
                <a:t>)</a:t>
              </a:r>
              <a:endParaRPr kumimoji="1" lang="en-US" altLang="ko-KR" sz="1600" b="1" dirty="0" smtClean="0"/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</a:t>
              </a:r>
              <a:endParaRPr kumimoji="1" lang="en-US" altLang="ko-KR" sz="1600" b="1" dirty="0" smtClean="0"/>
            </a:p>
            <a:p>
              <a:pPr>
                <a:lnSpc>
                  <a:spcPct val="125000"/>
                </a:lnSpc>
              </a:pPr>
              <a:r>
                <a:rPr kumimoji="1" lang="en-US" altLang="ko-KR" sz="1600" dirty="0" smtClean="0"/>
                <a:t>   -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입원환자에게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치료식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설명을 통한 적극적인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영양서비스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제공</a:t>
              </a:r>
              <a:endParaRPr lang="en-US" altLang="ko-KR" sz="1600" spc="-150" dirty="0" smtClean="0">
                <a:latin typeface="맑은 고딕" panose="020B0503020000020004" pitchFamily="50" charset="-127"/>
              </a:endParaRPr>
            </a:p>
            <a:p>
              <a:pPr>
                <a:lnSpc>
                  <a:spcPct val="125000"/>
                </a:lnSpc>
              </a:pPr>
              <a:r>
                <a:rPr lang="en-US" altLang="ko-KR" sz="1600" dirty="0" smtClean="0">
                  <a:latin typeface="맑은 고딕" panose="020B0503020000020004" pitchFamily="50" charset="-127"/>
                </a:rPr>
                <a:t>   -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지역사회 내 공공병원의 역할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강화</a:t>
              </a:r>
              <a:endParaRPr lang="ko-KR" altLang="en-US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42" name="대각선 방향의 모서리가 잘린 사각형 41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사업개요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-1349" y="548680"/>
            <a:ext cx="9143664" cy="468040"/>
            <a:chOff x="336" y="180000"/>
            <a:chExt cx="9143664" cy="468040"/>
          </a:xfrm>
        </p:grpSpPr>
        <p:sp>
          <p:nvSpPr>
            <p:cNvPr id="35" name="직사각형 34"/>
            <p:cNvSpPr/>
            <p:nvPr/>
          </p:nvSpPr>
          <p:spPr>
            <a:xfrm>
              <a:off x="6120000" y="180000"/>
              <a:ext cx="302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100" dirty="0" err="1" smtClean="0">
                  <a:latin typeface="HY각헤드라인M" panose="02030600000101010101" pitchFamily="18" charset="-127"/>
                  <a:ea typeface="HY각헤드라인M" panose="02030600000101010101" pitchFamily="18" charset="-127"/>
                </a:rPr>
                <a:t>영양계</a:t>
              </a:r>
              <a:endParaRPr lang="ko-KR" altLang="en-US" sz="1600" spc="-100" dirty="0">
                <a:latin typeface="HY각헤드라인M" panose="02030600000101010101" pitchFamily="18" charset="-127"/>
                <a:ea typeface="HY각헤드라인M" panose="02030600000101010101" pitchFamily="18" charset="-127"/>
              </a:endParaRPr>
            </a:p>
          </p:txBody>
        </p:sp>
        <p:grpSp>
          <p:nvGrpSpPr>
            <p:cNvPr id="36" name="그룹 35"/>
            <p:cNvGrpSpPr/>
            <p:nvPr/>
          </p:nvGrpSpPr>
          <p:grpSpPr>
            <a:xfrm>
              <a:off x="336" y="180040"/>
              <a:ext cx="6228184" cy="468000"/>
              <a:chOff x="336" y="180040"/>
              <a:chExt cx="6228184" cy="360000"/>
            </a:xfrm>
          </p:grpSpPr>
          <p:sp>
            <p:nvSpPr>
              <p:cNvPr id="37" name="직사각형 36"/>
              <p:cNvSpPr/>
              <p:nvPr/>
            </p:nvSpPr>
            <p:spPr>
              <a:xfrm rot="10800000">
                <a:off x="336" y="180040"/>
                <a:ext cx="6228184" cy="360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81197" y="205946"/>
                <a:ext cx="4824536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      입원환자 영양관리</a:t>
                </a:r>
                <a:endParaRPr lang="ko-KR" altLang="en-US" sz="20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  <p:grpSp>
        <p:nvGrpSpPr>
          <p:cNvPr id="2" name="그룹 1"/>
          <p:cNvGrpSpPr/>
          <p:nvPr/>
        </p:nvGrpSpPr>
        <p:grpSpPr>
          <a:xfrm>
            <a:off x="0" y="6165304"/>
            <a:ext cx="9144000" cy="504056"/>
            <a:chOff x="0" y="6165304"/>
            <a:chExt cx="9144000" cy="504056"/>
          </a:xfrm>
        </p:grpSpPr>
        <p:grpSp>
          <p:nvGrpSpPr>
            <p:cNvPr id="22" name="그룹 21"/>
            <p:cNvGrpSpPr/>
            <p:nvPr/>
          </p:nvGrpSpPr>
          <p:grpSpPr>
            <a:xfrm>
              <a:off x="0" y="6165304"/>
              <a:ext cx="9144000" cy="504056"/>
              <a:chOff x="0" y="6381328"/>
              <a:chExt cx="9144000" cy="504056"/>
            </a:xfrm>
          </p:grpSpPr>
          <p:cxnSp>
            <p:nvCxnSpPr>
              <p:cNvPr id="23" name="직선 연결선 22"/>
              <p:cNvCxnSpPr/>
              <p:nvPr/>
            </p:nvCxnSpPr>
            <p:spPr>
              <a:xfrm>
                <a:off x="0" y="6381328"/>
                <a:ext cx="9144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" name="그림 2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512" y="6474599"/>
                <a:ext cx="1982898" cy="410785"/>
              </a:xfrm>
              <a:prstGeom prst="rect">
                <a:avLst/>
              </a:prstGeom>
            </p:spPr>
          </p:pic>
        </p:grpSp>
        <p:sp>
          <p:nvSpPr>
            <p:cNvPr id="25" name="TextBox 24"/>
            <p:cNvSpPr txBox="1"/>
            <p:nvPr/>
          </p:nvSpPr>
          <p:spPr>
            <a:xfrm>
              <a:off x="8100392" y="6309320"/>
              <a:ext cx="883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- </a:t>
              </a:r>
              <a:r>
                <a:rPr lang="en-US" altLang="ko-KR" sz="1400" dirty="0" smtClean="0"/>
                <a:t>29 </a:t>
              </a:r>
              <a:r>
                <a:rPr lang="en-US" altLang="ko-KR" sz="1400" dirty="0" smtClean="0"/>
                <a:t>-</a:t>
              </a:r>
              <a:endParaRPr lang="ko-KR" altLang="en-US" sz="1400" dirty="0"/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259990" y="2860955"/>
            <a:ext cx="8627130" cy="2036842"/>
            <a:chOff x="259990" y="2976334"/>
            <a:chExt cx="8627130" cy="2036842"/>
          </a:xfrm>
        </p:grpSpPr>
        <p:sp>
          <p:nvSpPr>
            <p:cNvPr id="15" name="TextBox 14"/>
            <p:cNvSpPr txBox="1"/>
            <p:nvPr/>
          </p:nvSpPr>
          <p:spPr>
            <a:xfrm>
              <a:off x="1990122" y="2981851"/>
              <a:ext cx="689699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입원환자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치료식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영양관리로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영양서비스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증대 </a:t>
              </a:r>
              <a:endParaRPr lang="en-US" altLang="ko-KR" sz="1600" dirty="0" smtClean="0">
                <a:latin typeface="맑은 고딕" panose="020B0503020000020004" pitchFamily="50" charset="-127"/>
              </a:endParaRPr>
            </a:p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 smtClean="0"/>
                <a:t>○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영양집중지원팀 활성화를 통해 환자에게 영양지원으로 치료 극대화</a:t>
              </a:r>
              <a:endParaRPr lang="ko-KR" altLang="en-US" sz="1600" spc="-150" dirty="0">
                <a:latin typeface="맑은 고딕" panose="020B0503020000020004" pitchFamily="50" charset="-127"/>
              </a:endParaRPr>
            </a:p>
          </p:txBody>
        </p:sp>
        <p:sp>
          <p:nvSpPr>
            <p:cNvPr id="26" name="대각선 방향의 모서리가 잘린 사각형 25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7" name="직사각형 26"/>
          <p:cNvSpPr/>
          <p:nvPr/>
        </p:nvSpPr>
        <p:spPr>
          <a:xfrm>
            <a:off x="258370" y="652201"/>
            <a:ext cx="339598" cy="25853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2400" dirty="0" smtClean="0"/>
              <a:t>17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48381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251520" y="5099834"/>
            <a:ext cx="8635600" cy="863433"/>
            <a:chOff x="275826" y="3970003"/>
            <a:chExt cx="8545076" cy="863433"/>
          </a:xfrm>
        </p:grpSpPr>
        <p:sp>
          <p:nvSpPr>
            <p:cNvPr id="31" name="TextBox 30"/>
            <p:cNvSpPr txBox="1"/>
            <p:nvPr/>
          </p:nvSpPr>
          <p:spPr>
            <a:xfrm>
              <a:off x="1980902" y="3970003"/>
              <a:ext cx="6840000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깨끗하고 청결한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장례환경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조성으로 조문객 만족도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향상</a:t>
              </a:r>
              <a:endParaRPr lang="en-US" altLang="ko-KR" sz="1600" dirty="0" smtClean="0">
                <a:latin typeface="맑은 고딕" panose="020B0503020000020004" pitchFamily="50" charset="-127"/>
              </a:endParaRPr>
            </a:p>
            <a:p>
              <a:pPr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적극적인 마케팅 및 홍보 강화로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수익증대</a:t>
              </a:r>
              <a:endParaRPr lang="ko-KR" altLang="en-US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255071" y="1218757"/>
            <a:ext cx="8632049" cy="1440161"/>
            <a:chOff x="253491" y="1777002"/>
            <a:chExt cx="8512957" cy="1008113"/>
          </a:xfrm>
        </p:grpSpPr>
        <p:sp>
          <p:nvSpPr>
            <p:cNvPr id="39" name="TextBox 38"/>
            <p:cNvSpPr txBox="1"/>
            <p:nvPr/>
          </p:nvSpPr>
          <p:spPr>
            <a:xfrm>
              <a:off x="1926448" y="1777003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1,700</a:t>
              </a:r>
              <a:r>
                <a:rPr kumimoji="1" lang="ko-KR" altLang="en-US" sz="1600" b="1" dirty="0" smtClean="0">
                  <a:latin typeface="+mj-lt"/>
                </a:rPr>
                <a:t>백만원</a:t>
              </a:r>
              <a:r>
                <a:rPr kumimoji="1" lang="en-US" altLang="ko-KR" sz="1600" b="1" dirty="0" smtClean="0"/>
                <a:t>(</a:t>
              </a:r>
              <a:r>
                <a:rPr kumimoji="1" lang="ko-KR" altLang="en-US" sz="1600" b="1" dirty="0" smtClean="0"/>
                <a:t>장례식장 수익증대</a:t>
              </a:r>
              <a:r>
                <a:rPr kumimoji="1" lang="en-US" altLang="ko-KR" sz="1600" b="1" dirty="0" smtClean="0"/>
                <a:t>)</a:t>
              </a: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</a:t>
              </a:r>
              <a:endParaRPr kumimoji="1" lang="en-US" altLang="ko-KR" sz="1600" b="1" dirty="0" smtClean="0"/>
            </a:p>
            <a:p>
              <a:pPr>
                <a:lnSpc>
                  <a:spcPct val="125000"/>
                </a:lnSpc>
              </a:pPr>
              <a:r>
                <a:rPr kumimoji="1" lang="en-US" altLang="ko-KR" sz="1600" dirty="0" smtClean="0"/>
                <a:t>   -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장례식장 내 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·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외부 청결한 환경 조성</a:t>
              </a:r>
              <a:endParaRPr lang="en-US" altLang="ko-KR" sz="1600" dirty="0" smtClean="0">
                <a:latin typeface="맑은 고딕" panose="020B0503020000020004" pitchFamily="50" charset="-127"/>
              </a:endParaRPr>
            </a:p>
            <a:p>
              <a:pPr>
                <a:lnSpc>
                  <a:spcPct val="125000"/>
                </a:lnSpc>
              </a:pPr>
              <a:r>
                <a:rPr lang="en-US" altLang="ko-KR" sz="1600" dirty="0" smtClean="0">
                  <a:latin typeface="맑은 고딕" panose="020B0503020000020004" pitchFamily="50" charset="-127"/>
                </a:rPr>
                <a:t>   -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적극적이고 차별화된 마케팅 제공으로 고객만족</a:t>
              </a:r>
              <a:endParaRPr lang="ko-KR" altLang="en-US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42" name="대각선 방향의 모서리가 잘린 사각형 41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사업개요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-1349" y="548680"/>
            <a:ext cx="9143664" cy="468040"/>
            <a:chOff x="336" y="180000"/>
            <a:chExt cx="9143664" cy="468040"/>
          </a:xfrm>
        </p:grpSpPr>
        <p:sp>
          <p:nvSpPr>
            <p:cNvPr id="35" name="직사각형 34"/>
            <p:cNvSpPr/>
            <p:nvPr/>
          </p:nvSpPr>
          <p:spPr>
            <a:xfrm>
              <a:off x="6120000" y="180000"/>
              <a:ext cx="302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100" dirty="0" err="1" smtClean="0">
                  <a:latin typeface="HY각헤드라인M" panose="02030600000101010101" pitchFamily="18" charset="-127"/>
                  <a:ea typeface="HY각헤드라인M" panose="02030600000101010101" pitchFamily="18" charset="-127"/>
                </a:rPr>
                <a:t>부대사업계</a:t>
              </a:r>
              <a:endParaRPr lang="ko-KR" altLang="en-US" sz="1600" spc="-100" dirty="0">
                <a:latin typeface="HY각헤드라인M" panose="02030600000101010101" pitchFamily="18" charset="-127"/>
                <a:ea typeface="HY각헤드라인M" panose="02030600000101010101" pitchFamily="18" charset="-127"/>
              </a:endParaRPr>
            </a:p>
          </p:txBody>
        </p:sp>
        <p:grpSp>
          <p:nvGrpSpPr>
            <p:cNvPr id="36" name="그룹 35"/>
            <p:cNvGrpSpPr/>
            <p:nvPr/>
          </p:nvGrpSpPr>
          <p:grpSpPr>
            <a:xfrm>
              <a:off x="336" y="180040"/>
              <a:ext cx="6228184" cy="468000"/>
              <a:chOff x="336" y="180040"/>
              <a:chExt cx="6228184" cy="360000"/>
            </a:xfrm>
          </p:grpSpPr>
          <p:sp>
            <p:nvSpPr>
              <p:cNvPr id="37" name="직사각형 36"/>
              <p:cNvSpPr/>
              <p:nvPr/>
            </p:nvSpPr>
            <p:spPr>
              <a:xfrm rot="10800000">
                <a:off x="336" y="180040"/>
                <a:ext cx="6228184" cy="360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81197" y="205946"/>
                <a:ext cx="4824536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      장례식장 활성화</a:t>
                </a:r>
                <a:endParaRPr lang="ko-KR" altLang="en-US" sz="20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  <p:grpSp>
        <p:nvGrpSpPr>
          <p:cNvPr id="2" name="그룹 1"/>
          <p:cNvGrpSpPr/>
          <p:nvPr/>
        </p:nvGrpSpPr>
        <p:grpSpPr>
          <a:xfrm>
            <a:off x="0" y="6165304"/>
            <a:ext cx="9144000" cy="504056"/>
            <a:chOff x="0" y="6165304"/>
            <a:chExt cx="9144000" cy="504056"/>
          </a:xfrm>
        </p:grpSpPr>
        <p:grpSp>
          <p:nvGrpSpPr>
            <p:cNvPr id="22" name="그룹 21"/>
            <p:cNvGrpSpPr/>
            <p:nvPr/>
          </p:nvGrpSpPr>
          <p:grpSpPr>
            <a:xfrm>
              <a:off x="0" y="6165304"/>
              <a:ext cx="9144000" cy="504056"/>
              <a:chOff x="0" y="6381328"/>
              <a:chExt cx="9144000" cy="504056"/>
            </a:xfrm>
          </p:grpSpPr>
          <p:cxnSp>
            <p:nvCxnSpPr>
              <p:cNvPr id="23" name="직선 연결선 22"/>
              <p:cNvCxnSpPr/>
              <p:nvPr/>
            </p:nvCxnSpPr>
            <p:spPr>
              <a:xfrm>
                <a:off x="0" y="6381328"/>
                <a:ext cx="9144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" name="그림 2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512" y="6474599"/>
                <a:ext cx="1982898" cy="410785"/>
              </a:xfrm>
              <a:prstGeom prst="rect">
                <a:avLst/>
              </a:prstGeom>
            </p:spPr>
          </p:pic>
        </p:grpSp>
        <p:sp>
          <p:nvSpPr>
            <p:cNvPr id="25" name="TextBox 24"/>
            <p:cNvSpPr txBox="1"/>
            <p:nvPr/>
          </p:nvSpPr>
          <p:spPr>
            <a:xfrm>
              <a:off x="8100392" y="6309320"/>
              <a:ext cx="883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- </a:t>
              </a:r>
              <a:r>
                <a:rPr lang="en-US" altLang="ko-KR" sz="1400" dirty="0" smtClean="0"/>
                <a:t>30 </a:t>
              </a:r>
              <a:r>
                <a:rPr lang="en-US" altLang="ko-KR" sz="1400" dirty="0" smtClean="0"/>
                <a:t>-</a:t>
              </a:r>
              <a:endParaRPr lang="ko-KR" altLang="en-US" sz="1400" dirty="0"/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259990" y="2860955"/>
            <a:ext cx="8627130" cy="2036842"/>
            <a:chOff x="259990" y="2976334"/>
            <a:chExt cx="8627130" cy="2036842"/>
          </a:xfrm>
        </p:grpSpPr>
        <p:sp>
          <p:nvSpPr>
            <p:cNvPr id="15" name="TextBox 14"/>
            <p:cNvSpPr txBox="1"/>
            <p:nvPr/>
          </p:nvSpPr>
          <p:spPr>
            <a:xfrm>
              <a:off x="1990122" y="2981851"/>
              <a:ext cx="689699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노후 시설물 교체 등 환경 개선</a:t>
              </a:r>
              <a:endParaRPr lang="en-US" altLang="ko-KR" sz="1600" dirty="0" smtClean="0">
                <a:latin typeface="맑은 고딕" panose="020B0503020000020004" pitchFamily="50" charset="-127"/>
              </a:endParaRPr>
            </a:p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 smtClean="0"/>
                <a:t>○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분향실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라운딩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정례화를 통한 찾아가는 서비스 제공</a:t>
              </a:r>
              <a:endParaRPr lang="en-US" altLang="ko-KR" sz="1600" dirty="0">
                <a:latin typeface="맑은 고딕" panose="020B0503020000020004" pitchFamily="50" charset="-127"/>
              </a:endParaRPr>
            </a:p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병원 사업과 연계한 홍보활동 및 </a:t>
              </a:r>
              <a:r>
                <a:rPr lang="ko-KR" altLang="en-US" sz="1600" dirty="0" err="1">
                  <a:latin typeface="맑은 고딕" panose="020B0503020000020004" pitchFamily="50" charset="-127"/>
                </a:rPr>
                <a:t>분향실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안내모니터를 활용한 홍보</a:t>
              </a:r>
            </a:p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다양한 음식 품목 판매 마케팅 강화</a:t>
              </a:r>
            </a:p>
          </p:txBody>
        </p:sp>
        <p:sp>
          <p:nvSpPr>
            <p:cNvPr id="26" name="대각선 방향의 모서리가 잘린 사각형 25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7" name="직사각형 26"/>
          <p:cNvSpPr/>
          <p:nvPr/>
        </p:nvSpPr>
        <p:spPr>
          <a:xfrm>
            <a:off x="258370" y="652201"/>
            <a:ext cx="339598" cy="25853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2400" dirty="0" smtClean="0"/>
              <a:t>18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88880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251520" y="5099834"/>
            <a:ext cx="8635597" cy="863433"/>
            <a:chOff x="275826" y="3970003"/>
            <a:chExt cx="8545076" cy="863433"/>
          </a:xfrm>
        </p:grpSpPr>
        <p:sp>
          <p:nvSpPr>
            <p:cNvPr id="31" name="TextBox 30"/>
            <p:cNvSpPr txBox="1"/>
            <p:nvPr/>
          </p:nvSpPr>
          <p:spPr>
            <a:xfrm>
              <a:off x="1980902" y="3970003"/>
              <a:ext cx="6840000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취약계층 대상 보건 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·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의료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>
                  <a:latin typeface="맑은 고딕" panose="020B0503020000020004" pitchFamily="50" charset="-127"/>
                </a:rPr>
                <a:t>·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복지 통합지원제공</a:t>
              </a:r>
              <a:endParaRPr lang="en-US" altLang="ko-KR" sz="1600" dirty="0" smtClean="0">
                <a:latin typeface="맑은 고딕" panose="020B0503020000020004" pitchFamily="50" charset="-127"/>
              </a:endParaRPr>
            </a:p>
            <a:p>
              <a:pPr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 err="1" smtClean="0">
                  <a:latin typeface="맑은 고딕" panose="020B0503020000020004" pitchFamily="50" charset="-127"/>
                </a:rPr>
                <a:t>건강안전망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 기능수행으로 지역사회 공공보건의료 시혜</a:t>
              </a:r>
              <a:endParaRPr lang="ko-KR" altLang="en-US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기대효과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255071" y="1218757"/>
            <a:ext cx="8632049" cy="1440161"/>
            <a:chOff x="253491" y="1777002"/>
            <a:chExt cx="8512957" cy="1008113"/>
          </a:xfrm>
        </p:grpSpPr>
        <p:sp>
          <p:nvSpPr>
            <p:cNvPr id="39" name="TextBox 38"/>
            <p:cNvSpPr txBox="1"/>
            <p:nvPr/>
          </p:nvSpPr>
          <p:spPr>
            <a:xfrm>
              <a:off x="1926448" y="1777003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사업목표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en-US" altLang="ko-KR" sz="1600" b="1" dirty="0"/>
                <a:t>8,244</a:t>
              </a:r>
              <a:r>
                <a:rPr kumimoji="1" lang="ko-KR" altLang="en-US" sz="1600" b="1" dirty="0"/>
                <a:t>명</a:t>
              </a:r>
              <a:r>
                <a:rPr kumimoji="1" lang="en-US" altLang="ko-KR" sz="1600" b="1" dirty="0"/>
                <a:t>(</a:t>
              </a:r>
              <a:r>
                <a:rPr kumimoji="1" lang="ko-KR" altLang="en-US" sz="1600" b="1" dirty="0"/>
                <a:t>만성질환관리 등 </a:t>
              </a:r>
              <a:r>
                <a:rPr kumimoji="1" lang="en-US" altLang="ko-KR" sz="1600" b="1" dirty="0"/>
                <a:t>11</a:t>
              </a:r>
              <a:r>
                <a:rPr kumimoji="1" lang="ko-KR" altLang="en-US" sz="1600" b="1" dirty="0"/>
                <a:t>개 사업</a:t>
              </a:r>
              <a:r>
                <a:rPr kumimoji="1" lang="en-US" altLang="ko-KR" sz="1600" b="1" dirty="0"/>
                <a:t>) </a:t>
              </a:r>
              <a:endParaRPr kumimoji="1" lang="en-US" altLang="ko-KR" sz="1600" b="1" dirty="0" smtClean="0"/>
            </a:p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사업방향</a:t>
              </a:r>
              <a:endParaRPr kumimoji="1" lang="en-US" altLang="ko-KR" sz="1600" b="1" dirty="0" smtClean="0"/>
            </a:p>
            <a:p>
              <a:pPr>
                <a:lnSpc>
                  <a:spcPct val="120000"/>
                </a:lnSpc>
              </a:pPr>
              <a:r>
                <a:rPr kumimoji="1" lang="en-US" altLang="ko-KR" sz="1600" dirty="0" smtClean="0"/>
                <a:t>   - 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만성질환관리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, 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지역사회 보건교육을 위한 </a:t>
              </a:r>
              <a:r>
                <a:rPr lang="ko-KR" altLang="en-US" sz="1600" spc="-150" dirty="0" err="1">
                  <a:latin typeface="맑은 고딕" panose="020B0503020000020004" pitchFamily="50" charset="-127"/>
                </a:rPr>
                <a:t>복지상담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 활성화</a:t>
              </a:r>
              <a:endParaRPr lang="en-US" altLang="ko-KR" sz="1600" spc="-150" dirty="0" smtClean="0">
                <a:latin typeface="맑은 고딕" panose="020B0503020000020004" pitchFamily="50" charset="-127"/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600" dirty="0" smtClean="0">
                  <a:latin typeface="맑은 고딕" panose="020B0503020000020004" pitchFamily="50" charset="-127"/>
                </a:rPr>
                <a:t>   -</a:t>
              </a:r>
              <a:r>
                <a:rPr lang="ko-KR" altLang="en-US" sz="1600" dirty="0">
                  <a:latin typeface="맑은 고딕" panose="020B0503020000020004" pitchFamily="50" charset="-127"/>
                </a:rPr>
                <a:t> </a:t>
              </a:r>
              <a:r>
                <a:rPr lang="ko-KR" altLang="en-US" sz="1550" dirty="0" smtClean="0">
                  <a:latin typeface="맑은 고딕" panose="020B0503020000020004" pitchFamily="50" charset="-127"/>
                </a:rPr>
                <a:t>치매조기검진을 </a:t>
              </a:r>
              <a:r>
                <a:rPr lang="ko-KR" altLang="en-US" sz="1550" dirty="0">
                  <a:latin typeface="맑은 고딕" panose="020B0503020000020004" pitchFamily="50" charset="-127"/>
                </a:rPr>
                <a:t>통한 치매예방 및 </a:t>
              </a:r>
              <a:r>
                <a:rPr lang="ko-KR" altLang="en-US" sz="1550" dirty="0" err="1">
                  <a:latin typeface="맑은 고딕" panose="020B0503020000020004" pitchFamily="50" charset="-127"/>
                </a:rPr>
                <a:t>중증치매</a:t>
              </a:r>
              <a:r>
                <a:rPr lang="ko-KR" altLang="en-US" sz="1550" dirty="0">
                  <a:latin typeface="맑은 고딕" panose="020B0503020000020004" pitchFamily="50" charset="-127"/>
                </a:rPr>
                <a:t> 이환율 </a:t>
              </a:r>
              <a:r>
                <a:rPr lang="ko-KR" altLang="en-US" sz="1550" dirty="0" smtClean="0">
                  <a:latin typeface="맑은 고딕" panose="020B0503020000020004" pitchFamily="50" charset="-127"/>
                </a:rPr>
                <a:t>저하</a:t>
              </a:r>
              <a:endParaRPr lang="en-US" altLang="ko-KR" sz="1550" dirty="0" smtClean="0">
                <a:latin typeface="맑은 고딕" panose="020B0503020000020004" pitchFamily="50" charset="-127"/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600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  - </a:t>
              </a:r>
              <a:r>
                <a:rPr lang="ko-KR" altLang="en-US" sz="1600" spc="-150" dirty="0" err="1">
                  <a:latin typeface="맑은 고딕" panose="020B0503020000020004" pitchFamily="50" charset="-127"/>
                </a:rPr>
                <a:t>건강안전망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 기능 수행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(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지역아동센터 </a:t>
              </a:r>
              <a:r>
                <a:rPr lang="ko-KR" altLang="en-US" sz="1600" spc="-150" dirty="0" err="1">
                  <a:latin typeface="맑은 고딕" panose="020B0503020000020004" pitchFamily="50" charset="-127"/>
                </a:rPr>
                <a:t>건강지원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, 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찾아가는 </a:t>
              </a:r>
              <a:r>
                <a:rPr lang="ko-KR" altLang="en-US" sz="1600" spc="-150" dirty="0" err="1">
                  <a:latin typeface="맑은 고딕" panose="020B0503020000020004" pitchFamily="50" charset="-127"/>
                </a:rPr>
                <a:t>진료서비스</a:t>
              </a:r>
              <a:r>
                <a:rPr lang="ko-KR" altLang="en-US" sz="1600" spc="-150" dirty="0">
                  <a:latin typeface="맑은 고딕" panose="020B0503020000020004" pitchFamily="50" charset="-127"/>
                </a:rPr>
                <a:t> 등</a:t>
              </a:r>
              <a:r>
                <a:rPr lang="en-US" altLang="ko-KR" sz="1600" spc="-150" dirty="0">
                  <a:latin typeface="맑은 고딕" panose="020B0503020000020004" pitchFamily="50" charset="-127"/>
                </a:rPr>
                <a:t>)</a:t>
              </a:r>
              <a:endParaRPr lang="ko-KR" altLang="en-US" sz="1600" spc="-150" dirty="0">
                <a:latin typeface="맑은 고딕" panose="020B0503020000020004" pitchFamily="50" charset="-127"/>
              </a:endParaRPr>
            </a:p>
          </p:txBody>
        </p:sp>
        <p:sp>
          <p:nvSpPr>
            <p:cNvPr id="42" name="대각선 방향의 모서리가 잘린 사각형 41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사업개요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-1349" y="548680"/>
            <a:ext cx="9143664" cy="468040"/>
            <a:chOff x="336" y="180000"/>
            <a:chExt cx="9143664" cy="468040"/>
          </a:xfrm>
        </p:grpSpPr>
        <p:sp>
          <p:nvSpPr>
            <p:cNvPr id="35" name="직사각형 34"/>
            <p:cNvSpPr/>
            <p:nvPr/>
          </p:nvSpPr>
          <p:spPr>
            <a:xfrm>
              <a:off x="6120000" y="180000"/>
              <a:ext cx="302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100" dirty="0" err="1" smtClean="0">
                  <a:latin typeface="HY각헤드라인M" panose="02030600000101010101" pitchFamily="18" charset="-127"/>
                  <a:ea typeface="HY각헤드라인M" panose="02030600000101010101" pitchFamily="18" charset="-127"/>
                </a:rPr>
                <a:t>공공의료계</a:t>
              </a:r>
              <a:endParaRPr lang="ko-KR" altLang="en-US" sz="1600" spc="-100" dirty="0">
                <a:latin typeface="HY각헤드라인M" panose="02030600000101010101" pitchFamily="18" charset="-127"/>
                <a:ea typeface="HY각헤드라인M" panose="02030600000101010101" pitchFamily="18" charset="-127"/>
              </a:endParaRPr>
            </a:p>
          </p:txBody>
        </p:sp>
        <p:grpSp>
          <p:nvGrpSpPr>
            <p:cNvPr id="36" name="그룹 35"/>
            <p:cNvGrpSpPr/>
            <p:nvPr/>
          </p:nvGrpSpPr>
          <p:grpSpPr>
            <a:xfrm>
              <a:off x="336" y="180040"/>
              <a:ext cx="6228184" cy="468000"/>
              <a:chOff x="336" y="180040"/>
              <a:chExt cx="6228184" cy="360000"/>
            </a:xfrm>
          </p:grpSpPr>
          <p:sp>
            <p:nvSpPr>
              <p:cNvPr id="37" name="직사각형 36"/>
              <p:cNvSpPr/>
              <p:nvPr/>
            </p:nvSpPr>
            <p:spPr>
              <a:xfrm rot="10800000">
                <a:off x="336" y="180040"/>
                <a:ext cx="6228184" cy="360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81197" y="205946"/>
                <a:ext cx="4824536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      공공보건의료사업 활성화</a:t>
                </a:r>
                <a:endParaRPr lang="ko-KR" altLang="en-US" sz="20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  <p:grpSp>
        <p:nvGrpSpPr>
          <p:cNvPr id="2" name="그룹 1"/>
          <p:cNvGrpSpPr/>
          <p:nvPr/>
        </p:nvGrpSpPr>
        <p:grpSpPr>
          <a:xfrm>
            <a:off x="0" y="6165304"/>
            <a:ext cx="9144000" cy="504056"/>
            <a:chOff x="0" y="6165304"/>
            <a:chExt cx="9144000" cy="504056"/>
          </a:xfrm>
        </p:grpSpPr>
        <p:grpSp>
          <p:nvGrpSpPr>
            <p:cNvPr id="22" name="그룹 21"/>
            <p:cNvGrpSpPr/>
            <p:nvPr/>
          </p:nvGrpSpPr>
          <p:grpSpPr>
            <a:xfrm>
              <a:off x="0" y="6165304"/>
              <a:ext cx="9144000" cy="504056"/>
              <a:chOff x="0" y="6381328"/>
              <a:chExt cx="9144000" cy="504056"/>
            </a:xfrm>
          </p:grpSpPr>
          <p:cxnSp>
            <p:nvCxnSpPr>
              <p:cNvPr id="23" name="직선 연결선 22"/>
              <p:cNvCxnSpPr/>
              <p:nvPr/>
            </p:nvCxnSpPr>
            <p:spPr>
              <a:xfrm>
                <a:off x="0" y="6381328"/>
                <a:ext cx="9144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" name="그림 2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512" y="6474599"/>
                <a:ext cx="1982898" cy="410785"/>
              </a:xfrm>
              <a:prstGeom prst="rect">
                <a:avLst/>
              </a:prstGeom>
            </p:spPr>
          </p:pic>
        </p:grpSp>
        <p:sp>
          <p:nvSpPr>
            <p:cNvPr id="25" name="TextBox 24"/>
            <p:cNvSpPr txBox="1"/>
            <p:nvPr/>
          </p:nvSpPr>
          <p:spPr>
            <a:xfrm>
              <a:off x="8100392" y="6309320"/>
              <a:ext cx="883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- </a:t>
              </a:r>
              <a:r>
                <a:rPr lang="en-US" altLang="ko-KR" sz="1400" dirty="0" smtClean="0"/>
                <a:t>31 </a:t>
              </a:r>
              <a:r>
                <a:rPr lang="en-US" altLang="ko-KR" sz="1400" dirty="0" smtClean="0"/>
                <a:t>-</a:t>
              </a:r>
              <a:endParaRPr lang="ko-KR" altLang="en-US" sz="1400" dirty="0"/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259990" y="2860955"/>
            <a:ext cx="8627130" cy="2036842"/>
            <a:chOff x="259990" y="2860955"/>
            <a:chExt cx="8627130" cy="2036842"/>
          </a:xfrm>
        </p:grpSpPr>
        <p:sp>
          <p:nvSpPr>
            <p:cNvPr id="15" name="TextBox 14"/>
            <p:cNvSpPr txBox="1"/>
            <p:nvPr/>
          </p:nvSpPr>
          <p:spPr>
            <a:xfrm>
              <a:off x="1990122" y="2866472"/>
              <a:ext cx="689699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t">
              <a:noAutofit/>
            </a:bodyPr>
            <a:lstStyle/>
            <a:p>
              <a:pPr fontAlgn="base">
                <a:lnSpc>
                  <a:spcPct val="125000"/>
                </a:lnSpc>
              </a:pPr>
              <a:r>
                <a:rPr kumimoji="1" lang="ko-KR" altLang="en-US" sz="1600" dirty="0"/>
                <a:t>○ 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만성질환관리 등 </a:t>
              </a:r>
              <a:r>
                <a:rPr lang="en-US" altLang="ko-KR" sz="1600" dirty="0" smtClean="0">
                  <a:latin typeface="맑은 고딕" panose="020B0503020000020004" pitchFamily="50" charset="-127"/>
                </a:rPr>
                <a:t>11</a:t>
              </a:r>
              <a:r>
                <a:rPr lang="ko-KR" altLang="en-US" sz="1600" dirty="0" smtClean="0">
                  <a:latin typeface="맑은 고딕" panose="020B0503020000020004" pitchFamily="50" charset="-127"/>
                </a:rPr>
                <a:t>개 사업</a:t>
              </a:r>
              <a:endParaRPr lang="ko-KR" altLang="en-US" sz="1600" dirty="0">
                <a:latin typeface="맑은 고딕" panose="020B0503020000020004" pitchFamily="50" charset="-127"/>
              </a:endParaRPr>
            </a:p>
          </p:txBody>
        </p:sp>
        <p:sp>
          <p:nvSpPr>
            <p:cNvPr id="26" name="대각선 방향의 모서리가 잘린 사각형 25"/>
            <p:cNvSpPr/>
            <p:nvPr/>
          </p:nvSpPr>
          <p:spPr>
            <a:xfrm>
              <a:off x="259990" y="2860955"/>
              <a:ext cx="1431690" cy="2036842"/>
            </a:xfrm>
            <a:prstGeom prst="snip2Diag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7" name="그림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5231" y="3258056"/>
            <a:ext cx="6651312" cy="1611989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>
            <a:off x="258370" y="652201"/>
            <a:ext cx="339598" cy="25853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2400" dirty="0" smtClean="0"/>
              <a:t>19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53890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/>
          <p:cNvGrpSpPr/>
          <p:nvPr/>
        </p:nvGrpSpPr>
        <p:grpSpPr>
          <a:xfrm>
            <a:off x="0" y="549275"/>
            <a:ext cx="9143664" cy="468000"/>
            <a:chOff x="336" y="180000"/>
            <a:chExt cx="9143664" cy="360040"/>
          </a:xfrm>
        </p:grpSpPr>
        <p:sp>
          <p:nvSpPr>
            <p:cNvPr id="25" name="직사각형 24"/>
            <p:cNvSpPr/>
            <p:nvPr/>
          </p:nvSpPr>
          <p:spPr>
            <a:xfrm>
              <a:off x="2915816" y="180000"/>
              <a:ext cx="6228184" cy="360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bg1">
                    <a:lumMod val="85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336" y="180000"/>
              <a:ext cx="3024000" cy="36004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spc="-100" dirty="0">
                  <a:latin typeface="HY견명조" panose="02030600000101010101" pitchFamily="18" charset="-127"/>
                  <a:ea typeface="HY견명조" panose="02030600000101010101" pitchFamily="18" charset="-127"/>
                </a:rPr>
                <a:t>불필요한 검사나 수술은 하지 않는 병원</a:t>
              </a:r>
              <a:endParaRPr lang="en-US" altLang="ko-KR" sz="1100" spc="-100" dirty="0">
                <a:latin typeface="HY견명조" panose="02030600000101010101" pitchFamily="18" charset="-127"/>
                <a:ea typeface="HY견명조" panose="02030600000101010101" pitchFamily="18" charset="-127"/>
              </a:endParaRPr>
            </a:p>
            <a:p>
              <a:pPr algn="ctr"/>
              <a:r>
                <a:rPr lang="ko-KR" altLang="en-US" sz="1100" spc="-100" dirty="0">
                  <a:latin typeface="HY견명조" panose="02030600000101010101" pitchFamily="18" charset="-127"/>
                  <a:ea typeface="HY견명조" panose="02030600000101010101" pitchFamily="18" charset="-127"/>
                </a:rPr>
                <a:t>친절하고 설명 잘해주는 병원</a:t>
              </a: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0" y="2788801"/>
            <a:ext cx="9144000" cy="1604978"/>
            <a:chOff x="0" y="2630782"/>
            <a:chExt cx="9144000" cy="1604978"/>
          </a:xfrm>
        </p:grpSpPr>
        <p:grpSp>
          <p:nvGrpSpPr>
            <p:cNvPr id="29" name="그룹 28"/>
            <p:cNvGrpSpPr/>
            <p:nvPr/>
          </p:nvGrpSpPr>
          <p:grpSpPr>
            <a:xfrm>
              <a:off x="1396024" y="2631104"/>
              <a:ext cx="5778246" cy="1595520"/>
              <a:chOff x="1396024" y="2631104"/>
              <a:chExt cx="5778246" cy="1595520"/>
            </a:xfrm>
          </p:grpSpPr>
          <p:sp>
            <p:nvSpPr>
              <p:cNvPr id="42" name="직사각형 41"/>
              <p:cNvSpPr/>
              <p:nvPr/>
            </p:nvSpPr>
            <p:spPr>
              <a:xfrm>
                <a:off x="1969730" y="3111483"/>
                <a:ext cx="520454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Ⅴ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기타 </a:t>
                </a:r>
                <a:r>
                  <a:rPr kumimoji="1" lang="ko-KR" altLang="en-US" sz="3200" dirty="0" err="1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토의사항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43" name="직사각형 42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30" name="직사각형 29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0" y="6165304"/>
            <a:ext cx="9144000" cy="504056"/>
            <a:chOff x="0" y="6165304"/>
            <a:chExt cx="9144000" cy="504056"/>
          </a:xfrm>
        </p:grpSpPr>
        <p:grpSp>
          <p:nvGrpSpPr>
            <p:cNvPr id="35" name="그룹 34"/>
            <p:cNvGrpSpPr/>
            <p:nvPr/>
          </p:nvGrpSpPr>
          <p:grpSpPr>
            <a:xfrm>
              <a:off x="0" y="6165304"/>
              <a:ext cx="9144000" cy="504056"/>
              <a:chOff x="0" y="6381328"/>
              <a:chExt cx="9144000" cy="504056"/>
            </a:xfrm>
          </p:grpSpPr>
          <p:cxnSp>
            <p:nvCxnSpPr>
              <p:cNvPr id="37" name="직선 연결선 36"/>
              <p:cNvCxnSpPr/>
              <p:nvPr/>
            </p:nvCxnSpPr>
            <p:spPr>
              <a:xfrm>
                <a:off x="0" y="6381328"/>
                <a:ext cx="9144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8" name="그림 3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512" y="6474599"/>
                <a:ext cx="1982898" cy="410785"/>
              </a:xfrm>
              <a:prstGeom prst="rect">
                <a:avLst/>
              </a:prstGeom>
            </p:spPr>
          </p:pic>
        </p:grpSp>
        <p:sp>
          <p:nvSpPr>
            <p:cNvPr id="36" name="TextBox 35"/>
            <p:cNvSpPr txBox="1"/>
            <p:nvPr/>
          </p:nvSpPr>
          <p:spPr>
            <a:xfrm>
              <a:off x="8100392" y="6309320"/>
              <a:ext cx="883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- </a:t>
              </a:r>
              <a:r>
                <a:rPr lang="en-US" altLang="ko-KR" sz="1400" dirty="0" smtClean="0"/>
                <a:t>32 </a:t>
              </a:r>
              <a:r>
                <a:rPr lang="en-US" altLang="ko-KR" sz="1400" dirty="0" smtClean="0"/>
                <a:t>-</a:t>
              </a:r>
              <a:endParaRPr lang="ko-KR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67223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255071" y="1573914"/>
            <a:ext cx="8632049" cy="1440161"/>
            <a:chOff x="253491" y="1777002"/>
            <a:chExt cx="8512957" cy="1008113"/>
          </a:xfrm>
        </p:grpSpPr>
        <p:sp>
          <p:nvSpPr>
            <p:cNvPr id="39" name="TextBox 38"/>
            <p:cNvSpPr txBox="1"/>
            <p:nvPr/>
          </p:nvSpPr>
          <p:spPr>
            <a:xfrm>
              <a:off x="1926448" y="1777003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□</a:t>
              </a:r>
              <a:r>
                <a:rPr kumimoji="1" lang="en-US" altLang="ko-KR" sz="1600" b="1" dirty="0" smtClean="0">
                  <a:latin typeface="+mj-lt"/>
                </a:rPr>
                <a:t> 21</a:t>
              </a:r>
              <a:r>
                <a:rPr kumimoji="1" lang="ko-KR" altLang="en-US" sz="1600" b="1" dirty="0" smtClean="0">
                  <a:latin typeface="+mj-lt"/>
                </a:rPr>
                <a:t>년 </a:t>
              </a:r>
              <a:r>
                <a:rPr kumimoji="1" lang="en-US" altLang="ko-KR" sz="1600" b="1" dirty="0" smtClean="0">
                  <a:latin typeface="+mj-lt"/>
                </a:rPr>
                <a:t>2</a:t>
              </a:r>
              <a:r>
                <a:rPr kumimoji="1" lang="ko-KR" altLang="en-US" sz="1600" b="1" dirty="0" smtClean="0">
                  <a:latin typeface="+mj-lt"/>
                </a:rPr>
                <a:t>분기 경영전략회의 일정</a:t>
              </a:r>
              <a:endParaRPr kumimoji="1" lang="en-US" altLang="ko-KR" sz="1600" b="1" dirty="0" smtClean="0"/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</a:t>
              </a:r>
              <a:r>
                <a:rPr kumimoji="1" lang="en-US" altLang="ko-KR" sz="1600" b="1" dirty="0" smtClean="0"/>
                <a:t>2021. 4. 21.(</a:t>
              </a:r>
              <a:r>
                <a:rPr kumimoji="1" lang="ko-KR" altLang="en-US" sz="1600" b="1" dirty="0" smtClean="0"/>
                <a:t>수</a:t>
              </a:r>
              <a:r>
                <a:rPr kumimoji="1" lang="en-US" altLang="ko-KR" sz="1600" b="1" dirty="0" smtClean="0"/>
                <a:t>) 16:00 / </a:t>
              </a:r>
              <a:r>
                <a:rPr kumimoji="1" lang="ko-KR" altLang="en-US" sz="1600" b="1" dirty="0" smtClean="0"/>
                <a:t>대회의실</a:t>
              </a:r>
              <a:endParaRPr kumimoji="1" lang="en-US" altLang="ko-KR" sz="1600" b="1" dirty="0" smtClean="0"/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 smtClean="0"/>
                <a:t>   - </a:t>
              </a:r>
              <a:r>
                <a:rPr lang="en-US" altLang="ko-KR" sz="1600" b="1" spc="-150" dirty="0" smtClean="0">
                  <a:latin typeface="맑은 고딕" panose="020B0503020000020004" pitchFamily="50" charset="-127"/>
                </a:rPr>
                <a:t>(</a:t>
              </a:r>
              <a:r>
                <a:rPr lang="ko-KR" altLang="en-US" sz="1600" b="1" spc="-150" dirty="0" smtClean="0">
                  <a:latin typeface="맑은 고딕" panose="020B0503020000020004" pitchFamily="50" charset="-127"/>
                </a:rPr>
                <a:t>참석</a:t>
              </a:r>
              <a:r>
                <a:rPr lang="en-US" altLang="ko-KR" sz="1600" b="1" spc="-150" dirty="0" smtClean="0">
                  <a:latin typeface="맑은 고딕" panose="020B0503020000020004" pitchFamily="50" charset="-127"/>
                </a:rPr>
                <a:t>)  </a:t>
              </a:r>
              <a:r>
                <a:rPr lang="ko-KR" altLang="en-US" sz="1600" b="1" spc="-150" dirty="0" smtClean="0">
                  <a:latin typeface="맑은 고딕" panose="020B0503020000020004" pitchFamily="50" charset="-127"/>
                </a:rPr>
                <a:t>전 부서장 및 계장</a:t>
              </a:r>
              <a:endParaRPr lang="en-US" altLang="ko-KR" sz="1600" b="1" spc="-150" dirty="0" smtClean="0">
                <a:latin typeface="맑은 고딕" panose="020B0503020000020004" pitchFamily="50" charset="-127"/>
              </a:endParaRPr>
            </a:p>
            <a:p>
              <a:pPr>
                <a:lnSpc>
                  <a:spcPct val="125000"/>
                </a:lnSpc>
              </a:pPr>
              <a:r>
                <a:rPr lang="en-US" altLang="ko-KR" sz="1600" b="1" dirty="0" smtClean="0">
                  <a:latin typeface="맑은 고딕" panose="020B0503020000020004" pitchFamily="50" charset="-127"/>
                </a:rPr>
                <a:t>   -</a:t>
              </a:r>
              <a:r>
                <a:rPr lang="ko-KR" altLang="en-US" sz="1600" b="1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b="1" dirty="0" smtClean="0">
                  <a:latin typeface="맑은 고딕" panose="020B0503020000020004" pitchFamily="50" charset="-127"/>
                </a:rPr>
                <a:t>(</a:t>
              </a:r>
              <a:r>
                <a:rPr lang="ko-KR" altLang="en-US" sz="1600" b="1" dirty="0" smtClean="0">
                  <a:latin typeface="맑은 고딕" panose="020B0503020000020004" pitchFamily="50" charset="-127"/>
                </a:rPr>
                <a:t>내용</a:t>
              </a:r>
              <a:r>
                <a:rPr lang="en-US" altLang="ko-KR" sz="1600" b="1" dirty="0" smtClean="0">
                  <a:latin typeface="맑은 고딕" panose="020B0503020000020004" pitchFamily="50" charset="-127"/>
                </a:rPr>
                <a:t>) 2021. 1</a:t>
              </a:r>
              <a:r>
                <a:rPr lang="ko-KR" altLang="en-US" sz="1600" b="1" dirty="0" smtClean="0">
                  <a:latin typeface="맑은 고딕" panose="020B0503020000020004" pitchFamily="50" charset="-127"/>
                </a:rPr>
                <a:t>분기 주요업무 추진실적 보고 및 현안사항</a:t>
              </a:r>
              <a:endParaRPr lang="en-US" altLang="ko-KR" sz="1600" b="1" dirty="0" smtClean="0">
                <a:latin typeface="맑은 고딕" panose="020B0503020000020004" pitchFamily="50" charset="-127"/>
              </a:endParaRPr>
            </a:p>
            <a:p>
              <a:pPr>
                <a:lnSpc>
                  <a:spcPct val="125000"/>
                </a:lnSpc>
              </a:pPr>
              <a:r>
                <a:rPr lang="en-US" altLang="ko-KR" sz="1600" b="1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b="1" dirty="0" smtClean="0">
                  <a:latin typeface="맑은 고딕" panose="020B0503020000020004" pitchFamily="50" charset="-127"/>
                </a:rPr>
                <a:t>  - (</a:t>
              </a:r>
              <a:r>
                <a:rPr lang="ko-KR" altLang="en-US" sz="1600" b="1" dirty="0" smtClean="0">
                  <a:latin typeface="맑은 고딕" panose="020B0503020000020004" pitchFamily="50" charset="-127"/>
                </a:rPr>
                <a:t>내용</a:t>
              </a:r>
              <a:r>
                <a:rPr lang="en-US" altLang="ko-KR" sz="1600" b="1" dirty="0" smtClean="0">
                  <a:latin typeface="맑은 고딕" panose="020B0503020000020004" pitchFamily="50" charset="-127"/>
                </a:rPr>
                <a:t>) 2021. 2</a:t>
              </a:r>
              <a:r>
                <a:rPr lang="ko-KR" altLang="en-US" sz="1600" b="1" dirty="0" smtClean="0">
                  <a:latin typeface="맑은 고딕" panose="020B0503020000020004" pitchFamily="50" charset="-127"/>
                </a:rPr>
                <a:t>분기 주요업무 추진계획 보고</a:t>
              </a:r>
              <a:endParaRPr lang="ko-KR" altLang="en-US" sz="1600" b="1" spc="-150" dirty="0">
                <a:latin typeface="맑은 고딕" panose="020B0503020000020004" pitchFamily="50" charset="-127"/>
              </a:endParaRPr>
            </a:p>
          </p:txBody>
        </p:sp>
        <p:sp>
          <p:nvSpPr>
            <p:cNvPr id="42" name="대각선 방향의 모서리가 잘린 사각형 41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공지사항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-1349" y="548680"/>
            <a:ext cx="9143664" cy="468040"/>
            <a:chOff x="336" y="180000"/>
            <a:chExt cx="9143664" cy="468040"/>
          </a:xfrm>
        </p:grpSpPr>
        <p:sp>
          <p:nvSpPr>
            <p:cNvPr id="35" name="직사각형 34"/>
            <p:cNvSpPr/>
            <p:nvPr/>
          </p:nvSpPr>
          <p:spPr>
            <a:xfrm>
              <a:off x="6120000" y="180000"/>
              <a:ext cx="302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spc="-100" dirty="0">
                  <a:latin typeface="HY견명조" panose="02030600000101010101" pitchFamily="18" charset="-127"/>
                  <a:ea typeface="HY견명조" panose="02030600000101010101" pitchFamily="18" charset="-127"/>
                </a:rPr>
                <a:t>불필요한 검사나 수술은 하지 않는 병원</a:t>
              </a:r>
              <a:endParaRPr lang="en-US" altLang="ko-KR" sz="1100" spc="-100" dirty="0">
                <a:latin typeface="HY견명조" panose="02030600000101010101" pitchFamily="18" charset="-127"/>
                <a:ea typeface="HY견명조" panose="02030600000101010101" pitchFamily="18" charset="-127"/>
              </a:endParaRPr>
            </a:p>
            <a:p>
              <a:pPr algn="ctr"/>
              <a:r>
                <a:rPr lang="ko-KR" altLang="en-US" sz="1100" spc="-100" dirty="0">
                  <a:latin typeface="HY견명조" panose="02030600000101010101" pitchFamily="18" charset="-127"/>
                  <a:ea typeface="HY견명조" panose="02030600000101010101" pitchFamily="18" charset="-127"/>
                </a:rPr>
                <a:t>친절하고 설명 잘해주는 병원</a:t>
              </a:r>
            </a:p>
          </p:txBody>
        </p:sp>
        <p:grpSp>
          <p:nvGrpSpPr>
            <p:cNvPr id="36" name="그룹 35"/>
            <p:cNvGrpSpPr/>
            <p:nvPr/>
          </p:nvGrpSpPr>
          <p:grpSpPr>
            <a:xfrm>
              <a:off x="336" y="180040"/>
              <a:ext cx="6228184" cy="468000"/>
              <a:chOff x="336" y="180040"/>
              <a:chExt cx="6228184" cy="360000"/>
            </a:xfrm>
          </p:grpSpPr>
          <p:sp>
            <p:nvSpPr>
              <p:cNvPr id="37" name="직사각형 36"/>
              <p:cNvSpPr/>
              <p:nvPr/>
            </p:nvSpPr>
            <p:spPr>
              <a:xfrm rot="10800000">
                <a:off x="336" y="180040"/>
                <a:ext cx="6228184" cy="360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81197" y="205946"/>
                <a:ext cx="4824536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000" dirty="0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   □ 기타 </a:t>
                </a:r>
                <a:r>
                  <a:rPr lang="ko-KR" altLang="en-US" sz="2000" dirty="0" err="1" smtClean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토의사항</a:t>
                </a:r>
                <a:endParaRPr lang="ko-KR" altLang="en-US" sz="20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  <p:grpSp>
        <p:nvGrpSpPr>
          <p:cNvPr id="2" name="그룹 1"/>
          <p:cNvGrpSpPr/>
          <p:nvPr/>
        </p:nvGrpSpPr>
        <p:grpSpPr>
          <a:xfrm>
            <a:off x="0" y="6165304"/>
            <a:ext cx="9144000" cy="504056"/>
            <a:chOff x="0" y="6165304"/>
            <a:chExt cx="9144000" cy="504056"/>
          </a:xfrm>
        </p:grpSpPr>
        <p:grpSp>
          <p:nvGrpSpPr>
            <p:cNvPr id="22" name="그룹 21"/>
            <p:cNvGrpSpPr/>
            <p:nvPr/>
          </p:nvGrpSpPr>
          <p:grpSpPr>
            <a:xfrm>
              <a:off x="0" y="6165304"/>
              <a:ext cx="9144000" cy="504056"/>
              <a:chOff x="0" y="6381328"/>
              <a:chExt cx="9144000" cy="504056"/>
            </a:xfrm>
          </p:grpSpPr>
          <p:cxnSp>
            <p:nvCxnSpPr>
              <p:cNvPr id="23" name="직선 연결선 22"/>
              <p:cNvCxnSpPr/>
              <p:nvPr/>
            </p:nvCxnSpPr>
            <p:spPr>
              <a:xfrm>
                <a:off x="0" y="6381328"/>
                <a:ext cx="9144000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4" name="그림 2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512" y="6474599"/>
                <a:ext cx="1982898" cy="410785"/>
              </a:xfrm>
              <a:prstGeom prst="rect">
                <a:avLst/>
              </a:prstGeom>
            </p:spPr>
          </p:pic>
        </p:grpSp>
        <p:sp>
          <p:nvSpPr>
            <p:cNvPr id="25" name="TextBox 24"/>
            <p:cNvSpPr txBox="1"/>
            <p:nvPr/>
          </p:nvSpPr>
          <p:spPr>
            <a:xfrm>
              <a:off x="8100392" y="6309320"/>
              <a:ext cx="883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 smtClean="0"/>
                <a:t>- </a:t>
              </a:r>
              <a:r>
                <a:rPr lang="en-US" altLang="ko-KR" sz="1400" dirty="0" smtClean="0"/>
                <a:t>33 </a:t>
              </a:r>
              <a:r>
                <a:rPr lang="en-US" altLang="ko-KR" sz="1400" dirty="0" smtClean="0"/>
                <a:t>-</a:t>
              </a:r>
              <a:endParaRPr lang="ko-KR" altLang="en-US" sz="1400" dirty="0"/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259990" y="3571269"/>
            <a:ext cx="8627130" cy="2036842"/>
            <a:chOff x="259990" y="2860955"/>
            <a:chExt cx="8627130" cy="2036842"/>
          </a:xfrm>
        </p:grpSpPr>
        <p:sp>
          <p:nvSpPr>
            <p:cNvPr id="15" name="TextBox 14"/>
            <p:cNvSpPr txBox="1"/>
            <p:nvPr/>
          </p:nvSpPr>
          <p:spPr>
            <a:xfrm>
              <a:off x="1990122" y="2866472"/>
              <a:ext cx="689699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</a:pPr>
              <a:r>
                <a:rPr kumimoji="1" lang="ko-KR" altLang="en-US" sz="1600" b="1" dirty="0"/>
                <a:t>○ </a:t>
              </a:r>
              <a:r>
                <a:rPr lang="ko-KR" altLang="en-US" sz="1600" b="1" dirty="0" smtClean="0">
                  <a:latin typeface="맑은 고딕" panose="020B0503020000020004" pitchFamily="50" charset="-127"/>
                </a:rPr>
                <a:t>회의자료 제출기한 준수</a:t>
              </a:r>
              <a:endParaRPr lang="en-US" altLang="ko-KR" sz="1600" b="1" dirty="0" smtClean="0">
                <a:latin typeface="맑은 고딕" panose="020B0503020000020004" pitchFamily="50" charset="-127"/>
              </a:endParaRPr>
            </a:p>
            <a:p>
              <a:pPr fontAlgn="base">
                <a:lnSpc>
                  <a:spcPct val="125000"/>
                </a:lnSpc>
              </a:pPr>
              <a:r>
                <a:rPr lang="en-US" altLang="ko-KR" sz="1600" b="1" dirty="0">
                  <a:latin typeface="맑은 고딕" panose="020B0503020000020004" pitchFamily="50" charset="-127"/>
                </a:rPr>
                <a:t> -</a:t>
              </a:r>
              <a:r>
                <a:rPr lang="ko-KR" altLang="en-US" sz="1600" b="1" dirty="0">
                  <a:latin typeface="맑은 고딕" panose="020B0503020000020004" pitchFamily="50" charset="-127"/>
                </a:rPr>
                <a:t> </a:t>
              </a:r>
              <a:r>
                <a:rPr lang="en-US" altLang="ko-KR" sz="1600" b="1" dirty="0" smtClean="0">
                  <a:latin typeface="맑은 고딕" panose="020B0503020000020004" pitchFamily="50" charset="-127"/>
                </a:rPr>
                <a:t>2021. 2</a:t>
              </a:r>
              <a:r>
                <a:rPr lang="ko-KR" altLang="en-US" sz="1600" b="1" dirty="0" smtClean="0">
                  <a:latin typeface="맑은 고딕" panose="020B0503020000020004" pitchFamily="50" charset="-127"/>
                </a:rPr>
                <a:t>분기 경영전략회의자료 </a:t>
              </a:r>
              <a:r>
                <a:rPr lang="en-US" altLang="ko-KR" sz="1600" b="1" dirty="0" smtClean="0">
                  <a:latin typeface="맑은 고딕" panose="020B0503020000020004" pitchFamily="50" charset="-127"/>
                </a:rPr>
                <a:t>: 2021. 4. 14.(</a:t>
              </a:r>
              <a:r>
                <a:rPr lang="ko-KR" altLang="en-US" sz="1600" b="1" dirty="0" smtClean="0">
                  <a:latin typeface="맑은 고딕" panose="020B0503020000020004" pitchFamily="50" charset="-127"/>
                </a:rPr>
                <a:t>수</a:t>
              </a:r>
              <a:r>
                <a:rPr lang="en-US" altLang="ko-KR" sz="1600" b="1" dirty="0" smtClean="0">
                  <a:latin typeface="맑은 고딕" panose="020B0503020000020004" pitchFamily="50" charset="-127"/>
                </a:rPr>
                <a:t>) </a:t>
              </a:r>
              <a:r>
                <a:rPr lang="ko-KR" altLang="en-US" sz="1600" b="1" dirty="0" smtClean="0">
                  <a:latin typeface="맑은 고딕" panose="020B0503020000020004" pitchFamily="50" charset="-127"/>
                </a:rPr>
                <a:t>까지 제출</a:t>
              </a:r>
              <a:endParaRPr lang="en-US" altLang="ko-KR" sz="1600" b="1" dirty="0" smtClean="0">
                <a:latin typeface="맑은 고딕" panose="020B0503020000020004" pitchFamily="50" charset="-127"/>
              </a:endParaRPr>
            </a:p>
            <a:p>
              <a:pPr fontAlgn="base">
                <a:lnSpc>
                  <a:spcPct val="125000"/>
                </a:lnSpc>
              </a:pPr>
              <a:endParaRPr lang="ko-KR" altLang="en-US" sz="1600" b="1" dirty="0">
                <a:latin typeface="맑은 고딕" panose="020B0503020000020004" pitchFamily="50" charset="-127"/>
              </a:endParaRPr>
            </a:p>
          </p:txBody>
        </p:sp>
        <p:sp>
          <p:nvSpPr>
            <p:cNvPr id="26" name="대각선 방향의 모서리가 잘린 사각형 25"/>
            <p:cNvSpPr/>
            <p:nvPr/>
          </p:nvSpPr>
          <p:spPr>
            <a:xfrm>
              <a:off x="259990" y="2860955"/>
              <a:ext cx="1431690" cy="2036842"/>
            </a:xfrm>
            <a:prstGeom prst="snip2Diag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기타사항</a:t>
              </a:r>
              <a:endParaRPr lang="ko-KR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076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직사각형 48"/>
          <p:cNvSpPr/>
          <p:nvPr/>
        </p:nvSpPr>
        <p:spPr>
          <a:xfrm>
            <a:off x="1600023" y="2060848"/>
            <a:ext cx="5943954" cy="273630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2020</a:t>
            </a:r>
            <a:r>
              <a:rPr lang="ko-KR" alt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년도 </a:t>
            </a:r>
            <a:r>
              <a:rPr lang="en-US" altLang="ko-KR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r>
              <a:rPr lang="ko-KR" alt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</a:t>
            </a:r>
            <a:endParaRPr lang="en-US" altLang="ko-KR" sz="2800" dirty="0" smtClean="0">
              <a:solidFill>
                <a:schemeClr val="tx1">
                  <a:lumMod val="50000"/>
                  <a:lumOff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4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4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경영전략회의  </a:t>
            </a:r>
            <a:r>
              <a:rPr lang="en-US" altLang="ko-KR" sz="4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endParaRPr lang="ko-KR" altLang="en-US" sz="3600" dirty="0">
              <a:solidFill>
                <a:schemeClr val="tx1">
                  <a:lumMod val="50000"/>
                  <a:lumOff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36" y="548010"/>
            <a:ext cx="9143664" cy="468000"/>
            <a:chOff x="336" y="180000"/>
            <a:chExt cx="9143664" cy="360040"/>
          </a:xfrm>
        </p:grpSpPr>
        <p:sp>
          <p:nvSpPr>
            <p:cNvPr id="18" name="직사각형 17"/>
            <p:cNvSpPr/>
            <p:nvPr/>
          </p:nvSpPr>
          <p:spPr>
            <a:xfrm>
              <a:off x="2915816" y="180000"/>
              <a:ext cx="6228184" cy="360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bg1">
                    <a:lumMod val="85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/>
            <p:cNvSpPr txBox="1">
              <a:spLocks noChangeArrowheads="1"/>
            </p:cNvSpPr>
            <p:nvPr/>
          </p:nvSpPr>
          <p:spPr bwMode="auto">
            <a:xfrm>
              <a:off x="5746417" y="236889"/>
              <a:ext cx="3290079" cy="2604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/>
              <a:r>
                <a:rPr lang="ko-KR" altLang="en-US" sz="1600" b="1" dirty="0" smtClean="0">
                  <a:solidFill>
                    <a:schemeClr val="bg1"/>
                  </a:solidFill>
                  <a:latin typeface="+mj-lt"/>
                  <a:ea typeface="+mj-ea"/>
                </a:rPr>
                <a:t>전라북도 </a:t>
              </a:r>
              <a:r>
                <a:rPr lang="ko-KR" altLang="en-US" sz="1600" b="1" dirty="0" err="1" smtClean="0">
                  <a:solidFill>
                    <a:schemeClr val="bg1"/>
                  </a:solidFill>
                  <a:latin typeface="+mj-lt"/>
                  <a:ea typeface="+mj-ea"/>
                </a:rPr>
                <a:t>남원의료원</a:t>
              </a:r>
              <a:endParaRPr lang="ko-KR" altLang="en-US" sz="1600" b="1" dirty="0">
                <a:solidFill>
                  <a:schemeClr val="bg1"/>
                </a:solidFill>
                <a:latin typeface="+mj-lt"/>
                <a:ea typeface="+mj-ea"/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336" y="180000"/>
              <a:ext cx="3024000" cy="36004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spc="-100" dirty="0">
                  <a:latin typeface="HY견명조" panose="02030600000101010101" pitchFamily="18" charset="-127"/>
                  <a:ea typeface="HY견명조" panose="02030600000101010101" pitchFamily="18" charset="-127"/>
                </a:rPr>
                <a:t>불필요한 검사나 수술은 하지 않는 병원</a:t>
              </a:r>
              <a:endParaRPr lang="en-US" altLang="ko-KR" sz="1100" spc="-100" dirty="0">
                <a:latin typeface="HY견명조" panose="02030600000101010101" pitchFamily="18" charset="-127"/>
                <a:ea typeface="HY견명조" panose="02030600000101010101" pitchFamily="18" charset="-127"/>
              </a:endParaRPr>
            </a:p>
            <a:p>
              <a:pPr algn="ctr"/>
              <a:r>
                <a:rPr lang="ko-KR" altLang="en-US" sz="1100" spc="-100" dirty="0">
                  <a:latin typeface="HY견명조" panose="02030600000101010101" pitchFamily="18" charset="-127"/>
                  <a:ea typeface="HY견명조" panose="02030600000101010101" pitchFamily="18" charset="-127"/>
                </a:rPr>
                <a:t>친절하고 설명 잘해주는 병원</a:t>
              </a: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0" y="6165304"/>
            <a:ext cx="9144000" cy="504056"/>
            <a:chOff x="0" y="6381328"/>
            <a:chExt cx="9144000" cy="504056"/>
          </a:xfrm>
        </p:grpSpPr>
        <p:cxnSp>
          <p:nvCxnSpPr>
            <p:cNvPr id="21" name="직선 연결선 20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6474599"/>
              <a:ext cx="1982898" cy="4107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4268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6187</TotalTime>
  <Words>3420</Words>
  <Application>Microsoft Office PowerPoint</Application>
  <PresentationFormat>화면 슬라이드 쇼(4:3)</PresentationFormat>
  <Paragraphs>852</Paragraphs>
  <Slides>36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36</vt:i4>
      </vt:variant>
    </vt:vector>
  </HeadingPairs>
  <TitlesOfParts>
    <vt:vector size="49" baseType="lpstr">
      <vt:lpstr>HY각헤드라인M</vt:lpstr>
      <vt:lpstr>HY견명조</vt:lpstr>
      <vt:lpstr>HY울릉도M</vt:lpstr>
      <vt:lpstr>HY헤드라인M</vt:lpstr>
      <vt:lpstr>가는각진제목체</vt:lpstr>
      <vt:lpstr>맑은 고딕</vt:lpstr>
      <vt:lpstr>중고딕</vt:lpstr>
      <vt:lpstr>한양중고딕</vt:lpstr>
      <vt:lpstr>휴먼모음T</vt:lpstr>
      <vt:lpstr>Arial</vt:lpstr>
      <vt:lpstr>Wingdings</vt:lpstr>
      <vt:lpstr>한컴돋움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User</cp:lastModifiedBy>
  <cp:revision>580</cp:revision>
  <cp:lastPrinted>2021-01-20T02:34:39Z</cp:lastPrinted>
  <dcterms:created xsi:type="dcterms:W3CDTF">2019-08-13T02:34:25Z</dcterms:created>
  <dcterms:modified xsi:type="dcterms:W3CDTF">2021-01-20T02:40:55Z</dcterms:modified>
</cp:coreProperties>
</file>