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368" r:id="rId2"/>
    <p:sldId id="369" r:id="rId3"/>
    <p:sldId id="370" r:id="rId4"/>
    <p:sldId id="378" r:id="rId5"/>
    <p:sldId id="381" r:id="rId6"/>
    <p:sldId id="380" r:id="rId7"/>
    <p:sldId id="382" r:id="rId8"/>
    <p:sldId id="383" r:id="rId9"/>
    <p:sldId id="384" r:id="rId10"/>
    <p:sldId id="388" r:id="rId11"/>
    <p:sldId id="389" r:id="rId12"/>
    <p:sldId id="392" r:id="rId13"/>
    <p:sldId id="390" r:id="rId14"/>
    <p:sldId id="406" r:id="rId15"/>
    <p:sldId id="407" r:id="rId16"/>
    <p:sldId id="394" r:id="rId17"/>
    <p:sldId id="408" r:id="rId18"/>
    <p:sldId id="409" r:id="rId19"/>
    <p:sldId id="410" r:id="rId20"/>
    <p:sldId id="411" r:id="rId21"/>
    <p:sldId id="412" r:id="rId22"/>
    <p:sldId id="413" r:id="rId23"/>
    <p:sldId id="414" r:id="rId24"/>
    <p:sldId id="425" r:id="rId25"/>
    <p:sldId id="416" r:id="rId26"/>
    <p:sldId id="417" r:id="rId27"/>
    <p:sldId id="418" r:id="rId28"/>
    <p:sldId id="419" r:id="rId29"/>
    <p:sldId id="420" r:id="rId30"/>
    <p:sldId id="421" r:id="rId31"/>
    <p:sldId id="422" r:id="rId32"/>
    <p:sldId id="423" r:id="rId33"/>
    <p:sldId id="424" r:id="rId34"/>
    <p:sldId id="402" r:id="rId35"/>
    <p:sldId id="396" r:id="rId36"/>
    <p:sldId id="405" r:id="rId3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657" userDrawn="1">
          <p15:clr>
            <a:srgbClr val="A4A3A4"/>
          </p15:clr>
        </p15:guide>
        <p15:guide id="2" pos="113" userDrawn="1">
          <p15:clr>
            <a:srgbClr val="A4A3A4"/>
          </p15:clr>
        </p15:guide>
        <p15:guide id="3" pos="5647" userDrawn="1">
          <p15:clr>
            <a:srgbClr val="A4A3A4"/>
          </p15:clr>
        </p15:guide>
        <p15:guide id="4" orient="horz" pos="572" userDrawn="1">
          <p15:clr>
            <a:srgbClr val="A4A3A4"/>
          </p15:clr>
        </p15:guide>
        <p15:guide id="5" orient="horz" pos="1071" userDrawn="1">
          <p15:clr>
            <a:srgbClr val="A4A3A4"/>
          </p15:clr>
        </p15:guide>
        <p15:guide id="6" orient="horz" pos="210" userDrawn="1">
          <p15:clr>
            <a:srgbClr val="A4A3A4"/>
          </p15:clr>
        </p15:guide>
        <p15:guide id="7" orient="horz" pos="3793">
          <p15:clr>
            <a:srgbClr val="A4A3A4"/>
          </p15:clr>
        </p15:guide>
        <p15:guide id="9" orient="horz" pos="799">
          <p15:clr>
            <a:srgbClr val="A4A3A4"/>
          </p15:clr>
        </p15:guide>
        <p15:guide id="10" orient="horz" pos="346">
          <p15:clr>
            <a:srgbClr val="A4A3A4"/>
          </p15:clr>
        </p15:guide>
        <p15:guide id="11" pos="158">
          <p15:clr>
            <a:srgbClr val="A4A3A4"/>
          </p15:clr>
        </p15:guide>
        <p15:guide id="12" pos="56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B5C6"/>
    <a:srgbClr val="2C0BF3"/>
    <a:srgbClr val="7CECF8"/>
    <a:srgbClr val="FFE1E1"/>
    <a:srgbClr val="FF9797"/>
    <a:srgbClr val="604A7B"/>
    <a:srgbClr val="FF1919"/>
    <a:srgbClr val="E36B79"/>
    <a:srgbClr val="FF3B3B"/>
    <a:srgbClr val="F199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0" autoAdjust="0"/>
    <p:restoredTop sz="94660"/>
  </p:normalViewPr>
  <p:slideViewPr>
    <p:cSldViewPr>
      <p:cViewPr varScale="1">
        <p:scale>
          <a:sx n="108" d="100"/>
          <a:sy n="108" d="100"/>
        </p:scale>
        <p:origin x="-300" y="-90"/>
      </p:cViewPr>
      <p:guideLst>
        <p:guide orient="horz" pos="3657"/>
        <p:guide orient="horz" pos="572"/>
        <p:guide orient="horz" pos="1071"/>
        <p:guide orient="horz" pos="210"/>
        <p:guide orient="horz" pos="3793"/>
        <p:guide orient="horz" pos="799"/>
        <p:guide orient="horz" pos="346"/>
        <p:guide pos="113"/>
        <p:guide pos="5647"/>
        <p:guide pos="158"/>
        <p:guide pos="56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사업수익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21. 5월</c:v>
                </c:pt>
                <c:pt idx="1">
                  <c:v>2020년</c:v>
                </c:pt>
                <c:pt idx="2">
                  <c:v>2019년</c:v>
                </c:pt>
                <c:pt idx="3">
                  <c:v>2018년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38839</c:v>
                </c:pt>
                <c:pt idx="1">
                  <c:v>32416</c:v>
                </c:pt>
                <c:pt idx="2">
                  <c:v>37454</c:v>
                </c:pt>
                <c:pt idx="3">
                  <c:v>34673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A4A-41B7-965D-0CDC0188D2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자본수입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21. 5월</c:v>
                </c:pt>
                <c:pt idx="1">
                  <c:v>2020년</c:v>
                </c:pt>
                <c:pt idx="2">
                  <c:v>2019년</c:v>
                </c:pt>
                <c:pt idx="3">
                  <c:v>2018년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7061</c:v>
                </c:pt>
                <c:pt idx="1">
                  <c:v>24830</c:v>
                </c:pt>
                <c:pt idx="2">
                  <c:v>9323</c:v>
                </c:pt>
                <c:pt idx="3">
                  <c:v>10834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A4A-41B7-965D-0CDC0188D2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이월금수입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21. 5월</c:v>
                </c:pt>
                <c:pt idx="1">
                  <c:v>2020년</c:v>
                </c:pt>
                <c:pt idx="2">
                  <c:v>2019년</c:v>
                </c:pt>
                <c:pt idx="3">
                  <c:v>2018년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7093</c:v>
                </c:pt>
                <c:pt idx="1">
                  <c:v>5921</c:v>
                </c:pt>
                <c:pt idx="2">
                  <c:v>6519</c:v>
                </c:pt>
                <c:pt idx="3">
                  <c:v>3273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A4A-41B7-965D-0CDC0188D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3845888"/>
        <c:axId val="193851776"/>
      </c:barChart>
      <c:catAx>
        <c:axId val="19384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3851776"/>
        <c:crosses val="autoZero"/>
        <c:auto val="1"/>
        <c:lblAlgn val="ctr"/>
        <c:lblOffset val="100"/>
        <c:noMultiLvlLbl val="0"/>
      </c:catAx>
      <c:valAx>
        <c:axId val="19385177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384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87067057517074"/>
          <c:y val="0.83591647818502435"/>
          <c:w val="0.77625840238613664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자산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21. 5월</c:v>
                </c:pt>
                <c:pt idx="1">
                  <c:v>2020년</c:v>
                </c:pt>
                <c:pt idx="2">
                  <c:v>2019년</c:v>
                </c:pt>
                <c:pt idx="3">
                  <c:v>2018년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45184</c:v>
                </c:pt>
                <c:pt idx="1">
                  <c:v>43032</c:v>
                </c:pt>
                <c:pt idx="2">
                  <c:v>41761</c:v>
                </c:pt>
                <c:pt idx="3">
                  <c:v>43605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A4A-41B7-965D-0CDC0188D2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부채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21. 5월</c:v>
                </c:pt>
                <c:pt idx="1">
                  <c:v>2020년</c:v>
                </c:pt>
                <c:pt idx="2">
                  <c:v>2019년</c:v>
                </c:pt>
                <c:pt idx="3">
                  <c:v>2018년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36848</c:v>
                </c:pt>
                <c:pt idx="1">
                  <c:v>38158</c:v>
                </c:pt>
                <c:pt idx="2">
                  <c:v>30869</c:v>
                </c:pt>
                <c:pt idx="3">
                  <c:v>31149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A4A-41B7-965D-0CDC0188D2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자본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21. 5월</c:v>
                </c:pt>
                <c:pt idx="1">
                  <c:v>2020년</c:v>
                </c:pt>
                <c:pt idx="2">
                  <c:v>2019년</c:v>
                </c:pt>
                <c:pt idx="3">
                  <c:v>2018년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8336</c:v>
                </c:pt>
                <c:pt idx="1">
                  <c:v>4874</c:v>
                </c:pt>
                <c:pt idx="2">
                  <c:v>10891</c:v>
                </c:pt>
                <c:pt idx="3">
                  <c:v>12456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A4A-41B7-965D-0CDC0188D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4614784"/>
        <c:axId val="194616320"/>
      </c:barChart>
      <c:catAx>
        <c:axId val="19461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4616320"/>
        <c:crosses val="autoZero"/>
        <c:auto val="1"/>
        <c:lblAlgn val="ctr"/>
        <c:lblOffset val="100"/>
        <c:noMultiLvlLbl val="0"/>
      </c:catAx>
      <c:valAx>
        <c:axId val="19461632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4614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61358384690152"/>
          <c:y val="0.83591647818502435"/>
          <c:w val="0.69192268137741431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2020년</c:v>
                </c:pt>
                <c:pt idx="1">
                  <c:v>2019년</c:v>
                </c:pt>
                <c:pt idx="2">
                  <c:v>2018년</c:v>
                </c:pt>
                <c:pt idx="4">
                  <c:v>21. 6월</c:v>
                </c:pt>
                <c:pt idx="5">
                  <c:v>20. 6월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51421</c:v>
                </c:pt>
                <c:pt idx="1">
                  <c:v>75670</c:v>
                </c:pt>
                <c:pt idx="2">
                  <c:v>77980</c:v>
                </c:pt>
                <c:pt idx="4">
                  <c:v>7166</c:v>
                </c:pt>
                <c:pt idx="5">
                  <c:v>20609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D4F-4C99-AF3E-D1E560778C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2020년</c:v>
                </c:pt>
                <c:pt idx="1">
                  <c:v>2019년</c:v>
                </c:pt>
                <c:pt idx="2">
                  <c:v>2018년</c:v>
                </c:pt>
                <c:pt idx="4">
                  <c:v>21. 6월</c:v>
                </c:pt>
                <c:pt idx="5">
                  <c:v>20. 6월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135937</c:v>
                </c:pt>
                <c:pt idx="1">
                  <c:v>182886</c:v>
                </c:pt>
                <c:pt idx="2">
                  <c:v>186668</c:v>
                </c:pt>
                <c:pt idx="4">
                  <c:v>58819</c:v>
                </c:pt>
                <c:pt idx="5">
                  <c:v>60729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D4F-4C99-AF3E-D1E560778C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기타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2020년</c:v>
                </c:pt>
                <c:pt idx="1">
                  <c:v>2019년</c:v>
                </c:pt>
                <c:pt idx="2">
                  <c:v>2018년</c:v>
                </c:pt>
                <c:pt idx="4">
                  <c:v>21. 6월</c:v>
                </c:pt>
                <c:pt idx="5">
                  <c:v>20. 6월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22958</c:v>
                </c:pt>
                <c:pt idx="1">
                  <c:v>31484</c:v>
                </c:pt>
                <c:pt idx="2">
                  <c:v>30084</c:v>
                </c:pt>
                <c:pt idx="4">
                  <c:v>12315</c:v>
                </c:pt>
                <c:pt idx="5">
                  <c:v>4852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D4F-4C99-AF3E-D1E560778C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4540288"/>
        <c:axId val="194541824"/>
      </c:barChart>
      <c:catAx>
        <c:axId val="19454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4541824"/>
        <c:crosses val="autoZero"/>
        <c:auto val="1"/>
        <c:lblAlgn val="ctr"/>
        <c:lblOffset val="100"/>
        <c:noMultiLvlLbl val="0"/>
      </c:catAx>
      <c:valAx>
        <c:axId val="19454182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454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1297218140177833E-3"/>
          <c:y val="0.83591647818502435"/>
          <c:w val="0.99887027818598217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2020년</c:v>
                </c:pt>
                <c:pt idx="1">
                  <c:v>2019년</c:v>
                </c:pt>
                <c:pt idx="2">
                  <c:v>2018년</c:v>
                </c:pt>
                <c:pt idx="4">
                  <c:v>21. 6월</c:v>
                </c:pt>
                <c:pt idx="5">
                  <c:v>20. 6월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12854</c:v>
                </c:pt>
                <c:pt idx="1">
                  <c:v>17469</c:v>
                </c:pt>
                <c:pt idx="2">
                  <c:v>16845</c:v>
                </c:pt>
                <c:pt idx="4">
                  <c:v>2753</c:v>
                </c:pt>
                <c:pt idx="5">
                  <c:v>5201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D4F-4C99-AF3E-D1E560778C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2020년</c:v>
                </c:pt>
                <c:pt idx="1">
                  <c:v>2019년</c:v>
                </c:pt>
                <c:pt idx="2">
                  <c:v>2018년</c:v>
                </c:pt>
                <c:pt idx="4">
                  <c:v>21. 6월</c:v>
                </c:pt>
                <c:pt idx="5">
                  <c:v>20. 6월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8775</c:v>
                </c:pt>
                <c:pt idx="1">
                  <c:v>10699</c:v>
                </c:pt>
                <c:pt idx="2">
                  <c:v>10368</c:v>
                </c:pt>
                <c:pt idx="4">
                  <c:v>4443</c:v>
                </c:pt>
                <c:pt idx="5">
                  <c:v>3916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D4F-4C99-AF3E-D1E560778C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기타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50000"/>
                    <a:satMod val="300000"/>
                  </a:schemeClr>
                </a:gs>
                <a:gs pos="35000">
                  <a:schemeClr val="accent3">
                    <a:tint val="37000"/>
                    <a:satMod val="300000"/>
                  </a:schemeClr>
                </a:gs>
                <a:gs pos="100000">
                  <a:schemeClr val="accent3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cat>
            <c:strRef>
              <c:f>Sheet1!$A$2:$A$7</c:f>
              <c:strCache>
                <c:ptCount val="6"/>
                <c:pt idx="0">
                  <c:v>2020년</c:v>
                </c:pt>
                <c:pt idx="1">
                  <c:v>2019년</c:v>
                </c:pt>
                <c:pt idx="2">
                  <c:v>2018년</c:v>
                </c:pt>
                <c:pt idx="4">
                  <c:v>21. 6월</c:v>
                </c:pt>
                <c:pt idx="5">
                  <c:v>20. 6월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1897</c:v>
                </c:pt>
                <c:pt idx="1">
                  <c:v>2418</c:v>
                </c:pt>
                <c:pt idx="2">
                  <c:v>2073</c:v>
                </c:pt>
                <c:pt idx="4">
                  <c:v>833</c:v>
                </c:pt>
                <c:pt idx="5">
                  <c:v>414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D4F-4C99-AF3E-D1E560778C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5132032"/>
        <c:axId val="195133824"/>
      </c:barChart>
      <c:catAx>
        <c:axId val="19513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5133824"/>
        <c:crosses val="autoZero"/>
        <c:auto val="1"/>
        <c:lblAlgn val="ctr"/>
        <c:lblOffset val="100"/>
        <c:noMultiLvlLbl val="0"/>
      </c:catAx>
      <c:valAx>
        <c:axId val="19513382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513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1297218140177716E-3"/>
          <c:y val="0.83591647818502435"/>
          <c:w val="0.98471195299536574"/>
          <c:h val="0.108997987426145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0.09234</cdr:x>
      <cdr:y>0.03072</cdr:y>
    </cdr:from>
    <cdr:to>
      <cdr:x>0.35088</cdr:x>
      <cdr:y>0.11436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0040" y="77918"/>
          <a:ext cx="1008112" cy="2121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1000" b="1" dirty="0" smtClean="0">
              <a:latin typeface="+mj-lt"/>
            </a:rPr>
            <a:t>(</a:t>
          </a:r>
          <a:r>
            <a:rPr lang="ko-KR" altLang="en-US" sz="1000" b="1" dirty="0" smtClean="0">
              <a:latin typeface="+mj-lt"/>
            </a:rPr>
            <a:t>총예산</a:t>
          </a:r>
          <a:r>
            <a:rPr lang="en-US" altLang="ko-KR" sz="1000" b="1" dirty="0" smtClean="0">
              <a:latin typeface="+mj-lt"/>
            </a:rPr>
            <a:t>)</a:t>
          </a:r>
          <a:endParaRPr lang="ko-KR" altLang="en-US" sz="1000" b="1" dirty="0">
            <a:latin typeface="+mj-lt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0.07066</cdr:x>
      <cdr:y>0</cdr:y>
    </cdr:from>
    <cdr:to>
      <cdr:x>0.30517</cdr:x>
      <cdr:y>0.05679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5531" y="-1681263"/>
          <a:ext cx="914400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ko-KR" alt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2021-07-23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2021-07-23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2021-07-23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2021-07-23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2021-07-23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2021-07-23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2021-07-23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7135460" y="4746397"/>
            <a:ext cx="1908814" cy="1490915"/>
            <a:chOff x="7135460" y="4639378"/>
            <a:chExt cx="1908814" cy="1620575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9024" y="4639378"/>
              <a:ext cx="755250" cy="8212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0290" y="5519857"/>
              <a:ext cx="913984" cy="73899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7" name="그림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35460" y="5516327"/>
              <a:ext cx="925673" cy="74362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0312" y="4810581"/>
              <a:ext cx="855702" cy="64190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1" name="직사각형 40"/>
          <p:cNvSpPr/>
          <p:nvPr/>
        </p:nvSpPr>
        <p:spPr>
          <a:xfrm>
            <a:off x="0" y="2166801"/>
            <a:ext cx="9144000" cy="2160240"/>
          </a:xfrm>
          <a:prstGeom prst="rect">
            <a:avLst/>
          </a:prstGeom>
          <a:gradFill flip="none" rotWithShape="1">
            <a:gsLst>
              <a:gs pos="39000">
                <a:schemeClr val="tx2">
                  <a:lumMod val="20000"/>
                  <a:lumOff val="80000"/>
                </a:schemeClr>
              </a:gs>
              <a:gs pos="34000">
                <a:schemeClr val="accent1">
                  <a:lumMod val="20000"/>
                  <a:lumOff val="80000"/>
                </a:schemeClr>
              </a:gs>
              <a:gs pos="26000">
                <a:schemeClr val="accent5">
                  <a:lumMod val="20000"/>
                  <a:lumOff val="80000"/>
                </a:schemeClr>
              </a:gs>
              <a:gs pos="21000">
                <a:schemeClr val="accent5">
                  <a:lumMod val="40000"/>
                  <a:lumOff val="60000"/>
                </a:schemeClr>
              </a:gs>
              <a:gs pos="0">
                <a:schemeClr val="accent5">
                  <a:lumMod val="75000"/>
                </a:schemeClr>
              </a:gs>
              <a:gs pos="65000">
                <a:srgbClr val="577FB0"/>
              </a:gs>
              <a:gs pos="49000">
                <a:schemeClr val="tx2">
                  <a:lumMod val="40000"/>
                  <a:lumOff val="60000"/>
                </a:schemeClr>
              </a:gs>
              <a:gs pos="8900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5220072" y="2618840"/>
            <a:ext cx="3851992" cy="112646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2021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년도 </a:t>
            </a:r>
            <a:r>
              <a:rPr lang="en-US" altLang="ko-KR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endParaRPr lang="en-US" altLang="ko-KR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20000"/>
              </a:lnSpc>
            </a:pPr>
            <a:r>
              <a:rPr lang="ko-KR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경 영 전 </a:t>
            </a:r>
            <a:r>
              <a:rPr lang="ko-KR" altLang="en-US" sz="36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략</a:t>
            </a:r>
            <a:r>
              <a:rPr lang="ko-KR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회 의</a:t>
            </a:r>
            <a:endParaRPr lang="ko-KR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82662" y="3827524"/>
            <a:ext cx="3397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spc="-100" dirty="0" smtClean="0">
                <a:solidFill>
                  <a:schemeClr val="bg1"/>
                </a:solidFill>
              </a:rPr>
              <a:t>JEOLLABUK-DO </a:t>
            </a:r>
            <a:r>
              <a:rPr lang="en-US" altLang="ko-KR" sz="1200" b="1" spc="-100" dirty="0">
                <a:solidFill>
                  <a:schemeClr val="bg1"/>
                </a:solidFill>
              </a:rPr>
              <a:t>NAMWON MEDICAL CENTER</a:t>
            </a:r>
            <a:endParaRPr lang="ko-KR" altLang="en-US" sz="1200" b="1" dirty="0">
              <a:solidFill>
                <a:schemeClr val="bg1"/>
              </a:solidFill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5582662" y="3786024"/>
            <a:ext cx="360040" cy="3600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/>
          <p:cNvSpPr/>
          <p:nvPr/>
        </p:nvSpPr>
        <p:spPr>
          <a:xfrm>
            <a:off x="814990" y="2284660"/>
            <a:ext cx="1910071" cy="1910071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5" name="직선 연결선 44"/>
          <p:cNvCxnSpPr/>
          <p:nvPr/>
        </p:nvCxnSpPr>
        <p:spPr>
          <a:xfrm>
            <a:off x="0" y="2157929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27000">
                  <a:schemeClr val="tx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0" y="4336058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27000">
                  <a:schemeClr val="accent1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/>
          <p:cNvGrpSpPr/>
          <p:nvPr/>
        </p:nvGrpSpPr>
        <p:grpSpPr>
          <a:xfrm>
            <a:off x="10758" y="549223"/>
            <a:ext cx="9133242" cy="468000"/>
            <a:chOff x="10758" y="179960"/>
            <a:chExt cx="9133242" cy="360040"/>
          </a:xfrm>
        </p:grpSpPr>
        <p:sp>
          <p:nvSpPr>
            <p:cNvPr id="40" name="직사각형 39"/>
            <p:cNvSpPr/>
            <p:nvPr/>
          </p:nvSpPr>
          <p:spPr>
            <a:xfrm>
              <a:off x="3024000" y="180000"/>
              <a:ext cx="6120000" cy="360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75000"/>
                  </a:schemeClr>
                </a:gs>
                <a:gs pos="13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37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10758" y="179960"/>
              <a:ext cx="3024000" cy="3600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BB5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설명 잘해주는 병원</a:t>
              </a:r>
            </a:p>
          </p:txBody>
        </p:sp>
      </p:grpSp>
      <p:sp>
        <p:nvSpPr>
          <p:cNvPr id="33" name="TextBox 42"/>
          <p:cNvSpPr txBox="1">
            <a:spLocks noChangeArrowheads="1"/>
          </p:cNvSpPr>
          <p:nvPr/>
        </p:nvSpPr>
        <p:spPr bwMode="auto">
          <a:xfrm>
            <a:off x="7201463" y="613946"/>
            <a:ext cx="187060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r"/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2021. 7. 22.(</a:t>
            </a:r>
            <a:r>
              <a:rPr lang="ko-KR" altLang="en-US" sz="1600" b="1" dirty="0" smtClean="0">
                <a:solidFill>
                  <a:schemeClr val="bg1"/>
                </a:solidFill>
                <a:latin typeface="+mj-lt"/>
                <a:ea typeface="+mj-ea"/>
              </a:rPr>
              <a:t>목</a:t>
            </a:r>
            <a:r>
              <a:rPr lang="en-US" altLang="ko-KR" sz="1600" b="1" dirty="0" smtClean="0">
                <a:solidFill>
                  <a:schemeClr val="bg1"/>
                </a:solidFill>
                <a:latin typeface="+mj-lt"/>
                <a:ea typeface="+mj-ea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grpSp>
        <p:nvGrpSpPr>
          <p:cNvPr id="52" name="그룹 51"/>
          <p:cNvGrpSpPr/>
          <p:nvPr/>
        </p:nvGrpSpPr>
        <p:grpSpPr>
          <a:xfrm>
            <a:off x="0" y="6381328"/>
            <a:ext cx="9144000" cy="320031"/>
            <a:chOff x="0" y="6381328"/>
            <a:chExt cx="9144000" cy="320031"/>
          </a:xfrm>
        </p:grpSpPr>
        <p:cxnSp>
          <p:nvCxnSpPr>
            <p:cNvPr id="53" name="직선 연결선 52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직사각형 53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8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19191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/>
          <p:cNvGrpSpPr/>
          <p:nvPr/>
        </p:nvGrpSpPr>
        <p:grpSpPr>
          <a:xfrm>
            <a:off x="0" y="6381328"/>
            <a:ext cx="9144000" cy="320031"/>
            <a:chOff x="0" y="6381328"/>
            <a:chExt cx="9144000" cy="320031"/>
          </a:xfrm>
        </p:grpSpPr>
        <p:cxnSp>
          <p:nvCxnSpPr>
            <p:cNvPr id="56" name="직선 연결선 55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직사각형 57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</p:grpSp>
      <p:sp>
        <p:nvSpPr>
          <p:cNvPr id="62" name="직사각형 61"/>
          <p:cNvSpPr/>
          <p:nvPr/>
        </p:nvSpPr>
        <p:spPr>
          <a:xfrm>
            <a:off x="3024000" y="549275"/>
            <a:ext cx="6120000" cy="467948"/>
          </a:xfrm>
          <a:prstGeom prst="rect">
            <a:avLst/>
          </a:prstGeom>
          <a:gradFill flip="none" rotWithShape="1">
            <a:gsLst>
              <a:gs pos="23000">
                <a:schemeClr val="bg1">
                  <a:lumMod val="75000"/>
                </a:schemeClr>
              </a:gs>
              <a:gs pos="13000">
                <a:schemeClr val="bg1">
                  <a:lumMod val="85000"/>
                </a:schemeClr>
              </a:gs>
              <a:gs pos="0">
                <a:schemeClr val="bg1">
                  <a:lumMod val="95000"/>
                </a:schemeClr>
              </a:gs>
              <a:gs pos="37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9" name="TextBox 108"/>
          <p:cNvSpPr txBox="1"/>
          <p:nvPr/>
        </p:nvSpPr>
        <p:spPr>
          <a:xfrm>
            <a:off x="532408" y="405061"/>
            <a:ext cx="1845906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Content</a:t>
            </a:r>
            <a:endParaRPr lang="ko-KR" altLang="en-US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110" name="직선 연결선 109"/>
          <p:cNvCxnSpPr/>
          <p:nvPr/>
        </p:nvCxnSpPr>
        <p:spPr>
          <a:xfrm>
            <a:off x="470312" y="925654"/>
            <a:ext cx="1944000" cy="0"/>
          </a:xfrm>
          <a:prstGeom prst="line">
            <a:avLst/>
          </a:prstGeom>
          <a:ln w="63500">
            <a:gradFill flip="none" rotWithShape="1">
              <a:gsLst>
                <a:gs pos="0">
                  <a:schemeClr val="tx1"/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모서리가 둥근 직사각형 18"/>
          <p:cNvSpPr/>
          <p:nvPr/>
        </p:nvSpPr>
        <p:spPr>
          <a:xfrm>
            <a:off x="539552" y="1484784"/>
            <a:ext cx="3652859" cy="4428375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6" name="모서리가 둥근 직사각형 18"/>
          <p:cNvSpPr/>
          <p:nvPr/>
        </p:nvSpPr>
        <p:spPr>
          <a:xfrm>
            <a:off x="5004048" y="1484784"/>
            <a:ext cx="3652859" cy="4428375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27" name="그룹 126"/>
          <p:cNvGrpSpPr/>
          <p:nvPr/>
        </p:nvGrpSpPr>
        <p:grpSpPr>
          <a:xfrm>
            <a:off x="251421" y="1568367"/>
            <a:ext cx="576262" cy="558800"/>
            <a:chOff x="433388" y="1218688"/>
            <a:chExt cx="576262" cy="558800"/>
          </a:xfrm>
        </p:grpSpPr>
        <p:sp>
          <p:nvSpPr>
            <p:cNvPr id="128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29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Ⅰ.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sp>
        <p:nvSpPr>
          <p:cNvPr id="130" name="Text Box 4"/>
          <p:cNvSpPr txBox="1">
            <a:spLocks noChangeArrowheads="1"/>
          </p:cNvSpPr>
          <p:nvPr/>
        </p:nvSpPr>
        <p:spPr bwMode="auto">
          <a:xfrm>
            <a:off x="550310" y="1660367"/>
            <a:ext cx="3419475" cy="366034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01453" tIns="50726" rIns="101453" bIns="50726">
            <a:spAutoFit/>
          </a:bodyPr>
          <a:lstStyle/>
          <a:p>
            <a:pPr algn="l">
              <a:lnSpc>
                <a:spcPct val="180000"/>
              </a:lnSpc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일반현황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 1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 algn="l">
              <a:lnSpc>
                <a:spcPct val="18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연혁 및 규모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2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8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기구 및 인력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3</a:t>
            </a:r>
            <a:endParaRPr lang="en-US" altLang="ko-KR" sz="1200" dirty="0" smtClean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8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미션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·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비전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·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경영전략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* 4</a:t>
            </a:r>
            <a:endParaRPr lang="en-US" altLang="ko-KR" sz="8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80000"/>
              </a:lnSpc>
              <a:spcBef>
                <a:spcPct val="50000"/>
              </a:spcBef>
            </a:pP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    경영실적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 5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18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예 산 규 모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6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80000"/>
              </a:lnSpc>
              <a:spcBef>
                <a:spcPct val="50000"/>
              </a:spcBef>
            </a:pPr>
            <a:r>
              <a:rPr lang="en-US" altLang="ko-KR" sz="1200" dirty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재 무 상 태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7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  <a:p>
            <a:pPr>
              <a:lnSpc>
                <a:spcPct val="180000"/>
              </a:lnSpc>
              <a:spcBef>
                <a:spcPct val="50000"/>
              </a:spcBef>
            </a:pP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     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진 료 현 황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* 8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</p:txBody>
      </p:sp>
      <p:grpSp>
        <p:nvGrpSpPr>
          <p:cNvPr id="131" name="그룹 130"/>
          <p:cNvGrpSpPr/>
          <p:nvPr/>
        </p:nvGrpSpPr>
        <p:grpSpPr>
          <a:xfrm>
            <a:off x="251421" y="3395643"/>
            <a:ext cx="576262" cy="558800"/>
            <a:chOff x="433388" y="1218688"/>
            <a:chExt cx="576262" cy="558800"/>
          </a:xfrm>
        </p:grpSpPr>
        <p:sp>
          <p:nvSpPr>
            <p:cNvPr id="132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3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Ⅱ.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grpSp>
        <p:nvGrpSpPr>
          <p:cNvPr id="134" name="그룹 133"/>
          <p:cNvGrpSpPr/>
          <p:nvPr/>
        </p:nvGrpSpPr>
        <p:grpSpPr>
          <a:xfrm>
            <a:off x="4715917" y="1610702"/>
            <a:ext cx="576262" cy="558800"/>
            <a:chOff x="433388" y="1218688"/>
            <a:chExt cx="576262" cy="558800"/>
          </a:xfrm>
        </p:grpSpPr>
        <p:sp>
          <p:nvSpPr>
            <p:cNvPr id="135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36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Ⅲ.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sp>
        <p:nvSpPr>
          <p:cNvPr id="137" name="Text Box 4"/>
          <p:cNvSpPr txBox="1">
            <a:spLocks noChangeArrowheads="1"/>
          </p:cNvSpPr>
          <p:nvPr/>
        </p:nvSpPr>
        <p:spPr bwMode="auto">
          <a:xfrm>
            <a:off x="5014806" y="1660367"/>
            <a:ext cx="3419475" cy="286473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01453" tIns="50726" rIns="101453" bIns="50726">
            <a:spAutoFit/>
          </a:bodyPr>
          <a:lstStyle/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주요업무 추진실적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……………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10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 </a:t>
            </a:r>
            <a:endParaRPr lang="ko-KR" altLang="en-US" sz="16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요 약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11</a:t>
            </a: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  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부 서 별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13</a:t>
            </a:r>
          </a:p>
          <a:p>
            <a:pPr>
              <a:lnSpc>
                <a:spcPct val="200000"/>
              </a:lnSpc>
              <a:spcBef>
                <a:spcPct val="50000"/>
              </a:spcBef>
            </a:pPr>
            <a:endParaRPr lang="en-US" altLang="ko-KR" sz="700" dirty="0" smtClean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기타사항 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…………………………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32</a:t>
            </a:r>
            <a:endParaRPr lang="ko-KR" altLang="en-US" sz="1400" dirty="0">
              <a:latin typeface="HY울릉도M" pitchFamily="18" charset="-127"/>
              <a:ea typeface="HY울릉도M" pitchFamily="18" charset="-127"/>
            </a:endParaRPr>
          </a:p>
          <a:p>
            <a:pPr>
              <a:lnSpc>
                <a:spcPct val="200000"/>
              </a:lnSpc>
              <a:spcBef>
                <a:spcPct val="50000"/>
              </a:spcBef>
            </a:pP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 </a:t>
            </a:r>
            <a:r>
              <a:rPr lang="ko-KR" altLang="en-US" sz="1200" dirty="0" smtClean="0">
                <a:latin typeface="가는각진제목체" pitchFamily="18" charset="-127"/>
                <a:ea typeface="가는각진제목체" pitchFamily="18" charset="-127"/>
              </a:rPr>
              <a:t>   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• </a:t>
            </a:r>
            <a:r>
              <a:rPr lang="ko-KR" altLang="en-US" sz="1200" dirty="0">
                <a:latin typeface="가는각진제목체" pitchFamily="18" charset="-127"/>
                <a:ea typeface="가는각진제목체" pitchFamily="18" charset="-127"/>
              </a:rPr>
              <a:t>공 지 사 항 * </a:t>
            </a:r>
            <a:r>
              <a:rPr lang="en-US" altLang="ko-KR" sz="1200" dirty="0" smtClean="0">
                <a:latin typeface="가는각진제목체" pitchFamily="18" charset="-127"/>
                <a:ea typeface="가는각진제목체" pitchFamily="18" charset="-127"/>
              </a:rPr>
              <a:t>33</a:t>
            </a:r>
            <a:endParaRPr lang="en-US" altLang="ko-KR" sz="1200" dirty="0">
              <a:latin typeface="가는각진제목체" pitchFamily="18" charset="-127"/>
              <a:ea typeface="가는각진제목체" pitchFamily="18" charset="-127"/>
            </a:endParaRPr>
          </a:p>
        </p:txBody>
      </p:sp>
      <p:grpSp>
        <p:nvGrpSpPr>
          <p:cNvPr id="138" name="그룹 137"/>
          <p:cNvGrpSpPr/>
          <p:nvPr/>
        </p:nvGrpSpPr>
        <p:grpSpPr>
          <a:xfrm>
            <a:off x="4715917" y="3395643"/>
            <a:ext cx="576262" cy="558800"/>
            <a:chOff x="433388" y="1218688"/>
            <a:chExt cx="576262" cy="558800"/>
          </a:xfrm>
        </p:grpSpPr>
        <p:sp>
          <p:nvSpPr>
            <p:cNvPr id="139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40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+mn-ea"/>
                </a:rPr>
                <a:t>Ⅳ.</a:t>
              </a:r>
              <a:endParaRPr kumimoji="1" lang="ko-KR" altLang="ko-KR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</a:endParaRPr>
            </a:p>
          </p:txBody>
        </p:sp>
      </p:grpSp>
      <p:sp>
        <p:nvSpPr>
          <p:cNvPr id="144" name="직사각형 143"/>
          <p:cNvSpPr/>
          <p:nvPr/>
        </p:nvSpPr>
        <p:spPr>
          <a:xfrm>
            <a:off x="6728078" y="6376303"/>
            <a:ext cx="2408538" cy="4397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불필요한 </a:t>
            </a:r>
            <a:r>
              <a:rPr lang="ko-KR" altLang="en-US" sz="1100" spc="-100" dirty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검사나 수술은 하지 않는 </a:t>
            </a:r>
            <a:r>
              <a:rPr lang="ko-KR" altLang="en-US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병원    </a:t>
            </a:r>
            <a:endParaRPr lang="en-US" altLang="ko-KR" sz="1100" spc="-100" dirty="0" smtClean="0">
              <a:solidFill>
                <a:srgbClr val="0BB5C6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r>
              <a:rPr lang="ko-KR" altLang="en-US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친절하고 </a:t>
            </a:r>
            <a:r>
              <a:rPr lang="ko-KR" altLang="en-US" sz="1100" spc="-100" dirty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설명 잘해주는 병원</a:t>
            </a:r>
          </a:p>
        </p:txBody>
      </p:sp>
    </p:spTree>
    <p:extLst>
      <p:ext uri="{BB962C8B-B14F-4D97-AF65-F5344CB8AC3E}">
        <p14:creationId xmlns:p14="http://schemas.microsoft.com/office/powerpoint/2010/main" val="350563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10758" y="549223"/>
            <a:ext cx="9133242" cy="468000"/>
            <a:chOff x="10758" y="179960"/>
            <a:chExt cx="9133242" cy="360040"/>
          </a:xfrm>
        </p:grpSpPr>
        <p:sp>
          <p:nvSpPr>
            <p:cNvPr id="23" name="직사각형 22"/>
            <p:cNvSpPr/>
            <p:nvPr/>
          </p:nvSpPr>
          <p:spPr>
            <a:xfrm>
              <a:off x="3024000" y="180000"/>
              <a:ext cx="6120000" cy="360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75000"/>
                  </a:schemeClr>
                </a:gs>
                <a:gs pos="13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37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0758" y="179960"/>
              <a:ext cx="3024000" cy="3600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BB5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설명 잘해주는 병원</a:t>
              </a: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Ⅰ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일 반 현 황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sp>
        <p:nvSpPr>
          <p:cNvPr id="52" name="직사각형 51"/>
          <p:cNvSpPr/>
          <p:nvPr/>
        </p:nvSpPr>
        <p:spPr>
          <a:xfrm>
            <a:off x="341746" y="201083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+mj-lt"/>
                <a:ea typeface="+mj-ea"/>
              </a:rPr>
              <a:t>연혁 및 규모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77" name="그룹 76"/>
          <p:cNvGrpSpPr/>
          <p:nvPr/>
        </p:nvGrpSpPr>
        <p:grpSpPr>
          <a:xfrm>
            <a:off x="323528" y="980728"/>
            <a:ext cx="3384376" cy="288032"/>
            <a:chOff x="395536" y="1124744"/>
            <a:chExt cx="3384376" cy="288032"/>
          </a:xfrm>
        </p:grpSpPr>
        <p:cxnSp>
          <p:nvCxnSpPr>
            <p:cNvPr id="78" name="직선 연결선 77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직사각형 79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연 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90270" y="1451717"/>
            <a:ext cx="4309722" cy="478559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</a:t>
            </a:r>
            <a:r>
              <a:rPr kumimoji="1" lang="ko-KR" altLang="en-US" sz="1400" b="1" dirty="0" err="1" smtClean="0"/>
              <a:t>설립근거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연   혁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</p:txBody>
      </p:sp>
      <p:grpSp>
        <p:nvGrpSpPr>
          <p:cNvPr id="87" name="그룹 86"/>
          <p:cNvGrpSpPr/>
          <p:nvPr/>
        </p:nvGrpSpPr>
        <p:grpSpPr>
          <a:xfrm>
            <a:off x="4788024" y="980728"/>
            <a:ext cx="3384376" cy="288032"/>
            <a:chOff x="395536" y="1124744"/>
            <a:chExt cx="3384376" cy="288032"/>
          </a:xfrm>
        </p:grpSpPr>
        <p:cxnSp>
          <p:nvCxnSpPr>
            <p:cNvPr id="88" name="직선 연결선 87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직선 연결선 88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직사각형 89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규 모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4644008" y="1451717"/>
            <a:ext cx="4259230" cy="478057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tIns="216000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 ◈ 규   모</a:t>
            </a:r>
            <a:endParaRPr kumimoji="1" lang="en-US" altLang="ko-KR" sz="14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2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2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/>
              <a:t> 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dirty="0" smtClean="0"/>
              <a:t>◈ 진 료 권</a:t>
            </a:r>
            <a:endParaRPr kumimoji="1" lang="en-US" altLang="ko-KR" sz="14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/>
          </a:p>
        </p:txBody>
      </p:sp>
      <p:sp>
        <p:nvSpPr>
          <p:cNvPr id="98" name="Rectangle 20"/>
          <p:cNvSpPr>
            <a:spLocks noChangeArrowheads="1"/>
          </p:cNvSpPr>
          <p:nvPr/>
        </p:nvSpPr>
        <p:spPr bwMode="auto">
          <a:xfrm>
            <a:off x="332162" y="1885680"/>
            <a:ext cx="3913187" cy="488601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0" anchor="ctr" anchorCtr="0"/>
          <a:lstStyle/>
          <a:p>
            <a:pPr>
              <a:spcBef>
                <a:spcPct val="50000"/>
              </a:spcBef>
            </a:pPr>
            <a:r>
              <a:rPr lang="ko-KR" altLang="en-US" sz="1200" dirty="0">
                <a:solidFill>
                  <a:srgbClr val="000000"/>
                </a:solidFill>
                <a:ea typeface="가는각진제목체" pitchFamily="18" charset="-127"/>
                <a:cs typeface="휴먼명조,한컴돋움"/>
              </a:rPr>
              <a:t>「지방의료원의 설립 및 운영에 관한 </a:t>
            </a:r>
            <a:r>
              <a:rPr lang="ko-KR" altLang="en-US" sz="1200" dirty="0" err="1">
                <a:solidFill>
                  <a:srgbClr val="000000"/>
                </a:solidFill>
                <a:ea typeface="가는각진제목체" pitchFamily="18" charset="-127"/>
                <a:cs typeface="휴먼명조,한컴돋움"/>
              </a:rPr>
              <a:t>법률」에</a:t>
            </a:r>
            <a:r>
              <a:rPr lang="ko-KR" altLang="en-US" sz="1200" dirty="0">
                <a:solidFill>
                  <a:srgbClr val="000000"/>
                </a:solidFill>
                <a:ea typeface="가는각진제목체" pitchFamily="18" charset="-127"/>
                <a:cs typeface="휴먼명조,한컴돋움"/>
              </a:rPr>
              <a:t> 따라 설립된 </a:t>
            </a:r>
            <a:r>
              <a:rPr lang="ko-KR" altLang="en-US" sz="1200" dirty="0" smtClean="0">
                <a:solidFill>
                  <a:srgbClr val="000000"/>
                </a:solidFill>
                <a:ea typeface="가는각진제목체" pitchFamily="18" charset="-127"/>
                <a:cs typeface="휴먼명조,한컴돋움"/>
              </a:rPr>
              <a:t>법인</a:t>
            </a:r>
            <a:endParaRPr lang="en-US" altLang="ko-KR" sz="1200" dirty="0">
              <a:solidFill>
                <a:srgbClr val="000000"/>
              </a:solidFill>
              <a:ea typeface="가는각진제목체" pitchFamily="18" charset="-127"/>
              <a:cs typeface="휴먼명조,한컴돋움"/>
            </a:endParaRPr>
          </a:p>
        </p:txBody>
      </p:sp>
      <p:sp>
        <p:nvSpPr>
          <p:cNvPr id="99" name="Rectangle 20"/>
          <p:cNvSpPr>
            <a:spLocks noChangeArrowheads="1"/>
          </p:cNvSpPr>
          <p:nvPr/>
        </p:nvSpPr>
        <p:spPr bwMode="auto">
          <a:xfrm>
            <a:off x="332162" y="2968675"/>
            <a:ext cx="3913187" cy="304311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90000"/>
          <a:lstStyle/>
          <a:p>
            <a:pPr fontAlgn="base"/>
            <a:r>
              <a:rPr lang="ko-KR" altLang="en-US" sz="1200" dirty="0"/>
              <a:t>○ </a:t>
            </a:r>
            <a:r>
              <a:rPr lang="en-US" altLang="ko-KR" sz="1200" dirty="0" smtClean="0"/>
              <a:t>1921.12</a:t>
            </a:r>
            <a:r>
              <a:rPr lang="en-US" altLang="ko-KR" sz="1200" dirty="0"/>
              <a:t>. </a:t>
            </a:r>
            <a:r>
              <a:rPr lang="ko-KR" altLang="en-US" sz="1200" dirty="0"/>
              <a:t>－</a:t>
            </a:r>
            <a:r>
              <a:rPr lang="en-US" altLang="ko-KR" sz="1200" dirty="0"/>
              <a:t>『</a:t>
            </a:r>
            <a:r>
              <a:rPr lang="ko-KR" altLang="en-US" sz="1200" dirty="0"/>
              <a:t>관립 전주자혜의원 </a:t>
            </a:r>
            <a:r>
              <a:rPr lang="ko-KR" altLang="en-US" sz="1200" dirty="0" err="1"/>
              <a:t>남원출장소</a:t>
            </a:r>
            <a:r>
              <a:rPr lang="en-US" altLang="ko-KR" sz="1200" dirty="0"/>
              <a:t>』</a:t>
            </a:r>
            <a:r>
              <a:rPr lang="ko-KR" altLang="en-US" sz="1200" dirty="0" smtClean="0"/>
              <a:t>개설</a:t>
            </a:r>
            <a:endParaRPr lang="en-US" altLang="ko-KR" sz="1200" dirty="0" smtClean="0"/>
          </a:p>
          <a:p>
            <a:pPr fontAlgn="base"/>
            <a:endParaRPr lang="ko-KR" altLang="en-US" sz="600" dirty="0"/>
          </a:p>
          <a:p>
            <a:pPr fontAlgn="base"/>
            <a:r>
              <a:rPr lang="ko-KR" altLang="en-US" sz="1200" dirty="0"/>
              <a:t>○ </a:t>
            </a:r>
            <a:r>
              <a:rPr lang="en-US" altLang="ko-KR" sz="1200" dirty="0" smtClean="0"/>
              <a:t>1925.04</a:t>
            </a:r>
            <a:r>
              <a:rPr lang="en-US" altLang="ko-KR" sz="1200" dirty="0"/>
              <a:t>. </a:t>
            </a:r>
            <a:r>
              <a:rPr lang="ko-KR" altLang="en-US" sz="1200" dirty="0"/>
              <a:t>－</a:t>
            </a:r>
            <a:r>
              <a:rPr lang="en-US" altLang="ko-KR" sz="1200" dirty="0"/>
              <a:t>『</a:t>
            </a:r>
            <a:r>
              <a:rPr lang="ko-KR" altLang="en-US" sz="1200" dirty="0" err="1"/>
              <a:t>전라북도립</a:t>
            </a:r>
            <a:r>
              <a:rPr lang="ko-KR" altLang="en-US" sz="1200" dirty="0"/>
              <a:t> </a:t>
            </a:r>
            <a:r>
              <a:rPr lang="ko-KR" altLang="en-US" sz="1200" dirty="0" err="1"/>
              <a:t>남원의원</a:t>
            </a:r>
            <a:r>
              <a:rPr lang="en-US" altLang="ko-KR" sz="1200" dirty="0" smtClean="0"/>
              <a:t>』</a:t>
            </a:r>
          </a:p>
          <a:p>
            <a:pPr fontAlgn="base"/>
            <a:endParaRPr lang="ko-KR" altLang="en-US" sz="600" dirty="0"/>
          </a:p>
          <a:p>
            <a:pPr fontAlgn="base"/>
            <a:r>
              <a:rPr lang="ko-KR" altLang="en-US" sz="1200" dirty="0"/>
              <a:t>○ </a:t>
            </a:r>
            <a:r>
              <a:rPr lang="en-US" altLang="ko-KR" sz="1200" dirty="0" smtClean="0"/>
              <a:t>1983.07</a:t>
            </a:r>
            <a:r>
              <a:rPr lang="en-US" altLang="ko-KR" sz="1200" dirty="0"/>
              <a:t>. </a:t>
            </a:r>
            <a:r>
              <a:rPr lang="ko-KR" altLang="en-US" sz="1200" dirty="0"/>
              <a:t>－</a:t>
            </a:r>
            <a:r>
              <a:rPr lang="en-US" altLang="ko-KR" sz="1200" dirty="0"/>
              <a:t>『</a:t>
            </a:r>
            <a:r>
              <a:rPr lang="ko-KR" altLang="en-US" sz="1200" dirty="0"/>
              <a:t>지방공사 전라북도 </a:t>
            </a:r>
            <a:r>
              <a:rPr lang="ko-KR" altLang="en-US" sz="1200" dirty="0" err="1"/>
              <a:t>남원의료원</a:t>
            </a:r>
            <a:r>
              <a:rPr lang="en-US" altLang="ko-KR" sz="1200" dirty="0" smtClean="0"/>
              <a:t>』</a:t>
            </a:r>
          </a:p>
          <a:p>
            <a:pPr fontAlgn="base"/>
            <a:endParaRPr lang="ko-KR" altLang="en-US" sz="600" dirty="0"/>
          </a:p>
          <a:p>
            <a:pPr fontAlgn="base"/>
            <a:r>
              <a:rPr lang="ko-KR" altLang="en-US" sz="1200" dirty="0"/>
              <a:t>○ </a:t>
            </a:r>
            <a:r>
              <a:rPr lang="en-US" altLang="ko-KR" sz="1200" dirty="0" smtClean="0"/>
              <a:t>1999.09</a:t>
            </a:r>
            <a:r>
              <a:rPr lang="en-US" altLang="ko-KR" sz="1200" dirty="0"/>
              <a:t>. </a:t>
            </a:r>
            <a:r>
              <a:rPr lang="ko-KR" altLang="en-US" sz="1200" dirty="0"/>
              <a:t>－ </a:t>
            </a:r>
            <a:r>
              <a:rPr lang="ko-KR" altLang="en-US" sz="1200" dirty="0" err="1"/>
              <a:t>병원현대화</a:t>
            </a:r>
            <a:r>
              <a:rPr lang="ko-KR" altLang="en-US" sz="1200" dirty="0"/>
              <a:t> </a:t>
            </a:r>
            <a:r>
              <a:rPr lang="ko-KR" altLang="en-US" sz="1200" dirty="0" err="1"/>
              <a:t>신축이전</a:t>
            </a:r>
            <a:r>
              <a:rPr lang="en-US" altLang="ko-KR" sz="1200" dirty="0"/>
              <a:t>(385</a:t>
            </a:r>
            <a:r>
              <a:rPr lang="ko-KR" altLang="en-US" sz="1200" dirty="0"/>
              <a:t>병상</a:t>
            </a:r>
            <a:r>
              <a:rPr lang="en-US" altLang="ko-KR" sz="1200" dirty="0" smtClean="0"/>
              <a:t>)</a:t>
            </a:r>
          </a:p>
          <a:p>
            <a:pPr fontAlgn="base"/>
            <a:endParaRPr lang="ko-KR" altLang="en-US" sz="600" dirty="0"/>
          </a:p>
          <a:p>
            <a:pPr fontAlgn="base" latinLnBrk="0"/>
            <a:r>
              <a:rPr lang="ko-KR" altLang="en-US" sz="1200" dirty="0"/>
              <a:t>○ </a:t>
            </a:r>
            <a:r>
              <a:rPr lang="en-US" altLang="ko-KR" sz="1200" dirty="0" smtClean="0"/>
              <a:t>2000.10</a:t>
            </a:r>
            <a:r>
              <a:rPr lang="en-US" altLang="ko-KR" sz="1200" dirty="0"/>
              <a:t>. </a:t>
            </a:r>
            <a:r>
              <a:rPr lang="ko-KR" altLang="en-US" sz="1200" dirty="0"/>
              <a:t>－ 지역응급의료센터 지정</a:t>
            </a:r>
            <a:r>
              <a:rPr lang="en-US" altLang="ko-KR" sz="1200" dirty="0"/>
              <a:t>(</a:t>
            </a:r>
            <a:r>
              <a:rPr lang="ko-KR" altLang="en-US" sz="1200" dirty="0"/>
              <a:t>전라북도</a:t>
            </a:r>
            <a:r>
              <a:rPr lang="en-US" altLang="ko-KR" sz="1200" dirty="0" smtClean="0"/>
              <a:t>)</a:t>
            </a:r>
          </a:p>
          <a:p>
            <a:pPr fontAlgn="base" latinLnBrk="0"/>
            <a:endParaRPr lang="ko-KR" altLang="en-US" sz="600" dirty="0"/>
          </a:p>
          <a:p>
            <a:pPr fontAlgn="base" latinLnBrk="0"/>
            <a:r>
              <a:rPr lang="ko-KR" altLang="en-US" sz="1200" dirty="0"/>
              <a:t>○ </a:t>
            </a:r>
            <a:r>
              <a:rPr lang="en-US" altLang="ko-KR" sz="1200" dirty="0" smtClean="0"/>
              <a:t>2005.09</a:t>
            </a:r>
            <a:r>
              <a:rPr lang="en-US" altLang="ko-KR" sz="1200" dirty="0"/>
              <a:t>. </a:t>
            </a:r>
            <a:r>
              <a:rPr lang="ko-KR" altLang="en-US" sz="1200" dirty="0"/>
              <a:t>－</a:t>
            </a:r>
            <a:r>
              <a:rPr lang="en-US" altLang="ko-KR" sz="1200" dirty="0"/>
              <a:t>『</a:t>
            </a:r>
            <a:r>
              <a:rPr lang="ko-KR" altLang="en-US" sz="1200" dirty="0"/>
              <a:t>전라북도 </a:t>
            </a:r>
            <a:r>
              <a:rPr lang="ko-KR" altLang="en-US" sz="1200" dirty="0" err="1"/>
              <a:t>남원의료원</a:t>
            </a:r>
            <a:r>
              <a:rPr lang="en-US" altLang="ko-KR" sz="1200" dirty="0" smtClean="0"/>
              <a:t>』</a:t>
            </a:r>
          </a:p>
          <a:p>
            <a:pPr fontAlgn="base" latinLnBrk="0"/>
            <a:endParaRPr lang="ko-KR" altLang="en-US" sz="600" dirty="0"/>
          </a:p>
          <a:p>
            <a:pPr fontAlgn="base" latinLnBrk="0"/>
            <a:r>
              <a:rPr lang="ko-KR" altLang="en-US" sz="1200" dirty="0"/>
              <a:t>○ </a:t>
            </a:r>
            <a:r>
              <a:rPr lang="en-US" altLang="ko-KR" sz="1200" dirty="0" smtClean="0"/>
              <a:t>2018.03</a:t>
            </a:r>
            <a:r>
              <a:rPr lang="en-US" altLang="ko-KR" sz="1200" dirty="0"/>
              <a:t>. </a:t>
            </a:r>
            <a:r>
              <a:rPr lang="ko-KR" altLang="en-US" sz="1200" dirty="0"/>
              <a:t>－ 간호</a:t>
            </a:r>
            <a:r>
              <a:rPr lang="en-US" altLang="ko-KR" sz="1200" dirty="0"/>
              <a:t>·</a:t>
            </a:r>
            <a:r>
              <a:rPr lang="ko-KR" altLang="en-US" sz="1200" dirty="0"/>
              <a:t>간병 </a:t>
            </a:r>
            <a:r>
              <a:rPr lang="ko-KR" altLang="en-US" sz="1200" dirty="0" smtClean="0"/>
              <a:t>통합서비스병동 </a:t>
            </a:r>
            <a:r>
              <a:rPr lang="ko-KR" altLang="en-US" sz="1200" dirty="0"/>
              <a:t>개설</a:t>
            </a:r>
            <a:r>
              <a:rPr lang="en-US" altLang="ko-KR" sz="1200" dirty="0"/>
              <a:t>(20</a:t>
            </a:r>
            <a:r>
              <a:rPr lang="ko-KR" altLang="en-US" sz="1200" dirty="0"/>
              <a:t>병상</a:t>
            </a:r>
            <a:r>
              <a:rPr lang="en-US" altLang="ko-KR" sz="1200" dirty="0" smtClean="0"/>
              <a:t>)</a:t>
            </a:r>
          </a:p>
          <a:p>
            <a:pPr fontAlgn="base" latinLnBrk="0"/>
            <a:endParaRPr lang="ko-KR" altLang="en-US" sz="600" dirty="0"/>
          </a:p>
          <a:p>
            <a:pPr fontAlgn="base" latinLnBrk="0"/>
            <a:r>
              <a:rPr lang="ko-KR" altLang="en-US" sz="1200" dirty="0"/>
              <a:t>○ </a:t>
            </a:r>
            <a:r>
              <a:rPr lang="en-US" altLang="ko-KR" sz="1200" dirty="0" smtClean="0"/>
              <a:t>2019.12</a:t>
            </a:r>
            <a:r>
              <a:rPr lang="en-US" altLang="ko-KR" sz="1200" dirty="0"/>
              <a:t>. </a:t>
            </a:r>
            <a:r>
              <a:rPr lang="ko-KR" altLang="en-US" sz="1200" dirty="0"/>
              <a:t>－ 의료기관 ‘인증’</a:t>
            </a:r>
            <a:r>
              <a:rPr lang="en-US" altLang="ko-KR" sz="1200" dirty="0"/>
              <a:t>(</a:t>
            </a:r>
            <a:r>
              <a:rPr lang="en-US" altLang="ko-KR" sz="1200" dirty="0" smtClean="0"/>
              <a:t>’19.12.23.~’23.12.22.)</a:t>
            </a:r>
          </a:p>
          <a:p>
            <a:pPr fontAlgn="base" latinLnBrk="0"/>
            <a:endParaRPr lang="ko-KR" altLang="en-US" sz="600" dirty="0"/>
          </a:p>
          <a:p>
            <a:pPr fontAlgn="base" latinLnBrk="0"/>
            <a:r>
              <a:rPr lang="ko-KR" altLang="en-US" sz="1200" dirty="0"/>
              <a:t>○ </a:t>
            </a:r>
            <a:r>
              <a:rPr lang="en-US" altLang="ko-KR" sz="1200" dirty="0" smtClean="0"/>
              <a:t>2020.05</a:t>
            </a:r>
            <a:r>
              <a:rPr lang="en-US" altLang="ko-KR" sz="1200" dirty="0"/>
              <a:t>. </a:t>
            </a:r>
            <a:r>
              <a:rPr lang="ko-KR" altLang="en-US" sz="1200" dirty="0"/>
              <a:t>－ 지역 책임의료기관 지정</a:t>
            </a:r>
            <a:r>
              <a:rPr lang="en-US" altLang="ko-KR" sz="1200" dirty="0"/>
              <a:t>(</a:t>
            </a:r>
            <a:r>
              <a:rPr lang="ko-KR" altLang="en-US" sz="1200" dirty="0"/>
              <a:t>보건복지부</a:t>
            </a:r>
            <a:r>
              <a:rPr lang="en-US" altLang="ko-KR" sz="1200" dirty="0" smtClean="0"/>
              <a:t>)</a:t>
            </a:r>
          </a:p>
          <a:p>
            <a:pPr fontAlgn="base" latinLnBrk="0"/>
            <a:endParaRPr lang="ko-KR" altLang="en-US" sz="600" dirty="0"/>
          </a:p>
          <a:p>
            <a:pPr fontAlgn="base" latinLnBrk="0"/>
            <a:r>
              <a:rPr lang="ko-KR" altLang="en-US" sz="1200" dirty="0"/>
              <a:t>○ </a:t>
            </a:r>
            <a:r>
              <a:rPr lang="en-US" altLang="ko-KR" sz="1200" dirty="0" smtClean="0"/>
              <a:t>2020.12</a:t>
            </a:r>
            <a:r>
              <a:rPr lang="en-US" altLang="ko-KR" sz="1200" dirty="0"/>
              <a:t>. </a:t>
            </a:r>
            <a:r>
              <a:rPr lang="ko-KR" altLang="en-US" sz="1200" dirty="0"/>
              <a:t>－ </a:t>
            </a:r>
            <a:r>
              <a:rPr lang="en-US" altLang="ko-KR" sz="1200" dirty="0"/>
              <a:t>2020</a:t>
            </a:r>
            <a:r>
              <a:rPr lang="ko-KR" altLang="en-US" sz="1200" dirty="0"/>
              <a:t>년 운영평가 ‘</a:t>
            </a:r>
            <a:r>
              <a:rPr lang="en-US" altLang="ko-KR" sz="1200" dirty="0"/>
              <a:t>A’</a:t>
            </a:r>
            <a:r>
              <a:rPr lang="ko-KR" altLang="en-US" sz="1200" dirty="0"/>
              <a:t>등급</a:t>
            </a:r>
            <a:r>
              <a:rPr lang="en-US" altLang="ko-KR" sz="1200" dirty="0"/>
              <a:t>(</a:t>
            </a:r>
            <a:r>
              <a:rPr lang="ko-KR" altLang="en-US" sz="1200" dirty="0"/>
              <a:t>보건복지부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sp>
        <p:nvSpPr>
          <p:cNvPr id="100" name="Rectangle 20"/>
          <p:cNvSpPr>
            <a:spLocks noChangeArrowheads="1"/>
          </p:cNvSpPr>
          <p:nvPr/>
        </p:nvSpPr>
        <p:spPr bwMode="auto">
          <a:xfrm>
            <a:off x="4773629" y="1885680"/>
            <a:ext cx="3913187" cy="154332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90000"/>
          <a:lstStyle/>
          <a:p>
            <a:pPr fontAlgn="base" latinLnBrk="0"/>
            <a:r>
              <a:rPr lang="ko-KR" altLang="en-US" sz="1200" dirty="0">
                <a:latin typeface="+mj-lt"/>
              </a:rPr>
              <a:t>○ </a:t>
            </a:r>
            <a:r>
              <a:rPr lang="ko-KR" altLang="en-US" sz="1200" dirty="0" smtClean="0">
                <a:latin typeface="+mj-lt"/>
              </a:rPr>
              <a:t>부   </a:t>
            </a:r>
            <a:r>
              <a:rPr lang="ko-KR" altLang="en-US" sz="1200" dirty="0">
                <a:latin typeface="+mj-lt"/>
              </a:rPr>
              <a:t>지 </a:t>
            </a:r>
            <a:r>
              <a:rPr lang="en-US" altLang="ko-KR" sz="1200" dirty="0">
                <a:latin typeface="+mj-lt"/>
              </a:rPr>
              <a:t>: 110,916m</a:t>
            </a:r>
            <a:r>
              <a:rPr lang="en-US" altLang="ko-KR" sz="1200" baseline="30000" dirty="0">
                <a:latin typeface="+mj-lt"/>
              </a:rPr>
              <a:t>2</a:t>
            </a:r>
            <a:r>
              <a:rPr lang="en-US" altLang="ko-KR" sz="1200" dirty="0">
                <a:latin typeface="+mj-lt"/>
              </a:rPr>
              <a:t>(</a:t>
            </a:r>
            <a:r>
              <a:rPr lang="ko-KR" altLang="en-US" sz="1200" dirty="0">
                <a:latin typeface="+mj-lt"/>
              </a:rPr>
              <a:t>전라북도 남원시</a:t>
            </a:r>
            <a:r>
              <a:rPr lang="en-US" altLang="ko-KR" sz="1200" dirty="0" smtClean="0">
                <a:latin typeface="+mj-lt"/>
              </a:rPr>
              <a:t>)</a:t>
            </a:r>
          </a:p>
          <a:p>
            <a:pPr fontAlgn="base" latinLnBrk="0"/>
            <a:endParaRPr lang="ko-KR" altLang="en-US" sz="400" dirty="0">
              <a:latin typeface="+mj-lt"/>
            </a:endParaRPr>
          </a:p>
          <a:p>
            <a:pPr fontAlgn="base" latinLnBrk="0"/>
            <a:r>
              <a:rPr lang="ko-KR" altLang="en-US" sz="1200" dirty="0">
                <a:latin typeface="+mj-lt"/>
              </a:rPr>
              <a:t>○ 연면적 </a:t>
            </a:r>
            <a:r>
              <a:rPr lang="en-US" altLang="ko-KR" sz="1200" dirty="0">
                <a:latin typeface="+mj-lt"/>
              </a:rPr>
              <a:t>: 42,255m</a:t>
            </a:r>
            <a:r>
              <a:rPr lang="en-US" altLang="ko-KR" sz="1200" baseline="30000" dirty="0">
                <a:latin typeface="+mj-lt"/>
              </a:rPr>
              <a:t>2</a:t>
            </a:r>
            <a:r>
              <a:rPr lang="en-US" altLang="ko-KR" sz="1200" dirty="0">
                <a:latin typeface="+mj-lt"/>
              </a:rPr>
              <a:t>(</a:t>
            </a:r>
            <a:r>
              <a:rPr lang="ko-KR" altLang="en-US" sz="1200" dirty="0">
                <a:latin typeface="+mj-lt"/>
              </a:rPr>
              <a:t>본관</a:t>
            </a:r>
            <a:r>
              <a:rPr lang="en-US" altLang="ko-KR" sz="1200" dirty="0">
                <a:latin typeface="+mj-lt"/>
              </a:rPr>
              <a:t>, </a:t>
            </a:r>
            <a:r>
              <a:rPr lang="ko-KR" altLang="en-US" sz="1200" dirty="0">
                <a:latin typeface="+mj-lt"/>
              </a:rPr>
              <a:t>장례식장</a:t>
            </a:r>
            <a:r>
              <a:rPr lang="en-US" altLang="ko-KR" sz="1200" dirty="0">
                <a:latin typeface="+mj-lt"/>
              </a:rPr>
              <a:t>, </a:t>
            </a:r>
            <a:r>
              <a:rPr lang="ko-KR" altLang="en-US" sz="1200" dirty="0">
                <a:latin typeface="+mj-lt"/>
              </a:rPr>
              <a:t>기숙사 등</a:t>
            </a:r>
            <a:r>
              <a:rPr lang="en-US" altLang="ko-KR" sz="1200" dirty="0" smtClean="0">
                <a:latin typeface="+mj-lt"/>
              </a:rPr>
              <a:t>)</a:t>
            </a:r>
          </a:p>
          <a:p>
            <a:pPr fontAlgn="base" latinLnBrk="0"/>
            <a:endParaRPr lang="ko-KR" altLang="en-US" sz="400" dirty="0">
              <a:latin typeface="+mj-lt"/>
            </a:endParaRPr>
          </a:p>
          <a:p>
            <a:pPr fontAlgn="base" latinLnBrk="0"/>
            <a:r>
              <a:rPr lang="ko-KR" altLang="en-US" sz="1200" dirty="0">
                <a:latin typeface="+mj-lt"/>
              </a:rPr>
              <a:t>○ </a:t>
            </a:r>
            <a:r>
              <a:rPr lang="ko-KR" altLang="en-US" sz="1200" dirty="0" smtClean="0">
                <a:latin typeface="+mj-lt"/>
              </a:rPr>
              <a:t>장   </a:t>
            </a:r>
            <a:r>
              <a:rPr lang="ko-KR" altLang="en-US" sz="1200" dirty="0">
                <a:latin typeface="+mj-lt"/>
              </a:rPr>
              <a:t>비 </a:t>
            </a:r>
            <a:r>
              <a:rPr lang="en-US" altLang="ko-KR" sz="1200" dirty="0">
                <a:latin typeface="+mj-lt"/>
              </a:rPr>
              <a:t>: MRI </a:t>
            </a:r>
            <a:r>
              <a:rPr lang="ko-KR" altLang="en-US" sz="1200" dirty="0">
                <a:latin typeface="+mj-lt"/>
              </a:rPr>
              <a:t>등 </a:t>
            </a:r>
            <a:r>
              <a:rPr lang="en-US" altLang="ko-KR" sz="1200" dirty="0">
                <a:latin typeface="+mj-lt"/>
              </a:rPr>
              <a:t>520</a:t>
            </a:r>
            <a:r>
              <a:rPr lang="ko-KR" altLang="en-US" sz="1200" dirty="0" smtClean="0">
                <a:latin typeface="+mj-lt"/>
              </a:rPr>
              <a:t>품목</a:t>
            </a:r>
            <a:endParaRPr lang="en-US" altLang="ko-KR" sz="1200" dirty="0" smtClean="0">
              <a:latin typeface="+mj-lt"/>
            </a:endParaRPr>
          </a:p>
          <a:p>
            <a:pPr fontAlgn="base" latinLnBrk="0"/>
            <a:endParaRPr lang="ko-KR" altLang="en-US" sz="400" dirty="0">
              <a:latin typeface="+mj-lt"/>
            </a:endParaRPr>
          </a:p>
          <a:p>
            <a:pPr fontAlgn="base" latinLnBrk="0"/>
            <a:r>
              <a:rPr lang="ko-KR" altLang="en-US" sz="1200" dirty="0">
                <a:latin typeface="+mj-lt"/>
              </a:rPr>
              <a:t>○ 병 </a:t>
            </a:r>
            <a:r>
              <a:rPr lang="ko-KR" altLang="en-US" sz="1200" dirty="0" smtClean="0">
                <a:latin typeface="+mj-lt"/>
              </a:rPr>
              <a:t>  상 </a:t>
            </a:r>
            <a:r>
              <a:rPr lang="en-US" altLang="ko-KR" sz="1200" dirty="0">
                <a:latin typeface="+mj-lt"/>
              </a:rPr>
              <a:t>: 277</a:t>
            </a:r>
            <a:r>
              <a:rPr lang="ko-KR" altLang="en-US" sz="1200" dirty="0" smtClean="0">
                <a:latin typeface="+mj-lt"/>
              </a:rPr>
              <a:t>병상</a:t>
            </a:r>
            <a:r>
              <a:rPr lang="en-US" altLang="ko-KR" sz="800" dirty="0" smtClean="0">
                <a:latin typeface="+mj-lt"/>
              </a:rPr>
              <a:t>(</a:t>
            </a:r>
            <a:r>
              <a:rPr lang="ko-KR" altLang="en-US" sz="800" dirty="0">
                <a:latin typeface="+mj-lt"/>
              </a:rPr>
              <a:t>일반 </a:t>
            </a:r>
            <a:r>
              <a:rPr lang="en-US" altLang="ko-KR" sz="800" dirty="0">
                <a:latin typeface="+mj-lt"/>
              </a:rPr>
              <a:t>233, </a:t>
            </a:r>
            <a:r>
              <a:rPr lang="ko-KR" altLang="en-US" sz="800" dirty="0">
                <a:latin typeface="+mj-lt"/>
              </a:rPr>
              <a:t>호스피스 </a:t>
            </a:r>
            <a:r>
              <a:rPr lang="en-US" altLang="ko-KR" sz="800" dirty="0">
                <a:latin typeface="+mj-lt"/>
              </a:rPr>
              <a:t>10, </a:t>
            </a:r>
            <a:r>
              <a:rPr lang="ko-KR" altLang="en-US" sz="800" dirty="0" smtClean="0">
                <a:latin typeface="+mj-lt"/>
              </a:rPr>
              <a:t>간호</a:t>
            </a:r>
            <a:r>
              <a:rPr lang="en-US" altLang="ko-KR" sz="800" dirty="0" smtClean="0">
                <a:latin typeface="+mj-lt"/>
              </a:rPr>
              <a:t>·</a:t>
            </a:r>
            <a:r>
              <a:rPr lang="ko-KR" altLang="en-US" sz="800" dirty="0" smtClean="0">
                <a:latin typeface="+mj-lt"/>
              </a:rPr>
              <a:t>간병 </a:t>
            </a:r>
            <a:r>
              <a:rPr lang="en-US" altLang="ko-KR" sz="800" dirty="0">
                <a:latin typeface="+mj-lt"/>
              </a:rPr>
              <a:t>24, </a:t>
            </a:r>
            <a:r>
              <a:rPr lang="ko-KR" altLang="en-US" sz="800" dirty="0">
                <a:latin typeface="+mj-lt"/>
              </a:rPr>
              <a:t>중환자실 </a:t>
            </a:r>
            <a:r>
              <a:rPr lang="en-US" altLang="ko-KR" sz="800" dirty="0">
                <a:latin typeface="+mj-lt"/>
              </a:rPr>
              <a:t>10)</a:t>
            </a:r>
            <a:endParaRPr lang="ko-KR" altLang="en-US" sz="1200" dirty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</a:t>
            </a:r>
            <a:r>
              <a:rPr lang="en-US" altLang="ko-KR" sz="1000" dirty="0" smtClean="0">
                <a:latin typeface="+mj-lt"/>
              </a:rPr>
              <a:t> - </a:t>
            </a:r>
            <a:r>
              <a:rPr lang="ko-KR" altLang="en-US" sz="1000" dirty="0">
                <a:latin typeface="+mj-lt"/>
              </a:rPr>
              <a:t>특실 </a:t>
            </a:r>
            <a:r>
              <a:rPr lang="en-US" altLang="ko-KR" sz="1000" dirty="0">
                <a:latin typeface="+mj-lt"/>
              </a:rPr>
              <a:t>1, 1</a:t>
            </a:r>
            <a:r>
              <a:rPr lang="ko-KR" altLang="en-US" sz="1000" dirty="0" smtClean="0">
                <a:latin typeface="+mj-lt"/>
              </a:rPr>
              <a:t>인실 </a:t>
            </a:r>
            <a:r>
              <a:rPr lang="en-US" altLang="ko-KR" sz="1000" dirty="0" smtClean="0">
                <a:latin typeface="+mj-lt"/>
              </a:rPr>
              <a:t>39</a:t>
            </a:r>
            <a:r>
              <a:rPr lang="en-US" altLang="ko-KR" sz="1000" dirty="0">
                <a:latin typeface="+mj-lt"/>
              </a:rPr>
              <a:t>, 2</a:t>
            </a:r>
            <a:r>
              <a:rPr lang="ko-KR" altLang="en-US" sz="1000" dirty="0">
                <a:latin typeface="+mj-lt"/>
              </a:rPr>
              <a:t>인실 </a:t>
            </a:r>
            <a:r>
              <a:rPr lang="en-US" altLang="ko-KR" sz="1000" dirty="0">
                <a:latin typeface="+mj-lt"/>
              </a:rPr>
              <a:t>2, 3</a:t>
            </a:r>
            <a:r>
              <a:rPr lang="ko-KR" altLang="en-US" sz="1000" dirty="0">
                <a:latin typeface="+mj-lt"/>
              </a:rPr>
              <a:t>인실 </a:t>
            </a:r>
            <a:r>
              <a:rPr lang="en-US" altLang="ko-KR" sz="1000" dirty="0">
                <a:latin typeface="+mj-lt"/>
              </a:rPr>
              <a:t>6, 4</a:t>
            </a:r>
            <a:r>
              <a:rPr lang="ko-KR" altLang="en-US" sz="1000" dirty="0">
                <a:latin typeface="+mj-lt"/>
              </a:rPr>
              <a:t>인실 </a:t>
            </a:r>
            <a:r>
              <a:rPr lang="en-US" altLang="ko-KR" sz="1000" dirty="0" smtClean="0">
                <a:latin typeface="+mj-lt"/>
              </a:rPr>
              <a:t>24</a:t>
            </a:r>
            <a:r>
              <a:rPr lang="en-US" altLang="ko-KR" sz="1000" dirty="0" smtClean="0">
                <a:latin typeface="+mj-lt"/>
              </a:rPr>
              <a:t>, </a:t>
            </a:r>
            <a:r>
              <a:rPr lang="en-US" altLang="ko-KR" sz="1000" dirty="0" smtClean="0">
                <a:latin typeface="+mj-lt"/>
              </a:rPr>
              <a:t>5</a:t>
            </a:r>
            <a:r>
              <a:rPr lang="ko-KR" altLang="en-US" sz="1000" dirty="0" smtClean="0">
                <a:latin typeface="+mj-lt"/>
              </a:rPr>
              <a:t>인실 </a:t>
            </a:r>
            <a:r>
              <a:rPr lang="en-US" altLang="ko-KR" sz="1000" dirty="0">
                <a:latin typeface="+mj-lt"/>
              </a:rPr>
              <a:t>195, </a:t>
            </a:r>
            <a:r>
              <a:rPr lang="en-US" altLang="ko-KR" sz="1000" dirty="0" smtClean="0">
                <a:latin typeface="+mj-lt"/>
              </a:rPr>
              <a:t>      </a:t>
            </a:r>
          </a:p>
          <a:p>
            <a:pPr fontAlgn="base" latinLnBrk="0"/>
            <a:r>
              <a:rPr lang="en-US" altLang="ko-KR" sz="1000" dirty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    </a:t>
            </a:r>
            <a:r>
              <a:rPr lang="ko-KR" altLang="en-US" sz="1000" dirty="0" smtClean="0">
                <a:latin typeface="+mj-lt"/>
              </a:rPr>
              <a:t>중환자실 </a:t>
            </a:r>
            <a:r>
              <a:rPr lang="en-US" altLang="ko-KR" sz="1000" dirty="0" smtClean="0">
                <a:latin typeface="+mj-lt"/>
              </a:rPr>
              <a:t>10</a:t>
            </a:r>
            <a:endParaRPr lang="ko-KR" altLang="en-US" sz="1000" dirty="0">
              <a:latin typeface="+mj-lt"/>
            </a:endParaRPr>
          </a:p>
        </p:txBody>
      </p:sp>
      <p:sp>
        <p:nvSpPr>
          <p:cNvPr id="101" name="Rectangle 20"/>
          <p:cNvSpPr>
            <a:spLocks noChangeArrowheads="1"/>
          </p:cNvSpPr>
          <p:nvPr/>
        </p:nvSpPr>
        <p:spPr bwMode="auto">
          <a:xfrm>
            <a:off x="4773629" y="3755972"/>
            <a:ext cx="3913187" cy="225078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396000"/>
          <a:lstStyle/>
          <a:p>
            <a:pPr fontAlgn="base" latinLnBrk="0"/>
            <a:endParaRPr lang="en-US" altLang="ko-KR" sz="1200" dirty="0" smtClean="0">
              <a:latin typeface="+mj-lt"/>
            </a:endParaRPr>
          </a:p>
          <a:p>
            <a:pPr fontAlgn="base" latinLnBrk="0"/>
            <a:endParaRPr lang="en-US" altLang="ko-KR" sz="1200" dirty="0">
              <a:latin typeface="+mj-lt"/>
            </a:endParaRPr>
          </a:p>
          <a:p>
            <a:pPr fontAlgn="base" latinLnBrk="0"/>
            <a:endParaRPr lang="en-US" altLang="ko-KR" sz="1200" dirty="0" smtClean="0">
              <a:latin typeface="+mj-lt"/>
            </a:endParaRPr>
          </a:p>
          <a:p>
            <a:pPr fontAlgn="base" latinLnBrk="0"/>
            <a:endParaRPr lang="en-US" altLang="ko-KR" sz="1200" dirty="0">
              <a:latin typeface="+mj-lt"/>
            </a:endParaRPr>
          </a:p>
          <a:p>
            <a:pPr fontAlgn="base" latinLnBrk="0"/>
            <a:endParaRPr lang="ko-KR" altLang="en-US" sz="300" spc="-150" dirty="0">
              <a:latin typeface="+mj-lt"/>
            </a:endParaRPr>
          </a:p>
          <a:p>
            <a:pPr algn="just">
              <a:spcBef>
                <a:spcPct val="50000"/>
              </a:spcBef>
            </a:pPr>
            <a:endParaRPr lang="ko-KR" altLang="en-US" sz="1200" dirty="0">
              <a:solidFill>
                <a:srgbClr val="000000"/>
              </a:solidFill>
              <a:latin typeface="+mj-lt"/>
              <a:ea typeface="가는각진제목체" pitchFamily="18" charset="-127"/>
              <a:cs typeface="휴먼명조,한컴돋움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40973" y="3862963"/>
            <a:ext cx="1951791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ko-KR" altLang="en-US" sz="1100" dirty="0" smtClean="0">
                <a:latin typeface="+mj-lt"/>
              </a:rPr>
              <a:t>○ </a:t>
            </a:r>
            <a:r>
              <a:rPr lang="ko-KR" altLang="en-US" sz="1100" dirty="0" err="1" smtClean="0">
                <a:latin typeface="+mj-lt"/>
              </a:rPr>
              <a:t>진료권역</a:t>
            </a:r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en-US" altLang="ko-KR" sz="900" dirty="0" smtClean="0">
                <a:latin typeface="+mj-lt"/>
              </a:rPr>
              <a:t>     </a:t>
            </a:r>
            <a:r>
              <a:rPr lang="en-US" altLang="ko-KR" sz="1100" dirty="0" smtClean="0">
                <a:latin typeface="+mj-lt"/>
              </a:rPr>
              <a:t>3</a:t>
            </a:r>
            <a:r>
              <a:rPr lang="ko-KR" altLang="en-US" sz="1100" dirty="0" smtClean="0">
                <a:latin typeface="+mj-lt"/>
              </a:rPr>
              <a:t>도 </a:t>
            </a:r>
            <a:r>
              <a:rPr lang="en-US" altLang="ko-KR" sz="1100" dirty="0" smtClean="0">
                <a:latin typeface="+mj-lt"/>
              </a:rPr>
              <a:t>7</a:t>
            </a:r>
            <a:r>
              <a:rPr lang="ko-KR" altLang="en-US" sz="1100" dirty="0">
                <a:latin typeface="+mj-lt"/>
              </a:rPr>
              <a:t>개 </a:t>
            </a:r>
            <a:r>
              <a:rPr lang="ko-KR" altLang="en-US" sz="1100" dirty="0" smtClean="0">
                <a:latin typeface="+mj-lt"/>
              </a:rPr>
              <a:t>시</a:t>
            </a:r>
            <a:r>
              <a:rPr lang="en-US" altLang="ko-KR" sz="1100" dirty="0" smtClean="0">
                <a:latin typeface="+mj-lt"/>
              </a:rPr>
              <a:t>·</a:t>
            </a:r>
            <a:r>
              <a:rPr lang="ko-KR" altLang="en-US" sz="1100" dirty="0">
                <a:latin typeface="+mj-lt"/>
              </a:rPr>
              <a:t>군</a:t>
            </a:r>
            <a:r>
              <a:rPr lang="en-US" altLang="ko-KR" sz="1100" dirty="0">
                <a:latin typeface="+mj-lt"/>
              </a:rPr>
              <a:t>(248</a:t>
            </a:r>
            <a:r>
              <a:rPr lang="ko-KR" altLang="en-US" sz="1100" dirty="0">
                <a:latin typeface="+mj-lt"/>
              </a:rPr>
              <a:t>천명</a:t>
            </a:r>
            <a:r>
              <a:rPr lang="en-US" altLang="ko-KR" sz="1100" dirty="0">
                <a:latin typeface="+mj-lt"/>
              </a:rPr>
              <a:t>)</a:t>
            </a:r>
            <a:endParaRPr lang="ko-KR" altLang="en-US" sz="1100" dirty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전북</a:t>
            </a:r>
            <a:r>
              <a:rPr lang="en-US" altLang="ko-KR" sz="1000" dirty="0" smtClean="0">
                <a:latin typeface="+mj-lt"/>
              </a:rPr>
              <a:t> : </a:t>
            </a:r>
            <a:r>
              <a:rPr lang="ko-KR" altLang="en-US" sz="1000" dirty="0" smtClean="0">
                <a:latin typeface="+mj-lt"/>
              </a:rPr>
              <a:t>남원시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>
                <a:latin typeface="+mj-lt"/>
              </a:rPr>
              <a:t>임실군</a:t>
            </a:r>
            <a:r>
              <a:rPr lang="en-US" altLang="ko-KR" sz="1000" dirty="0" smtClean="0">
                <a:latin typeface="+mj-lt"/>
              </a:rPr>
              <a:t>·</a:t>
            </a:r>
          </a:p>
          <a:p>
            <a:pPr fontAlgn="base" latinLnBrk="0"/>
            <a:r>
              <a:rPr lang="ko-KR" altLang="en-US" sz="1000" dirty="0" smtClean="0">
                <a:solidFill>
                  <a:schemeClr val="bg1"/>
                </a:solidFill>
              </a:rPr>
              <a:t>    전북</a:t>
            </a:r>
            <a:r>
              <a:rPr lang="en-US" altLang="ko-KR" sz="1000" dirty="0" smtClean="0">
                <a:solidFill>
                  <a:schemeClr val="bg1"/>
                </a:solidFill>
              </a:rPr>
              <a:t> :  </a:t>
            </a:r>
            <a:r>
              <a:rPr lang="ko-KR" altLang="en-US" sz="1000" dirty="0" smtClean="0">
                <a:latin typeface="+mj-lt"/>
              </a:rPr>
              <a:t>순창군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 smtClean="0">
                <a:latin typeface="+mj-lt"/>
              </a:rPr>
              <a:t>장수군</a:t>
            </a:r>
            <a:endParaRPr lang="en-US" altLang="ko-KR" sz="1000" dirty="0" smtClean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전남</a:t>
            </a:r>
            <a:r>
              <a:rPr lang="en-US" altLang="ko-KR" sz="1000" dirty="0" smtClean="0">
                <a:latin typeface="+mj-lt"/>
              </a:rPr>
              <a:t> : </a:t>
            </a:r>
            <a:r>
              <a:rPr lang="ko-KR" altLang="en-US" sz="1000" dirty="0" smtClean="0">
                <a:latin typeface="+mj-lt"/>
              </a:rPr>
              <a:t>구례군</a:t>
            </a:r>
            <a:r>
              <a:rPr lang="en-US" altLang="ko-KR" sz="1000" dirty="0">
                <a:latin typeface="+mj-lt"/>
              </a:rPr>
              <a:t>·</a:t>
            </a:r>
            <a:r>
              <a:rPr lang="ko-KR" altLang="en-US" sz="1000" dirty="0" smtClean="0">
                <a:latin typeface="+mj-lt"/>
              </a:rPr>
              <a:t>곡성군</a:t>
            </a:r>
            <a:endParaRPr lang="en-US" altLang="ko-KR" sz="1000" dirty="0" smtClean="0">
              <a:latin typeface="+mj-lt"/>
            </a:endParaRPr>
          </a:p>
          <a:p>
            <a:pPr fontAlgn="base" latinLnBrk="0"/>
            <a:r>
              <a:rPr lang="en-US" altLang="ko-KR" sz="1000" dirty="0" smtClean="0">
                <a:latin typeface="+mj-lt"/>
              </a:rPr>
              <a:t>   -</a:t>
            </a:r>
            <a:r>
              <a:rPr lang="ko-KR" altLang="en-US" sz="1000" dirty="0" smtClean="0">
                <a:latin typeface="+mj-lt"/>
              </a:rPr>
              <a:t> 경남 </a:t>
            </a:r>
            <a:r>
              <a:rPr lang="en-US" altLang="ko-KR" sz="1000" dirty="0" smtClean="0">
                <a:latin typeface="+mj-lt"/>
              </a:rPr>
              <a:t>: </a:t>
            </a:r>
            <a:r>
              <a:rPr lang="ko-KR" altLang="en-US" sz="1000" dirty="0" smtClean="0">
                <a:latin typeface="+mj-lt"/>
              </a:rPr>
              <a:t>함양군</a:t>
            </a:r>
            <a:endParaRPr lang="ko-KR" altLang="en-US" sz="1000" dirty="0">
              <a:latin typeface="+mj-lt"/>
            </a:endParaRPr>
          </a:p>
          <a:p>
            <a:pPr fontAlgn="base" latinLnBrk="0"/>
            <a:endParaRPr lang="en-US" altLang="ko-KR" sz="1100" dirty="0" smtClean="0">
              <a:latin typeface="+mj-lt"/>
            </a:endParaRPr>
          </a:p>
          <a:p>
            <a:pPr fontAlgn="base" latinLnBrk="0"/>
            <a:r>
              <a:rPr lang="ko-KR" altLang="en-US" sz="1100" dirty="0" smtClean="0">
                <a:latin typeface="+mj-lt"/>
              </a:rPr>
              <a:t>○ </a:t>
            </a:r>
            <a:r>
              <a:rPr lang="ko-KR" altLang="en-US" sz="1100" dirty="0" smtClean="0">
                <a:latin typeface="+mj-lt"/>
              </a:rPr>
              <a:t>인 구</a:t>
            </a:r>
            <a:r>
              <a:rPr lang="en-US" altLang="ko-KR" sz="1100" dirty="0" smtClean="0">
                <a:latin typeface="+mj-lt"/>
              </a:rPr>
              <a:t> </a:t>
            </a:r>
            <a:endParaRPr lang="en-US" altLang="ko-KR" sz="1100" dirty="0">
              <a:latin typeface="+mj-lt"/>
            </a:endParaRPr>
          </a:p>
          <a:p>
            <a:pPr fontAlgn="base" latinLnBrk="0"/>
            <a:r>
              <a:rPr lang="en-US" altLang="ko-KR" sz="1000" spc="-150" dirty="0" smtClean="0">
                <a:latin typeface="+mj-lt"/>
              </a:rPr>
              <a:t>    </a:t>
            </a:r>
            <a:r>
              <a:rPr lang="en-US" altLang="ko-KR" sz="1000" dirty="0" smtClean="0">
                <a:latin typeface="+mj-lt"/>
              </a:rPr>
              <a:t>- </a:t>
            </a:r>
            <a:r>
              <a:rPr lang="ko-KR" altLang="en-US" sz="1000" dirty="0" smtClean="0">
                <a:latin typeface="+mj-lt"/>
              </a:rPr>
              <a:t>남원시</a:t>
            </a:r>
            <a:r>
              <a:rPr lang="ko-KR" altLang="en-US" sz="1000" spc="-150" dirty="0" smtClean="0">
                <a:latin typeface="+mj-lt"/>
              </a:rPr>
              <a:t>   </a:t>
            </a:r>
            <a:r>
              <a:rPr lang="en-US" altLang="ko-KR" sz="1000" dirty="0" smtClean="0">
                <a:latin typeface="+mj-lt"/>
              </a:rPr>
              <a:t>: 80,032</a:t>
            </a:r>
            <a:r>
              <a:rPr lang="ko-KR" altLang="en-US" sz="1000" dirty="0" smtClean="0">
                <a:latin typeface="+mj-lt"/>
              </a:rPr>
              <a:t>명</a:t>
            </a:r>
            <a:endParaRPr lang="en-US" altLang="ko-KR" sz="1000" dirty="0">
              <a:latin typeface="+mj-lt"/>
            </a:endParaRPr>
          </a:p>
          <a:p>
            <a:pPr fontAlgn="base" latinLnBrk="0"/>
            <a:r>
              <a:rPr lang="en-US" altLang="ko-KR" sz="1000" spc="-150" dirty="0" smtClean="0">
                <a:latin typeface="+mj-lt"/>
              </a:rPr>
              <a:t>    -  </a:t>
            </a:r>
            <a:r>
              <a:rPr lang="ko-KR" altLang="en-US" sz="1000" spc="-150" dirty="0" smtClean="0">
                <a:latin typeface="+mj-lt"/>
              </a:rPr>
              <a:t>노인인구  </a:t>
            </a:r>
            <a:r>
              <a:rPr lang="en-US" altLang="ko-KR" sz="1000" spc="-150" dirty="0">
                <a:latin typeface="+mj-lt"/>
              </a:rPr>
              <a:t>: </a:t>
            </a:r>
            <a:r>
              <a:rPr lang="en-US" altLang="ko-KR" sz="1000" spc="-150" dirty="0" smtClean="0">
                <a:latin typeface="+mj-lt"/>
              </a:rPr>
              <a:t> </a:t>
            </a:r>
            <a:r>
              <a:rPr lang="en-US" altLang="ko-KR" sz="1000" dirty="0" smtClean="0">
                <a:latin typeface="+mj-lt"/>
              </a:rPr>
              <a:t>22,968</a:t>
            </a:r>
            <a:r>
              <a:rPr lang="ko-KR" altLang="en-US" sz="1000" dirty="0" smtClean="0">
                <a:latin typeface="+mj-lt"/>
              </a:rPr>
              <a:t>명</a:t>
            </a:r>
            <a:r>
              <a:rPr lang="en-US" altLang="ko-KR" sz="1000" spc="-150" dirty="0" smtClean="0">
                <a:latin typeface="+mj-lt"/>
              </a:rPr>
              <a:t>(28.6%)</a:t>
            </a:r>
            <a:endParaRPr lang="ko-KR" altLang="en-US" sz="1000" spc="-150" dirty="0"/>
          </a:p>
        </p:txBody>
      </p:sp>
      <p:grpSp>
        <p:nvGrpSpPr>
          <p:cNvPr id="6" name="그룹 5"/>
          <p:cNvGrpSpPr>
            <a:grpSpLocks noChangeAspect="1"/>
          </p:cNvGrpSpPr>
          <p:nvPr/>
        </p:nvGrpSpPr>
        <p:grpSpPr>
          <a:xfrm>
            <a:off x="4816663" y="3862963"/>
            <a:ext cx="2445461" cy="2125985"/>
            <a:chOff x="4838921" y="3822959"/>
            <a:chExt cx="2491476" cy="2165989"/>
          </a:xfrm>
        </p:grpSpPr>
        <p:grpSp>
          <p:nvGrpSpPr>
            <p:cNvPr id="105" name="그룹 104"/>
            <p:cNvGrpSpPr>
              <a:grpSpLocks noChangeAspect="1"/>
            </p:cNvGrpSpPr>
            <p:nvPr/>
          </p:nvGrpSpPr>
          <p:grpSpPr>
            <a:xfrm>
              <a:off x="4838921" y="3822959"/>
              <a:ext cx="2177723" cy="2124362"/>
              <a:chOff x="489828" y="1761021"/>
              <a:chExt cx="4464001" cy="4354619"/>
            </a:xfrm>
          </p:grpSpPr>
          <p:grpSp>
            <p:nvGrpSpPr>
              <p:cNvPr id="106" name="그룹 105"/>
              <p:cNvGrpSpPr/>
              <p:nvPr/>
            </p:nvGrpSpPr>
            <p:grpSpPr>
              <a:xfrm>
                <a:off x="489828" y="2033738"/>
                <a:ext cx="4204555" cy="3692637"/>
                <a:chOff x="2136775" y="85725"/>
                <a:chExt cx="6862066" cy="6354319"/>
              </a:xfrm>
            </p:grpSpPr>
            <p:sp>
              <p:nvSpPr>
                <p:cNvPr id="121" name="자유형 120"/>
                <p:cNvSpPr/>
                <p:nvPr/>
              </p:nvSpPr>
              <p:spPr>
                <a:xfrm>
                  <a:off x="7029450" y="641078"/>
                  <a:ext cx="1969391" cy="3740422"/>
                </a:xfrm>
                <a:custGeom>
                  <a:avLst/>
                  <a:gdLst>
                    <a:gd name="connsiteX0" fmla="*/ 628650 w 1969391"/>
                    <a:gd name="connsiteY0" fmla="*/ 6622 h 3740422"/>
                    <a:gd name="connsiteX1" fmla="*/ 628650 w 1969391"/>
                    <a:gd name="connsiteY1" fmla="*/ 6622 h 3740422"/>
                    <a:gd name="connsiteX2" fmla="*/ 571500 w 1969391"/>
                    <a:gd name="connsiteY2" fmla="*/ 272 h 3740422"/>
                    <a:gd name="connsiteX3" fmla="*/ 552450 w 1969391"/>
                    <a:gd name="connsiteY3" fmla="*/ 12972 h 3740422"/>
                    <a:gd name="connsiteX4" fmla="*/ 527050 w 1969391"/>
                    <a:gd name="connsiteY4" fmla="*/ 19322 h 3740422"/>
                    <a:gd name="connsiteX5" fmla="*/ 520700 w 1969391"/>
                    <a:gd name="connsiteY5" fmla="*/ 44722 h 3740422"/>
                    <a:gd name="connsiteX6" fmla="*/ 514350 w 1969391"/>
                    <a:gd name="connsiteY6" fmla="*/ 63772 h 3740422"/>
                    <a:gd name="connsiteX7" fmla="*/ 508000 w 1969391"/>
                    <a:gd name="connsiteY7" fmla="*/ 95522 h 3740422"/>
                    <a:gd name="connsiteX8" fmla="*/ 501650 w 1969391"/>
                    <a:gd name="connsiteY8" fmla="*/ 120922 h 3740422"/>
                    <a:gd name="connsiteX9" fmla="*/ 508000 w 1969391"/>
                    <a:gd name="connsiteY9" fmla="*/ 520972 h 3740422"/>
                    <a:gd name="connsiteX10" fmla="*/ 393700 w 1969391"/>
                    <a:gd name="connsiteY10" fmla="*/ 597172 h 3740422"/>
                    <a:gd name="connsiteX11" fmla="*/ 330200 w 1969391"/>
                    <a:gd name="connsiteY11" fmla="*/ 857522 h 3740422"/>
                    <a:gd name="connsiteX12" fmla="*/ 234950 w 1969391"/>
                    <a:gd name="connsiteY12" fmla="*/ 1016272 h 3740422"/>
                    <a:gd name="connsiteX13" fmla="*/ 342900 w 1969391"/>
                    <a:gd name="connsiteY13" fmla="*/ 1270272 h 3740422"/>
                    <a:gd name="connsiteX14" fmla="*/ 209550 w 1969391"/>
                    <a:gd name="connsiteY14" fmla="*/ 1352822 h 3740422"/>
                    <a:gd name="connsiteX15" fmla="*/ 152400 w 1969391"/>
                    <a:gd name="connsiteY15" fmla="*/ 1530622 h 3740422"/>
                    <a:gd name="connsiteX16" fmla="*/ 152400 w 1969391"/>
                    <a:gd name="connsiteY16" fmla="*/ 1568722 h 3740422"/>
                    <a:gd name="connsiteX17" fmla="*/ 0 w 1969391"/>
                    <a:gd name="connsiteY17" fmla="*/ 1778272 h 3740422"/>
                    <a:gd name="connsiteX18" fmla="*/ 139700 w 1969391"/>
                    <a:gd name="connsiteY18" fmla="*/ 1879872 h 3740422"/>
                    <a:gd name="connsiteX19" fmla="*/ 247650 w 1969391"/>
                    <a:gd name="connsiteY19" fmla="*/ 1924322 h 3740422"/>
                    <a:gd name="connsiteX20" fmla="*/ 279400 w 1969391"/>
                    <a:gd name="connsiteY20" fmla="*/ 1930672 h 3740422"/>
                    <a:gd name="connsiteX21" fmla="*/ 273050 w 1969391"/>
                    <a:gd name="connsiteY21" fmla="*/ 1994172 h 3740422"/>
                    <a:gd name="connsiteX22" fmla="*/ 425450 w 1969391"/>
                    <a:gd name="connsiteY22" fmla="*/ 2254522 h 3740422"/>
                    <a:gd name="connsiteX23" fmla="*/ 463550 w 1969391"/>
                    <a:gd name="connsiteY23" fmla="*/ 2311672 h 3740422"/>
                    <a:gd name="connsiteX24" fmla="*/ 457200 w 1969391"/>
                    <a:gd name="connsiteY24" fmla="*/ 2375172 h 3740422"/>
                    <a:gd name="connsiteX25" fmla="*/ 374650 w 1969391"/>
                    <a:gd name="connsiteY25" fmla="*/ 2413272 h 3740422"/>
                    <a:gd name="connsiteX26" fmla="*/ 342900 w 1969391"/>
                    <a:gd name="connsiteY26" fmla="*/ 2438672 h 3740422"/>
                    <a:gd name="connsiteX27" fmla="*/ 349250 w 1969391"/>
                    <a:gd name="connsiteY27" fmla="*/ 2540272 h 3740422"/>
                    <a:gd name="connsiteX28" fmla="*/ 393700 w 1969391"/>
                    <a:gd name="connsiteY28" fmla="*/ 2616472 h 3740422"/>
                    <a:gd name="connsiteX29" fmla="*/ 488950 w 1969391"/>
                    <a:gd name="connsiteY29" fmla="*/ 2648222 h 3740422"/>
                    <a:gd name="connsiteX30" fmla="*/ 584200 w 1969391"/>
                    <a:gd name="connsiteY30" fmla="*/ 2654572 h 3740422"/>
                    <a:gd name="connsiteX31" fmla="*/ 584200 w 1969391"/>
                    <a:gd name="connsiteY31" fmla="*/ 2705372 h 3740422"/>
                    <a:gd name="connsiteX32" fmla="*/ 539750 w 1969391"/>
                    <a:gd name="connsiteY32" fmla="*/ 2743472 h 3740422"/>
                    <a:gd name="connsiteX33" fmla="*/ 533400 w 1969391"/>
                    <a:gd name="connsiteY33" fmla="*/ 2857772 h 3740422"/>
                    <a:gd name="connsiteX34" fmla="*/ 495300 w 1969391"/>
                    <a:gd name="connsiteY34" fmla="*/ 2972072 h 3740422"/>
                    <a:gd name="connsiteX35" fmla="*/ 381000 w 1969391"/>
                    <a:gd name="connsiteY35" fmla="*/ 3073672 h 3740422"/>
                    <a:gd name="connsiteX36" fmla="*/ 304800 w 1969391"/>
                    <a:gd name="connsiteY36" fmla="*/ 3130822 h 3740422"/>
                    <a:gd name="connsiteX37" fmla="*/ 285750 w 1969391"/>
                    <a:gd name="connsiteY37" fmla="*/ 3238772 h 3740422"/>
                    <a:gd name="connsiteX38" fmla="*/ 203200 w 1969391"/>
                    <a:gd name="connsiteY38" fmla="*/ 3353072 h 3740422"/>
                    <a:gd name="connsiteX39" fmla="*/ 222250 w 1969391"/>
                    <a:gd name="connsiteY39" fmla="*/ 3511822 h 3740422"/>
                    <a:gd name="connsiteX40" fmla="*/ 266700 w 1969391"/>
                    <a:gd name="connsiteY40" fmla="*/ 3581672 h 3740422"/>
                    <a:gd name="connsiteX41" fmla="*/ 285750 w 1969391"/>
                    <a:gd name="connsiteY41" fmla="*/ 3651522 h 3740422"/>
                    <a:gd name="connsiteX42" fmla="*/ 419100 w 1969391"/>
                    <a:gd name="connsiteY42" fmla="*/ 3702322 h 3740422"/>
                    <a:gd name="connsiteX43" fmla="*/ 501650 w 1969391"/>
                    <a:gd name="connsiteY43" fmla="*/ 3670572 h 3740422"/>
                    <a:gd name="connsiteX44" fmla="*/ 527050 w 1969391"/>
                    <a:gd name="connsiteY44" fmla="*/ 3664222 h 3740422"/>
                    <a:gd name="connsiteX45" fmla="*/ 546100 w 1969391"/>
                    <a:gd name="connsiteY45" fmla="*/ 3670572 h 3740422"/>
                    <a:gd name="connsiteX46" fmla="*/ 571500 w 1969391"/>
                    <a:gd name="connsiteY46" fmla="*/ 3708672 h 3740422"/>
                    <a:gd name="connsiteX47" fmla="*/ 577850 w 1969391"/>
                    <a:gd name="connsiteY47" fmla="*/ 3727722 h 3740422"/>
                    <a:gd name="connsiteX48" fmla="*/ 596900 w 1969391"/>
                    <a:gd name="connsiteY48" fmla="*/ 3740422 h 3740422"/>
                    <a:gd name="connsiteX49" fmla="*/ 673100 w 1969391"/>
                    <a:gd name="connsiteY49" fmla="*/ 3734072 h 3740422"/>
                    <a:gd name="connsiteX50" fmla="*/ 692150 w 1969391"/>
                    <a:gd name="connsiteY50" fmla="*/ 3727722 h 3740422"/>
                    <a:gd name="connsiteX51" fmla="*/ 863600 w 1969391"/>
                    <a:gd name="connsiteY51" fmla="*/ 3721372 h 3740422"/>
                    <a:gd name="connsiteX52" fmla="*/ 876300 w 1969391"/>
                    <a:gd name="connsiteY52" fmla="*/ 3702322 h 3740422"/>
                    <a:gd name="connsiteX53" fmla="*/ 895350 w 1969391"/>
                    <a:gd name="connsiteY53" fmla="*/ 3676922 h 3740422"/>
                    <a:gd name="connsiteX54" fmla="*/ 901700 w 1969391"/>
                    <a:gd name="connsiteY54" fmla="*/ 3651522 h 3740422"/>
                    <a:gd name="connsiteX55" fmla="*/ 914400 w 1969391"/>
                    <a:gd name="connsiteY55" fmla="*/ 3632472 h 3740422"/>
                    <a:gd name="connsiteX56" fmla="*/ 920750 w 1969391"/>
                    <a:gd name="connsiteY56" fmla="*/ 3613422 h 3740422"/>
                    <a:gd name="connsiteX57" fmla="*/ 958850 w 1969391"/>
                    <a:gd name="connsiteY57" fmla="*/ 3575322 h 3740422"/>
                    <a:gd name="connsiteX58" fmla="*/ 990600 w 1969391"/>
                    <a:gd name="connsiteY58" fmla="*/ 3537222 h 3740422"/>
                    <a:gd name="connsiteX59" fmla="*/ 1003300 w 1969391"/>
                    <a:gd name="connsiteY59" fmla="*/ 3480072 h 3740422"/>
                    <a:gd name="connsiteX60" fmla="*/ 1028700 w 1969391"/>
                    <a:gd name="connsiteY60" fmla="*/ 3441972 h 3740422"/>
                    <a:gd name="connsiteX61" fmla="*/ 1035050 w 1969391"/>
                    <a:gd name="connsiteY61" fmla="*/ 3372122 h 3740422"/>
                    <a:gd name="connsiteX62" fmla="*/ 1041400 w 1969391"/>
                    <a:gd name="connsiteY62" fmla="*/ 3251472 h 3740422"/>
                    <a:gd name="connsiteX63" fmla="*/ 1060450 w 1969391"/>
                    <a:gd name="connsiteY63" fmla="*/ 3232422 h 3740422"/>
                    <a:gd name="connsiteX64" fmla="*/ 1073150 w 1969391"/>
                    <a:gd name="connsiteY64" fmla="*/ 3213372 h 3740422"/>
                    <a:gd name="connsiteX65" fmla="*/ 1111250 w 1969391"/>
                    <a:gd name="connsiteY65" fmla="*/ 3168922 h 3740422"/>
                    <a:gd name="connsiteX66" fmla="*/ 1117600 w 1969391"/>
                    <a:gd name="connsiteY66" fmla="*/ 3149872 h 3740422"/>
                    <a:gd name="connsiteX67" fmla="*/ 1143000 w 1969391"/>
                    <a:gd name="connsiteY67" fmla="*/ 3111772 h 3740422"/>
                    <a:gd name="connsiteX68" fmla="*/ 1162050 w 1969391"/>
                    <a:gd name="connsiteY68" fmla="*/ 3073672 h 3740422"/>
                    <a:gd name="connsiteX69" fmla="*/ 1168400 w 1969391"/>
                    <a:gd name="connsiteY69" fmla="*/ 3054622 h 3740422"/>
                    <a:gd name="connsiteX70" fmla="*/ 1174750 w 1969391"/>
                    <a:gd name="connsiteY70" fmla="*/ 3029222 h 3740422"/>
                    <a:gd name="connsiteX71" fmla="*/ 1193800 w 1969391"/>
                    <a:gd name="connsiteY71" fmla="*/ 3010172 h 3740422"/>
                    <a:gd name="connsiteX72" fmla="*/ 1206500 w 1969391"/>
                    <a:gd name="connsiteY72" fmla="*/ 2991122 h 3740422"/>
                    <a:gd name="connsiteX73" fmla="*/ 1225550 w 1969391"/>
                    <a:gd name="connsiteY73" fmla="*/ 2953022 h 3740422"/>
                    <a:gd name="connsiteX74" fmla="*/ 1231900 w 1969391"/>
                    <a:gd name="connsiteY74" fmla="*/ 2927622 h 3740422"/>
                    <a:gd name="connsiteX75" fmla="*/ 1238250 w 1969391"/>
                    <a:gd name="connsiteY75" fmla="*/ 2895872 h 3740422"/>
                    <a:gd name="connsiteX76" fmla="*/ 1257300 w 1969391"/>
                    <a:gd name="connsiteY76" fmla="*/ 2876822 h 3740422"/>
                    <a:gd name="connsiteX77" fmla="*/ 1270000 w 1969391"/>
                    <a:gd name="connsiteY77" fmla="*/ 2857772 h 3740422"/>
                    <a:gd name="connsiteX78" fmla="*/ 1289050 w 1969391"/>
                    <a:gd name="connsiteY78" fmla="*/ 2800622 h 3740422"/>
                    <a:gd name="connsiteX79" fmla="*/ 1301750 w 1969391"/>
                    <a:gd name="connsiteY79" fmla="*/ 2762522 h 3740422"/>
                    <a:gd name="connsiteX80" fmla="*/ 1314450 w 1969391"/>
                    <a:gd name="connsiteY80" fmla="*/ 2743472 h 3740422"/>
                    <a:gd name="connsiteX81" fmla="*/ 1327150 w 1969391"/>
                    <a:gd name="connsiteY81" fmla="*/ 2705372 h 3740422"/>
                    <a:gd name="connsiteX82" fmla="*/ 1339850 w 1969391"/>
                    <a:gd name="connsiteY82" fmla="*/ 2679972 h 3740422"/>
                    <a:gd name="connsiteX83" fmla="*/ 1346200 w 1969391"/>
                    <a:gd name="connsiteY83" fmla="*/ 2648222 h 3740422"/>
                    <a:gd name="connsiteX84" fmla="*/ 1377950 w 1969391"/>
                    <a:gd name="connsiteY84" fmla="*/ 2603772 h 3740422"/>
                    <a:gd name="connsiteX85" fmla="*/ 1384300 w 1969391"/>
                    <a:gd name="connsiteY85" fmla="*/ 2584722 h 3740422"/>
                    <a:gd name="connsiteX86" fmla="*/ 1403350 w 1969391"/>
                    <a:gd name="connsiteY86" fmla="*/ 2565672 h 3740422"/>
                    <a:gd name="connsiteX87" fmla="*/ 1416050 w 1969391"/>
                    <a:gd name="connsiteY87" fmla="*/ 2546622 h 3740422"/>
                    <a:gd name="connsiteX88" fmla="*/ 1454150 w 1969391"/>
                    <a:gd name="connsiteY88" fmla="*/ 2483122 h 3740422"/>
                    <a:gd name="connsiteX89" fmla="*/ 1466850 w 1969391"/>
                    <a:gd name="connsiteY89" fmla="*/ 2457722 h 3740422"/>
                    <a:gd name="connsiteX90" fmla="*/ 1511300 w 1969391"/>
                    <a:gd name="connsiteY90" fmla="*/ 2419622 h 3740422"/>
                    <a:gd name="connsiteX91" fmla="*/ 1549400 w 1969391"/>
                    <a:gd name="connsiteY91" fmla="*/ 2387872 h 3740422"/>
                    <a:gd name="connsiteX92" fmla="*/ 1562100 w 1969391"/>
                    <a:gd name="connsiteY92" fmla="*/ 2330722 h 3740422"/>
                    <a:gd name="connsiteX93" fmla="*/ 1581150 w 1969391"/>
                    <a:gd name="connsiteY93" fmla="*/ 2184672 h 3740422"/>
                    <a:gd name="connsiteX94" fmla="*/ 1619250 w 1969391"/>
                    <a:gd name="connsiteY94" fmla="*/ 2083072 h 3740422"/>
                    <a:gd name="connsiteX95" fmla="*/ 1625600 w 1969391"/>
                    <a:gd name="connsiteY95" fmla="*/ 2057672 h 3740422"/>
                    <a:gd name="connsiteX96" fmla="*/ 1612900 w 1969391"/>
                    <a:gd name="connsiteY96" fmla="*/ 2006872 h 3740422"/>
                    <a:gd name="connsiteX97" fmla="*/ 1606550 w 1969391"/>
                    <a:gd name="connsiteY97" fmla="*/ 1975122 h 3740422"/>
                    <a:gd name="connsiteX98" fmla="*/ 1619250 w 1969391"/>
                    <a:gd name="connsiteY98" fmla="*/ 1892572 h 3740422"/>
                    <a:gd name="connsiteX99" fmla="*/ 1663700 w 1969391"/>
                    <a:gd name="connsiteY99" fmla="*/ 1848122 h 3740422"/>
                    <a:gd name="connsiteX100" fmla="*/ 1682750 w 1969391"/>
                    <a:gd name="connsiteY100" fmla="*/ 1822722 h 3740422"/>
                    <a:gd name="connsiteX101" fmla="*/ 1720850 w 1969391"/>
                    <a:gd name="connsiteY101" fmla="*/ 1784622 h 3740422"/>
                    <a:gd name="connsiteX102" fmla="*/ 1752600 w 1969391"/>
                    <a:gd name="connsiteY102" fmla="*/ 1752872 h 3740422"/>
                    <a:gd name="connsiteX103" fmla="*/ 1765300 w 1969391"/>
                    <a:gd name="connsiteY103" fmla="*/ 1733822 h 3740422"/>
                    <a:gd name="connsiteX104" fmla="*/ 1771650 w 1969391"/>
                    <a:gd name="connsiteY104" fmla="*/ 1714772 h 3740422"/>
                    <a:gd name="connsiteX105" fmla="*/ 1790700 w 1969391"/>
                    <a:gd name="connsiteY105" fmla="*/ 1695722 h 3740422"/>
                    <a:gd name="connsiteX106" fmla="*/ 1797050 w 1969391"/>
                    <a:gd name="connsiteY106" fmla="*/ 1670322 h 3740422"/>
                    <a:gd name="connsiteX107" fmla="*/ 1822450 w 1969391"/>
                    <a:gd name="connsiteY107" fmla="*/ 1632222 h 3740422"/>
                    <a:gd name="connsiteX108" fmla="*/ 1816100 w 1969391"/>
                    <a:gd name="connsiteY108" fmla="*/ 1606822 h 3740422"/>
                    <a:gd name="connsiteX109" fmla="*/ 1727200 w 1969391"/>
                    <a:gd name="connsiteY109" fmla="*/ 1568722 h 3740422"/>
                    <a:gd name="connsiteX110" fmla="*/ 1701800 w 1969391"/>
                    <a:gd name="connsiteY110" fmla="*/ 1562372 h 3740422"/>
                    <a:gd name="connsiteX111" fmla="*/ 1682750 w 1969391"/>
                    <a:gd name="connsiteY111" fmla="*/ 1549672 h 3740422"/>
                    <a:gd name="connsiteX112" fmla="*/ 1682750 w 1969391"/>
                    <a:gd name="connsiteY112" fmla="*/ 1486172 h 3740422"/>
                    <a:gd name="connsiteX113" fmla="*/ 1689100 w 1969391"/>
                    <a:gd name="connsiteY113" fmla="*/ 1467122 h 3740422"/>
                    <a:gd name="connsiteX114" fmla="*/ 1739900 w 1969391"/>
                    <a:gd name="connsiteY114" fmla="*/ 1416322 h 3740422"/>
                    <a:gd name="connsiteX115" fmla="*/ 1758950 w 1969391"/>
                    <a:gd name="connsiteY115" fmla="*/ 1397272 h 3740422"/>
                    <a:gd name="connsiteX116" fmla="*/ 1778000 w 1969391"/>
                    <a:gd name="connsiteY116" fmla="*/ 1378222 h 3740422"/>
                    <a:gd name="connsiteX117" fmla="*/ 1809750 w 1969391"/>
                    <a:gd name="connsiteY117" fmla="*/ 1359172 h 3740422"/>
                    <a:gd name="connsiteX118" fmla="*/ 1822450 w 1969391"/>
                    <a:gd name="connsiteY118" fmla="*/ 1340122 h 3740422"/>
                    <a:gd name="connsiteX119" fmla="*/ 1860550 w 1969391"/>
                    <a:gd name="connsiteY119" fmla="*/ 1302022 h 3740422"/>
                    <a:gd name="connsiteX120" fmla="*/ 1879600 w 1969391"/>
                    <a:gd name="connsiteY120" fmla="*/ 1263922 h 3740422"/>
                    <a:gd name="connsiteX121" fmla="*/ 1905000 w 1969391"/>
                    <a:gd name="connsiteY121" fmla="*/ 1225822 h 3740422"/>
                    <a:gd name="connsiteX122" fmla="*/ 1924050 w 1969391"/>
                    <a:gd name="connsiteY122" fmla="*/ 1168672 h 3740422"/>
                    <a:gd name="connsiteX123" fmla="*/ 1936750 w 1969391"/>
                    <a:gd name="connsiteY123" fmla="*/ 1130572 h 3740422"/>
                    <a:gd name="connsiteX124" fmla="*/ 1949450 w 1969391"/>
                    <a:gd name="connsiteY124" fmla="*/ 1105172 h 3740422"/>
                    <a:gd name="connsiteX125" fmla="*/ 1955800 w 1969391"/>
                    <a:gd name="connsiteY125" fmla="*/ 1048022 h 3740422"/>
                    <a:gd name="connsiteX126" fmla="*/ 1962150 w 1969391"/>
                    <a:gd name="connsiteY126" fmla="*/ 1028972 h 3740422"/>
                    <a:gd name="connsiteX127" fmla="*/ 1968500 w 1969391"/>
                    <a:gd name="connsiteY127" fmla="*/ 946422 h 3740422"/>
                    <a:gd name="connsiteX128" fmla="*/ 1962150 w 1969391"/>
                    <a:gd name="connsiteY128" fmla="*/ 819422 h 3740422"/>
                    <a:gd name="connsiteX129" fmla="*/ 1924050 w 1969391"/>
                    <a:gd name="connsiteY129" fmla="*/ 806722 h 3740422"/>
                    <a:gd name="connsiteX130" fmla="*/ 1905000 w 1969391"/>
                    <a:gd name="connsiteY130" fmla="*/ 800372 h 3740422"/>
                    <a:gd name="connsiteX131" fmla="*/ 1854200 w 1969391"/>
                    <a:gd name="connsiteY131" fmla="*/ 806722 h 3740422"/>
                    <a:gd name="connsiteX132" fmla="*/ 1828800 w 1969391"/>
                    <a:gd name="connsiteY132" fmla="*/ 838472 h 3740422"/>
                    <a:gd name="connsiteX133" fmla="*/ 1816100 w 1969391"/>
                    <a:gd name="connsiteY133" fmla="*/ 857522 h 3740422"/>
                    <a:gd name="connsiteX134" fmla="*/ 1797050 w 1969391"/>
                    <a:gd name="connsiteY134" fmla="*/ 901972 h 3740422"/>
                    <a:gd name="connsiteX135" fmla="*/ 1784350 w 1969391"/>
                    <a:gd name="connsiteY135" fmla="*/ 927372 h 3740422"/>
                    <a:gd name="connsiteX136" fmla="*/ 1758950 w 1969391"/>
                    <a:gd name="connsiteY136" fmla="*/ 946422 h 3740422"/>
                    <a:gd name="connsiteX137" fmla="*/ 1727200 w 1969391"/>
                    <a:gd name="connsiteY137" fmla="*/ 908322 h 3740422"/>
                    <a:gd name="connsiteX138" fmla="*/ 1708150 w 1969391"/>
                    <a:gd name="connsiteY138" fmla="*/ 895622 h 3740422"/>
                    <a:gd name="connsiteX139" fmla="*/ 1689100 w 1969391"/>
                    <a:gd name="connsiteY139" fmla="*/ 876572 h 3740422"/>
                    <a:gd name="connsiteX140" fmla="*/ 1663700 w 1969391"/>
                    <a:gd name="connsiteY140" fmla="*/ 870222 h 3740422"/>
                    <a:gd name="connsiteX141" fmla="*/ 1619250 w 1969391"/>
                    <a:gd name="connsiteY141" fmla="*/ 838472 h 3740422"/>
                    <a:gd name="connsiteX142" fmla="*/ 1612900 w 1969391"/>
                    <a:gd name="connsiteY142" fmla="*/ 819422 h 3740422"/>
                    <a:gd name="connsiteX143" fmla="*/ 1593850 w 1969391"/>
                    <a:gd name="connsiteY143" fmla="*/ 800372 h 3740422"/>
                    <a:gd name="connsiteX144" fmla="*/ 1581150 w 1969391"/>
                    <a:gd name="connsiteY144" fmla="*/ 781322 h 3740422"/>
                    <a:gd name="connsiteX145" fmla="*/ 1549400 w 1969391"/>
                    <a:gd name="connsiteY145" fmla="*/ 736872 h 3740422"/>
                    <a:gd name="connsiteX146" fmla="*/ 1543050 w 1969391"/>
                    <a:gd name="connsiteY146" fmla="*/ 705122 h 3740422"/>
                    <a:gd name="connsiteX147" fmla="*/ 1517650 w 1969391"/>
                    <a:gd name="connsiteY147" fmla="*/ 686072 h 3740422"/>
                    <a:gd name="connsiteX148" fmla="*/ 1492250 w 1969391"/>
                    <a:gd name="connsiteY148" fmla="*/ 647972 h 3740422"/>
                    <a:gd name="connsiteX149" fmla="*/ 1479550 w 1969391"/>
                    <a:gd name="connsiteY149" fmla="*/ 628922 h 3740422"/>
                    <a:gd name="connsiteX150" fmla="*/ 1435100 w 1969391"/>
                    <a:gd name="connsiteY150" fmla="*/ 609872 h 3740422"/>
                    <a:gd name="connsiteX151" fmla="*/ 1416050 w 1969391"/>
                    <a:gd name="connsiteY151" fmla="*/ 590822 h 3740422"/>
                    <a:gd name="connsiteX152" fmla="*/ 1377950 w 1969391"/>
                    <a:gd name="connsiteY152" fmla="*/ 565422 h 3740422"/>
                    <a:gd name="connsiteX153" fmla="*/ 1358900 w 1969391"/>
                    <a:gd name="connsiteY153" fmla="*/ 552722 h 3740422"/>
                    <a:gd name="connsiteX154" fmla="*/ 1346200 w 1969391"/>
                    <a:gd name="connsiteY154" fmla="*/ 533672 h 3740422"/>
                    <a:gd name="connsiteX155" fmla="*/ 1314450 w 1969391"/>
                    <a:gd name="connsiteY155" fmla="*/ 501922 h 3740422"/>
                    <a:gd name="connsiteX156" fmla="*/ 1282700 w 1969391"/>
                    <a:gd name="connsiteY156" fmla="*/ 444772 h 3740422"/>
                    <a:gd name="connsiteX157" fmla="*/ 1270000 w 1969391"/>
                    <a:gd name="connsiteY157" fmla="*/ 425722 h 3740422"/>
                    <a:gd name="connsiteX158" fmla="*/ 1250950 w 1969391"/>
                    <a:gd name="connsiteY158" fmla="*/ 419372 h 3740422"/>
                    <a:gd name="connsiteX159" fmla="*/ 1231900 w 1969391"/>
                    <a:gd name="connsiteY159" fmla="*/ 400322 h 3740422"/>
                    <a:gd name="connsiteX160" fmla="*/ 1212850 w 1969391"/>
                    <a:gd name="connsiteY160" fmla="*/ 393972 h 3740422"/>
                    <a:gd name="connsiteX161" fmla="*/ 1200150 w 1969391"/>
                    <a:gd name="connsiteY161" fmla="*/ 374922 h 3740422"/>
                    <a:gd name="connsiteX162" fmla="*/ 1162050 w 1969391"/>
                    <a:gd name="connsiteY162" fmla="*/ 355872 h 3740422"/>
                    <a:gd name="connsiteX163" fmla="*/ 1123950 w 1969391"/>
                    <a:gd name="connsiteY163" fmla="*/ 324122 h 3740422"/>
                    <a:gd name="connsiteX164" fmla="*/ 1098550 w 1969391"/>
                    <a:gd name="connsiteY164" fmla="*/ 311422 h 3740422"/>
                    <a:gd name="connsiteX165" fmla="*/ 1022350 w 1969391"/>
                    <a:gd name="connsiteY165" fmla="*/ 317772 h 3740422"/>
                    <a:gd name="connsiteX166" fmla="*/ 1003300 w 1969391"/>
                    <a:gd name="connsiteY166" fmla="*/ 330472 h 3740422"/>
                    <a:gd name="connsiteX167" fmla="*/ 971550 w 1969391"/>
                    <a:gd name="connsiteY167" fmla="*/ 374922 h 3740422"/>
                    <a:gd name="connsiteX168" fmla="*/ 965200 w 1969391"/>
                    <a:gd name="connsiteY168" fmla="*/ 393972 h 3740422"/>
                    <a:gd name="connsiteX169" fmla="*/ 946150 w 1969391"/>
                    <a:gd name="connsiteY169" fmla="*/ 406672 h 3740422"/>
                    <a:gd name="connsiteX170" fmla="*/ 920750 w 1969391"/>
                    <a:gd name="connsiteY170" fmla="*/ 400322 h 3740422"/>
                    <a:gd name="connsiteX171" fmla="*/ 895350 w 1969391"/>
                    <a:gd name="connsiteY171" fmla="*/ 362222 h 3740422"/>
                    <a:gd name="connsiteX172" fmla="*/ 857250 w 1969391"/>
                    <a:gd name="connsiteY172" fmla="*/ 311422 h 3740422"/>
                    <a:gd name="connsiteX173" fmla="*/ 838200 w 1969391"/>
                    <a:gd name="connsiteY173" fmla="*/ 292372 h 3740422"/>
                    <a:gd name="connsiteX174" fmla="*/ 812800 w 1969391"/>
                    <a:gd name="connsiteY174" fmla="*/ 254272 h 3740422"/>
                    <a:gd name="connsiteX175" fmla="*/ 774700 w 1969391"/>
                    <a:gd name="connsiteY175" fmla="*/ 209822 h 3740422"/>
                    <a:gd name="connsiteX176" fmla="*/ 762000 w 1969391"/>
                    <a:gd name="connsiteY176" fmla="*/ 171722 h 3740422"/>
                    <a:gd name="connsiteX177" fmla="*/ 749300 w 1969391"/>
                    <a:gd name="connsiteY177" fmla="*/ 152672 h 3740422"/>
                    <a:gd name="connsiteX178" fmla="*/ 711200 w 1969391"/>
                    <a:gd name="connsiteY178" fmla="*/ 76472 h 3740422"/>
                    <a:gd name="connsiteX179" fmla="*/ 685800 w 1969391"/>
                    <a:gd name="connsiteY179" fmla="*/ 63772 h 3740422"/>
                    <a:gd name="connsiteX180" fmla="*/ 654050 w 1969391"/>
                    <a:gd name="connsiteY180" fmla="*/ 38372 h 3740422"/>
                    <a:gd name="connsiteX181" fmla="*/ 635000 w 1969391"/>
                    <a:gd name="connsiteY181" fmla="*/ 25672 h 3740422"/>
                    <a:gd name="connsiteX182" fmla="*/ 628650 w 1969391"/>
                    <a:gd name="connsiteY182" fmla="*/ 6622 h 37404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</a:cxnLst>
                  <a:rect l="l" t="t" r="r" b="b"/>
                  <a:pathLst>
                    <a:path w="1969391" h="3740422">
                      <a:moveTo>
                        <a:pt x="628650" y="6622"/>
                      </a:moveTo>
                      <a:lnTo>
                        <a:pt x="628650" y="6622"/>
                      </a:lnTo>
                      <a:cubicBezTo>
                        <a:pt x="609600" y="4505"/>
                        <a:pt x="590601" y="-1320"/>
                        <a:pt x="571500" y="272"/>
                      </a:cubicBezTo>
                      <a:cubicBezTo>
                        <a:pt x="563895" y="906"/>
                        <a:pt x="559465" y="9966"/>
                        <a:pt x="552450" y="12972"/>
                      </a:cubicBezTo>
                      <a:cubicBezTo>
                        <a:pt x="544428" y="16410"/>
                        <a:pt x="535517" y="17205"/>
                        <a:pt x="527050" y="19322"/>
                      </a:cubicBezTo>
                      <a:cubicBezTo>
                        <a:pt x="524933" y="27789"/>
                        <a:pt x="523098" y="36331"/>
                        <a:pt x="520700" y="44722"/>
                      </a:cubicBezTo>
                      <a:cubicBezTo>
                        <a:pt x="518861" y="51158"/>
                        <a:pt x="515973" y="57278"/>
                        <a:pt x="514350" y="63772"/>
                      </a:cubicBezTo>
                      <a:cubicBezTo>
                        <a:pt x="511732" y="74243"/>
                        <a:pt x="510341" y="84986"/>
                        <a:pt x="508000" y="95522"/>
                      </a:cubicBezTo>
                      <a:cubicBezTo>
                        <a:pt x="506107" y="104041"/>
                        <a:pt x="501650" y="120922"/>
                        <a:pt x="501650" y="120922"/>
                      </a:cubicBezTo>
                      <a:lnTo>
                        <a:pt x="508000" y="520972"/>
                      </a:lnTo>
                      <a:lnTo>
                        <a:pt x="393700" y="597172"/>
                      </a:lnTo>
                      <a:lnTo>
                        <a:pt x="330200" y="857522"/>
                      </a:lnTo>
                      <a:lnTo>
                        <a:pt x="234950" y="1016272"/>
                      </a:lnTo>
                      <a:lnTo>
                        <a:pt x="342900" y="1270272"/>
                      </a:lnTo>
                      <a:lnTo>
                        <a:pt x="209550" y="1352822"/>
                      </a:lnTo>
                      <a:lnTo>
                        <a:pt x="152400" y="1530622"/>
                      </a:lnTo>
                      <a:lnTo>
                        <a:pt x="152400" y="1568722"/>
                      </a:lnTo>
                      <a:lnTo>
                        <a:pt x="0" y="1778272"/>
                      </a:lnTo>
                      <a:lnTo>
                        <a:pt x="139700" y="1879872"/>
                      </a:lnTo>
                      <a:lnTo>
                        <a:pt x="247650" y="1924322"/>
                      </a:lnTo>
                      <a:lnTo>
                        <a:pt x="279400" y="1930672"/>
                      </a:lnTo>
                      <a:lnTo>
                        <a:pt x="273050" y="1994172"/>
                      </a:lnTo>
                      <a:lnTo>
                        <a:pt x="425450" y="2254522"/>
                      </a:lnTo>
                      <a:lnTo>
                        <a:pt x="463550" y="2311672"/>
                      </a:lnTo>
                      <a:lnTo>
                        <a:pt x="457200" y="2375172"/>
                      </a:lnTo>
                      <a:lnTo>
                        <a:pt x="374650" y="2413272"/>
                      </a:lnTo>
                      <a:lnTo>
                        <a:pt x="342900" y="2438672"/>
                      </a:lnTo>
                      <a:lnTo>
                        <a:pt x="349250" y="2540272"/>
                      </a:lnTo>
                      <a:lnTo>
                        <a:pt x="393700" y="2616472"/>
                      </a:lnTo>
                      <a:lnTo>
                        <a:pt x="488950" y="2648222"/>
                      </a:lnTo>
                      <a:lnTo>
                        <a:pt x="584200" y="2654572"/>
                      </a:lnTo>
                      <a:lnTo>
                        <a:pt x="584200" y="2705372"/>
                      </a:lnTo>
                      <a:lnTo>
                        <a:pt x="539750" y="2743472"/>
                      </a:lnTo>
                      <a:lnTo>
                        <a:pt x="533400" y="2857772"/>
                      </a:lnTo>
                      <a:lnTo>
                        <a:pt x="495300" y="2972072"/>
                      </a:lnTo>
                      <a:lnTo>
                        <a:pt x="381000" y="3073672"/>
                      </a:lnTo>
                      <a:lnTo>
                        <a:pt x="304800" y="3130822"/>
                      </a:lnTo>
                      <a:lnTo>
                        <a:pt x="285750" y="3238772"/>
                      </a:lnTo>
                      <a:lnTo>
                        <a:pt x="203200" y="3353072"/>
                      </a:lnTo>
                      <a:lnTo>
                        <a:pt x="222250" y="3511822"/>
                      </a:lnTo>
                      <a:lnTo>
                        <a:pt x="266700" y="3581672"/>
                      </a:lnTo>
                      <a:lnTo>
                        <a:pt x="285750" y="3651522"/>
                      </a:lnTo>
                      <a:lnTo>
                        <a:pt x="419100" y="3702322"/>
                      </a:lnTo>
                      <a:cubicBezTo>
                        <a:pt x="431089" y="3697526"/>
                        <a:pt x="477922" y="3677352"/>
                        <a:pt x="501650" y="3670572"/>
                      </a:cubicBezTo>
                      <a:cubicBezTo>
                        <a:pt x="510041" y="3668174"/>
                        <a:pt x="518583" y="3666339"/>
                        <a:pt x="527050" y="3664222"/>
                      </a:cubicBezTo>
                      <a:cubicBezTo>
                        <a:pt x="533400" y="3666339"/>
                        <a:pt x="541367" y="3665839"/>
                        <a:pt x="546100" y="3670572"/>
                      </a:cubicBezTo>
                      <a:cubicBezTo>
                        <a:pt x="556893" y="3681365"/>
                        <a:pt x="566673" y="3694192"/>
                        <a:pt x="571500" y="3708672"/>
                      </a:cubicBezTo>
                      <a:cubicBezTo>
                        <a:pt x="573617" y="3715022"/>
                        <a:pt x="573669" y="3722495"/>
                        <a:pt x="577850" y="3727722"/>
                      </a:cubicBezTo>
                      <a:cubicBezTo>
                        <a:pt x="582618" y="3733681"/>
                        <a:pt x="590550" y="3736189"/>
                        <a:pt x="596900" y="3740422"/>
                      </a:cubicBezTo>
                      <a:cubicBezTo>
                        <a:pt x="622300" y="3738305"/>
                        <a:pt x="647836" y="3737441"/>
                        <a:pt x="673100" y="3734072"/>
                      </a:cubicBezTo>
                      <a:cubicBezTo>
                        <a:pt x="679735" y="3733187"/>
                        <a:pt x="685471" y="3728167"/>
                        <a:pt x="692150" y="3727722"/>
                      </a:cubicBezTo>
                      <a:cubicBezTo>
                        <a:pt x="749213" y="3723918"/>
                        <a:pt x="806450" y="3723489"/>
                        <a:pt x="863600" y="3721372"/>
                      </a:cubicBezTo>
                      <a:cubicBezTo>
                        <a:pt x="867833" y="3715022"/>
                        <a:pt x="871864" y="3708532"/>
                        <a:pt x="876300" y="3702322"/>
                      </a:cubicBezTo>
                      <a:cubicBezTo>
                        <a:pt x="882451" y="3693710"/>
                        <a:pt x="890617" y="3686388"/>
                        <a:pt x="895350" y="3676922"/>
                      </a:cubicBezTo>
                      <a:cubicBezTo>
                        <a:pt x="899253" y="3669116"/>
                        <a:pt x="898262" y="3659544"/>
                        <a:pt x="901700" y="3651522"/>
                      </a:cubicBezTo>
                      <a:cubicBezTo>
                        <a:pt x="904706" y="3644507"/>
                        <a:pt x="910987" y="3639298"/>
                        <a:pt x="914400" y="3632472"/>
                      </a:cubicBezTo>
                      <a:cubicBezTo>
                        <a:pt x="917393" y="3626485"/>
                        <a:pt x="916641" y="3618706"/>
                        <a:pt x="920750" y="3613422"/>
                      </a:cubicBezTo>
                      <a:cubicBezTo>
                        <a:pt x="931777" y="3599245"/>
                        <a:pt x="948887" y="3590266"/>
                        <a:pt x="958850" y="3575322"/>
                      </a:cubicBezTo>
                      <a:cubicBezTo>
                        <a:pt x="976531" y="3548800"/>
                        <a:pt x="966154" y="3561668"/>
                        <a:pt x="990600" y="3537222"/>
                      </a:cubicBezTo>
                      <a:cubicBezTo>
                        <a:pt x="991268" y="3533882"/>
                        <a:pt x="1000311" y="3486050"/>
                        <a:pt x="1003300" y="3480072"/>
                      </a:cubicBezTo>
                      <a:cubicBezTo>
                        <a:pt x="1010126" y="3466420"/>
                        <a:pt x="1028700" y="3441972"/>
                        <a:pt x="1028700" y="3441972"/>
                      </a:cubicBezTo>
                      <a:cubicBezTo>
                        <a:pt x="1030817" y="3418689"/>
                        <a:pt x="1033495" y="3395450"/>
                        <a:pt x="1035050" y="3372122"/>
                      </a:cubicBezTo>
                      <a:cubicBezTo>
                        <a:pt x="1037729" y="3331939"/>
                        <a:pt x="1034196" y="3291095"/>
                        <a:pt x="1041400" y="3251472"/>
                      </a:cubicBezTo>
                      <a:cubicBezTo>
                        <a:pt x="1043006" y="3242637"/>
                        <a:pt x="1054701" y="3239321"/>
                        <a:pt x="1060450" y="3232422"/>
                      </a:cubicBezTo>
                      <a:cubicBezTo>
                        <a:pt x="1065336" y="3226559"/>
                        <a:pt x="1068264" y="3219235"/>
                        <a:pt x="1073150" y="3213372"/>
                      </a:cubicBezTo>
                      <a:cubicBezTo>
                        <a:pt x="1139484" y="3133771"/>
                        <a:pt x="1039907" y="3264046"/>
                        <a:pt x="1111250" y="3168922"/>
                      </a:cubicBezTo>
                      <a:cubicBezTo>
                        <a:pt x="1113367" y="3162572"/>
                        <a:pt x="1114349" y="3155723"/>
                        <a:pt x="1117600" y="3149872"/>
                      </a:cubicBezTo>
                      <a:cubicBezTo>
                        <a:pt x="1125013" y="3136529"/>
                        <a:pt x="1138173" y="3126252"/>
                        <a:pt x="1143000" y="3111772"/>
                      </a:cubicBezTo>
                      <a:cubicBezTo>
                        <a:pt x="1158961" y="3063889"/>
                        <a:pt x="1137431" y="3122911"/>
                        <a:pt x="1162050" y="3073672"/>
                      </a:cubicBezTo>
                      <a:cubicBezTo>
                        <a:pt x="1165043" y="3067685"/>
                        <a:pt x="1166561" y="3061058"/>
                        <a:pt x="1168400" y="3054622"/>
                      </a:cubicBezTo>
                      <a:cubicBezTo>
                        <a:pt x="1170798" y="3046231"/>
                        <a:pt x="1170420" y="3036799"/>
                        <a:pt x="1174750" y="3029222"/>
                      </a:cubicBezTo>
                      <a:cubicBezTo>
                        <a:pt x="1179205" y="3021425"/>
                        <a:pt x="1188051" y="3017071"/>
                        <a:pt x="1193800" y="3010172"/>
                      </a:cubicBezTo>
                      <a:cubicBezTo>
                        <a:pt x="1198686" y="3004309"/>
                        <a:pt x="1203087" y="2997948"/>
                        <a:pt x="1206500" y="2991122"/>
                      </a:cubicBezTo>
                      <a:cubicBezTo>
                        <a:pt x="1232790" y="2938542"/>
                        <a:pt x="1189154" y="3007617"/>
                        <a:pt x="1225550" y="2953022"/>
                      </a:cubicBezTo>
                      <a:cubicBezTo>
                        <a:pt x="1227667" y="2944555"/>
                        <a:pt x="1230007" y="2936141"/>
                        <a:pt x="1231900" y="2927622"/>
                      </a:cubicBezTo>
                      <a:cubicBezTo>
                        <a:pt x="1234241" y="2917086"/>
                        <a:pt x="1233423" y="2905525"/>
                        <a:pt x="1238250" y="2895872"/>
                      </a:cubicBezTo>
                      <a:cubicBezTo>
                        <a:pt x="1242266" y="2887840"/>
                        <a:pt x="1251551" y="2883721"/>
                        <a:pt x="1257300" y="2876822"/>
                      </a:cubicBezTo>
                      <a:cubicBezTo>
                        <a:pt x="1262186" y="2870959"/>
                        <a:pt x="1265767" y="2864122"/>
                        <a:pt x="1270000" y="2857772"/>
                      </a:cubicBezTo>
                      <a:cubicBezTo>
                        <a:pt x="1281556" y="2811550"/>
                        <a:pt x="1269921" y="2853228"/>
                        <a:pt x="1289050" y="2800622"/>
                      </a:cubicBezTo>
                      <a:cubicBezTo>
                        <a:pt x="1293625" y="2788041"/>
                        <a:pt x="1294324" y="2773661"/>
                        <a:pt x="1301750" y="2762522"/>
                      </a:cubicBezTo>
                      <a:cubicBezTo>
                        <a:pt x="1305983" y="2756172"/>
                        <a:pt x="1311350" y="2750446"/>
                        <a:pt x="1314450" y="2743472"/>
                      </a:cubicBezTo>
                      <a:cubicBezTo>
                        <a:pt x="1319887" y="2731239"/>
                        <a:pt x="1322178" y="2717801"/>
                        <a:pt x="1327150" y="2705372"/>
                      </a:cubicBezTo>
                      <a:cubicBezTo>
                        <a:pt x="1330666" y="2696583"/>
                        <a:pt x="1335617" y="2688439"/>
                        <a:pt x="1339850" y="2679972"/>
                      </a:cubicBezTo>
                      <a:cubicBezTo>
                        <a:pt x="1341967" y="2669389"/>
                        <a:pt x="1342410" y="2658328"/>
                        <a:pt x="1346200" y="2648222"/>
                      </a:cubicBezTo>
                      <a:cubicBezTo>
                        <a:pt x="1348521" y="2642032"/>
                        <a:pt x="1376855" y="2605233"/>
                        <a:pt x="1377950" y="2603772"/>
                      </a:cubicBezTo>
                      <a:cubicBezTo>
                        <a:pt x="1380067" y="2597422"/>
                        <a:pt x="1380587" y="2590291"/>
                        <a:pt x="1384300" y="2584722"/>
                      </a:cubicBezTo>
                      <a:cubicBezTo>
                        <a:pt x="1389281" y="2577250"/>
                        <a:pt x="1397601" y="2572571"/>
                        <a:pt x="1403350" y="2565672"/>
                      </a:cubicBezTo>
                      <a:cubicBezTo>
                        <a:pt x="1408236" y="2559809"/>
                        <a:pt x="1412050" y="2553122"/>
                        <a:pt x="1416050" y="2546622"/>
                      </a:cubicBezTo>
                      <a:cubicBezTo>
                        <a:pt x="1428987" y="2525599"/>
                        <a:pt x="1443111" y="2505200"/>
                        <a:pt x="1454150" y="2483122"/>
                      </a:cubicBezTo>
                      <a:cubicBezTo>
                        <a:pt x="1458383" y="2474655"/>
                        <a:pt x="1461170" y="2465295"/>
                        <a:pt x="1466850" y="2457722"/>
                      </a:cubicBezTo>
                      <a:cubicBezTo>
                        <a:pt x="1492288" y="2423804"/>
                        <a:pt x="1485702" y="2440953"/>
                        <a:pt x="1511300" y="2419622"/>
                      </a:cubicBezTo>
                      <a:cubicBezTo>
                        <a:pt x="1560193" y="2378878"/>
                        <a:pt x="1502102" y="2419404"/>
                        <a:pt x="1549400" y="2387872"/>
                      </a:cubicBezTo>
                      <a:cubicBezTo>
                        <a:pt x="1552616" y="2375008"/>
                        <a:pt x="1561152" y="2342577"/>
                        <a:pt x="1562100" y="2330722"/>
                      </a:cubicBezTo>
                      <a:cubicBezTo>
                        <a:pt x="1573421" y="2189216"/>
                        <a:pt x="1544112" y="2240229"/>
                        <a:pt x="1581150" y="2184672"/>
                      </a:cubicBezTo>
                      <a:cubicBezTo>
                        <a:pt x="1596843" y="2106205"/>
                        <a:pt x="1581876" y="2139133"/>
                        <a:pt x="1619250" y="2083072"/>
                      </a:cubicBezTo>
                      <a:cubicBezTo>
                        <a:pt x="1621367" y="2074605"/>
                        <a:pt x="1625600" y="2066399"/>
                        <a:pt x="1625600" y="2057672"/>
                      </a:cubicBezTo>
                      <a:cubicBezTo>
                        <a:pt x="1625600" y="2034267"/>
                        <a:pt x="1617911" y="2026915"/>
                        <a:pt x="1612900" y="2006872"/>
                      </a:cubicBezTo>
                      <a:cubicBezTo>
                        <a:pt x="1610282" y="1996401"/>
                        <a:pt x="1608667" y="1985705"/>
                        <a:pt x="1606550" y="1975122"/>
                      </a:cubicBezTo>
                      <a:cubicBezTo>
                        <a:pt x="1610783" y="1947605"/>
                        <a:pt x="1610446" y="1918984"/>
                        <a:pt x="1619250" y="1892572"/>
                      </a:cubicBezTo>
                      <a:cubicBezTo>
                        <a:pt x="1631997" y="1854330"/>
                        <a:pt x="1643182" y="1868640"/>
                        <a:pt x="1663700" y="1848122"/>
                      </a:cubicBezTo>
                      <a:cubicBezTo>
                        <a:pt x="1671184" y="1840638"/>
                        <a:pt x="1675670" y="1830589"/>
                        <a:pt x="1682750" y="1822722"/>
                      </a:cubicBezTo>
                      <a:cubicBezTo>
                        <a:pt x="1694765" y="1809372"/>
                        <a:pt x="1708150" y="1797322"/>
                        <a:pt x="1720850" y="1784622"/>
                      </a:cubicBezTo>
                      <a:cubicBezTo>
                        <a:pt x="1731433" y="1774039"/>
                        <a:pt x="1744298" y="1765325"/>
                        <a:pt x="1752600" y="1752872"/>
                      </a:cubicBezTo>
                      <a:cubicBezTo>
                        <a:pt x="1756833" y="1746522"/>
                        <a:pt x="1761887" y="1740648"/>
                        <a:pt x="1765300" y="1733822"/>
                      </a:cubicBezTo>
                      <a:cubicBezTo>
                        <a:pt x="1768293" y="1727835"/>
                        <a:pt x="1767937" y="1720341"/>
                        <a:pt x="1771650" y="1714772"/>
                      </a:cubicBezTo>
                      <a:cubicBezTo>
                        <a:pt x="1776631" y="1707300"/>
                        <a:pt x="1784350" y="1702072"/>
                        <a:pt x="1790700" y="1695722"/>
                      </a:cubicBezTo>
                      <a:cubicBezTo>
                        <a:pt x="1792817" y="1687255"/>
                        <a:pt x="1792720" y="1677899"/>
                        <a:pt x="1797050" y="1670322"/>
                      </a:cubicBezTo>
                      <a:cubicBezTo>
                        <a:pt x="1835103" y="1603730"/>
                        <a:pt x="1802624" y="1691700"/>
                        <a:pt x="1822450" y="1632222"/>
                      </a:cubicBezTo>
                      <a:cubicBezTo>
                        <a:pt x="1820333" y="1623755"/>
                        <a:pt x="1821847" y="1613390"/>
                        <a:pt x="1816100" y="1606822"/>
                      </a:cubicBezTo>
                      <a:cubicBezTo>
                        <a:pt x="1791543" y="1578756"/>
                        <a:pt x="1760714" y="1577100"/>
                        <a:pt x="1727200" y="1568722"/>
                      </a:cubicBezTo>
                      <a:lnTo>
                        <a:pt x="1701800" y="1562372"/>
                      </a:lnTo>
                      <a:cubicBezTo>
                        <a:pt x="1695450" y="1558139"/>
                        <a:pt x="1687518" y="1555631"/>
                        <a:pt x="1682750" y="1549672"/>
                      </a:cubicBezTo>
                      <a:cubicBezTo>
                        <a:pt x="1669608" y="1533244"/>
                        <a:pt x="1680058" y="1499634"/>
                        <a:pt x="1682750" y="1486172"/>
                      </a:cubicBezTo>
                      <a:cubicBezTo>
                        <a:pt x="1684063" y="1479608"/>
                        <a:pt x="1684861" y="1472302"/>
                        <a:pt x="1689100" y="1467122"/>
                      </a:cubicBezTo>
                      <a:cubicBezTo>
                        <a:pt x="1704264" y="1448588"/>
                        <a:pt x="1722967" y="1433255"/>
                        <a:pt x="1739900" y="1416322"/>
                      </a:cubicBezTo>
                      <a:lnTo>
                        <a:pt x="1758950" y="1397272"/>
                      </a:lnTo>
                      <a:cubicBezTo>
                        <a:pt x="1765300" y="1390922"/>
                        <a:pt x="1770299" y="1382842"/>
                        <a:pt x="1778000" y="1378222"/>
                      </a:cubicBezTo>
                      <a:lnTo>
                        <a:pt x="1809750" y="1359172"/>
                      </a:lnTo>
                      <a:cubicBezTo>
                        <a:pt x="1813983" y="1352822"/>
                        <a:pt x="1817380" y="1345826"/>
                        <a:pt x="1822450" y="1340122"/>
                      </a:cubicBezTo>
                      <a:cubicBezTo>
                        <a:pt x="1834382" y="1326698"/>
                        <a:pt x="1850587" y="1316966"/>
                        <a:pt x="1860550" y="1302022"/>
                      </a:cubicBezTo>
                      <a:cubicBezTo>
                        <a:pt x="1916930" y="1217452"/>
                        <a:pt x="1835783" y="1342792"/>
                        <a:pt x="1879600" y="1263922"/>
                      </a:cubicBezTo>
                      <a:cubicBezTo>
                        <a:pt x="1887013" y="1250579"/>
                        <a:pt x="1900173" y="1240302"/>
                        <a:pt x="1905000" y="1225822"/>
                      </a:cubicBezTo>
                      <a:lnTo>
                        <a:pt x="1924050" y="1168672"/>
                      </a:lnTo>
                      <a:cubicBezTo>
                        <a:pt x="1928283" y="1155972"/>
                        <a:pt x="1930763" y="1142546"/>
                        <a:pt x="1936750" y="1130572"/>
                      </a:cubicBezTo>
                      <a:lnTo>
                        <a:pt x="1949450" y="1105172"/>
                      </a:lnTo>
                      <a:cubicBezTo>
                        <a:pt x="1951567" y="1086122"/>
                        <a:pt x="1952649" y="1066928"/>
                        <a:pt x="1955800" y="1048022"/>
                      </a:cubicBezTo>
                      <a:cubicBezTo>
                        <a:pt x="1956900" y="1041420"/>
                        <a:pt x="1961320" y="1035614"/>
                        <a:pt x="1962150" y="1028972"/>
                      </a:cubicBezTo>
                      <a:cubicBezTo>
                        <a:pt x="1965573" y="1001587"/>
                        <a:pt x="1966383" y="973939"/>
                        <a:pt x="1968500" y="946422"/>
                      </a:cubicBezTo>
                      <a:cubicBezTo>
                        <a:pt x="1966383" y="904089"/>
                        <a:pt x="1975002" y="859813"/>
                        <a:pt x="1962150" y="819422"/>
                      </a:cubicBezTo>
                      <a:cubicBezTo>
                        <a:pt x="1958091" y="806665"/>
                        <a:pt x="1936750" y="810955"/>
                        <a:pt x="1924050" y="806722"/>
                      </a:cubicBezTo>
                      <a:lnTo>
                        <a:pt x="1905000" y="800372"/>
                      </a:lnTo>
                      <a:cubicBezTo>
                        <a:pt x="1888067" y="802489"/>
                        <a:pt x="1870664" y="802232"/>
                        <a:pt x="1854200" y="806722"/>
                      </a:cubicBezTo>
                      <a:cubicBezTo>
                        <a:pt x="1829411" y="813483"/>
                        <a:pt x="1837712" y="820647"/>
                        <a:pt x="1828800" y="838472"/>
                      </a:cubicBezTo>
                      <a:cubicBezTo>
                        <a:pt x="1825387" y="845298"/>
                        <a:pt x="1820333" y="851172"/>
                        <a:pt x="1816100" y="857522"/>
                      </a:cubicBezTo>
                      <a:cubicBezTo>
                        <a:pt x="1805670" y="899241"/>
                        <a:pt x="1816540" y="867864"/>
                        <a:pt x="1797050" y="901972"/>
                      </a:cubicBezTo>
                      <a:cubicBezTo>
                        <a:pt x="1792354" y="910191"/>
                        <a:pt x="1790510" y="920185"/>
                        <a:pt x="1784350" y="927372"/>
                      </a:cubicBezTo>
                      <a:cubicBezTo>
                        <a:pt x="1777462" y="935407"/>
                        <a:pt x="1767417" y="940072"/>
                        <a:pt x="1758950" y="946422"/>
                      </a:cubicBezTo>
                      <a:cubicBezTo>
                        <a:pt x="1746463" y="927691"/>
                        <a:pt x="1745535" y="923601"/>
                        <a:pt x="1727200" y="908322"/>
                      </a:cubicBezTo>
                      <a:cubicBezTo>
                        <a:pt x="1721337" y="903436"/>
                        <a:pt x="1714013" y="900508"/>
                        <a:pt x="1708150" y="895622"/>
                      </a:cubicBezTo>
                      <a:cubicBezTo>
                        <a:pt x="1701251" y="889873"/>
                        <a:pt x="1696897" y="881027"/>
                        <a:pt x="1689100" y="876572"/>
                      </a:cubicBezTo>
                      <a:cubicBezTo>
                        <a:pt x="1681523" y="872242"/>
                        <a:pt x="1672167" y="872339"/>
                        <a:pt x="1663700" y="870222"/>
                      </a:cubicBezTo>
                      <a:cubicBezTo>
                        <a:pt x="1655013" y="864431"/>
                        <a:pt x="1624173" y="844379"/>
                        <a:pt x="1619250" y="838472"/>
                      </a:cubicBezTo>
                      <a:cubicBezTo>
                        <a:pt x="1614965" y="833330"/>
                        <a:pt x="1616613" y="824991"/>
                        <a:pt x="1612900" y="819422"/>
                      </a:cubicBezTo>
                      <a:cubicBezTo>
                        <a:pt x="1607919" y="811950"/>
                        <a:pt x="1599599" y="807271"/>
                        <a:pt x="1593850" y="800372"/>
                      </a:cubicBezTo>
                      <a:cubicBezTo>
                        <a:pt x="1588964" y="794509"/>
                        <a:pt x="1585586" y="787532"/>
                        <a:pt x="1581150" y="781322"/>
                      </a:cubicBezTo>
                      <a:cubicBezTo>
                        <a:pt x="1541768" y="726188"/>
                        <a:pt x="1579330" y="781767"/>
                        <a:pt x="1549400" y="736872"/>
                      </a:cubicBezTo>
                      <a:cubicBezTo>
                        <a:pt x="1547283" y="726289"/>
                        <a:pt x="1548770" y="714274"/>
                        <a:pt x="1543050" y="705122"/>
                      </a:cubicBezTo>
                      <a:cubicBezTo>
                        <a:pt x="1537441" y="696147"/>
                        <a:pt x="1524681" y="693982"/>
                        <a:pt x="1517650" y="686072"/>
                      </a:cubicBezTo>
                      <a:cubicBezTo>
                        <a:pt x="1507509" y="674664"/>
                        <a:pt x="1500717" y="660672"/>
                        <a:pt x="1492250" y="647972"/>
                      </a:cubicBezTo>
                      <a:cubicBezTo>
                        <a:pt x="1488017" y="641622"/>
                        <a:pt x="1486790" y="631335"/>
                        <a:pt x="1479550" y="628922"/>
                      </a:cubicBezTo>
                      <a:cubicBezTo>
                        <a:pt x="1464004" y="623740"/>
                        <a:pt x="1448832" y="619680"/>
                        <a:pt x="1435100" y="609872"/>
                      </a:cubicBezTo>
                      <a:cubicBezTo>
                        <a:pt x="1427792" y="604652"/>
                        <a:pt x="1423139" y="596335"/>
                        <a:pt x="1416050" y="590822"/>
                      </a:cubicBezTo>
                      <a:cubicBezTo>
                        <a:pt x="1404002" y="581451"/>
                        <a:pt x="1390650" y="573889"/>
                        <a:pt x="1377950" y="565422"/>
                      </a:cubicBezTo>
                      <a:lnTo>
                        <a:pt x="1358900" y="552722"/>
                      </a:lnTo>
                      <a:cubicBezTo>
                        <a:pt x="1354667" y="546372"/>
                        <a:pt x="1351596" y="539068"/>
                        <a:pt x="1346200" y="533672"/>
                      </a:cubicBezTo>
                      <a:cubicBezTo>
                        <a:pt x="1315156" y="502628"/>
                        <a:pt x="1337028" y="541433"/>
                        <a:pt x="1314450" y="501922"/>
                      </a:cubicBezTo>
                      <a:cubicBezTo>
                        <a:pt x="1274018" y="431166"/>
                        <a:pt x="1335581" y="529382"/>
                        <a:pt x="1282700" y="444772"/>
                      </a:cubicBezTo>
                      <a:cubicBezTo>
                        <a:pt x="1278655" y="438300"/>
                        <a:pt x="1275959" y="430490"/>
                        <a:pt x="1270000" y="425722"/>
                      </a:cubicBezTo>
                      <a:cubicBezTo>
                        <a:pt x="1264773" y="421541"/>
                        <a:pt x="1257300" y="421489"/>
                        <a:pt x="1250950" y="419372"/>
                      </a:cubicBezTo>
                      <a:cubicBezTo>
                        <a:pt x="1244600" y="413022"/>
                        <a:pt x="1239372" y="405303"/>
                        <a:pt x="1231900" y="400322"/>
                      </a:cubicBezTo>
                      <a:cubicBezTo>
                        <a:pt x="1226331" y="396609"/>
                        <a:pt x="1218077" y="398153"/>
                        <a:pt x="1212850" y="393972"/>
                      </a:cubicBezTo>
                      <a:cubicBezTo>
                        <a:pt x="1206891" y="389204"/>
                        <a:pt x="1205546" y="380318"/>
                        <a:pt x="1200150" y="374922"/>
                      </a:cubicBezTo>
                      <a:cubicBezTo>
                        <a:pt x="1181952" y="356724"/>
                        <a:pt x="1182708" y="366201"/>
                        <a:pt x="1162050" y="355872"/>
                      </a:cubicBezTo>
                      <a:cubicBezTo>
                        <a:pt x="1128456" y="339075"/>
                        <a:pt x="1156719" y="347528"/>
                        <a:pt x="1123950" y="324122"/>
                      </a:cubicBezTo>
                      <a:cubicBezTo>
                        <a:pt x="1116247" y="318620"/>
                        <a:pt x="1107017" y="315655"/>
                        <a:pt x="1098550" y="311422"/>
                      </a:cubicBezTo>
                      <a:cubicBezTo>
                        <a:pt x="1073150" y="313539"/>
                        <a:pt x="1047343" y="312773"/>
                        <a:pt x="1022350" y="317772"/>
                      </a:cubicBezTo>
                      <a:cubicBezTo>
                        <a:pt x="1014866" y="319269"/>
                        <a:pt x="1009163" y="325586"/>
                        <a:pt x="1003300" y="330472"/>
                      </a:cubicBezTo>
                      <a:cubicBezTo>
                        <a:pt x="983941" y="346605"/>
                        <a:pt x="981536" y="351621"/>
                        <a:pt x="971550" y="374922"/>
                      </a:cubicBezTo>
                      <a:cubicBezTo>
                        <a:pt x="968913" y="381074"/>
                        <a:pt x="969381" y="388745"/>
                        <a:pt x="965200" y="393972"/>
                      </a:cubicBezTo>
                      <a:cubicBezTo>
                        <a:pt x="960432" y="399931"/>
                        <a:pt x="952500" y="402439"/>
                        <a:pt x="946150" y="406672"/>
                      </a:cubicBezTo>
                      <a:cubicBezTo>
                        <a:pt x="937683" y="404555"/>
                        <a:pt x="927318" y="406069"/>
                        <a:pt x="920750" y="400322"/>
                      </a:cubicBezTo>
                      <a:cubicBezTo>
                        <a:pt x="909263" y="390271"/>
                        <a:pt x="903817" y="374922"/>
                        <a:pt x="895350" y="362222"/>
                      </a:cubicBezTo>
                      <a:cubicBezTo>
                        <a:pt x="880228" y="339539"/>
                        <a:pt x="878367" y="335556"/>
                        <a:pt x="857250" y="311422"/>
                      </a:cubicBezTo>
                      <a:cubicBezTo>
                        <a:pt x="851336" y="304664"/>
                        <a:pt x="844550" y="298722"/>
                        <a:pt x="838200" y="292372"/>
                      </a:cubicBezTo>
                      <a:cubicBezTo>
                        <a:pt x="827399" y="259968"/>
                        <a:pt x="838745" y="284541"/>
                        <a:pt x="812800" y="254272"/>
                      </a:cubicBezTo>
                      <a:cubicBezTo>
                        <a:pt x="763924" y="197250"/>
                        <a:pt x="821970" y="257092"/>
                        <a:pt x="774700" y="209822"/>
                      </a:cubicBezTo>
                      <a:cubicBezTo>
                        <a:pt x="770467" y="197122"/>
                        <a:pt x="769426" y="182861"/>
                        <a:pt x="762000" y="171722"/>
                      </a:cubicBezTo>
                      <a:cubicBezTo>
                        <a:pt x="757767" y="165372"/>
                        <a:pt x="752400" y="159646"/>
                        <a:pt x="749300" y="152672"/>
                      </a:cubicBezTo>
                      <a:cubicBezTo>
                        <a:pt x="740713" y="133352"/>
                        <a:pt x="733833" y="87788"/>
                        <a:pt x="711200" y="76472"/>
                      </a:cubicBezTo>
                      <a:lnTo>
                        <a:pt x="685800" y="63772"/>
                      </a:lnTo>
                      <a:cubicBezTo>
                        <a:pt x="664391" y="31659"/>
                        <a:pt x="684722" y="53708"/>
                        <a:pt x="654050" y="38372"/>
                      </a:cubicBezTo>
                      <a:cubicBezTo>
                        <a:pt x="647224" y="34959"/>
                        <a:pt x="642015" y="28678"/>
                        <a:pt x="635000" y="25672"/>
                      </a:cubicBezTo>
                      <a:cubicBezTo>
                        <a:pt x="597851" y="9751"/>
                        <a:pt x="629708" y="9797"/>
                        <a:pt x="628650" y="6622"/>
                      </a:cubicBezTo>
                      <a:close/>
                    </a:path>
                  </a:pathLst>
                </a:custGeom>
                <a:solidFill>
                  <a:srgbClr val="BF8C59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2" name="자유형 121"/>
                <p:cNvSpPr/>
                <p:nvPr/>
              </p:nvSpPr>
              <p:spPr>
                <a:xfrm>
                  <a:off x="3638550" y="4241800"/>
                  <a:ext cx="2235329" cy="2198244"/>
                </a:xfrm>
                <a:custGeom>
                  <a:avLst/>
                  <a:gdLst>
                    <a:gd name="connsiteX0" fmla="*/ 692150 w 2235329"/>
                    <a:gd name="connsiteY0" fmla="*/ 6350 h 2198244"/>
                    <a:gd name="connsiteX1" fmla="*/ 603250 w 2235329"/>
                    <a:gd name="connsiteY1" fmla="*/ 76200 h 2198244"/>
                    <a:gd name="connsiteX2" fmla="*/ 565150 w 2235329"/>
                    <a:gd name="connsiteY2" fmla="*/ 38100 h 2198244"/>
                    <a:gd name="connsiteX3" fmla="*/ 444500 w 2235329"/>
                    <a:gd name="connsiteY3" fmla="*/ 165100 h 2198244"/>
                    <a:gd name="connsiteX4" fmla="*/ 419100 w 2235329"/>
                    <a:gd name="connsiteY4" fmla="*/ 260350 h 2198244"/>
                    <a:gd name="connsiteX5" fmla="*/ 311150 w 2235329"/>
                    <a:gd name="connsiteY5" fmla="*/ 254000 h 2198244"/>
                    <a:gd name="connsiteX6" fmla="*/ 247650 w 2235329"/>
                    <a:gd name="connsiteY6" fmla="*/ 330200 h 2198244"/>
                    <a:gd name="connsiteX7" fmla="*/ 76200 w 2235329"/>
                    <a:gd name="connsiteY7" fmla="*/ 298450 h 2198244"/>
                    <a:gd name="connsiteX8" fmla="*/ 69850 w 2235329"/>
                    <a:gd name="connsiteY8" fmla="*/ 393700 h 2198244"/>
                    <a:gd name="connsiteX9" fmla="*/ 101600 w 2235329"/>
                    <a:gd name="connsiteY9" fmla="*/ 565150 h 2198244"/>
                    <a:gd name="connsiteX10" fmla="*/ 101600 w 2235329"/>
                    <a:gd name="connsiteY10" fmla="*/ 622300 h 2198244"/>
                    <a:gd name="connsiteX11" fmla="*/ 0 w 2235329"/>
                    <a:gd name="connsiteY11" fmla="*/ 749300 h 2198244"/>
                    <a:gd name="connsiteX12" fmla="*/ 95250 w 2235329"/>
                    <a:gd name="connsiteY12" fmla="*/ 996950 h 2198244"/>
                    <a:gd name="connsiteX13" fmla="*/ 120650 w 2235329"/>
                    <a:gd name="connsiteY13" fmla="*/ 1104900 h 2198244"/>
                    <a:gd name="connsiteX14" fmla="*/ 209550 w 2235329"/>
                    <a:gd name="connsiteY14" fmla="*/ 1162050 h 2198244"/>
                    <a:gd name="connsiteX15" fmla="*/ 298450 w 2235329"/>
                    <a:gd name="connsiteY15" fmla="*/ 1174750 h 2198244"/>
                    <a:gd name="connsiteX16" fmla="*/ 501650 w 2235329"/>
                    <a:gd name="connsiteY16" fmla="*/ 1149350 h 2198244"/>
                    <a:gd name="connsiteX17" fmla="*/ 679450 w 2235329"/>
                    <a:gd name="connsiteY17" fmla="*/ 1022350 h 2198244"/>
                    <a:gd name="connsiteX18" fmla="*/ 711200 w 2235329"/>
                    <a:gd name="connsiteY18" fmla="*/ 1035050 h 2198244"/>
                    <a:gd name="connsiteX19" fmla="*/ 711200 w 2235329"/>
                    <a:gd name="connsiteY19" fmla="*/ 1035050 h 2198244"/>
                    <a:gd name="connsiteX20" fmla="*/ 742950 w 2235329"/>
                    <a:gd name="connsiteY20" fmla="*/ 1123950 h 2198244"/>
                    <a:gd name="connsiteX21" fmla="*/ 768350 w 2235329"/>
                    <a:gd name="connsiteY21" fmla="*/ 1162050 h 2198244"/>
                    <a:gd name="connsiteX22" fmla="*/ 774700 w 2235329"/>
                    <a:gd name="connsiteY22" fmla="*/ 1181100 h 2198244"/>
                    <a:gd name="connsiteX23" fmla="*/ 781050 w 2235329"/>
                    <a:gd name="connsiteY23" fmla="*/ 1212850 h 2198244"/>
                    <a:gd name="connsiteX24" fmla="*/ 787400 w 2235329"/>
                    <a:gd name="connsiteY24" fmla="*/ 1238250 h 2198244"/>
                    <a:gd name="connsiteX25" fmla="*/ 781050 w 2235329"/>
                    <a:gd name="connsiteY25" fmla="*/ 1263650 h 2198244"/>
                    <a:gd name="connsiteX26" fmla="*/ 762000 w 2235329"/>
                    <a:gd name="connsiteY26" fmla="*/ 1282700 h 2198244"/>
                    <a:gd name="connsiteX27" fmla="*/ 742950 w 2235329"/>
                    <a:gd name="connsiteY27" fmla="*/ 1308100 h 2198244"/>
                    <a:gd name="connsiteX28" fmla="*/ 723900 w 2235329"/>
                    <a:gd name="connsiteY28" fmla="*/ 1397000 h 2198244"/>
                    <a:gd name="connsiteX29" fmla="*/ 717550 w 2235329"/>
                    <a:gd name="connsiteY29" fmla="*/ 1422400 h 2198244"/>
                    <a:gd name="connsiteX30" fmla="*/ 704850 w 2235329"/>
                    <a:gd name="connsiteY30" fmla="*/ 1441450 h 2198244"/>
                    <a:gd name="connsiteX31" fmla="*/ 730250 w 2235329"/>
                    <a:gd name="connsiteY31" fmla="*/ 1479550 h 2198244"/>
                    <a:gd name="connsiteX32" fmla="*/ 742950 w 2235329"/>
                    <a:gd name="connsiteY32" fmla="*/ 1498600 h 2198244"/>
                    <a:gd name="connsiteX33" fmla="*/ 749300 w 2235329"/>
                    <a:gd name="connsiteY33" fmla="*/ 1524000 h 2198244"/>
                    <a:gd name="connsiteX34" fmla="*/ 755650 w 2235329"/>
                    <a:gd name="connsiteY34" fmla="*/ 1562100 h 2198244"/>
                    <a:gd name="connsiteX35" fmla="*/ 768350 w 2235329"/>
                    <a:gd name="connsiteY35" fmla="*/ 1587500 h 2198244"/>
                    <a:gd name="connsiteX36" fmla="*/ 774700 w 2235329"/>
                    <a:gd name="connsiteY36" fmla="*/ 1682750 h 2198244"/>
                    <a:gd name="connsiteX37" fmla="*/ 781050 w 2235329"/>
                    <a:gd name="connsiteY37" fmla="*/ 1720850 h 2198244"/>
                    <a:gd name="connsiteX38" fmla="*/ 800100 w 2235329"/>
                    <a:gd name="connsiteY38" fmla="*/ 1733550 h 2198244"/>
                    <a:gd name="connsiteX39" fmla="*/ 844550 w 2235329"/>
                    <a:gd name="connsiteY39" fmla="*/ 1714500 h 2198244"/>
                    <a:gd name="connsiteX40" fmla="*/ 889000 w 2235329"/>
                    <a:gd name="connsiteY40" fmla="*/ 1689100 h 2198244"/>
                    <a:gd name="connsiteX41" fmla="*/ 914400 w 2235329"/>
                    <a:gd name="connsiteY41" fmla="*/ 1695450 h 2198244"/>
                    <a:gd name="connsiteX42" fmla="*/ 927100 w 2235329"/>
                    <a:gd name="connsiteY42" fmla="*/ 1727200 h 2198244"/>
                    <a:gd name="connsiteX43" fmla="*/ 939800 w 2235329"/>
                    <a:gd name="connsiteY43" fmla="*/ 1746250 h 2198244"/>
                    <a:gd name="connsiteX44" fmla="*/ 946150 w 2235329"/>
                    <a:gd name="connsiteY44" fmla="*/ 1790700 h 2198244"/>
                    <a:gd name="connsiteX45" fmla="*/ 952500 w 2235329"/>
                    <a:gd name="connsiteY45" fmla="*/ 1816100 h 2198244"/>
                    <a:gd name="connsiteX46" fmla="*/ 990600 w 2235329"/>
                    <a:gd name="connsiteY46" fmla="*/ 1854200 h 2198244"/>
                    <a:gd name="connsiteX47" fmla="*/ 1003300 w 2235329"/>
                    <a:gd name="connsiteY47" fmla="*/ 1873250 h 2198244"/>
                    <a:gd name="connsiteX48" fmla="*/ 1022350 w 2235329"/>
                    <a:gd name="connsiteY48" fmla="*/ 1885950 h 2198244"/>
                    <a:gd name="connsiteX49" fmla="*/ 1060450 w 2235329"/>
                    <a:gd name="connsiteY49" fmla="*/ 1924050 h 2198244"/>
                    <a:gd name="connsiteX50" fmla="*/ 1079500 w 2235329"/>
                    <a:gd name="connsiteY50" fmla="*/ 1943100 h 2198244"/>
                    <a:gd name="connsiteX51" fmla="*/ 1098550 w 2235329"/>
                    <a:gd name="connsiteY51" fmla="*/ 1955800 h 2198244"/>
                    <a:gd name="connsiteX52" fmla="*/ 1111250 w 2235329"/>
                    <a:gd name="connsiteY52" fmla="*/ 1981200 h 2198244"/>
                    <a:gd name="connsiteX53" fmla="*/ 1130300 w 2235329"/>
                    <a:gd name="connsiteY53" fmla="*/ 1987550 h 2198244"/>
                    <a:gd name="connsiteX54" fmla="*/ 1219200 w 2235329"/>
                    <a:gd name="connsiteY54" fmla="*/ 1993900 h 2198244"/>
                    <a:gd name="connsiteX55" fmla="*/ 1257300 w 2235329"/>
                    <a:gd name="connsiteY55" fmla="*/ 2032000 h 2198244"/>
                    <a:gd name="connsiteX56" fmla="*/ 1308100 w 2235329"/>
                    <a:gd name="connsiteY56" fmla="*/ 2082800 h 2198244"/>
                    <a:gd name="connsiteX57" fmla="*/ 1320800 w 2235329"/>
                    <a:gd name="connsiteY57" fmla="*/ 2101850 h 2198244"/>
                    <a:gd name="connsiteX58" fmla="*/ 1339850 w 2235329"/>
                    <a:gd name="connsiteY58" fmla="*/ 2108200 h 2198244"/>
                    <a:gd name="connsiteX59" fmla="*/ 1454150 w 2235329"/>
                    <a:gd name="connsiteY59" fmla="*/ 2120900 h 2198244"/>
                    <a:gd name="connsiteX60" fmla="*/ 1473200 w 2235329"/>
                    <a:gd name="connsiteY60" fmla="*/ 2127250 h 2198244"/>
                    <a:gd name="connsiteX61" fmla="*/ 1498600 w 2235329"/>
                    <a:gd name="connsiteY61" fmla="*/ 2133600 h 2198244"/>
                    <a:gd name="connsiteX62" fmla="*/ 1517650 w 2235329"/>
                    <a:gd name="connsiteY62" fmla="*/ 2146300 h 2198244"/>
                    <a:gd name="connsiteX63" fmla="*/ 1536700 w 2235329"/>
                    <a:gd name="connsiteY63" fmla="*/ 2165350 h 2198244"/>
                    <a:gd name="connsiteX64" fmla="*/ 1568450 w 2235329"/>
                    <a:gd name="connsiteY64" fmla="*/ 2171700 h 2198244"/>
                    <a:gd name="connsiteX65" fmla="*/ 1625600 w 2235329"/>
                    <a:gd name="connsiteY65" fmla="*/ 2197100 h 2198244"/>
                    <a:gd name="connsiteX66" fmla="*/ 1689100 w 2235329"/>
                    <a:gd name="connsiteY66" fmla="*/ 2190750 h 2198244"/>
                    <a:gd name="connsiteX67" fmla="*/ 1695450 w 2235329"/>
                    <a:gd name="connsiteY67" fmla="*/ 2139950 h 2198244"/>
                    <a:gd name="connsiteX68" fmla="*/ 1720850 w 2235329"/>
                    <a:gd name="connsiteY68" fmla="*/ 2101850 h 2198244"/>
                    <a:gd name="connsiteX69" fmla="*/ 1733550 w 2235329"/>
                    <a:gd name="connsiteY69" fmla="*/ 2082800 h 2198244"/>
                    <a:gd name="connsiteX70" fmla="*/ 1746250 w 2235329"/>
                    <a:gd name="connsiteY70" fmla="*/ 2063750 h 2198244"/>
                    <a:gd name="connsiteX71" fmla="*/ 1765300 w 2235329"/>
                    <a:gd name="connsiteY71" fmla="*/ 2044700 h 2198244"/>
                    <a:gd name="connsiteX72" fmla="*/ 1778000 w 2235329"/>
                    <a:gd name="connsiteY72" fmla="*/ 2019300 h 2198244"/>
                    <a:gd name="connsiteX73" fmla="*/ 1790700 w 2235329"/>
                    <a:gd name="connsiteY73" fmla="*/ 2000250 h 2198244"/>
                    <a:gd name="connsiteX74" fmla="*/ 1809750 w 2235329"/>
                    <a:gd name="connsiteY74" fmla="*/ 1962150 h 2198244"/>
                    <a:gd name="connsiteX75" fmla="*/ 2006600 w 2235329"/>
                    <a:gd name="connsiteY75" fmla="*/ 1943100 h 2198244"/>
                    <a:gd name="connsiteX76" fmla="*/ 2032000 w 2235329"/>
                    <a:gd name="connsiteY76" fmla="*/ 1924050 h 2198244"/>
                    <a:gd name="connsiteX77" fmla="*/ 2038350 w 2235329"/>
                    <a:gd name="connsiteY77" fmla="*/ 1905000 h 2198244"/>
                    <a:gd name="connsiteX78" fmla="*/ 2057400 w 2235329"/>
                    <a:gd name="connsiteY78" fmla="*/ 1879600 h 2198244"/>
                    <a:gd name="connsiteX79" fmla="*/ 2070100 w 2235329"/>
                    <a:gd name="connsiteY79" fmla="*/ 1860550 h 2198244"/>
                    <a:gd name="connsiteX80" fmla="*/ 2076450 w 2235329"/>
                    <a:gd name="connsiteY80" fmla="*/ 1828800 h 2198244"/>
                    <a:gd name="connsiteX81" fmla="*/ 2089150 w 2235329"/>
                    <a:gd name="connsiteY81" fmla="*/ 1809750 h 2198244"/>
                    <a:gd name="connsiteX82" fmla="*/ 2095500 w 2235329"/>
                    <a:gd name="connsiteY82" fmla="*/ 1771650 h 2198244"/>
                    <a:gd name="connsiteX83" fmla="*/ 2101850 w 2235329"/>
                    <a:gd name="connsiteY83" fmla="*/ 1746250 h 2198244"/>
                    <a:gd name="connsiteX84" fmla="*/ 2108200 w 2235329"/>
                    <a:gd name="connsiteY84" fmla="*/ 1708150 h 2198244"/>
                    <a:gd name="connsiteX85" fmla="*/ 2133600 w 2235329"/>
                    <a:gd name="connsiteY85" fmla="*/ 1676400 h 2198244"/>
                    <a:gd name="connsiteX86" fmla="*/ 2139950 w 2235329"/>
                    <a:gd name="connsiteY86" fmla="*/ 1644650 h 2198244"/>
                    <a:gd name="connsiteX87" fmla="*/ 2171700 w 2235329"/>
                    <a:gd name="connsiteY87" fmla="*/ 1606550 h 2198244"/>
                    <a:gd name="connsiteX88" fmla="*/ 2197100 w 2235329"/>
                    <a:gd name="connsiteY88" fmla="*/ 1568450 h 2198244"/>
                    <a:gd name="connsiteX89" fmla="*/ 2203450 w 2235329"/>
                    <a:gd name="connsiteY89" fmla="*/ 1549400 h 2198244"/>
                    <a:gd name="connsiteX90" fmla="*/ 2228850 w 2235329"/>
                    <a:gd name="connsiteY90" fmla="*/ 1511300 h 2198244"/>
                    <a:gd name="connsiteX91" fmla="*/ 2228850 w 2235329"/>
                    <a:gd name="connsiteY91" fmla="*/ 1390650 h 2198244"/>
                    <a:gd name="connsiteX92" fmla="*/ 2222500 w 2235329"/>
                    <a:gd name="connsiteY92" fmla="*/ 1371600 h 2198244"/>
                    <a:gd name="connsiteX93" fmla="*/ 2203450 w 2235329"/>
                    <a:gd name="connsiteY93" fmla="*/ 1289050 h 2198244"/>
                    <a:gd name="connsiteX94" fmla="*/ 2203450 w 2235329"/>
                    <a:gd name="connsiteY94" fmla="*/ 1212850 h 2198244"/>
                    <a:gd name="connsiteX95" fmla="*/ 1993900 w 2235329"/>
                    <a:gd name="connsiteY95" fmla="*/ 1187450 h 2198244"/>
                    <a:gd name="connsiteX96" fmla="*/ 1962150 w 2235329"/>
                    <a:gd name="connsiteY96" fmla="*/ 1104900 h 2198244"/>
                    <a:gd name="connsiteX97" fmla="*/ 1949450 w 2235329"/>
                    <a:gd name="connsiteY97" fmla="*/ 889000 h 2198244"/>
                    <a:gd name="connsiteX98" fmla="*/ 2139950 w 2235329"/>
                    <a:gd name="connsiteY98" fmla="*/ 774700 h 2198244"/>
                    <a:gd name="connsiteX99" fmla="*/ 2044700 w 2235329"/>
                    <a:gd name="connsiteY99" fmla="*/ 469900 h 2198244"/>
                    <a:gd name="connsiteX100" fmla="*/ 1987550 w 2235329"/>
                    <a:gd name="connsiteY100" fmla="*/ 406400 h 2198244"/>
                    <a:gd name="connsiteX101" fmla="*/ 2038350 w 2235329"/>
                    <a:gd name="connsiteY101" fmla="*/ 285750 h 2198244"/>
                    <a:gd name="connsiteX102" fmla="*/ 1987550 w 2235329"/>
                    <a:gd name="connsiteY102" fmla="*/ 234950 h 2198244"/>
                    <a:gd name="connsiteX103" fmla="*/ 1968500 w 2235329"/>
                    <a:gd name="connsiteY103" fmla="*/ 222250 h 2198244"/>
                    <a:gd name="connsiteX104" fmla="*/ 1949450 w 2235329"/>
                    <a:gd name="connsiteY104" fmla="*/ 203200 h 2198244"/>
                    <a:gd name="connsiteX105" fmla="*/ 1924050 w 2235329"/>
                    <a:gd name="connsiteY105" fmla="*/ 196850 h 2198244"/>
                    <a:gd name="connsiteX106" fmla="*/ 1905000 w 2235329"/>
                    <a:gd name="connsiteY106" fmla="*/ 177800 h 2198244"/>
                    <a:gd name="connsiteX107" fmla="*/ 1866900 w 2235329"/>
                    <a:gd name="connsiteY107" fmla="*/ 152400 h 2198244"/>
                    <a:gd name="connsiteX108" fmla="*/ 1828800 w 2235329"/>
                    <a:gd name="connsiteY108" fmla="*/ 120650 h 2198244"/>
                    <a:gd name="connsiteX109" fmla="*/ 1797050 w 2235329"/>
                    <a:gd name="connsiteY109" fmla="*/ 114300 h 2198244"/>
                    <a:gd name="connsiteX110" fmla="*/ 1765300 w 2235329"/>
                    <a:gd name="connsiteY110" fmla="*/ 133350 h 2198244"/>
                    <a:gd name="connsiteX111" fmla="*/ 1746250 w 2235329"/>
                    <a:gd name="connsiteY111" fmla="*/ 139700 h 2198244"/>
                    <a:gd name="connsiteX112" fmla="*/ 1708150 w 2235329"/>
                    <a:gd name="connsiteY112" fmla="*/ 171450 h 2198244"/>
                    <a:gd name="connsiteX113" fmla="*/ 1689100 w 2235329"/>
                    <a:gd name="connsiteY113" fmla="*/ 184150 h 2198244"/>
                    <a:gd name="connsiteX114" fmla="*/ 1670050 w 2235329"/>
                    <a:gd name="connsiteY114" fmla="*/ 203200 h 2198244"/>
                    <a:gd name="connsiteX115" fmla="*/ 1631950 w 2235329"/>
                    <a:gd name="connsiteY115" fmla="*/ 215900 h 2198244"/>
                    <a:gd name="connsiteX116" fmla="*/ 1593850 w 2235329"/>
                    <a:gd name="connsiteY116" fmla="*/ 247650 h 2198244"/>
                    <a:gd name="connsiteX117" fmla="*/ 1555750 w 2235329"/>
                    <a:gd name="connsiteY117" fmla="*/ 266700 h 2198244"/>
                    <a:gd name="connsiteX118" fmla="*/ 1492250 w 2235329"/>
                    <a:gd name="connsiteY118" fmla="*/ 260350 h 2198244"/>
                    <a:gd name="connsiteX119" fmla="*/ 1454150 w 2235329"/>
                    <a:gd name="connsiteY119" fmla="*/ 247650 h 2198244"/>
                    <a:gd name="connsiteX120" fmla="*/ 1435100 w 2235329"/>
                    <a:gd name="connsiteY120" fmla="*/ 228600 h 2198244"/>
                    <a:gd name="connsiteX121" fmla="*/ 1416050 w 2235329"/>
                    <a:gd name="connsiteY121" fmla="*/ 215900 h 2198244"/>
                    <a:gd name="connsiteX122" fmla="*/ 1403350 w 2235329"/>
                    <a:gd name="connsiteY122" fmla="*/ 196850 h 2198244"/>
                    <a:gd name="connsiteX123" fmla="*/ 1377950 w 2235329"/>
                    <a:gd name="connsiteY123" fmla="*/ 165100 h 2198244"/>
                    <a:gd name="connsiteX124" fmla="*/ 1346200 w 2235329"/>
                    <a:gd name="connsiteY124" fmla="*/ 171450 h 2198244"/>
                    <a:gd name="connsiteX125" fmla="*/ 1308100 w 2235329"/>
                    <a:gd name="connsiteY125" fmla="*/ 184150 h 2198244"/>
                    <a:gd name="connsiteX126" fmla="*/ 1143000 w 2235329"/>
                    <a:gd name="connsiteY126" fmla="*/ 177800 h 2198244"/>
                    <a:gd name="connsiteX127" fmla="*/ 1130300 w 2235329"/>
                    <a:gd name="connsiteY127" fmla="*/ 158750 h 2198244"/>
                    <a:gd name="connsiteX128" fmla="*/ 1111250 w 2235329"/>
                    <a:gd name="connsiteY128" fmla="*/ 120650 h 2198244"/>
                    <a:gd name="connsiteX129" fmla="*/ 1085850 w 2235329"/>
                    <a:gd name="connsiteY129" fmla="*/ 114300 h 2198244"/>
                    <a:gd name="connsiteX130" fmla="*/ 1060450 w 2235329"/>
                    <a:gd name="connsiteY130" fmla="*/ 101600 h 2198244"/>
                    <a:gd name="connsiteX131" fmla="*/ 1003300 w 2235329"/>
                    <a:gd name="connsiteY131" fmla="*/ 76200 h 2198244"/>
                    <a:gd name="connsiteX132" fmla="*/ 971550 w 2235329"/>
                    <a:gd name="connsiteY132" fmla="*/ 38100 h 2198244"/>
                    <a:gd name="connsiteX133" fmla="*/ 952500 w 2235329"/>
                    <a:gd name="connsiteY133" fmla="*/ 12700 h 2198244"/>
                    <a:gd name="connsiteX134" fmla="*/ 927100 w 2235329"/>
                    <a:gd name="connsiteY134" fmla="*/ 0 h 2198244"/>
                    <a:gd name="connsiteX135" fmla="*/ 901700 w 2235329"/>
                    <a:gd name="connsiteY135" fmla="*/ 6350 h 2198244"/>
                    <a:gd name="connsiteX136" fmla="*/ 876300 w 2235329"/>
                    <a:gd name="connsiteY136" fmla="*/ 50800 h 2198244"/>
                    <a:gd name="connsiteX137" fmla="*/ 863600 w 2235329"/>
                    <a:gd name="connsiteY137" fmla="*/ 152400 h 2198244"/>
                    <a:gd name="connsiteX138" fmla="*/ 838200 w 2235329"/>
                    <a:gd name="connsiteY138" fmla="*/ 190500 h 2198244"/>
                    <a:gd name="connsiteX139" fmla="*/ 819150 w 2235329"/>
                    <a:gd name="connsiteY139" fmla="*/ 196850 h 2198244"/>
                    <a:gd name="connsiteX140" fmla="*/ 768350 w 2235329"/>
                    <a:gd name="connsiteY140" fmla="*/ 190500 h 2198244"/>
                    <a:gd name="connsiteX141" fmla="*/ 749300 w 2235329"/>
                    <a:gd name="connsiteY141" fmla="*/ 177800 h 2198244"/>
                    <a:gd name="connsiteX142" fmla="*/ 698500 w 2235329"/>
                    <a:gd name="connsiteY142" fmla="*/ 133350 h 2198244"/>
                    <a:gd name="connsiteX143" fmla="*/ 692150 w 2235329"/>
                    <a:gd name="connsiteY143" fmla="*/ 114300 h 2198244"/>
                    <a:gd name="connsiteX144" fmla="*/ 673100 w 2235329"/>
                    <a:gd name="connsiteY144" fmla="*/ 76200 h 2198244"/>
                    <a:gd name="connsiteX145" fmla="*/ 692150 w 2235329"/>
                    <a:gd name="connsiteY145" fmla="*/ 6350 h 2198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</a:cxnLst>
                  <a:rect l="l" t="t" r="r" b="b"/>
                  <a:pathLst>
                    <a:path w="2235329" h="2198244">
                      <a:moveTo>
                        <a:pt x="692150" y="6350"/>
                      </a:moveTo>
                      <a:lnTo>
                        <a:pt x="603250" y="76200"/>
                      </a:lnTo>
                      <a:lnTo>
                        <a:pt x="565150" y="38100"/>
                      </a:lnTo>
                      <a:lnTo>
                        <a:pt x="444500" y="165100"/>
                      </a:lnTo>
                      <a:lnTo>
                        <a:pt x="419100" y="260350"/>
                      </a:lnTo>
                      <a:lnTo>
                        <a:pt x="311150" y="254000"/>
                      </a:lnTo>
                      <a:lnTo>
                        <a:pt x="247650" y="330200"/>
                      </a:lnTo>
                      <a:lnTo>
                        <a:pt x="76200" y="298450"/>
                      </a:lnTo>
                      <a:lnTo>
                        <a:pt x="69850" y="393700"/>
                      </a:lnTo>
                      <a:lnTo>
                        <a:pt x="101600" y="565150"/>
                      </a:lnTo>
                      <a:lnTo>
                        <a:pt x="101600" y="622300"/>
                      </a:lnTo>
                      <a:lnTo>
                        <a:pt x="0" y="749300"/>
                      </a:lnTo>
                      <a:lnTo>
                        <a:pt x="95250" y="996950"/>
                      </a:lnTo>
                      <a:lnTo>
                        <a:pt x="120650" y="1104900"/>
                      </a:lnTo>
                      <a:lnTo>
                        <a:pt x="209550" y="1162050"/>
                      </a:lnTo>
                      <a:lnTo>
                        <a:pt x="298450" y="1174750"/>
                      </a:lnTo>
                      <a:lnTo>
                        <a:pt x="501650" y="1149350"/>
                      </a:lnTo>
                      <a:lnTo>
                        <a:pt x="679450" y="1022350"/>
                      </a:lnTo>
                      <a:lnTo>
                        <a:pt x="711200" y="1035050"/>
                      </a:lnTo>
                      <a:lnTo>
                        <a:pt x="711200" y="1035050"/>
                      </a:lnTo>
                      <a:cubicBezTo>
                        <a:pt x="713563" y="1042138"/>
                        <a:pt x="734311" y="1108112"/>
                        <a:pt x="742950" y="1123950"/>
                      </a:cubicBezTo>
                      <a:cubicBezTo>
                        <a:pt x="750259" y="1137350"/>
                        <a:pt x="763523" y="1147570"/>
                        <a:pt x="768350" y="1162050"/>
                      </a:cubicBezTo>
                      <a:cubicBezTo>
                        <a:pt x="770467" y="1168400"/>
                        <a:pt x="773077" y="1174606"/>
                        <a:pt x="774700" y="1181100"/>
                      </a:cubicBezTo>
                      <a:cubicBezTo>
                        <a:pt x="777318" y="1191571"/>
                        <a:pt x="778709" y="1202314"/>
                        <a:pt x="781050" y="1212850"/>
                      </a:cubicBezTo>
                      <a:cubicBezTo>
                        <a:pt x="782943" y="1221369"/>
                        <a:pt x="785283" y="1229783"/>
                        <a:pt x="787400" y="1238250"/>
                      </a:cubicBezTo>
                      <a:cubicBezTo>
                        <a:pt x="785283" y="1246717"/>
                        <a:pt x="785380" y="1256073"/>
                        <a:pt x="781050" y="1263650"/>
                      </a:cubicBezTo>
                      <a:cubicBezTo>
                        <a:pt x="776595" y="1271447"/>
                        <a:pt x="767844" y="1275882"/>
                        <a:pt x="762000" y="1282700"/>
                      </a:cubicBezTo>
                      <a:cubicBezTo>
                        <a:pt x="755112" y="1290735"/>
                        <a:pt x="749300" y="1299633"/>
                        <a:pt x="742950" y="1308100"/>
                      </a:cubicBezTo>
                      <a:cubicBezTo>
                        <a:pt x="728134" y="1352549"/>
                        <a:pt x="741272" y="1310141"/>
                        <a:pt x="723900" y="1397000"/>
                      </a:cubicBezTo>
                      <a:cubicBezTo>
                        <a:pt x="722188" y="1405558"/>
                        <a:pt x="720988" y="1414378"/>
                        <a:pt x="717550" y="1422400"/>
                      </a:cubicBezTo>
                      <a:cubicBezTo>
                        <a:pt x="714544" y="1429415"/>
                        <a:pt x="709083" y="1435100"/>
                        <a:pt x="704850" y="1441450"/>
                      </a:cubicBezTo>
                      <a:lnTo>
                        <a:pt x="730250" y="1479550"/>
                      </a:lnTo>
                      <a:lnTo>
                        <a:pt x="742950" y="1498600"/>
                      </a:lnTo>
                      <a:cubicBezTo>
                        <a:pt x="745067" y="1507067"/>
                        <a:pt x="747588" y="1515442"/>
                        <a:pt x="749300" y="1524000"/>
                      </a:cubicBezTo>
                      <a:cubicBezTo>
                        <a:pt x="751825" y="1536625"/>
                        <a:pt x="751950" y="1549768"/>
                        <a:pt x="755650" y="1562100"/>
                      </a:cubicBezTo>
                      <a:cubicBezTo>
                        <a:pt x="758370" y="1571167"/>
                        <a:pt x="764117" y="1579033"/>
                        <a:pt x="768350" y="1587500"/>
                      </a:cubicBezTo>
                      <a:cubicBezTo>
                        <a:pt x="770467" y="1619250"/>
                        <a:pt x="771683" y="1651073"/>
                        <a:pt x="774700" y="1682750"/>
                      </a:cubicBezTo>
                      <a:cubicBezTo>
                        <a:pt x="775921" y="1695567"/>
                        <a:pt x="775292" y="1709334"/>
                        <a:pt x="781050" y="1720850"/>
                      </a:cubicBezTo>
                      <a:cubicBezTo>
                        <a:pt x="784463" y="1727676"/>
                        <a:pt x="793750" y="1729317"/>
                        <a:pt x="800100" y="1733550"/>
                      </a:cubicBezTo>
                      <a:cubicBezTo>
                        <a:pt x="814917" y="1727200"/>
                        <a:pt x="830398" y="1722219"/>
                        <a:pt x="844550" y="1714500"/>
                      </a:cubicBezTo>
                      <a:cubicBezTo>
                        <a:pt x="904961" y="1681548"/>
                        <a:pt x="841153" y="1705049"/>
                        <a:pt x="889000" y="1689100"/>
                      </a:cubicBezTo>
                      <a:cubicBezTo>
                        <a:pt x="897467" y="1691217"/>
                        <a:pt x="908229" y="1689279"/>
                        <a:pt x="914400" y="1695450"/>
                      </a:cubicBezTo>
                      <a:cubicBezTo>
                        <a:pt x="922460" y="1703510"/>
                        <a:pt x="922002" y="1717005"/>
                        <a:pt x="927100" y="1727200"/>
                      </a:cubicBezTo>
                      <a:cubicBezTo>
                        <a:pt x="930513" y="1734026"/>
                        <a:pt x="935567" y="1739900"/>
                        <a:pt x="939800" y="1746250"/>
                      </a:cubicBezTo>
                      <a:cubicBezTo>
                        <a:pt x="941917" y="1761067"/>
                        <a:pt x="943473" y="1775974"/>
                        <a:pt x="946150" y="1790700"/>
                      </a:cubicBezTo>
                      <a:cubicBezTo>
                        <a:pt x="947711" y="1799286"/>
                        <a:pt x="947495" y="1808950"/>
                        <a:pt x="952500" y="1816100"/>
                      </a:cubicBezTo>
                      <a:cubicBezTo>
                        <a:pt x="962800" y="1830814"/>
                        <a:pt x="980637" y="1839256"/>
                        <a:pt x="990600" y="1854200"/>
                      </a:cubicBezTo>
                      <a:cubicBezTo>
                        <a:pt x="994833" y="1860550"/>
                        <a:pt x="997904" y="1867854"/>
                        <a:pt x="1003300" y="1873250"/>
                      </a:cubicBezTo>
                      <a:cubicBezTo>
                        <a:pt x="1008696" y="1878646"/>
                        <a:pt x="1016646" y="1880880"/>
                        <a:pt x="1022350" y="1885950"/>
                      </a:cubicBezTo>
                      <a:cubicBezTo>
                        <a:pt x="1035774" y="1897882"/>
                        <a:pt x="1047750" y="1911350"/>
                        <a:pt x="1060450" y="1924050"/>
                      </a:cubicBezTo>
                      <a:cubicBezTo>
                        <a:pt x="1066800" y="1930400"/>
                        <a:pt x="1072028" y="1938119"/>
                        <a:pt x="1079500" y="1943100"/>
                      </a:cubicBezTo>
                      <a:lnTo>
                        <a:pt x="1098550" y="1955800"/>
                      </a:lnTo>
                      <a:cubicBezTo>
                        <a:pt x="1102783" y="1964267"/>
                        <a:pt x="1104557" y="1974507"/>
                        <a:pt x="1111250" y="1981200"/>
                      </a:cubicBezTo>
                      <a:cubicBezTo>
                        <a:pt x="1115983" y="1985933"/>
                        <a:pt x="1123652" y="1986768"/>
                        <a:pt x="1130300" y="1987550"/>
                      </a:cubicBezTo>
                      <a:cubicBezTo>
                        <a:pt x="1159805" y="1991021"/>
                        <a:pt x="1189567" y="1991783"/>
                        <a:pt x="1219200" y="1993900"/>
                      </a:cubicBezTo>
                      <a:cubicBezTo>
                        <a:pt x="1231900" y="2006600"/>
                        <a:pt x="1247337" y="2017056"/>
                        <a:pt x="1257300" y="2032000"/>
                      </a:cubicBezTo>
                      <a:cubicBezTo>
                        <a:pt x="1287951" y="2077976"/>
                        <a:pt x="1269048" y="2063274"/>
                        <a:pt x="1308100" y="2082800"/>
                      </a:cubicBezTo>
                      <a:cubicBezTo>
                        <a:pt x="1312333" y="2089150"/>
                        <a:pt x="1314841" y="2097082"/>
                        <a:pt x="1320800" y="2101850"/>
                      </a:cubicBezTo>
                      <a:cubicBezTo>
                        <a:pt x="1326027" y="2106031"/>
                        <a:pt x="1333224" y="2107253"/>
                        <a:pt x="1339850" y="2108200"/>
                      </a:cubicBezTo>
                      <a:cubicBezTo>
                        <a:pt x="1377799" y="2113621"/>
                        <a:pt x="1416050" y="2116667"/>
                        <a:pt x="1454150" y="2120900"/>
                      </a:cubicBezTo>
                      <a:cubicBezTo>
                        <a:pt x="1460500" y="2123017"/>
                        <a:pt x="1466764" y="2125411"/>
                        <a:pt x="1473200" y="2127250"/>
                      </a:cubicBezTo>
                      <a:cubicBezTo>
                        <a:pt x="1481591" y="2129648"/>
                        <a:pt x="1490578" y="2130162"/>
                        <a:pt x="1498600" y="2133600"/>
                      </a:cubicBezTo>
                      <a:cubicBezTo>
                        <a:pt x="1505615" y="2136606"/>
                        <a:pt x="1511787" y="2141414"/>
                        <a:pt x="1517650" y="2146300"/>
                      </a:cubicBezTo>
                      <a:cubicBezTo>
                        <a:pt x="1524549" y="2152049"/>
                        <a:pt x="1528668" y="2161334"/>
                        <a:pt x="1536700" y="2165350"/>
                      </a:cubicBezTo>
                      <a:cubicBezTo>
                        <a:pt x="1546353" y="2170177"/>
                        <a:pt x="1558037" y="2168860"/>
                        <a:pt x="1568450" y="2171700"/>
                      </a:cubicBezTo>
                      <a:cubicBezTo>
                        <a:pt x="1606815" y="2182163"/>
                        <a:pt x="1599388" y="2179625"/>
                        <a:pt x="1625600" y="2197100"/>
                      </a:cubicBezTo>
                      <a:cubicBezTo>
                        <a:pt x="1646767" y="2194983"/>
                        <a:pt x="1672636" y="2204220"/>
                        <a:pt x="1689100" y="2190750"/>
                      </a:cubicBezTo>
                      <a:cubicBezTo>
                        <a:pt x="1702308" y="2179944"/>
                        <a:pt x="1689710" y="2156021"/>
                        <a:pt x="1695450" y="2139950"/>
                      </a:cubicBezTo>
                      <a:cubicBezTo>
                        <a:pt x="1700584" y="2125576"/>
                        <a:pt x="1712383" y="2114550"/>
                        <a:pt x="1720850" y="2101850"/>
                      </a:cubicBezTo>
                      <a:lnTo>
                        <a:pt x="1733550" y="2082800"/>
                      </a:lnTo>
                      <a:cubicBezTo>
                        <a:pt x="1737783" y="2076450"/>
                        <a:pt x="1740854" y="2069146"/>
                        <a:pt x="1746250" y="2063750"/>
                      </a:cubicBezTo>
                      <a:cubicBezTo>
                        <a:pt x="1752600" y="2057400"/>
                        <a:pt x="1760080" y="2052008"/>
                        <a:pt x="1765300" y="2044700"/>
                      </a:cubicBezTo>
                      <a:cubicBezTo>
                        <a:pt x="1770802" y="2036997"/>
                        <a:pt x="1773304" y="2027519"/>
                        <a:pt x="1778000" y="2019300"/>
                      </a:cubicBezTo>
                      <a:cubicBezTo>
                        <a:pt x="1781786" y="2012674"/>
                        <a:pt x="1787287" y="2007076"/>
                        <a:pt x="1790700" y="2000250"/>
                      </a:cubicBezTo>
                      <a:cubicBezTo>
                        <a:pt x="1801029" y="1979592"/>
                        <a:pt x="1791552" y="1980348"/>
                        <a:pt x="1809750" y="1962150"/>
                      </a:cubicBezTo>
                      <a:cubicBezTo>
                        <a:pt x="1854502" y="1917398"/>
                        <a:pt x="2004893" y="1943161"/>
                        <a:pt x="2006600" y="1943100"/>
                      </a:cubicBezTo>
                      <a:cubicBezTo>
                        <a:pt x="2015067" y="1936750"/>
                        <a:pt x="2025225" y="1932180"/>
                        <a:pt x="2032000" y="1924050"/>
                      </a:cubicBezTo>
                      <a:cubicBezTo>
                        <a:pt x="2036285" y="1918908"/>
                        <a:pt x="2035029" y="1910812"/>
                        <a:pt x="2038350" y="1905000"/>
                      </a:cubicBezTo>
                      <a:cubicBezTo>
                        <a:pt x="2043601" y="1895811"/>
                        <a:pt x="2051249" y="1888212"/>
                        <a:pt x="2057400" y="1879600"/>
                      </a:cubicBezTo>
                      <a:cubicBezTo>
                        <a:pt x="2061836" y="1873390"/>
                        <a:pt x="2065867" y="1866900"/>
                        <a:pt x="2070100" y="1860550"/>
                      </a:cubicBezTo>
                      <a:cubicBezTo>
                        <a:pt x="2072217" y="1849967"/>
                        <a:pt x="2072660" y="1838906"/>
                        <a:pt x="2076450" y="1828800"/>
                      </a:cubicBezTo>
                      <a:cubicBezTo>
                        <a:pt x="2079130" y="1821654"/>
                        <a:pt x="2086737" y="1816990"/>
                        <a:pt x="2089150" y="1809750"/>
                      </a:cubicBezTo>
                      <a:cubicBezTo>
                        <a:pt x="2093221" y="1797536"/>
                        <a:pt x="2092975" y="1784275"/>
                        <a:pt x="2095500" y="1771650"/>
                      </a:cubicBezTo>
                      <a:cubicBezTo>
                        <a:pt x="2097212" y="1763092"/>
                        <a:pt x="2100138" y="1754808"/>
                        <a:pt x="2101850" y="1746250"/>
                      </a:cubicBezTo>
                      <a:cubicBezTo>
                        <a:pt x="2104375" y="1733625"/>
                        <a:pt x="2102872" y="1719871"/>
                        <a:pt x="2108200" y="1708150"/>
                      </a:cubicBezTo>
                      <a:cubicBezTo>
                        <a:pt x="2113808" y="1695812"/>
                        <a:pt x="2125133" y="1686983"/>
                        <a:pt x="2133600" y="1676400"/>
                      </a:cubicBezTo>
                      <a:cubicBezTo>
                        <a:pt x="2135717" y="1665817"/>
                        <a:pt x="2136160" y="1654756"/>
                        <a:pt x="2139950" y="1644650"/>
                      </a:cubicBezTo>
                      <a:cubicBezTo>
                        <a:pt x="2146992" y="1625871"/>
                        <a:pt x="2159773" y="1621885"/>
                        <a:pt x="2171700" y="1606550"/>
                      </a:cubicBezTo>
                      <a:cubicBezTo>
                        <a:pt x="2181071" y="1594502"/>
                        <a:pt x="2192273" y="1582930"/>
                        <a:pt x="2197100" y="1568450"/>
                      </a:cubicBezTo>
                      <a:cubicBezTo>
                        <a:pt x="2199217" y="1562100"/>
                        <a:pt x="2200199" y="1555251"/>
                        <a:pt x="2203450" y="1549400"/>
                      </a:cubicBezTo>
                      <a:cubicBezTo>
                        <a:pt x="2210863" y="1536057"/>
                        <a:pt x="2228850" y="1511300"/>
                        <a:pt x="2228850" y="1511300"/>
                      </a:cubicBezTo>
                      <a:cubicBezTo>
                        <a:pt x="2235869" y="1448128"/>
                        <a:pt x="2238972" y="1456441"/>
                        <a:pt x="2228850" y="1390650"/>
                      </a:cubicBezTo>
                      <a:cubicBezTo>
                        <a:pt x="2227832" y="1384034"/>
                        <a:pt x="2224261" y="1378058"/>
                        <a:pt x="2222500" y="1371600"/>
                      </a:cubicBezTo>
                      <a:cubicBezTo>
                        <a:pt x="2221790" y="1368997"/>
                        <a:pt x="2204191" y="1301639"/>
                        <a:pt x="2203450" y="1289050"/>
                      </a:cubicBezTo>
                      <a:cubicBezTo>
                        <a:pt x="2201958" y="1263694"/>
                        <a:pt x="2203450" y="1238250"/>
                        <a:pt x="2203450" y="1212850"/>
                      </a:cubicBezTo>
                      <a:lnTo>
                        <a:pt x="1993900" y="1187450"/>
                      </a:lnTo>
                      <a:lnTo>
                        <a:pt x="1962150" y="1104900"/>
                      </a:lnTo>
                      <a:lnTo>
                        <a:pt x="1949450" y="889000"/>
                      </a:lnTo>
                      <a:lnTo>
                        <a:pt x="2139950" y="774700"/>
                      </a:lnTo>
                      <a:lnTo>
                        <a:pt x="2044700" y="469900"/>
                      </a:lnTo>
                      <a:lnTo>
                        <a:pt x="1987550" y="406400"/>
                      </a:lnTo>
                      <a:lnTo>
                        <a:pt x="2038350" y="285750"/>
                      </a:lnTo>
                      <a:cubicBezTo>
                        <a:pt x="2021417" y="268817"/>
                        <a:pt x="2005270" y="251059"/>
                        <a:pt x="1987550" y="234950"/>
                      </a:cubicBezTo>
                      <a:cubicBezTo>
                        <a:pt x="1981903" y="229816"/>
                        <a:pt x="1974363" y="227136"/>
                        <a:pt x="1968500" y="222250"/>
                      </a:cubicBezTo>
                      <a:cubicBezTo>
                        <a:pt x="1961601" y="216501"/>
                        <a:pt x="1957247" y="207655"/>
                        <a:pt x="1949450" y="203200"/>
                      </a:cubicBezTo>
                      <a:cubicBezTo>
                        <a:pt x="1941873" y="198870"/>
                        <a:pt x="1932517" y="198967"/>
                        <a:pt x="1924050" y="196850"/>
                      </a:cubicBezTo>
                      <a:cubicBezTo>
                        <a:pt x="1917700" y="190500"/>
                        <a:pt x="1912089" y="183313"/>
                        <a:pt x="1905000" y="177800"/>
                      </a:cubicBezTo>
                      <a:cubicBezTo>
                        <a:pt x="1892952" y="168429"/>
                        <a:pt x="1877693" y="163193"/>
                        <a:pt x="1866900" y="152400"/>
                      </a:cubicBezTo>
                      <a:cubicBezTo>
                        <a:pt x="1857017" y="142517"/>
                        <a:pt x="1842945" y="125954"/>
                        <a:pt x="1828800" y="120650"/>
                      </a:cubicBezTo>
                      <a:cubicBezTo>
                        <a:pt x="1818694" y="116860"/>
                        <a:pt x="1807633" y="116417"/>
                        <a:pt x="1797050" y="114300"/>
                      </a:cubicBezTo>
                      <a:cubicBezTo>
                        <a:pt x="1786467" y="120650"/>
                        <a:pt x="1776339" y="127830"/>
                        <a:pt x="1765300" y="133350"/>
                      </a:cubicBezTo>
                      <a:cubicBezTo>
                        <a:pt x="1759313" y="136343"/>
                        <a:pt x="1752237" y="136707"/>
                        <a:pt x="1746250" y="139700"/>
                      </a:cubicBezTo>
                      <a:cubicBezTo>
                        <a:pt x="1722601" y="151524"/>
                        <a:pt x="1729216" y="153895"/>
                        <a:pt x="1708150" y="171450"/>
                      </a:cubicBezTo>
                      <a:cubicBezTo>
                        <a:pt x="1702287" y="176336"/>
                        <a:pt x="1694963" y="179264"/>
                        <a:pt x="1689100" y="184150"/>
                      </a:cubicBezTo>
                      <a:cubicBezTo>
                        <a:pt x="1682201" y="189899"/>
                        <a:pt x="1677900" y="198839"/>
                        <a:pt x="1670050" y="203200"/>
                      </a:cubicBezTo>
                      <a:cubicBezTo>
                        <a:pt x="1658348" y="209701"/>
                        <a:pt x="1631950" y="215900"/>
                        <a:pt x="1631950" y="215900"/>
                      </a:cubicBezTo>
                      <a:cubicBezTo>
                        <a:pt x="1617906" y="229944"/>
                        <a:pt x="1611531" y="238809"/>
                        <a:pt x="1593850" y="247650"/>
                      </a:cubicBezTo>
                      <a:cubicBezTo>
                        <a:pt x="1541270" y="273940"/>
                        <a:pt x="1610345" y="230304"/>
                        <a:pt x="1555750" y="266700"/>
                      </a:cubicBezTo>
                      <a:cubicBezTo>
                        <a:pt x="1534583" y="264583"/>
                        <a:pt x="1513158" y="264270"/>
                        <a:pt x="1492250" y="260350"/>
                      </a:cubicBezTo>
                      <a:cubicBezTo>
                        <a:pt x="1479092" y="257883"/>
                        <a:pt x="1454150" y="247650"/>
                        <a:pt x="1454150" y="247650"/>
                      </a:cubicBezTo>
                      <a:cubicBezTo>
                        <a:pt x="1447800" y="241300"/>
                        <a:pt x="1441999" y="234349"/>
                        <a:pt x="1435100" y="228600"/>
                      </a:cubicBezTo>
                      <a:cubicBezTo>
                        <a:pt x="1429237" y="223714"/>
                        <a:pt x="1421446" y="221296"/>
                        <a:pt x="1416050" y="215900"/>
                      </a:cubicBezTo>
                      <a:cubicBezTo>
                        <a:pt x="1410654" y="210504"/>
                        <a:pt x="1407583" y="203200"/>
                        <a:pt x="1403350" y="196850"/>
                      </a:cubicBezTo>
                      <a:cubicBezTo>
                        <a:pt x="1398346" y="176834"/>
                        <a:pt x="1403002" y="165100"/>
                        <a:pt x="1377950" y="165100"/>
                      </a:cubicBezTo>
                      <a:cubicBezTo>
                        <a:pt x="1367157" y="165100"/>
                        <a:pt x="1356613" y="168610"/>
                        <a:pt x="1346200" y="171450"/>
                      </a:cubicBezTo>
                      <a:cubicBezTo>
                        <a:pt x="1333285" y="174972"/>
                        <a:pt x="1308100" y="184150"/>
                        <a:pt x="1308100" y="184150"/>
                      </a:cubicBezTo>
                      <a:cubicBezTo>
                        <a:pt x="1253067" y="182033"/>
                        <a:pt x="1197521" y="185589"/>
                        <a:pt x="1143000" y="177800"/>
                      </a:cubicBezTo>
                      <a:cubicBezTo>
                        <a:pt x="1135445" y="176721"/>
                        <a:pt x="1133713" y="165576"/>
                        <a:pt x="1130300" y="158750"/>
                      </a:cubicBezTo>
                      <a:cubicBezTo>
                        <a:pt x="1123961" y="146072"/>
                        <a:pt x="1124899" y="129749"/>
                        <a:pt x="1111250" y="120650"/>
                      </a:cubicBezTo>
                      <a:cubicBezTo>
                        <a:pt x="1103988" y="115809"/>
                        <a:pt x="1094022" y="117364"/>
                        <a:pt x="1085850" y="114300"/>
                      </a:cubicBezTo>
                      <a:cubicBezTo>
                        <a:pt x="1076987" y="110976"/>
                        <a:pt x="1069239" y="105116"/>
                        <a:pt x="1060450" y="101600"/>
                      </a:cubicBezTo>
                      <a:cubicBezTo>
                        <a:pt x="1028502" y="88821"/>
                        <a:pt x="1025854" y="94995"/>
                        <a:pt x="1003300" y="76200"/>
                      </a:cubicBezTo>
                      <a:cubicBezTo>
                        <a:pt x="982372" y="58760"/>
                        <a:pt x="986241" y="58668"/>
                        <a:pt x="971550" y="38100"/>
                      </a:cubicBezTo>
                      <a:cubicBezTo>
                        <a:pt x="965399" y="29488"/>
                        <a:pt x="960535" y="19588"/>
                        <a:pt x="952500" y="12700"/>
                      </a:cubicBezTo>
                      <a:cubicBezTo>
                        <a:pt x="945313" y="6540"/>
                        <a:pt x="935567" y="4233"/>
                        <a:pt x="927100" y="0"/>
                      </a:cubicBezTo>
                      <a:cubicBezTo>
                        <a:pt x="918633" y="2117"/>
                        <a:pt x="909277" y="2020"/>
                        <a:pt x="901700" y="6350"/>
                      </a:cubicBezTo>
                      <a:cubicBezTo>
                        <a:pt x="882091" y="17555"/>
                        <a:pt x="879374" y="30309"/>
                        <a:pt x="876300" y="50800"/>
                      </a:cubicBezTo>
                      <a:cubicBezTo>
                        <a:pt x="871237" y="84553"/>
                        <a:pt x="882532" y="124002"/>
                        <a:pt x="863600" y="152400"/>
                      </a:cubicBezTo>
                      <a:cubicBezTo>
                        <a:pt x="855133" y="165100"/>
                        <a:pt x="852680" y="185673"/>
                        <a:pt x="838200" y="190500"/>
                      </a:cubicBezTo>
                      <a:lnTo>
                        <a:pt x="819150" y="196850"/>
                      </a:lnTo>
                      <a:cubicBezTo>
                        <a:pt x="802217" y="194733"/>
                        <a:pt x="784814" y="194990"/>
                        <a:pt x="768350" y="190500"/>
                      </a:cubicBezTo>
                      <a:cubicBezTo>
                        <a:pt x="760987" y="188492"/>
                        <a:pt x="755405" y="182379"/>
                        <a:pt x="749300" y="177800"/>
                      </a:cubicBezTo>
                      <a:cubicBezTo>
                        <a:pt x="718290" y="154543"/>
                        <a:pt x="721997" y="156847"/>
                        <a:pt x="698500" y="133350"/>
                      </a:cubicBezTo>
                      <a:cubicBezTo>
                        <a:pt x="696383" y="127000"/>
                        <a:pt x="695143" y="120287"/>
                        <a:pt x="692150" y="114300"/>
                      </a:cubicBezTo>
                      <a:cubicBezTo>
                        <a:pt x="684429" y="98858"/>
                        <a:pt x="674240" y="94441"/>
                        <a:pt x="673100" y="76200"/>
                      </a:cubicBezTo>
                      <a:cubicBezTo>
                        <a:pt x="671384" y="48737"/>
                        <a:pt x="673100" y="21167"/>
                        <a:pt x="692150" y="6350"/>
                      </a:cubicBezTo>
                      <a:close/>
                    </a:path>
                  </a:pathLst>
                </a:custGeom>
                <a:solidFill>
                  <a:srgbClr val="00A1DA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3" name="자유형 122"/>
                <p:cNvSpPr/>
                <p:nvPr/>
              </p:nvSpPr>
              <p:spPr>
                <a:xfrm>
                  <a:off x="5600700" y="4013200"/>
                  <a:ext cx="1720850" cy="2197100"/>
                </a:xfrm>
                <a:custGeom>
                  <a:avLst/>
                  <a:gdLst>
                    <a:gd name="connsiteX0" fmla="*/ 1377950 w 1720850"/>
                    <a:gd name="connsiteY0" fmla="*/ 450850 h 2197100"/>
                    <a:gd name="connsiteX1" fmla="*/ 1339850 w 1720850"/>
                    <a:gd name="connsiteY1" fmla="*/ 361950 h 2197100"/>
                    <a:gd name="connsiteX2" fmla="*/ 1212850 w 1720850"/>
                    <a:gd name="connsiteY2" fmla="*/ 323850 h 2197100"/>
                    <a:gd name="connsiteX3" fmla="*/ 1111250 w 1720850"/>
                    <a:gd name="connsiteY3" fmla="*/ 209550 h 2197100"/>
                    <a:gd name="connsiteX4" fmla="*/ 1022350 w 1720850"/>
                    <a:gd name="connsiteY4" fmla="*/ 152400 h 2197100"/>
                    <a:gd name="connsiteX5" fmla="*/ 971550 w 1720850"/>
                    <a:gd name="connsiteY5" fmla="*/ 114300 h 2197100"/>
                    <a:gd name="connsiteX6" fmla="*/ 920750 w 1720850"/>
                    <a:gd name="connsiteY6" fmla="*/ 95250 h 2197100"/>
                    <a:gd name="connsiteX7" fmla="*/ 882650 w 1720850"/>
                    <a:gd name="connsiteY7" fmla="*/ 44450 h 2197100"/>
                    <a:gd name="connsiteX8" fmla="*/ 781050 w 1720850"/>
                    <a:gd name="connsiteY8" fmla="*/ 44450 h 2197100"/>
                    <a:gd name="connsiteX9" fmla="*/ 698500 w 1720850"/>
                    <a:gd name="connsiteY9" fmla="*/ 0 h 2197100"/>
                    <a:gd name="connsiteX10" fmla="*/ 603250 w 1720850"/>
                    <a:gd name="connsiteY10" fmla="*/ 6350 h 2197100"/>
                    <a:gd name="connsiteX11" fmla="*/ 482600 w 1720850"/>
                    <a:gd name="connsiteY11" fmla="*/ 19050 h 2197100"/>
                    <a:gd name="connsiteX12" fmla="*/ 419100 w 1720850"/>
                    <a:gd name="connsiteY12" fmla="*/ 19050 h 2197100"/>
                    <a:gd name="connsiteX13" fmla="*/ 355600 w 1720850"/>
                    <a:gd name="connsiteY13" fmla="*/ 76200 h 2197100"/>
                    <a:gd name="connsiteX14" fmla="*/ 260350 w 1720850"/>
                    <a:gd name="connsiteY14" fmla="*/ 292100 h 2197100"/>
                    <a:gd name="connsiteX15" fmla="*/ 146050 w 1720850"/>
                    <a:gd name="connsiteY15" fmla="*/ 438150 h 2197100"/>
                    <a:gd name="connsiteX16" fmla="*/ 76200 w 1720850"/>
                    <a:gd name="connsiteY16" fmla="*/ 520700 h 2197100"/>
                    <a:gd name="connsiteX17" fmla="*/ 31750 w 1720850"/>
                    <a:gd name="connsiteY17" fmla="*/ 628650 h 2197100"/>
                    <a:gd name="connsiteX18" fmla="*/ 88900 w 1720850"/>
                    <a:gd name="connsiteY18" fmla="*/ 692150 h 2197100"/>
                    <a:gd name="connsiteX19" fmla="*/ 107950 w 1720850"/>
                    <a:gd name="connsiteY19" fmla="*/ 704850 h 2197100"/>
                    <a:gd name="connsiteX20" fmla="*/ 114300 w 1720850"/>
                    <a:gd name="connsiteY20" fmla="*/ 723900 h 2197100"/>
                    <a:gd name="connsiteX21" fmla="*/ 177800 w 1720850"/>
                    <a:gd name="connsiteY21" fmla="*/ 996950 h 2197100"/>
                    <a:gd name="connsiteX22" fmla="*/ 0 w 1720850"/>
                    <a:gd name="connsiteY22" fmla="*/ 1111250 h 2197100"/>
                    <a:gd name="connsiteX23" fmla="*/ 6350 w 1720850"/>
                    <a:gd name="connsiteY23" fmla="*/ 1346200 h 2197100"/>
                    <a:gd name="connsiteX24" fmla="*/ 50800 w 1720850"/>
                    <a:gd name="connsiteY24" fmla="*/ 1416050 h 2197100"/>
                    <a:gd name="connsiteX25" fmla="*/ 260350 w 1720850"/>
                    <a:gd name="connsiteY25" fmla="*/ 1435100 h 2197100"/>
                    <a:gd name="connsiteX26" fmla="*/ 311150 w 1720850"/>
                    <a:gd name="connsiteY26" fmla="*/ 1454150 h 2197100"/>
                    <a:gd name="connsiteX27" fmla="*/ 330200 w 1720850"/>
                    <a:gd name="connsiteY27" fmla="*/ 1460500 h 2197100"/>
                    <a:gd name="connsiteX28" fmla="*/ 361950 w 1720850"/>
                    <a:gd name="connsiteY28" fmla="*/ 1466850 h 2197100"/>
                    <a:gd name="connsiteX29" fmla="*/ 387350 w 1720850"/>
                    <a:gd name="connsiteY29" fmla="*/ 1473200 h 2197100"/>
                    <a:gd name="connsiteX30" fmla="*/ 400050 w 1720850"/>
                    <a:gd name="connsiteY30" fmla="*/ 1492250 h 2197100"/>
                    <a:gd name="connsiteX31" fmla="*/ 431800 w 1720850"/>
                    <a:gd name="connsiteY31" fmla="*/ 1530350 h 2197100"/>
                    <a:gd name="connsiteX32" fmla="*/ 457200 w 1720850"/>
                    <a:gd name="connsiteY32" fmla="*/ 1568450 h 2197100"/>
                    <a:gd name="connsiteX33" fmla="*/ 495300 w 1720850"/>
                    <a:gd name="connsiteY33" fmla="*/ 1593850 h 2197100"/>
                    <a:gd name="connsiteX34" fmla="*/ 533400 w 1720850"/>
                    <a:gd name="connsiteY34" fmla="*/ 1606550 h 2197100"/>
                    <a:gd name="connsiteX35" fmla="*/ 546100 w 1720850"/>
                    <a:gd name="connsiteY35" fmla="*/ 1625600 h 2197100"/>
                    <a:gd name="connsiteX36" fmla="*/ 698500 w 1720850"/>
                    <a:gd name="connsiteY36" fmla="*/ 1739900 h 2197100"/>
                    <a:gd name="connsiteX37" fmla="*/ 749300 w 1720850"/>
                    <a:gd name="connsiteY37" fmla="*/ 1765300 h 2197100"/>
                    <a:gd name="connsiteX38" fmla="*/ 768350 w 1720850"/>
                    <a:gd name="connsiteY38" fmla="*/ 1771650 h 2197100"/>
                    <a:gd name="connsiteX39" fmla="*/ 774700 w 1720850"/>
                    <a:gd name="connsiteY39" fmla="*/ 1790700 h 2197100"/>
                    <a:gd name="connsiteX40" fmla="*/ 793750 w 1720850"/>
                    <a:gd name="connsiteY40" fmla="*/ 1803400 h 2197100"/>
                    <a:gd name="connsiteX41" fmla="*/ 806450 w 1720850"/>
                    <a:gd name="connsiteY41" fmla="*/ 1822450 h 2197100"/>
                    <a:gd name="connsiteX42" fmla="*/ 831850 w 1720850"/>
                    <a:gd name="connsiteY42" fmla="*/ 1847850 h 2197100"/>
                    <a:gd name="connsiteX43" fmla="*/ 857250 w 1720850"/>
                    <a:gd name="connsiteY43" fmla="*/ 1898650 h 2197100"/>
                    <a:gd name="connsiteX44" fmla="*/ 869950 w 1720850"/>
                    <a:gd name="connsiteY44" fmla="*/ 1936750 h 2197100"/>
                    <a:gd name="connsiteX45" fmla="*/ 876300 w 1720850"/>
                    <a:gd name="connsiteY45" fmla="*/ 1987550 h 2197100"/>
                    <a:gd name="connsiteX46" fmla="*/ 914400 w 1720850"/>
                    <a:gd name="connsiteY46" fmla="*/ 2006600 h 2197100"/>
                    <a:gd name="connsiteX47" fmla="*/ 1022350 w 1720850"/>
                    <a:gd name="connsiteY47" fmla="*/ 2012950 h 2197100"/>
                    <a:gd name="connsiteX48" fmla="*/ 1047750 w 1720850"/>
                    <a:gd name="connsiteY48" fmla="*/ 2051050 h 2197100"/>
                    <a:gd name="connsiteX49" fmla="*/ 1060450 w 1720850"/>
                    <a:gd name="connsiteY49" fmla="*/ 2076450 h 2197100"/>
                    <a:gd name="connsiteX50" fmla="*/ 1085850 w 1720850"/>
                    <a:gd name="connsiteY50" fmla="*/ 2089150 h 2197100"/>
                    <a:gd name="connsiteX51" fmla="*/ 1104900 w 1720850"/>
                    <a:gd name="connsiteY51" fmla="*/ 2127250 h 2197100"/>
                    <a:gd name="connsiteX52" fmla="*/ 1143000 w 1720850"/>
                    <a:gd name="connsiteY52" fmla="*/ 2139950 h 2197100"/>
                    <a:gd name="connsiteX53" fmla="*/ 1162050 w 1720850"/>
                    <a:gd name="connsiteY53" fmla="*/ 2159000 h 2197100"/>
                    <a:gd name="connsiteX54" fmla="*/ 1200150 w 1720850"/>
                    <a:gd name="connsiteY54" fmla="*/ 2171700 h 2197100"/>
                    <a:gd name="connsiteX55" fmla="*/ 1219200 w 1720850"/>
                    <a:gd name="connsiteY55" fmla="*/ 2178050 h 2197100"/>
                    <a:gd name="connsiteX56" fmla="*/ 1238250 w 1720850"/>
                    <a:gd name="connsiteY56" fmla="*/ 2190750 h 2197100"/>
                    <a:gd name="connsiteX57" fmla="*/ 1301750 w 1720850"/>
                    <a:gd name="connsiteY57" fmla="*/ 2197100 h 2197100"/>
                    <a:gd name="connsiteX58" fmla="*/ 1308100 w 1720850"/>
                    <a:gd name="connsiteY58" fmla="*/ 2120900 h 2197100"/>
                    <a:gd name="connsiteX59" fmla="*/ 1365250 w 1720850"/>
                    <a:gd name="connsiteY59" fmla="*/ 2051050 h 2197100"/>
                    <a:gd name="connsiteX60" fmla="*/ 1384300 w 1720850"/>
                    <a:gd name="connsiteY60" fmla="*/ 2032000 h 2197100"/>
                    <a:gd name="connsiteX61" fmla="*/ 1517650 w 1720850"/>
                    <a:gd name="connsiteY61" fmla="*/ 2025650 h 2197100"/>
                    <a:gd name="connsiteX62" fmla="*/ 1574800 w 1720850"/>
                    <a:gd name="connsiteY62" fmla="*/ 2019300 h 2197100"/>
                    <a:gd name="connsiteX63" fmla="*/ 1587500 w 1720850"/>
                    <a:gd name="connsiteY63" fmla="*/ 2000250 h 2197100"/>
                    <a:gd name="connsiteX64" fmla="*/ 1581150 w 1720850"/>
                    <a:gd name="connsiteY64" fmla="*/ 1974850 h 2197100"/>
                    <a:gd name="connsiteX65" fmla="*/ 1568450 w 1720850"/>
                    <a:gd name="connsiteY65" fmla="*/ 1924050 h 2197100"/>
                    <a:gd name="connsiteX66" fmla="*/ 1574800 w 1720850"/>
                    <a:gd name="connsiteY66" fmla="*/ 1816100 h 2197100"/>
                    <a:gd name="connsiteX67" fmla="*/ 1581150 w 1720850"/>
                    <a:gd name="connsiteY67" fmla="*/ 1784350 h 2197100"/>
                    <a:gd name="connsiteX68" fmla="*/ 1587500 w 1720850"/>
                    <a:gd name="connsiteY68" fmla="*/ 1733550 h 2197100"/>
                    <a:gd name="connsiteX69" fmla="*/ 1612900 w 1720850"/>
                    <a:gd name="connsiteY69" fmla="*/ 1638300 h 2197100"/>
                    <a:gd name="connsiteX70" fmla="*/ 1619250 w 1720850"/>
                    <a:gd name="connsiteY70" fmla="*/ 1619250 h 2197100"/>
                    <a:gd name="connsiteX71" fmla="*/ 1651000 w 1720850"/>
                    <a:gd name="connsiteY71" fmla="*/ 1581150 h 2197100"/>
                    <a:gd name="connsiteX72" fmla="*/ 1670050 w 1720850"/>
                    <a:gd name="connsiteY72" fmla="*/ 1524000 h 2197100"/>
                    <a:gd name="connsiteX73" fmla="*/ 1708150 w 1720850"/>
                    <a:gd name="connsiteY73" fmla="*/ 1485900 h 2197100"/>
                    <a:gd name="connsiteX74" fmla="*/ 1676400 w 1720850"/>
                    <a:gd name="connsiteY74" fmla="*/ 1282700 h 2197100"/>
                    <a:gd name="connsiteX75" fmla="*/ 1689100 w 1720850"/>
                    <a:gd name="connsiteY75" fmla="*/ 1168400 h 2197100"/>
                    <a:gd name="connsiteX76" fmla="*/ 1695450 w 1720850"/>
                    <a:gd name="connsiteY76" fmla="*/ 1149350 h 2197100"/>
                    <a:gd name="connsiteX77" fmla="*/ 1701800 w 1720850"/>
                    <a:gd name="connsiteY77" fmla="*/ 1117600 h 2197100"/>
                    <a:gd name="connsiteX78" fmla="*/ 1720850 w 1720850"/>
                    <a:gd name="connsiteY78" fmla="*/ 1047750 h 2197100"/>
                    <a:gd name="connsiteX79" fmla="*/ 1701800 w 1720850"/>
                    <a:gd name="connsiteY79" fmla="*/ 1035050 h 2197100"/>
                    <a:gd name="connsiteX80" fmla="*/ 1682750 w 1720850"/>
                    <a:gd name="connsiteY80" fmla="*/ 1028700 h 2197100"/>
                    <a:gd name="connsiteX81" fmla="*/ 1657350 w 1720850"/>
                    <a:gd name="connsiteY81" fmla="*/ 990600 h 2197100"/>
                    <a:gd name="connsiteX82" fmla="*/ 1651000 w 1720850"/>
                    <a:gd name="connsiteY82" fmla="*/ 971550 h 2197100"/>
                    <a:gd name="connsiteX83" fmla="*/ 1638300 w 1720850"/>
                    <a:gd name="connsiteY83" fmla="*/ 914400 h 2197100"/>
                    <a:gd name="connsiteX84" fmla="*/ 1612900 w 1720850"/>
                    <a:gd name="connsiteY84" fmla="*/ 876300 h 2197100"/>
                    <a:gd name="connsiteX85" fmla="*/ 1593850 w 1720850"/>
                    <a:gd name="connsiteY85" fmla="*/ 825500 h 2197100"/>
                    <a:gd name="connsiteX86" fmla="*/ 1574800 w 1720850"/>
                    <a:gd name="connsiteY86" fmla="*/ 806450 h 2197100"/>
                    <a:gd name="connsiteX87" fmla="*/ 1549400 w 1720850"/>
                    <a:gd name="connsiteY87" fmla="*/ 768350 h 2197100"/>
                    <a:gd name="connsiteX88" fmla="*/ 1517650 w 1720850"/>
                    <a:gd name="connsiteY88" fmla="*/ 736600 h 2197100"/>
                    <a:gd name="connsiteX89" fmla="*/ 1492250 w 1720850"/>
                    <a:gd name="connsiteY89" fmla="*/ 698500 h 2197100"/>
                    <a:gd name="connsiteX90" fmla="*/ 1473200 w 1720850"/>
                    <a:gd name="connsiteY90" fmla="*/ 679450 h 2197100"/>
                    <a:gd name="connsiteX91" fmla="*/ 1454150 w 1720850"/>
                    <a:gd name="connsiteY91" fmla="*/ 654050 h 2197100"/>
                    <a:gd name="connsiteX92" fmla="*/ 1441450 w 1720850"/>
                    <a:gd name="connsiteY92" fmla="*/ 635000 h 2197100"/>
                    <a:gd name="connsiteX93" fmla="*/ 1409700 w 1720850"/>
                    <a:gd name="connsiteY93" fmla="*/ 596900 h 2197100"/>
                    <a:gd name="connsiteX94" fmla="*/ 1403350 w 1720850"/>
                    <a:gd name="connsiteY94" fmla="*/ 571500 h 2197100"/>
                    <a:gd name="connsiteX95" fmla="*/ 1371600 w 1720850"/>
                    <a:gd name="connsiteY95" fmla="*/ 527050 h 2197100"/>
                    <a:gd name="connsiteX96" fmla="*/ 1377950 w 1720850"/>
                    <a:gd name="connsiteY96" fmla="*/ 450850 h 2197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</a:cxnLst>
                  <a:rect l="l" t="t" r="r" b="b"/>
                  <a:pathLst>
                    <a:path w="1720850" h="2197100">
                      <a:moveTo>
                        <a:pt x="1377950" y="450850"/>
                      </a:moveTo>
                      <a:lnTo>
                        <a:pt x="1339850" y="361950"/>
                      </a:lnTo>
                      <a:lnTo>
                        <a:pt x="1212850" y="323850"/>
                      </a:lnTo>
                      <a:lnTo>
                        <a:pt x="1111250" y="209550"/>
                      </a:lnTo>
                      <a:lnTo>
                        <a:pt x="1022350" y="152400"/>
                      </a:lnTo>
                      <a:lnTo>
                        <a:pt x="971550" y="114300"/>
                      </a:lnTo>
                      <a:lnTo>
                        <a:pt x="920750" y="95250"/>
                      </a:lnTo>
                      <a:lnTo>
                        <a:pt x="882650" y="44450"/>
                      </a:lnTo>
                      <a:lnTo>
                        <a:pt x="781050" y="44450"/>
                      </a:lnTo>
                      <a:lnTo>
                        <a:pt x="698500" y="0"/>
                      </a:lnTo>
                      <a:lnTo>
                        <a:pt x="603250" y="6350"/>
                      </a:lnTo>
                      <a:lnTo>
                        <a:pt x="482600" y="19050"/>
                      </a:lnTo>
                      <a:lnTo>
                        <a:pt x="419100" y="19050"/>
                      </a:lnTo>
                      <a:lnTo>
                        <a:pt x="355600" y="76200"/>
                      </a:lnTo>
                      <a:lnTo>
                        <a:pt x="260350" y="292100"/>
                      </a:lnTo>
                      <a:lnTo>
                        <a:pt x="146050" y="438150"/>
                      </a:lnTo>
                      <a:lnTo>
                        <a:pt x="76200" y="520700"/>
                      </a:lnTo>
                      <a:lnTo>
                        <a:pt x="31750" y="628650"/>
                      </a:lnTo>
                      <a:cubicBezTo>
                        <a:pt x="40003" y="638278"/>
                        <a:pt x="72476" y="678463"/>
                        <a:pt x="88900" y="692150"/>
                      </a:cubicBezTo>
                      <a:cubicBezTo>
                        <a:pt x="94763" y="697036"/>
                        <a:pt x="101600" y="700617"/>
                        <a:pt x="107950" y="704850"/>
                      </a:cubicBezTo>
                      <a:lnTo>
                        <a:pt x="114300" y="723900"/>
                      </a:lnTo>
                      <a:lnTo>
                        <a:pt x="177800" y="996950"/>
                      </a:lnTo>
                      <a:lnTo>
                        <a:pt x="0" y="1111250"/>
                      </a:lnTo>
                      <a:lnTo>
                        <a:pt x="6350" y="1346200"/>
                      </a:lnTo>
                      <a:lnTo>
                        <a:pt x="50800" y="1416050"/>
                      </a:lnTo>
                      <a:lnTo>
                        <a:pt x="260350" y="1435100"/>
                      </a:lnTo>
                      <a:lnTo>
                        <a:pt x="311150" y="1454150"/>
                      </a:lnTo>
                      <a:cubicBezTo>
                        <a:pt x="317440" y="1456437"/>
                        <a:pt x="323706" y="1458877"/>
                        <a:pt x="330200" y="1460500"/>
                      </a:cubicBezTo>
                      <a:cubicBezTo>
                        <a:pt x="340671" y="1463118"/>
                        <a:pt x="351414" y="1464509"/>
                        <a:pt x="361950" y="1466850"/>
                      </a:cubicBezTo>
                      <a:cubicBezTo>
                        <a:pt x="370469" y="1468743"/>
                        <a:pt x="378883" y="1471083"/>
                        <a:pt x="387350" y="1473200"/>
                      </a:cubicBezTo>
                      <a:cubicBezTo>
                        <a:pt x="391583" y="1479550"/>
                        <a:pt x="395164" y="1486387"/>
                        <a:pt x="400050" y="1492250"/>
                      </a:cubicBezTo>
                      <a:cubicBezTo>
                        <a:pt x="417605" y="1513316"/>
                        <a:pt x="419976" y="1506701"/>
                        <a:pt x="431800" y="1530350"/>
                      </a:cubicBezTo>
                      <a:cubicBezTo>
                        <a:pt x="445286" y="1557321"/>
                        <a:pt x="427653" y="1545469"/>
                        <a:pt x="457200" y="1568450"/>
                      </a:cubicBezTo>
                      <a:cubicBezTo>
                        <a:pt x="469248" y="1577821"/>
                        <a:pt x="480820" y="1589023"/>
                        <a:pt x="495300" y="1593850"/>
                      </a:cubicBezTo>
                      <a:lnTo>
                        <a:pt x="533400" y="1606550"/>
                      </a:lnTo>
                      <a:lnTo>
                        <a:pt x="546100" y="1625600"/>
                      </a:lnTo>
                      <a:lnTo>
                        <a:pt x="698500" y="1739900"/>
                      </a:lnTo>
                      <a:cubicBezTo>
                        <a:pt x="715433" y="1748367"/>
                        <a:pt x="732065" y="1757466"/>
                        <a:pt x="749300" y="1765300"/>
                      </a:cubicBezTo>
                      <a:cubicBezTo>
                        <a:pt x="755394" y="1768070"/>
                        <a:pt x="763617" y="1766917"/>
                        <a:pt x="768350" y="1771650"/>
                      </a:cubicBezTo>
                      <a:cubicBezTo>
                        <a:pt x="773083" y="1776383"/>
                        <a:pt x="770519" y="1785473"/>
                        <a:pt x="774700" y="1790700"/>
                      </a:cubicBezTo>
                      <a:cubicBezTo>
                        <a:pt x="779468" y="1796659"/>
                        <a:pt x="787400" y="1799167"/>
                        <a:pt x="793750" y="1803400"/>
                      </a:cubicBezTo>
                      <a:cubicBezTo>
                        <a:pt x="797983" y="1809750"/>
                        <a:pt x="801483" y="1816656"/>
                        <a:pt x="806450" y="1822450"/>
                      </a:cubicBezTo>
                      <a:cubicBezTo>
                        <a:pt x="814242" y="1831541"/>
                        <a:pt x="826035" y="1837383"/>
                        <a:pt x="831850" y="1847850"/>
                      </a:cubicBezTo>
                      <a:cubicBezTo>
                        <a:pt x="872406" y="1920851"/>
                        <a:pt x="803573" y="1844973"/>
                        <a:pt x="857250" y="1898650"/>
                      </a:cubicBezTo>
                      <a:cubicBezTo>
                        <a:pt x="861483" y="1911350"/>
                        <a:pt x="868290" y="1923466"/>
                        <a:pt x="869950" y="1936750"/>
                      </a:cubicBezTo>
                      <a:cubicBezTo>
                        <a:pt x="872067" y="1953683"/>
                        <a:pt x="869962" y="1971705"/>
                        <a:pt x="876300" y="1987550"/>
                      </a:cubicBezTo>
                      <a:cubicBezTo>
                        <a:pt x="879199" y="1994797"/>
                        <a:pt x="907160" y="2005876"/>
                        <a:pt x="914400" y="2006600"/>
                      </a:cubicBezTo>
                      <a:cubicBezTo>
                        <a:pt x="950267" y="2010187"/>
                        <a:pt x="986367" y="2010833"/>
                        <a:pt x="1022350" y="2012950"/>
                      </a:cubicBezTo>
                      <a:cubicBezTo>
                        <a:pt x="1030817" y="2025650"/>
                        <a:pt x="1040924" y="2037398"/>
                        <a:pt x="1047750" y="2051050"/>
                      </a:cubicBezTo>
                      <a:cubicBezTo>
                        <a:pt x="1051983" y="2059517"/>
                        <a:pt x="1053757" y="2069757"/>
                        <a:pt x="1060450" y="2076450"/>
                      </a:cubicBezTo>
                      <a:cubicBezTo>
                        <a:pt x="1067143" y="2083143"/>
                        <a:pt x="1077383" y="2084917"/>
                        <a:pt x="1085850" y="2089150"/>
                      </a:cubicBezTo>
                      <a:cubicBezTo>
                        <a:pt x="1089310" y="2099530"/>
                        <a:pt x="1094534" y="2120771"/>
                        <a:pt x="1104900" y="2127250"/>
                      </a:cubicBezTo>
                      <a:cubicBezTo>
                        <a:pt x="1116252" y="2134345"/>
                        <a:pt x="1143000" y="2139950"/>
                        <a:pt x="1143000" y="2139950"/>
                      </a:cubicBezTo>
                      <a:cubicBezTo>
                        <a:pt x="1149350" y="2146300"/>
                        <a:pt x="1154200" y="2154639"/>
                        <a:pt x="1162050" y="2159000"/>
                      </a:cubicBezTo>
                      <a:cubicBezTo>
                        <a:pt x="1173752" y="2165501"/>
                        <a:pt x="1187450" y="2167467"/>
                        <a:pt x="1200150" y="2171700"/>
                      </a:cubicBezTo>
                      <a:cubicBezTo>
                        <a:pt x="1206500" y="2173817"/>
                        <a:pt x="1213631" y="2174337"/>
                        <a:pt x="1219200" y="2178050"/>
                      </a:cubicBezTo>
                      <a:cubicBezTo>
                        <a:pt x="1225550" y="2182283"/>
                        <a:pt x="1230814" y="2189034"/>
                        <a:pt x="1238250" y="2190750"/>
                      </a:cubicBezTo>
                      <a:cubicBezTo>
                        <a:pt x="1258977" y="2195533"/>
                        <a:pt x="1301750" y="2197100"/>
                        <a:pt x="1301750" y="2197100"/>
                      </a:cubicBezTo>
                      <a:lnTo>
                        <a:pt x="1308100" y="2120900"/>
                      </a:lnTo>
                      <a:cubicBezTo>
                        <a:pt x="1379008" y="2014538"/>
                        <a:pt x="1317625" y="2090738"/>
                        <a:pt x="1365250" y="2051050"/>
                      </a:cubicBezTo>
                      <a:cubicBezTo>
                        <a:pt x="1372149" y="2045301"/>
                        <a:pt x="1375442" y="2033476"/>
                        <a:pt x="1384300" y="2032000"/>
                      </a:cubicBezTo>
                      <a:cubicBezTo>
                        <a:pt x="1428195" y="2024684"/>
                        <a:pt x="1473200" y="2027767"/>
                        <a:pt x="1517650" y="2025650"/>
                      </a:cubicBezTo>
                      <a:cubicBezTo>
                        <a:pt x="1536700" y="2023533"/>
                        <a:pt x="1556787" y="2025850"/>
                        <a:pt x="1574800" y="2019300"/>
                      </a:cubicBezTo>
                      <a:cubicBezTo>
                        <a:pt x="1581972" y="2016692"/>
                        <a:pt x="1586421" y="2007805"/>
                        <a:pt x="1587500" y="2000250"/>
                      </a:cubicBezTo>
                      <a:cubicBezTo>
                        <a:pt x="1588734" y="1991610"/>
                        <a:pt x="1583548" y="1983241"/>
                        <a:pt x="1581150" y="1974850"/>
                      </a:cubicBezTo>
                      <a:cubicBezTo>
                        <a:pt x="1568133" y="1929289"/>
                        <a:pt x="1581360" y="1988601"/>
                        <a:pt x="1568450" y="1924050"/>
                      </a:cubicBezTo>
                      <a:cubicBezTo>
                        <a:pt x="1570567" y="1888067"/>
                        <a:pt x="1571537" y="1851998"/>
                        <a:pt x="1574800" y="1816100"/>
                      </a:cubicBezTo>
                      <a:cubicBezTo>
                        <a:pt x="1575777" y="1805351"/>
                        <a:pt x="1579509" y="1795017"/>
                        <a:pt x="1581150" y="1784350"/>
                      </a:cubicBezTo>
                      <a:cubicBezTo>
                        <a:pt x="1583745" y="1767483"/>
                        <a:pt x="1585802" y="1750530"/>
                        <a:pt x="1587500" y="1733550"/>
                      </a:cubicBezTo>
                      <a:cubicBezTo>
                        <a:pt x="1596173" y="1646824"/>
                        <a:pt x="1575272" y="1675928"/>
                        <a:pt x="1612900" y="1638300"/>
                      </a:cubicBezTo>
                      <a:cubicBezTo>
                        <a:pt x="1615017" y="1631950"/>
                        <a:pt x="1616257" y="1625237"/>
                        <a:pt x="1619250" y="1619250"/>
                      </a:cubicBezTo>
                      <a:cubicBezTo>
                        <a:pt x="1628091" y="1601569"/>
                        <a:pt x="1636956" y="1595194"/>
                        <a:pt x="1651000" y="1581150"/>
                      </a:cubicBezTo>
                      <a:cubicBezTo>
                        <a:pt x="1654884" y="1565615"/>
                        <a:pt x="1660941" y="1536525"/>
                        <a:pt x="1670050" y="1524000"/>
                      </a:cubicBezTo>
                      <a:cubicBezTo>
                        <a:pt x="1680614" y="1509475"/>
                        <a:pt x="1708150" y="1485900"/>
                        <a:pt x="1708150" y="1485900"/>
                      </a:cubicBezTo>
                      <a:lnTo>
                        <a:pt x="1676400" y="1282700"/>
                      </a:lnTo>
                      <a:cubicBezTo>
                        <a:pt x="1680633" y="1244600"/>
                        <a:pt x="1683679" y="1206349"/>
                        <a:pt x="1689100" y="1168400"/>
                      </a:cubicBezTo>
                      <a:cubicBezTo>
                        <a:pt x="1690047" y="1161774"/>
                        <a:pt x="1693827" y="1155844"/>
                        <a:pt x="1695450" y="1149350"/>
                      </a:cubicBezTo>
                      <a:cubicBezTo>
                        <a:pt x="1698068" y="1138879"/>
                        <a:pt x="1700026" y="1128246"/>
                        <a:pt x="1701800" y="1117600"/>
                      </a:cubicBezTo>
                      <a:cubicBezTo>
                        <a:pt x="1711411" y="1059935"/>
                        <a:pt x="1700241" y="1088968"/>
                        <a:pt x="1720850" y="1047750"/>
                      </a:cubicBezTo>
                      <a:cubicBezTo>
                        <a:pt x="1714500" y="1043517"/>
                        <a:pt x="1708626" y="1038463"/>
                        <a:pt x="1701800" y="1035050"/>
                      </a:cubicBezTo>
                      <a:cubicBezTo>
                        <a:pt x="1695813" y="1032057"/>
                        <a:pt x="1687483" y="1033433"/>
                        <a:pt x="1682750" y="1028700"/>
                      </a:cubicBezTo>
                      <a:cubicBezTo>
                        <a:pt x="1671957" y="1017907"/>
                        <a:pt x="1662177" y="1005080"/>
                        <a:pt x="1657350" y="990600"/>
                      </a:cubicBezTo>
                      <a:cubicBezTo>
                        <a:pt x="1655233" y="984250"/>
                        <a:pt x="1652623" y="978044"/>
                        <a:pt x="1651000" y="971550"/>
                      </a:cubicBezTo>
                      <a:cubicBezTo>
                        <a:pt x="1637906" y="919172"/>
                        <a:pt x="1651337" y="960030"/>
                        <a:pt x="1638300" y="914400"/>
                      </a:cubicBezTo>
                      <a:cubicBezTo>
                        <a:pt x="1627922" y="878076"/>
                        <a:pt x="1638278" y="911829"/>
                        <a:pt x="1612900" y="876300"/>
                      </a:cubicBezTo>
                      <a:cubicBezTo>
                        <a:pt x="1564474" y="808503"/>
                        <a:pt x="1631835" y="891975"/>
                        <a:pt x="1593850" y="825500"/>
                      </a:cubicBezTo>
                      <a:cubicBezTo>
                        <a:pt x="1589395" y="817703"/>
                        <a:pt x="1580313" y="813539"/>
                        <a:pt x="1574800" y="806450"/>
                      </a:cubicBezTo>
                      <a:cubicBezTo>
                        <a:pt x="1565429" y="794402"/>
                        <a:pt x="1560193" y="779143"/>
                        <a:pt x="1549400" y="768350"/>
                      </a:cubicBezTo>
                      <a:cubicBezTo>
                        <a:pt x="1538817" y="757767"/>
                        <a:pt x="1527128" y="748184"/>
                        <a:pt x="1517650" y="736600"/>
                      </a:cubicBezTo>
                      <a:cubicBezTo>
                        <a:pt x="1507985" y="724787"/>
                        <a:pt x="1503043" y="709293"/>
                        <a:pt x="1492250" y="698500"/>
                      </a:cubicBezTo>
                      <a:cubicBezTo>
                        <a:pt x="1485900" y="692150"/>
                        <a:pt x="1479044" y="686268"/>
                        <a:pt x="1473200" y="679450"/>
                      </a:cubicBezTo>
                      <a:cubicBezTo>
                        <a:pt x="1466312" y="671415"/>
                        <a:pt x="1460301" y="662662"/>
                        <a:pt x="1454150" y="654050"/>
                      </a:cubicBezTo>
                      <a:cubicBezTo>
                        <a:pt x="1449714" y="647840"/>
                        <a:pt x="1446336" y="640863"/>
                        <a:pt x="1441450" y="635000"/>
                      </a:cubicBezTo>
                      <a:cubicBezTo>
                        <a:pt x="1400706" y="586107"/>
                        <a:pt x="1441232" y="644198"/>
                        <a:pt x="1409700" y="596900"/>
                      </a:cubicBezTo>
                      <a:cubicBezTo>
                        <a:pt x="1407583" y="588433"/>
                        <a:pt x="1407680" y="579077"/>
                        <a:pt x="1403350" y="571500"/>
                      </a:cubicBezTo>
                      <a:cubicBezTo>
                        <a:pt x="1368077" y="509772"/>
                        <a:pt x="1398361" y="598413"/>
                        <a:pt x="1371600" y="527050"/>
                      </a:cubicBezTo>
                      <a:cubicBezTo>
                        <a:pt x="1359603" y="495058"/>
                        <a:pt x="1365250" y="467702"/>
                        <a:pt x="1377950" y="450850"/>
                      </a:cubicBezTo>
                      <a:close/>
                    </a:path>
                  </a:pathLst>
                </a:custGeom>
                <a:solidFill>
                  <a:srgbClr val="EEB500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4" name="자유형 123"/>
                <p:cNvSpPr/>
                <p:nvPr/>
              </p:nvSpPr>
              <p:spPr>
                <a:xfrm>
                  <a:off x="4328160" y="2400300"/>
                  <a:ext cx="3284220" cy="2141220"/>
                </a:xfrm>
                <a:custGeom>
                  <a:avLst/>
                  <a:gdLst>
                    <a:gd name="connsiteX0" fmla="*/ 1203960 w 3284220"/>
                    <a:gd name="connsiteY0" fmla="*/ 0 h 2141220"/>
                    <a:gd name="connsiteX1" fmla="*/ 1043940 w 3284220"/>
                    <a:gd name="connsiteY1" fmla="*/ 121920 h 2141220"/>
                    <a:gd name="connsiteX2" fmla="*/ 1028700 w 3284220"/>
                    <a:gd name="connsiteY2" fmla="*/ 289560 h 2141220"/>
                    <a:gd name="connsiteX3" fmla="*/ 1150620 w 3284220"/>
                    <a:gd name="connsiteY3" fmla="*/ 457200 h 2141220"/>
                    <a:gd name="connsiteX4" fmla="*/ 1112520 w 3284220"/>
                    <a:gd name="connsiteY4" fmla="*/ 518160 h 2141220"/>
                    <a:gd name="connsiteX5" fmla="*/ 998220 w 3284220"/>
                    <a:gd name="connsiteY5" fmla="*/ 548640 h 2141220"/>
                    <a:gd name="connsiteX6" fmla="*/ 922020 w 3284220"/>
                    <a:gd name="connsiteY6" fmla="*/ 548640 h 2141220"/>
                    <a:gd name="connsiteX7" fmla="*/ 868680 w 3284220"/>
                    <a:gd name="connsiteY7" fmla="*/ 525780 h 2141220"/>
                    <a:gd name="connsiteX8" fmla="*/ 853440 w 3284220"/>
                    <a:gd name="connsiteY8" fmla="*/ 541020 h 2141220"/>
                    <a:gd name="connsiteX9" fmla="*/ 822960 w 3284220"/>
                    <a:gd name="connsiteY9" fmla="*/ 594360 h 2141220"/>
                    <a:gd name="connsiteX10" fmla="*/ 830580 w 3284220"/>
                    <a:gd name="connsiteY10" fmla="*/ 678180 h 2141220"/>
                    <a:gd name="connsiteX11" fmla="*/ 845820 w 3284220"/>
                    <a:gd name="connsiteY11" fmla="*/ 762000 h 2141220"/>
                    <a:gd name="connsiteX12" fmla="*/ 853440 w 3284220"/>
                    <a:gd name="connsiteY12" fmla="*/ 800100 h 2141220"/>
                    <a:gd name="connsiteX13" fmla="*/ 731520 w 3284220"/>
                    <a:gd name="connsiteY13" fmla="*/ 998220 h 2141220"/>
                    <a:gd name="connsiteX14" fmla="*/ 739140 w 3284220"/>
                    <a:gd name="connsiteY14" fmla="*/ 1066800 h 2141220"/>
                    <a:gd name="connsiteX15" fmla="*/ 647700 w 3284220"/>
                    <a:gd name="connsiteY15" fmla="*/ 1120140 h 2141220"/>
                    <a:gd name="connsiteX16" fmla="*/ 579120 w 3284220"/>
                    <a:gd name="connsiteY16" fmla="*/ 1135380 h 2141220"/>
                    <a:gd name="connsiteX17" fmla="*/ 525780 w 3284220"/>
                    <a:gd name="connsiteY17" fmla="*/ 1120140 h 2141220"/>
                    <a:gd name="connsiteX18" fmla="*/ 502920 w 3284220"/>
                    <a:gd name="connsiteY18" fmla="*/ 1097280 h 2141220"/>
                    <a:gd name="connsiteX19" fmla="*/ 434340 w 3284220"/>
                    <a:gd name="connsiteY19" fmla="*/ 1196340 h 2141220"/>
                    <a:gd name="connsiteX20" fmla="*/ 419100 w 3284220"/>
                    <a:gd name="connsiteY20" fmla="*/ 1295400 h 2141220"/>
                    <a:gd name="connsiteX21" fmla="*/ 358140 w 3284220"/>
                    <a:gd name="connsiteY21" fmla="*/ 1333500 h 2141220"/>
                    <a:gd name="connsiteX22" fmla="*/ 289560 w 3284220"/>
                    <a:gd name="connsiteY22" fmla="*/ 1325880 h 2141220"/>
                    <a:gd name="connsiteX23" fmla="*/ 266700 w 3284220"/>
                    <a:gd name="connsiteY23" fmla="*/ 1325880 h 2141220"/>
                    <a:gd name="connsiteX24" fmla="*/ 167640 w 3284220"/>
                    <a:gd name="connsiteY24" fmla="*/ 1546860 h 2141220"/>
                    <a:gd name="connsiteX25" fmla="*/ 205740 w 3284220"/>
                    <a:gd name="connsiteY25" fmla="*/ 1554480 h 2141220"/>
                    <a:gd name="connsiteX26" fmla="*/ 91440 w 3284220"/>
                    <a:gd name="connsiteY26" fmla="*/ 1668780 h 2141220"/>
                    <a:gd name="connsiteX27" fmla="*/ 7620 w 3284220"/>
                    <a:gd name="connsiteY27" fmla="*/ 1752600 h 2141220"/>
                    <a:gd name="connsiteX28" fmla="*/ 22860 w 3284220"/>
                    <a:gd name="connsiteY28" fmla="*/ 1851660 h 2141220"/>
                    <a:gd name="connsiteX29" fmla="*/ 0 w 3284220"/>
                    <a:gd name="connsiteY29" fmla="*/ 1859280 h 2141220"/>
                    <a:gd name="connsiteX30" fmla="*/ 30480 w 3284220"/>
                    <a:gd name="connsiteY30" fmla="*/ 1965960 h 2141220"/>
                    <a:gd name="connsiteX31" fmla="*/ 99060 w 3284220"/>
                    <a:gd name="connsiteY31" fmla="*/ 2019300 h 2141220"/>
                    <a:gd name="connsiteX32" fmla="*/ 182880 w 3284220"/>
                    <a:gd name="connsiteY32" fmla="*/ 1988820 h 2141220"/>
                    <a:gd name="connsiteX33" fmla="*/ 228600 w 3284220"/>
                    <a:gd name="connsiteY33" fmla="*/ 1874520 h 2141220"/>
                    <a:gd name="connsiteX34" fmla="*/ 289560 w 3284220"/>
                    <a:gd name="connsiteY34" fmla="*/ 1859280 h 2141220"/>
                    <a:gd name="connsiteX35" fmla="*/ 396240 w 3284220"/>
                    <a:gd name="connsiteY35" fmla="*/ 1958340 h 2141220"/>
                    <a:gd name="connsiteX36" fmla="*/ 495300 w 3284220"/>
                    <a:gd name="connsiteY36" fmla="*/ 2034540 h 2141220"/>
                    <a:gd name="connsiteX37" fmla="*/ 708660 w 3284220"/>
                    <a:gd name="connsiteY37" fmla="*/ 2026920 h 2141220"/>
                    <a:gd name="connsiteX38" fmla="*/ 845820 w 3284220"/>
                    <a:gd name="connsiteY38" fmla="*/ 2095500 h 2141220"/>
                    <a:gd name="connsiteX39" fmla="*/ 998220 w 3284220"/>
                    <a:gd name="connsiteY39" fmla="*/ 2034540 h 2141220"/>
                    <a:gd name="connsiteX40" fmla="*/ 1135380 w 3284220"/>
                    <a:gd name="connsiteY40" fmla="*/ 1958340 h 2141220"/>
                    <a:gd name="connsiteX41" fmla="*/ 1310640 w 3284220"/>
                    <a:gd name="connsiteY41" fmla="*/ 2065020 h 2141220"/>
                    <a:gd name="connsiteX42" fmla="*/ 1348740 w 3284220"/>
                    <a:gd name="connsiteY42" fmla="*/ 2141220 h 2141220"/>
                    <a:gd name="connsiteX43" fmla="*/ 1478280 w 3284220"/>
                    <a:gd name="connsiteY43" fmla="*/ 1973580 h 2141220"/>
                    <a:gd name="connsiteX44" fmla="*/ 1584960 w 3284220"/>
                    <a:gd name="connsiteY44" fmla="*/ 1783080 h 2141220"/>
                    <a:gd name="connsiteX45" fmla="*/ 1699260 w 3284220"/>
                    <a:gd name="connsiteY45" fmla="*/ 1623060 h 2141220"/>
                    <a:gd name="connsiteX46" fmla="*/ 1813560 w 3284220"/>
                    <a:gd name="connsiteY46" fmla="*/ 1638300 h 2141220"/>
                    <a:gd name="connsiteX47" fmla="*/ 1965960 w 3284220"/>
                    <a:gd name="connsiteY47" fmla="*/ 1607820 h 2141220"/>
                    <a:gd name="connsiteX48" fmla="*/ 2080260 w 3284220"/>
                    <a:gd name="connsiteY48" fmla="*/ 1668780 h 2141220"/>
                    <a:gd name="connsiteX49" fmla="*/ 2156460 w 3284220"/>
                    <a:gd name="connsiteY49" fmla="*/ 1661160 h 2141220"/>
                    <a:gd name="connsiteX50" fmla="*/ 2194560 w 3284220"/>
                    <a:gd name="connsiteY50" fmla="*/ 1706880 h 2141220"/>
                    <a:gd name="connsiteX51" fmla="*/ 2308860 w 3284220"/>
                    <a:gd name="connsiteY51" fmla="*/ 1775460 h 2141220"/>
                    <a:gd name="connsiteX52" fmla="*/ 2415540 w 3284220"/>
                    <a:gd name="connsiteY52" fmla="*/ 1859280 h 2141220"/>
                    <a:gd name="connsiteX53" fmla="*/ 2423160 w 3284220"/>
                    <a:gd name="connsiteY53" fmla="*/ 1905000 h 2141220"/>
                    <a:gd name="connsiteX54" fmla="*/ 2552700 w 3284220"/>
                    <a:gd name="connsiteY54" fmla="*/ 1950720 h 2141220"/>
                    <a:gd name="connsiteX55" fmla="*/ 2613660 w 3284220"/>
                    <a:gd name="connsiteY55" fmla="*/ 1981200 h 2141220"/>
                    <a:gd name="connsiteX56" fmla="*/ 2644140 w 3284220"/>
                    <a:gd name="connsiteY56" fmla="*/ 2034540 h 2141220"/>
                    <a:gd name="connsiteX57" fmla="*/ 2651760 w 3284220"/>
                    <a:gd name="connsiteY57" fmla="*/ 2057400 h 2141220"/>
                    <a:gd name="connsiteX58" fmla="*/ 2842260 w 3284220"/>
                    <a:gd name="connsiteY58" fmla="*/ 1988820 h 2141220"/>
                    <a:gd name="connsiteX59" fmla="*/ 2910840 w 3284220"/>
                    <a:gd name="connsiteY59" fmla="*/ 1889760 h 2141220"/>
                    <a:gd name="connsiteX60" fmla="*/ 2956560 w 3284220"/>
                    <a:gd name="connsiteY60" fmla="*/ 1813560 h 2141220"/>
                    <a:gd name="connsiteX61" fmla="*/ 2933700 w 3284220"/>
                    <a:gd name="connsiteY61" fmla="*/ 1706880 h 2141220"/>
                    <a:gd name="connsiteX62" fmla="*/ 2880360 w 3284220"/>
                    <a:gd name="connsiteY62" fmla="*/ 1623060 h 2141220"/>
                    <a:gd name="connsiteX63" fmla="*/ 3002280 w 3284220"/>
                    <a:gd name="connsiteY63" fmla="*/ 1478280 h 2141220"/>
                    <a:gd name="connsiteX64" fmla="*/ 3002280 w 3284220"/>
                    <a:gd name="connsiteY64" fmla="*/ 1371600 h 2141220"/>
                    <a:gd name="connsiteX65" fmla="*/ 3139440 w 3284220"/>
                    <a:gd name="connsiteY65" fmla="*/ 1280160 h 2141220"/>
                    <a:gd name="connsiteX66" fmla="*/ 3208020 w 3284220"/>
                    <a:gd name="connsiteY66" fmla="*/ 1150620 h 2141220"/>
                    <a:gd name="connsiteX67" fmla="*/ 3238500 w 3284220"/>
                    <a:gd name="connsiteY67" fmla="*/ 1082040 h 2141220"/>
                    <a:gd name="connsiteX68" fmla="*/ 3246120 w 3284220"/>
                    <a:gd name="connsiteY68" fmla="*/ 967740 h 2141220"/>
                    <a:gd name="connsiteX69" fmla="*/ 3284220 w 3284220"/>
                    <a:gd name="connsiteY69" fmla="*/ 937260 h 2141220"/>
                    <a:gd name="connsiteX70" fmla="*/ 3276600 w 3284220"/>
                    <a:gd name="connsiteY70" fmla="*/ 891540 h 2141220"/>
                    <a:gd name="connsiteX71" fmla="*/ 3116580 w 3284220"/>
                    <a:gd name="connsiteY71" fmla="*/ 868680 h 2141220"/>
                    <a:gd name="connsiteX72" fmla="*/ 3048000 w 3284220"/>
                    <a:gd name="connsiteY72" fmla="*/ 784860 h 2141220"/>
                    <a:gd name="connsiteX73" fmla="*/ 3048000 w 3284220"/>
                    <a:gd name="connsiteY73" fmla="*/ 662940 h 2141220"/>
                    <a:gd name="connsiteX74" fmla="*/ 3162300 w 3284220"/>
                    <a:gd name="connsiteY74" fmla="*/ 594360 h 2141220"/>
                    <a:gd name="connsiteX75" fmla="*/ 3147060 w 3284220"/>
                    <a:gd name="connsiteY75" fmla="*/ 495300 h 2141220"/>
                    <a:gd name="connsiteX76" fmla="*/ 2964180 w 3284220"/>
                    <a:gd name="connsiteY76" fmla="*/ 259080 h 2141220"/>
                    <a:gd name="connsiteX77" fmla="*/ 2964180 w 3284220"/>
                    <a:gd name="connsiteY77" fmla="*/ 175260 h 2141220"/>
                    <a:gd name="connsiteX78" fmla="*/ 2895600 w 3284220"/>
                    <a:gd name="connsiteY78" fmla="*/ 160020 h 2141220"/>
                    <a:gd name="connsiteX79" fmla="*/ 2766060 w 3284220"/>
                    <a:gd name="connsiteY79" fmla="*/ 45720 h 2141220"/>
                    <a:gd name="connsiteX80" fmla="*/ 2689860 w 3284220"/>
                    <a:gd name="connsiteY80" fmla="*/ 38100 h 2141220"/>
                    <a:gd name="connsiteX81" fmla="*/ 2606040 w 3284220"/>
                    <a:gd name="connsiteY81" fmla="*/ 83820 h 2141220"/>
                    <a:gd name="connsiteX82" fmla="*/ 2575560 w 3284220"/>
                    <a:gd name="connsiteY82" fmla="*/ 220980 h 2141220"/>
                    <a:gd name="connsiteX83" fmla="*/ 2628900 w 3284220"/>
                    <a:gd name="connsiteY83" fmla="*/ 342900 h 2141220"/>
                    <a:gd name="connsiteX84" fmla="*/ 2659380 w 3284220"/>
                    <a:gd name="connsiteY84" fmla="*/ 419100 h 2141220"/>
                    <a:gd name="connsiteX85" fmla="*/ 2621280 w 3284220"/>
                    <a:gd name="connsiteY85" fmla="*/ 518160 h 2141220"/>
                    <a:gd name="connsiteX86" fmla="*/ 2537460 w 3284220"/>
                    <a:gd name="connsiteY86" fmla="*/ 571500 h 2141220"/>
                    <a:gd name="connsiteX87" fmla="*/ 2545080 w 3284220"/>
                    <a:gd name="connsiteY87" fmla="*/ 723900 h 2141220"/>
                    <a:gd name="connsiteX88" fmla="*/ 2499360 w 3284220"/>
                    <a:gd name="connsiteY88" fmla="*/ 762000 h 2141220"/>
                    <a:gd name="connsiteX89" fmla="*/ 2453640 w 3284220"/>
                    <a:gd name="connsiteY89" fmla="*/ 754380 h 2141220"/>
                    <a:gd name="connsiteX90" fmla="*/ 2301240 w 3284220"/>
                    <a:gd name="connsiteY90" fmla="*/ 701040 h 2141220"/>
                    <a:gd name="connsiteX91" fmla="*/ 2247900 w 3284220"/>
                    <a:gd name="connsiteY91" fmla="*/ 670560 h 2141220"/>
                    <a:gd name="connsiteX92" fmla="*/ 2286000 w 3284220"/>
                    <a:gd name="connsiteY92" fmla="*/ 556260 h 2141220"/>
                    <a:gd name="connsiteX93" fmla="*/ 2293620 w 3284220"/>
                    <a:gd name="connsiteY93" fmla="*/ 502920 h 2141220"/>
                    <a:gd name="connsiteX94" fmla="*/ 2202180 w 3284220"/>
                    <a:gd name="connsiteY94" fmla="*/ 441960 h 2141220"/>
                    <a:gd name="connsiteX95" fmla="*/ 2202180 w 3284220"/>
                    <a:gd name="connsiteY95" fmla="*/ 403860 h 2141220"/>
                    <a:gd name="connsiteX96" fmla="*/ 2095500 w 3284220"/>
                    <a:gd name="connsiteY96" fmla="*/ 297180 h 2141220"/>
                    <a:gd name="connsiteX97" fmla="*/ 2049780 w 3284220"/>
                    <a:gd name="connsiteY97" fmla="*/ 243840 h 2141220"/>
                    <a:gd name="connsiteX98" fmla="*/ 2057400 w 3284220"/>
                    <a:gd name="connsiteY98" fmla="*/ 190500 h 2141220"/>
                    <a:gd name="connsiteX99" fmla="*/ 1851660 w 3284220"/>
                    <a:gd name="connsiteY99" fmla="*/ 114300 h 2141220"/>
                    <a:gd name="connsiteX100" fmla="*/ 1813560 w 3284220"/>
                    <a:gd name="connsiteY100" fmla="*/ 114300 h 2141220"/>
                    <a:gd name="connsiteX101" fmla="*/ 1790700 w 3284220"/>
                    <a:gd name="connsiteY101" fmla="*/ 160020 h 2141220"/>
                    <a:gd name="connsiteX102" fmla="*/ 1699260 w 3284220"/>
                    <a:gd name="connsiteY102" fmla="*/ 76200 h 2141220"/>
                    <a:gd name="connsiteX103" fmla="*/ 1691640 w 3284220"/>
                    <a:gd name="connsiteY103" fmla="*/ 38100 h 2141220"/>
                    <a:gd name="connsiteX104" fmla="*/ 1485900 w 3284220"/>
                    <a:gd name="connsiteY104" fmla="*/ 0 h 2141220"/>
                    <a:gd name="connsiteX105" fmla="*/ 1432560 w 3284220"/>
                    <a:gd name="connsiteY105" fmla="*/ 38100 h 2141220"/>
                    <a:gd name="connsiteX106" fmla="*/ 1463040 w 3284220"/>
                    <a:gd name="connsiteY106" fmla="*/ 91440 h 2141220"/>
                    <a:gd name="connsiteX107" fmla="*/ 1325880 w 3284220"/>
                    <a:gd name="connsiteY107" fmla="*/ 91440 h 2141220"/>
                    <a:gd name="connsiteX108" fmla="*/ 1257300 w 3284220"/>
                    <a:gd name="connsiteY108" fmla="*/ 60960 h 2141220"/>
                    <a:gd name="connsiteX109" fmla="*/ 1203960 w 3284220"/>
                    <a:gd name="connsiteY109" fmla="*/ 0 h 2141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3284220" h="2141220">
                      <a:moveTo>
                        <a:pt x="1203960" y="0"/>
                      </a:moveTo>
                      <a:lnTo>
                        <a:pt x="1043940" y="121920"/>
                      </a:lnTo>
                      <a:lnTo>
                        <a:pt x="1028700" y="289560"/>
                      </a:lnTo>
                      <a:lnTo>
                        <a:pt x="1150620" y="457200"/>
                      </a:lnTo>
                      <a:lnTo>
                        <a:pt x="1112520" y="518160"/>
                      </a:lnTo>
                      <a:lnTo>
                        <a:pt x="998220" y="548640"/>
                      </a:lnTo>
                      <a:lnTo>
                        <a:pt x="922020" y="548640"/>
                      </a:lnTo>
                      <a:lnTo>
                        <a:pt x="868680" y="525780"/>
                      </a:lnTo>
                      <a:lnTo>
                        <a:pt x="853440" y="541020"/>
                      </a:lnTo>
                      <a:lnTo>
                        <a:pt x="822960" y="594360"/>
                      </a:lnTo>
                      <a:lnTo>
                        <a:pt x="830580" y="678180"/>
                      </a:lnTo>
                      <a:lnTo>
                        <a:pt x="845820" y="762000"/>
                      </a:lnTo>
                      <a:lnTo>
                        <a:pt x="853440" y="800100"/>
                      </a:lnTo>
                      <a:lnTo>
                        <a:pt x="731520" y="998220"/>
                      </a:lnTo>
                      <a:lnTo>
                        <a:pt x="739140" y="1066800"/>
                      </a:lnTo>
                      <a:lnTo>
                        <a:pt x="647700" y="1120140"/>
                      </a:lnTo>
                      <a:lnTo>
                        <a:pt x="579120" y="1135380"/>
                      </a:lnTo>
                      <a:lnTo>
                        <a:pt x="525780" y="1120140"/>
                      </a:lnTo>
                      <a:lnTo>
                        <a:pt x="502920" y="1097280"/>
                      </a:lnTo>
                      <a:lnTo>
                        <a:pt x="434340" y="1196340"/>
                      </a:lnTo>
                      <a:lnTo>
                        <a:pt x="419100" y="1295400"/>
                      </a:lnTo>
                      <a:lnTo>
                        <a:pt x="358140" y="1333500"/>
                      </a:lnTo>
                      <a:lnTo>
                        <a:pt x="289560" y="1325880"/>
                      </a:lnTo>
                      <a:lnTo>
                        <a:pt x="266700" y="1325880"/>
                      </a:lnTo>
                      <a:lnTo>
                        <a:pt x="167640" y="1546860"/>
                      </a:lnTo>
                      <a:lnTo>
                        <a:pt x="205740" y="1554480"/>
                      </a:lnTo>
                      <a:lnTo>
                        <a:pt x="91440" y="1668780"/>
                      </a:lnTo>
                      <a:lnTo>
                        <a:pt x="7620" y="1752600"/>
                      </a:lnTo>
                      <a:lnTo>
                        <a:pt x="22860" y="1851660"/>
                      </a:lnTo>
                      <a:lnTo>
                        <a:pt x="0" y="1859280"/>
                      </a:lnTo>
                      <a:lnTo>
                        <a:pt x="30480" y="1965960"/>
                      </a:lnTo>
                      <a:lnTo>
                        <a:pt x="99060" y="2019300"/>
                      </a:lnTo>
                      <a:lnTo>
                        <a:pt x="182880" y="1988820"/>
                      </a:lnTo>
                      <a:lnTo>
                        <a:pt x="228600" y="1874520"/>
                      </a:lnTo>
                      <a:lnTo>
                        <a:pt x="289560" y="1859280"/>
                      </a:lnTo>
                      <a:lnTo>
                        <a:pt x="396240" y="1958340"/>
                      </a:lnTo>
                      <a:lnTo>
                        <a:pt x="495300" y="2034540"/>
                      </a:lnTo>
                      <a:lnTo>
                        <a:pt x="708660" y="2026920"/>
                      </a:lnTo>
                      <a:lnTo>
                        <a:pt x="845820" y="2095500"/>
                      </a:lnTo>
                      <a:lnTo>
                        <a:pt x="998220" y="2034540"/>
                      </a:lnTo>
                      <a:lnTo>
                        <a:pt x="1135380" y="1958340"/>
                      </a:lnTo>
                      <a:lnTo>
                        <a:pt x="1310640" y="2065020"/>
                      </a:lnTo>
                      <a:lnTo>
                        <a:pt x="1348740" y="2141220"/>
                      </a:lnTo>
                      <a:lnTo>
                        <a:pt x="1478280" y="1973580"/>
                      </a:lnTo>
                      <a:lnTo>
                        <a:pt x="1584960" y="1783080"/>
                      </a:lnTo>
                      <a:lnTo>
                        <a:pt x="1699260" y="1623060"/>
                      </a:lnTo>
                      <a:lnTo>
                        <a:pt x="1813560" y="1638300"/>
                      </a:lnTo>
                      <a:lnTo>
                        <a:pt x="1965960" y="1607820"/>
                      </a:lnTo>
                      <a:lnTo>
                        <a:pt x="2080260" y="1668780"/>
                      </a:lnTo>
                      <a:lnTo>
                        <a:pt x="2156460" y="1661160"/>
                      </a:lnTo>
                      <a:lnTo>
                        <a:pt x="2194560" y="1706880"/>
                      </a:lnTo>
                      <a:lnTo>
                        <a:pt x="2308860" y="1775460"/>
                      </a:lnTo>
                      <a:lnTo>
                        <a:pt x="2415540" y="1859280"/>
                      </a:lnTo>
                      <a:lnTo>
                        <a:pt x="2423160" y="1905000"/>
                      </a:lnTo>
                      <a:lnTo>
                        <a:pt x="2552700" y="1950720"/>
                      </a:lnTo>
                      <a:lnTo>
                        <a:pt x="2613660" y="1981200"/>
                      </a:lnTo>
                      <a:lnTo>
                        <a:pt x="2644140" y="2034540"/>
                      </a:lnTo>
                      <a:lnTo>
                        <a:pt x="2651760" y="2057400"/>
                      </a:lnTo>
                      <a:lnTo>
                        <a:pt x="2842260" y="1988820"/>
                      </a:lnTo>
                      <a:lnTo>
                        <a:pt x="2910840" y="1889760"/>
                      </a:lnTo>
                      <a:lnTo>
                        <a:pt x="2956560" y="1813560"/>
                      </a:lnTo>
                      <a:lnTo>
                        <a:pt x="2933700" y="1706880"/>
                      </a:lnTo>
                      <a:lnTo>
                        <a:pt x="2880360" y="1623060"/>
                      </a:lnTo>
                      <a:lnTo>
                        <a:pt x="3002280" y="1478280"/>
                      </a:lnTo>
                      <a:lnTo>
                        <a:pt x="3002280" y="1371600"/>
                      </a:lnTo>
                      <a:lnTo>
                        <a:pt x="3139440" y="1280160"/>
                      </a:lnTo>
                      <a:lnTo>
                        <a:pt x="3208020" y="1150620"/>
                      </a:lnTo>
                      <a:lnTo>
                        <a:pt x="3238500" y="1082040"/>
                      </a:lnTo>
                      <a:lnTo>
                        <a:pt x="3246120" y="967740"/>
                      </a:lnTo>
                      <a:lnTo>
                        <a:pt x="3284220" y="937260"/>
                      </a:lnTo>
                      <a:lnTo>
                        <a:pt x="3276600" y="891540"/>
                      </a:lnTo>
                      <a:lnTo>
                        <a:pt x="3116580" y="868680"/>
                      </a:lnTo>
                      <a:lnTo>
                        <a:pt x="3048000" y="784860"/>
                      </a:lnTo>
                      <a:lnTo>
                        <a:pt x="3048000" y="662940"/>
                      </a:lnTo>
                      <a:lnTo>
                        <a:pt x="3162300" y="594360"/>
                      </a:lnTo>
                      <a:lnTo>
                        <a:pt x="3147060" y="495300"/>
                      </a:lnTo>
                      <a:lnTo>
                        <a:pt x="2964180" y="259080"/>
                      </a:lnTo>
                      <a:lnTo>
                        <a:pt x="2964180" y="175260"/>
                      </a:lnTo>
                      <a:lnTo>
                        <a:pt x="2895600" y="160020"/>
                      </a:lnTo>
                      <a:lnTo>
                        <a:pt x="2766060" y="45720"/>
                      </a:lnTo>
                      <a:lnTo>
                        <a:pt x="2689860" y="38100"/>
                      </a:lnTo>
                      <a:lnTo>
                        <a:pt x="2606040" y="83820"/>
                      </a:lnTo>
                      <a:lnTo>
                        <a:pt x="2575560" y="220980"/>
                      </a:lnTo>
                      <a:lnTo>
                        <a:pt x="2628900" y="342900"/>
                      </a:lnTo>
                      <a:lnTo>
                        <a:pt x="2659380" y="419100"/>
                      </a:lnTo>
                      <a:lnTo>
                        <a:pt x="2621280" y="518160"/>
                      </a:lnTo>
                      <a:lnTo>
                        <a:pt x="2537460" y="571500"/>
                      </a:lnTo>
                      <a:lnTo>
                        <a:pt x="2545080" y="723900"/>
                      </a:lnTo>
                      <a:lnTo>
                        <a:pt x="2499360" y="762000"/>
                      </a:lnTo>
                      <a:lnTo>
                        <a:pt x="2453640" y="754380"/>
                      </a:lnTo>
                      <a:lnTo>
                        <a:pt x="2301240" y="701040"/>
                      </a:lnTo>
                      <a:lnTo>
                        <a:pt x="2247900" y="670560"/>
                      </a:lnTo>
                      <a:lnTo>
                        <a:pt x="2286000" y="556260"/>
                      </a:lnTo>
                      <a:lnTo>
                        <a:pt x="2293620" y="502920"/>
                      </a:lnTo>
                      <a:lnTo>
                        <a:pt x="2202180" y="441960"/>
                      </a:lnTo>
                      <a:lnTo>
                        <a:pt x="2202180" y="403860"/>
                      </a:lnTo>
                      <a:lnTo>
                        <a:pt x="2095500" y="297180"/>
                      </a:lnTo>
                      <a:lnTo>
                        <a:pt x="2049780" y="243840"/>
                      </a:lnTo>
                      <a:lnTo>
                        <a:pt x="2057400" y="190500"/>
                      </a:lnTo>
                      <a:lnTo>
                        <a:pt x="1851660" y="114300"/>
                      </a:lnTo>
                      <a:lnTo>
                        <a:pt x="1813560" y="114300"/>
                      </a:lnTo>
                      <a:lnTo>
                        <a:pt x="1790700" y="160020"/>
                      </a:lnTo>
                      <a:lnTo>
                        <a:pt x="1699260" y="76200"/>
                      </a:lnTo>
                      <a:lnTo>
                        <a:pt x="1691640" y="38100"/>
                      </a:lnTo>
                      <a:lnTo>
                        <a:pt x="1485900" y="0"/>
                      </a:lnTo>
                      <a:lnTo>
                        <a:pt x="1432560" y="38100"/>
                      </a:lnTo>
                      <a:lnTo>
                        <a:pt x="1463040" y="91440"/>
                      </a:lnTo>
                      <a:lnTo>
                        <a:pt x="1325880" y="91440"/>
                      </a:lnTo>
                      <a:lnTo>
                        <a:pt x="1257300" y="60960"/>
                      </a:lnTo>
                      <a:lnTo>
                        <a:pt x="1203960" y="0"/>
                      </a:ln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35000">
                      <a:schemeClr val="accent1">
                        <a:lumMod val="75000"/>
                      </a:schemeClr>
                    </a:gs>
                    <a:gs pos="24000">
                      <a:srgbClr val="638ABB"/>
                    </a:gs>
                    <a:gs pos="14000">
                      <a:schemeClr val="tx2">
                        <a:lumMod val="40000"/>
                        <a:lumOff val="60000"/>
                      </a:schemeClr>
                    </a:gs>
                    <a:gs pos="77000">
                      <a:schemeClr val="tx2">
                        <a:lumMod val="50000"/>
                      </a:schemeClr>
                    </a:gs>
                    <a:gs pos="52000">
                      <a:schemeClr val="accent1">
                        <a:lumMod val="75000"/>
                      </a:schemeClr>
                    </a:gs>
                    <a:gs pos="100000">
                      <a:schemeClr val="tx1"/>
                    </a:gs>
                  </a:gsLst>
                  <a:lin ang="5400000" scaled="1"/>
                </a:gradFill>
                <a:ln w="57150" cap="flat">
                  <a:solidFill>
                    <a:schemeClr val="bg1"/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scene3d>
                  <a:camera prst="orthographicFront"/>
                  <a:lightRig rig="threePt" dir="t"/>
                </a:scene3d>
                <a:sp3d prstMaterial="dkEdge">
                  <a:bevelT w="57150" h="5715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5" name="자유형 124"/>
                <p:cNvSpPr/>
                <p:nvPr/>
              </p:nvSpPr>
              <p:spPr>
                <a:xfrm>
                  <a:off x="2136775" y="2425700"/>
                  <a:ext cx="3028950" cy="2136775"/>
                </a:xfrm>
                <a:custGeom>
                  <a:avLst/>
                  <a:gdLst>
                    <a:gd name="connsiteX0" fmla="*/ 3006725 w 3028950"/>
                    <a:gd name="connsiteY0" fmla="*/ 673100 h 2136775"/>
                    <a:gd name="connsiteX1" fmla="*/ 3028950 w 3028950"/>
                    <a:gd name="connsiteY1" fmla="*/ 771525 h 2136775"/>
                    <a:gd name="connsiteX2" fmla="*/ 2911475 w 3028950"/>
                    <a:gd name="connsiteY2" fmla="*/ 981075 h 2136775"/>
                    <a:gd name="connsiteX3" fmla="*/ 2921000 w 3028950"/>
                    <a:gd name="connsiteY3" fmla="*/ 1031875 h 2136775"/>
                    <a:gd name="connsiteX4" fmla="*/ 2828925 w 3028950"/>
                    <a:gd name="connsiteY4" fmla="*/ 1092200 h 2136775"/>
                    <a:gd name="connsiteX5" fmla="*/ 2765425 w 3028950"/>
                    <a:gd name="connsiteY5" fmla="*/ 1101725 h 2136775"/>
                    <a:gd name="connsiteX6" fmla="*/ 2724150 w 3028950"/>
                    <a:gd name="connsiteY6" fmla="*/ 1092200 h 2136775"/>
                    <a:gd name="connsiteX7" fmla="*/ 2698750 w 3028950"/>
                    <a:gd name="connsiteY7" fmla="*/ 1076325 h 2136775"/>
                    <a:gd name="connsiteX8" fmla="*/ 2613025 w 3028950"/>
                    <a:gd name="connsiteY8" fmla="*/ 1174750 h 2136775"/>
                    <a:gd name="connsiteX9" fmla="*/ 2600325 w 3028950"/>
                    <a:gd name="connsiteY9" fmla="*/ 1257300 h 2136775"/>
                    <a:gd name="connsiteX10" fmla="*/ 2552700 w 3028950"/>
                    <a:gd name="connsiteY10" fmla="*/ 1295400 h 2136775"/>
                    <a:gd name="connsiteX11" fmla="*/ 2454275 w 3028950"/>
                    <a:gd name="connsiteY11" fmla="*/ 1298575 h 2136775"/>
                    <a:gd name="connsiteX12" fmla="*/ 2359025 w 3028950"/>
                    <a:gd name="connsiteY12" fmla="*/ 1520825 h 2136775"/>
                    <a:gd name="connsiteX13" fmla="*/ 2403475 w 3028950"/>
                    <a:gd name="connsiteY13" fmla="*/ 1536700 h 2136775"/>
                    <a:gd name="connsiteX14" fmla="*/ 2209800 w 3028950"/>
                    <a:gd name="connsiteY14" fmla="*/ 1727200 h 2136775"/>
                    <a:gd name="connsiteX15" fmla="*/ 2206625 w 3028950"/>
                    <a:gd name="connsiteY15" fmla="*/ 1816100 h 2136775"/>
                    <a:gd name="connsiteX16" fmla="*/ 2114550 w 3028950"/>
                    <a:gd name="connsiteY16" fmla="*/ 1866900 h 2136775"/>
                    <a:gd name="connsiteX17" fmla="*/ 2085975 w 3028950"/>
                    <a:gd name="connsiteY17" fmla="*/ 1857375 h 2136775"/>
                    <a:gd name="connsiteX18" fmla="*/ 1936750 w 3028950"/>
                    <a:gd name="connsiteY18" fmla="*/ 1997075 h 2136775"/>
                    <a:gd name="connsiteX19" fmla="*/ 1927225 w 3028950"/>
                    <a:gd name="connsiteY19" fmla="*/ 2057400 h 2136775"/>
                    <a:gd name="connsiteX20" fmla="*/ 1803400 w 3028950"/>
                    <a:gd name="connsiteY20" fmla="*/ 2054225 h 2136775"/>
                    <a:gd name="connsiteX21" fmla="*/ 1784350 w 3028950"/>
                    <a:gd name="connsiteY21" fmla="*/ 2101850 h 2136775"/>
                    <a:gd name="connsiteX22" fmla="*/ 1673225 w 3028950"/>
                    <a:gd name="connsiteY22" fmla="*/ 2136775 h 2136775"/>
                    <a:gd name="connsiteX23" fmla="*/ 1581150 w 3028950"/>
                    <a:gd name="connsiteY23" fmla="*/ 2117725 h 2136775"/>
                    <a:gd name="connsiteX24" fmla="*/ 1447800 w 3028950"/>
                    <a:gd name="connsiteY24" fmla="*/ 2032000 h 2136775"/>
                    <a:gd name="connsiteX25" fmla="*/ 1327150 w 3028950"/>
                    <a:gd name="connsiteY25" fmla="*/ 1978025 h 2136775"/>
                    <a:gd name="connsiteX26" fmla="*/ 1266825 w 3028950"/>
                    <a:gd name="connsiteY26" fmla="*/ 1981200 h 2136775"/>
                    <a:gd name="connsiteX27" fmla="*/ 1241425 w 3028950"/>
                    <a:gd name="connsiteY27" fmla="*/ 1917700 h 2136775"/>
                    <a:gd name="connsiteX28" fmla="*/ 1298575 w 3028950"/>
                    <a:gd name="connsiteY28" fmla="*/ 1800225 h 2136775"/>
                    <a:gd name="connsiteX29" fmla="*/ 1311275 w 3028950"/>
                    <a:gd name="connsiteY29" fmla="*/ 1774825 h 2136775"/>
                    <a:gd name="connsiteX30" fmla="*/ 1387475 w 3028950"/>
                    <a:gd name="connsiteY30" fmla="*/ 1803400 h 2136775"/>
                    <a:gd name="connsiteX31" fmla="*/ 1419225 w 3028950"/>
                    <a:gd name="connsiteY31" fmla="*/ 1781175 h 2136775"/>
                    <a:gd name="connsiteX32" fmla="*/ 1406525 w 3028950"/>
                    <a:gd name="connsiteY32" fmla="*/ 1682750 h 2136775"/>
                    <a:gd name="connsiteX33" fmla="*/ 1368425 w 3028950"/>
                    <a:gd name="connsiteY33" fmla="*/ 1644650 h 2136775"/>
                    <a:gd name="connsiteX34" fmla="*/ 1422400 w 3028950"/>
                    <a:gd name="connsiteY34" fmla="*/ 1587500 h 2136775"/>
                    <a:gd name="connsiteX35" fmla="*/ 1317625 w 3028950"/>
                    <a:gd name="connsiteY35" fmla="*/ 1435100 h 2136775"/>
                    <a:gd name="connsiteX36" fmla="*/ 1254125 w 3028950"/>
                    <a:gd name="connsiteY36" fmla="*/ 1489075 h 2136775"/>
                    <a:gd name="connsiteX37" fmla="*/ 1098550 w 3028950"/>
                    <a:gd name="connsiteY37" fmla="*/ 1327150 h 2136775"/>
                    <a:gd name="connsiteX38" fmla="*/ 1130300 w 3028950"/>
                    <a:gd name="connsiteY38" fmla="*/ 1282700 h 2136775"/>
                    <a:gd name="connsiteX39" fmla="*/ 1238250 w 3028950"/>
                    <a:gd name="connsiteY39" fmla="*/ 1298575 h 2136775"/>
                    <a:gd name="connsiteX40" fmla="*/ 1260475 w 3028950"/>
                    <a:gd name="connsiteY40" fmla="*/ 1260475 h 2136775"/>
                    <a:gd name="connsiteX41" fmla="*/ 1266825 w 3028950"/>
                    <a:gd name="connsiteY41" fmla="*/ 1031875 h 2136775"/>
                    <a:gd name="connsiteX42" fmla="*/ 1231900 w 3028950"/>
                    <a:gd name="connsiteY42" fmla="*/ 1016000 h 2136775"/>
                    <a:gd name="connsiteX43" fmla="*/ 1206500 w 3028950"/>
                    <a:gd name="connsiteY43" fmla="*/ 1016000 h 2136775"/>
                    <a:gd name="connsiteX44" fmla="*/ 1168400 w 3028950"/>
                    <a:gd name="connsiteY44" fmla="*/ 803275 h 2136775"/>
                    <a:gd name="connsiteX45" fmla="*/ 1190625 w 3028950"/>
                    <a:gd name="connsiteY45" fmla="*/ 765175 h 2136775"/>
                    <a:gd name="connsiteX46" fmla="*/ 1171575 w 3028950"/>
                    <a:gd name="connsiteY46" fmla="*/ 739775 h 2136775"/>
                    <a:gd name="connsiteX47" fmla="*/ 1022350 w 3028950"/>
                    <a:gd name="connsiteY47" fmla="*/ 812800 h 2136775"/>
                    <a:gd name="connsiteX48" fmla="*/ 968375 w 3028950"/>
                    <a:gd name="connsiteY48" fmla="*/ 781050 h 2136775"/>
                    <a:gd name="connsiteX49" fmla="*/ 933450 w 3028950"/>
                    <a:gd name="connsiteY49" fmla="*/ 841375 h 2136775"/>
                    <a:gd name="connsiteX50" fmla="*/ 914400 w 3028950"/>
                    <a:gd name="connsiteY50" fmla="*/ 971550 h 2136775"/>
                    <a:gd name="connsiteX51" fmla="*/ 847725 w 3028950"/>
                    <a:gd name="connsiteY51" fmla="*/ 1000125 h 2136775"/>
                    <a:gd name="connsiteX52" fmla="*/ 822325 w 3028950"/>
                    <a:gd name="connsiteY52" fmla="*/ 1079500 h 2136775"/>
                    <a:gd name="connsiteX53" fmla="*/ 746125 w 3028950"/>
                    <a:gd name="connsiteY53" fmla="*/ 1066800 h 2136775"/>
                    <a:gd name="connsiteX54" fmla="*/ 768350 w 3028950"/>
                    <a:gd name="connsiteY54" fmla="*/ 1231900 h 2136775"/>
                    <a:gd name="connsiteX55" fmla="*/ 781050 w 3028950"/>
                    <a:gd name="connsiteY55" fmla="*/ 1292225 h 2136775"/>
                    <a:gd name="connsiteX56" fmla="*/ 673100 w 3028950"/>
                    <a:gd name="connsiteY56" fmla="*/ 1339850 h 2136775"/>
                    <a:gd name="connsiteX57" fmla="*/ 460375 w 3028950"/>
                    <a:gd name="connsiteY57" fmla="*/ 1336675 h 2136775"/>
                    <a:gd name="connsiteX58" fmla="*/ 447675 w 3028950"/>
                    <a:gd name="connsiteY58" fmla="*/ 1285875 h 2136775"/>
                    <a:gd name="connsiteX59" fmla="*/ 460375 w 3028950"/>
                    <a:gd name="connsiteY59" fmla="*/ 1244600 h 2136775"/>
                    <a:gd name="connsiteX60" fmla="*/ 377825 w 3028950"/>
                    <a:gd name="connsiteY60" fmla="*/ 1266825 h 2136775"/>
                    <a:gd name="connsiteX61" fmla="*/ 377825 w 3028950"/>
                    <a:gd name="connsiteY61" fmla="*/ 1162050 h 2136775"/>
                    <a:gd name="connsiteX62" fmla="*/ 301625 w 3028950"/>
                    <a:gd name="connsiteY62" fmla="*/ 1133475 h 2136775"/>
                    <a:gd name="connsiteX63" fmla="*/ 266700 w 3028950"/>
                    <a:gd name="connsiteY63" fmla="*/ 1050925 h 2136775"/>
                    <a:gd name="connsiteX64" fmla="*/ 238125 w 3028950"/>
                    <a:gd name="connsiteY64" fmla="*/ 1009650 h 2136775"/>
                    <a:gd name="connsiteX65" fmla="*/ 285750 w 3028950"/>
                    <a:gd name="connsiteY65" fmla="*/ 949325 h 2136775"/>
                    <a:gd name="connsiteX66" fmla="*/ 149225 w 3028950"/>
                    <a:gd name="connsiteY66" fmla="*/ 854075 h 2136775"/>
                    <a:gd name="connsiteX67" fmla="*/ 82550 w 3028950"/>
                    <a:gd name="connsiteY67" fmla="*/ 815975 h 2136775"/>
                    <a:gd name="connsiteX68" fmla="*/ 50800 w 3028950"/>
                    <a:gd name="connsiteY68" fmla="*/ 771525 h 2136775"/>
                    <a:gd name="connsiteX69" fmla="*/ 0 w 3028950"/>
                    <a:gd name="connsiteY69" fmla="*/ 628650 h 2136775"/>
                    <a:gd name="connsiteX70" fmla="*/ 88900 w 3028950"/>
                    <a:gd name="connsiteY70" fmla="*/ 615950 h 2136775"/>
                    <a:gd name="connsiteX71" fmla="*/ 130175 w 3028950"/>
                    <a:gd name="connsiteY71" fmla="*/ 590550 h 2136775"/>
                    <a:gd name="connsiteX72" fmla="*/ 225425 w 3028950"/>
                    <a:gd name="connsiteY72" fmla="*/ 641350 h 2136775"/>
                    <a:gd name="connsiteX73" fmla="*/ 352425 w 3028950"/>
                    <a:gd name="connsiteY73" fmla="*/ 641350 h 2136775"/>
                    <a:gd name="connsiteX74" fmla="*/ 403225 w 3028950"/>
                    <a:gd name="connsiteY74" fmla="*/ 606425 h 2136775"/>
                    <a:gd name="connsiteX75" fmla="*/ 457200 w 3028950"/>
                    <a:gd name="connsiteY75" fmla="*/ 635000 h 2136775"/>
                    <a:gd name="connsiteX76" fmla="*/ 498475 w 3028950"/>
                    <a:gd name="connsiteY76" fmla="*/ 628650 h 2136775"/>
                    <a:gd name="connsiteX77" fmla="*/ 533400 w 3028950"/>
                    <a:gd name="connsiteY77" fmla="*/ 546100 h 2136775"/>
                    <a:gd name="connsiteX78" fmla="*/ 466725 w 3028950"/>
                    <a:gd name="connsiteY78" fmla="*/ 381000 h 2136775"/>
                    <a:gd name="connsiteX79" fmla="*/ 447675 w 3028950"/>
                    <a:gd name="connsiteY79" fmla="*/ 327025 h 2136775"/>
                    <a:gd name="connsiteX80" fmla="*/ 530225 w 3028950"/>
                    <a:gd name="connsiteY80" fmla="*/ 241300 h 2136775"/>
                    <a:gd name="connsiteX81" fmla="*/ 606425 w 3028950"/>
                    <a:gd name="connsiteY81" fmla="*/ 222250 h 2136775"/>
                    <a:gd name="connsiteX82" fmla="*/ 606425 w 3028950"/>
                    <a:gd name="connsiteY82" fmla="*/ 155575 h 2136775"/>
                    <a:gd name="connsiteX83" fmla="*/ 793750 w 3028950"/>
                    <a:gd name="connsiteY83" fmla="*/ 0 h 2136775"/>
                    <a:gd name="connsiteX84" fmla="*/ 863600 w 3028950"/>
                    <a:gd name="connsiteY84" fmla="*/ 79375 h 2136775"/>
                    <a:gd name="connsiteX85" fmla="*/ 882650 w 3028950"/>
                    <a:gd name="connsiteY85" fmla="*/ 158750 h 2136775"/>
                    <a:gd name="connsiteX86" fmla="*/ 1082675 w 3028950"/>
                    <a:gd name="connsiteY86" fmla="*/ 104775 h 2136775"/>
                    <a:gd name="connsiteX87" fmla="*/ 1158875 w 3028950"/>
                    <a:gd name="connsiteY87" fmla="*/ 212725 h 2136775"/>
                    <a:gd name="connsiteX88" fmla="*/ 1254125 w 3028950"/>
                    <a:gd name="connsiteY88" fmla="*/ 269875 h 2136775"/>
                    <a:gd name="connsiteX89" fmla="*/ 1295400 w 3028950"/>
                    <a:gd name="connsiteY89" fmla="*/ 384175 h 2136775"/>
                    <a:gd name="connsiteX90" fmla="*/ 1397000 w 3028950"/>
                    <a:gd name="connsiteY90" fmla="*/ 336550 h 2136775"/>
                    <a:gd name="connsiteX91" fmla="*/ 1457325 w 3028950"/>
                    <a:gd name="connsiteY91" fmla="*/ 387350 h 2136775"/>
                    <a:gd name="connsiteX92" fmla="*/ 1511300 w 3028950"/>
                    <a:gd name="connsiteY92" fmla="*/ 425450 h 2136775"/>
                    <a:gd name="connsiteX93" fmla="*/ 1562100 w 3028950"/>
                    <a:gd name="connsiteY93" fmla="*/ 409575 h 2136775"/>
                    <a:gd name="connsiteX94" fmla="*/ 1600200 w 3028950"/>
                    <a:gd name="connsiteY94" fmla="*/ 422275 h 2136775"/>
                    <a:gd name="connsiteX95" fmla="*/ 1616075 w 3028950"/>
                    <a:gd name="connsiteY95" fmla="*/ 422275 h 2136775"/>
                    <a:gd name="connsiteX96" fmla="*/ 1609725 w 3028950"/>
                    <a:gd name="connsiteY96" fmla="*/ 396875 h 2136775"/>
                    <a:gd name="connsiteX97" fmla="*/ 1793875 w 3028950"/>
                    <a:gd name="connsiteY97" fmla="*/ 450850 h 2136775"/>
                    <a:gd name="connsiteX98" fmla="*/ 1870075 w 3028950"/>
                    <a:gd name="connsiteY98" fmla="*/ 654050 h 2136775"/>
                    <a:gd name="connsiteX99" fmla="*/ 1901825 w 3028950"/>
                    <a:gd name="connsiteY99" fmla="*/ 765175 h 2136775"/>
                    <a:gd name="connsiteX100" fmla="*/ 1933575 w 3028950"/>
                    <a:gd name="connsiteY100" fmla="*/ 812800 h 2136775"/>
                    <a:gd name="connsiteX101" fmla="*/ 2139950 w 3028950"/>
                    <a:gd name="connsiteY101" fmla="*/ 787400 h 2136775"/>
                    <a:gd name="connsiteX102" fmla="*/ 2127250 w 3028950"/>
                    <a:gd name="connsiteY102" fmla="*/ 676275 h 2136775"/>
                    <a:gd name="connsiteX103" fmla="*/ 2308225 w 3028950"/>
                    <a:gd name="connsiteY103" fmla="*/ 571500 h 2136775"/>
                    <a:gd name="connsiteX104" fmla="*/ 2428875 w 3028950"/>
                    <a:gd name="connsiteY104" fmla="*/ 558800 h 2136775"/>
                    <a:gd name="connsiteX105" fmla="*/ 2489200 w 3028950"/>
                    <a:gd name="connsiteY105" fmla="*/ 669925 h 2136775"/>
                    <a:gd name="connsiteX106" fmla="*/ 2613025 w 3028950"/>
                    <a:gd name="connsiteY106" fmla="*/ 606425 h 2136775"/>
                    <a:gd name="connsiteX107" fmla="*/ 2809875 w 3028950"/>
                    <a:gd name="connsiteY107" fmla="*/ 682625 h 2136775"/>
                    <a:gd name="connsiteX108" fmla="*/ 2882900 w 3028950"/>
                    <a:gd name="connsiteY108" fmla="*/ 644525 h 2136775"/>
                    <a:gd name="connsiteX109" fmla="*/ 3006725 w 3028950"/>
                    <a:gd name="connsiteY109" fmla="*/ 673100 h 2136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3028950" h="2136775">
                      <a:moveTo>
                        <a:pt x="3006725" y="673100"/>
                      </a:moveTo>
                      <a:lnTo>
                        <a:pt x="3028950" y="771525"/>
                      </a:lnTo>
                      <a:lnTo>
                        <a:pt x="2911475" y="981075"/>
                      </a:lnTo>
                      <a:lnTo>
                        <a:pt x="2921000" y="1031875"/>
                      </a:lnTo>
                      <a:lnTo>
                        <a:pt x="2828925" y="1092200"/>
                      </a:lnTo>
                      <a:lnTo>
                        <a:pt x="2765425" y="1101725"/>
                      </a:lnTo>
                      <a:lnTo>
                        <a:pt x="2724150" y="1092200"/>
                      </a:lnTo>
                      <a:lnTo>
                        <a:pt x="2698750" y="1076325"/>
                      </a:lnTo>
                      <a:lnTo>
                        <a:pt x="2613025" y="1174750"/>
                      </a:lnTo>
                      <a:lnTo>
                        <a:pt x="2600325" y="1257300"/>
                      </a:lnTo>
                      <a:lnTo>
                        <a:pt x="2552700" y="1295400"/>
                      </a:lnTo>
                      <a:lnTo>
                        <a:pt x="2454275" y="1298575"/>
                      </a:lnTo>
                      <a:lnTo>
                        <a:pt x="2359025" y="1520825"/>
                      </a:lnTo>
                      <a:lnTo>
                        <a:pt x="2403475" y="1536700"/>
                      </a:lnTo>
                      <a:lnTo>
                        <a:pt x="2209800" y="1727200"/>
                      </a:lnTo>
                      <a:lnTo>
                        <a:pt x="2206625" y="1816100"/>
                      </a:lnTo>
                      <a:lnTo>
                        <a:pt x="2114550" y="1866900"/>
                      </a:lnTo>
                      <a:lnTo>
                        <a:pt x="2085975" y="1857375"/>
                      </a:lnTo>
                      <a:lnTo>
                        <a:pt x="1936750" y="1997075"/>
                      </a:lnTo>
                      <a:lnTo>
                        <a:pt x="1927225" y="2057400"/>
                      </a:lnTo>
                      <a:lnTo>
                        <a:pt x="1803400" y="2054225"/>
                      </a:lnTo>
                      <a:lnTo>
                        <a:pt x="1784350" y="2101850"/>
                      </a:lnTo>
                      <a:lnTo>
                        <a:pt x="1673225" y="2136775"/>
                      </a:lnTo>
                      <a:lnTo>
                        <a:pt x="1581150" y="2117725"/>
                      </a:lnTo>
                      <a:lnTo>
                        <a:pt x="1447800" y="2032000"/>
                      </a:lnTo>
                      <a:lnTo>
                        <a:pt x="1327150" y="1978025"/>
                      </a:lnTo>
                      <a:lnTo>
                        <a:pt x="1266825" y="1981200"/>
                      </a:lnTo>
                      <a:lnTo>
                        <a:pt x="1241425" y="1917700"/>
                      </a:lnTo>
                      <a:lnTo>
                        <a:pt x="1298575" y="1800225"/>
                      </a:lnTo>
                      <a:lnTo>
                        <a:pt x="1311275" y="1774825"/>
                      </a:lnTo>
                      <a:lnTo>
                        <a:pt x="1387475" y="1803400"/>
                      </a:lnTo>
                      <a:lnTo>
                        <a:pt x="1419225" y="1781175"/>
                      </a:lnTo>
                      <a:lnTo>
                        <a:pt x="1406525" y="1682750"/>
                      </a:lnTo>
                      <a:lnTo>
                        <a:pt x="1368425" y="1644650"/>
                      </a:lnTo>
                      <a:lnTo>
                        <a:pt x="1422400" y="1587500"/>
                      </a:lnTo>
                      <a:lnTo>
                        <a:pt x="1317625" y="1435100"/>
                      </a:lnTo>
                      <a:lnTo>
                        <a:pt x="1254125" y="1489075"/>
                      </a:lnTo>
                      <a:lnTo>
                        <a:pt x="1098550" y="1327150"/>
                      </a:lnTo>
                      <a:lnTo>
                        <a:pt x="1130300" y="1282700"/>
                      </a:lnTo>
                      <a:lnTo>
                        <a:pt x="1238250" y="1298575"/>
                      </a:lnTo>
                      <a:lnTo>
                        <a:pt x="1260475" y="1260475"/>
                      </a:lnTo>
                      <a:lnTo>
                        <a:pt x="1266825" y="1031875"/>
                      </a:lnTo>
                      <a:lnTo>
                        <a:pt x="1231900" y="1016000"/>
                      </a:lnTo>
                      <a:lnTo>
                        <a:pt x="1206500" y="1016000"/>
                      </a:lnTo>
                      <a:lnTo>
                        <a:pt x="1168400" y="803275"/>
                      </a:lnTo>
                      <a:lnTo>
                        <a:pt x="1190625" y="765175"/>
                      </a:lnTo>
                      <a:lnTo>
                        <a:pt x="1171575" y="739775"/>
                      </a:lnTo>
                      <a:lnTo>
                        <a:pt x="1022350" y="812800"/>
                      </a:lnTo>
                      <a:lnTo>
                        <a:pt x="968375" y="781050"/>
                      </a:lnTo>
                      <a:lnTo>
                        <a:pt x="933450" y="841375"/>
                      </a:lnTo>
                      <a:lnTo>
                        <a:pt x="914400" y="971550"/>
                      </a:lnTo>
                      <a:lnTo>
                        <a:pt x="847725" y="1000125"/>
                      </a:lnTo>
                      <a:lnTo>
                        <a:pt x="822325" y="1079500"/>
                      </a:lnTo>
                      <a:lnTo>
                        <a:pt x="746125" y="1066800"/>
                      </a:lnTo>
                      <a:lnTo>
                        <a:pt x="768350" y="1231900"/>
                      </a:lnTo>
                      <a:lnTo>
                        <a:pt x="781050" y="1292225"/>
                      </a:lnTo>
                      <a:lnTo>
                        <a:pt x="673100" y="1339850"/>
                      </a:lnTo>
                      <a:lnTo>
                        <a:pt x="460375" y="1336675"/>
                      </a:lnTo>
                      <a:lnTo>
                        <a:pt x="447675" y="1285875"/>
                      </a:lnTo>
                      <a:lnTo>
                        <a:pt x="460375" y="1244600"/>
                      </a:lnTo>
                      <a:lnTo>
                        <a:pt x="377825" y="1266825"/>
                      </a:lnTo>
                      <a:lnTo>
                        <a:pt x="377825" y="1162050"/>
                      </a:lnTo>
                      <a:lnTo>
                        <a:pt x="301625" y="1133475"/>
                      </a:lnTo>
                      <a:lnTo>
                        <a:pt x="266700" y="1050925"/>
                      </a:lnTo>
                      <a:lnTo>
                        <a:pt x="238125" y="1009650"/>
                      </a:lnTo>
                      <a:lnTo>
                        <a:pt x="285750" y="949325"/>
                      </a:lnTo>
                      <a:lnTo>
                        <a:pt x="149225" y="854075"/>
                      </a:lnTo>
                      <a:lnTo>
                        <a:pt x="82550" y="815975"/>
                      </a:lnTo>
                      <a:lnTo>
                        <a:pt x="50800" y="771525"/>
                      </a:lnTo>
                      <a:lnTo>
                        <a:pt x="0" y="628650"/>
                      </a:lnTo>
                      <a:lnTo>
                        <a:pt x="88900" y="615950"/>
                      </a:lnTo>
                      <a:lnTo>
                        <a:pt x="130175" y="590550"/>
                      </a:lnTo>
                      <a:lnTo>
                        <a:pt x="225425" y="641350"/>
                      </a:lnTo>
                      <a:lnTo>
                        <a:pt x="352425" y="641350"/>
                      </a:lnTo>
                      <a:lnTo>
                        <a:pt x="403225" y="606425"/>
                      </a:lnTo>
                      <a:lnTo>
                        <a:pt x="457200" y="635000"/>
                      </a:lnTo>
                      <a:lnTo>
                        <a:pt x="498475" y="628650"/>
                      </a:lnTo>
                      <a:lnTo>
                        <a:pt x="533400" y="546100"/>
                      </a:lnTo>
                      <a:lnTo>
                        <a:pt x="466725" y="381000"/>
                      </a:lnTo>
                      <a:lnTo>
                        <a:pt x="447675" y="327025"/>
                      </a:lnTo>
                      <a:lnTo>
                        <a:pt x="530225" y="241300"/>
                      </a:lnTo>
                      <a:lnTo>
                        <a:pt x="606425" y="222250"/>
                      </a:lnTo>
                      <a:lnTo>
                        <a:pt x="606425" y="155575"/>
                      </a:lnTo>
                      <a:lnTo>
                        <a:pt x="793750" y="0"/>
                      </a:lnTo>
                      <a:lnTo>
                        <a:pt x="863600" y="79375"/>
                      </a:lnTo>
                      <a:lnTo>
                        <a:pt x="882650" y="158750"/>
                      </a:lnTo>
                      <a:lnTo>
                        <a:pt x="1082675" y="104775"/>
                      </a:lnTo>
                      <a:lnTo>
                        <a:pt x="1158875" y="212725"/>
                      </a:lnTo>
                      <a:lnTo>
                        <a:pt x="1254125" y="269875"/>
                      </a:lnTo>
                      <a:lnTo>
                        <a:pt x="1295400" y="384175"/>
                      </a:lnTo>
                      <a:lnTo>
                        <a:pt x="1397000" y="336550"/>
                      </a:lnTo>
                      <a:lnTo>
                        <a:pt x="1457325" y="387350"/>
                      </a:lnTo>
                      <a:lnTo>
                        <a:pt x="1511300" y="425450"/>
                      </a:lnTo>
                      <a:lnTo>
                        <a:pt x="1562100" y="409575"/>
                      </a:lnTo>
                      <a:lnTo>
                        <a:pt x="1600200" y="422275"/>
                      </a:lnTo>
                      <a:lnTo>
                        <a:pt x="1616075" y="422275"/>
                      </a:lnTo>
                      <a:lnTo>
                        <a:pt x="1609725" y="396875"/>
                      </a:lnTo>
                      <a:lnTo>
                        <a:pt x="1793875" y="450850"/>
                      </a:lnTo>
                      <a:lnTo>
                        <a:pt x="1870075" y="654050"/>
                      </a:lnTo>
                      <a:lnTo>
                        <a:pt x="1901825" y="765175"/>
                      </a:lnTo>
                      <a:lnTo>
                        <a:pt x="1933575" y="812800"/>
                      </a:lnTo>
                      <a:lnTo>
                        <a:pt x="2139950" y="787400"/>
                      </a:lnTo>
                      <a:lnTo>
                        <a:pt x="2127250" y="676275"/>
                      </a:lnTo>
                      <a:lnTo>
                        <a:pt x="2308225" y="571500"/>
                      </a:lnTo>
                      <a:lnTo>
                        <a:pt x="2428875" y="558800"/>
                      </a:lnTo>
                      <a:lnTo>
                        <a:pt x="2489200" y="669925"/>
                      </a:lnTo>
                      <a:lnTo>
                        <a:pt x="2613025" y="606425"/>
                      </a:lnTo>
                      <a:lnTo>
                        <a:pt x="2809875" y="682625"/>
                      </a:lnTo>
                      <a:lnTo>
                        <a:pt x="2882900" y="644525"/>
                      </a:lnTo>
                      <a:lnTo>
                        <a:pt x="3006725" y="673100"/>
                      </a:lnTo>
                      <a:close/>
                    </a:path>
                  </a:pathLst>
                </a:custGeom>
                <a:solidFill>
                  <a:srgbClr val="F1995D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6" name="자유형 125"/>
                <p:cNvSpPr/>
                <p:nvPr/>
              </p:nvSpPr>
              <p:spPr>
                <a:xfrm>
                  <a:off x="5524500" y="85725"/>
                  <a:ext cx="2257425" cy="3076575"/>
                </a:xfrm>
                <a:custGeom>
                  <a:avLst/>
                  <a:gdLst>
                    <a:gd name="connsiteX0" fmla="*/ 1509713 w 2257425"/>
                    <a:gd name="connsiteY0" fmla="*/ 2333625 h 3076575"/>
                    <a:gd name="connsiteX1" fmla="*/ 1414463 w 2257425"/>
                    <a:gd name="connsiteY1" fmla="*/ 2405063 h 3076575"/>
                    <a:gd name="connsiteX2" fmla="*/ 1371600 w 2257425"/>
                    <a:gd name="connsiteY2" fmla="*/ 2538413 h 3076575"/>
                    <a:gd name="connsiteX3" fmla="*/ 1447800 w 2257425"/>
                    <a:gd name="connsiteY3" fmla="*/ 2690813 h 3076575"/>
                    <a:gd name="connsiteX4" fmla="*/ 1419225 w 2257425"/>
                    <a:gd name="connsiteY4" fmla="*/ 2847975 h 3076575"/>
                    <a:gd name="connsiteX5" fmla="*/ 1352550 w 2257425"/>
                    <a:gd name="connsiteY5" fmla="*/ 2895600 h 3076575"/>
                    <a:gd name="connsiteX6" fmla="*/ 1347788 w 2257425"/>
                    <a:gd name="connsiteY6" fmla="*/ 3038475 h 3076575"/>
                    <a:gd name="connsiteX7" fmla="*/ 1295400 w 2257425"/>
                    <a:gd name="connsiteY7" fmla="*/ 3076575 h 3076575"/>
                    <a:gd name="connsiteX8" fmla="*/ 1062038 w 2257425"/>
                    <a:gd name="connsiteY8" fmla="*/ 2986088 h 3076575"/>
                    <a:gd name="connsiteX9" fmla="*/ 1095375 w 2257425"/>
                    <a:gd name="connsiteY9" fmla="*/ 2814638 h 3076575"/>
                    <a:gd name="connsiteX10" fmla="*/ 995363 w 2257425"/>
                    <a:gd name="connsiteY10" fmla="*/ 2747963 h 3076575"/>
                    <a:gd name="connsiteX11" fmla="*/ 1004888 w 2257425"/>
                    <a:gd name="connsiteY11" fmla="*/ 2705100 h 3076575"/>
                    <a:gd name="connsiteX12" fmla="*/ 842963 w 2257425"/>
                    <a:gd name="connsiteY12" fmla="*/ 2566988 h 3076575"/>
                    <a:gd name="connsiteX13" fmla="*/ 842963 w 2257425"/>
                    <a:gd name="connsiteY13" fmla="*/ 2490788 h 3076575"/>
                    <a:gd name="connsiteX14" fmla="*/ 647700 w 2257425"/>
                    <a:gd name="connsiteY14" fmla="*/ 2424113 h 3076575"/>
                    <a:gd name="connsiteX15" fmla="*/ 590550 w 2257425"/>
                    <a:gd name="connsiteY15" fmla="*/ 2471738 h 3076575"/>
                    <a:gd name="connsiteX16" fmla="*/ 504825 w 2257425"/>
                    <a:gd name="connsiteY16" fmla="*/ 2376488 h 3076575"/>
                    <a:gd name="connsiteX17" fmla="*/ 495300 w 2257425"/>
                    <a:gd name="connsiteY17" fmla="*/ 2352675 h 3076575"/>
                    <a:gd name="connsiteX18" fmla="*/ 271463 w 2257425"/>
                    <a:gd name="connsiteY18" fmla="*/ 2314575 h 3076575"/>
                    <a:gd name="connsiteX19" fmla="*/ 252413 w 2257425"/>
                    <a:gd name="connsiteY19" fmla="*/ 2352675 h 3076575"/>
                    <a:gd name="connsiteX20" fmla="*/ 271463 w 2257425"/>
                    <a:gd name="connsiteY20" fmla="*/ 2405063 h 3076575"/>
                    <a:gd name="connsiteX21" fmla="*/ 109538 w 2257425"/>
                    <a:gd name="connsiteY21" fmla="*/ 2395538 h 3076575"/>
                    <a:gd name="connsiteX22" fmla="*/ 0 w 2257425"/>
                    <a:gd name="connsiteY22" fmla="*/ 2328863 h 3076575"/>
                    <a:gd name="connsiteX23" fmla="*/ 9525 w 2257425"/>
                    <a:gd name="connsiteY23" fmla="*/ 2262188 h 3076575"/>
                    <a:gd name="connsiteX24" fmla="*/ 104775 w 2257425"/>
                    <a:gd name="connsiteY24" fmla="*/ 2157413 h 3076575"/>
                    <a:gd name="connsiteX25" fmla="*/ 66675 w 2257425"/>
                    <a:gd name="connsiteY25" fmla="*/ 1995488 h 3076575"/>
                    <a:gd name="connsiteX26" fmla="*/ 123825 w 2257425"/>
                    <a:gd name="connsiteY26" fmla="*/ 1871663 h 3076575"/>
                    <a:gd name="connsiteX27" fmla="*/ 171450 w 2257425"/>
                    <a:gd name="connsiteY27" fmla="*/ 1824038 h 3076575"/>
                    <a:gd name="connsiteX28" fmla="*/ 328613 w 2257425"/>
                    <a:gd name="connsiteY28" fmla="*/ 1881188 h 3076575"/>
                    <a:gd name="connsiteX29" fmla="*/ 476250 w 2257425"/>
                    <a:gd name="connsiteY29" fmla="*/ 1824038 h 3076575"/>
                    <a:gd name="connsiteX30" fmla="*/ 519113 w 2257425"/>
                    <a:gd name="connsiteY30" fmla="*/ 1809750 h 3076575"/>
                    <a:gd name="connsiteX31" fmla="*/ 647700 w 2257425"/>
                    <a:gd name="connsiteY31" fmla="*/ 1819275 h 3076575"/>
                    <a:gd name="connsiteX32" fmla="*/ 709613 w 2257425"/>
                    <a:gd name="connsiteY32" fmla="*/ 1785938 h 3076575"/>
                    <a:gd name="connsiteX33" fmla="*/ 695325 w 2257425"/>
                    <a:gd name="connsiteY33" fmla="*/ 1590675 h 3076575"/>
                    <a:gd name="connsiteX34" fmla="*/ 766763 w 2257425"/>
                    <a:gd name="connsiteY34" fmla="*/ 1485900 h 3076575"/>
                    <a:gd name="connsiteX35" fmla="*/ 647700 w 2257425"/>
                    <a:gd name="connsiteY35" fmla="*/ 1362075 h 3076575"/>
                    <a:gd name="connsiteX36" fmla="*/ 681038 w 2257425"/>
                    <a:gd name="connsiteY36" fmla="*/ 1200150 h 3076575"/>
                    <a:gd name="connsiteX37" fmla="*/ 776288 w 2257425"/>
                    <a:gd name="connsiteY37" fmla="*/ 1123950 h 3076575"/>
                    <a:gd name="connsiteX38" fmla="*/ 742950 w 2257425"/>
                    <a:gd name="connsiteY38" fmla="*/ 990600 h 3076575"/>
                    <a:gd name="connsiteX39" fmla="*/ 1085850 w 2257425"/>
                    <a:gd name="connsiteY39" fmla="*/ 666750 h 3076575"/>
                    <a:gd name="connsiteX40" fmla="*/ 995363 w 2257425"/>
                    <a:gd name="connsiteY40" fmla="*/ 466725 h 3076575"/>
                    <a:gd name="connsiteX41" fmla="*/ 1038225 w 2257425"/>
                    <a:gd name="connsiteY41" fmla="*/ 247650 h 3076575"/>
                    <a:gd name="connsiteX42" fmla="*/ 1147763 w 2257425"/>
                    <a:gd name="connsiteY42" fmla="*/ 195263 h 3076575"/>
                    <a:gd name="connsiteX43" fmla="*/ 1276350 w 2257425"/>
                    <a:gd name="connsiteY43" fmla="*/ 261938 h 3076575"/>
                    <a:gd name="connsiteX44" fmla="*/ 1328738 w 2257425"/>
                    <a:gd name="connsiteY44" fmla="*/ 338138 h 3076575"/>
                    <a:gd name="connsiteX45" fmla="*/ 1438275 w 2257425"/>
                    <a:gd name="connsiteY45" fmla="*/ 357188 h 3076575"/>
                    <a:gd name="connsiteX46" fmla="*/ 1585913 w 2257425"/>
                    <a:gd name="connsiteY46" fmla="*/ 257175 h 3076575"/>
                    <a:gd name="connsiteX47" fmla="*/ 1652588 w 2257425"/>
                    <a:gd name="connsiteY47" fmla="*/ 0 h 3076575"/>
                    <a:gd name="connsiteX48" fmla="*/ 1743075 w 2257425"/>
                    <a:gd name="connsiteY48" fmla="*/ 0 h 3076575"/>
                    <a:gd name="connsiteX49" fmla="*/ 1800225 w 2257425"/>
                    <a:gd name="connsiteY49" fmla="*/ 200025 h 3076575"/>
                    <a:gd name="connsiteX50" fmla="*/ 1971675 w 2257425"/>
                    <a:gd name="connsiteY50" fmla="*/ 204788 h 3076575"/>
                    <a:gd name="connsiteX51" fmla="*/ 2014538 w 2257425"/>
                    <a:gd name="connsiteY51" fmla="*/ 176213 h 3076575"/>
                    <a:gd name="connsiteX52" fmla="*/ 2157413 w 2257425"/>
                    <a:gd name="connsiteY52" fmla="*/ 261938 h 3076575"/>
                    <a:gd name="connsiteX53" fmla="*/ 2166938 w 2257425"/>
                    <a:gd name="connsiteY53" fmla="*/ 366713 h 3076575"/>
                    <a:gd name="connsiteX54" fmla="*/ 2257425 w 2257425"/>
                    <a:gd name="connsiteY54" fmla="*/ 414338 h 3076575"/>
                    <a:gd name="connsiteX55" fmla="*/ 2124075 w 2257425"/>
                    <a:gd name="connsiteY55" fmla="*/ 571500 h 3076575"/>
                    <a:gd name="connsiteX56" fmla="*/ 2047875 w 2257425"/>
                    <a:gd name="connsiteY56" fmla="*/ 552450 h 3076575"/>
                    <a:gd name="connsiteX57" fmla="*/ 2000250 w 2257425"/>
                    <a:gd name="connsiteY57" fmla="*/ 666750 h 3076575"/>
                    <a:gd name="connsiteX58" fmla="*/ 2000250 w 2257425"/>
                    <a:gd name="connsiteY58" fmla="*/ 895350 h 3076575"/>
                    <a:gd name="connsiteX59" fmla="*/ 1995488 w 2257425"/>
                    <a:gd name="connsiteY59" fmla="*/ 1076325 h 3076575"/>
                    <a:gd name="connsiteX60" fmla="*/ 1938338 w 2257425"/>
                    <a:gd name="connsiteY60" fmla="*/ 1104900 h 3076575"/>
                    <a:gd name="connsiteX61" fmla="*/ 1890713 w 2257425"/>
                    <a:gd name="connsiteY61" fmla="*/ 1166813 h 3076575"/>
                    <a:gd name="connsiteX62" fmla="*/ 1852613 w 2257425"/>
                    <a:gd name="connsiteY62" fmla="*/ 1357313 h 3076575"/>
                    <a:gd name="connsiteX63" fmla="*/ 1795463 w 2257425"/>
                    <a:gd name="connsiteY63" fmla="*/ 1457325 h 3076575"/>
                    <a:gd name="connsiteX64" fmla="*/ 1771650 w 2257425"/>
                    <a:gd name="connsiteY64" fmla="*/ 1547813 h 3076575"/>
                    <a:gd name="connsiteX65" fmla="*/ 1728788 w 2257425"/>
                    <a:gd name="connsiteY65" fmla="*/ 1571625 h 3076575"/>
                    <a:gd name="connsiteX66" fmla="*/ 1771650 w 2257425"/>
                    <a:gd name="connsiteY66" fmla="*/ 1690688 h 3076575"/>
                    <a:gd name="connsiteX67" fmla="*/ 1852613 w 2257425"/>
                    <a:gd name="connsiteY67" fmla="*/ 1819275 h 3076575"/>
                    <a:gd name="connsiteX68" fmla="*/ 1714500 w 2257425"/>
                    <a:gd name="connsiteY68" fmla="*/ 1871663 h 3076575"/>
                    <a:gd name="connsiteX69" fmla="*/ 1676400 w 2257425"/>
                    <a:gd name="connsiteY69" fmla="*/ 2000250 h 3076575"/>
                    <a:gd name="connsiteX70" fmla="*/ 1676400 w 2257425"/>
                    <a:gd name="connsiteY70" fmla="*/ 2105025 h 3076575"/>
                    <a:gd name="connsiteX71" fmla="*/ 1609725 w 2257425"/>
                    <a:gd name="connsiteY71" fmla="*/ 2185988 h 3076575"/>
                    <a:gd name="connsiteX72" fmla="*/ 1509713 w 2257425"/>
                    <a:gd name="connsiteY72" fmla="*/ 2333625 h 3076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</a:cxnLst>
                  <a:rect l="l" t="t" r="r" b="b"/>
                  <a:pathLst>
                    <a:path w="2257425" h="3076575">
                      <a:moveTo>
                        <a:pt x="1509713" y="2333625"/>
                      </a:moveTo>
                      <a:lnTo>
                        <a:pt x="1414463" y="2405063"/>
                      </a:lnTo>
                      <a:lnTo>
                        <a:pt x="1371600" y="2538413"/>
                      </a:lnTo>
                      <a:lnTo>
                        <a:pt x="1447800" y="2690813"/>
                      </a:lnTo>
                      <a:lnTo>
                        <a:pt x="1419225" y="2847975"/>
                      </a:lnTo>
                      <a:lnTo>
                        <a:pt x="1352550" y="2895600"/>
                      </a:lnTo>
                      <a:lnTo>
                        <a:pt x="1347788" y="3038475"/>
                      </a:lnTo>
                      <a:lnTo>
                        <a:pt x="1295400" y="3076575"/>
                      </a:lnTo>
                      <a:lnTo>
                        <a:pt x="1062038" y="2986088"/>
                      </a:lnTo>
                      <a:lnTo>
                        <a:pt x="1095375" y="2814638"/>
                      </a:lnTo>
                      <a:lnTo>
                        <a:pt x="995363" y="2747963"/>
                      </a:lnTo>
                      <a:lnTo>
                        <a:pt x="1004888" y="2705100"/>
                      </a:lnTo>
                      <a:lnTo>
                        <a:pt x="842963" y="2566988"/>
                      </a:lnTo>
                      <a:lnTo>
                        <a:pt x="842963" y="2490788"/>
                      </a:lnTo>
                      <a:lnTo>
                        <a:pt x="647700" y="2424113"/>
                      </a:lnTo>
                      <a:lnTo>
                        <a:pt x="590550" y="2471738"/>
                      </a:lnTo>
                      <a:lnTo>
                        <a:pt x="504825" y="2376488"/>
                      </a:lnTo>
                      <a:lnTo>
                        <a:pt x="495300" y="2352675"/>
                      </a:lnTo>
                      <a:lnTo>
                        <a:pt x="271463" y="2314575"/>
                      </a:lnTo>
                      <a:lnTo>
                        <a:pt x="252413" y="2352675"/>
                      </a:lnTo>
                      <a:lnTo>
                        <a:pt x="271463" y="2405063"/>
                      </a:lnTo>
                      <a:lnTo>
                        <a:pt x="109538" y="2395538"/>
                      </a:lnTo>
                      <a:lnTo>
                        <a:pt x="0" y="2328863"/>
                      </a:lnTo>
                      <a:lnTo>
                        <a:pt x="9525" y="2262188"/>
                      </a:lnTo>
                      <a:lnTo>
                        <a:pt x="104775" y="2157413"/>
                      </a:lnTo>
                      <a:lnTo>
                        <a:pt x="66675" y="1995488"/>
                      </a:lnTo>
                      <a:lnTo>
                        <a:pt x="123825" y="1871663"/>
                      </a:lnTo>
                      <a:lnTo>
                        <a:pt x="171450" y="1824038"/>
                      </a:lnTo>
                      <a:lnTo>
                        <a:pt x="328613" y="1881188"/>
                      </a:lnTo>
                      <a:lnTo>
                        <a:pt x="476250" y="1824038"/>
                      </a:lnTo>
                      <a:lnTo>
                        <a:pt x="519113" y="1809750"/>
                      </a:lnTo>
                      <a:lnTo>
                        <a:pt x="647700" y="1819275"/>
                      </a:lnTo>
                      <a:lnTo>
                        <a:pt x="709613" y="1785938"/>
                      </a:lnTo>
                      <a:lnTo>
                        <a:pt x="695325" y="1590675"/>
                      </a:lnTo>
                      <a:lnTo>
                        <a:pt x="766763" y="1485900"/>
                      </a:lnTo>
                      <a:lnTo>
                        <a:pt x="647700" y="1362075"/>
                      </a:lnTo>
                      <a:lnTo>
                        <a:pt x="681038" y="1200150"/>
                      </a:lnTo>
                      <a:lnTo>
                        <a:pt x="776288" y="1123950"/>
                      </a:lnTo>
                      <a:lnTo>
                        <a:pt x="742950" y="990600"/>
                      </a:lnTo>
                      <a:lnTo>
                        <a:pt x="1085850" y="666750"/>
                      </a:lnTo>
                      <a:lnTo>
                        <a:pt x="995363" y="466725"/>
                      </a:lnTo>
                      <a:lnTo>
                        <a:pt x="1038225" y="247650"/>
                      </a:lnTo>
                      <a:lnTo>
                        <a:pt x="1147763" y="195263"/>
                      </a:lnTo>
                      <a:lnTo>
                        <a:pt x="1276350" y="261938"/>
                      </a:lnTo>
                      <a:lnTo>
                        <a:pt x="1328738" y="338138"/>
                      </a:lnTo>
                      <a:lnTo>
                        <a:pt x="1438275" y="357188"/>
                      </a:lnTo>
                      <a:lnTo>
                        <a:pt x="1585913" y="257175"/>
                      </a:lnTo>
                      <a:lnTo>
                        <a:pt x="1652588" y="0"/>
                      </a:lnTo>
                      <a:lnTo>
                        <a:pt x="1743075" y="0"/>
                      </a:lnTo>
                      <a:lnTo>
                        <a:pt x="1800225" y="200025"/>
                      </a:lnTo>
                      <a:lnTo>
                        <a:pt x="1971675" y="204788"/>
                      </a:lnTo>
                      <a:lnTo>
                        <a:pt x="2014538" y="176213"/>
                      </a:lnTo>
                      <a:lnTo>
                        <a:pt x="2157413" y="261938"/>
                      </a:lnTo>
                      <a:lnTo>
                        <a:pt x="2166938" y="366713"/>
                      </a:lnTo>
                      <a:lnTo>
                        <a:pt x="2257425" y="414338"/>
                      </a:lnTo>
                      <a:lnTo>
                        <a:pt x="2124075" y="571500"/>
                      </a:lnTo>
                      <a:lnTo>
                        <a:pt x="2047875" y="552450"/>
                      </a:lnTo>
                      <a:lnTo>
                        <a:pt x="2000250" y="666750"/>
                      </a:lnTo>
                      <a:lnTo>
                        <a:pt x="2000250" y="895350"/>
                      </a:lnTo>
                      <a:lnTo>
                        <a:pt x="1995488" y="1076325"/>
                      </a:lnTo>
                      <a:lnTo>
                        <a:pt x="1938338" y="1104900"/>
                      </a:lnTo>
                      <a:lnTo>
                        <a:pt x="1890713" y="1166813"/>
                      </a:lnTo>
                      <a:lnTo>
                        <a:pt x="1852613" y="1357313"/>
                      </a:lnTo>
                      <a:lnTo>
                        <a:pt x="1795463" y="1457325"/>
                      </a:lnTo>
                      <a:lnTo>
                        <a:pt x="1771650" y="1547813"/>
                      </a:lnTo>
                      <a:lnTo>
                        <a:pt x="1728788" y="1571625"/>
                      </a:lnTo>
                      <a:lnTo>
                        <a:pt x="1771650" y="1690688"/>
                      </a:lnTo>
                      <a:lnTo>
                        <a:pt x="1852613" y="1819275"/>
                      </a:lnTo>
                      <a:lnTo>
                        <a:pt x="1714500" y="1871663"/>
                      </a:lnTo>
                      <a:lnTo>
                        <a:pt x="1676400" y="2000250"/>
                      </a:lnTo>
                      <a:lnTo>
                        <a:pt x="1676400" y="2105025"/>
                      </a:lnTo>
                      <a:lnTo>
                        <a:pt x="1609725" y="2185988"/>
                      </a:lnTo>
                      <a:lnTo>
                        <a:pt x="1509713" y="2333625"/>
                      </a:lnTo>
                      <a:close/>
                    </a:path>
                  </a:pathLst>
                </a:custGeom>
                <a:solidFill>
                  <a:srgbClr val="009E47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  <p:sp>
              <p:nvSpPr>
                <p:cNvPr id="127" name="자유형 126"/>
                <p:cNvSpPr/>
                <p:nvPr/>
              </p:nvSpPr>
              <p:spPr>
                <a:xfrm>
                  <a:off x="3619500" y="617945"/>
                  <a:ext cx="2400300" cy="2620555"/>
                </a:xfrm>
                <a:custGeom>
                  <a:avLst/>
                  <a:gdLst>
                    <a:gd name="connsiteX0" fmla="*/ 1276350 w 2400300"/>
                    <a:gd name="connsiteY0" fmla="*/ 1180 h 2620555"/>
                    <a:gd name="connsiteX1" fmla="*/ 1276350 w 2400300"/>
                    <a:gd name="connsiteY1" fmla="*/ 1180 h 2620555"/>
                    <a:gd name="connsiteX2" fmla="*/ 1219200 w 2400300"/>
                    <a:gd name="connsiteY2" fmla="*/ 5943 h 2620555"/>
                    <a:gd name="connsiteX3" fmla="*/ 1214438 w 2400300"/>
                    <a:gd name="connsiteY3" fmla="*/ 44043 h 2620555"/>
                    <a:gd name="connsiteX4" fmla="*/ 1166813 w 2400300"/>
                    <a:gd name="connsiteY4" fmla="*/ 82143 h 2620555"/>
                    <a:gd name="connsiteX5" fmla="*/ 1138238 w 2400300"/>
                    <a:gd name="connsiteY5" fmla="*/ 101193 h 2620555"/>
                    <a:gd name="connsiteX6" fmla="*/ 1109663 w 2400300"/>
                    <a:gd name="connsiteY6" fmla="*/ 129768 h 2620555"/>
                    <a:gd name="connsiteX7" fmla="*/ 1109663 w 2400300"/>
                    <a:gd name="connsiteY7" fmla="*/ 182155 h 2620555"/>
                    <a:gd name="connsiteX8" fmla="*/ 1123950 w 2400300"/>
                    <a:gd name="connsiteY8" fmla="*/ 196443 h 2620555"/>
                    <a:gd name="connsiteX9" fmla="*/ 1147763 w 2400300"/>
                    <a:gd name="connsiteY9" fmla="*/ 248830 h 2620555"/>
                    <a:gd name="connsiteX10" fmla="*/ 1157288 w 2400300"/>
                    <a:gd name="connsiteY10" fmla="*/ 296455 h 2620555"/>
                    <a:gd name="connsiteX11" fmla="*/ 1166813 w 2400300"/>
                    <a:gd name="connsiteY11" fmla="*/ 325030 h 2620555"/>
                    <a:gd name="connsiteX12" fmla="*/ 1157288 w 2400300"/>
                    <a:gd name="connsiteY12" fmla="*/ 353605 h 2620555"/>
                    <a:gd name="connsiteX13" fmla="*/ 1166813 w 2400300"/>
                    <a:gd name="connsiteY13" fmla="*/ 415518 h 2620555"/>
                    <a:gd name="connsiteX14" fmla="*/ 1171575 w 2400300"/>
                    <a:gd name="connsiteY14" fmla="*/ 477430 h 2620555"/>
                    <a:gd name="connsiteX15" fmla="*/ 1185863 w 2400300"/>
                    <a:gd name="connsiteY15" fmla="*/ 625068 h 2620555"/>
                    <a:gd name="connsiteX16" fmla="*/ 1181100 w 2400300"/>
                    <a:gd name="connsiteY16" fmla="*/ 663168 h 2620555"/>
                    <a:gd name="connsiteX17" fmla="*/ 1176338 w 2400300"/>
                    <a:gd name="connsiteY17" fmla="*/ 677455 h 2620555"/>
                    <a:gd name="connsiteX18" fmla="*/ 1162050 w 2400300"/>
                    <a:gd name="connsiteY18" fmla="*/ 686980 h 2620555"/>
                    <a:gd name="connsiteX19" fmla="*/ 1152525 w 2400300"/>
                    <a:gd name="connsiteY19" fmla="*/ 701268 h 2620555"/>
                    <a:gd name="connsiteX20" fmla="*/ 1147763 w 2400300"/>
                    <a:gd name="connsiteY20" fmla="*/ 715555 h 2620555"/>
                    <a:gd name="connsiteX21" fmla="*/ 1081088 w 2400300"/>
                    <a:gd name="connsiteY21" fmla="*/ 720318 h 2620555"/>
                    <a:gd name="connsiteX22" fmla="*/ 1066800 w 2400300"/>
                    <a:gd name="connsiteY22" fmla="*/ 710793 h 2620555"/>
                    <a:gd name="connsiteX23" fmla="*/ 1062038 w 2400300"/>
                    <a:gd name="connsiteY23" fmla="*/ 696505 h 2620555"/>
                    <a:gd name="connsiteX24" fmla="*/ 1057275 w 2400300"/>
                    <a:gd name="connsiteY24" fmla="*/ 677455 h 2620555"/>
                    <a:gd name="connsiteX25" fmla="*/ 1047750 w 2400300"/>
                    <a:gd name="connsiteY25" fmla="*/ 620305 h 2620555"/>
                    <a:gd name="connsiteX26" fmla="*/ 1033463 w 2400300"/>
                    <a:gd name="connsiteY26" fmla="*/ 610780 h 2620555"/>
                    <a:gd name="connsiteX27" fmla="*/ 1019175 w 2400300"/>
                    <a:gd name="connsiteY27" fmla="*/ 596493 h 2620555"/>
                    <a:gd name="connsiteX28" fmla="*/ 1004888 w 2400300"/>
                    <a:gd name="connsiteY28" fmla="*/ 586968 h 2620555"/>
                    <a:gd name="connsiteX29" fmla="*/ 990600 w 2400300"/>
                    <a:gd name="connsiteY29" fmla="*/ 572680 h 2620555"/>
                    <a:gd name="connsiteX30" fmla="*/ 971550 w 2400300"/>
                    <a:gd name="connsiteY30" fmla="*/ 563155 h 2620555"/>
                    <a:gd name="connsiteX31" fmla="*/ 962025 w 2400300"/>
                    <a:gd name="connsiteY31" fmla="*/ 544105 h 2620555"/>
                    <a:gd name="connsiteX32" fmla="*/ 909638 w 2400300"/>
                    <a:gd name="connsiteY32" fmla="*/ 534580 h 2620555"/>
                    <a:gd name="connsiteX33" fmla="*/ 857250 w 2400300"/>
                    <a:gd name="connsiteY33" fmla="*/ 534580 h 2620555"/>
                    <a:gd name="connsiteX34" fmla="*/ 847725 w 2400300"/>
                    <a:gd name="connsiteY34" fmla="*/ 491718 h 2620555"/>
                    <a:gd name="connsiteX35" fmla="*/ 838200 w 2400300"/>
                    <a:gd name="connsiteY35" fmla="*/ 439330 h 2620555"/>
                    <a:gd name="connsiteX36" fmla="*/ 833438 w 2400300"/>
                    <a:gd name="connsiteY36" fmla="*/ 434568 h 2620555"/>
                    <a:gd name="connsiteX37" fmla="*/ 661988 w 2400300"/>
                    <a:gd name="connsiteY37" fmla="*/ 305980 h 2620555"/>
                    <a:gd name="connsiteX38" fmla="*/ 604838 w 2400300"/>
                    <a:gd name="connsiteY38" fmla="*/ 320268 h 2620555"/>
                    <a:gd name="connsiteX39" fmla="*/ 576263 w 2400300"/>
                    <a:gd name="connsiteY39" fmla="*/ 339318 h 2620555"/>
                    <a:gd name="connsiteX40" fmla="*/ 557213 w 2400300"/>
                    <a:gd name="connsiteY40" fmla="*/ 348843 h 2620555"/>
                    <a:gd name="connsiteX41" fmla="*/ 523875 w 2400300"/>
                    <a:gd name="connsiteY41" fmla="*/ 386943 h 2620555"/>
                    <a:gd name="connsiteX42" fmla="*/ 509588 w 2400300"/>
                    <a:gd name="connsiteY42" fmla="*/ 396468 h 2620555"/>
                    <a:gd name="connsiteX43" fmla="*/ 471488 w 2400300"/>
                    <a:gd name="connsiteY43" fmla="*/ 434568 h 2620555"/>
                    <a:gd name="connsiteX44" fmla="*/ 395288 w 2400300"/>
                    <a:gd name="connsiteY44" fmla="*/ 472668 h 2620555"/>
                    <a:gd name="connsiteX45" fmla="*/ 390525 w 2400300"/>
                    <a:gd name="connsiteY45" fmla="*/ 515530 h 2620555"/>
                    <a:gd name="connsiteX46" fmla="*/ 385763 w 2400300"/>
                    <a:gd name="connsiteY46" fmla="*/ 629830 h 2620555"/>
                    <a:gd name="connsiteX47" fmla="*/ 280988 w 2400300"/>
                    <a:gd name="connsiteY47" fmla="*/ 720318 h 2620555"/>
                    <a:gd name="connsiteX48" fmla="*/ 295275 w 2400300"/>
                    <a:gd name="connsiteY48" fmla="*/ 758418 h 2620555"/>
                    <a:gd name="connsiteX49" fmla="*/ 300038 w 2400300"/>
                    <a:gd name="connsiteY49" fmla="*/ 772705 h 2620555"/>
                    <a:gd name="connsiteX50" fmla="*/ 304800 w 2400300"/>
                    <a:gd name="connsiteY50" fmla="*/ 796518 h 2620555"/>
                    <a:gd name="connsiteX51" fmla="*/ 314325 w 2400300"/>
                    <a:gd name="connsiteY51" fmla="*/ 825093 h 2620555"/>
                    <a:gd name="connsiteX52" fmla="*/ 319088 w 2400300"/>
                    <a:gd name="connsiteY52" fmla="*/ 844143 h 2620555"/>
                    <a:gd name="connsiteX53" fmla="*/ 319088 w 2400300"/>
                    <a:gd name="connsiteY53" fmla="*/ 948918 h 2620555"/>
                    <a:gd name="connsiteX54" fmla="*/ 371475 w 2400300"/>
                    <a:gd name="connsiteY54" fmla="*/ 996543 h 2620555"/>
                    <a:gd name="connsiteX55" fmla="*/ 376238 w 2400300"/>
                    <a:gd name="connsiteY55" fmla="*/ 1015593 h 2620555"/>
                    <a:gd name="connsiteX56" fmla="*/ 371475 w 2400300"/>
                    <a:gd name="connsiteY56" fmla="*/ 1063218 h 2620555"/>
                    <a:gd name="connsiteX57" fmla="*/ 366713 w 2400300"/>
                    <a:gd name="connsiteY57" fmla="*/ 1077505 h 2620555"/>
                    <a:gd name="connsiteX58" fmla="*/ 357188 w 2400300"/>
                    <a:gd name="connsiteY58" fmla="*/ 1125130 h 2620555"/>
                    <a:gd name="connsiteX59" fmla="*/ 338138 w 2400300"/>
                    <a:gd name="connsiteY59" fmla="*/ 1148943 h 2620555"/>
                    <a:gd name="connsiteX60" fmla="*/ 328613 w 2400300"/>
                    <a:gd name="connsiteY60" fmla="*/ 1163230 h 2620555"/>
                    <a:gd name="connsiteX61" fmla="*/ 300038 w 2400300"/>
                    <a:gd name="connsiteY61" fmla="*/ 1191805 h 2620555"/>
                    <a:gd name="connsiteX62" fmla="*/ 285750 w 2400300"/>
                    <a:gd name="connsiteY62" fmla="*/ 1206093 h 2620555"/>
                    <a:gd name="connsiteX63" fmla="*/ 271463 w 2400300"/>
                    <a:gd name="connsiteY63" fmla="*/ 1220380 h 2620555"/>
                    <a:gd name="connsiteX64" fmla="*/ 261938 w 2400300"/>
                    <a:gd name="connsiteY64" fmla="*/ 1239430 h 2620555"/>
                    <a:gd name="connsiteX65" fmla="*/ 228600 w 2400300"/>
                    <a:gd name="connsiteY65" fmla="*/ 1258480 h 2620555"/>
                    <a:gd name="connsiteX66" fmla="*/ 214313 w 2400300"/>
                    <a:gd name="connsiteY66" fmla="*/ 1272768 h 2620555"/>
                    <a:gd name="connsiteX67" fmla="*/ 200025 w 2400300"/>
                    <a:gd name="connsiteY67" fmla="*/ 1277530 h 2620555"/>
                    <a:gd name="connsiteX68" fmla="*/ 190500 w 2400300"/>
                    <a:gd name="connsiteY68" fmla="*/ 1291818 h 2620555"/>
                    <a:gd name="connsiteX69" fmla="*/ 166688 w 2400300"/>
                    <a:gd name="connsiteY69" fmla="*/ 1296580 h 2620555"/>
                    <a:gd name="connsiteX70" fmla="*/ 76200 w 2400300"/>
                    <a:gd name="connsiteY70" fmla="*/ 1296580 h 2620555"/>
                    <a:gd name="connsiteX71" fmla="*/ 71438 w 2400300"/>
                    <a:gd name="connsiteY71" fmla="*/ 1353730 h 2620555"/>
                    <a:gd name="connsiteX72" fmla="*/ 90488 w 2400300"/>
                    <a:gd name="connsiteY72" fmla="*/ 1391830 h 2620555"/>
                    <a:gd name="connsiteX73" fmla="*/ 109538 w 2400300"/>
                    <a:gd name="connsiteY73" fmla="*/ 1429930 h 2620555"/>
                    <a:gd name="connsiteX74" fmla="*/ 123825 w 2400300"/>
                    <a:gd name="connsiteY74" fmla="*/ 1463268 h 2620555"/>
                    <a:gd name="connsiteX75" fmla="*/ 157163 w 2400300"/>
                    <a:gd name="connsiteY75" fmla="*/ 1491843 h 2620555"/>
                    <a:gd name="connsiteX76" fmla="*/ 147638 w 2400300"/>
                    <a:gd name="connsiteY76" fmla="*/ 1501368 h 2620555"/>
                    <a:gd name="connsiteX77" fmla="*/ 66675 w 2400300"/>
                    <a:gd name="connsiteY77" fmla="*/ 1563280 h 2620555"/>
                    <a:gd name="connsiteX78" fmla="*/ 0 w 2400300"/>
                    <a:gd name="connsiteY78" fmla="*/ 1610905 h 2620555"/>
                    <a:gd name="connsiteX79" fmla="*/ 0 w 2400300"/>
                    <a:gd name="connsiteY79" fmla="*/ 1610905 h 2620555"/>
                    <a:gd name="connsiteX80" fmla="*/ 14288 w 2400300"/>
                    <a:gd name="connsiteY80" fmla="*/ 1653768 h 2620555"/>
                    <a:gd name="connsiteX81" fmla="*/ 23813 w 2400300"/>
                    <a:gd name="connsiteY81" fmla="*/ 1672818 h 2620555"/>
                    <a:gd name="connsiteX82" fmla="*/ 28575 w 2400300"/>
                    <a:gd name="connsiteY82" fmla="*/ 1691868 h 2620555"/>
                    <a:gd name="connsiteX83" fmla="*/ 38100 w 2400300"/>
                    <a:gd name="connsiteY83" fmla="*/ 1720443 h 2620555"/>
                    <a:gd name="connsiteX84" fmla="*/ 47625 w 2400300"/>
                    <a:gd name="connsiteY84" fmla="*/ 1749018 h 2620555"/>
                    <a:gd name="connsiteX85" fmla="*/ 52388 w 2400300"/>
                    <a:gd name="connsiteY85" fmla="*/ 1763305 h 2620555"/>
                    <a:gd name="connsiteX86" fmla="*/ 42863 w 2400300"/>
                    <a:gd name="connsiteY86" fmla="*/ 1820455 h 2620555"/>
                    <a:gd name="connsiteX87" fmla="*/ 33338 w 2400300"/>
                    <a:gd name="connsiteY87" fmla="*/ 1834743 h 2620555"/>
                    <a:gd name="connsiteX88" fmla="*/ 19050 w 2400300"/>
                    <a:gd name="connsiteY88" fmla="*/ 1849030 h 2620555"/>
                    <a:gd name="connsiteX89" fmla="*/ 23813 w 2400300"/>
                    <a:gd name="connsiteY89" fmla="*/ 1887130 h 2620555"/>
                    <a:gd name="connsiteX90" fmla="*/ 52388 w 2400300"/>
                    <a:gd name="connsiteY90" fmla="*/ 1896655 h 2620555"/>
                    <a:gd name="connsiteX91" fmla="*/ 80963 w 2400300"/>
                    <a:gd name="connsiteY91" fmla="*/ 1915705 h 2620555"/>
                    <a:gd name="connsiteX92" fmla="*/ 119063 w 2400300"/>
                    <a:gd name="connsiteY92" fmla="*/ 1934755 h 2620555"/>
                    <a:gd name="connsiteX93" fmla="*/ 152400 w 2400300"/>
                    <a:gd name="connsiteY93" fmla="*/ 1958568 h 2620555"/>
                    <a:gd name="connsiteX94" fmla="*/ 166688 w 2400300"/>
                    <a:gd name="connsiteY94" fmla="*/ 1968093 h 2620555"/>
                    <a:gd name="connsiteX95" fmla="*/ 171450 w 2400300"/>
                    <a:gd name="connsiteY95" fmla="*/ 1991905 h 2620555"/>
                    <a:gd name="connsiteX96" fmla="*/ 147638 w 2400300"/>
                    <a:gd name="connsiteY96" fmla="*/ 2044293 h 2620555"/>
                    <a:gd name="connsiteX97" fmla="*/ 142875 w 2400300"/>
                    <a:gd name="connsiteY97" fmla="*/ 2077630 h 2620555"/>
                    <a:gd name="connsiteX98" fmla="*/ 171450 w 2400300"/>
                    <a:gd name="connsiteY98" fmla="*/ 2182405 h 2620555"/>
                    <a:gd name="connsiteX99" fmla="*/ 176213 w 2400300"/>
                    <a:gd name="connsiteY99" fmla="*/ 2230030 h 2620555"/>
                    <a:gd name="connsiteX100" fmla="*/ 185738 w 2400300"/>
                    <a:gd name="connsiteY100" fmla="*/ 2244318 h 2620555"/>
                    <a:gd name="connsiteX101" fmla="*/ 204788 w 2400300"/>
                    <a:gd name="connsiteY101" fmla="*/ 2249080 h 2620555"/>
                    <a:gd name="connsiteX102" fmla="*/ 252413 w 2400300"/>
                    <a:gd name="connsiteY102" fmla="*/ 2253843 h 2620555"/>
                    <a:gd name="connsiteX103" fmla="*/ 266700 w 2400300"/>
                    <a:gd name="connsiteY103" fmla="*/ 2258605 h 2620555"/>
                    <a:gd name="connsiteX104" fmla="*/ 333375 w 2400300"/>
                    <a:gd name="connsiteY104" fmla="*/ 2263368 h 2620555"/>
                    <a:gd name="connsiteX105" fmla="*/ 338138 w 2400300"/>
                    <a:gd name="connsiteY105" fmla="*/ 2287180 h 2620555"/>
                    <a:gd name="connsiteX106" fmla="*/ 347663 w 2400300"/>
                    <a:gd name="connsiteY106" fmla="*/ 2301468 h 2620555"/>
                    <a:gd name="connsiteX107" fmla="*/ 361950 w 2400300"/>
                    <a:gd name="connsiteY107" fmla="*/ 2353855 h 2620555"/>
                    <a:gd name="connsiteX108" fmla="*/ 366713 w 2400300"/>
                    <a:gd name="connsiteY108" fmla="*/ 2372905 h 2620555"/>
                    <a:gd name="connsiteX109" fmla="*/ 376238 w 2400300"/>
                    <a:gd name="connsiteY109" fmla="*/ 2406243 h 2620555"/>
                    <a:gd name="connsiteX110" fmla="*/ 385763 w 2400300"/>
                    <a:gd name="connsiteY110" fmla="*/ 2449105 h 2620555"/>
                    <a:gd name="connsiteX111" fmla="*/ 395288 w 2400300"/>
                    <a:gd name="connsiteY111" fmla="*/ 2482443 h 2620555"/>
                    <a:gd name="connsiteX112" fmla="*/ 404813 w 2400300"/>
                    <a:gd name="connsiteY112" fmla="*/ 2496730 h 2620555"/>
                    <a:gd name="connsiteX113" fmla="*/ 409575 w 2400300"/>
                    <a:gd name="connsiteY113" fmla="*/ 2511018 h 2620555"/>
                    <a:gd name="connsiteX114" fmla="*/ 428625 w 2400300"/>
                    <a:gd name="connsiteY114" fmla="*/ 2539593 h 2620555"/>
                    <a:gd name="connsiteX115" fmla="*/ 447675 w 2400300"/>
                    <a:gd name="connsiteY115" fmla="*/ 2568168 h 2620555"/>
                    <a:gd name="connsiteX116" fmla="*/ 461963 w 2400300"/>
                    <a:gd name="connsiteY116" fmla="*/ 2596743 h 2620555"/>
                    <a:gd name="connsiteX117" fmla="*/ 466725 w 2400300"/>
                    <a:gd name="connsiteY117" fmla="*/ 2596743 h 2620555"/>
                    <a:gd name="connsiteX118" fmla="*/ 509588 w 2400300"/>
                    <a:gd name="connsiteY118" fmla="*/ 2620555 h 2620555"/>
                    <a:gd name="connsiteX119" fmla="*/ 547688 w 2400300"/>
                    <a:gd name="connsiteY119" fmla="*/ 2601505 h 2620555"/>
                    <a:gd name="connsiteX120" fmla="*/ 638175 w 2400300"/>
                    <a:gd name="connsiteY120" fmla="*/ 2596743 h 2620555"/>
                    <a:gd name="connsiteX121" fmla="*/ 685800 w 2400300"/>
                    <a:gd name="connsiteY121" fmla="*/ 2591980 h 2620555"/>
                    <a:gd name="connsiteX122" fmla="*/ 676275 w 2400300"/>
                    <a:gd name="connsiteY122" fmla="*/ 2572930 h 2620555"/>
                    <a:gd name="connsiteX123" fmla="*/ 666750 w 2400300"/>
                    <a:gd name="connsiteY123" fmla="*/ 2558643 h 2620555"/>
                    <a:gd name="connsiteX124" fmla="*/ 661988 w 2400300"/>
                    <a:gd name="connsiteY124" fmla="*/ 2544355 h 2620555"/>
                    <a:gd name="connsiteX125" fmla="*/ 642938 w 2400300"/>
                    <a:gd name="connsiteY125" fmla="*/ 2506255 h 2620555"/>
                    <a:gd name="connsiteX126" fmla="*/ 647700 w 2400300"/>
                    <a:gd name="connsiteY126" fmla="*/ 2482443 h 2620555"/>
                    <a:gd name="connsiteX127" fmla="*/ 661988 w 2400300"/>
                    <a:gd name="connsiteY127" fmla="*/ 2468155 h 2620555"/>
                    <a:gd name="connsiteX128" fmla="*/ 695325 w 2400300"/>
                    <a:gd name="connsiteY128" fmla="*/ 2449105 h 2620555"/>
                    <a:gd name="connsiteX129" fmla="*/ 728663 w 2400300"/>
                    <a:gd name="connsiteY129" fmla="*/ 2434818 h 2620555"/>
                    <a:gd name="connsiteX130" fmla="*/ 766763 w 2400300"/>
                    <a:gd name="connsiteY130" fmla="*/ 2411005 h 2620555"/>
                    <a:gd name="connsiteX131" fmla="*/ 781050 w 2400300"/>
                    <a:gd name="connsiteY131" fmla="*/ 2396718 h 2620555"/>
                    <a:gd name="connsiteX132" fmla="*/ 809625 w 2400300"/>
                    <a:gd name="connsiteY132" fmla="*/ 2387193 h 2620555"/>
                    <a:gd name="connsiteX133" fmla="*/ 847725 w 2400300"/>
                    <a:gd name="connsiteY133" fmla="*/ 2377668 h 2620555"/>
                    <a:gd name="connsiteX134" fmla="*/ 862013 w 2400300"/>
                    <a:gd name="connsiteY134" fmla="*/ 2372905 h 2620555"/>
                    <a:gd name="connsiteX135" fmla="*/ 990600 w 2400300"/>
                    <a:gd name="connsiteY135" fmla="*/ 2372905 h 2620555"/>
                    <a:gd name="connsiteX136" fmla="*/ 1009650 w 2400300"/>
                    <a:gd name="connsiteY136" fmla="*/ 2444343 h 2620555"/>
                    <a:gd name="connsiteX137" fmla="*/ 1133475 w 2400300"/>
                    <a:gd name="connsiteY137" fmla="*/ 2396718 h 2620555"/>
                    <a:gd name="connsiteX138" fmla="*/ 1357313 w 2400300"/>
                    <a:gd name="connsiteY138" fmla="*/ 2463393 h 2620555"/>
                    <a:gd name="connsiteX139" fmla="*/ 1500188 w 2400300"/>
                    <a:gd name="connsiteY139" fmla="*/ 2439580 h 2620555"/>
                    <a:gd name="connsiteX140" fmla="*/ 1504950 w 2400300"/>
                    <a:gd name="connsiteY140" fmla="*/ 2453868 h 2620555"/>
                    <a:gd name="connsiteX141" fmla="*/ 1514475 w 2400300"/>
                    <a:gd name="connsiteY141" fmla="*/ 2468155 h 2620555"/>
                    <a:gd name="connsiteX142" fmla="*/ 1519238 w 2400300"/>
                    <a:gd name="connsiteY142" fmla="*/ 2363380 h 2620555"/>
                    <a:gd name="connsiteX143" fmla="*/ 1524000 w 2400300"/>
                    <a:gd name="connsiteY143" fmla="*/ 2325280 h 2620555"/>
                    <a:gd name="connsiteX144" fmla="*/ 1538288 w 2400300"/>
                    <a:gd name="connsiteY144" fmla="*/ 2310993 h 2620555"/>
                    <a:gd name="connsiteX145" fmla="*/ 1571625 w 2400300"/>
                    <a:gd name="connsiteY145" fmla="*/ 2272893 h 2620555"/>
                    <a:gd name="connsiteX146" fmla="*/ 1600200 w 2400300"/>
                    <a:gd name="connsiteY146" fmla="*/ 2287180 h 2620555"/>
                    <a:gd name="connsiteX147" fmla="*/ 1614488 w 2400300"/>
                    <a:gd name="connsiteY147" fmla="*/ 2296705 h 2620555"/>
                    <a:gd name="connsiteX148" fmla="*/ 1643063 w 2400300"/>
                    <a:gd name="connsiteY148" fmla="*/ 2306230 h 2620555"/>
                    <a:gd name="connsiteX149" fmla="*/ 1714500 w 2400300"/>
                    <a:gd name="connsiteY149" fmla="*/ 2296705 h 2620555"/>
                    <a:gd name="connsiteX150" fmla="*/ 1728788 w 2400300"/>
                    <a:gd name="connsiteY150" fmla="*/ 2291943 h 2620555"/>
                    <a:gd name="connsiteX151" fmla="*/ 1776413 w 2400300"/>
                    <a:gd name="connsiteY151" fmla="*/ 2282418 h 2620555"/>
                    <a:gd name="connsiteX152" fmla="*/ 1785938 w 2400300"/>
                    <a:gd name="connsiteY152" fmla="*/ 2268130 h 2620555"/>
                    <a:gd name="connsiteX153" fmla="*/ 1800225 w 2400300"/>
                    <a:gd name="connsiteY153" fmla="*/ 2263368 h 2620555"/>
                    <a:gd name="connsiteX154" fmla="*/ 1833563 w 2400300"/>
                    <a:gd name="connsiteY154" fmla="*/ 2244318 h 2620555"/>
                    <a:gd name="connsiteX155" fmla="*/ 1828800 w 2400300"/>
                    <a:gd name="connsiteY155" fmla="*/ 2215743 h 2620555"/>
                    <a:gd name="connsiteX156" fmla="*/ 1795463 w 2400300"/>
                    <a:gd name="connsiteY156" fmla="*/ 2187168 h 2620555"/>
                    <a:gd name="connsiteX157" fmla="*/ 1785938 w 2400300"/>
                    <a:gd name="connsiteY157" fmla="*/ 2172880 h 2620555"/>
                    <a:gd name="connsiteX158" fmla="*/ 1771650 w 2400300"/>
                    <a:gd name="connsiteY158" fmla="*/ 2158593 h 2620555"/>
                    <a:gd name="connsiteX159" fmla="*/ 1766888 w 2400300"/>
                    <a:gd name="connsiteY159" fmla="*/ 2139543 h 2620555"/>
                    <a:gd name="connsiteX160" fmla="*/ 1757363 w 2400300"/>
                    <a:gd name="connsiteY160" fmla="*/ 2125255 h 2620555"/>
                    <a:gd name="connsiteX161" fmla="*/ 1752600 w 2400300"/>
                    <a:gd name="connsiteY161" fmla="*/ 2110968 h 2620555"/>
                    <a:gd name="connsiteX162" fmla="*/ 1728788 w 2400300"/>
                    <a:gd name="connsiteY162" fmla="*/ 2082393 h 2620555"/>
                    <a:gd name="connsiteX163" fmla="*/ 1719263 w 2400300"/>
                    <a:gd name="connsiteY163" fmla="*/ 2068105 h 2620555"/>
                    <a:gd name="connsiteX164" fmla="*/ 1719263 w 2400300"/>
                    <a:gd name="connsiteY164" fmla="*/ 1991905 h 2620555"/>
                    <a:gd name="connsiteX165" fmla="*/ 1728788 w 2400300"/>
                    <a:gd name="connsiteY165" fmla="*/ 1963330 h 2620555"/>
                    <a:gd name="connsiteX166" fmla="*/ 1738313 w 2400300"/>
                    <a:gd name="connsiteY166" fmla="*/ 1872843 h 2620555"/>
                    <a:gd name="connsiteX167" fmla="*/ 1766888 w 2400300"/>
                    <a:gd name="connsiteY167" fmla="*/ 1839505 h 2620555"/>
                    <a:gd name="connsiteX168" fmla="*/ 1814513 w 2400300"/>
                    <a:gd name="connsiteY168" fmla="*/ 1815693 h 2620555"/>
                    <a:gd name="connsiteX169" fmla="*/ 1843088 w 2400300"/>
                    <a:gd name="connsiteY169" fmla="*/ 1806168 h 2620555"/>
                    <a:gd name="connsiteX170" fmla="*/ 1871663 w 2400300"/>
                    <a:gd name="connsiteY170" fmla="*/ 1782355 h 2620555"/>
                    <a:gd name="connsiteX171" fmla="*/ 1885950 w 2400300"/>
                    <a:gd name="connsiteY171" fmla="*/ 1768068 h 2620555"/>
                    <a:gd name="connsiteX172" fmla="*/ 1905000 w 2400300"/>
                    <a:gd name="connsiteY172" fmla="*/ 1753780 h 2620555"/>
                    <a:gd name="connsiteX173" fmla="*/ 1919288 w 2400300"/>
                    <a:gd name="connsiteY173" fmla="*/ 1739493 h 2620555"/>
                    <a:gd name="connsiteX174" fmla="*/ 1938338 w 2400300"/>
                    <a:gd name="connsiteY174" fmla="*/ 1720443 h 2620555"/>
                    <a:gd name="connsiteX175" fmla="*/ 1947863 w 2400300"/>
                    <a:gd name="connsiteY175" fmla="*/ 1715680 h 2620555"/>
                    <a:gd name="connsiteX176" fmla="*/ 1976438 w 2400300"/>
                    <a:gd name="connsiteY176" fmla="*/ 1682343 h 2620555"/>
                    <a:gd name="connsiteX177" fmla="*/ 1985963 w 2400300"/>
                    <a:gd name="connsiteY177" fmla="*/ 1649005 h 2620555"/>
                    <a:gd name="connsiteX178" fmla="*/ 2000250 w 2400300"/>
                    <a:gd name="connsiteY178" fmla="*/ 1634718 h 2620555"/>
                    <a:gd name="connsiteX179" fmla="*/ 1985963 w 2400300"/>
                    <a:gd name="connsiteY179" fmla="*/ 1520418 h 2620555"/>
                    <a:gd name="connsiteX180" fmla="*/ 1971675 w 2400300"/>
                    <a:gd name="connsiteY180" fmla="*/ 1506130 h 2620555"/>
                    <a:gd name="connsiteX181" fmla="*/ 1966913 w 2400300"/>
                    <a:gd name="connsiteY181" fmla="*/ 1482318 h 2620555"/>
                    <a:gd name="connsiteX182" fmla="*/ 1962150 w 2400300"/>
                    <a:gd name="connsiteY182" fmla="*/ 1463268 h 2620555"/>
                    <a:gd name="connsiteX183" fmla="*/ 1962150 w 2400300"/>
                    <a:gd name="connsiteY183" fmla="*/ 1448980 h 2620555"/>
                    <a:gd name="connsiteX184" fmla="*/ 1962150 w 2400300"/>
                    <a:gd name="connsiteY184" fmla="*/ 1448980 h 2620555"/>
                    <a:gd name="connsiteX185" fmla="*/ 1976438 w 2400300"/>
                    <a:gd name="connsiteY185" fmla="*/ 1406118 h 2620555"/>
                    <a:gd name="connsiteX186" fmla="*/ 1985963 w 2400300"/>
                    <a:gd name="connsiteY186" fmla="*/ 1391830 h 2620555"/>
                    <a:gd name="connsiteX187" fmla="*/ 1990725 w 2400300"/>
                    <a:gd name="connsiteY187" fmla="*/ 1377543 h 2620555"/>
                    <a:gd name="connsiteX188" fmla="*/ 2024063 w 2400300"/>
                    <a:gd name="connsiteY188" fmla="*/ 1339443 h 2620555"/>
                    <a:gd name="connsiteX189" fmla="*/ 2043113 w 2400300"/>
                    <a:gd name="connsiteY189" fmla="*/ 1315630 h 2620555"/>
                    <a:gd name="connsiteX190" fmla="*/ 2071688 w 2400300"/>
                    <a:gd name="connsiteY190" fmla="*/ 1282293 h 2620555"/>
                    <a:gd name="connsiteX191" fmla="*/ 2081213 w 2400300"/>
                    <a:gd name="connsiteY191" fmla="*/ 1268005 h 2620555"/>
                    <a:gd name="connsiteX192" fmla="*/ 2081213 w 2400300"/>
                    <a:gd name="connsiteY192" fmla="*/ 1291818 h 2620555"/>
                    <a:gd name="connsiteX193" fmla="*/ 2124075 w 2400300"/>
                    <a:gd name="connsiteY193" fmla="*/ 1296580 h 2620555"/>
                    <a:gd name="connsiteX194" fmla="*/ 2147888 w 2400300"/>
                    <a:gd name="connsiteY194" fmla="*/ 1310868 h 2620555"/>
                    <a:gd name="connsiteX195" fmla="*/ 2200275 w 2400300"/>
                    <a:gd name="connsiteY195" fmla="*/ 1320393 h 2620555"/>
                    <a:gd name="connsiteX196" fmla="*/ 2214563 w 2400300"/>
                    <a:gd name="connsiteY196" fmla="*/ 1329918 h 2620555"/>
                    <a:gd name="connsiteX197" fmla="*/ 2286000 w 2400300"/>
                    <a:gd name="connsiteY197" fmla="*/ 1329918 h 2620555"/>
                    <a:gd name="connsiteX198" fmla="*/ 2295525 w 2400300"/>
                    <a:gd name="connsiteY198" fmla="*/ 1315630 h 2620555"/>
                    <a:gd name="connsiteX199" fmla="*/ 2309813 w 2400300"/>
                    <a:gd name="connsiteY199" fmla="*/ 1310868 h 2620555"/>
                    <a:gd name="connsiteX200" fmla="*/ 2324100 w 2400300"/>
                    <a:gd name="connsiteY200" fmla="*/ 1301343 h 2620555"/>
                    <a:gd name="connsiteX201" fmla="*/ 2338388 w 2400300"/>
                    <a:gd name="connsiteY201" fmla="*/ 1296580 h 2620555"/>
                    <a:gd name="connsiteX202" fmla="*/ 2352675 w 2400300"/>
                    <a:gd name="connsiteY202" fmla="*/ 1287055 h 2620555"/>
                    <a:gd name="connsiteX203" fmla="*/ 2386013 w 2400300"/>
                    <a:gd name="connsiteY203" fmla="*/ 1272768 h 2620555"/>
                    <a:gd name="connsiteX204" fmla="*/ 2400300 w 2400300"/>
                    <a:gd name="connsiteY204" fmla="*/ 1263243 h 2620555"/>
                    <a:gd name="connsiteX205" fmla="*/ 2386013 w 2400300"/>
                    <a:gd name="connsiteY205" fmla="*/ 1244193 h 2620555"/>
                    <a:gd name="connsiteX206" fmla="*/ 2366963 w 2400300"/>
                    <a:gd name="connsiteY206" fmla="*/ 1215618 h 2620555"/>
                    <a:gd name="connsiteX207" fmla="*/ 2362200 w 2400300"/>
                    <a:gd name="connsiteY207" fmla="*/ 1196568 h 2620555"/>
                    <a:gd name="connsiteX208" fmla="*/ 2352675 w 2400300"/>
                    <a:gd name="connsiteY208" fmla="*/ 1167993 h 2620555"/>
                    <a:gd name="connsiteX209" fmla="*/ 2347913 w 2400300"/>
                    <a:gd name="connsiteY209" fmla="*/ 1101318 h 2620555"/>
                    <a:gd name="connsiteX210" fmla="*/ 2333625 w 2400300"/>
                    <a:gd name="connsiteY210" fmla="*/ 1091793 h 2620555"/>
                    <a:gd name="connsiteX211" fmla="*/ 2309813 w 2400300"/>
                    <a:gd name="connsiteY211" fmla="*/ 1087030 h 2620555"/>
                    <a:gd name="connsiteX212" fmla="*/ 2290763 w 2400300"/>
                    <a:gd name="connsiteY212" fmla="*/ 1082268 h 2620555"/>
                    <a:gd name="connsiteX213" fmla="*/ 2143125 w 2400300"/>
                    <a:gd name="connsiteY213" fmla="*/ 1072743 h 2620555"/>
                    <a:gd name="connsiteX214" fmla="*/ 2124075 w 2400300"/>
                    <a:gd name="connsiteY214" fmla="*/ 1058455 h 2620555"/>
                    <a:gd name="connsiteX215" fmla="*/ 1981200 w 2400300"/>
                    <a:gd name="connsiteY215" fmla="*/ 929868 h 2620555"/>
                    <a:gd name="connsiteX216" fmla="*/ 1890713 w 2400300"/>
                    <a:gd name="connsiteY216" fmla="*/ 925105 h 2620555"/>
                    <a:gd name="connsiteX217" fmla="*/ 1838325 w 2400300"/>
                    <a:gd name="connsiteY217" fmla="*/ 887005 h 2620555"/>
                    <a:gd name="connsiteX218" fmla="*/ 1676400 w 2400300"/>
                    <a:gd name="connsiteY218" fmla="*/ 929868 h 2620555"/>
                    <a:gd name="connsiteX219" fmla="*/ 1500188 w 2400300"/>
                    <a:gd name="connsiteY219" fmla="*/ 725080 h 2620555"/>
                    <a:gd name="connsiteX220" fmla="*/ 1433513 w 2400300"/>
                    <a:gd name="connsiteY220" fmla="*/ 720318 h 2620555"/>
                    <a:gd name="connsiteX221" fmla="*/ 1404938 w 2400300"/>
                    <a:gd name="connsiteY221" fmla="*/ 334555 h 2620555"/>
                    <a:gd name="connsiteX222" fmla="*/ 1352550 w 2400300"/>
                    <a:gd name="connsiteY222" fmla="*/ 277405 h 2620555"/>
                    <a:gd name="connsiteX223" fmla="*/ 1338263 w 2400300"/>
                    <a:gd name="connsiteY223" fmla="*/ 267880 h 2620555"/>
                    <a:gd name="connsiteX224" fmla="*/ 1323975 w 2400300"/>
                    <a:gd name="connsiteY224" fmla="*/ 258355 h 2620555"/>
                    <a:gd name="connsiteX225" fmla="*/ 1304925 w 2400300"/>
                    <a:gd name="connsiteY225" fmla="*/ 225018 h 2620555"/>
                    <a:gd name="connsiteX226" fmla="*/ 1300163 w 2400300"/>
                    <a:gd name="connsiteY226" fmla="*/ 205968 h 2620555"/>
                    <a:gd name="connsiteX227" fmla="*/ 1295400 w 2400300"/>
                    <a:gd name="connsiteY227" fmla="*/ 191680 h 2620555"/>
                    <a:gd name="connsiteX228" fmla="*/ 1276350 w 2400300"/>
                    <a:gd name="connsiteY228" fmla="*/ 158343 h 2620555"/>
                    <a:gd name="connsiteX229" fmla="*/ 1271588 w 2400300"/>
                    <a:gd name="connsiteY229" fmla="*/ 144055 h 2620555"/>
                    <a:gd name="connsiteX230" fmla="*/ 1257300 w 2400300"/>
                    <a:gd name="connsiteY230" fmla="*/ 134530 h 2620555"/>
                    <a:gd name="connsiteX231" fmla="*/ 1252538 w 2400300"/>
                    <a:gd name="connsiteY231" fmla="*/ 96430 h 2620555"/>
                    <a:gd name="connsiteX232" fmla="*/ 1247775 w 2400300"/>
                    <a:gd name="connsiteY232" fmla="*/ 72618 h 2620555"/>
                    <a:gd name="connsiteX233" fmla="*/ 1276350 w 2400300"/>
                    <a:gd name="connsiteY233" fmla="*/ 1180 h 2620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</a:cxnLst>
                  <a:rect l="l" t="t" r="r" b="b"/>
                  <a:pathLst>
                    <a:path w="2400300" h="2620555">
                      <a:moveTo>
                        <a:pt x="1276350" y="1180"/>
                      </a:moveTo>
                      <a:lnTo>
                        <a:pt x="1276350" y="1180"/>
                      </a:lnTo>
                      <a:cubicBezTo>
                        <a:pt x="1257300" y="2768"/>
                        <a:pt x="1234917" y="-4938"/>
                        <a:pt x="1219200" y="5943"/>
                      </a:cubicBezTo>
                      <a:cubicBezTo>
                        <a:pt x="1208677" y="13228"/>
                        <a:pt x="1218743" y="31990"/>
                        <a:pt x="1214438" y="44043"/>
                      </a:cubicBezTo>
                      <a:cubicBezTo>
                        <a:pt x="1202794" y="76647"/>
                        <a:pt x="1194868" y="72791"/>
                        <a:pt x="1166813" y="82143"/>
                      </a:cubicBezTo>
                      <a:cubicBezTo>
                        <a:pt x="1141555" y="120029"/>
                        <a:pt x="1176680" y="74283"/>
                        <a:pt x="1138238" y="101193"/>
                      </a:cubicBezTo>
                      <a:cubicBezTo>
                        <a:pt x="1127203" y="108918"/>
                        <a:pt x="1109663" y="129768"/>
                        <a:pt x="1109663" y="129768"/>
                      </a:cubicBezTo>
                      <a:cubicBezTo>
                        <a:pt x="1105648" y="149841"/>
                        <a:pt x="1100417" y="161352"/>
                        <a:pt x="1109663" y="182155"/>
                      </a:cubicBezTo>
                      <a:cubicBezTo>
                        <a:pt x="1112398" y="188310"/>
                        <a:pt x="1119909" y="191055"/>
                        <a:pt x="1123950" y="196443"/>
                      </a:cubicBezTo>
                      <a:cubicBezTo>
                        <a:pt x="1135374" y="211675"/>
                        <a:pt x="1144021" y="230118"/>
                        <a:pt x="1147763" y="248830"/>
                      </a:cubicBezTo>
                      <a:cubicBezTo>
                        <a:pt x="1150938" y="264705"/>
                        <a:pt x="1152168" y="281096"/>
                        <a:pt x="1157288" y="296455"/>
                      </a:cubicBezTo>
                      <a:lnTo>
                        <a:pt x="1166813" y="325030"/>
                      </a:lnTo>
                      <a:cubicBezTo>
                        <a:pt x="1163638" y="334555"/>
                        <a:pt x="1157914" y="343584"/>
                        <a:pt x="1157288" y="353605"/>
                      </a:cubicBezTo>
                      <a:cubicBezTo>
                        <a:pt x="1155349" y="384626"/>
                        <a:pt x="1159270" y="392892"/>
                        <a:pt x="1166813" y="415518"/>
                      </a:cubicBezTo>
                      <a:cubicBezTo>
                        <a:pt x="1168400" y="436155"/>
                        <a:pt x="1170567" y="456756"/>
                        <a:pt x="1171575" y="477430"/>
                      </a:cubicBezTo>
                      <a:cubicBezTo>
                        <a:pt x="1178502" y="619440"/>
                        <a:pt x="1151414" y="573393"/>
                        <a:pt x="1185863" y="625068"/>
                      </a:cubicBezTo>
                      <a:cubicBezTo>
                        <a:pt x="1197198" y="659073"/>
                        <a:pt x="1203742" y="648074"/>
                        <a:pt x="1181100" y="663168"/>
                      </a:cubicBezTo>
                      <a:cubicBezTo>
                        <a:pt x="1179513" y="667930"/>
                        <a:pt x="1179474" y="673535"/>
                        <a:pt x="1176338" y="677455"/>
                      </a:cubicBezTo>
                      <a:cubicBezTo>
                        <a:pt x="1172762" y="681925"/>
                        <a:pt x="1166097" y="682933"/>
                        <a:pt x="1162050" y="686980"/>
                      </a:cubicBezTo>
                      <a:cubicBezTo>
                        <a:pt x="1158003" y="691027"/>
                        <a:pt x="1155700" y="696505"/>
                        <a:pt x="1152525" y="701268"/>
                      </a:cubicBezTo>
                      <a:cubicBezTo>
                        <a:pt x="1150938" y="706030"/>
                        <a:pt x="1150899" y="711635"/>
                        <a:pt x="1147763" y="715555"/>
                      </a:cubicBezTo>
                      <a:cubicBezTo>
                        <a:pt x="1131448" y="735948"/>
                        <a:pt x="1100691" y="722100"/>
                        <a:pt x="1081088" y="720318"/>
                      </a:cubicBezTo>
                      <a:cubicBezTo>
                        <a:pt x="1076325" y="717143"/>
                        <a:pt x="1070376" y="715263"/>
                        <a:pt x="1066800" y="710793"/>
                      </a:cubicBezTo>
                      <a:cubicBezTo>
                        <a:pt x="1063664" y="706873"/>
                        <a:pt x="1063417" y="701332"/>
                        <a:pt x="1062038" y="696505"/>
                      </a:cubicBezTo>
                      <a:cubicBezTo>
                        <a:pt x="1060240" y="690211"/>
                        <a:pt x="1058481" y="683888"/>
                        <a:pt x="1057275" y="677455"/>
                      </a:cubicBezTo>
                      <a:cubicBezTo>
                        <a:pt x="1053716" y="658473"/>
                        <a:pt x="1054245" y="638493"/>
                        <a:pt x="1047750" y="620305"/>
                      </a:cubicBezTo>
                      <a:cubicBezTo>
                        <a:pt x="1045825" y="614915"/>
                        <a:pt x="1037860" y="614444"/>
                        <a:pt x="1033463" y="610780"/>
                      </a:cubicBezTo>
                      <a:cubicBezTo>
                        <a:pt x="1028289" y="606468"/>
                        <a:pt x="1024349" y="600805"/>
                        <a:pt x="1019175" y="596493"/>
                      </a:cubicBezTo>
                      <a:cubicBezTo>
                        <a:pt x="1014778" y="592829"/>
                        <a:pt x="1009285" y="590632"/>
                        <a:pt x="1004888" y="586968"/>
                      </a:cubicBezTo>
                      <a:cubicBezTo>
                        <a:pt x="999714" y="582656"/>
                        <a:pt x="996081" y="576595"/>
                        <a:pt x="990600" y="572680"/>
                      </a:cubicBezTo>
                      <a:cubicBezTo>
                        <a:pt x="984823" y="568553"/>
                        <a:pt x="977900" y="566330"/>
                        <a:pt x="971550" y="563155"/>
                      </a:cubicBezTo>
                      <a:cubicBezTo>
                        <a:pt x="968375" y="556805"/>
                        <a:pt x="966570" y="549559"/>
                        <a:pt x="962025" y="544105"/>
                      </a:cubicBezTo>
                      <a:cubicBezTo>
                        <a:pt x="948217" y="527535"/>
                        <a:pt x="928952" y="534580"/>
                        <a:pt x="909638" y="534580"/>
                      </a:cubicBezTo>
                      <a:lnTo>
                        <a:pt x="857250" y="534580"/>
                      </a:lnTo>
                      <a:cubicBezTo>
                        <a:pt x="854075" y="520293"/>
                        <a:pt x="850422" y="506103"/>
                        <a:pt x="847725" y="491718"/>
                      </a:cubicBezTo>
                      <a:cubicBezTo>
                        <a:pt x="845485" y="479772"/>
                        <a:pt x="843675" y="453018"/>
                        <a:pt x="838200" y="439330"/>
                      </a:cubicBezTo>
                      <a:cubicBezTo>
                        <a:pt x="837366" y="437246"/>
                        <a:pt x="835025" y="436155"/>
                        <a:pt x="833438" y="434568"/>
                      </a:cubicBezTo>
                      <a:lnTo>
                        <a:pt x="661988" y="305980"/>
                      </a:lnTo>
                      <a:cubicBezTo>
                        <a:pt x="642938" y="310743"/>
                        <a:pt x="623139" y="313151"/>
                        <a:pt x="604838" y="320268"/>
                      </a:cubicBezTo>
                      <a:cubicBezTo>
                        <a:pt x="594169" y="324417"/>
                        <a:pt x="586502" y="334198"/>
                        <a:pt x="576263" y="339318"/>
                      </a:cubicBezTo>
                      <a:lnTo>
                        <a:pt x="557213" y="348843"/>
                      </a:lnTo>
                      <a:cubicBezTo>
                        <a:pt x="544077" y="366357"/>
                        <a:pt x="541139" y="372145"/>
                        <a:pt x="523875" y="386943"/>
                      </a:cubicBezTo>
                      <a:cubicBezTo>
                        <a:pt x="519529" y="390668"/>
                        <a:pt x="513866" y="392665"/>
                        <a:pt x="509588" y="396468"/>
                      </a:cubicBezTo>
                      <a:lnTo>
                        <a:pt x="471488" y="434568"/>
                      </a:lnTo>
                      <a:lnTo>
                        <a:pt x="395288" y="472668"/>
                      </a:lnTo>
                      <a:cubicBezTo>
                        <a:pt x="393700" y="486955"/>
                        <a:pt x="391395" y="501181"/>
                        <a:pt x="390525" y="515530"/>
                      </a:cubicBezTo>
                      <a:cubicBezTo>
                        <a:pt x="388218" y="553593"/>
                        <a:pt x="385763" y="629830"/>
                        <a:pt x="385763" y="629830"/>
                      </a:cubicBezTo>
                      <a:lnTo>
                        <a:pt x="280988" y="720318"/>
                      </a:lnTo>
                      <a:cubicBezTo>
                        <a:pt x="285750" y="733018"/>
                        <a:pt x="290640" y="745671"/>
                        <a:pt x="295275" y="758418"/>
                      </a:cubicBezTo>
                      <a:cubicBezTo>
                        <a:pt x="296991" y="763136"/>
                        <a:pt x="298820" y="767835"/>
                        <a:pt x="300038" y="772705"/>
                      </a:cubicBezTo>
                      <a:cubicBezTo>
                        <a:pt x="302001" y="780558"/>
                        <a:pt x="302670" y="788708"/>
                        <a:pt x="304800" y="796518"/>
                      </a:cubicBezTo>
                      <a:cubicBezTo>
                        <a:pt x="307442" y="806204"/>
                        <a:pt x="311890" y="815353"/>
                        <a:pt x="314325" y="825093"/>
                      </a:cubicBezTo>
                      <a:lnTo>
                        <a:pt x="319088" y="844143"/>
                      </a:lnTo>
                      <a:lnTo>
                        <a:pt x="319088" y="948918"/>
                      </a:lnTo>
                      <a:cubicBezTo>
                        <a:pt x="363326" y="979884"/>
                        <a:pt x="362529" y="965231"/>
                        <a:pt x="371475" y="996543"/>
                      </a:cubicBezTo>
                      <a:cubicBezTo>
                        <a:pt x="373273" y="1002837"/>
                        <a:pt x="374650" y="1009243"/>
                        <a:pt x="376238" y="1015593"/>
                      </a:cubicBezTo>
                      <a:cubicBezTo>
                        <a:pt x="374650" y="1031468"/>
                        <a:pt x="373901" y="1047449"/>
                        <a:pt x="371475" y="1063218"/>
                      </a:cubicBezTo>
                      <a:cubicBezTo>
                        <a:pt x="370712" y="1068180"/>
                        <a:pt x="367802" y="1072605"/>
                        <a:pt x="366713" y="1077505"/>
                      </a:cubicBezTo>
                      <a:cubicBezTo>
                        <a:pt x="366172" y="1079939"/>
                        <a:pt x="360700" y="1118807"/>
                        <a:pt x="357188" y="1125130"/>
                      </a:cubicBezTo>
                      <a:cubicBezTo>
                        <a:pt x="352252" y="1134016"/>
                        <a:pt x="344237" y="1140811"/>
                        <a:pt x="338138" y="1148943"/>
                      </a:cubicBezTo>
                      <a:cubicBezTo>
                        <a:pt x="334704" y="1153522"/>
                        <a:pt x="332416" y="1158952"/>
                        <a:pt x="328613" y="1163230"/>
                      </a:cubicBezTo>
                      <a:cubicBezTo>
                        <a:pt x="319664" y="1173298"/>
                        <a:pt x="309563" y="1182280"/>
                        <a:pt x="300038" y="1191805"/>
                      </a:cubicBezTo>
                      <a:lnTo>
                        <a:pt x="285750" y="1206093"/>
                      </a:lnTo>
                      <a:cubicBezTo>
                        <a:pt x="280988" y="1210855"/>
                        <a:pt x="274475" y="1214356"/>
                        <a:pt x="271463" y="1220380"/>
                      </a:cubicBezTo>
                      <a:cubicBezTo>
                        <a:pt x="268288" y="1226730"/>
                        <a:pt x="266558" y="1234040"/>
                        <a:pt x="261938" y="1239430"/>
                      </a:cubicBezTo>
                      <a:cubicBezTo>
                        <a:pt x="250404" y="1252887"/>
                        <a:pt x="243125" y="1253639"/>
                        <a:pt x="228600" y="1258480"/>
                      </a:cubicBezTo>
                      <a:cubicBezTo>
                        <a:pt x="223838" y="1263243"/>
                        <a:pt x="219917" y="1269032"/>
                        <a:pt x="214313" y="1272768"/>
                      </a:cubicBezTo>
                      <a:cubicBezTo>
                        <a:pt x="210136" y="1275553"/>
                        <a:pt x="203945" y="1274394"/>
                        <a:pt x="200025" y="1277530"/>
                      </a:cubicBezTo>
                      <a:cubicBezTo>
                        <a:pt x="195555" y="1281106"/>
                        <a:pt x="195470" y="1288978"/>
                        <a:pt x="190500" y="1291818"/>
                      </a:cubicBezTo>
                      <a:cubicBezTo>
                        <a:pt x="183472" y="1295834"/>
                        <a:pt x="174775" y="1296243"/>
                        <a:pt x="166688" y="1296580"/>
                      </a:cubicBezTo>
                      <a:cubicBezTo>
                        <a:pt x="136551" y="1297836"/>
                        <a:pt x="106363" y="1296580"/>
                        <a:pt x="76200" y="1296580"/>
                      </a:cubicBezTo>
                      <a:lnTo>
                        <a:pt x="71438" y="1353730"/>
                      </a:lnTo>
                      <a:cubicBezTo>
                        <a:pt x="77788" y="1366430"/>
                        <a:pt x="85391" y="1378577"/>
                        <a:pt x="90488" y="1391830"/>
                      </a:cubicBezTo>
                      <a:cubicBezTo>
                        <a:pt x="105696" y="1431372"/>
                        <a:pt x="81933" y="1402327"/>
                        <a:pt x="109538" y="1429930"/>
                      </a:cubicBezTo>
                      <a:cubicBezTo>
                        <a:pt x="112762" y="1439605"/>
                        <a:pt x="117404" y="1455777"/>
                        <a:pt x="123825" y="1463268"/>
                      </a:cubicBezTo>
                      <a:cubicBezTo>
                        <a:pt x="126448" y="1466329"/>
                        <a:pt x="155774" y="1484898"/>
                        <a:pt x="157163" y="1491843"/>
                      </a:cubicBezTo>
                      <a:cubicBezTo>
                        <a:pt x="158044" y="1496246"/>
                        <a:pt x="150813" y="1498193"/>
                        <a:pt x="147638" y="1501368"/>
                      </a:cubicBezTo>
                      <a:lnTo>
                        <a:pt x="66675" y="1563280"/>
                      </a:lnTo>
                      <a:lnTo>
                        <a:pt x="0" y="1610905"/>
                      </a:lnTo>
                      <a:lnTo>
                        <a:pt x="0" y="1610905"/>
                      </a:lnTo>
                      <a:cubicBezTo>
                        <a:pt x="4763" y="1625193"/>
                        <a:pt x="8882" y="1639711"/>
                        <a:pt x="14288" y="1653768"/>
                      </a:cubicBezTo>
                      <a:cubicBezTo>
                        <a:pt x="16837" y="1660394"/>
                        <a:pt x="21320" y="1666170"/>
                        <a:pt x="23813" y="1672818"/>
                      </a:cubicBezTo>
                      <a:cubicBezTo>
                        <a:pt x="26111" y="1678947"/>
                        <a:pt x="26694" y="1685599"/>
                        <a:pt x="28575" y="1691868"/>
                      </a:cubicBezTo>
                      <a:cubicBezTo>
                        <a:pt x="31460" y="1701485"/>
                        <a:pt x="34925" y="1710918"/>
                        <a:pt x="38100" y="1720443"/>
                      </a:cubicBezTo>
                      <a:lnTo>
                        <a:pt x="47625" y="1749018"/>
                      </a:lnTo>
                      <a:lnTo>
                        <a:pt x="52388" y="1763305"/>
                      </a:lnTo>
                      <a:cubicBezTo>
                        <a:pt x="50879" y="1776881"/>
                        <a:pt x="50841" y="1804499"/>
                        <a:pt x="42863" y="1820455"/>
                      </a:cubicBezTo>
                      <a:cubicBezTo>
                        <a:pt x="40303" y="1825575"/>
                        <a:pt x="37002" y="1830346"/>
                        <a:pt x="33338" y="1834743"/>
                      </a:cubicBezTo>
                      <a:cubicBezTo>
                        <a:pt x="29026" y="1839917"/>
                        <a:pt x="23813" y="1844268"/>
                        <a:pt x="19050" y="1849030"/>
                      </a:cubicBezTo>
                      <a:cubicBezTo>
                        <a:pt x="16248" y="1863039"/>
                        <a:pt x="7618" y="1877008"/>
                        <a:pt x="23813" y="1887130"/>
                      </a:cubicBezTo>
                      <a:cubicBezTo>
                        <a:pt x="32327" y="1892451"/>
                        <a:pt x="52388" y="1896655"/>
                        <a:pt x="52388" y="1896655"/>
                      </a:cubicBezTo>
                      <a:cubicBezTo>
                        <a:pt x="97964" y="1942234"/>
                        <a:pt x="39609" y="1888136"/>
                        <a:pt x="80963" y="1915705"/>
                      </a:cubicBezTo>
                      <a:cubicBezTo>
                        <a:pt x="115269" y="1938576"/>
                        <a:pt x="71464" y="1925236"/>
                        <a:pt x="119063" y="1934755"/>
                      </a:cubicBezTo>
                      <a:cubicBezTo>
                        <a:pt x="152746" y="1957211"/>
                        <a:pt x="111031" y="1929019"/>
                        <a:pt x="152400" y="1958568"/>
                      </a:cubicBezTo>
                      <a:cubicBezTo>
                        <a:pt x="157058" y="1961895"/>
                        <a:pt x="161925" y="1964918"/>
                        <a:pt x="166688" y="1968093"/>
                      </a:cubicBezTo>
                      <a:cubicBezTo>
                        <a:pt x="168275" y="1976030"/>
                        <a:pt x="172071" y="1983834"/>
                        <a:pt x="171450" y="1991905"/>
                      </a:cubicBezTo>
                      <a:cubicBezTo>
                        <a:pt x="168660" y="2028170"/>
                        <a:pt x="166876" y="2025054"/>
                        <a:pt x="147638" y="2044293"/>
                      </a:cubicBezTo>
                      <a:cubicBezTo>
                        <a:pt x="140867" y="2064604"/>
                        <a:pt x="142875" y="2053560"/>
                        <a:pt x="142875" y="2077630"/>
                      </a:cubicBezTo>
                      <a:lnTo>
                        <a:pt x="171450" y="2182405"/>
                      </a:lnTo>
                      <a:cubicBezTo>
                        <a:pt x="173038" y="2198280"/>
                        <a:pt x="172625" y="2214484"/>
                        <a:pt x="176213" y="2230030"/>
                      </a:cubicBezTo>
                      <a:cubicBezTo>
                        <a:pt x="177500" y="2235607"/>
                        <a:pt x="180975" y="2241143"/>
                        <a:pt x="185738" y="2244318"/>
                      </a:cubicBezTo>
                      <a:cubicBezTo>
                        <a:pt x="191184" y="2247949"/>
                        <a:pt x="198308" y="2248154"/>
                        <a:pt x="204788" y="2249080"/>
                      </a:cubicBezTo>
                      <a:cubicBezTo>
                        <a:pt x="220582" y="2251336"/>
                        <a:pt x="236538" y="2252255"/>
                        <a:pt x="252413" y="2253843"/>
                      </a:cubicBezTo>
                      <a:cubicBezTo>
                        <a:pt x="257175" y="2255430"/>
                        <a:pt x="261714" y="2258018"/>
                        <a:pt x="266700" y="2258605"/>
                      </a:cubicBezTo>
                      <a:cubicBezTo>
                        <a:pt x="288829" y="2261208"/>
                        <a:pt x="312687" y="2255093"/>
                        <a:pt x="333375" y="2263368"/>
                      </a:cubicBezTo>
                      <a:cubicBezTo>
                        <a:pt x="340891" y="2266374"/>
                        <a:pt x="335296" y="2279601"/>
                        <a:pt x="338138" y="2287180"/>
                      </a:cubicBezTo>
                      <a:cubicBezTo>
                        <a:pt x="340148" y="2292539"/>
                        <a:pt x="344488" y="2296705"/>
                        <a:pt x="347663" y="2301468"/>
                      </a:cubicBezTo>
                      <a:cubicBezTo>
                        <a:pt x="356565" y="2328176"/>
                        <a:pt x="351206" y="2310880"/>
                        <a:pt x="361950" y="2353855"/>
                      </a:cubicBezTo>
                      <a:cubicBezTo>
                        <a:pt x="363538" y="2360205"/>
                        <a:pt x="364643" y="2366695"/>
                        <a:pt x="366713" y="2372905"/>
                      </a:cubicBezTo>
                      <a:cubicBezTo>
                        <a:pt x="371250" y="2386517"/>
                        <a:pt x="373250" y="2391301"/>
                        <a:pt x="376238" y="2406243"/>
                      </a:cubicBezTo>
                      <a:cubicBezTo>
                        <a:pt x="390568" y="2477893"/>
                        <a:pt x="373401" y="2405839"/>
                        <a:pt x="385763" y="2449105"/>
                      </a:cubicBezTo>
                      <a:cubicBezTo>
                        <a:pt x="387799" y="2456232"/>
                        <a:pt x="391479" y="2474826"/>
                        <a:pt x="395288" y="2482443"/>
                      </a:cubicBezTo>
                      <a:cubicBezTo>
                        <a:pt x="397848" y="2487562"/>
                        <a:pt x="401638" y="2491968"/>
                        <a:pt x="404813" y="2496730"/>
                      </a:cubicBezTo>
                      <a:cubicBezTo>
                        <a:pt x="406400" y="2501493"/>
                        <a:pt x="407137" y="2506630"/>
                        <a:pt x="409575" y="2511018"/>
                      </a:cubicBezTo>
                      <a:cubicBezTo>
                        <a:pt x="415134" y="2521025"/>
                        <a:pt x="425004" y="2528733"/>
                        <a:pt x="428625" y="2539593"/>
                      </a:cubicBezTo>
                      <a:cubicBezTo>
                        <a:pt x="435518" y="2560269"/>
                        <a:pt x="429838" y="2550330"/>
                        <a:pt x="447675" y="2568168"/>
                      </a:cubicBezTo>
                      <a:cubicBezTo>
                        <a:pt x="451549" y="2579788"/>
                        <a:pt x="452731" y="2587511"/>
                        <a:pt x="461963" y="2596743"/>
                      </a:cubicBezTo>
                      <a:cubicBezTo>
                        <a:pt x="463085" y="2597865"/>
                        <a:pt x="465138" y="2596743"/>
                        <a:pt x="466725" y="2596743"/>
                      </a:cubicBezTo>
                      <a:lnTo>
                        <a:pt x="509588" y="2620555"/>
                      </a:lnTo>
                      <a:cubicBezTo>
                        <a:pt x="522288" y="2614205"/>
                        <a:pt x="533726" y="2604090"/>
                        <a:pt x="547688" y="2601505"/>
                      </a:cubicBezTo>
                      <a:cubicBezTo>
                        <a:pt x="577387" y="2596005"/>
                        <a:pt x="608043" y="2598821"/>
                        <a:pt x="638175" y="2596743"/>
                      </a:cubicBezTo>
                      <a:cubicBezTo>
                        <a:pt x="654091" y="2595645"/>
                        <a:pt x="669925" y="2593568"/>
                        <a:pt x="685800" y="2591980"/>
                      </a:cubicBezTo>
                      <a:cubicBezTo>
                        <a:pt x="682625" y="2585630"/>
                        <a:pt x="679797" y="2579094"/>
                        <a:pt x="676275" y="2572930"/>
                      </a:cubicBezTo>
                      <a:cubicBezTo>
                        <a:pt x="673435" y="2567960"/>
                        <a:pt x="669310" y="2563762"/>
                        <a:pt x="666750" y="2558643"/>
                      </a:cubicBezTo>
                      <a:cubicBezTo>
                        <a:pt x="664505" y="2554153"/>
                        <a:pt x="664065" y="2548925"/>
                        <a:pt x="661988" y="2544355"/>
                      </a:cubicBezTo>
                      <a:cubicBezTo>
                        <a:pt x="656113" y="2531429"/>
                        <a:pt x="642938" y="2506255"/>
                        <a:pt x="642938" y="2506255"/>
                      </a:cubicBezTo>
                      <a:cubicBezTo>
                        <a:pt x="644525" y="2498318"/>
                        <a:pt x="644080" y="2489683"/>
                        <a:pt x="647700" y="2482443"/>
                      </a:cubicBezTo>
                      <a:cubicBezTo>
                        <a:pt x="650712" y="2476419"/>
                        <a:pt x="656874" y="2472538"/>
                        <a:pt x="661988" y="2468155"/>
                      </a:cubicBezTo>
                      <a:cubicBezTo>
                        <a:pt x="694229" y="2440520"/>
                        <a:pt x="667705" y="2462915"/>
                        <a:pt x="695325" y="2449105"/>
                      </a:cubicBezTo>
                      <a:cubicBezTo>
                        <a:pt x="728210" y="2432662"/>
                        <a:pt x="689022" y="2444727"/>
                        <a:pt x="728663" y="2434818"/>
                      </a:cubicBezTo>
                      <a:cubicBezTo>
                        <a:pt x="731976" y="2432830"/>
                        <a:pt x="760484" y="2416237"/>
                        <a:pt x="766763" y="2411005"/>
                      </a:cubicBezTo>
                      <a:cubicBezTo>
                        <a:pt x="771937" y="2406693"/>
                        <a:pt x="775163" y="2399989"/>
                        <a:pt x="781050" y="2396718"/>
                      </a:cubicBezTo>
                      <a:cubicBezTo>
                        <a:pt x="789827" y="2391842"/>
                        <a:pt x="799885" y="2389628"/>
                        <a:pt x="809625" y="2387193"/>
                      </a:cubicBezTo>
                      <a:cubicBezTo>
                        <a:pt x="822325" y="2384018"/>
                        <a:pt x="835306" y="2381808"/>
                        <a:pt x="847725" y="2377668"/>
                      </a:cubicBezTo>
                      <a:cubicBezTo>
                        <a:pt x="852488" y="2376080"/>
                        <a:pt x="856995" y="2373072"/>
                        <a:pt x="862013" y="2372905"/>
                      </a:cubicBezTo>
                      <a:cubicBezTo>
                        <a:pt x="904852" y="2371477"/>
                        <a:pt x="947738" y="2372905"/>
                        <a:pt x="990600" y="2372905"/>
                      </a:cubicBezTo>
                      <a:lnTo>
                        <a:pt x="1009650" y="2444343"/>
                      </a:lnTo>
                      <a:lnTo>
                        <a:pt x="1133475" y="2396718"/>
                      </a:lnTo>
                      <a:lnTo>
                        <a:pt x="1357313" y="2463393"/>
                      </a:lnTo>
                      <a:cubicBezTo>
                        <a:pt x="1412416" y="2416161"/>
                        <a:pt x="1390968" y="2421377"/>
                        <a:pt x="1500188" y="2439580"/>
                      </a:cubicBezTo>
                      <a:cubicBezTo>
                        <a:pt x="1505140" y="2440405"/>
                        <a:pt x="1502705" y="2449378"/>
                        <a:pt x="1504950" y="2453868"/>
                      </a:cubicBezTo>
                      <a:cubicBezTo>
                        <a:pt x="1507510" y="2458987"/>
                        <a:pt x="1511300" y="2463393"/>
                        <a:pt x="1514475" y="2468155"/>
                      </a:cubicBezTo>
                      <a:cubicBezTo>
                        <a:pt x="1516063" y="2433230"/>
                        <a:pt x="1516912" y="2398264"/>
                        <a:pt x="1519238" y="2363380"/>
                      </a:cubicBezTo>
                      <a:cubicBezTo>
                        <a:pt x="1520089" y="2350610"/>
                        <a:pt x="1519626" y="2337308"/>
                        <a:pt x="1524000" y="2325280"/>
                      </a:cubicBezTo>
                      <a:cubicBezTo>
                        <a:pt x="1526302" y="2318950"/>
                        <a:pt x="1534153" y="2316309"/>
                        <a:pt x="1538288" y="2310993"/>
                      </a:cubicBezTo>
                      <a:cubicBezTo>
                        <a:pt x="1568208" y="2272525"/>
                        <a:pt x="1543966" y="2291333"/>
                        <a:pt x="1571625" y="2272893"/>
                      </a:cubicBezTo>
                      <a:cubicBezTo>
                        <a:pt x="1612574" y="2300191"/>
                        <a:pt x="1560764" y="2267463"/>
                        <a:pt x="1600200" y="2287180"/>
                      </a:cubicBezTo>
                      <a:cubicBezTo>
                        <a:pt x="1605320" y="2289740"/>
                        <a:pt x="1609257" y="2294380"/>
                        <a:pt x="1614488" y="2296705"/>
                      </a:cubicBezTo>
                      <a:cubicBezTo>
                        <a:pt x="1623663" y="2300783"/>
                        <a:pt x="1643063" y="2306230"/>
                        <a:pt x="1643063" y="2306230"/>
                      </a:cubicBezTo>
                      <a:cubicBezTo>
                        <a:pt x="1666875" y="2303055"/>
                        <a:pt x="1690804" y="2300654"/>
                        <a:pt x="1714500" y="2296705"/>
                      </a:cubicBezTo>
                      <a:cubicBezTo>
                        <a:pt x="1719452" y="2295880"/>
                        <a:pt x="1723961" y="2293322"/>
                        <a:pt x="1728788" y="2291943"/>
                      </a:cubicBezTo>
                      <a:cubicBezTo>
                        <a:pt x="1748689" y="2286257"/>
                        <a:pt x="1753947" y="2286162"/>
                        <a:pt x="1776413" y="2282418"/>
                      </a:cubicBezTo>
                      <a:cubicBezTo>
                        <a:pt x="1779588" y="2277655"/>
                        <a:pt x="1781468" y="2271706"/>
                        <a:pt x="1785938" y="2268130"/>
                      </a:cubicBezTo>
                      <a:cubicBezTo>
                        <a:pt x="1789858" y="2264994"/>
                        <a:pt x="1795611" y="2265345"/>
                        <a:pt x="1800225" y="2263368"/>
                      </a:cubicBezTo>
                      <a:cubicBezTo>
                        <a:pt x="1817142" y="2256118"/>
                        <a:pt x="1819215" y="2253883"/>
                        <a:pt x="1833563" y="2244318"/>
                      </a:cubicBezTo>
                      <a:cubicBezTo>
                        <a:pt x="1831975" y="2234793"/>
                        <a:pt x="1832722" y="2224567"/>
                        <a:pt x="1828800" y="2215743"/>
                      </a:cubicBezTo>
                      <a:cubicBezTo>
                        <a:pt x="1825482" y="2208278"/>
                        <a:pt x="1800360" y="2190840"/>
                        <a:pt x="1795463" y="2187168"/>
                      </a:cubicBezTo>
                      <a:cubicBezTo>
                        <a:pt x="1792288" y="2182405"/>
                        <a:pt x="1789602" y="2177277"/>
                        <a:pt x="1785938" y="2172880"/>
                      </a:cubicBezTo>
                      <a:cubicBezTo>
                        <a:pt x="1781626" y="2167706"/>
                        <a:pt x="1774992" y="2164441"/>
                        <a:pt x="1771650" y="2158593"/>
                      </a:cubicBezTo>
                      <a:cubicBezTo>
                        <a:pt x="1768403" y="2152910"/>
                        <a:pt x="1769466" y="2145559"/>
                        <a:pt x="1766888" y="2139543"/>
                      </a:cubicBezTo>
                      <a:cubicBezTo>
                        <a:pt x="1764633" y="2134282"/>
                        <a:pt x="1759923" y="2130375"/>
                        <a:pt x="1757363" y="2125255"/>
                      </a:cubicBezTo>
                      <a:cubicBezTo>
                        <a:pt x="1755118" y="2120765"/>
                        <a:pt x="1754845" y="2115458"/>
                        <a:pt x="1752600" y="2110968"/>
                      </a:cubicBezTo>
                      <a:cubicBezTo>
                        <a:pt x="1743730" y="2093228"/>
                        <a:pt x="1741957" y="2098196"/>
                        <a:pt x="1728788" y="2082393"/>
                      </a:cubicBezTo>
                      <a:cubicBezTo>
                        <a:pt x="1725124" y="2077996"/>
                        <a:pt x="1722438" y="2072868"/>
                        <a:pt x="1719263" y="2068105"/>
                      </a:cubicBezTo>
                      <a:cubicBezTo>
                        <a:pt x="1710953" y="2034870"/>
                        <a:pt x="1710773" y="2042845"/>
                        <a:pt x="1719263" y="1991905"/>
                      </a:cubicBezTo>
                      <a:cubicBezTo>
                        <a:pt x="1720914" y="1982001"/>
                        <a:pt x="1728788" y="1963330"/>
                        <a:pt x="1728788" y="1963330"/>
                      </a:cubicBezTo>
                      <a:cubicBezTo>
                        <a:pt x="1728952" y="1961027"/>
                        <a:pt x="1731059" y="1892185"/>
                        <a:pt x="1738313" y="1872843"/>
                      </a:cubicBezTo>
                      <a:cubicBezTo>
                        <a:pt x="1741859" y="1863386"/>
                        <a:pt x="1760985" y="1843299"/>
                        <a:pt x="1766888" y="1839505"/>
                      </a:cubicBezTo>
                      <a:cubicBezTo>
                        <a:pt x="1781818" y="1829907"/>
                        <a:pt x="1797675" y="1821306"/>
                        <a:pt x="1814513" y="1815693"/>
                      </a:cubicBezTo>
                      <a:lnTo>
                        <a:pt x="1843088" y="1806168"/>
                      </a:lnTo>
                      <a:cubicBezTo>
                        <a:pt x="1884817" y="1764436"/>
                        <a:pt x="1831889" y="1815500"/>
                        <a:pt x="1871663" y="1782355"/>
                      </a:cubicBezTo>
                      <a:cubicBezTo>
                        <a:pt x="1876837" y="1778043"/>
                        <a:pt x="1880836" y="1772451"/>
                        <a:pt x="1885950" y="1768068"/>
                      </a:cubicBezTo>
                      <a:cubicBezTo>
                        <a:pt x="1891977" y="1762902"/>
                        <a:pt x="1898973" y="1758946"/>
                        <a:pt x="1905000" y="1753780"/>
                      </a:cubicBezTo>
                      <a:cubicBezTo>
                        <a:pt x="1910114" y="1749397"/>
                        <a:pt x="1914114" y="1743805"/>
                        <a:pt x="1919288" y="1739493"/>
                      </a:cubicBezTo>
                      <a:cubicBezTo>
                        <a:pt x="1938991" y="1723074"/>
                        <a:pt x="1929488" y="1738142"/>
                        <a:pt x="1938338" y="1720443"/>
                      </a:cubicBezTo>
                      <a:lnTo>
                        <a:pt x="1947863" y="1715680"/>
                      </a:lnTo>
                      <a:cubicBezTo>
                        <a:pt x="1957388" y="1704568"/>
                        <a:pt x="1968580" y="1694691"/>
                        <a:pt x="1976438" y="1682343"/>
                      </a:cubicBezTo>
                      <a:cubicBezTo>
                        <a:pt x="1998697" y="1647365"/>
                        <a:pt x="1966644" y="1677984"/>
                        <a:pt x="1985963" y="1649005"/>
                      </a:cubicBezTo>
                      <a:cubicBezTo>
                        <a:pt x="1989699" y="1643401"/>
                        <a:pt x="1995488" y="1639480"/>
                        <a:pt x="2000250" y="1634718"/>
                      </a:cubicBezTo>
                      <a:cubicBezTo>
                        <a:pt x="1998829" y="1607715"/>
                        <a:pt x="2005633" y="1551889"/>
                        <a:pt x="1985963" y="1520418"/>
                      </a:cubicBezTo>
                      <a:cubicBezTo>
                        <a:pt x="1982393" y="1514706"/>
                        <a:pt x="1976438" y="1510893"/>
                        <a:pt x="1971675" y="1506130"/>
                      </a:cubicBezTo>
                      <a:cubicBezTo>
                        <a:pt x="1970088" y="1498193"/>
                        <a:pt x="1968669" y="1490220"/>
                        <a:pt x="1966913" y="1482318"/>
                      </a:cubicBezTo>
                      <a:cubicBezTo>
                        <a:pt x="1965493" y="1475928"/>
                        <a:pt x="1963076" y="1469748"/>
                        <a:pt x="1962150" y="1463268"/>
                      </a:cubicBezTo>
                      <a:cubicBezTo>
                        <a:pt x="1961476" y="1458553"/>
                        <a:pt x="1962150" y="1453743"/>
                        <a:pt x="1962150" y="1448980"/>
                      </a:cubicBezTo>
                      <a:lnTo>
                        <a:pt x="1962150" y="1448980"/>
                      </a:lnTo>
                      <a:cubicBezTo>
                        <a:pt x="1966913" y="1434693"/>
                        <a:pt x="1970645" y="1420020"/>
                        <a:pt x="1976438" y="1406118"/>
                      </a:cubicBezTo>
                      <a:cubicBezTo>
                        <a:pt x="1978640" y="1400834"/>
                        <a:pt x="1983403" y="1396950"/>
                        <a:pt x="1985963" y="1391830"/>
                      </a:cubicBezTo>
                      <a:cubicBezTo>
                        <a:pt x="1988208" y="1387340"/>
                        <a:pt x="1988234" y="1381901"/>
                        <a:pt x="1990725" y="1377543"/>
                      </a:cubicBezTo>
                      <a:cubicBezTo>
                        <a:pt x="2001643" y="1358437"/>
                        <a:pt x="2009309" y="1356041"/>
                        <a:pt x="2024063" y="1339443"/>
                      </a:cubicBezTo>
                      <a:cubicBezTo>
                        <a:pt x="2030816" y="1331845"/>
                        <a:pt x="2036419" y="1323280"/>
                        <a:pt x="2043113" y="1315630"/>
                      </a:cubicBezTo>
                      <a:cubicBezTo>
                        <a:pt x="2070036" y="1284861"/>
                        <a:pt x="2045082" y="1319542"/>
                        <a:pt x="2071688" y="1282293"/>
                      </a:cubicBezTo>
                      <a:cubicBezTo>
                        <a:pt x="2075015" y="1277635"/>
                        <a:pt x="2081213" y="1268005"/>
                        <a:pt x="2081213" y="1268005"/>
                      </a:cubicBezTo>
                      <a:lnTo>
                        <a:pt x="2081213" y="1291818"/>
                      </a:lnTo>
                      <a:cubicBezTo>
                        <a:pt x="2095500" y="1293405"/>
                        <a:pt x="2110253" y="1292631"/>
                        <a:pt x="2124075" y="1296580"/>
                      </a:cubicBezTo>
                      <a:cubicBezTo>
                        <a:pt x="2132976" y="1299123"/>
                        <a:pt x="2139608" y="1306728"/>
                        <a:pt x="2147888" y="1310868"/>
                      </a:cubicBezTo>
                      <a:cubicBezTo>
                        <a:pt x="2162569" y="1318208"/>
                        <a:pt x="2187148" y="1318752"/>
                        <a:pt x="2200275" y="1320393"/>
                      </a:cubicBezTo>
                      <a:cubicBezTo>
                        <a:pt x="2205038" y="1323568"/>
                        <a:pt x="2208966" y="1328719"/>
                        <a:pt x="2214563" y="1329918"/>
                      </a:cubicBezTo>
                      <a:cubicBezTo>
                        <a:pt x="2257814" y="1339186"/>
                        <a:pt x="2255783" y="1337472"/>
                        <a:pt x="2286000" y="1329918"/>
                      </a:cubicBezTo>
                      <a:cubicBezTo>
                        <a:pt x="2289175" y="1325155"/>
                        <a:pt x="2291055" y="1319206"/>
                        <a:pt x="2295525" y="1315630"/>
                      </a:cubicBezTo>
                      <a:cubicBezTo>
                        <a:pt x="2299445" y="1312494"/>
                        <a:pt x="2305323" y="1313113"/>
                        <a:pt x="2309813" y="1310868"/>
                      </a:cubicBezTo>
                      <a:cubicBezTo>
                        <a:pt x="2314932" y="1308308"/>
                        <a:pt x="2318981" y="1303903"/>
                        <a:pt x="2324100" y="1301343"/>
                      </a:cubicBezTo>
                      <a:cubicBezTo>
                        <a:pt x="2328590" y="1299098"/>
                        <a:pt x="2333898" y="1298825"/>
                        <a:pt x="2338388" y="1296580"/>
                      </a:cubicBezTo>
                      <a:cubicBezTo>
                        <a:pt x="2343507" y="1294020"/>
                        <a:pt x="2347705" y="1289895"/>
                        <a:pt x="2352675" y="1287055"/>
                      </a:cubicBezTo>
                      <a:cubicBezTo>
                        <a:pt x="2369154" y="1277638"/>
                        <a:pt x="2369983" y="1278111"/>
                        <a:pt x="2386013" y="1272768"/>
                      </a:cubicBezTo>
                      <a:cubicBezTo>
                        <a:pt x="2390775" y="1269593"/>
                        <a:pt x="2400300" y="1268967"/>
                        <a:pt x="2400300" y="1263243"/>
                      </a:cubicBezTo>
                      <a:cubicBezTo>
                        <a:pt x="2400300" y="1255306"/>
                        <a:pt x="2389951" y="1251085"/>
                        <a:pt x="2386013" y="1244193"/>
                      </a:cubicBezTo>
                      <a:cubicBezTo>
                        <a:pt x="2367634" y="1212030"/>
                        <a:pt x="2400208" y="1248863"/>
                        <a:pt x="2366963" y="1215618"/>
                      </a:cubicBezTo>
                      <a:cubicBezTo>
                        <a:pt x="2365375" y="1209268"/>
                        <a:pt x="2364081" y="1202837"/>
                        <a:pt x="2362200" y="1196568"/>
                      </a:cubicBezTo>
                      <a:cubicBezTo>
                        <a:pt x="2359315" y="1186951"/>
                        <a:pt x="2352675" y="1167993"/>
                        <a:pt x="2352675" y="1167993"/>
                      </a:cubicBezTo>
                      <a:cubicBezTo>
                        <a:pt x="2351088" y="1145768"/>
                        <a:pt x="2353317" y="1122934"/>
                        <a:pt x="2347913" y="1101318"/>
                      </a:cubicBezTo>
                      <a:cubicBezTo>
                        <a:pt x="2346525" y="1095765"/>
                        <a:pt x="2338984" y="1093803"/>
                        <a:pt x="2333625" y="1091793"/>
                      </a:cubicBezTo>
                      <a:cubicBezTo>
                        <a:pt x="2326046" y="1088951"/>
                        <a:pt x="2317715" y="1088786"/>
                        <a:pt x="2309813" y="1087030"/>
                      </a:cubicBezTo>
                      <a:cubicBezTo>
                        <a:pt x="2303423" y="1085610"/>
                        <a:pt x="2297219" y="1083344"/>
                        <a:pt x="2290763" y="1082268"/>
                      </a:cubicBezTo>
                      <a:cubicBezTo>
                        <a:pt x="2241542" y="1074065"/>
                        <a:pt x="2193651" y="1074940"/>
                        <a:pt x="2143125" y="1072743"/>
                      </a:cubicBezTo>
                      <a:cubicBezTo>
                        <a:pt x="2126970" y="1061973"/>
                        <a:pt x="2132885" y="1067265"/>
                        <a:pt x="2124075" y="1058455"/>
                      </a:cubicBezTo>
                      <a:lnTo>
                        <a:pt x="1981200" y="929868"/>
                      </a:lnTo>
                      <a:lnTo>
                        <a:pt x="1890713" y="925105"/>
                      </a:lnTo>
                      <a:lnTo>
                        <a:pt x="1838325" y="887005"/>
                      </a:lnTo>
                      <a:lnTo>
                        <a:pt x="1676400" y="929868"/>
                      </a:lnTo>
                      <a:lnTo>
                        <a:pt x="1500188" y="725080"/>
                      </a:lnTo>
                      <a:lnTo>
                        <a:pt x="1433513" y="720318"/>
                      </a:lnTo>
                      <a:lnTo>
                        <a:pt x="1404938" y="334555"/>
                      </a:lnTo>
                      <a:cubicBezTo>
                        <a:pt x="1375057" y="286747"/>
                        <a:pt x="1393587" y="304763"/>
                        <a:pt x="1352550" y="277405"/>
                      </a:cubicBezTo>
                      <a:lnTo>
                        <a:pt x="1338263" y="267880"/>
                      </a:lnTo>
                      <a:lnTo>
                        <a:pt x="1323975" y="258355"/>
                      </a:lnTo>
                      <a:cubicBezTo>
                        <a:pt x="1309410" y="214657"/>
                        <a:pt x="1333757" y="282681"/>
                        <a:pt x="1304925" y="225018"/>
                      </a:cubicBezTo>
                      <a:cubicBezTo>
                        <a:pt x="1301998" y="219164"/>
                        <a:pt x="1301961" y="212262"/>
                        <a:pt x="1300163" y="205968"/>
                      </a:cubicBezTo>
                      <a:cubicBezTo>
                        <a:pt x="1298784" y="201141"/>
                        <a:pt x="1297645" y="196170"/>
                        <a:pt x="1295400" y="191680"/>
                      </a:cubicBezTo>
                      <a:cubicBezTo>
                        <a:pt x="1271495" y="143871"/>
                        <a:pt x="1301387" y="216765"/>
                        <a:pt x="1276350" y="158343"/>
                      </a:cubicBezTo>
                      <a:cubicBezTo>
                        <a:pt x="1274373" y="153729"/>
                        <a:pt x="1274724" y="147975"/>
                        <a:pt x="1271588" y="144055"/>
                      </a:cubicBezTo>
                      <a:cubicBezTo>
                        <a:pt x="1268012" y="139585"/>
                        <a:pt x="1262063" y="137705"/>
                        <a:pt x="1257300" y="134530"/>
                      </a:cubicBezTo>
                      <a:cubicBezTo>
                        <a:pt x="1255713" y="121830"/>
                        <a:pt x="1254484" y="109080"/>
                        <a:pt x="1252538" y="96430"/>
                      </a:cubicBezTo>
                      <a:cubicBezTo>
                        <a:pt x="1251307" y="88430"/>
                        <a:pt x="1248920" y="80631"/>
                        <a:pt x="1247775" y="72618"/>
                      </a:cubicBezTo>
                      <a:cubicBezTo>
                        <a:pt x="1244155" y="47278"/>
                        <a:pt x="1271588" y="13086"/>
                        <a:pt x="1276350" y="1180"/>
                      </a:cubicBezTo>
                      <a:close/>
                    </a:path>
                  </a:pathLst>
                </a:custGeom>
                <a:solidFill>
                  <a:srgbClr val="954ECA"/>
                </a:solidFill>
                <a:ln w="15875">
                  <a:solidFill>
                    <a:schemeClr val="bg1">
                      <a:lumMod val="65000"/>
                    </a:schemeClr>
                  </a:solidFill>
                </a:ln>
                <a:effectLst>
                  <a:glow rad="508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/>
                </a:p>
              </p:txBody>
            </p:sp>
          </p:grpSp>
          <p:cxnSp>
            <p:nvCxnSpPr>
              <p:cNvPr id="107" name="직선 연결선 106"/>
              <p:cNvCxnSpPr/>
              <p:nvPr/>
            </p:nvCxnSpPr>
            <p:spPr>
              <a:xfrm>
                <a:off x="4018832" y="5809999"/>
                <a:ext cx="352012" cy="0"/>
              </a:xfrm>
              <a:prstGeom prst="line">
                <a:avLst/>
              </a:prstGeom>
              <a:ln w="50800" cap="rnd">
                <a:solidFill>
                  <a:srgbClr val="FF000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직선 연결선 107"/>
              <p:cNvCxnSpPr/>
              <p:nvPr/>
            </p:nvCxnSpPr>
            <p:spPr>
              <a:xfrm>
                <a:off x="4018828" y="5950465"/>
                <a:ext cx="352012" cy="0"/>
              </a:xfrm>
              <a:prstGeom prst="line">
                <a:avLst/>
              </a:prstGeom>
              <a:ln w="50800" cap="rnd">
                <a:solidFill>
                  <a:srgbClr val="2A62A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 Box 5"/>
              <p:cNvSpPr txBox="1">
                <a:spLocks noChangeArrowheads="1"/>
              </p:cNvSpPr>
              <p:nvPr/>
            </p:nvSpPr>
            <p:spPr bwMode="auto">
              <a:xfrm>
                <a:off x="2429923" y="3754726"/>
                <a:ext cx="866353" cy="588193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9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남원시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80,086</a:t>
                </a:r>
                <a:r>
                  <a:rPr kumimoji="0" lang="ko-KR" altLang="en-US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6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+mj-ea"/>
                    <a:ea typeface="+mj-ea"/>
                  </a:rPr>
                  <a:t>32.2%)</a:t>
                </a:r>
                <a:endParaRPr kumimoji="0" lang="en-US" altLang="ko-KR" sz="6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0" name="Text Box 9"/>
              <p:cNvSpPr txBox="1">
                <a:spLocks noChangeArrowheads="1"/>
              </p:cNvSpPr>
              <p:nvPr/>
            </p:nvSpPr>
            <p:spPr bwMode="auto">
              <a:xfrm>
                <a:off x="2766613" y="4764503"/>
                <a:ext cx="719978" cy="437114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구례군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25,287</a:t>
                </a:r>
                <a:r>
                  <a:rPr kumimoji="0" lang="ko-KR" altLang="en-US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(10.2%)</a:t>
                </a:r>
                <a:endParaRPr kumimoji="0" lang="en-US" altLang="ko-KR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1" name="Text Box 10"/>
              <p:cNvSpPr txBox="1">
                <a:spLocks noChangeArrowheads="1"/>
              </p:cNvSpPr>
              <p:nvPr/>
            </p:nvSpPr>
            <p:spPr bwMode="auto">
              <a:xfrm>
                <a:off x="1867213" y="4864391"/>
                <a:ext cx="654811" cy="356589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곡성군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kern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27,962</a:t>
                </a:r>
                <a:r>
                  <a:rPr kumimoji="0" lang="ko-KR" altLang="en-US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(11.3%)</a:t>
                </a:r>
                <a:endParaRPr kumimoji="0" lang="en-US" altLang="ko-KR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2" name="Text Box 11"/>
              <p:cNvSpPr txBox="1">
                <a:spLocks noChangeArrowheads="1"/>
              </p:cNvSpPr>
              <p:nvPr/>
            </p:nvSpPr>
            <p:spPr bwMode="auto">
              <a:xfrm>
                <a:off x="1235014" y="3974846"/>
                <a:ext cx="786032" cy="356589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순창군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27,321</a:t>
                </a:r>
                <a:r>
                  <a:rPr kumimoji="0" lang="ko-KR" altLang="en-US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11.0%)</a:t>
                </a:r>
                <a:endParaRPr kumimoji="0" lang="en-US" altLang="ko-KR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3" name="Text Box 12"/>
              <p:cNvSpPr txBox="1">
                <a:spLocks noChangeArrowheads="1"/>
              </p:cNvSpPr>
              <p:nvPr/>
            </p:nvSpPr>
            <p:spPr bwMode="auto">
              <a:xfrm>
                <a:off x="1660325" y="3033081"/>
                <a:ext cx="762751" cy="356589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임실군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27,019</a:t>
                </a:r>
                <a:r>
                  <a:rPr kumimoji="0" lang="ko-KR" altLang="en-US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10.9%)</a:t>
                </a:r>
                <a:endParaRPr kumimoji="0" lang="en-US" altLang="ko-KR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4" name="Text Box 13"/>
              <p:cNvSpPr txBox="1">
                <a:spLocks noChangeArrowheads="1"/>
              </p:cNvSpPr>
              <p:nvPr/>
            </p:nvSpPr>
            <p:spPr bwMode="auto">
              <a:xfrm>
                <a:off x="3023726" y="2788177"/>
                <a:ext cx="640349" cy="356589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장수군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21,902</a:t>
                </a:r>
                <a:r>
                  <a:rPr kumimoji="0" lang="ko-KR" altLang="en-US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</a:t>
                </a:r>
                <a:r>
                  <a:rPr kumimoji="0" lang="en-US" altLang="ko-KR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8.8%)</a:t>
                </a:r>
                <a:endParaRPr kumimoji="0" lang="en-US" altLang="ko-KR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5" name="Text Box 14"/>
              <p:cNvSpPr txBox="1">
                <a:spLocks noChangeArrowheads="1"/>
              </p:cNvSpPr>
              <p:nvPr/>
            </p:nvSpPr>
            <p:spPr bwMode="auto">
              <a:xfrm>
                <a:off x="3754879" y="3279201"/>
                <a:ext cx="624701" cy="356589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square" lIns="36000" tIns="50726" rIns="36000" bIns="50726" anchor="ctr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6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함양군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200" b="1" kern="0" noProof="0" dirty="0" smtClean="0">
                    <a:solidFill>
                      <a:sysClr val="window" lastClr="FFFFFF"/>
                    </a:solidFill>
                    <a:latin typeface="+mj-ea"/>
                    <a:ea typeface="+mj-ea"/>
                  </a:rPr>
                  <a:t>38,860</a:t>
                </a:r>
                <a:r>
                  <a:rPr kumimoji="0" lang="ko-KR" altLang="en-US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명</a:t>
                </a:r>
                <a:endParaRPr kumimoji="0" lang="ko-KR" altLang="en-US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4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(15.6%)</a:t>
                </a:r>
                <a:endParaRPr kumimoji="0" lang="en-US" altLang="ko-KR" sz="2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6" name="Oval 16"/>
              <p:cNvSpPr>
                <a:spLocks noChangeArrowheads="1"/>
              </p:cNvSpPr>
              <p:nvPr/>
            </p:nvSpPr>
            <p:spPr bwMode="auto">
              <a:xfrm>
                <a:off x="2021046" y="3287251"/>
                <a:ext cx="1733832" cy="1348028"/>
              </a:xfrm>
              <a:prstGeom prst="ellipse">
                <a:avLst/>
              </a:prstGeom>
              <a:noFill/>
              <a:ln w="63500" cap="rnd" algn="ctr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17" name="Oval 17"/>
              <p:cNvSpPr>
                <a:spLocks noChangeArrowheads="1"/>
              </p:cNvSpPr>
              <p:nvPr/>
            </p:nvSpPr>
            <p:spPr bwMode="auto">
              <a:xfrm>
                <a:off x="600577" y="1761021"/>
                <a:ext cx="4353252" cy="4220632"/>
              </a:xfrm>
              <a:prstGeom prst="ellipse">
                <a:avLst/>
              </a:prstGeom>
              <a:noFill/>
              <a:ln w="44450" cap="rnd" cmpd="sng" algn="ctr">
                <a:solidFill>
                  <a:srgbClr val="0070C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endParaRPr>
              </a:p>
            </p:txBody>
          </p:sp>
          <p:sp>
            <p:nvSpPr>
              <p:cNvPr id="118" name="Rectangle 4"/>
              <p:cNvSpPr>
                <a:spLocks noChangeArrowheads="1"/>
              </p:cNvSpPr>
              <p:nvPr/>
            </p:nvSpPr>
            <p:spPr bwMode="gray">
              <a:xfrm>
                <a:off x="2431429" y="5821374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chemeClr val="accent6">
                    <a:lumMod val="75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6">
                        <a:lumMod val="75000"/>
                      </a:schemeClr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전라남도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19" name="Rectangle 7"/>
              <p:cNvSpPr>
                <a:spLocks noChangeArrowheads="1"/>
              </p:cNvSpPr>
              <p:nvPr/>
            </p:nvSpPr>
            <p:spPr bwMode="gray">
              <a:xfrm>
                <a:off x="600577" y="2686750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chemeClr val="tx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accent1">
                        <a:lumMod val="75000"/>
                      </a:schemeClr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전라북도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  <p:sp>
            <p:nvSpPr>
              <p:cNvPr id="120" name="Rectangle 10"/>
              <p:cNvSpPr>
                <a:spLocks noChangeArrowheads="1"/>
              </p:cNvSpPr>
              <p:nvPr/>
            </p:nvSpPr>
            <p:spPr bwMode="gray">
              <a:xfrm>
                <a:off x="3945137" y="2501807"/>
                <a:ext cx="789267" cy="294266"/>
              </a:xfrm>
              <a:prstGeom prst="rect">
                <a:avLst/>
              </a:prstGeom>
              <a:solidFill>
                <a:schemeClr val="bg1"/>
              </a:solidFill>
              <a:ln w="25400" algn="ctr">
                <a:solidFill>
                  <a:srgbClr val="009644"/>
                </a:solidFill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ko-KR" altLang="en-US" sz="7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9644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경상남도</a:t>
                </a:r>
                <a:endParaRPr kumimoji="1" lang="ko-KR" altLang="ko-KR" sz="7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9644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</p:grpSp>
        <p:sp>
          <p:nvSpPr>
            <p:cNvPr id="128" name="TextBox 106"/>
            <p:cNvSpPr txBox="1"/>
            <p:nvPr/>
          </p:nvSpPr>
          <p:spPr>
            <a:xfrm>
              <a:off x="6672648" y="5650395"/>
              <a:ext cx="657749" cy="338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ko-KR" altLang="en-US" sz="800" b="1" dirty="0" err="1" smtClean="0">
                  <a:solidFill>
                    <a:srgbClr val="FF0000"/>
                  </a:solidFill>
                  <a:latin typeface="+mj-lt"/>
                </a:rPr>
                <a:t>주진료권</a:t>
              </a:r>
              <a:endParaRPr lang="en-US" altLang="ko-KR" sz="800" b="1" dirty="0" smtClean="0">
                <a:solidFill>
                  <a:srgbClr val="FF0000"/>
                </a:solidFill>
                <a:latin typeface="+mj-lt"/>
              </a:endParaRPr>
            </a:p>
            <a:p>
              <a:r>
                <a:rPr lang="ko-KR" altLang="en-US" sz="800" b="1" dirty="0" err="1" smtClean="0">
                  <a:solidFill>
                    <a:srgbClr val="0066FF"/>
                  </a:solidFill>
                  <a:latin typeface="+mj-lt"/>
                </a:rPr>
                <a:t>부진료</a:t>
              </a:r>
              <a:r>
                <a:rPr lang="ko-KR" altLang="en-US" sz="800" b="1" dirty="0" err="1">
                  <a:solidFill>
                    <a:srgbClr val="0066FF"/>
                  </a:solidFill>
                  <a:latin typeface="+mj-lt"/>
                </a:rPr>
                <a:t>권</a:t>
              </a:r>
              <a:endParaRPr lang="ko-KR" altLang="en-US" sz="800" b="1" dirty="0">
                <a:solidFill>
                  <a:srgbClr val="0066FF"/>
                </a:solidFill>
                <a:latin typeface="+mj-lt"/>
              </a:endParaRPr>
            </a:p>
          </p:txBody>
        </p:sp>
      </p:grpSp>
      <p:grpSp>
        <p:nvGrpSpPr>
          <p:cNvPr id="58" name="그룹 57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61" name="직선 연결선 60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직사각형 61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607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en-US" altLang="ko-KR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41746" y="201083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+mj-lt"/>
                <a:ea typeface="+mj-ea"/>
              </a:rPr>
              <a:t>기구 및 인력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270" y="1446414"/>
            <a:ext cx="4309722" cy="4784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spc="-150" dirty="0">
              <a:latin typeface="+mj-lt"/>
              <a:ea typeface="HY헤드라인M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323528" y="980728"/>
            <a:ext cx="3384376" cy="288032"/>
            <a:chOff x="395536" y="1124744"/>
            <a:chExt cx="3384376" cy="288032"/>
          </a:xfrm>
        </p:grpSpPr>
        <p:cxnSp>
          <p:nvCxnSpPr>
            <p:cNvPr id="21" name="직선 연결선 20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직사각형 22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 구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4788024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력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644008" y="1446414"/>
            <a:ext cx="4259231" cy="4784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spc="-150" dirty="0">
              <a:latin typeface="+mj-lt"/>
              <a:ea typeface="HY헤드라인M" pitchFamily="18" charset="-127"/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599867"/>
              </p:ext>
            </p:extLst>
          </p:nvPr>
        </p:nvGraphicFramePr>
        <p:xfrm>
          <a:off x="4827759" y="1889219"/>
          <a:ext cx="3848696" cy="362801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962174">
                  <a:extLst>
                    <a:ext uri="{9D8B030D-6E8A-4147-A177-3AD203B41FA5}">
                      <a16:colId xmlns:a16="http://schemas.microsoft.com/office/drawing/2014/main" xmlns="" val="2817317518"/>
                    </a:ext>
                  </a:extLst>
                </a:gridCol>
                <a:gridCol w="962174">
                  <a:extLst>
                    <a:ext uri="{9D8B030D-6E8A-4147-A177-3AD203B41FA5}">
                      <a16:colId xmlns:a16="http://schemas.microsoft.com/office/drawing/2014/main" xmlns="" val="2661786003"/>
                    </a:ext>
                  </a:extLst>
                </a:gridCol>
                <a:gridCol w="962174">
                  <a:extLst>
                    <a:ext uri="{9D8B030D-6E8A-4147-A177-3AD203B41FA5}">
                      <a16:colId xmlns:a16="http://schemas.microsoft.com/office/drawing/2014/main" xmlns="" val="2229861053"/>
                    </a:ext>
                  </a:extLst>
                </a:gridCol>
                <a:gridCol w="962174">
                  <a:extLst>
                    <a:ext uri="{9D8B030D-6E8A-4147-A177-3AD203B41FA5}">
                      <a16:colId xmlns:a16="http://schemas.microsoft.com/office/drawing/2014/main" xmlns="" val="1179642234"/>
                    </a:ext>
                  </a:extLst>
                </a:gridCol>
              </a:tblGrid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+mn-lt"/>
                        </a:rPr>
                        <a:t>구분</a:t>
                      </a:r>
                      <a:endParaRPr lang="ko-KR" alt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+mn-lt"/>
                        </a:rPr>
                        <a:t>정원</a:t>
                      </a:r>
                      <a:r>
                        <a:rPr lang="en-US" altLang="ko-KR" sz="1050" dirty="0" smtClean="0">
                          <a:latin typeface="+mn-lt"/>
                        </a:rPr>
                        <a:t>(A)</a:t>
                      </a:r>
                      <a:endParaRPr lang="ko-KR" alt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+mn-lt"/>
                        </a:rPr>
                        <a:t>현원</a:t>
                      </a:r>
                      <a:r>
                        <a:rPr lang="en-US" altLang="ko-KR" sz="1050" dirty="0" smtClean="0">
                          <a:latin typeface="+mn-lt"/>
                        </a:rPr>
                        <a:t>(B)</a:t>
                      </a:r>
                      <a:endParaRPr lang="ko-KR" alt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smtClean="0">
                          <a:latin typeface="+mn-lt"/>
                        </a:rPr>
                        <a:t>증감</a:t>
                      </a:r>
                      <a:r>
                        <a:rPr lang="en-US" altLang="ko-KR" sz="1050" dirty="0" smtClean="0">
                          <a:latin typeface="+mn-lt"/>
                        </a:rPr>
                        <a:t>(B-A)</a:t>
                      </a:r>
                      <a:endParaRPr lang="ko-KR" altLang="en-US" sz="105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19059355"/>
                  </a:ext>
                </a:extLst>
              </a:tr>
              <a:tr h="331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+mn-lt"/>
                        </a:rPr>
                        <a:t>합계</a:t>
                      </a:r>
                      <a:endParaRPr lang="ko-KR" altLang="en-US" sz="105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latin typeface="+mn-lt"/>
                        </a:rPr>
                        <a:t>397</a:t>
                      </a:r>
                      <a:endParaRPr lang="ko-KR" altLang="en-US" sz="105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latin typeface="+mn-lt"/>
                        </a:rPr>
                        <a:t>370</a:t>
                      </a:r>
                      <a:endParaRPr lang="ko-KR" altLang="en-US" sz="105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+mn-lt"/>
                        </a:rPr>
                        <a:t>△</a:t>
                      </a:r>
                      <a:r>
                        <a:rPr lang="en-US" altLang="ko-KR" sz="1050" b="1" dirty="0" smtClean="0">
                          <a:latin typeface="+mn-lt"/>
                        </a:rPr>
                        <a:t>27</a:t>
                      </a:r>
                      <a:endParaRPr lang="ko-KR" altLang="en-US" sz="105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88677941"/>
                  </a:ext>
                </a:extLst>
              </a:tr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n-lt"/>
                        </a:rPr>
                        <a:t>원장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1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1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-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11763214"/>
                  </a:ext>
                </a:extLst>
              </a:tr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err="1" smtClean="0">
                          <a:latin typeface="+mn-lt"/>
                        </a:rPr>
                        <a:t>의사직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37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28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n-lt"/>
                        </a:rPr>
                        <a:t>△</a:t>
                      </a:r>
                      <a:r>
                        <a:rPr lang="en-US" altLang="ko-KR" sz="1050" b="0" dirty="0" smtClean="0">
                          <a:latin typeface="+mn-lt"/>
                        </a:rPr>
                        <a:t>9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74631493"/>
                  </a:ext>
                </a:extLst>
              </a:tr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err="1" smtClean="0">
                          <a:latin typeface="+mn-lt"/>
                        </a:rPr>
                        <a:t>약사직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4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2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0" dirty="0" smtClean="0">
                          <a:latin typeface="+mn-lt"/>
                        </a:rPr>
                        <a:t>△</a:t>
                      </a:r>
                      <a:r>
                        <a:rPr lang="en-US" altLang="ko-KR" sz="1050" b="0" dirty="0" smtClean="0">
                          <a:latin typeface="+mn-lt"/>
                        </a:rPr>
                        <a:t>2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93347771"/>
                  </a:ext>
                </a:extLst>
              </a:tr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err="1" smtClean="0">
                          <a:latin typeface="+mn-lt"/>
                        </a:rPr>
                        <a:t>간호직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160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158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n-lt"/>
                        </a:rPr>
                        <a:t>△</a:t>
                      </a:r>
                      <a:r>
                        <a:rPr lang="en-US" altLang="ko-KR" sz="1050" b="0" dirty="0" smtClean="0">
                          <a:latin typeface="+mn-lt"/>
                        </a:rPr>
                        <a:t>2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01663107"/>
                  </a:ext>
                </a:extLst>
              </a:tr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n-lt"/>
                        </a:rPr>
                        <a:t>사무직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25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21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n-lt"/>
                        </a:rPr>
                        <a:t>△</a:t>
                      </a:r>
                      <a:r>
                        <a:rPr lang="en-US" altLang="ko-KR" sz="1050" b="0" dirty="0" smtClean="0">
                          <a:latin typeface="+mn-lt"/>
                        </a:rPr>
                        <a:t>4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55405635"/>
                  </a:ext>
                </a:extLst>
              </a:tr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err="1" smtClean="0">
                          <a:latin typeface="+mn-lt"/>
                        </a:rPr>
                        <a:t>보건직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53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51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n-lt"/>
                        </a:rPr>
                        <a:t>△</a:t>
                      </a:r>
                      <a:r>
                        <a:rPr lang="en-US" altLang="ko-KR" sz="1050" b="0" dirty="0" smtClean="0">
                          <a:latin typeface="+mn-lt"/>
                        </a:rPr>
                        <a:t>2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87685732"/>
                  </a:ext>
                </a:extLst>
              </a:tr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err="1" smtClean="0">
                          <a:latin typeface="+mn-lt"/>
                        </a:rPr>
                        <a:t>시설관리직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53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51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n-lt"/>
                        </a:rPr>
                        <a:t>△</a:t>
                      </a:r>
                      <a:r>
                        <a:rPr lang="en-US" altLang="ko-KR" sz="1050" b="0" dirty="0" smtClean="0">
                          <a:latin typeface="+mn-lt"/>
                        </a:rPr>
                        <a:t>2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1383800"/>
                  </a:ext>
                </a:extLst>
              </a:tr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err="1" smtClean="0">
                          <a:latin typeface="+mn-lt"/>
                        </a:rPr>
                        <a:t>간호조무직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32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30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n-lt"/>
                        </a:rPr>
                        <a:t>△</a:t>
                      </a:r>
                      <a:r>
                        <a:rPr lang="en-US" altLang="ko-KR" sz="1050" b="0" dirty="0" smtClean="0">
                          <a:latin typeface="+mn-lt"/>
                        </a:rPr>
                        <a:t>2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42499694"/>
                  </a:ext>
                </a:extLst>
              </a:tr>
              <a:tr h="3296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err="1" smtClean="0">
                          <a:latin typeface="+mn-lt"/>
                        </a:rPr>
                        <a:t>공무직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32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0" dirty="0" smtClean="0">
                          <a:latin typeface="+mn-lt"/>
                        </a:rPr>
                        <a:t>28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0" dirty="0" smtClean="0">
                          <a:latin typeface="+mn-lt"/>
                        </a:rPr>
                        <a:t>△</a:t>
                      </a:r>
                      <a:r>
                        <a:rPr lang="en-US" altLang="ko-KR" sz="1050" b="0" dirty="0" smtClean="0">
                          <a:latin typeface="+mn-lt"/>
                        </a:rPr>
                        <a:t>4</a:t>
                      </a:r>
                      <a:endParaRPr lang="ko-KR" altLang="en-US" sz="105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88009285"/>
                  </a:ext>
                </a:extLst>
              </a:tr>
            </a:tbl>
          </a:graphicData>
        </a:graphic>
      </p:graphicFrame>
      <p:sp>
        <p:nvSpPr>
          <p:cNvPr id="32" name="직사각형 31"/>
          <p:cNvSpPr/>
          <p:nvPr/>
        </p:nvSpPr>
        <p:spPr>
          <a:xfrm>
            <a:off x="6804249" y="1632340"/>
            <a:ext cx="2098990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</a:rPr>
              <a:t>(2021. 6. 30.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842532" y="5599864"/>
            <a:ext cx="3848697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200" dirty="0" smtClean="0">
                <a:solidFill>
                  <a:schemeClr val="tx1"/>
                </a:solidFill>
                <a:latin typeface="가는각진제목체" panose="020B0600000101010101" charset="-127"/>
                <a:ea typeface="가는각진제목체" panose="020B0600000101010101" charset="-127"/>
              </a:rPr>
              <a:t>•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정원 외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9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명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200" dirty="0" err="1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별도정원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1,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공보의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6, </a:t>
            </a:r>
            <a:r>
              <a:rPr lang="ko-KR" altLang="en-US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파견의 </a:t>
            </a:r>
            <a:r>
              <a:rPr lang="en-US" altLang="ko-KR" sz="1200" dirty="0" smtClean="0">
                <a:solidFill>
                  <a:schemeClr val="tx1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2)</a:t>
            </a:r>
            <a:endParaRPr lang="ko-KR" altLang="en-US" sz="1200" dirty="0">
              <a:solidFill>
                <a:schemeClr val="tx1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423267" y="1545267"/>
            <a:ext cx="3744416" cy="36787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FFFF">
                  <a:gamma/>
                  <a:shade val="69804"/>
                  <a:invGamma/>
                </a:srgbClr>
              </a:gs>
              <a:gs pos="100000">
                <a:srgbClr val="FFFFFF"/>
              </a:gs>
            </a:gsLst>
            <a:lin ang="5400000" scaled="1"/>
          </a:gradFill>
          <a:ln w="3175" algn="ctr">
            <a:solidFill>
              <a:srgbClr val="B2B2B2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30000"/>
              </a:srgbClr>
            </a:outerShdw>
          </a:effectLst>
        </p:spPr>
        <p:txBody>
          <a:bodyPr vert="horz" wrap="square" lIns="91440" tIns="45720" rIns="3600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   1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실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·2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부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·1</a:t>
            </a:r>
            <a:r>
              <a:rPr lang="ko-KR" altLang="en-US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본부 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19</a:t>
            </a:r>
            <a:r>
              <a:rPr kumimoji="0" lang="ko-KR" altLang="en-US" sz="1100" i="0" u="none" strike="noStrike" kern="0" cap="none" spc="-15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진료과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·5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센터 </a:t>
            </a:r>
            <a:r>
              <a:rPr kumimoji="0" lang="en-US" altLang="ko-KR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4</a:t>
            </a:r>
            <a:r>
              <a:rPr kumimoji="0" lang="ko-KR" altLang="en-US" sz="1100" i="0" u="none" strike="noStrike" kern="0" cap="none" spc="-15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헤드라인M" panose="02030600000101010101" pitchFamily="18" charset="-127"/>
                <a:ea typeface="HY헤드라인M" panose="02030600000101010101" pitchFamily="18" charset="-127"/>
              </a:rPr>
              <a:t>지원과</a:t>
            </a:r>
            <a:r>
              <a:rPr lang="en-US" altLang="ko-KR" sz="1100" kern="0" spc="-15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100" kern="0" spc="-15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·5</a:t>
            </a:r>
            <a:r>
              <a:rPr lang="ko-KR" altLang="en-US" sz="1100" kern="0" spc="-150" dirty="0" err="1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지원실</a:t>
            </a:r>
            <a:endParaRPr kumimoji="0" lang="ko-KR" altLang="en-US" sz="1100" i="0" u="none" strike="noStrike" kern="0" cap="none" spc="-15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040" y="2112368"/>
            <a:ext cx="4168184" cy="400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38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41746" y="201083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Ⅰ.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일반현황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+mj-lt"/>
                <a:ea typeface="+mj-ea"/>
              </a:rPr>
              <a:t>미션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+mj-ea"/>
              </a:rPr>
              <a:t>·</a:t>
            </a:r>
            <a:r>
              <a:rPr lang="ko-KR" altLang="en-US" sz="1900" dirty="0" smtClean="0">
                <a:solidFill>
                  <a:schemeClr val="tx1"/>
                </a:solidFill>
                <a:latin typeface="+mj-lt"/>
                <a:ea typeface="+mj-ea"/>
              </a:rPr>
              <a:t>비전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+mj-ea"/>
              </a:rPr>
              <a:t>·</a:t>
            </a:r>
            <a:r>
              <a:rPr lang="ko-KR" altLang="en-US" sz="1900" dirty="0" smtClean="0">
                <a:solidFill>
                  <a:schemeClr val="tx1"/>
                </a:solidFill>
                <a:latin typeface="+mj-lt"/>
                <a:ea typeface="+mj-ea"/>
              </a:rPr>
              <a:t>경영전략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325410" y="1087522"/>
            <a:ext cx="4389120" cy="4980966"/>
            <a:chOff x="135927" y="1121419"/>
            <a:chExt cx="4389120" cy="5282267"/>
          </a:xfrm>
        </p:grpSpPr>
        <p:pic>
          <p:nvPicPr>
            <p:cNvPr id="21" name="_x342999624" descr="DRW00010e506c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927" y="2187162"/>
              <a:ext cx="4389120" cy="42165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그룹 21"/>
            <p:cNvGrpSpPr/>
            <p:nvPr/>
          </p:nvGrpSpPr>
          <p:grpSpPr>
            <a:xfrm>
              <a:off x="383078" y="1121419"/>
              <a:ext cx="3906581" cy="762500"/>
              <a:chOff x="383078" y="1121419"/>
              <a:chExt cx="3906581" cy="762500"/>
            </a:xfrm>
          </p:grpSpPr>
          <p:sp>
            <p:nvSpPr>
              <p:cNvPr id="23" name="_x230720976"/>
              <p:cNvSpPr>
                <a:spLocks noChangeArrowheads="1"/>
              </p:cNvSpPr>
              <p:nvPr/>
            </p:nvSpPr>
            <p:spPr bwMode="auto">
              <a:xfrm>
                <a:off x="383078" y="1242061"/>
                <a:ext cx="3906581" cy="641858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w="25146">
                <a:solidFill>
                  <a:srgbClr val="193657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ko-KR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Y헤드라인M" panose="02030600000101010101" pitchFamily="18" charset="-127"/>
                  </a:rPr>
                  <a:t> “</a:t>
                </a:r>
                <a:r>
                  <a:rPr kumimoji="0" lang="ko-KR" alt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ea typeface="HY헤드라인M" panose="02030600000101010101" pitchFamily="18" charset="-127"/>
                  </a:rPr>
                  <a:t>우리는 양질의 의료 및 포괄적 공공보건 의료서비스를 제공하여 </a:t>
                </a:r>
                <a:r>
                  <a:rPr kumimoji="0" lang="ko-KR" altLang="en-US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HY헤드라인M" panose="02030600000101010101" pitchFamily="18" charset="-127"/>
                  </a:rPr>
                  <a:t>지역주민의 건강증진과 지역의료 발전에 기여한다</a:t>
                </a:r>
                <a:r>
                  <a:rPr kumimoji="0" lang="en-US" altLang="ko-KR" sz="10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HY헤드라인M" panose="02030600000101010101" pitchFamily="18" charset="-127"/>
                  </a:rPr>
                  <a:t>.”</a:t>
                </a:r>
                <a:endParaRPr kumimoji="0" lang="en-US" altLang="ko-KR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4" name="모서리가 둥근 직사각형 23"/>
              <p:cNvSpPr/>
              <p:nvPr/>
            </p:nvSpPr>
            <p:spPr>
              <a:xfrm>
                <a:off x="1692339" y="1121419"/>
                <a:ext cx="1276296" cy="228378"/>
              </a:xfrm>
              <a:prstGeom prst="round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00" b="1" dirty="0" smtClean="0"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미 션</a:t>
                </a:r>
                <a:endParaRPr lang="ko-KR" altLang="en-US" sz="1400" b="1" dirty="0"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</p:grpSp>
      </p:grpSp>
      <p:grpSp>
        <p:nvGrpSpPr>
          <p:cNvPr id="26" name="그룹 25"/>
          <p:cNvGrpSpPr/>
          <p:nvPr/>
        </p:nvGrpSpPr>
        <p:grpSpPr>
          <a:xfrm>
            <a:off x="5004048" y="1087522"/>
            <a:ext cx="3778650" cy="4980965"/>
            <a:chOff x="4933551" y="1159229"/>
            <a:chExt cx="3778650" cy="5064563"/>
          </a:xfrm>
        </p:grpSpPr>
        <p:grpSp>
          <p:nvGrpSpPr>
            <p:cNvPr id="27" name="그룹 26"/>
            <p:cNvGrpSpPr/>
            <p:nvPr/>
          </p:nvGrpSpPr>
          <p:grpSpPr>
            <a:xfrm>
              <a:off x="4933551" y="1159229"/>
              <a:ext cx="3778650" cy="5064563"/>
              <a:chOff x="4743923" y="692696"/>
              <a:chExt cx="3968277" cy="5504938"/>
            </a:xfrm>
          </p:grpSpPr>
          <p:sp useBgFill="1">
            <p:nvSpPr>
              <p:cNvPr id="29" name="AutoShape 2"/>
              <p:cNvSpPr>
                <a:spLocks noChangeArrowheads="1"/>
              </p:cNvSpPr>
              <p:nvPr/>
            </p:nvSpPr>
            <p:spPr bwMode="auto">
              <a:xfrm>
                <a:off x="4870923" y="3723071"/>
                <a:ext cx="3711373" cy="2352687"/>
              </a:xfrm>
              <a:prstGeom prst="foldedCorner">
                <a:avLst>
                  <a:gd name="adj" fmla="val 12500"/>
                </a:avLst>
              </a:prstGeom>
              <a:ln w="1270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72000" tIns="108000" anchor="t" anchorCtr="0"/>
              <a:lstStyle/>
              <a:p>
                <a:pPr algn="ctr">
                  <a:lnSpc>
                    <a:spcPct val="140000"/>
                  </a:lnSpc>
                </a:pPr>
                <a:endParaRPr lang="en-US" altLang="ko-KR" sz="400" b="1" dirty="0" smtClean="0">
                  <a:solidFill>
                    <a:srgbClr val="01B3C4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300" b="1" dirty="0" smtClean="0">
                    <a:solidFill>
                      <a:srgbClr val="01B3C4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희망이 불어오는 희망의 바람개비 남원의료원</a:t>
                </a:r>
                <a:endParaRPr lang="en-US" altLang="ko-KR" sz="1300" b="1" dirty="0" smtClean="0">
                  <a:solidFill>
                    <a:srgbClr val="01B3C4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l">
                  <a:lnSpc>
                    <a:spcPct val="140000"/>
                  </a:lnSpc>
                </a:pPr>
                <a:endParaRPr lang="en-US" altLang="ko-KR" sz="600" dirty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1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 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건강한 희망의 바람개비라는 컨셉으로 제작된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남원의료원 아이덴티티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,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남원의료원의 전문적인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의료서비스라는 의미를 표현한 바람개비 날개로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환자와 방문객들에게 희망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·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행복을 전달해준다는</a:t>
                </a:r>
                <a:endParaRPr lang="en-US" altLang="ko-KR" sz="1200" dirty="0" smtClean="0">
                  <a:solidFill>
                    <a:srgbClr val="00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한컴돋움" pitchFamily="18" charset="-127"/>
                </a:endParaRPr>
              </a:p>
              <a:p>
                <a:pPr algn="dist">
                  <a:lnSpc>
                    <a:spcPct val="140000"/>
                  </a:lnSpc>
                </a:pP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 </a:t>
                </a:r>
                <a:r>
                  <a:rPr lang="ko-KR" altLang="en-US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의미를 상징함</a:t>
                </a:r>
                <a:r>
                  <a:rPr lang="en-US" altLang="ko-KR" sz="1200" dirty="0" smtClean="0">
                    <a:solidFill>
                      <a:srgbClr val="000000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  <a:cs typeface="한컴돋움" pitchFamily="18" charset="-127"/>
                  </a:rPr>
                  <a:t>.</a:t>
                </a:r>
              </a:p>
            </p:txBody>
          </p:sp>
          <p:sp>
            <p:nvSpPr>
              <p:cNvPr id="30" name="Rectangle 6"/>
              <p:cNvSpPr>
                <a:spLocks noChangeArrowheads="1"/>
              </p:cNvSpPr>
              <p:nvPr/>
            </p:nvSpPr>
            <p:spPr bwMode="auto">
              <a:xfrm>
                <a:off x="4760913" y="1340770"/>
                <a:ext cx="3951287" cy="4856864"/>
              </a:xfrm>
              <a:prstGeom prst="rect">
                <a:avLst/>
              </a:prstGeom>
              <a:noFill/>
              <a:ln w="25400" algn="ctr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88900" indent="-88900" algn="l">
                  <a:buFont typeface="Wingdings" pitchFamily="2" charset="2"/>
                  <a:buNone/>
                </a:pPr>
                <a:endParaRPr lang="en-US" altLang="ko-KR" sz="1200" b="1" dirty="0"/>
              </a:p>
              <a:p>
                <a:pPr marL="88900" indent="-88900" algn="l">
                  <a:buFont typeface="Wingdings" pitchFamily="2" charset="2"/>
                  <a:buChar char="l"/>
                </a:pPr>
                <a:endParaRPr lang="en-US" altLang="ko-KR" sz="1100" dirty="0">
                  <a:latin typeface="휴먼모음T" pitchFamily="18" charset="-127"/>
                  <a:ea typeface="휴먼모음T" pitchFamily="18" charset="-127"/>
                </a:endParaRPr>
              </a:p>
              <a:p>
                <a:pPr marL="88900" indent="-88900" algn="l">
                  <a:buFont typeface="Wingdings" pitchFamily="2" charset="2"/>
                  <a:buChar char="l"/>
                </a:pPr>
                <a:endParaRPr lang="en-US" altLang="ko-KR" sz="1100" dirty="0">
                  <a:latin typeface="휴먼모음T" pitchFamily="18" charset="-127"/>
                  <a:ea typeface="휴먼모음T" pitchFamily="18" charset="-127"/>
                </a:endParaRPr>
              </a:p>
            </p:txBody>
          </p:sp>
          <p:grpSp>
            <p:nvGrpSpPr>
              <p:cNvPr id="31" name="그룹 30"/>
              <p:cNvGrpSpPr/>
              <p:nvPr/>
            </p:nvGrpSpPr>
            <p:grpSpPr>
              <a:xfrm>
                <a:off x="4743923" y="692696"/>
                <a:ext cx="3959223" cy="406400"/>
                <a:chOff x="433390" y="985824"/>
                <a:chExt cx="3959223" cy="406400"/>
              </a:xfrm>
            </p:grpSpPr>
            <p:sp>
              <p:nvSpPr>
                <p:cNvPr id="32" name="AutoShape 3"/>
                <p:cNvSpPr>
                  <a:spLocks noChangeArrowheads="1"/>
                </p:cNvSpPr>
                <p:nvPr/>
              </p:nvSpPr>
              <p:spPr bwMode="gray">
                <a:xfrm>
                  <a:off x="433390" y="985824"/>
                  <a:ext cx="3959223" cy="406400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C0C0C0"/>
                    </a:gs>
                    <a:gs pos="50000">
                      <a:srgbClr val="C0C0C0">
                        <a:gamma/>
                        <a:tint val="15294"/>
                        <a:invGamma/>
                      </a:srgbClr>
                    </a:gs>
                    <a:gs pos="100000">
                      <a:srgbClr val="C0C0C0"/>
                    </a:gs>
                  </a:gsLst>
                  <a:lin ang="2700000" scaled="1"/>
                </a:gradFill>
                <a:ln w="28575">
                  <a:solidFill>
                    <a:srgbClr val="969696"/>
                  </a:solidFill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/>
                </a:p>
              </p:txBody>
            </p:sp>
            <p:sp>
              <p:nvSpPr>
                <p:cNvPr id="33" name="Rectangle 4"/>
                <p:cNvSpPr>
                  <a:spLocks noChangeArrowheads="1"/>
                </p:cNvSpPr>
                <p:nvPr/>
              </p:nvSpPr>
              <p:spPr bwMode="auto">
                <a:xfrm>
                  <a:off x="1949579" y="1040442"/>
                  <a:ext cx="902811" cy="307777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lvl="0"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ko-KR" altLang="en-US" sz="1400" kern="0" dirty="0" smtClean="0">
                      <a:latin typeface="HY울릉도M" pitchFamily="18" charset="-127"/>
                      <a:ea typeface="HY울릉도M" pitchFamily="18" charset="-127"/>
                    </a:rPr>
                    <a:t>심볼마크</a:t>
                  </a:r>
                  <a:endParaRPr kumimoji="0" lang="en-US" altLang="ko-KR" sz="1400" kern="0" dirty="0" smtClean="0"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  <p:grpSp>
              <p:nvGrpSpPr>
                <p:cNvPr id="34" name="Group 5"/>
                <p:cNvGrpSpPr>
                  <a:grpSpLocks/>
                </p:cNvGrpSpPr>
                <p:nvPr/>
              </p:nvGrpSpPr>
              <p:grpSpPr bwMode="auto">
                <a:xfrm>
                  <a:off x="560390" y="1076311"/>
                  <a:ext cx="228600" cy="228600"/>
                  <a:chOff x="2161" y="696"/>
                  <a:chExt cx="1360" cy="1356"/>
                </a:xfrm>
              </p:grpSpPr>
              <p:grpSp>
                <p:nvGrpSpPr>
                  <p:cNvPr id="49" name="Group 6"/>
                  <p:cNvGrpSpPr>
                    <a:grpSpLocks/>
                  </p:cNvGrpSpPr>
                  <p:nvPr/>
                </p:nvGrpSpPr>
                <p:grpSpPr bwMode="auto">
                  <a:xfrm>
                    <a:off x="2161" y="696"/>
                    <a:ext cx="1360" cy="1356"/>
                    <a:chOff x="2508" y="1231"/>
                    <a:chExt cx="1248" cy="1240"/>
                  </a:xfrm>
                </p:grpSpPr>
                <p:sp>
                  <p:nvSpPr>
                    <p:cNvPr id="54" name="Oval 7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508" y="1231"/>
                      <a:ext cx="1248" cy="1240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55" name="Oval 8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541" y="1256"/>
                      <a:ext cx="1190" cy="1190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26275"/>
                            <a:invGamma/>
                          </a:srgbClr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56" name="Oval 9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590" y="1305"/>
                      <a:ext cx="1092" cy="1092"/>
                    </a:xfrm>
                    <a:prstGeom prst="ellipse">
                      <a:avLst/>
                    </a:prstGeom>
                    <a:solidFill>
                      <a:srgbClr val="808080">
                        <a:alpha val="25000"/>
                      </a:srgbClr>
                    </a:soli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57" name="Oval 10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623" y="1330"/>
                      <a:ext cx="1026" cy="1026"/>
                    </a:xfrm>
                    <a:prstGeom prst="ellipse">
                      <a:avLst/>
                    </a:prstGeom>
                    <a:solidFill>
                      <a:srgbClr val="808080">
                        <a:alpha val="30000"/>
                      </a:srgbClr>
                    </a:soli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58" name="Oval 11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637" y="1346"/>
                      <a:ext cx="993" cy="994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>
                            <a:gamma/>
                            <a:shade val="36078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</p:grpSp>
              <p:sp>
                <p:nvSpPr>
                  <p:cNvPr id="50" name="Oval 12"/>
                  <p:cNvSpPr>
                    <a:spLocks noChangeArrowheads="1"/>
                  </p:cNvSpPr>
                  <p:nvPr/>
                </p:nvSpPr>
                <p:spPr bwMode="gray">
                  <a:xfrm>
                    <a:off x="2322" y="845"/>
                    <a:ext cx="1054" cy="105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3366CC">
                          <a:gamma/>
                          <a:shade val="46275"/>
                          <a:invGamma/>
                        </a:srgbClr>
                      </a:gs>
                      <a:gs pos="100000">
                        <a:srgbClr val="3366CC"/>
                      </a:gs>
                    </a:gsLst>
                    <a:lin ang="5400000" scaled="1"/>
                  </a:gradFill>
                  <a:ln w="57150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  <p:grpSp>
              <p:nvGrpSpPr>
                <p:cNvPr id="35" name="Group 13"/>
                <p:cNvGrpSpPr>
                  <a:grpSpLocks/>
                </p:cNvGrpSpPr>
                <p:nvPr/>
              </p:nvGrpSpPr>
              <p:grpSpPr bwMode="auto">
                <a:xfrm>
                  <a:off x="4029072" y="1066786"/>
                  <a:ext cx="247650" cy="247650"/>
                  <a:chOff x="2161" y="696"/>
                  <a:chExt cx="1360" cy="1356"/>
                </a:xfrm>
              </p:grpSpPr>
              <p:grpSp>
                <p:nvGrpSpPr>
                  <p:cNvPr id="36" name="Group 14"/>
                  <p:cNvGrpSpPr>
                    <a:grpSpLocks/>
                  </p:cNvGrpSpPr>
                  <p:nvPr/>
                </p:nvGrpSpPr>
                <p:grpSpPr bwMode="auto">
                  <a:xfrm>
                    <a:off x="2161" y="696"/>
                    <a:ext cx="1360" cy="1356"/>
                    <a:chOff x="2508" y="1231"/>
                    <a:chExt cx="1248" cy="1240"/>
                  </a:xfrm>
                </p:grpSpPr>
                <p:sp>
                  <p:nvSpPr>
                    <p:cNvPr id="42" name="Oval 15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508" y="1231"/>
                      <a:ext cx="1248" cy="1240"/>
                    </a:xfrm>
                    <a:prstGeom prst="ellipse">
                      <a:avLst/>
                    </a:prstGeom>
                    <a:solidFill>
                      <a:srgbClr val="808080"/>
                    </a:soli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45" name="Oval 16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541" y="1256"/>
                      <a:ext cx="1190" cy="1190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/>
                        </a:gs>
                        <a:gs pos="100000">
                          <a:srgbClr val="FFFFFF">
                            <a:gamma/>
                            <a:shade val="26275"/>
                            <a:invGamma/>
                          </a:srgbClr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46" name="Oval 17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590" y="1305"/>
                      <a:ext cx="1092" cy="1092"/>
                    </a:xfrm>
                    <a:prstGeom prst="ellipse">
                      <a:avLst/>
                    </a:prstGeom>
                    <a:solidFill>
                      <a:srgbClr val="808080">
                        <a:alpha val="25000"/>
                      </a:srgbClr>
                    </a:soli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47" name="Oval 18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623" y="1330"/>
                      <a:ext cx="1026" cy="1026"/>
                    </a:xfrm>
                    <a:prstGeom prst="ellipse">
                      <a:avLst/>
                    </a:prstGeom>
                    <a:solidFill>
                      <a:srgbClr val="808080">
                        <a:alpha val="30000"/>
                      </a:srgbClr>
                    </a:soli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  <p:sp>
                  <p:nvSpPr>
                    <p:cNvPr id="48" name="Oval 19"/>
                    <p:cNvSpPr>
                      <a:spLocks noChangeArrowheads="1"/>
                    </p:cNvSpPr>
                    <p:nvPr/>
                  </p:nvSpPr>
                  <p:spPr bwMode="gray">
                    <a:xfrm>
                      <a:off x="2637" y="1346"/>
                      <a:ext cx="993" cy="994"/>
                    </a:xfrm>
                    <a:prstGeom prst="ellipse">
                      <a:avLst/>
                    </a:prstGeom>
                    <a:gradFill rotWithShape="1">
                      <a:gsLst>
                        <a:gs pos="0">
                          <a:srgbClr val="FFFFFF">
                            <a:gamma/>
                            <a:shade val="36078"/>
                            <a:invGamma/>
                          </a:srgbClr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  <a:ln w="9525" algn="ctr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vert="horz" wrap="none" lIns="91440" tIns="45720" rIns="91440" bIns="45720" numCol="1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ko-KR" altLang="en-US" dirty="0"/>
                    </a:p>
                  </p:txBody>
                </p:sp>
              </p:grpSp>
              <p:sp>
                <p:nvSpPr>
                  <p:cNvPr id="40" name="Oval 20"/>
                  <p:cNvSpPr>
                    <a:spLocks noChangeArrowheads="1"/>
                  </p:cNvSpPr>
                  <p:nvPr/>
                </p:nvSpPr>
                <p:spPr bwMode="gray">
                  <a:xfrm>
                    <a:off x="2322" y="845"/>
                    <a:ext cx="1054" cy="105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3366CC">
                          <a:gamma/>
                          <a:shade val="46275"/>
                          <a:invGamma/>
                        </a:srgbClr>
                      </a:gs>
                      <a:gs pos="100000">
                        <a:srgbClr val="3366CC"/>
                      </a:gs>
                    </a:gsLst>
                    <a:lin ang="5400000" scaled="1"/>
                  </a:gradFill>
                  <a:ln w="57150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</p:grpSp>
        </p:grpSp>
        <p:pic>
          <p:nvPicPr>
            <p:cNvPr id="28" name="_x236306200" descr="EMB00039798bd1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6" y="2181795"/>
              <a:ext cx="1377950" cy="13192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4741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10758" y="549223"/>
            <a:ext cx="9133242" cy="468000"/>
            <a:chOff x="10758" y="179960"/>
            <a:chExt cx="9133242" cy="360040"/>
          </a:xfrm>
        </p:grpSpPr>
        <p:sp>
          <p:nvSpPr>
            <p:cNvPr id="23" name="직사각형 22"/>
            <p:cNvSpPr/>
            <p:nvPr/>
          </p:nvSpPr>
          <p:spPr>
            <a:xfrm>
              <a:off x="3024000" y="180000"/>
              <a:ext cx="6120000" cy="360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75000"/>
                  </a:schemeClr>
                </a:gs>
                <a:gs pos="13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37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0758" y="179960"/>
              <a:ext cx="3024000" cy="3600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BB5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설명 잘해주는 병원</a:t>
              </a: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Ⅱ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경 영 실 적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670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경영실적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+mj-lt"/>
                <a:ea typeface="+mj-ea"/>
              </a:rPr>
              <a:t>예산규모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316354"/>
              </p:ext>
            </p:extLst>
          </p:nvPr>
        </p:nvGraphicFramePr>
        <p:xfrm>
          <a:off x="243055" y="1855585"/>
          <a:ext cx="4400953" cy="426286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68505">
                  <a:extLst>
                    <a:ext uri="{9D8B030D-6E8A-4147-A177-3AD203B41FA5}">
                      <a16:colId xmlns:a16="http://schemas.microsoft.com/office/drawing/2014/main" xmlns="" val="199710488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74982113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73928782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81731751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661786003"/>
                    </a:ext>
                  </a:extLst>
                </a:gridCol>
              </a:tblGrid>
              <a:tr h="37129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구 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증 감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2021. 5</a:t>
                      </a:r>
                      <a:r>
                        <a:rPr lang="ko-KR" altLang="en-US" sz="1100" dirty="0" smtClean="0">
                          <a:latin typeface="+mn-lt"/>
                        </a:rPr>
                        <a:t>월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2020</a:t>
                      </a:r>
                      <a:r>
                        <a:rPr lang="ko-KR" altLang="en-US" sz="1100" dirty="0" smtClean="0">
                          <a:latin typeface="+mn-lt"/>
                        </a:rPr>
                        <a:t>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19059355"/>
                  </a:ext>
                </a:extLst>
              </a:tr>
              <a:tr h="48644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lt"/>
                        </a:rPr>
                        <a:t>수입 총계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b="1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10,174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52,992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63,166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88677941"/>
                  </a:ext>
                </a:extLst>
              </a:tr>
              <a:tr h="48644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사업수익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6,422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38,838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32,416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11763214"/>
                  </a:ext>
                </a:extLst>
              </a:tr>
              <a:tr h="48644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자본수입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17,769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7,061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24,830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4631493"/>
                  </a:ext>
                </a:extLst>
              </a:tr>
              <a:tr h="48644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이월금수입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1,173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7,093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5,920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35399048"/>
                  </a:ext>
                </a:extLst>
              </a:tr>
              <a:tr h="486446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lt"/>
                        </a:rPr>
                        <a:t>지출 총계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b="1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10,174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52,992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63,166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93347771"/>
                  </a:ext>
                </a:extLst>
              </a:tr>
              <a:tr h="48644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사업비용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3,449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40,229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36,780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01663107"/>
                  </a:ext>
                </a:extLst>
              </a:tr>
              <a:tr h="48644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자본지출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12,798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9,131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21,929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5405635"/>
                  </a:ext>
                </a:extLst>
              </a:tr>
              <a:tr h="48644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과년도미지급금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825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3,632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4,457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4287685732"/>
                  </a:ext>
                </a:extLst>
              </a:tr>
            </a:tbl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395536" y="1124744"/>
            <a:ext cx="1335878" cy="288032"/>
            <a:chOff x="395536" y="1124744"/>
            <a:chExt cx="133587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15212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예산규모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28" name="차트 27"/>
          <p:cNvGraphicFramePr/>
          <p:nvPr>
            <p:extLst>
              <p:ext uri="{D42A27DB-BD31-4B8C-83A1-F6EECF244321}">
                <p14:modId xmlns:p14="http://schemas.microsoft.com/office/powerpoint/2010/main" val="3643084780"/>
              </p:ext>
            </p:extLst>
          </p:nvPr>
        </p:nvGraphicFramePr>
        <p:xfrm>
          <a:off x="5004048" y="1640850"/>
          <a:ext cx="3899190" cy="2536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직사각형 29"/>
          <p:cNvSpPr/>
          <p:nvPr/>
        </p:nvSpPr>
        <p:spPr>
          <a:xfrm>
            <a:off x="4993290" y="4416426"/>
            <a:ext cx="3899190" cy="1696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○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’20</a:t>
            </a:r>
            <a:r>
              <a:rPr lang="ko-KR" altLang="en-US" sz="1200" dirty="0">
                <a:solidFill>
                  <a:schemeClr val="tx1"/>
                </a:solidFill>
                <a:latin typeface="+mn-ea"/>
              </a:rPr>
              <a:t>년 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대비 </a:t>
            </a:r>
            <a:r>
              <a:rPr lang="en-US" altLang="ko-KR" sz="1200" dirty="0" smtClean="0">
                <a:solidFill>
                  <a:schemeClr val="tx1"/>
                </a:solidFill>
                <a:latin typeface="+mn-ea"/>
              </a:rPr>
              <a:t>’21</a:t>
            </a:r>
            <a:r>
              <a:rPr lang="ko-KR" altLang="en-US" sz="1200" dirty="0" smtClean="0">
                <a:solidFill>
                  <a:schemeClr val="tx1"/>
                </a:solidFill>
                <a:latin typeface="+mn-ea"/>
              </a:rPr>
              <a:t>년 예산규모</a:t>
            </a:r>
            <a:endParaRPr lang="en-US" altLang="ko-KR" sz="1200" dirty="0" smtClean="0">
              <a:solidFill>
                <a:schemeClr val="tx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00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00" spc="-150" dirty="0" err="1" smtClean="0">
                <a:solidFill>
                  <a:schemeClr val="tx1"/>
                </a:solidFill>
                <a:latin typeface="+mn-ea"/>
              </a:rPr>
              <a:t>사업수익</a:t>
            </a:r>
            <a:r>
              <a:rPr lang="ko-KR" altLang="en-US" sz="1000" spc="-15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spc="-150" dirty="0" smtClean="0">
                <a:solidFill>
                  <a:srgbClr val="0070C0"/>
                </a:solidFill>
                <a:latin typeface="+mn-ea"/>
              </a:rPr>
              <a:t>64</a:t>
            </a:r>
            <a:r>
              <a:rPr lang="ko-KR" altLang="en-US" sz="1000" spc="-150" dirty="0" smtClean="0">
                <a:solidFill>
                  <a:srgbClr val="0070C0"/>
                </a:solidFill>
                <a:latin typeface="+mn-ea"/>
              </a:rPr>
              <a:t>억 증가</a:t>
            </a:r>
            <a:r>
              <a:rPr lang="en-US" altLang="ko-KR" sz="8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의료 수익 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△</a:t>
            </a:r>
            <a:r>
              <a:rPr lang="en-US" altLang="ko-KR" sz="800" dirty="0" smtClean="0">
                <a:solidFill>
                  <a:schemeClr val="tx1"/>
                </a:solidFill>
                <a:latin typeface="+mn-ea"/>
              </a:rPr>
              <a:t>11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억</a:t>
            </a:r>
            <a:r>
              <a:rPr lang="en-US" altLang="ko-KR" sz="8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의료 외 수익 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800" dirty="0" smtClean="0">
                <a:solidFill>
                  <a:schemeClr val="tx1"/>
                </a:solidFill>
                <a:latin typeface="+mn-ea"/>
              </a:rPr>
              <a:t>75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억</a:t>
            </a:r>
            <a:r>
              <a:rPr lang="en-US" altLang="ko-KR" sz="800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00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00" spc="-160" dirty="0" err="1" smtClean="0">
                <a:solidFill>
                  <a:schemeClr val="tx1"/>
                </a:solidFill>
                <a:latin typeface="+mn-ea"/>
              </a:rPr>
              <a:t>자본수입</a:t>
            </a:r>
            <a:r>
              <a:rPr lang="ko-KR" altLang="en-US" sz="1000" spc="-16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spc="-160" dirty="0" smtClean="0">
                <a:solidFill>
                  <a:srgbClr val="FF0000"/>
                </a:solidFill>
                <a:latin typeface="+mn-ea"/>
              </a:rPr>
              <a:t>177</a:t>
            </a:r>
            <a:r>
              <a:rPr lang="ko-KR" altLang="en-US" sz="1000" spc="-160" dirty="0" smtClean="0">
                <a:solidFill>
                  <a:srgbClr val="FF0000"/>
                </a:solidFill>
                <a:latin typeface="+mn-ea"/>
              </a:rPr>
              <a:t>억 감소</a:t>
            </a:r>
            <a:r>
              <a:rPr lang="en-US" altLang="ko-KR" sz="800" spc="-1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800" spc="-100" dirty="0" smtClean="0">
                <a:solidFill>
                  <a:schemeClr val="tx1"/>
                </a:solidFill>
                <a:latin typeface="+mn-ea"/>
              </a:rPr>
              <a:t>투자자산수입 </a:t>
            </a:r>
            <a:r>
              <a:rPr lang="ko-KR" altLang="en-US" sz="800" spc="-100" dirty="0" smtClean="0">
                <a:solidFill>
                  <a:schemeClr val="tx1"/>
                </a:solidFill>
                <a:latin typeface="+mn-ea"/>
              </a:rPr>
              <a:t>△</a:t>
            </a:r>
            <a:r>
              <a:rPr lang="en-US" altLang="ko-KR" sz="800" spc="-100" dirty="0" smtClean="0">
                <a:solidFill>
                  <a:schemeClr val="tx1"/>
                </a:solidFill>
                <a:latin typeface="+mn-ea"/>
              </a:rPr>
              <a:t>4</a:t>
            </a:r>
            <a:r>
              <a:rPr lang="ko-KR" altLang="en-US" sz="800" spc="-100" dirty="0" smtClean="0">
                <a:solidFill>
                  <a:schemeClr val="tx1"/>
                </a:solidFill>
                <a:latin typeface="+mn-ea"/>
              </a:rPr>
              <a:t>억</a:t>
            </a:r>
            <a:r>
              <a:rPr lang="en-US" altLang="ko-KR" sz="800" spc="-1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800" spc="-100" dirty="0" smtClean="0">
                <a:solidFill>
                  <a:schemeClr val="tx1"/>
                </a:solidFill>
                <a:latin typeface="+mn-ea"/>
              </a:rPr>
              <a:t>고정부채차입 </a:t>
            </a:r>
            <a:r>
              <a:rPr lang="ko-KR" altLang="en-US" sz="800" spc="-100" dirty="0" smtClean="0">
                <a:solidFill>
                  <a:schemeClr val="tx1"/>
                </a:solidFill>
                <a:latin typeface="+mn-ea"/>
              </a:rPr>
              <a:t>△</a:t>
            </a:r>
            <a:r>
              <a:rPr lang="en-US" altLang="ko-KR" sz="800" spc="-100" dirty="0" smtClean="0">
                <a:solidFill>
                  <a:schemeClr val="tx1"/>
                </a:solidFill>
                <a:latin typeface="+mn-ea"/>
              </a:rPr>
              <a:t>123</a:t>
            </a:r>
            <a:r>
              <a:rPr lang="ko-KR" altLang="en-US" sz="800" spc="-100" dirty="0" smtClean="0">
                <a:solidFill>
                  <a:schemeClr val="tx1"/>
                </a:solidFill>
                <a:latin typeface="+mn-ea"/>
              </a:rPr>
              <a:t>억</a:t>
            </a:r>
            <a:r>
              <a:rPr lang="en-US" altLang="ko-KR" sz="800" spc="-1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800" spc="-100" dirty="0" err="1" smtClean="0">
                <a:solidFill>
                  <a:schemeClr val="tx1"/>
                </a:solidFill>
                <a:latin typeface="+mn-ea"/>
              </a:rPr>
              <a:t>자본및잉여금</a:t>
            </a:r>
            <a:r>
              <a:rPr lang="ko-KR" altLang="en-US" sz="800" spc="-1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800" spc="-100" dirty="0" smtClean="0">
                <a:solidFill>
                  <a:schemeClr val="tx1"/>
                </a:solidFill>
                <a:latin typeface="+mn-ea"/>
              </a:rPr>
              <a:t>△</a:t>
            </a:r>
            <a:r>
              <a:rPr lang="en-US" altLang="ko-KR" sz="800" spc="-100" dirty="0" smtClean="0">
                <a:solidFill>
                  <a:schemeClr val="tx1"/>
                </a:solidFill>
                <a:latin typeface="+mn-ea"/>
              </a:rPr>
              <a:t>50</a:t>
            </a:r>
            <a:r>
              <a:rPr lang="ko-KR" altLang="en-US" sz="800" spc="-100" dirty="0" smtClean="0">
                <a:solidFill>
                  <a:schemeClr val="tx1"/>
                </a:solidFill>
                <a:latin typeface="+mn-ea"/>
              </a:rPr>
              <a:t>억</a:t>
            </a:r>
            <a:r>
              <a:rPr lang="en-US" altLang="ko-KR" sz="800" spc="-100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00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00" dirty="0" err="1" smtClean="0">
                <a:solidFill>
                  <a:schemeClr val="tx1"/>
                </a:solidFill>
                <a:latin typeface="+mn-ea"/>
              </a:rPr>
              <a:t>이월금수입</a:t>
            </a:r>
            <a:r>
              <a:rPr lang="ko-KR" altLang="en-US" sz="1000" dirty="0" smtClean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 smtClean="0">
                <a:solidFill>
                  <a:srgbClr val="0070C0"/>
                </a:solidFill>
                <a:latin typeface="+mn-ea"/>
              </a:rPr>
              <a:t>12</a:t>
            </a:r>
            <a:r>
              <a:rPr lang="ko-KR" altLang="en-US" sz="1000" dirty="0" smtClean="0">
                <a:solidFill>
                  <a:srgbClr val="0070C0"/>
                </a:solidFill>
                <a:latin typeface="+mn-ea"/>
              </a:rPr>
              <a:t>억 증가</a:t>
            </a:r>
            <a:r>
              <a:rPr lang="en-US" altLang="ko-KR" sz="8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이월금 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800" dirty="0" smtClean="0">
                <a:solidFill>
                  <a:schemeClr val="tx1"/>
                </a:solidFill>
                <a:latin typeface="+mn-ea"/>
              </a:rPr>
              <a:t>33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억</a:t>
            </a:r>
            <a:r>
              <a:rPr lang="en-US" altLang="ko-KR" sz="8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미수금 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△</a:t>
            </a:r>
            <a:r>
              <a:rPr lang="en-US" altLang="ko-KR" sz="800" dirty="0" smtClean="0">
                <a:solidFill>
                  <a:schemeClr val="tx1"/>
                </a:solidFill>
                <a:latin typeface="+mn-ea"/>
              </a:rPr>
              <a:t>21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억</a:t>
            </a:r>
            <a:r>
              <a:rPr lang="en-US" altLang="ko-KR" sz="800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000" dirty="0" smtClean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00" dirty="0" smtClean="0">
                <a:solidFill>
                  <a:schemeClr val="tx1"/>
                </a:solidFill>
                <a:latin typeface="+mn-ea"/>
              </a:rPr>
              <a:t>사업비용 </a:t>
            </a:r>
            <a:r>
              <a:rPr lang="en-US" altLang="ko-KR" sz="1000" dirty="0" smtClean="0">
                <a:solidFill>
                  <a:srgbClr val="0070C0"/>
                </a:solidFill>
                <a:latin typeface="+mn-ea"/>
              </a:rPr>
              <a:t>34</a:t>
            </a:r>
            <a:r>
              <a:rPr lang="ko-KR" altLang="en-US" sz="1000" dirty="0" smtClean="0">
                <a:solidFill>
                  <a:srgbClr val="0070C0"/>
                </a:solidFill>
                <a:latin typeface="+mn-ea"/>
              </a:rPr>
              <a:t>억 증가</a:t>
            </a:r>
            <a:r>
              <a:rPr lang="en-US" altLang="ko-KR" sz="8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의료 비용 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800" dirty="0" smtClean="0">
                <a:solidFill>
                  <a:schemeClr val="tx1"/>
                </a:solidFill>
                <a:latin typeface="+mn-ea"/>
              </a:rPr>
              <a:t>33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억 </a:t>
            </a:r>
            <a:r>
              <a:rPr lang="en-US" altLang="ko-KR" sz="80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의료 외 비용 등 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증</a:t>
            </a:r>
            <a:r>
              <a:rPr lang="en-US" altLang="ko-KR" sz="800" dirty="0" smtClean="0">
                <a:solidFill>
                  <a:schemeClr val="tx1"/>
                </a:solidFill>
                <a:latin typeface="+mn-ea"/>
              </a:rPr>
              <a:t>1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억</a:t>
            </a:r>
            <a:r>
              <a:rPr lang="en-US" altLang="ko-KR" sz="800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00" dirty="0" smtClean="0">
                <a:solidFill>
                  <a:schemeClr val="tx1"/>
                </a:solidFill>
                <a:latin typeface="+mn-ea"/>
              </a:rPr>
              <a:t>자본지출 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</a:rPr>
              <a:t>128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</a:rPr>
              <a:t>억 감소</a:t>
            </a:r>
            <a:r>
              <a:rPr lang="en-US" altLang="ko-KR" sz="800" spc="-7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800" spc="-70" dirty="0" smtClean="0">
                <a:solidFill>
                  <a:schemeClr val="tx1"/>
                </a:solidFill>
                <a:latin typeface="+mn-ea"/>
              </a:rPr>
              <a:t>투자자산△</a:t>
            </a:r>
            <a:r>
              <a:rPr lang="en-US" altLang="ko-KR" sz="800" spc="-70" dirty="0" smtClean="0">
                <a:solidFill>
                  <a:schemeClr val="tx1"/>
                </a:solidFill>
                <a:latin typeface="+mn-ea"/>
              </a:rPr>
              <a:t>5</a:t>
            </a:r>
            <a:r>
              <a:rPr lang="ko-KR" altLang="en-US" sz="800" spc="-70" dirty="0" smtClean="0">
                <a:solidFill>
                  <a:schemeClr val="tx1"/>
                </a:solidFill>
                <a:latin typeface="+mn-ea"/>
              </a:rPr>
              <a:t>억</a:t>
            </a:r>
            <a:r>
              <a:rPr lang="en-US" altLang="ko-KR" sz="800" spc="-7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800" spc="-70" dirty="0" smtClean="0">
                <a:solidFill>
                  <a:schemeClr val="tx1"/>
                </a:solidFill>
                <a:latin typeface="+mn-ea"/>
              </a:rPr>
              <a:t>유형자산△ </a:t>
            </a:r>
            <a:r>
              <a:rPr lang="en-US" altLang="ko-KR" sz="800" spc="-70" dirty="0" smtClean="0">
                <a:solidFill>
                  <a:schemeClr val="tx1"/>
                </a:solidFill>
                <a:latin typeface="+mn-ea"/>
              </a:rPr>
              <a:t>53</a:t>
            </a:r>
            <a:r>
              <a:rPr lang="ko-KR" altLang="en-US" sz="800" spc="-70" dirty="0" smtClean="0">
                <a:solidFill>
                  <a:schemeClr val="tx1"/>
                </a:solidFill>
                <a:latin typeface="+mn-ea"/>
              </a:rPr>
              <a:t>억</a:t>
            </a:r>
            <a:r>
              <a:rPr lang="en-US" altLang="ko-KR" sz="800" spc="-70" dirty="0" smtClean="0">
                <a:solidFill>
                  <a:schemeClr val="tx1"/>
                </a:solidFill>
                <a:latin typeface="+mn-ea"/>
              </a:rPr>
              <a:t>, </a:t>
            </a:r>
            <a:r>
              <a:rPr lang="ko-KR" altLang="en-US" sz="800" spc="-70" dirty="0" smtClean="0">
                <a:solidFill>
                  <a:schemeClr val="tx1"/>
                </a:solidFill>
                <a:latin typeface="+mn-ea"/>
              </a:rPr>
              <a:t>고정부채 등 </a:t>
            </a:r>
            <a:r>
              <a:rPr lang="ko-KR" altLang="en-US" sz="800" spc="-70" dirty="0" smtClean="0">
                <a:solidFill>
                  <a:schemeClr val="tx1"/>
                </a:solidFill>
                <a:latin typeface="+mn-ea"/>
              </a:rPr>
              <a:t>△</a:t>
            </a:r>
            <a:r>
              <a:rPr lang="en-US" altLang="ko-KR" sz="800" spc="-70" dirty="0" smtClean="0">
                <a:solidFill>
                  <a:schemeClr val="tx1"/>
                </a:solidFill>
                <a:latin typeface="+mn-ea"/>
              </a:rPr>
              <a:t>70</a:t>
            </a:r>
            <a:r>
              <a:rPr lang="ko-KR" altLang="en-US" sz="800" spc="-70" dirty="0" smtClean="0">
                <a:solidFill>
                  <a:schemeClr val="tx1"/>
                </a:solidFill>
                <a:latin typeface="+mn-ea"/>
              </a:rPr>
              <a:t>억</a:t>
            </a:r>
            <a:r>
              <a:rPr lang="en-US" altLang="ko-KR" sz="800" spc="-70" dirty="0" smtClean="0">
                <a:solidFill>
                  <a:schemeClr val="tx1"/>
                </a:solidFill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000" dirty="0" smtClean="0">
                <a:solidFill>
                  <a:schemeClr val="tx1"/>
                </a:solidFill>
                <a:latin typeface="+mn-ea"/>
              </a:rPr>
              <a:t> 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- </a:t>
            </a:r>
            <a:r>
              <a:rPr lang="ko-KR" altLang="en-US" sz="1000" dirty="0" smtClean="0">
                <a:solidFill>
                  <a:schemeClr val="tx1"/>
                </a:solidFill>
                <a:latin typeface="+mn-ea"/>
              </a:rPr>
              <a:t>과년도미지급금 </a:t>
            </a:r>
            <a:r>
              <a:rPr lang="en-US" altLang="ko-KR" sz="1000" dirty="0" smtClean="0">
                <a:solidFill>
                  <a:srgbClr val="FF0000"/>
                </a:solidFill>
                <a:latin typeface="+mn-ea"/>
              </a:rPr>
              <a:t>8</a:t>
            </a:r>
            <a:r>
              <a:rPr lang="ko-KR" altLang="en-US" sz="1000" dirty="0" smtClean="0">
                <a:solidFill>
                  <a:srgbClr val="FF0000"/>
                </a:solidFill>
                <a:latin typeface="+mn-ea"/>
              </a:rPr>
              <a:t>억 감소</a:t>
            </a:r>
            <a:r>
              <a:rPr lang="en-US" altLang="ko-KR" sz="800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미지급금 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△</a:t>
            </a:r>
            <a:r>
              <a:rPr lang="en-US" altLang="ko-KR" sz="800" dirty="0" smtClean="0">
                <a:solidFill>
                  <a:schemeClr val="tx1"/>
                </a:solidFill>
                <a:latin typeface="+mn-ea"/>
              </a:rPr>
              <a:t>8</a:t>
            </a:r>
            <a:r>
              <a:rPr lang="ko-KR" altLang="en-US" sz="800" dirty="0" smtClean="0">
                <a:solidFill>
                  <a:schemeClr val="tx1"/>
                </a:solidFill>
                <a:latin typeface="+mn-ea"/>
              </a:rPr>
              <a:t>억</a:t>
            </a:r>
            <a:r>
              <a:rPr lang="en-US" altLang="ko-KR" sz="800" dirty="0" smtClean="0">
                <a:solidFill>
                  <a:schemeClr val="tx1"/>
                </a:solidFill>
                <a:latin typeface="+mn-ea"/>
              </a:rPr>
              <a:t>)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2051720" y="1592707"/>
            <a:ext cx="2681927" cy="252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000" dirty="0" smtClean="0">
                <a:solidFill>
                  <a:schemeClr val="tx1"/>
                </a:solidFill>
              </a:rPr>
              <a:t>(2021. 5. 31.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004048" y="4069534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예산 증감 요인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4975072" y="2136150"/>
            <a:ext cx="1253112" cy="212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1000" b="1" dirty="0" smtClean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530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en-US" altLang="ko-KR" sz="1000" b="1" dirty="0">
              <a:solidFill>
                <a:schemeClr val="tx1"/>
              </a:solidFill>
            </a:endParaRPr>
          </a:p>
          <a:p>
            <a:pPr algn="ctr">
              <a:lnSpc>
                <a:spcPct val="150000"/>
              </a:lnSpc>
            </a:pPr>
            <a:endParaRPr lang="en-US" altLang="ko-KR" sz="1000" b="1" dirty="0" smtClean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204430" y="1930883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632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7124554" y="2074899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tx1"/>
                </a:solidFill>
              </a:rPr>
              <a:t>533</a:t>
            </a:r>
            <a:r>
              <a:rPr lang="ko-KR" altLang="en-US" sz="1000" b="1" dirty="0">
                <a:solidFill>
                  <a:schemeClr val="tx1"/>
                </a:solidFill>
              </a:rPr>
              <a:t>억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8031378" y="2218915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>
                <a:solidFill>
                  <a:schemeClr val="tx1"/>
                </a:solidFill>
              </a:rPr>
              <a:t>488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en-US" altLang="ko-KR" sz="1000" b="1" dirty="0" smtClean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79286" y="4653136"/>
            <a:ext cx="4064722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직사각형 48"/>
          <p:cNvSpPr/>
          <p:nvPr/>
        </p:nvSpPr>
        <p:spPr>
          <a:xfrm>
            <a:off x="579286" y="2703783"/>
            <a:ext cx="4064722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4993290" y="1189214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연도별 예산규모 추이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3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63557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경영실적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+mj-lt"/>
                <a:ea typeface="+mj-ea"/>
              </a:rPr>
              <a:t>재무상태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092926"/>
              </p:ext>
            </p:extLst>
          </p:nvPr>
        </p:nvGraphicFramePr>
        <p:xfrm>
          <a:off x="243055" y="1855585"/>
          <a:ext cx="4404374" cy="4257837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19783">
                  <a:extLst>
                    <a:ext uri="{9D8B030D-6E8A-4147-A177-3AD203B41FA5}">
                      <a16:colId xmlns:a16="http://schemas.microsoft.com/office/drawing/2014/main" xmlns="" val="1997104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xmlns="" val="503692496"/>
                    </a:ext>
                  </a:extLst>
                </a:gridCol>
                <a:gridCol w="1325156">
                  <a:extLst>
                    <a:ext uri="{9D8B030D-6E8A-4147-A177-3AD203B41FA5}">
                      <a16:colId xmlns:a16="http://schemas.microsoft.com/office/drawing/2014/main" xmlns="" val="2270742361"/>
                    </a:ext>
                  </a:extLst>
                </a:gridCol>
                <a:gridCol w="850385">
                  <a:extLst>
                    <a:ext uri="{9D8B030D-6E8A-4147-A177-3AD203B41FA5}">
                      <a16:colId xmlns:a16="http://schemas.microsoft.com/office/drawing/2014/main" xmlns="" val="2739287827"/>
                    </a:ext>
                  </a:extLst>
                </a:gridCol>
                <a:gridCol w="850385">
                  <a:extLst>
                    <a:ext uri="{9D8B030D-6E8A-4147-A177-3AD203B41FA5}">
                      <a16:colId xmlns:a16="http://schemas.microsoft.com/office/drawing/2014/main" xmlns="" val="2817317518"/>
                    </a:ext>
                  </a:extLst>
                </a:gridCol>
                <a:gridCol w="850385">
                  <a:extLst>
                    <a:ext uri="{9D8B030D-6E8A-4147-A177-3AD203B41FA5}">
                      <a16:colId xmlns:a16="http://schemas.microsoft.com/office/drawing/2014/main" xmlns="" val="2661786003"/>
                    </a:ext>
                  </a:extLst>
                </a:gridCol>
              </a:tblGrid>
              <a:tr h="386932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구 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증 감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’21. 5</a:t>
                      </a:r>
                      <a:r>
                        <a:rPr lang="ko-KR" altLang="en-US" sz="1100" dirty="0" smtClean="0">
                          <a:latin typeface="+mn-lt"/>
                        </a:rPr>
                        <a:t>월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2020</a:t>
                      </a:r>
                      <a:r>
                        <a:rPr lang="ko-KR" altLang="en-US" sz="1100" dirty="0" smtClean="0">
                          <a:latin typeface="+mn-lt"/>
                        </a:rPr>
                        <a:t>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19059355"/>
                  </a:ext>
                </a:extLst>
              </a:tr>
              <a:tr h="388517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lt"/>
                        </a:rPr>
                        <a:t>자산 총계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4,538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45,185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43,032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88677941"/>
                  </a:ext>
                </a:extLst>
              </a:tr>
              <a:tr h="386932">
                <a:tc rowSpan="2">
                  <a:txBody>
                    <a:bodyPr/>
                    <a:lstStyle/>
                    <a:p>
                      <a:pPr latinLnBrk="1"/>
                      <a:endParaRPr lang="ko-KR" altLang="en-US" sz="1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유동자산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5,394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10,259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7,668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11763214"/>
                  </a:ext>
                </a:extLst>
              </a:tr>
              <a:tr h="38693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비유동자산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+mn-lt"/>
                        </a:rPr>
                        <a:t>-856</a:t>
                      </a:r>
                      <a:endParaRPr lang="ko-KR" altLang="en-US" sz="11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+mn-lt"/>
                        </a:rPr>
                        <a:t>34,926</a:t>
                      </a:r>
                      <a:endParaRPr lang="ko-KR" altLang="en-US" sz="11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+mn-lt"/>
                        </a:rPr>
                        <a:t>35,364</a:t>
                      </a:r>
                      <a:endParaRPr lang="ko-KR" altLang="en-US" sz="11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4631493"/>
                  </a:ext>
                </a:extLst>
              </a:tr>
              <a:tr h="386932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lt"/>
                        </a:rPr>
                        <a:t>부채 총계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4,298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36,848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38,158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93347771"/>
                  </a:ext>
                </a:extLst>
              </a:tr>
              <a:tr h="386932">
                <a:tc rowSpan="5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유동부채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+mn-lt"/>
                        </a:rPr>
                        <a:t>-2,605</a:t>
                      </a:r>
                      <a:endParaRPr lang="ko-KR" altLang="en-US" sz="11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+mn-lt"/>
                        </a:rPr>
                        <a:t>3,556</a:t>
                      </a:r>
                      <a:endParaRPr lang="ko-KR" altLang="en-US" sz="11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+mn-lt"/>
                        </a:rPr>
                        <a:t>5,682</a:t>
                      </a:r>
                      <a:endParaRPr lang="ko-KR" altLang="en-US" sz="11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1663107"/>
                  </a:ext>
                </a:extLst>
              </a:tr>
              <a:tr h="38693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비유동부채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6,903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33,292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32,476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55405635"/>
                  </a:ext>
                </a:extLst>
              </a:tr>
              <a:tr h="38693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장기차입금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4,800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15,204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15,204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7685732"/>
                  </a:ext>
                </a:extLst>
              </a:tr>
              <a:tr h="38693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퇴직급여충당부채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2,103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17,999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17,183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1383800"/>
                  </a:ext>
                </a:extLst>
              </a:tr>
              <a:tr h="386932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임대보증금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89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89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42499694"/>
                  </a:ext>
                </a:extLst>
              </a:tr>
              <a:tr h="386932"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 smtClean="0">
                          <a:latin typeface="+mn-lt"/>
                        </a:rPr>
                        <a:t>자본 총계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240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8,337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4,874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88009285"/>
                  </a:ext>
                </a:extLst>
              </a:tr>
            </a:tbl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395536" y="1124744"/>
            <a:ext cx="1335878" cy="288032"/>
            <a:chOff x="395536" y="1124744"/>
            <a:chExt cx="133587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15212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재무상태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28" name="차트 27"/>
          <p:cNvGraphicFramePr/>
          <p:nvPr>
            <p:extLst>
              <p:ext uri="{D42A27DB-BD31-4B8C-83A1-F6EECF244321}">
                <p14:modId xmlns:p14="http://schemas.microsoft.com/office/powerpoint/2010/main" val="2289620617"/>
              </p:ext>
            </p:extLst>
          </p:nvPr>
        </p:nvGraphicFramePr>
        <p:xfrm>
          <a:off x="5004048" y="1681263"/>
          <a:ext cx="3899190" cy="2536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직사각형 29"/>
          <p:cNvSpPr/>
          <p:nvPr/>
        </p:nvSpPr>
        <p:spPr>
          <a:xfrm>
            <a:off x="5004049" y="4563560"/>
            <a:ext cx="3899190" cy="15498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○ </a:t>
            </a:r>
            <a:r>
              <a:rPr lang="en-US" altLang="ko-KR" sz="1200" dirty="0" smtClean="0">
                <a:solidFill>
                  <a:schemeClr val="tx1"/>
                </a:solidFill>
                <a:latin typeface="+mj-lt"/>
              </a:rPr>
              <a:t>’20</a:t>
            </a:r>
            <a:r>
              <a:rPr lang="ko-KR" altLang="en-US" sz="1200" dirty="0" smtClean="0">
                <a:solidFill>
                  <a:schemeClr val="tx1"/>
                </a:solidFill>
                <a:latin typeface="+mj-lt"/>
              </a:rPr>
              <a:t>년 부채비율 </a:t>
            </a:r>
            <a:r>
              <a:rPr lang="ko-KR" altLang="en-US" sz="1200" dirty="0" err="1" smtClean="0">
                <a:solidFill>
                  <a:schemeClr val="tx1"/>
                </a:solidFill>
                <a:latin typeface="+mj-lt"/>
              </a:rPr>
              <a:t>증가요인</a:t>
            </a:r>
            <a:endParaRPr lang="en-US" altLang="ko-KR" sz="12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/>
                </a:solidFill>
                <a:latin typeface="+mj-lt"/>
              </a:rPr>
              <a:t>  - </a:t>
            </a:r>
            <a:r>
              <a:rPr lang="ko-KR" altLang="en-US" sz="1000" dirty="0" smtClean="0">
                <a:solidFill>
                  <a:schemeClr val="tx1"/>
                </a:solidFill>
                <a:latin typeface="+mj-lt"/>
              </a:rPr>
              <a:t>감염병전담병원 운영에 따른 의료수익감소</a:t>
            </a:r>
            <a:endParaRPr lang="en-US" altLang="ko-KR" sz="10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  <a:latin typeface="+mj-lt"/>
              </a:rPr>
              <a:t> - </a:t>
            </a:r>
            <a:r>
              <a:rPr lang="ko-KR" altLang="en-US" sz="1000" dirty="0" smtClean="0">
                <a:solidFill>
                  <a:schemeClr val="tx1"/>
                </a:solidFill>
                <a:latin typeface="+mj-lt"/>
              </a:rPr>
              <a:t>코로나</a:t>
            </a:r>
            <a:r>
              <a:rPr lang="en-US" altLang="ko-KR" sz="1000" dirty="0" smtClean="0">
                <a:solidFill>
                  <a:schemeClr val="tx1"/>
                </a:solidFill>
                <a:latin typeface="+mj-lt"/>
              </a:rPr>
              <a:t>19 </a:t>
            </a:r>
            <a:r>
              <a:rPr lang="ko-KR" altLang="en-US" sz="1000" dirty="0" smtClean="0">
                <a:solidFill>
                  <a:schemeClr val="tx1"/>
                </a:solidFill>
                <a:latin typeface="+mj-lt"/>
              </a:rPr>
              <a:t>감염병전담병원 지정운영 차입금 및 </a:t>
            </a:r>
            <a:r>
              <a:rPr lang="ko-KR" altLang="en-US" sz="1000" dirty="0" smtClean="0">
                <a:solidFill>
                  <a:schemeClr val="tx1"/>
                </a:solidFill>
                <a:latin typeface="+mj-lt"/>
              </a:rPr>
              <a:t>퇴직급여 충당</a:t>
            </a:r>
            <a:endParaRPr lang="en-US" altLang="ko-KR" sz="10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altLang="ko-KR" sz="1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  <a:latin typeface="+mj-lt"/>
              </a:rPr>
              <a:t>   </a:t>
            </a:r>
            <a:r>
              <a:rPr lang="ko-KR" altLang="en-US" sz="1000" dirty="0" smtClean="0">
                <a:solidFill>
                  <a:schemeClr val="tx1"/>
                </a:solidFill>
                <a:latin typeface="+mj-lt"/>
              </a:rPr>
              <a:t>부채로 </a:t>
            </a:r>
            <a:r>
              <a:rPr lang="ko-KR" altLang="en-US" sz="1000" dirty="0" smtClean="0">
                <a:solidFill>
                  <a:schemeClr val="tx1"/>
                </a:solidFill>
                <a:latin typeface="+mj-lt"/>
              </a:rPr>
              <a:t>인한 부채증가</a:t>
            </a:r>
            <a:endParaRPr lang="en-US" altLang="ko-KR" sz="10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50000"/>
              </a:lnSpc>
            </a:pPr>
            <a:endParaRPr lang="en-US" altLang="ko-KR" sz="3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○ </a:t>
            </a:r>
            <a:r>
              <a:rPr lang="en-US" altLang="ko-KR" sz="1200" dirty="0">
                <a:solidFill>
                  <a:schemeClr val="tx1"/>
                </a:solidFill>
              </a:rPr>
              <a:t>’21</a:t>
            </a:r>
            <a:r>
              <a:rPr lang="ko-KR" altLang="en-US" sz="1200" dirty="0">
                <a:solidFill>
                  <a:schemeClr val="tx1"/>
                </a:solidFill>
              </a:rPr>
              <a:t>년 </a:t>
            </a:r>
            <a:r>
              <a:rPr lang="en-US" altLang="ko-KR" sz="1200" dirty="0">
                <a:solidFill>
                  <a:schemeClr val="tx1"/>
                </a:solidFill>
              </a:rPr>
              <a:t>5</a:t>
            </a:r>
            <a:r>
              <a:rPr lang="ko-KR" altLang="en-US" sz="1200" dirty="0">
                <a:solidFill>
                  <a:schemeClr val="tx1"/>
                </a:solidFill>
              </a:rPr>
              <a:t>월 부채비율 </a:t>
            </a:r>
            <a:r>
              <a:rPr lang="en-US" altLang="ko-KR" sz="1200" dirty="0" smtClean="0">
                <a:solidFill>
                  <a:schemeClr val="tx1"/>
                </a:solidFill>
              </a:rPr>
              <a:t>: 442</a:t>
            </a:r>
            <a:r>
              <a:rPr lang="en-US" altLang="ko-KR" sz="1200" dirty="0" smtClean="0">
                <a:solidFill>
                  <a:schemeClr val="tx1"/>
                </a:solidFill>
              </a:rPr>
              <a:t>%</a:t>
            </a:r>
          </a:p>
          <a:p>
            <a:pPr>
              <a:lnSpc>
                <a:spcPct val="150000"/>
              </a:lnSpc>
            </a:pPr>
            <a:r>
              <a:rPr lang="en-US" altLang="ko-KR" sz="1000" dirty="0" smtClean="0">
                <a:solidFill>
                  <a:schemeClr val="tx1"/>
                </a:solidFill>
              </a:rPr>
              <a:t>  - (’18</a:t>
            </a:r>
            <a:r>
              <a:rPr lang="ko-KR" altLang="en-US" sz="1000" dirty="0" smtClean="0">
                <a:solidFill>
                  <a:schemeClr val="tx1"/>
                </a:solidFill>
              </a:rPr>
              <a:t>년</a:t>
            </a:r>
            <a:r>
              <a:rPr lang="en-US" altLang="ko-KR" sz="1000" dirty="0" smtClean="0">
                <a:solidFill>
                  <a:schemeClr val="tx1"/>
                </a:solidFill>
              </a:rPr>
              <a:t>) 250%</a:t>
            </a:r>
            <a:r>
              <a:rPr lang="ko-KR" altLang="en-US" sz="1000" dirty="0" smtClean="0">
                <a:solidFill>
                  <a:schemeClr val="tx1"/>
                </a:solidFill>
              </a:rPr>
              <a:t>→</a:t>
            </a:r>
            <a:r>
              <a:rPr lang="en-US" altLang="ko-KR" sz="1000" dirty="0">
                <a:solidFill>
                  <a:schemeClr val="tx1"/>
                </a:solidFill>
              </a:rPr>
              <a:t> (</a:t>
            </a:r>
            <a:r>
              <a:rPr lang="en-US" altLang="ko-KR" sz="1000" dirty="0" smtClean="0">
                <a:solidFill>
                  <a:schemeClr val="tx1"/>
                </a:solidFill>
              </a:rPr>
              <a:t>’19</a:t>
            </a:r>
            <a:r>
              <a:rPr lang="ko-KR" altLang="en-US" sz="1000" dirty="0" smtClean="0">
                <a:solidFill>
                  <a:schemeClr val="tx1"/>
                </a:solidFill>
              </a:rPr>
              <a:t>년</a:t>
            </a:r>
            <a:r>
              <a:rPr lang="en-US" altLang="ko-KR" sz="1000" dirty="0">
                <a:solidFill>
                  <a:schemeClr val="tx1"/>
                </a:solidFill>
              </a:rPr>
              <a:t>) </a:t>
            </a:r>
            <a:r>
              <a:rPr lang="en-US" altLang="ko-KR" sz="1000" dirty="0" smtClean="0">
                <a:solidFill>
                  <a:schemeClr val="tx1"/>
                </a:solidFill>
              </a:rPr>
              <a:t>283%</a:t>
            </a:r>
            <a:r>
              <a:rPr lang="ko-KR" altLang="en-US" sz="1000" dirty="0" smtClean="0">
                <a:solidFill>
                  <a:schemeClr val="tx1"/>
                </a:solidFill>
              </a:rPr>
              <a:t>→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</a:rPr>
              <a:t>(’20</a:t>
            </a:r>
            <a:r>
              <a:rPr lang="ko-KR" altLang="en-US" sz="1000" dirty="0" smtClean="0">
                <a:solidFill>
                  <a:schemeClr val="tx1"/>
                </a:solidFill>
              </a:rPr>
              <a:t>년</a:t>
            </a:r>
            <a:r>
              <a:rPr lang="en-US" altLang="ko-KR" sz="1000" dirty="0">
                <a:solidFill>
                  <a:schemeClr val="tx1"/>
                </a:solidFill>
              </a:rPr>
              <a:t>) </a:t>
            </a:r>
            <a:r>
              <a:rPr lang="en-US" altLang="ko-KR" sz="1000" dirty="0" smtClean="0">
                <a:solidFill>
                  <a:schemeClr val="tx1"/>
                </a:solidFill>
              </a:rPr>
              <a:t>783%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139597" y="2021385"/>
            <a:ext cx="1160595" cy="1834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368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300192" y="1844824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382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7236296" y="2290923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309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8129446" y="2189936"/>
            <a:ext cx="576064" cy="201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311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979712" y="1608986"/>
            <a:ext cx="2753935" cy="2183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000" dirty="0" smtClean="0">
                <a:solidFill>
                  <a:schemeClr val="tx1"/>
                </a:solidFill>
              </a:rPr>
              <a:t>(2021. 5. 31.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79286" y="4563560"/>
            <a:ext cx="4064722" cy="7627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5004048" y="4213550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부채비율 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증가요인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4993290" y="1189214"/>
            <a:ext cx="3899190" cy="295570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연도별 부채총액 추이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5148064" y="1556792"/>
            <a:ext cx="1008112" cy="21211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b="1" dirty="0" smtClean="0">
                <a:latin typeface="+mj-lt"/>
              </a:rPr>
              <a:t>(</a:t>
            </a:r>
            <a:r>
              <a:rPr lang="ko-KR" altLang="en-US" sz="1000" b="1" dirty="0" smtClean="0">
                <a:latin typeface="+mj-lt"/>
              </a:rPr>
              <a:t>부채</a:t>
            </a:r>
            <a:r>
              <a:rPr lang="en-US" altLang="ko-KR" sz="1000" b="1" dirty="0" smtClean="0">
                <a:latin typeface="+mj-lt"/>
              </a:rPr>
              <a:t>)</a:t>
            </a:r>
            <a:endParaRPr lang="ko-KR" altLang="en-US" sz="1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8694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경영실적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j-lt"/>
                <a:ea typeface="+mj-ea"/>
              </a:rPr>
              <a:t>진료현황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999267"/>
              </p:ext>
            </p:extLst>
          </p:nvPr>
        </p:nvGraphicFramePr>
        <p:xfrm>
          <a:off x="332162" y="1556046"/>
          <a:ext cx="8484575" cy="19519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79398">
                  <a:extLst>
                    <a:ext uri="{9D8B030D-6E8A-4147-A177-3AD203B41FA5}">
                      <a16:colId xmlns:a16="http://schemas.microsoft.com/office/drawing/2014/main" xmlns="" val="199710488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xmlns="" val="749821134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xmlns="" val="2739287827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xmlns="" val="2817317518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xmlns="" val="2661786003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xmlns="" val="2959618296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xmlns="" val="947411429"/>
                    </a:ext>
                  </a:extLst>
                </a:gridCol>
              </a:tblGrid>
              <a:tr h="32532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구 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증 감</a:t>
                      </a:r>
                      <a:r>
                        <a:rPr lang="en-US" altLang="ko-KR" sz="1100" dirty="0" smtClean="0">
                          <a:latin typeface="+mn-lt"/>
                        </a:rPr>
                        <a:t>(A-B)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’21. 6</a:t>
                      </a:r>
                      <a:r>
                        <a:rPr lang="ko-KR" altLang="en-US" sz="1100" dirty="0" smtClean="0">
                          <a:latin typeface="+mn-lt"/>
                        </a:rPr>
                        <a:t>월</a:t>
                      </a:r>
                      <a:r>
                        <a:rPr lang="en-US" altLang="ko-KR" sz="1100" dirty="0" smtClean="0">
                          <a:latin typeface="+mn-lt"/>
                        </a:rPr>
                        <a:t>(A)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’20. 6</a:t>
                      </a:r>
                      <a:r>
                        <a:rPr lang="ko-KR" altLang="en-US" sz="1100" dirty="0" smtClean="0">
                          <a:latin typeface="+mn-lt"/>
                        </a:rPr>
                        <a:t>월</a:t>
                      </a:r>
                      <a:r>
                        <a:rPr lang="en-US" altLang="ko-KR" sz="1100" dirty="0" smtClean="0">
                          <a:latin typeface="+mn-lt"/>
                        </a:rPr>
                        <a:t>(B)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손익분기점</a:t>
                      </a:r>
                      <a:r>
                        <a:rPr lang="en-US" altLang="ko-KR" sz="1100" dirty="0" smtClean="0">
                          <a:latin typeface="+mn-lt"/>
                        </a:rPr>
                        <a:t>(C)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달성률</a:t>
                      </a:r>
                      <a:r>
                        <a:rPr lang="en-US" altLang="ko-KR" sz="1100" dirty="0" smtClean="0">
                          <a:latin typeface="+mn-lt"/>
                        </a:rPr>
                        <a:t>(A/C)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19059355"/>
                  </a:ext>
                </a:extLst>
              </a:tr>
              <a:tr h="32532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lt"/>
                        </a:rPr>
                        <a:t>총 계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b="1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7,890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78,300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86,190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121,560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64.4%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88677941"/>
                  </a:ext>
                </a:extLst>
              </a:tr>
              <a:tr h="325320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입 원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13,443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7,166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20,609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19,682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36.4%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11763214"/>
                  </a:ext>
                </a:extLst>
              </a:tr>
              <a:tr h="32532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외 </a:t>
                      </a:r>
                      <a:r>
                        <a:rPr lang="ko-KR" altLang="en-US" sz="1100" dirty="0" err="1" smtClean="0">
                          <a:latin typeface="+mn-lt"/>
                        </a:rPr>
                        <a:t>래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1,910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58,819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60,729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89,418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65.8%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4631493"/>
                  </a:ext>
                </a:extLst>
              </a:tr>
              <a:tr h="32532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검 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7,461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12,161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4,700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12,296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98.9%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35399048"/>
                  </a:ext>
                </a:extLst>
              </a:tr>
              <a:tr h="3253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장례식장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2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154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152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164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93.9%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81707154"/>
                  </a:ext>
                </a:extLst>
              </a:tr>
            </a:tbl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395536" y="1124744"/>
            <a:ext cx="1872208" cy="288032"/>
            <a:chOff x="395536" y="1124744"/>
            <a:chExt cx="187220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68845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진료인원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_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총괄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6228184" y="1338246"/>
            <a:ext cx="2719370" cy="2100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000" dirty="0" smtClean="0">
                <a:solidFill>
                  <a:schemeClr val="tx1"/>
                </a:solidFill>
              </a:rPr>
              <a:t>(2021. 6. 30. </a:t>
            </a:r>
            <a:r>
              <a:rPr lang="ko-KR" altLang="en-US" sz="1000" dirty="0" smtClean="0">
                <a:solidFill>
                  <a:schemeClr val="tx1"/>
                </a:solidFill>
              </a:rPr>
              <a:t>기준</a:t>
            </a:r>
            <a:r>
              <a:rPr lang="en-US" altLang="ko-KR" sz="1000" dirty="0" smtClean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명</a:t>
            </a:r>
            <a:r>
              <a:rPr lang="en-US" altLang="ko-KR" sz="1000" dirty="0" smtClean="0">
                <a:solidFill>
                  <a:schemeClr val="tx1"/>
                </a:solidFill>
              </a:rPr>
              <a:t>, %)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graphicFrame>
        <p:nvGraphicFramePr>
          <p:cNvPr id="35" name="차트 34"/>
          <p:cNvGraphicFramePr/>
          <p:nvPr>
            <p:extLst>
              <p:ext uri="{D42A27DB-BD31-4B8C-83A1-F6EECF244321}">
                <p14:modId xmlns:p14="http://schemas.microsoft.com/office/powerpoint/2010/main" val="2831145369"/>
              </p:ext>
            </p:extLst>
          </p:nvPr>
        </p:nvGraphicFramePr>
        <p:xfrm>
          <a:off x="579286" y="3784296"/>
          <a:ext cx="3899190" cy="2536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직사각형 35"/>
          <p:cNvSpPr/>
          <p:nvPr/>
        </p:nvSpPr>
        <p:spPr>
          <a:xfrm>
            <a:off x="4917551" y="4653136"/>
            <a:ext cx="3899190" cy="14328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ko-KR" altLang="en-US" sz="1200" dirty="0" smtClean="0">
                <a:solidFill>
                  <a:schemeClr val="tx1"/>
                </a:solidFill>
              </a:rPr>
              <a:t>○ 총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78,300</a:t>
            </a:r>
            <a:r>
              <a:rPr lang="ko-KR" altLang="en-US" sz="1200" dirty="0" smtClean="0">
                <a:solidFill>
                  <a:schemeClr val="tx1"/>
                </a:solidFill>
              </a:rPr>
              <a:t>명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000" dirty="0" smtClean="0">
                <a:solidFill>
                  <a:schemeClr val="tx1"/>
                </a:solidFill>
              </a:rPr>
              <a:t>  - </a:t>
            </a:r>
            <a:r>
              <a:rPr lang="ko-KR" altLang="en-US" sz="1000" dirty="0" smtClean="0">
                <a:solidFill>
                  <a:schemeClr val="tx1"/>
                </a:solidFill>
              </a:rPr>
              <a:t>손익분기대비 </a:t>
            </a:r>
            <a:r>
              <a:rPr lang="en-US" altLang="ko-KR" sz="1000" dirty="0" smtClean="0">
                <a:solidFill>
                  <a:schemeClr val="tx1"/>
                </a:solidFill>
              </a:rPr>
              <a:t>7,890</a:t>
            </a:r>
            <a:r>
              <a:rPr lang="ko-KR" altLang="en-US" sz="1000" dirty="0" smtClean="0">
                <a:solidFill>
                  <a:schemeClr val="tx1"/>
                </a:solidFill>
              </a:rPr>
              <a:t>명 부족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ko-KR" altLang="en-US" sz="1000" dirty="0" smtClean="0">
                <a:solidFill>
                  <a:schemeClr val="tx1"/>
                </a:solidFill>
              </a:rPr>
              <a:t>  </a:t>
            </a:r>
            <a:r>
              <a:rPr lang="en-US" altLang="ko-KR" sz="1000" dirty="0" smtClean="0">
                <a:solidFill>
                  <a:schemeClr val="tx1"/>
                </a:solidFill>
              </a:rPr>
              <a:t>- </a:t>
            </a:r>
            <a:r>
              <a:rPr lang="ko-KR" altLang="en-US" sz="1000" dirty="0" smtClean="0">
                <a:solidFill>
                  <a:schemeClr val="tx1"/>
                </a:solidFill>
              </a:rPr>
              <a:t>손익분기 대비 목표 달성도 </a:t>
            </a:r>
            <a:r>
              <a:rPr lang="en-US" altLang="ko-KR" sz="1000" dirty="0" smtClean="0">
                <a:solidFill>
                  <a:schemeClr val="tx1"/>
                </a:solidFill>
              </a:rPr>
              <a:t>: 64.4%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4917550" y="3838267"/>
            <a:ext cx="3899190" cy="476018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 smtClean="0">
                <a:solidFill>
                  <a:schemeClr val="tx1"/>
                </a:solidFill>
              </a:rPr>
              <a:t>진료인원</a:t>
            </a:r>
            <a:r>
              <a:rPr lang="ko-KR" altLang="en-US" sz="1600" dirty="0" smtClean="0">
                <a:solidFill>
                  <a:schemeClr val="tx1"/>
                </a:solidFill>
              </a:rPr>
              <a:t> 현황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435254" y="4236047"/>
            <a:ext cx="1256426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210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천명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1331640" y="3872164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290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천명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951675" y="3717032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295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천명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3093608" y="4884119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78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천명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743408" y="4733611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86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천명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4741" y="3614827"/>
            <a:ext cx="8729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latin typeface="+mj-lt"/>
              </a:rPr>
              <a:t>(</a:t>
            </a:r>
            <a:r>
              <a:rPr lang="ko-KR" altLang="en-US" sz="1000" b="1" dirty="0" smtClean="0">
                <a:latin typeface="+mj-lt"/>
              </a:rPr>
              <a:t>진료인원</a:t>
            </a:r>
            <a:r>
              <a:rPr lang="en-US" altLang="ko-KR" sz="1000" b="1" dirty="0" smtClean="0">
                <a:latin typeface="+mj-lt"/>
              </a:rPr>
              <a:t>)</a:t>
            </a:r>
            <a:endParaRPr lang="ko-KR" altLang="en-US" sz="1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0154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- 9 -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Ⅱ.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경영실적 </a:t>
            </a:r>
            <a:r>
              <a:rPr lang="en-US" altLang="ko-KR" sz="1900" dirty="0" smtClean="0">
                <a:solidFill>
                  <a:schemeClr val="tx1"/>
                </a:solidFill>
                <a:latin typeface="+mj-lt"/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j-lt"/>
                <a:ea typeface="+mj-ea"/>
              </a:rPr>
              <a:t>진료현황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983085"/>
              </p:ext>
            </p:extLst>
          </p:nvPr>
        </p:nvGraphicFramePr>
        <p:xfrm>
          <a:off x="332162" y="1556046"/>
          <a:ext cx="8484575" cy="19519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79398">
                  <a:extLst>
                    <a:ext uri="{9D8B030D-6E8A-4147-A177-3AD203B41FA5}">
                      <a16:colId xmlns:a16="http://schemas.microsoft.com/office/drawing/2014/main" xmlns="" val="199710488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xmlns="" val="749821134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xmlns="" val="2739287827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xmlns="" val="2817317518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xmlns="" val="2661786003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xmlns="" val="2959618296"/>
                    </a:ext>
                  </a:extLst>
                </a:gridCol>
                <a:gridCol w="1295397">
                  <a:extLst>
                    <a:ext uri="{9D8B030D-6E8A-4147-A177-3AD203B41FA5}">
                      <a16:colId xmlns:a16="http://schemas.microsoft.com/office/drawing/2014/main" xmlns="" val="947411429"/>
                    </a:ext>
                  </a:extLst>
                </a:gridCol>
              </a:tblGrid>
              <a:tr h="32532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구 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증 감</a:t>
                      </a:r>
                      <a:r>
                        <a:rPr lang="en-US" altLang="ko-KR" sz="1100" dirty="0" smtClean="0">
                          <a:latin typeface="+mn-lt"/>
                        </a:rPr>
                        <a:t>(A-B)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’21. 6</a:t>
                      </a:r>
                      <a:r>
                        <a:rPr lang="ko-KR" altLang="en-US" sz="1100" dirty="0" smtClean="0">
                          <a:latin typeface="+mn-lt"/>
                        </a:rPr>
                        <a:t>월</a:t>
                      </a:r>
                      <a:r>
                        <a:rPr lang="en-US" altLang="ko-KR" sz="1100" dirty="0" smtClean="0">
                          <a:latin typeface="+mn-lt"/>
                        </a:rPr>
                        <a:t>(A)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’20. 6</a:t>
                      </a:r>
                      <a:r>
                        <a:rPr lang="ko-KR" altLang="en-US" sz="1100" dirty="0" smtClean="0">
                          <a:latin typeface="+mn-lt"/>
                        </a:rPr>
                        <a:t>월</a:t>
                      </a:r>
                      <a:r>
                        <a:rPr lang="en-US" altLang="ko-KR" sz="1100" dirty="0" smtClean="0">
                          <a:latin typeface="+mn-lt"/>
                        </a:rPr>
                        <a:t>(B)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손익분기점</a:t>
                      </a:r>
                      <a:r>
                        <a:rPr lang="en-US" altLang="ko-KR" sz="1100" dirty="0" smtClean="0">
                          <a:latin typeface="+mn-lt"/>
                        </a:rPr>
                        <a:t>(C)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+mn-lt"/>
                        </a:rPr>
                        <a:t>달성률</a:t>
                      </a:r>
                      <a:r>
                        <a:rPr lang="en-US" altLang="ko-KR" sz="1100" dirty="0" smtClean="0">
                          <a:latin typeface="+mn-lt"/>
                        </a:rPr>
                        <a:t>(A/C)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19059355"/>
                  </a:ext>
                </a:extLst>
              </a:tr>
              <a:tr h="325320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lt"/>
                        </a:rPr>
                        <a:t>총 계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b="1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b="1" dirty="0" smtClean="0">
                          <a:latin typeface="+mn-lt"/>
                        </a:rPr>
                        <a:t>1,608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8,490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10,098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12,429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1" dirty="0" smtClean="0">
                          <a:latin typeface="+mn-lt"/>
                        </a:rPr>
                        <a:t>68.3%</a:t>
                      </a: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88677941"/>
                  </a:ext>
                </a:extLst>
              </a:tr>
              <a:tr h="325320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입 원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2,448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2,753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5,201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5,193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53.0%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11763214"/>
                  </a:ext>
                </a:extLst>
              </a:tr>
              <a:tr h="32532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외 </a:t>
                      </a:r>
                      <a:r>
                        <a:rPr lang="ko-KR" altLang="en-US" sz="1100" dirty="0" err="1" smtClean="0">
                          <a:latin typeface="+mn-lt"/>
                        </a:rPr>
                        <a:t>래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527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4,443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3,916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5,544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80.1%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74631493"/>
                  </a:ext>
                </a:extLst>
              </a:tr>
              <a:tr h="32532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endParaRPr lang="ko-KR" altLang="en-US" sz="1100" b="1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검 진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418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747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329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944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79.1%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35399048"/>
                  </a:ext>
                </a:extLst>
              </a:tr>
              <a:tr h="3253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lt"/>
                        </a:rPr>
                        <a:t>장례식장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+mn-lt"/>
                        </a:rPr>
                        <a:t>△</a:t>
                      </a:r>
                      <a:r>
                        <a:rPr lang="en-US" altLang="ko-KR" sz="1100" dirty="0" smtClean="0">
                          <a:latin typeface="+mn-lt"/>
                        </a:rPr>
                        <a:t>105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547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652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748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+mn-lt"/>
                        </a:rPr>
                        <a:t>73.1%</a:t>
                      </a:r>
                      <a:endParaRPr lang="ko-KR" altLang="en-US" sz="11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81707154"/>
                  </a:ext>
                </a:extLst>
              </a:tr>
            </a:tbl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395536" y="1124744"/>
            <a:ext cx="1872208" cy="288032"/>
            <a:chOff x="395536" y="1124744"/>
            <a:chExt cx="1872208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168845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진료수익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_</a:t>
              </a:r>
              <a:r>
                <a:rPr lang="ko-KR" altLang="en-US" sz="14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총괄</a:t>
              </a:r>
              <a:endParaRPr lang="ko-KR" altLang="en-US" sz="14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5868144" y="1350779"/>
            <a:ext cx="3079410" cy="1975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sz="1000" dirty="0">
                <a:solidFill>
                  <a:schemeClr val="tx1"/>
                </a:solidFill>
              </a:rPr>
              <a:t>(2021. 6. 30. </a:t>
            </a:r>
            <a:r>
              <a:rPr lang="ko-KR" altLang="en-US" sz="1000" dirty="0">
                <a:solidFill>
                  <a:schemeClr val="tx1"/>
                </a:solidFill>
              </a:rPr>
              <a:t>기준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 smtClean="0">
                <a:solidFill>
                  <a:schemeClr val="tx1"/>
                </a:solidFill>
              </a:rPr>
              <a:t>단위 </a:t>
            </a:r>
            <a:r>
              <a:rPr lang="en-US" altLang="ko-KR" sz="1000" dirty="0" smtClean="0">
                <a:solidFill>
                  <a:schemeClr val="tx1"/>
                </a:solidFill>
              </a:rPr>
              <a:t>: 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</a:t>
            </a:r>
            <a:r>
              <a:rPr lang="en-US" altLang="ko-KR" sz="1000" dirty="0" smtClean="0">
                <a:solidFill>
                  <a:schemeClr val="tx1"/>
                </a:solidFill>
              </a:rPr>
              <a:t>, %)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graphicFrame>
        <p:nvGraphicFramePr>
          <p:cNvPr id="35" name="차트 34"/>
          <p:cNvGraphicFramePr/>
          <p:nvPr>
            <p:extLst>
              <p:ext uri="{D42A27DB-BD31-4B8C-83A1-F6EECF244321}">
                <p14:modId xmlns:p14="http://schemas.microsoft.com/office/powerpoint/2010/main" val="1774240426"/>
              </p:ext>
            </p:extLst>
          </p:nvPr>
        </p:nvGraphicFramePr>
        <p:xfrm>
          <a:off x="579286" y="3751607"/>
          <a:ext cx="3899190" cy="2536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직사각형 35"/>
          <p:cNvSpPr/>
          <p:nvPr/>
        </p:nvSpPr>
        <p:spPr>
          <a:xfrm>
            <a:off x="4917551" y="4509120"/>
            <a:ext cx="3899190" cy="15768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ko-KR" altLang="en-US" sz="1200" dirty="0">
                <a:solidFill>
                  <a:schemeClr val="tx1"/>
                </a:solidFill>
              </a:rPr>
              <a:t>○ 총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진료수익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8,490</a:t>
            </a:r>
            <a:r>
              <a:rPr lang="ko-KR" altLang="en-US" sz="1200" dirty="0" smtClean="0">
                <a:solidFill>
                  <a:schemeClr val="tx1"/>
                </a:solidFill>
              </a:rPr>
              <a:t>백만원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ko-KR" sz="1000" dirty="0" smtClean="0">
                <a:solidFill>
                  <a:schemeClr val="tx1"/>
                </a:solidFill>
              </a:rPr>
              <a:t>  - </a:t>
            </a:r>
            <a:r>
              <a:rPr lang="ko-KR" altLang="en-US" sz="1000" dirty="0" smtClean="0">
                <a:solidFill>
                  <a:schemeClr val="tx1"/>
                </a:solidFill>
              </a:rPr>
              <a:t>손익분기 대비 </a:t>
            </a:r>
            <a:r>
              <a:rPr lang="en-US" altLang="ko-KR" sz="1000" dirty="0" smtClean="0">
                <a:solidFill>
                  <a:schemeClr val="tx1"/>
                </a:solidFill>
              </a:rPr>
              <a:t>1,608</a:t>
            </a:r>
            <a:r>
              <a:rPr lang="ko-KR" altLang="en-US" sz="1000" dirty="0" smtClean="0">
                <a:solidFill>
                  <a:schemeClr val="tx1"/>
                </a:solidFill>
              </a:rPr>
              <a:t>백만원 부족</a:t>
            </a:r>
            <a:endParaRPr lang="en-US" altLang="ko-KR" sz="1000" dirty="0" smtClean="0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ko-KR" altLang="en-US" sz="1000" dirty="0" smtClean="0">
                <a:solidFill>
                  <a:schemeClr val="tx1"/>
                </a:solidFill>
              </a:rPr>
              <a:t>  </a:t>
            </a:r>
            <a:r>
              <a:rPr lang="en-US" altLang="ko-KR" sz="1000" dirty="0" smtClean="0">
                <a:solidFill>
                  <a:schemeClr val="tx1"/>
                </a:solidFill>
              </a:rPr>
              <a:t>- </a:t>
            </a:r>
            <a:r>
              <a:rPr lang="ko-KR" altLang="en-US" sz="1000" dirty="0" smtClean="0">
                <a:solidFill>
                  <a:schemeClr val="tx1"/>
                </a:solidFill>
              </a:rPr>
              <a:t>손익분기대비 목표 달성도 </a:t>
            </a:r>
            <a:r>
              <a:rPr lang="en-US" altLang="ko-KR" sz="1000" dirty="0" smtClean="0">
                <a:solidFill>
                  <a:schemeClr val="tx1"/>
                </a:solidFill>
              </a:rPr>
              <a:t>68.3%</a:t>
            </a:r>
          </a:p>
        </p:txBody>
      </p:sp>
      <p:sp>
        <p:nvSpPr>
          <p:cNvPr id="40" name="직사각형 39"/>
          <p:cNvSpPr/>
          <p:nvPr/>
        </p:nvSpPr>
        <p:spPr>
          <a:xfrm>
            <a:off x="4917550" y="3838267"/>
            <a:ext cx="3899190" cy="476018"/>
          </a:xfrm>
          <a:prstGeom prst="rect">
            <a:avLst/>
          </a:prstGeom>
          <a:noFill/>
          <a:ln>
            <a:solidFill>
              <a:srgbClr val="0BB5C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err="1" smtClean="0">
                <a:solidFill>
                  <a:schemeClr val="tx1"/>
                </a:solidFill>
              </a:rPr>
              <a:t>진료수익</a:t>
            </a:r>
            <a:r>
              <a:rPr lang="ko-KR" altLang="en-US" sz="1600" dirty="0" smtClean="0">
                <a:solidFill>
                  <a:schemeClr val="tx1"/>
                </a:solidFill>
              </a:rPr>
              <a:t> 현황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305645" y="4308055"/>
            <a:ext cx="1256426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000" b="1" dirty="0" smtClean="0">
                <a:solidFill>
                  <a:schemeClr val="tx1"/>
                </a:solidFill>
              </a:rPr>
              <a:t>248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1204558" y="3861048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322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837251" y="4005064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310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3091849" y="5028135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85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3692317" y="4884119"/>
            <a:ext cx="676109" cy="2010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chemeClr val="tx1"/>
                </a:solidFill>
              </a:rPr>
              <a:t>101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억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74741" y="3614827"/>
            <a:ext cx="8729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>
                <a:latin typeface="+mj-lt"/>
              </a:rPr>
              <a:t>(</a:t>
            </a:r>
            <a:r>
              <a:rPr lang="ko-KR" altLang="en-US" sz="1000" b="1" dirty="0" smtClean="0">
                <a:latin typeface="+mj-lt"/>
              </a:rPr>
              <a:t>진료수익</a:t>
            </a:r>
            <a:r>
              <a:rPr lang="en-US" altLang="ko-KR" sz="1000" b="1" dirty="0" smtClean="0">
                <a:latin typeface="+mj-lt"/>
              </a:rPr>
              <a:t>)</a:t>
            </a:r>
            <a:endParaRPr lang="ko-KR" altLang="en-US" sz="1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5049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10758" y="549223"/>
            <a:ext cx="9133242" cy="468000"/>
            <a:chOff x="10758" y="179960"/>
            <a:chExt cx="9133242" cy="360040"/>
          </a:xfrm>
        </p:grpSpPr>
        <p:sp>
          <p:nvSpPr>
            <p:cNvPr id="23" name="직사각형 22"/>
            <p:cNvSpPr/>
            <p:nvPr/>
          </p:nvSpPr>
          <p:spPr>
            <a:xfrm>
              <a:off x="3024000" y="180000"/>
              <a:ext cx="6120000" cy="360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75000"/>
                  </a:schemeClr>
                </a:gs>
                <a:gs pos="13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37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0758" y="179960"/>
              <a:ext cx="3024000" cy="3600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BB5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설명 잘해주는 병원</a:t>
              </a: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  Ⅲ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ko-KR" altLang="en-US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주요업무 추진실적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528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483953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요 약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832555"/>
              </p:ext>
            </p:extLst>
          </p:nvPr>
        </p:nvGraphicFramePr>
        <p:xfrm>
          <a:off x="262937" y="1442692"/>
          <a:ext cx="8553807" cy="4682178"/>
        </p:xfrm>
        <a:graphic>
          <a:graphicData uri="http://schemas.openxmlformats.org/drawingml/2006/table">
            <a:tbl>
              <a:tblPr/>
              <a:tblGrid>
                <a:gridCol w="473022">
                  <a:extLst>
                    <a:ext uri="{9D8B030D-6E8A-4147-A177-3AD203B41FA5}">
                      <a16:colId xmlns:a16="http://schemas.microsoft.com/office/drawing/2014/main" xmlns="" val="1203055863"/>
                    </a:ext>
                  </a:extLst>
                </a:gridCol>
                <a:gridCol w="773255">
                  <a:extLst>
                    <a:ext uri="{9D8B030D-6E8A-4147-A177-3AD203B41FA5}">
                      <a16:colId xmlns:a16="http://schemas.microsoft.com/office/drawing/2014/main" xmlns="" val="3563381822"/>
                    </a:ext>
                  </a:extLst>
                </a:gridCol>
                <a:gridCol w="1406602">
                  <a:extLst>
                    <a:ext uri="{9D8B030D-6E8A-4147-A177-3AD203B41FA5}">
                      <a16:colId xmlns:a16="http://schemas.microsoft.com/office/drawing/2014/main" xmlns="" val="57912774"/>
                    </a:ext>
                  </a:extLst>
                </a:gridCol>
                <a:gridCol w="2178488">
                  <a:extLst>
                    <a:ext uri="{9D8B030D-6E8A-4147-A177-3AD203B41FA5}">
                      <a16:colId xmlns:a16="http://schemas.microsoft.com/office/drawing/2014/main" xmlns="" val="3904935163"/>
                    </a:ext>
                  </a:extLst>
                </a:gridCol>
                <a:gridCol w="843550">
                  <a:extLst>
                    <a:ext uri="{9D8B030D-6E8A-4147-A177-3AD203B41FA5}">
                      <a16:colId xmlns:a16="http://schemas.microsoft.com/office/drawing/2014/main" xmlns="" val="2535689270"/>
                    </a:ext>
                  </a:extLst>
                </a:gridCol>
                <a:gridCol w="702959">
                  <a:extLst>
                    <a:ext uri="{9D8B030D-6E8A-4147-A177-3AD203B41FA5}">
                      <a16:colId xmlns:a16="http://schemas.microsoft.com/office/drawing/2014/main" xmlns="" val="1405964250"/>
                    </a:ext>
                  </a:extLst>
                </a:gridCol>
                <a:gridCol w="632663">
                  <a:extLst>
                    <a:ext uri="{9D8B030D-6E8A-4147-A177-3AD203B41FA5}">
                      <a16:colId xmlns:a16="http://schemas.microsoft.com/office/drawing/2014/main" xmlns="" val="4161800787"/>
                    </a:ext>
                  </a:extLst>
                </a:gridCol>
                <a:gridCol w="1543268">
                  <a:extLst>
                    <a:ext uri="{9D8B030D-6E8A-4147-A177-3AD203B41FA5}">
                      <a16:colId xmlns:a16="http://schemas.microsoft.com/office/drawing/2014/main" xmlns="" val="29273447"/>
                    </a:ext>
                  </a:extLst>
                </a:gridCol>
              </a:tblGrid>
              <a:tr h="39310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부 서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성과지표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목 표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추진실적</a:t>
                      </a: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달성도</a:t>
                      </a: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미진사유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8774300"/>
                  </a:ext>
                </a:extLst>
              </a:tr>
              <a:tr h="4289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경영관리계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병원 홍보 활성화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미디어 </a:t>
                      </a:r>
                      <a:r>
                        <a:rPr lang="ko-KR" altLang="en-US" sz="10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홍보횟수</a:t>
                      </a: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 및 홍보매체 확대 등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44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88.0%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65996021"/>
                  </a:ext>
                </a:extLst>
              </a:tr>
              <a:tr h="4289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건강증진센터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건강증진센터 활성화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건강검진 수익 증대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2,100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747</a:t>
                      </a: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35.6%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1000" kern="0" spc="-190" baseline="0" dirty="0" smtClean="0">
                          <a:solidFill>
                            <a:srgbClr val="000000"/>
                          </a:solidFill>
                          <a:effectLst/>
                        </a:rPr>
                        <a:t>코로나</a:t>
                      </a:r>
                      <a:r>
                        <a:rPr lang="en-US" altLang="ko-KR" sz="1000" kern="0" spc="-190" baseline="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r>
                        <a:rPr lang="ko-KR" altLang="en-US" sz="1000" kern="0" spc="-190" baseline="0" dirty="0" smtClean="0">
                          <a:solidFill>
                            <a:srgbClr val="000000"/>
                          </a:solidFill>
                          <a:effectLst/>
                        </a:rPr>
                        <a:t>로 인한 </a:t>
                      </a:r>
                      <a:r>
                        <a:rPr lang="ko-KR" altLang="en-US" sz="1000" kern="0" spc="-19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검진인원</a:t>
                      </a:r>
                      <a:r>
                        <a:rPr lang="ko-KR" altLang="en-US" sz="1000" kern="0" spc="-190" baseline="0" dirty="0" smtClean="0">
                          <a:solidFill>
                            <a:srgbClr val="000000"/>
                          </a:solidFill>
                          <a:effectLst/>
                        </a:rPr>
                        <a:t> 감소</a:t>
                      </a:r>
                      <a:endParaRPr lang="ko-KR" altLang="en-US" sz="1000" kern="0" spc="-19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9284236"/>
                  </a:ext>
                </a:extLst>
              </a:tr>
              <a:tr h="4289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응급의료센터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응급의료기관 평가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응급의료기관 평가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‘B’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등급 유지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자료제출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평가 미 실시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10193"/>
                  </a:ext>
                </a:extLst>
              </a:tr>
              <a:tr h="428907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감염병센터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감염병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위기대응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모의훈련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100.0%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58913118"/>
                  </a:ext>
                </a:extLst>
              </a:tr>
              <a:tr h="428907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감염관리교육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,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훈련 등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500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715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143.0%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0507646"/>
                  </a:ext>
                </a:extLst>
              </a:tr>
              <a:tr h="4289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약제과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약제급여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적정성 평가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처방 건당 약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품목수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1%</a:t>
                      </a:r>
                      <a:r>
                        <a:rPr lang="en-US" altLang="ko-KR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감소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3.35%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3.50%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타 </a:t>
                      </a:r>
                      <a:r>
                        <a:rPr lang="ko-KR" altLang="en-US" sz="1000" kern="0" spc="-10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진료과</a:t>
                      </a:r>
                      <a:r>
                        <a:rPr lang="ko-KR" altLang="en-US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처방 추가 등 </a:t>
                      </a:r>
                      <a:endParaRPr lang="en-US" altLang="ko-KR" sz="1000" kern="0" spc="-10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baseline="0" dirty="0" smtClean="0">
                          <a:solidFill>
                            <a:schemeClr val="bg1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약 </a:t>
                      </a:r>
                      <a:r>
                        <a:rPr lang="ko-KR" altLang="en-US" sz="1000" kern="0" spc="-10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품목수</a:t>
                      </a:r>
                      <a:r>
                        <a:rPr lang="ko-KR" altLang="en-US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증가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5651766"/>
                  </a:ext>
                </a:extLst>
              </a:tr>
              <a:tr h="4289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간호과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간호역량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직무교육 등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76.5%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48510325"/>
                  </a:ext>
                </a:extLst>
              </a:tr>
              <a:tr h="4289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영상의학실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고가장비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효율성 향상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고가 장비 검사 건수 증가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2%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증가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(19,006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7,424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39.1%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코로나</a:t>
                      </a:r>
                      <a:r>
                        <a:rPr lang="en-US" altLang="ko-KR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r>
                        <a:rPr lang="ko-KR" altLang="en-US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에 따른 </a:t>
                      </a:r>
                      <a:r>
                        <a:rPr lang="ko-KR" altLang="en-US" sz="1000" kern="0" spc="-10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환자감소</a:t>
                      </a:r>
                      <a:endParaRPr lang="ko-KR" altLang="en-US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7831777"/>
                  </a:ext>
                </a:extLst>
              </a:tr>
              <a:tr h="4289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물리치료실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물리치료</a:t>
                      </a:r>
                      <a:r>
                        <a:rPr lang="en-US" altLang="ko-KR" sz="10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및 작업치료 </a:t>
                      </a:r>
                      <a:endParaRPr lang="en-US" altLang="ko-KR" sz="1000" kern="0" spc="-15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수행율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향상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물리치료 및 작업치료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수행율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95%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100%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105.3%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kern="0" spc="-25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28671388"/>
                  </a:ext>
                </a:extLst>
              </a:tr>
              <a:tr h="42890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진단검사실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내부 정도관리강화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응급검사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소요시간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(TAT)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충족율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98%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99.1%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101.1%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8545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824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483953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요 약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55" name="표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193026"/>
              </p:ext>
            </p:extLst>
          </p:nvPr>
        </p:nvGraphicFramePr>
        <p:xfrm>
          <a:off x="262937" y="1442692"/>
          <a:ext cx="8553807" cy="4650600"/>
        </p:xfrm>
        <a:graphic>
          <a:graphicData uri="http://schemas.openxmlformats.org/drawingml/2006/table">
            <a:tbl>
              <a:tblPr/>
              <a:tblGrid>
                <a:gridCol w="473022">
                  <a:extLst>
                    <a:ext uri="{9D8B030D-6E8A-4147-A177-3AD203B41FA5}">
                      <a16:colId xmlns:a16="http://schemas.microsoft.com/office/drawing/2014/main" xmlns="" val="1203055863"/>
                    </a:ext>
                  </a:extLst>
                </a:gridCol>
                <a:gridCol w="773255">
                  <a:extLst>
                    <a:ext uri="{9D8B030D-6E8A-4147-A177-3AD203B41FA5}">
                      <a16:colId xmlns:a16="http://schemas.microsoft.com/office/drawing/2014/main" xmlns="" val="3563381822"/>
                    </a:ext>
                  </a:extLst>
                </a:gridCol>
                <a:gridCol w="1406602">
                  <a:extLst>
                    <a:ext uri="{9D8B030D-6E8A-4147-A177-3AD203B41FA5}">
                      <a16:colId xmlns:a16="http://schemas.microsoft.com/office/drawing/2014/main" xmlns="" val="57912774"/>
                    </a:ext>
                  </a:extLst>
                </a:gridCol>
                <a:gridCol w="2178488">
                  <a:extLst>
                    <a:ext uri="{9D8B030D-6E8A-4147-A177-3AD203B41FA5}">
                      <a16:colId xmlns:a16="http://schemas.microsoft.com/office/drawing/2014/main" xmlns="" val="3904935163"/>
                    </a:ext>
                  </a:extLst>
                </a:gridCol>
                <a:gridCol w="843550">
                  <a:extLst>
                    <a:ext uri="{9D8B030D-6E8A-4147-A177-3AD203B41FA5}">
                      <a16:colId xmlns:a16="http://schemas.microsoft.com/office/drawing/2014/main" xmlns="" val="2535689270"/>
                    </a:ext>
                  </a:extLst>
                </a:gridCol>
                <a:gridCol w="702959">
                  <a:extLst>
                    <a:ext uri="{9D8B030D-6E8A-4147-A177-3AD203B41FA5}">
                      <a16:colId xmlns:a16="http://schemas.microsoft.com/office/drawing/2014/main" xmlns="" val="1405964250"/>
                    </a:ext>
                  </a:extLst>
                </a:gridCol>
                <a:gridCol w="632663">
                  <a:extLst>
                    <a:ext uri="{9D8B030D-6E8A-4147-A177-3AD203B41FA5}">
                      <a16:colId xmlns:a16="http://schemas.microsoft.com/office/drawing/2014/main" xmlns="" val="4161800787"/>
                    </a:ext>
                  </a:extLst>
                </a:gridCol>
                <a:gridCol w="1543268">
                  <a:extLst>
                    <a:ext uri="{9D8B030D-6E8A-4147-A177-3AD203B41FA5}">
                      <a16:colId xmlns:a16="http://schemas.microsoft.com/office/drawing/2014/main" xmlns="" val="29273447"/>
                    </a:ext>
                  </a:extLst>
                </a:gridCol>
              </a:tblGrid>
              <a:tr h="39310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연번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부 서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사업명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성과지표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목 표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추진실적</a:t>
                      </a: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달성도</a:t>
                      </a: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err="1" smtClean="0">
                          <a:solidFill>
                            <a:sysClr val="windowText" lastClr="000000"/>
                          </a:solidFill>
                          <a:effectLst/>
                          <a:ea typeface="맑은 고딕" panose="020B0503020000020004" pitchFamily="50" charset="-127"/>
                        </a:rPr>
                        <a:t>미진사유</a:t>
                      </a:r>
                      <a:endParaRPr lang="ko-KR" altLang="en-US" sz="1100" kern="0" spc="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8774300"/>
                  </a:ext>
                </a:extLst>
              </a:tr>
              <a:tr h="354791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기획계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평가 내실화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경영평가 상위등급 유지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‘A’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등급 유지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평가결과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미발표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65996021"/>
                  </a:ext>
                </a:extLst>
              </a:tr>
              <a:tr h="35479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운영평가 상위등급 상향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‘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가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’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등급 상향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/>
                        <a:t>-</a:t>
                      </a:r>
                      <a:endParaRPr lang="ko-KR" altLang="en-US" sz="1000" b="0" dirty="0"/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dirty="0" smtClean="0"/>
                        <a:t>-</a:t>
                      </a:r>
                      <a:endParaRPr lang="ko-KR" altLang="en-US" sz="1000" b="0" dirty="0"/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평가결과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미발표</a:t>
                      </a: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75063"/>
                  </a:ext>
                </a:extLst>
              </a:tr>
              <a:tr h="35479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총무계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직원 직무역량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법정교육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등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개 교육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6,430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5,875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91.4%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810193"/>
                  </a:ext>
                </a:extLst>
              </a:tr>
              <a:tr h="35479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적정관리계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환자안전 </a:t>
                      </a:r>
                      <a:r>
                        <a:rPr lang="ko-KR" altLang="en-US" sz="1000" kern="0" spc="-15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병원문화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</a:rPr>
                        <a:t> 조성</a:t>
                      </a:r>
                      <a:endParaRPr lang="ko-KR" altLang="en-US" sz="1000" kern="0" spc="-150" baseline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환자안전문화 정착 및 확산 등 </a:t>
                      </a:r>
                      <a:r>
                        <a:rPr lang="en-US" altLang="ko-KR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개 사업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92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60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회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65.2%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58913118"/>
                  </a:ext>
                </a:extLst>
              </a:tr>
              <a:tr h="35479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경리계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사회적 생산품 구매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중증장애인 생산품 등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개 분야 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의무구매비율 준수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개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분야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준수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개 분야</a:t>
                      </a:r>
                      <a:endParaRPr lang="en-US" altLang="ko-KR" sz="1000" b="0" kern="0" spc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준수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60.0%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0507646"/>
                  </a:ext>
                </a:extLst>
              </a:tr>
              <a:tr h="354791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시설</a:t>
                      </a:r>
                      <a:r>
                        <a:rPr lang="en-US" altLang="ko-KR" sz="1000" b="1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·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관리계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시설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·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장비 현대화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시설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: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의사숙소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증축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8,000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기본설계 </a:t>
                      </a:r>
                      <a:r>
                        <a:rPr lang="ko-KR" altLang="en-US" sz="1000" kern="0" spc="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심의 후 진행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5651766"/>
                  </a:ext>
                </a:extLst>
              </a:tr>
              <a:tr h="35479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장비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: DR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등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종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품목 구매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748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2.4%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en-US" altLang="ko-KR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DR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등 </a:t>
                      </a:r>
                      <a:r>
                        <a:rPr lang="en-US" altLang="ko-KR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종 </a:t>
                      </a:r>
                      <a:r>
                        <a:rPr lang="en-US" altLang="ko-KR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품목 </a:t>
                      </a:r>
                      <a:r>
                        <a:rPr lang="ko-KR" altLang="en-US" sz="1000" kern="0" spc="-150" baseline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계약완료</a:t>
                      </a:r>
                      <a:endParaRPr lang="en-US" altLang="ko-KR" sz="1000" kern="0" spc="-150" baseline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en-US" altLang="ko-KR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(7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월 </a:t>
                      </a:r>
                      <a:r>
                        <a:rPr lang="ko-KR" altLang="en-US" sz="1000" kern="0" spc="-150" baseline="0" dirty="0" err="1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구매완료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예정</a:t>
                      </a:r>
                      <a:r>
                        <a:rPr lang="en-US" altLang="ko-KR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kern="0" spc="-150" baseline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48510325"/>
                  </a:ext>
                </a:extLst>
              </a:tr>
              <a:tr h="35479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원무계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개인 미수금 회수율 제고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개인미수금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회수율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95%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77.6%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81.7%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-100" baseline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77831777"/>
                  </a:ext>
                </a:extLst>
              </a:tr>
              <a:tr h="35479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심사계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진료비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관리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심사기준 제공 등 </a:t>
                      </a: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삭감율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 감소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0.47%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0.81%</a:t>
                      </a:r>
                      <a:endParaRPr 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40.4%</a:t>
                      </a:r>
                      <a:endParaRPr 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원외삭감포함</a:t>
                      </a:r>
                      <a:r>
                        <a:rPr lang="en-US" altLang="ko-KR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재심사미반영</a:t>
                      </a:r>
                      <a:endParaRPr lang="ko-KR" altLang="en-US" sz="1000" kern="0" spc="-150" baseline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28671388"/>
                  </a:ext>
                </a:extLst>
              </a:tr>
              <a:tr h="35479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영양계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입원환자 영양관리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입원환자 영양관리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2,700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25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건</a:t>
                      </a:r>
                      <a:endParaRPr 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0.9%</a:t>
                      </a:r>
                      <a:endParaRPr 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코로나</a:t>
                      </a:r>
                      <a:r>
                        <a:rPr lang="en-US" altLang="ko-KR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에 따른 입원환자</a:t>
                      </a:r>
                      <a:endParaRPr lang="en-US" altLang="ko-KR" sz="1000" kern="0" spc="-150" baseline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영양관리서비스 </a:t>
                      </a:r>
                      <a:r>
                        <a:rPr lang="ko-KR" altLang="en-US" sz="1000" kern="0" spc="-150" baseline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제공불가</a:t>
                      </a:r>
                      <a:endParaRPr lang="ko-KR" altLang="en-US" sz="1000" kern="0" spc="-150" baseline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42839207"/>
                  </a:ext>
                </a:extLst>
              </a:tr>
              <a:tr h="35479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부대사업계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장례식장 활성화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장례식장 수익 증대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1,700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547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백만원</a:t>
                      </a:r>
                      <a:endParaRPr 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32.2%</a:t>
                      </a:r>
                      <a:endParaRPr 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코로나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19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에 따른 </a:t>
                      </a:r>
                      <a:endParaRPr lang="en-US" altLang="ko-KR" sz="1000" kern="0" spc="0" dirty="0" smtClean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kern="0" spc="0" dirty="0" smtClean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조문객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감소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8545363"/>
                  </a:ext>
                </a:extLst>
              </a:tr>
              <a:tr h="354791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 smtClean="0">
                          <a:solidFill>
                            <a:srgbClr val="000000"/>
                          </a:solidFill>
                          <a:effectLst/>
                        </a:rPr>
                        <a:t>공공의료계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0" marR="0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50" dirty="0" smtClean="0">
                          <a:solidFill>
                            <a:srgbClr val="000000"/>
                          </a:solidFill>
                          <a:effectLst/>
                        </a:rPr>
                        <a:t>공공보건의료사업 활성화</a:t>
                      </a:r>
                      <a:endParaRPr lang="ko-KR" altLang="en-US" sz="10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만성질환 등 </a:t>
                      </a:r>
                      <a:r>
                        <a:rPr lang="en-US" altLang="ko-KR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개 사업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8,244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1,373</a:t>
                      </a:r>
                      <a:r>
                        <a:rPr lang="ko-KR" altLang="en-US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명</a:t>
                      </a:r>
                      <a:endParaRPr 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0" spc="0" dirty="0" smtClean="0">
                          <a:solidFill>
                            <a:srgbClr val="000000"/>
                          </a:solidFill>
                          <a:effectLst/>
                        </a:rPr>
                        <a:t>16.7%</a:t>
                      </a:r>
                      <a:endParaRPr lang="en-US" sz="1000" b="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46945" marR="46945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-100" baseline="0" dirty="0" smtClean="0">
                          <a:solidFill>
                            <a:srgbClr val="000000"/>
                          </a:solidFill>
                          <a:effectLst/>
                        </a:rPr>
                        <a:t>•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대면사업 </a:t>
                      </a:r>
                      <a:r>
                        <a:rPr lang="ko-KR" altLang="en-US" sz="1000" kern="0" spc="0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진행 불가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6945" marR="18000" marT="12979" marB="1297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161552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448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- 13 -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n-ea"/>
              </a:rPr>
              <a:t>경영관리계</a:t>
            </a:r>
            <a:endParaRPr lang="ko-KR" altLang="en-US" sz="19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병원 홍보 활성화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j-lt"/>
                </a:rPr>
                <a:t>○ 홍보매체 다양화로 지역주민과의 소통 확대</a:t>
              </a:r>
              <a:endParaRPr kumimoji="1" lang="en-US" altLang="ko-KR" sz="14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/>
                <a:t>○ 다양한 홍보 활성화 방안 마련을 위한 주민 </a:t>
              </a:r>
              <a:r>
                <a:rPr kumimoji="1" lang="ko-KR" altLang="en-US" sz="1400" dirty="0" err="1" smtClean="0"/>
                <a:t>참여형</a:t>
              </a:r>
              <a:r>
                <a:rPr kumimoji="1" lang="ko-KR" altLang="en-US" sz="1400" dirty="0" smtClean="0"/>
                <a:t> 홍보 추진</a:t>
              </a:r>
              <a:endParaRPr kumimoji="1" lang="en-US" altLang="ko-KR" sz="14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 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50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en-US" altLang="ko-KR" sz="1600" b="1" dirty="0" smtClean="0">
                  <a:latin typeface="+mj-lt"/>
                </a:rPr>
                <a:t>(</a:t>
              </a:r>
              <a:r>
                <a:rPr kumimoji="1" lang="ko-KR" altLang="en-US" sz="1600" b="1" dirty="0" smtClean="0">
                  <a:latin typeface="+mj-lt"/>
                </a:rPr>
                <a:t>미디어 홍보 횟수 및 홍보매체 확대 등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44</a:t>
              </a:r>
              <a:r>
                <a:rPr kumimoji="1" lang="ko-KR" altLang="en-US" sz="1600" b="1" dirty="0" smtClean="0"/>
                <a:t>회</a:t>
              </a:r>
              <a:r>
                <a:rPr kumimoji="1" lang="en-US" altLang="ko-KR" sz="1600" b="1" dirty="0" smtClean="0"/>
                <a:t>(</a:t>
              </a:r>
              <a:r>
                <a:rPr kumimoji="1" lang="ko-KR" altLang="en-US" sz="1600" b="1" dirty="0" err="1" smtClean="0"/>
                <a:t>달성율</a:t>
              </a:r>
              <a:r>
                <a:rPr kumimoji="1" lang="ko-KR" altLang="en-US" sz="1600" b="1" dirty="0" smtClean="0"/>
                <a:t> </a:t>
              </a:r>
              <a:r>
                <a:rPr kumimoji="1" lang="en-US" altLang="ko-KR" sz="1600" b="1" dirty="0" smtClean="0"/>
                <a:t>88.0%)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/>
                <a:t> </a:t>
              </a:r>
              <a:r>
                <a:rPr kumimoji="1" lang="en-US" altLang="ko-KR" sz="1400" dirty="0" smtClean="0"/>
                <a:t> - </a:t>
              </a:r>
              <a:r>
                <a:rPr kumimoji="1" lang="ko-KR" altLang="en-US" sz="1400" dirty="0" smtClean="0"/>
                <a:t>홈페이지 </a:t>
              </a:r>
              <a:r>
                <a:rPr kumimoji="1" lang="en-US" altLang="ko-KR" sz="1400" dirty="0" smtClean="0"/>
                <a:t>17</a:t>
              </a:r>
              <a:r>
                <a:rPr kumimoji="1" lang="ko-KR" altLang="en-US" sz="1400" dirty="0" smtClean="0"/>
                <a:t>회</a:t>
              </a:r>
              <a:r>
                <a:rPr kumimoji="1" lang="en-US" altLang="ko-KR" sz="1400" dirty="0" smtClean="0"/>
                <a:t>, </a:t>
              </a:r>
              <a:r>
                <a:rPr kumimoji="1" lang="ko-KR" altLang="en-US" sz="1400" dirty="0" smtClean="0"/>
                <a:t>원내 홍보 게시물 </a:t>
              </a:r>
              <a:r>
                <a:rPr kumimoji="1" lang="en-US" altLang="ko-KR" sz="1400" dirty="0" smtClean="0"/>
                <a:t>9</a:t>
              </a:r>
              <a:r>
                <a:rPr kumimoji="1" lang="ko-KR" altLang="en-US" sz="1400" dirty="0" smtClean="0"/>
                <a:t>회</a:t>
              </a:r>
              <a:r>
                <a:rPr kumimoji="1" lang="en-US" altLang="ko-KR" sz="1400" dirty="0" smtClean="0"/>
                <a:t>, </a:t>
              </a:r>
              <a:r>
                <a:rPr kumimoji="1" lang="ko-KR" altLang="en-US" sz="1400" dirty="0" smtClean="0"/>
                <a:t>언론보도</a:t>
              </a:r>
              <a:r>
                <a:rPr kumimoji="1" lang="en-US" altLang="ko-KR" sz="1400" dirty="0" smtClean="0"/>
                <a:t>·</a:t>
              </a:r>
              <a:r>
                <a:rPr kumimoji="1" lang="ko-KR" altLang="en-US" sz="1400" dirty="0" smtClean="0"/>
                <a:t>광고 </a:t>
              </a:r>
              <a:r>
                <a:rPr kumimoji="1" lang="en-US" altLang="ko-KR" sz="1400" dirty="0" smtClean="0"/>
                <a:t>16</a:t>
              </a:r>
              <a:r>
                <a:rPr kumimoji="1" lang="ko-KR" altLang="en-US" sz="1400" dirty="0" smtClean="0"/>
                <a:t>회</a:t>
              </a:r>
              <a:r>
                <a:rPr kumimoji="1" lang="en-US" altLang="ko-KR" sz="1400" dirty="0" smtClean="0"/>
                <a:t>, </a:t>
              </a:r>
              <a:r>
                <a:rPr kumimoji="1" lang="ko-KR" altLang="en-US" sz="1400" dirty="0" smtClean="0"/>
                <a:t>주요사업 </a:t>
              </a:r>
              <a:r>
                <a:rPr kumimoji="1" lang="en-US" altLang="ko-KR" sz="1400" dirty="0" smtClean="0"/>
                <a:t>2</a:t>
              </a:r>
              <a:r>
                <a:rPr kumimoji="1" lang="ko-KR" altLang="en-US" sz="1400" dirty="0" smtClean="0"/>
                <a:t>회</a:t>
              </a:r>
              <a:endParaRPr kumimoji="1" lang="en-US" altLang="ko-KR" sz="1400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8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4"/>
              <a:ext cx="6935688" cy="2034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주요성과</a:t>
              </a:r>
              <a:r>
                <a:rPr kumimoji="1" lang="en-US" altLang="ko-KR" sz="1600" dirty="0" smtClean="0">
                  <a:latin typeface="+mj-lt"/>
                </a:rPr>
                <a:t>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j-lt"/>
                </a:rPr>
                <a:t> </a:t>
              </a:r>
              <a:r>
                <a:rPr kumimoji="1" lang="en-US" altLang="ko-KR" sz="1400" dirty="0" smtClean="0">
                  <a:latin typeface="+mj-lt"/>
                </a:rPr>
                <a:t> - </a:t>
              </a:r>
              <a:r>
                <a:rPr kumimoji="1" lang="ko-KR" altLang="en-US" sz="1400" dirty="0" smtClean="0">
                  <a:latin typeface="+mj-lt"/>
                </a:rPr>
                <a:t>부서 협업을 통한 주요사업 방문 홍보로 지역주민과의 소통 확대</a:t>
              </a:r>
              <a:endParaRPr kumimoji="1" lang="en-US" altLang="ko-KR" sz="14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j-lt"/>
                </a:rPr>
                <a:t> </a:t>
              </a:r>
              <a:r>
                <a:rPr kumimoji="1" lang="en-US" altLang="ko-KR" sz="1300" dirty="0" smtClean="0">
                  <a:latin typeface="+mj-lt"/>
                </a:rPr>
                <a:t>   </a:t>
              </a:r>
              <a:r>
                <a:rPr kumimoji="1" lang="en-US" altLang="ko-KR" sz="1300" dirty="0" smtClean="0"/>
                <a:t>· </a:t>
              </a:r>
              <a:r>
                <a:rPr kumimoji="1" lang="ko-KR" altLang="en-US" sz="1300" dirty="0" smtClean="0"/>
                <a:t>알츠하이머 치매 출장 검사 시 홍보 </a:t>
              </a:r>
              <a:r>
                <a:rPr kumimoji="1" lang="ko-KR" altLang="en-US" sz="1300" dirty="0" err="1" smtClean="0"/>
                <a:t>리플렛</a:t>
              </a:r>
              <a:r>
                <a:rPr kumimoji="1" lang="ko-KR" altLang="en-US" sz="1300" dirty="0" smtClean="0"/>
                <a:t> 배포</a:t>
              </a:r>
              <a:r>
                <a:rPr kumimoji="1" lang="en-US" altLang="ko-KR" sz="1300" dirty="0" smtClean="0"/>
                <a:t>(</a:t>
              </a:r>
              <a:r>
                <a:rPr kumimoji="1" lang="ko-KR" altLang="en-US" sz="1300" dirty="0" smtClean="0"/>
                <a:t>운봉읍보건지소 외 </a:t>
              </a:r>
              <a:r>
                <a:rPr kumimoji="1" lang="en-US" altLang="ko-KR" sz="1300" dirty="0" smtClean="0"/>
                <a:t>56</a:t>
              </a:r>
              <a:r>
                <a:rPr kumimoji="1" lang="ko-KR" altLang="en-US" sz="1300" dirty="0" smtClean="0"/>
                <a:t>처</a:t>
              </a:r>
              <a:r>
                <a:rPr kumimoji="1" lang="en-US" altLang="ko-KR" sz="1300" dirty="0" smtClean="0"/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개선사항</a:t>
              </a:r>
              <a:endParaRPr kumimoji="1" lang="en-US" altLang="ko-KR" sz="16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- </a:t>
              </a:r>
              <a:r>
                <a:rPr kumimoji="1" lang="ko-KR" altLang="en-US" sz="1400" dirty="0" smtClean="0"/>
                <a:t> 코로나</a:t>
              </a:r>
              <a:r>
                <a:rPr kumimoji="1" lang="en-US" altLang="ko-KR" sz="1400" dirty="0" smtClean="0"/>
                <a:t>19 </a:t>
              </a:r>
              <a:r>
                <a:rPr kumimoji="1" lang="ko-KR" altLang="en-US" sz="1400" dirty="0" smtClean="0"/>
                <a:t>지속적 확산에 따른 비대면 홍보 발굴</a:t>
              </a:r>
              <a:endParaRPr kumimoji="1" lang="en-US" altLang="ko-KR" sz="14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/>
                <a:t> </a:t>
              </a:r>
              <a:r>
                <a:rPr kumimoji="1" lang="en-US" altLang="ko-KR" sz="1200" dirty="0" smtClean="0"/>
                <a:t>   · </a:t>
              </a:r>
              <a:r>
                <a:rPr kumimoji="1" lang="ko-KR" altLang="en-US" sz="1200" dirty="0" smtClean="0"/>
                <a:t>차량 </a:t>
              </a:r>
              <a:r>
                <a:rPr kumimoji="1" lang="ko-KR" altLang="en-US" sz="1200" dirty="0" err="1" smtClean="0"/>
                <a:t>랩핑</a:t>
              </a:r>
              <a:r>
                <a:rPr kumimoji="1" lang="ko-KR" altLang="en-US" sz="1200" dirty="0" smtClean="0"/>
                <a:t> 홍보</a:t>
              </a:r>
              <a:r>
                <a:rPr kumimoji="1" lang="en-US" altLang="ko-KR" sz="1200" dirty="0" smtClean="0"/>
                <a:t>, </a:t>
              </a:r>
              <a:r>
                <a:rPr kumimoji="1" lang="ko-KR" altLang="en-US" sz="1200" dirty="0" err="1" smtClean="0"/>
                <a:t>진료권</a:t>
              </a:r>
              <a:r>
                <a:rPr kumimoji="1" lang="ko-KR" altLang="en-US" sz="1200" dirty="0" smtClean="0"/>
                <a:t> 현수막 게시</a:t>
              </a:r>
              <a:r>
                <a:rPr kumimoji="1" lang="en-US" altLang="ko-KR" sz="1200" dirty="0" smtClean="0"/>
                <a:t>, </a:t>
              </a:r>
              <a:r>
                <a:rPr kumimoji="1" lang="ko-KR" altLang="en-US" sz="1200" dirty="0" smtClean="0"/>
                <a:t>온라인 </a:t>
              </a:r>
              <a:r>
                <a:rPr kumimoji="1" lang="ko-KR" altLang="en-US" sz="1200" dirty="0" err="1" smtClean="0"/>
                <a:t>리플렛</a:t>
              </a:r>
              <a:r>
                <a:rPr kumimoji="1" lang="ko-KR" altLang="en-US" sz="1200" dirty="0" smtClean="0"/>
                <a:t> 제작</a:t>
              </a:r>
              <a:r>
                <a:rPr kumimoji="1" lang="en-US" altLang="ko-KR" sz="1200" dirty="0" smtClean="0"/>
                <a:t>·</a:t>
              </a:r>
              <a:r>
                <a:rPr kumimoji="1" lang="ko-KR" altLang="en-US" sz="1200" dirty="0" smtClean="0"/>
                <a:t>배포 등</a:t>
              </a:r>
              <a:r>
                <a:rPr kumimoji="1" lang="en-US" altLang="ko-KR" sz="1400" dirty="0" smtClean="0"/>
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</a: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 및 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355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4983547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+mn-ea"/>
              </a:rPr>
              <a:t>건강증진센터</a:t>
            </a:r>
            <a:endParaRPr lang="ko-KR" altLang="en-US" sz="19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528392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건강증진센터 활성화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j-lt"/>
                </a:rPr>
                <a:t>○ 국가건강검진</a:t>
              </a:r>
              <a:r>
                <a:rPr kumimoji="1" lang="en-US" altLang="ko-KR" sz="1400" dirty="0" smtClean="0">
                  <a:latin typeface="+mj-lt"/>
                </a:rPr>
                <a:t>(</a:t>
              </a:r>
              <a:r>
                <a:rPr kumimoji="1" lang="ko-KR" altLang="en-US" sz="1400" dirty="0" smtClean="0">
                  <a:latin typeface="+mj-lt"/>
                </a:rPr>
                <a:t>일반 검진</a:t>
              </a:r>
              <a:r>
                <a:rPr kumimoji="1" lang="en-US" altLang="ko-KR" sz="1400" dirty="0" smtClean="0">
                  <a:latin typeface="+mj-lt"/>
                </a:rPr>
                <a:t>, </a:t>
              </a:r>
              <a:r>
                <a:rPr kumimoji="1" lang="ko-KR" altLang="en-US" sz="1400" dirty="0" smtClean="0">
                  <a:latin typeface="+mj-lt"/>
                </a:rPr>
                <a:t>암 검진</a:t>
              </a:r>
              <a:r>
                <a:rPr kumimoji="1" lang="en-US" altLang="ko-KR" sz="1400" dirty="0" smtClean="0">
                  <a:latin typeface="+mj-lt"/>
                </a:rPr>
                <a:t>, </a:t>
              </a:r>
              <a:r>
                <a:rPr kumimoji="1" lang="ko-KR" altLang="en-US" sz="1400" dirty="0" smtClean="0">
                  <a:latin typeface="+mj-lt"/>
                </a:rPr>
                <a:t>영</a:t>
              </a:r>
              <a:r>
                <a:rPr kumimoji="1" lang="en-US" altLang="ko-KR" sz="1400" dirty="0" smtClean="0">
                  <a:latin typeface="+mj-lt"/>
                </a:rPr>
                <a:t>·</a:t>
              </a:r>
              <a:r>
                <a:rPr kumimoji="1" lang="ko-KR" altLang="en-US" sz="1400" dirty="0" smtClean="0">
                  <a:latin typeface="+mj-lt"/>
                </a:rPr>
                <a:t>유아 검진</a:t>
              </a:r>
              <a:r>
                <a:rPr kumimoji="1" lang="en-US" altLang="ko-KR" sz="1400" dirty="0" smtClean="0">
                  <a:latin typeface="+mj-lt"/>
                </a:rPr>
                <a:t>) </a:t>
              </a:r>
              <a:r>
                <a:rPr kumimoji="1" lang="ko-KR" altLang="en-US" sz="1400" dirty="0" smtClean="0">
                  <a:latin typeface="+mj-lt"/>
                </a:rPr>
                <a:t>홍보를 통한 검진 활성화</a:t>
              </a:r>
              <a:endParaRPr kumimoji="1" lang="en-US" altLang="ko-KR" sz="14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/>
                <a:t>○ 지속적인 사업장 검진 유치 노력</a:t>
              </a:r>
              <a:endParaRPr kumimoji="1" lang="en-US" altLang="ko-KR" sz="1400" dirty="0" smtClean="0"/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 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2,100</a:t>
              </a:r>
              <a:r>
                <a:rPr kumimoji="1" lang="ko-KR" altLang="en-US" sz="1600" b="1" dirty="0" smtClean="0">
                  <a:latin typeface="+mj-lt"/>
                </a:rPr>
                <a:t>백만원</a:t>
              </a:r>
              <a:r>
                <a:rPr kumimoji="1" lang="en-US" altLang="ko-KR" sz="1600" b="1" dirty="0" smtClean="0">
                  <a:latin typeface="+mj-lt"/>
                </a:rPr>
                <a:t>(</a:t>
              </a:r>
              <a:r>
                <a:rPr kumimoji="1" lang="ko-KR" altLang="en-US" sz="1600" b="1" dirty="0" smtClean="0">
                  <a:latin typeface="+mj-lt"/>
                </a:rPr>
                <a:t>검진수익증대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  747</a:t>
              </a:r>
              <a:r>
                <a:rPr kumimoji="1" lang="ko-KR" altLang="en-US" sz="1600" b="1" dirty="0" smtClean="0"/>
                <a:t>백만원</a:t>
              </a:r>
              <a:r>
                <a:rPr kumimoji="1" lang="en-US" altLang="ko-KR" sz="1600" b="1" dirty="0" smtClean="0"/>
                <a:t>(</a:t>
              </a:r>
              <a:r>
                <a:rPr kumimoji="1" lang="ko-KR" altLang="en-US" sz="1600" b="1" dirty="0" err="1" smtClean="0"/>
                <a:t>달성율</a:t>
              </a:r>
              <a:r>
                <a:rPr kumimoji="1" lang="ko-KR" altLang="en-US" sz="1600" b="1" dirty="0" smtClean="0"/>
                <a:t> </a:t>
              </a:r>
              <a:r>
                <a:rPr kumimoji="1" lang="en-US" altLang="ko-KR" sz="1600" b="1" dirty="0" smtClean="0"/>
                <a:t>35.6%)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</a:t>
              </a:r>
              <a:r>
                <a:rPr kumimoji="1" lang="en-US" altLang="ko-KR" sz="1400" dirty="0"/>
                <a:t>- </a:t>
              </a:r>
              <a:r>
                <a:rPr kumimoji="1" lang="en-US" altLang="ko-KR" sz="1400" dirty="0" smtClean="0"/>
                <a:t>’20</a:t>
              </a:r>
              <a:r>
                <a:rPr kumimoji="1" lang="ko-KR" altLang="en-US" sz="1400" dirty="0" smtClean="0"/>
                <a:t>년</a:t>
              </a:r>
              <a:r>
                <a:rPr kumimoji="1" lang="en-US" altLang="ko-KR" sz="1400" dirty="0" smtClean="0"/>
                <a:t> 6</a:t>
              </a:r>
              <a:r>
                <a:rPr kumimoji="1" lang="ko-KR" altLang="en-US" sz="1400" dirty="0" smtClean="0"/>
                <a:t>월 실적 </a:t>
              </a:r>
              <a:r>
                <a:rPr kumimoji="1" lang="en-US" altLang="ko-KR" sz="1400" dirty="0" smtClean="0"/>
                <a:t>:</a:t>
              </a:r>
              <a:r>
                <a:rPr kumimoji="1" lang="ko-KR" altLang="en-US" sz="1400" dirty="0" smtClean="0"/>
                <a:t> </a:t>
              </a:r>
              <a:r>
                <a:rPr kumimoji="1" lang="en-US" altLang="ko-KR" sz="1400" dirty="0" smtClean="0"/>
                <a:t>330</a:t>
              </a:r>
              <a:r>
                <a:rPr kumimoji="1" lang="ko-KR" altLang="en-US" sz="1400" dirty="0" smtClean="0"/>
                <a:t>백만원</a:t>
              </a:r>
              <a:r>
                <a:rPr kumimoji="1" lang="en-US" altLang="ko-KR" sz="1400" dirty="0" smtClean="0"/>
                <a:t>(’20</a:t>
              </a:r>
              <a:r>
                <a:rPr kumimoji="1" lang="ko-KR" altLang="en-US" sz="1400" dirty="0" smtClean="0"/>
                <a:t>년 </a:t>
              </a:r>
              <a:r>
                <a:rPr kumimoji="1" lang="en-US" altLang="ko-KR" sz="1400" dirty="0" smtClean="0"/>
                <a:t>6</a:t>
              </a:r>
              <a:r>
                <a:rPr kumimoji="1" lang="ko-KR" altLang="en-US" sz="1400" dirty="0" smtClean="0"/>
                <a:t>월 대비</a:t>
              </a:r>
              <a:r>
                <a:rPr kumimoji="1" lang="en-US" altLang="ko-KR" sz="1400" dirty="0" smtClean="0"/>
                <a:t> 44.2% </a:t>
              </a:r>
              <a:r>
                <a:rPr kumimoji="1" lang="ko-KR" altLang="en-US" sz="1400" dirty="0" smtClean="0"/>
                <a:t>증가</a:t>
              </a:r>
              <a:r>
                <a:rPr kumimoji="1" lang="en-US" altLang="ko-KR" sz="1400" dirty="0" smtClean="0"/>
                <a:t>)</a:t>
              </a:r>
              <a:endParaRPr kumimoji="1" lang="en-US" altLang="ko-KR" sz="14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8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4"/>
              <a:ext cx="6935688" cy="2034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주요성과</a:t>
              </a:r>
              <a:endParaRPr kumimoji="1" lang="en-US" altLang="ko-KR" sz="1600" b="1" dirty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- </a:t>
              </a:r>
              <a:r>
                <a:rPr kumimoji="1" lang="ko-KR" altLang="en-US" sz="1400" dirty="0" smtClean="0"/>
                <a:t>사업장 검진 유치</a:t>
              </a:r>
              <a:r>
                <a:rPr kumimoji="1" lang="en-US" altLang="ko-KR" sz="1400" dirty="0" smtClean="0"/>
                <a:t>(4</a:t>
              </a:r>
              <a:r>
                <a:rPr kumimoji="1" lang="ko-KR" altLang="en-US" sz="1400" dirty="0" smtClean="0"/>
                <a:t>개 기관 협약</a:t>
              </a:r>
              <a:r>
                <a:rPr kumimoji="1" lang="en-US" altLang="ko-KR" sz="1400" spc="-150" dirty="0" smtClean="0"/>
                <a:t>) : </a:t>
              </a:r>
              <a:r>
                <a:rPr kumimoji="1" lang="ko-KR" altLang="en-US" sz="1400" spc="-150" dirty="0" smtClean="0"/>
                <a:t>남원원예농협</a:t>
              </a:r>
              <a:r>
                <a:rPr kumimoji="1" lang="en-US" altLang="ko-KR" sz="1400" spc="-150" dirty="0" smtClean="0"/>
                <a:t>, </a:t>
              </a:r>
              <a:r>
                <a:rPr kumimoji="1" lang="ko-KR" altLang="en-US" sz="1400" spc="-150" dirty="0" err="1" smtClean="0"/>
                <a:t>장수농협</a:t>
              </a:r>
              <a:r>
                <a:rPr kumimoji="1" lang="en-US" altLang="ko-KR" sz="1400" spc="-150" dirty="0" smtClean="0"/>
                <a:t>, MG</a:t>
              </a:r>
              <a:r>
                <a:rPr kumimoji="1" lang="ko-KR" altLang="en-US" sz="1400" spc="-150" dirty="0" smtClean="0"/>
                <a:t>남원새마을금고</a:t>
              </a:r>
              <a:r>
                <a:rPr kumimoji="1" lang="en-US" altLang="ko-KR" sz="1400" spc="-150" dirty="0" smtClean="0"/>
                <a:t>, </a:t>
              </a:r>
              <a:r>
                <a:rPr kumimoji="1" lang="ko-KR" altLang="en-US" sz="1400" spc="-150" dirty="0" err="1" smtClean="0"/>
                <a:t>한국음료</a:t>
              </a:r>
              <a:endParaRPr kumimoji="1" lang="en-US" altLang="ko-KR" sz="1400" spc="-15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</a:t>
              </a:r>
              <a:r>
                <a:rPr kumimoji="1" lang="en-US" altLang="ko-KR" sz="1400" dirty="0"/>
                <a:t>- </a:t>
              </a:r>
              <a:r>
                <a:rPr kumimoji="1" lang="ko-KR" altLang="en-US" sz="1400" dirty="0" smtClean="0"/>
                <a:t>어르신 건강진단 및 </a:t>
              </a:r>
              <a:r>
                <a:rPr kumimoji="1" lang="ko-KR" altLang="en-US" sz="1400" dirty="0" err="1" smtClean="0"/>
                <a:t>국가검진</a:t>
              </a:r>
              <a:r>
                <a:rPr kumimoji="1" lang="ko-KR" altLang="en-US" sz="1400" dirty="0" smtClean="0"/>
                <a:t> 실시 </a:t>
              </a:r>
              <a:r>
                <a:rPr kumimoji="1" lang="en-US" altLang="ko-KR" sz="1400" dirty="0" smtClean="0"/>
                <a:t>: 146</a:t>
              </a:r>
              <a:r>
                <a:rPr kumimoji="1" lang="ko-KR" altLang="en-US" sz="1400" dirty="0" smtClean="0"/>
                <a:t>명</a:t>
              </a:r>
              <a:r>
                <a:rPr kumimoji="1" lang="en-US" altLang="ko-KR" sz="1400" dirty="0" smtClean="0"/>
                <a:t>(</a:t>
              </a:r>
              <a:r>
                <a:rPr kumimoji="1" lang="ko-KR" altLang="en-US" sz="1400" dirty="0" err="1" smtClean="0"/>
                <a:t>효성의집</a:t>
              </a:r>
              <a:r>
                <a:rPr kumimoji="1" lang="ko-KR" altLang="en-US" sz="1400" dirty="0" smtClean="0"/>
                <a:t> </a:t>
              </a:r>
              <a:r>
                <a:rPr kumimoji="1" lang="en-US" altLang="ko-KR" sz="1400" dirty="0" smtClean="0"/>
                <a:t>85, </a:t>
              </a:r>
              <a:r>
                <a:rPr kumimoji="1" lang="ko-KR" altLang="en-US" sz="1400" dirty="0" err="1" smtClean="0"/>
                <a:t>행복의집</a:t>
              </a:r>
              <a:r>
                <a:rPr kumimoji="1" lang="ko-KR" altLang="en-US" sz="1400" dirty="0" smtClean="0"/>
                <a:t> </a:t>
              </a:r>
              <a:r>
                <a:rPr kumimoji="1" lang="en-US" altLang="ko-KR" sz="1400" dirty="0" smtClean="0"/>
                <a:t>61)</a:t>
              </a:r>
              <a:endParaRPr kumimoji="1" lang="en-US" altLang="ko-KR" sz="1400" spc="-15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개선사항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</a:t>
              </a:r>
              <a:r>
                <a:rPr kumimoji="1" lang="en-US" altLang="ko-KR" sz="1400" dirty="0"/>
                <a:t>- </a:t>
              </a:r>
              <a:r>
                <a:rPr kumimoji="1" lang="ko-KR" altLang="en-US" sz="1400" dirty="0" smtClean="0"/>
                <a:t>남원교육지원청의 </a:t>
              </a:r>
              <a:r>
                <a:rPr kumimoji="1" lang="ko-KR" altLang="en-US" sz="1400" dirty="0" err="1" smtClean="0"/>
                <a:t>수검요구로</a:t>
              </a:r>
              <a:r>
                <a:rPr kumimoji="1" lang="ko-KR" altLang="en-US" sz="1400" dirty="0" smtClean="0"/>
                <a:t> 에 따른 </a:t>
              </a:r>
              <a:r>
                <a:rPr kumimoji="1" lang="ko-KR" altLang="en-US" sz="1400" dirty="0" err="1" smtClean="0"/>
                <a:t>학생검진</a:t>
              </a:r>
              <a:r>
                <a:rPr kumimoji="1" lang="ko-KR" altLang="en-US" sz="1400" dirty="0" smtClean="0"/>
                <a:t> 수행</a:t>
              </a:r>
              <a:r>
                <a:rPr kumimoji="1" lang="en-US" altLang="ko-KR" sz="1400" dirty="0" smtClean="0"/>
                <a:t>(</a:t>
              </a:r>
              <a:r>
                <a:rPr kumimoji="1" lang="ko-KR" altLang="en-US" sz="1400" dirty="0" err="1" smtClean="0"/>
                <a:t>방역지침</a:t>
              </a:r>
              <a:r>
                <a:rPr kumimoji="1" lang="ko-KR" altLang="en-US" sz="1400" dirty="0" smtClean="0"/>
                <a:t> 준수</a:t>
              </a:r>
              <a:r>
                <a:rPr kumimoji="1" lang="en-US" altLang="ko-KR" sz="1400" dirty="0" smtClean="0"/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- (6</a:t>
              </a:r>
              <a:r>
                <a:rPr kumimoji="1" lang="ko-KR" altLang="en-US" sz="1400" dirty="0" smtClean="0"/>
                <a:t>월말 현재</a:t>
              </a:r>
              <a:r>
                <a:rPr kumimoji="1" lang="en-US" altLang="ko-KR" sz="1400" dirty="0" smtClean="0"/>
                <a:t>) 78</a:t>
              </a:r>
              <a:r>
                <a:rPr kumimoji="1" lang="ko-KR" altLang="en-US" sz="1400" dirty="0" smtClean="0"/>
                <a:t>백만원</a:t>
              </a:r>
              <a:r>
                <a:rPr kumimoji="1" lang="en-US" altLang="ko-KR" sz="1400" dirty="0" smtClean="0"/>
                <a:t>(3,509</a:t>
              </a:r>
              <a:r>
                <a:rPr kumimoji="1" lang="ko-KR" altLang="en-US" sz="1400" dirty="0" smtClean="0"/>
                <a:t>명</a:t>
              </a:r>
              <a:r>
                <a:rPr kumimoji="1" lang="en-US" altLang="ko-KR" sz="1400" dirty="0" smtClean="0"/>
                <a:t>)</a:t>
              </a:r>
              <a:endParaRPr kumimoji="1" lang="en-US" altLang="ko-KR" sz="1400" b="1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 및 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334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4983547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+mn-ea"/>
              </a:rPr>
              <a:t>응급의료센터</a:t>
            </a:r>
            <a:endParaRPr lang="ko-KR" altLang="en-US" sz="19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응급의료기관 평가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j-lt"/>
                </a:rPr>
                <a:t>○ 감염병전담병원 운영으로 </a:t>
              </a:r>
              <a:r>
                <a:rPr kumimoji="1" lang="ko-KR" altLang="en-US" sz="1400" dirty="0" err="1" smtClean="0">
                  <a:latin typeface="+mj-lt"/>
                </a:rPr>
                <a:t>일반환자</a:t>
              </a:r>
              <a:r>
                <a:rPr kumimoji="1" lang="ko-KR" altLang="en-US" sz="1400" dirty="0" smtClean="0">
                  <a:latin typeface="+mj-lt"/>
                </a:rPr>
                <a:t> </a:t>
              </a:r>
              <a:r>
                <a:rPr kumimoji="1" lang="ko-KR" altLang="en-US" sz="1400" dirty="0" err="1" smtClean="0">
                  <a:latin typeface="+mj-lt"/>
                </a:rPr>
                <a:t>입원중단에</a:t>
              </a:r>
              <a:r>
                <a:rPr kumimoji="1" lang="ko-KR" altLang="en-US" sz="1400" dirty="0" smtClean="0">
                  <a:latin typeface="+mj-lt"/>
                </a:rPr>
                <a:t> 따른 중증 응급환자 </a:t>
              </a:r>
              <a:r>
                <a:rPr kumimoji="1" lang="ko-KR" altLang="en-US" sz="1400" dirty="0" err="1" smtClean="0">
                  <a:latin typeface="+mj-lt"/>
                </a:rPr>
                <a:t>전원율</a:t>
              </a:r>
              <a:r>
                <a:rPr kumimoji="1" lang="ko-KR" altLang="en-US" sz="1400" dirty="0" smtClean="0">
                  <a:latin typeface="+mj-lt"/>
                </a:rPr>
                <a:t> 증가</a:t>
              </a:r>
              <a:r>
                <a:rPr kumimoji="1" lang="en-US" altLang="ko-KR" sz="1200" dirty="0" smtClean="0">
                  <a:latin typeface="+mn-ea"/>
                </a:rPr>
                <a:t>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>
                  <a:latin typeface="+mn-ea"/>
                </a:rPr>
                <a:t> </a:t>
              </a:r>
              <a:r>
                <a:rPr kumimoji="1" lang="en-US" altLang="ko-KR" sz="1200" dirty="0" smtClean="0">
                  <a:latin typeface="+mn-ea"/>
                </a:rPr>
                <a:t> - </a:t>
              </a:r>
              <a:r>
                <a:rPr kumimoji="1" lang="ko-KR" altLang="en-US" sz="1200" dirty="0" smtClean="0">
                  <a:latin typeface="+mn-ea"/>
                </a:rPr>
                <a:t>중증 응급환자 진료 </a:t>
              </a:r>
              <a:r>
                <a:rPr kumimoji="1" lang="ko-KR" altLang="en-US" sz="1200" dirty="0" err="1" smtClean="0">
                  <a:latin typeface="+mn-ea"/>
                </a:rPr>
                <a:t>제공율</a:t>
              </a:r>
              <a:r>
                <a:rPr kumimoji="1" lang="ko-KR" altLang="en-US" sz="1200" dirty="0" smtClean="0">
                  <a:latin typeface="+mn-ea"/>
                </a:rPr>
                <a:t> </a:t>
              </a:r>
              <a:r>
                <a:rPr kumimoji="1" lang="ko-KR" altLang="en-US" sz="1200" dirty="0" err="1" smtClean="0">
                  <a:latin typeface="+mn-ea"/>
                </a:rPr>
                <a:t>목표값</a:t>
              </a:r>
              <a:r>
                <a:rPr kumimoji="1" lang="ko-KR" altLang="en-US" sz="1200" dirty="0" smtClean="0">
                  <a:latin typeface="+mn-ea"/>
                </a:rPr>
                <a:t> 미달</a:t>
              </a:r>
              <a:endParaRPr kumimoji="1" lang="en-US" altLang="ko-KR" sz="1200" dirty="0" smtClean="0">
                <a:latin typeface="+mn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 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2021</a:t>
              </a:r>
              <a:r>
                <a:rPr kumimoji="1" lang="ko-KR" altLang="en-US" sz="1600" b="1" dirty="0" smtClean="0">
                  <a:latin typeface="+mj-lt"/>
                </a:rPr>
                <a:t>년 응급의료 평가 </a:t>
              </a:r>
              <a:r>
                <a:rPr kumimoji="1" lang="en-US" altLang="ko-KR" sz="1600" b="1" dirty="0" smtClean="0">
                  <a:latin typeface="+mj-lt"/>
                </a:rPr>
                <a:t>B</a:t>
              </a:r>
              <a:r>
                <a:rPr kumimoji="1" lang="ko-KR" altLang="en-US" sz="1600" b="1" dirty="0" smtClean="0">
                  <a:latin typeface="+mj-lt"/>
                </a:rPr>
                <a:t>등급 유지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평가결과 미발표</a:t>
              </a:r>
              <a:endParaRPr kumimoji="1" lang="en-US" altLang="ko-KR" sz="1600" b="1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</a:t>
              </a:r>
              <a:r>
                <a:rPr kumimoji="1" lang="en-US" altLang="ko-KR" sz="1400" dirty="0"/>
                <a:t>- </a:t>
              </a:r>
              <a:r>
                <a:rPr kumimoji="1" lang="ko-KR" altLang="en-US" sz="1400" dirty="0" smtClean="0"/>
                <a:t>서면 평가 실시 </a:t>
              </a:r>
              <a:r>
                <a:rPr kumimoji="1" lang="en-US" altLang="ko-KR" sz="1400" dirty="0" smtClean="0"/>
                <a:t>: ’21. 8. 12.</a:t>
              </a:r>
              <a:endParaRPr kumimoji="1" lang="en-US" altLang="ko-KR" sz="1400" b="1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8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4"/>
              <a:ext cx="6935688" cy="2034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주요성과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j-lt"/>
                </a:rPr>
                <a:t> </a:t>
              </a:r>
              <a:r>
                <a:rPr kumimoji="1" lang="en-US" altLang="ko-KR" sz="1400" dirty="0" smtClean="0">
                  <a:latin typeface="+mj-lt"/>
                </a:rPr>
                <a:t> -  2020</a:t>
              </a:r>
              <a:r>
                <a:rPr kumimoji="1" lang="ko-KR" altLang="en-US" sz="1400" dirty="0" smtClean="0">
                  <a:latin typeface="+mj-lt"/>
                </a:rPr>
                <a:t>년 응급의료기관 평가 결과를 통한 </a:t>
              </a:r>
              <a:r>
                <a:rPr kumimoji="1" lang="ko-KR" altLang="en-US" sz="1400" dirty="0" err="1" smtClean="0">
                  <a:latin typeface="+mj-lt"/>
                </a:rPr>
                <a:t>취약지표</a:t>
              </a:r>
              <a:r>
                <a:rPr kumimoji="1" lang="ko-KR" altLang="en-US" sz="1400" dirty="0" smtClean="0">
                  <a:latin typeface="+mj-lt"/>
                </a:rPr>
                <a:t> 관리</a:t>
              </a:r>
              <a:endParaRPr kumimoji="1" lang="en-US" altLang="ko-KR" sz="14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dirty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dirty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dirty="0" smtClean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 및 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146133"/>
              </p:ext>
            </p:extLst>
          </p:nvPr>
        </p:nvGraphicFramePr>
        <p:xfrm>
          <a:off x="2123727" y="3358059"/>
          <a:ext cx="6693015" cy="1371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36305">
                  <a:extLst>
                    <a:ext uri="{9D8B030D-6E8A-4147-A177-3AD203B41FA5}">
                      <a16:colId xmlns:a16="http://schemas.microsoft.com/office/drawing/2014/main" xmlns="" val="2010029120"/>
                    </a:ext>
                  </a:extLst>
                </a:gridCol>
                <a:gridCol w="1725705">
                  <a:extLst>
                    <a:ext uri="{9D8B030D-6E8A-4147-A177-3AD203B41FA5}">
                      <a16:colId xmlns:a16="http://schemas.microsoft.com/office/drawing/2014/main" xmlns="" val="1484145070"/>
                    </a:ext>
                  </a:extLst>
                </a:gridCol>
                <a:gridCol w="2231005">
                  <a:extLst>
                    <a:ext uri="{9D8B030D-6E8A-4147-A177-3AD203B41FA5}">
                      <a16:colId xmlns:a16="http://schemas.microsoft.com/office/drawing/2014/main" xmlns="" val="440236568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2021</a:t>
                      </a:r>
                      <a:r>
                        <a:rPr lang="ko-KR" altLang="en-US" sz="1200" dirty="0" smtClean="0"/>
                        <a:t>년 응급의료기관 평가 </a:t>
                      </a:r>
                      <a:r>
                        <a:rPr lang="en-US" altLang="ko-KR" sz="1200" dirty="0" smtClean="0"/>
                        <a:t>4</a:t>
                      </a:r>
                      <a:r>
                        <a:rPr lang="ko-KR" altLang="en-US" sz="1200" dirty="0" smtClean="0"/>
                        <a:t>등급 </a:t>
                      </a:r>
                      <a:r>
                        <a:rPr lang="ko-KR" altLang="en-US" sz="1200" dirty="0" err="1" smtClean="0"/>
                        <a:t>지표관리</a:t>
                      </a:r>
                      <a:endParaRPr lang="ko-KR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741092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지표 항목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목표값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분기 </a:t>
                      </a:r>
                      <a:r>
                        <a:rPr lang="ko-KR" altLang="en-US" sz="1200" dirty="0" err="1" smtClean="0"/>
                        <a:t>지표결과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483324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중증 상병 해당 환자 구성비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5%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6.5%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725841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전입 중증 응급환자 진료 </a:t>
                      </a:r>
                      <a:r>
                        <a:rPr lang="ko-KR" altLang="en-US" sz="1200" dirty="0" err="1" smtClean="0"/>
                        <a:t>제공율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90%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54.5%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134058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 smtClean="0"/>
                        <a:t> </a:t>
                      </a:r>
                      <a:r>
                        <a:rPr lang="ko-KR" altLang="en-US" sz="1200" dirty="0" smtClean="0"/>
                        <a:t>최종 치료 </a:t>
                      </a:r>
                      <a:r>
                        <a:rPr lang="ko-KR" altLang="en-US" sz="1200" dirty="0" err="1" smtClean="0"/>
                        <a:t>제공율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65%</a:t>
                      </a:r>
                      <a:endParaRPr lang="ko-KR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/>
                        <a:t>5.72%</a:t>
                      </a:r>
                      <a:endParaRPr lang="ko-KR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59277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352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n-ea"/>
              </a:rPr>
              <a:t>감염병센터</a:t>
            </a:r>
            <a:endParaRPr lang="ko-KR" altLang="en-US" sz="19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600400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감염병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위기대응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j-lt"/>
                </a:rPr>
                <a:t>○ 코로나</a:t>
              </a:r>
              <a:r>
                <a:rPr kumimoji="1" lang="en-US" altLang="ko-KR" sz="1400" dirty="0" smtClean="0">
                  <a:latin typeface="+mj-lt"/>
                </a:rPr>
                <a:t>19 </a:t>
              </a:r>
              <a:r>
                <a:rPr kumimoji="1" lang="ko-KR" altLang="en-US" sz="1400" dirty="0" smtClean="0">
                  <a:latin typeface="+mj-lt"/>
                </a:rPr>
                <a:t>대응에 따른 </a:t>
              </a:r>
              <a:r>
                <a:rPr kumimoji="1" lang="ko-KR" altLang="en-US" sz="1400" dirty="0" err="1" smtClean="0">
                  <a:latin typeface="+mj-lt"/>
                </a:rPr>
                <a:t>하절기</a:t>
              </a:r>
              <a:r>
                <a:rPr kumimoji="1" lang="ko-KR" altLang="en-US" sz="1400" dirty="0" smtClean="0">
                  <a:latin typeface="+mj-lt"/>
                </a:rPr>
                <a:t> 냉방시설 점검</a:t>
              </a:r>
              <a:endParaRPr kumimoji="1" lang="en-US" altLang="ko-KR" sz="14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/>
                <a:t>○ </a:t>
              </a:r>
              <a:r>
                <a:rPr kumimoji="1" lang="en-US" altLang="ko-KR" sz="1400" dirty="0" smtClean="0"/>
                <a:t>4</a:t>
              </a:r>
              <a:r>
                <a:rPr kumimoji="1" lang="ko-KR" altLang="en-US" sz="1400" dirty="0" smtClean="0"/>
                <a:t>차 대유행에 대비한 전 직원 감염관리교육 강화</a:t>
              </a:r>
              <a:endParaRPr kumimoji="1" lang="en-US" altLang="ko-KR" sz="14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 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2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en-US" altLang="ko-KR" sz="1600" b="1" dirty="0" smtClean="0">
                  <a:latin typeface="+mj-lt"/>
                </a:rPr>
                <a:t>(</a:t>
              </a:r>
              <a:r>
                <a:rPr kumimoji="1" lang="ko-KR" altLang="en-US" sz="1600" b="1" dirty="0" err="1" smtClean="0">
                  <a:latin typeface="+mj-lt"/>
                </a:rPr>
                <a:t>감염병</a:t>
              </a:r>
              <a:r>
                <a:rPr kumimoji="1" lang="ko-KR" altLang="en-US" sz="1600" b="1" dirty="0" smtClean="0">
                  <a:latin typeface="+mj-lt"/>
                </a:rPr>
                <a:t> 위기대응 모의훈련</a:t>
              </a:r>
              <a:r>
                <a:rPr kumimoji="1" lang="en-US" altLang="ko-KR" sz="1600" b="1" dirty="0" smtClean="0">
                  <a:latin typeface="+mj-lt"/>
                </a:rPr>
                <a:t>), 500</a:t>
              </a:r>
              <a:r>
                <a:rPr kumimoji="1" lang="ko-KR" altLang="en-US" sz="1600" b="1" dirty="0" smtClean="0">
                  <a:latin typeface="+mj-lt"/>
                </a:rPr>
                <a:t>명</a:t>
              </a:r>
              <a:r>
                <a:rPr kumimoji="1" lang="en-US" altLang="ko-KR" sz="1600" b="1" dirty="0" smtClean="0">
                  <a:latin typeface="+mj-lt"/>
                </a:rPr>
                <a:t>(</a:t>
              </a:r>
              <a:r>
                <a:rPr kumimoji="1" lang="ko-KR" altLang="en-US" sz="1600" b="1" dirty="0" smtClean="0">
                  <a:latin typeface="+mj-lt"/>
                </a:rPr>
                <a:t>감염관리교육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2</a:t>
              </a:r>
              <a:r>
                <a:rPr kumimoji="1" lang="ko-KR" altLang="en-US" sz="1600" b="1" dirty="0" smtClean="0"/>
                <a:t>회</a:t>
              </a:r>
              <a:r>
                <a:rPr kumimoji="1" lang="en-US" altLang="ko-KR" sz="1600" b="1" dirty="0" smtClean="0"/>
                <a:t>(</a:t>
              </a:r>
              <a:r>
                <a:rPr kumimoji="1" lang="ko-KR" altLang="en-US" sz="1600" b="1" dirty="0" err="1" smtClean="0"/>
                <a:t>달성율</a:t>
              </a:r>
              <a:r>
                <a:rPr kumimoji="1" lang="ko-KR" altLang="en-US" sz="1600" b="1" dirty="0" smtClean="0"/>
                <a:t> </a:t>
              </a:r>
              <a:r>
                <a:rPr kumimoji="1" lang="en-US" altLang="ko-KR" sz="1600" b="1" dirty="0" smtClean="0"/>
                <a:t>100.0%), 715</a:t>
              </a:r>
              <a:r>
                <a:rPr kumimoji="1" lang="ko-KR" altLang="en-US" sz="1600" b="1" dirty="0" smtClean="0"/>
                <a:t>명</a:t>
              </a:r>
              <a:r>
                <a:rPr kumimoji="1" lang="en-US" altLang="ko-KR" sz="1600" b="1" dirty="0" smtClean="0"/>
                <a:t>(</a:t>
              </a:r>
              <a:r>
                <a:rPr kumimoji="1" lang="ko-KR" altLang="en-US" sz="1600" b="1" dirty="0" err="1" smtClean="0"/>
                <a:t>달성율</a:t>
              </a:r>
              <a:r>
                <a:rPr kumimoji="1" lang="ko-KR" altLang="en-US" sz="1600" b="1" dirty="0" smtClean="0"/>
                <a:t> </a:t>
              </a:r>
              <a:r>
                <a:rPr kumimoji="1" lang="en-US" altLang="ko-KR" sz="1600" b="1" dirty="0" smtClean="0"/>
                <a:t>143.0%)</a:t>
              </a: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8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4"/>
              <a:ext cx="6935688" cy="2034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주요성과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j-lt"/>
                </a:rPr>
                <a:t> </a:t>
              </a:r>
              <a:r>
                <a:rPr kumimoji="1" lang="en-US" altLang="ko-KR" sz="1400" dirty="0"/>
                <a:t> - </a:t>
              </a:r>
              <a:r>
                <a:rPr kumimoji="1" lang="ko-KR" altLang="en-US" sz="1400" dirty="0" err="1" smtClean="0"/>
                <a:t>감염병</a:t>
              </a:r>
              <a:r>
                <a:rPr kumimoji="1" lang="ko-KR" altLang="en-US" sz="1400" dirty="0" smtClean="0"/>
                <a:t> 위기대응 모의훈련 </a:t>
              </a:r>
              <a:r>
                <a:rPr kumimoji="1" lang="en-US" altLang="ko-KR" sz="1400" dirty="0" smtClean="0"/>
                <a:t>: 2</a:t>
              </a:r>
              <a:r>
                <a:rPr kumimoji="1" lang="ko-KR" altLang="en-US" sz="1400" dirty="0" smtClean="0"/>
                <a:t>회</a:t>
              </a:r>
              <a:r>
                <a:rPr kumimoji="1" lang="en-US" altLang="ko-KR" sz="1400" dirty="0" smtClean="0"/>
                <a:t>(</a:t>
              </a:r>
              <a:r>
                <a:rPr kumimoji="1" lang="ko-KR" altLang="en-US" sz="1400" dirty="0" smtClean="0"/>
                <a:t>코로나 </a:t>
              </a:r>
              <a:r>
                <a:rPr kumimoji="1" lang="ko-KR" altLang="en-US" sz="1400" dirty="0" err="1" smtClean="0"/>
                <a:t>비상대응팀</a:t>
              </a:r>
              <a:r>
                <a:rPr kumimoji="1" lang="en-US" altLang="ko-KR" sz="1400" dirty="0" smtClean="0"/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</a:t>
              </a:r>
              <a:r>
                <a:rPr kumimoji="1" lang="en-US" altLang="ko-KR" sz="1400" dirty="0"/>
                <a:t>- </a:t>
              </a:r>
              <a:r>
                <a:rPr kumimoji="1" lang="ko-KR" altLang="en-US" sz="1400" dirty="0" smtClean="0"/>
                <a:t>감염관리 교육 </a:t>
              </a:r>
              <a:r>
                <a:rPr kumimoji="1" lang="en-US" altLang="ko-KR" sz="1400" dirty="0" smtClean="0"/>
                <a:t>: 715</a:t>
              </a:r>
              <a:r>
                <a:rPr kumimoji="1" lang="ko-KR" altLang="en-US" sz="1400" dirty="0" smtClean="0"/>
                <a:t>명</a:t>
              </a:r>
              <a:r>
                <a:rPr kumimoji="1" lang="en-US" altLang="ko-KR" sz="1400" dirty="0" smtClean="0"/>
                <a:t>(46</a:t>
              </a:r>
              <a:r>
                <a:rPr kumimoji="1" lang="ko-KR" altLang="en-US" sz="1400" dirty="0" smtClean="0"/>
                <a:t>회</a:t>
              </a:r>
              <a:r>
                <a:rPr kumimoji="1" lang="en-US" altLang="ko-KR" sz="1400" dirty="0" smtClean="0"/>
                <a:t>, </a:t>
              </a:r>
              <a:r>
                <a:rPr kumimoji="1" lang="ko-KR" altLang="en-US" sz="1400" dirty="0" smtClean="0"/>
                <a:t>신규 및 </a:t>
              </a:r>
              <a:r>
                <a:rPr kumimoji="1" lang="ko-KR" altLang="en-US" sz="1400" dirty="0" err="1" smtClean="0"/>
                <a:t>재직직원</a:t>
              </a:r>
              <a:r>
                <a:rPr kumimoji="1" lang="en-US" altLang="ko-KR" sz="1400" dirty="0" smtClean="0"/>
                <a:t>, </a:t>
              </a:r>
              <a:r>
                <a:rPr kumimoji="1" lang="ko-KR" altLang="en-US" sz="1400" dirty="0" smtClean="0"/>
                <a:t>상시출입인력 교육</a:t>
              </a:r>
              <a:r>
                <a:rPr kumimoji="1" lang="en-US" altLang="ko-KR" sz="1400" dirty="0" smtClean="0"/>
                <a:t>)</a:t>
              </a:r>
              <a:endParaRPr kumimoji="1" lang="en-US" altLang="ko-KR" sz="14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개선사항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</a:t>
              </a:r>
              <a:r>
                <a:rPr kumimoji="1" lang="en-US" altLang="ko-KR" sz="1400" dirty="0"/>
                <a:t>- </a:t>
              </a:r>
              <a:r>
                <a:rPr kumimoji="1" lang="ko-KR" altLang="en-US" sz="1400" spc="-50" dirty="0" smtClean="0"/>
                <a:t>코로나</a:t>
              </a:r>
              <a:r>
                <a:rPr kumimoji="1" lang="en-US" altLang="ko-KR" sz="1400" spc="-50" dirty="0" smtClean="0"/>
                <a:t>19 </a:t>
              </a:r>
              <a:r>
                <a:rPr kumimoji="1" lang="ko-KR" altLang="en-US" sz="1400" spc="-50" dirty="0" err="1" smtClean="0"/>
                <a:t>확진환자</a:t>
              </a:r>
              <a:r>
                <a:rPr kumimoji="1" lang="ko-KR" altLang="en-US" sz="1400" spc="-50" dirty="0" smtClean="0"/>
                <a:t> </a:t>
              </a:r>
              <a:r>
                <a:rPr kumimoji="1" lang="ko-KR" altLang="en-US" sz="1400" spc="-50" dirty="0" err="1" smtClean="0"/>
                <a:t>접점부서</a:t>
              </a:r>
              <a:r>
                <a:rPr kumimoji="1" lang="ko-KR" altLang="en-US" sz="1400" spc="-50" dirty="0" smtClean="0"/>
                <a:t> 및 현장 운영현황 파악 등 재점검을 통한 </a:t>
              </a:r>
              <a:r>
                <a:rPr kumimoji="1" lang="ko-KR" altLang="en-US" sz="1400" spc="-50" dirty="0" err="1" smtClean="0"/>
                <a:t>개선활동</a:t>
              </a:r>
              <a:r>
                <a:rPr kumimoji="1" lang="ko-KR" altLang="en-US" sz="1400" spc="-50" dirty="0" smtClean="0"/>
                <a:t> 시행</a:t>
              </a:r>
              <a:endParaRPr kumimoji="1" lang="en-US" altLang="ko-KR" sz="1400" b="1" spc="-50" dirty="0" smtClean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 및 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672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n-ea"/>
              </a:rPr>
              <a:t>약제과</a:t>
            </a:r>
            <a:endParaRPr lang="ko-KR" altLang="en-US" sz="19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528392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약제급여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적정성 평가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</a:t>
              </a:r>
              <a:r>
                <a:rPr kumimoji="1" lang="ko-KR" altLang="en-US" sz="1400" dirty="0" err="1" smtClean="0">
                  <a:latin typeface="+mn-ea"/>
                </a:rPr>
                <a:t>비뇨의학과</a:t>
              </a:r>
              <a:r>
                <a:rPr kumimoji="1" lang="ko-KR" altLang="en-US" sz="1400" dirty="0" smtClean="0">
                  <a:latin typeface="+mn-ea"/>
                </a:rPr>
                <a:t> 공석으로 타 </a:t>
              </a:r>
              <a:r>
                <a:rPr kumimoji="1" lang="ko-KR" altLang="en-US" sz="1400" dirty="0" err="1" smtClean="0">
                  <a:latin typeface="+mn-ea"/>
                </a:rPr>
                <a:t>진료과</a:t>
              </a:r>
              <a:r>
                <a:rPr kumimoji="1" lang="ko-KR" altLang="en-US" sz="1400" dirty="0" smtClean="0">
                  <a:latin typeface="+mn-ea"/>
                </a:rPr>
                <a:t> 진료 시 </a:t>
              </a:r>
              <a:r>
                <a:rPr kumimoji="1" lang="ko-KR" altLang="en-US" sz="1400" dirty="0" err="1" smtClean="0">
                  <a:latin typeface="+mn-ea"/>
                </a:rPr>
                <a:t>비뇨의학과</a:t>
              </a:r>
              <a:r>
                <a:rPr kumimoji="1" lang="ko-KR" altLang="en-US" sz="1400" dirty="0" smtClean="0">
                  <a:latin typeface="+mn-ea"/>
                </a:rPr>
                <a:t> 처방 추가로 </a:t>
              </a:r>
              <a:r>
                <a:rPr kumimoji="1" lang="ko-KR" altLang="en-US" sz="1400" dirty="0" err="1" smtClean="0">
                  <a:latin typeface="+mn-ea"/>
                </a:rPr>
                <a:t>약품목수</a:t>
              </a:r>
              <a:r>
                <a:rPr kumimoji="1" lang="ko-KR" altLang="en-US" sz="1400" dirty="0" smtClean="0">
                  <a:latin typeface="+mn-ea"/>
                </a:rPr>
                <a:t> 증가</a:t>
              </a:r>
              <a:endParaRPr kumimoji="1" lang="en-US" altLang="ko-KR" sz="1400" spc="-150" dirty="0">
                <a:latin typeface="+mn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 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3.35%(</a:t>
              </a:r>
              <a:r>
                <a:rPr kumimoji="1" lang="ko-KR" altLang="en-US" sz="1600" b="1" dirty="0" err="1" smtClean="0">
                  <a:latin typeface="+mj-lt"/>
                </a:rPr>
                <a:t>처방건당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ko-KR" altLang="en-US" sz="1600" b="1" dirty="0" err="1" smtClean="0">
                  <a:latin typeface="+mj-lt"/>
                </a:rPr>
                <a:t>약품목수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1% </a:t>
              </a:r>
              <a:r>
                <a:rPr kumimoji="1" lang="ko-KR" altLang="en-US" sz="1600" b="1" dirty="0" smtClean="0">
                  <a:latin typeface="+mj-lt"/>
                </a:rPr>
                <a:t>감소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3.50%</a:t>
              </a: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8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4"/>
              <a:ext cx="6935688" cy="2034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주요성과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n-ea"/>
                </a:rPr>
                <a:t> </a:t>
              </a:r>
              <a:r>
                <a:rPr kumimoji="1" lang="en-US" altLang="ko-KR" sz="1400" dirty="0">
                  <a:latin typeface="+mn-ea"/>
                </a:rPr>
                <a:t> - </a:t>
              </a:r>
              <a:r>
                <a:rPr kumimoji="1" lang="en-US" altLang="ko-KR" sz="1400" dirty="0" smtClean="0">
                  <a:latin typeface="+mn-ea"/>
                </a:rPr>
                <a:t>2021</a:t>
              </a:r>
              <a:r>
                <a:rPr kumimoji="1" lang="ko-KR" altLang="en-US" sz="1400" dirty="0" smtClean="0">
                  <a:latin typeface="+mn-ea"/>
                </a:rPr>
                <a:t>년 </a:t>
              </a:r>
              <a:r>
                <a:rPr kumimoji="1" lang="en-US" altLang="ko-KR" sz="1400" dirty="0" smtClean="0">
                  <a:latin typeface="+mn-ea"/>
                </a:rPr>
                <a:t>1</a:t>
              </a:r>
              <a:r>
                <a:rPr kumimoji="1" lang="ko-KR" altLang="en-US" sz="1400" dirty="0" smtClean="0">
                  <a:latin typeface="+mn-ea"/>
                </a:rPr>
                <a:t>분기 </a:t>
              </a:r>
              <a:r>
                <a:rPr kumimoji="1" lang="ko-KR" altLang="en-US" sz="1400" dirty="0" err="1" smtClean="0">
                  <a:latin typeface="+mn-ea"/>
                </a:rPr>
                <a:t>처방건당</a:t>
              </a:r>
              <a:r>
                <a:rPr kumimoji="1" lang="ko-KR" altLang="en-US" sz="1400" dirty="0" smtClean="0">
                  <a:latin typeface="+mn-ea"/>
                </a:rPr>
                <a:t> </a:t>
              </a:r>
              <a:r>
                <a:rPr kumimoji="1" lang="ko-KR" altLang="en-US" sz="1400" dirty="0" err="1" smtClean="0">
                  <a:latin typeface="+mn-ea"/>
                </a:rPr>
                <a:t>약품목수</a:t>
              </a:r>
              <a:r>
                <a:rPr kumimoji="1" lang="ko-KR" altLang="en-US" sz="1400" dirty="0" smtClean="0">
                  <a:latin typeface="+mn-ea"/>
                </a:rPr>
                <a:t> 감소율 </a:t>
              </a:r>
              <a:r>
                <a:rPr kumimoji="1" lang="en-US" altLang="ko-KR" sz="1400" dirty="0" smtClean="0">
                  <a:latin typeface="+mn-ea"/>
                </a:rPr>
                <a:t>:</a:t>
              </a:r>
              <a:r>
                <a:rPr kumimoji="1" lang="ko-KR" altLang="en-US" sz="1400" dirty="0" smtClean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3.50(</a:t>
              </a:r>
              <a:r>
                <a:rPr kumimoji="1" lang="ko-KR" altLang="en-US" sz="1400" dirty="0" smtClean="0">
                  <a:latin typeface="+mn-ea"/>
                </a:rPr>
                <a:t>목표 </a:t>
              </a:r>
              <a:r>
                <a:rPr kumimoji="1" lang="ko-KR" altLang="en-US" sz="1400" dirty="0" err="1" smtClean="0">
                  <a:latin typeface="+mn-ea"/>
                </a:rPr>
                <a:t>미달성</a:t>
              </a:r>
              <a:r>
                <a:rPr kumimoji="1" lang="en-US" altLang="ko-KR" sz="1400" dirty="0">
                  <a:latin typeface="+mn-ea"/>
                </a:rPr>
                <a:t>)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n-ea"/>
                </a:rPr>
                <a:t>  - 2021</a:t>
              </a:r>
              <a:r>
                <a:rPr kumimoji="1" lang="ko-KR" altLang="en-US" sz="1400" dirty="0" smtClean="0">
                  <a:latin typeface="+mn-ea"/>
                </a:rPr>
                <a:t>년 </a:t>
              </a:r>
              <a:r>
                <a:rPr kumimoji="1" lang="en-US" altLang="ko-KR" sz="1400" dirty="0" smtClean="0">
                  <a:latin typeface="+mn-ea"/>
                </a:rPr>
                <a:t>4</a:t>
              </a:r>
              <a:r>
                <a:rPr kumimoji="1" lang="ko-KR" altLang="en-US" sz="1400" dirty="0" smtClean="0">
                  <a:latin typeface="+mn-ea"/>
                </a:rPr>
                <a:t>월 </a:t>
              </a:r>
              <a:r>
                <a:rPr kumimoji="1" lang="ko-KR" altLang="en-US" sz="1400" dirty="0" err="1" smtClean="0">
                  <a:latin typeface="+mn-ea"/>
                </a:rPr>
                <a:t>처방건당</a:t>
              </a:r>
              <a:r>
                <a:rPr kumimoji="1" lang="ko-KR" altLang="en-US" sz="1400" dirty="0" smtClean="0">
                  <a:latin typeface="+mn-ea"/>
                </a:rPr>
                <a:t> </a:t>
              </a:r>
              <a:r>
                <a:rPr kumimoji="1" lang="ko-KR" altLang="en-US" sz="1400" dirty="0" err="1" smtClean="0">
                  <a:latin typeface="+mn-ea"/>
                </a:rPr>
                <a:t>약품목수</a:t>
              </a:r>
              <a:r>
                <a:rPr kumimoji="1" lang="ko-KR" altLang="en-US" sz="1400" dirty="0" smtClean="0">
                  <a:latin typeface="+mn-ea"/>
                </a:rPr>
                <a:t> 감소율 </a:t>
              </a:r>
              <a:r>
                <a:rPr kumimoji="1" lang="en-US" altLang="ko-KR" sz="1400" dirty="0" smtClean="0">
                  <a:latin typeface="+mn-ea"/>
                </a:rPr>
                <a:t>:</a:t>
              </a:r>
              <a:r>
                <a:rPr kumimoji="1" lang="ko-KR" altLang="en-US" sz="1400" dirty="0" smtClean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3.53(</a:t>
              </a:r>
              <a:r>
                <a:rPr kumimoji="1" lang="ko-KR" altLang="en-US" sz="1400" dirty="0" smtClean="0">
                  <a:latin typeface="+mn-ea"/>
                </a:rPr>
                <a:t>목표 </a:t>
              </a:r>
              <a:r>
                <a:rPr kumimoji="1" lang="ko-KR" altLang="en-US" sz="1400" dirty="0" err="1" smtClean="0">
                  <a:latin typeface="+mn-ea"/>
                </a:rPr>
                <a:t>미달성</a:t>
              </a:r>
              <a:r>
                <a:rPr kumimoji="1" lang="en-US" altLang="ko-KR" sz="1400" dirty="0" smtClean="0">
                  <a:latin typeface="+mn-ea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개선사항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n-ea"/>
                </a:rPr>
                <a:t>  </a:t>
              </a:r>
              <a:r>
                <a:rPr kumimoji="1" lang="en-US" altLang="ko-KR" sz="1400" dirty="0">
                  <a:latin typeface="+mn-ea"/>
                </a:rPr>
                <a:t>- </a:t>
              </a:r>
              <a:r>
                <a:rPr kumimoji="1" lang="ko-KR" altLang="en-US" sz="1400" dirty="0" smtClean="0">
                  <a:latin typeface="+mn-ea"/>
                </a:rPr>
                <a:t>건강보험심사평가원 </a:t>
              </a:r>
              <a:r>
                <a:rPr kumimoji="1" lang="ko-KR" altLang="en-US" sz="1400" dirty="0" err="1" smtClean="0">
                  <a:latin typeface="+mn-ea"/>
                </a:rPr>
                <a:t>약제급여</a:t>
              </a:r>
              <a:r>
                <a:rPr kumimoji="1" lang="ko-KR" altLang="en-US" sz="1400" dirty="0" smtClean="0">
                  <a:latin typeface="+mn-ea"/>
                </a:rPr>
                <a:t> 적정성 평가결과분석 및 </a:t>
              </a:r>
              <a:r>
                <a:rPr kumimoji="1" lang="ko-KR" altLang="en-US" sz="1400" dirty="0" err="1" smtClean="0">
                  <a:latin typeface="+mn-ea"/>
                </a:rPr>
                <a:t>진료과</a:t>
              </a:r>
              <a:r>
                <a:rPr kumimoji="1" lang="ko-KR" altLang="en-US" sz="1400" dirty="0" smtClean="0">
                  <a:latin typeface="+mn-ea"/>
                </a:rPr>
                <a:t> 홍보</a:t>
              </a:r>
              <a:endParaRPr kumimoji="1" lang="en-US" altLang="ko-KR" sz="1400" b="1" dirty="0" smtClean="0">
                <a:latin typeface="+mn-ea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 및 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653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j-ea"/>
                <a:ea typeface="+mj-ea"/>
              </a:rPr>
              <a:t>간호과</a:t>
            </a:r>
            <a:endParaRPr lang="ko-KR" altLang="en-US" sz="19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간호역량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</a:t>
              </a:r>
              <a:r>
                <a:rPr kumimoji="1" lang="ko-KR" altLang="en-US" sz="1400" dirty="0" err="1" smtClean="0">
                  <a:latin typeface="+mn-ea"/>
                </a:rPr>
                <a:t>간호과</a:t>
              </a:r>
              <a:r>
                <a:rPr kumimoji="1" lang="ko-KR" altLang="en-US" sz="1400" dirty="0" smtClean="0">
                  <a:latin typeface="+mn-ea"/>
                </a:rPr>
                <a:t> 워크숍</a:t>
              </a:r>
              <a:r>
                <a:rPr kumimoji="1" lang="en-US" altLang="ko-KR" sz="1400" dirty="0" smtClean="0">
                  <a:latin typeface="+mn-ea"/>
                </a:rPr>
                <a:t>(</a:t>
              </a:r>
              <a:r>
                <a:rPr kumimoji="1" lang="ko-KR" altLang="en-US" sz="1400" dirty="0" err="1" smtClean="0">
                  <a:latin typeface="+mn-ea"/>
                </a:rPr>
                <a:t>간호리더</a:t>
              </a:r>
              <a:r>
                <a:rPr kumimoji="1" lang="en-US" altLang="ko-KR" sz="1400" dirty="0" smtClean="0">
                  <a:latin typeface="+mn-ea"/>
                </a:rPr>
                <a:t>, </a:t>
              </a:r>
              <a:r>
                <a:rPr kumimoji="1" lang="ko-KR" altLang="en-US" sz="1400" dirty="0" err="1" smtClean="0">
                  <a:latin typeface="+mn-ea"/>
                </a:rPr>
                <a:t>일반간호사</a:t>
              </a:r>
              <a:r>
                <a:rPr kumimoji="1" lang="en-US" altLang="ko-KR" sz="1400" dirty="0" smtClean="0">
                  <a:latin typeface="+mn-ea"/>
                </a:rPr>
                <a:t>, </a:t>
              </a:r>
              <a:r>
                <a:rPr kumimoji="1" lang="ko-KR" altLang="en-US" sz="1400" dirty="0" smtClean="0">
                  <a:latin typeface="+mn-ea"/>
                </a:rPr>
                <a:t>간호조무사</a:t>
              </a:r>
              <a:r>
                <a:rPr kumimoji="1" lang="en-US" altLang="ko-KR" sz="1400" dirty="0" smtClean="0">
                  <a:latin typeface="+mn-ea"/>
                </a:rPr>
                <a:t>·</a:t>
              </a:r>
              <a:r>
                <a:rPr kumimoji="1" lang="ko-KR" altLang="en-US" sz="1400" dirty="0" err="1" smtClean="0">
                  <a:latin typeface="+mn-ea"/>
                </a:rPr>
                <a:t>응급구조사</a:t>
              </a:r>
              <a:r>
                <a:rPr kumimoji="1" lang="en-US" altLang="ko-KR" sz="1400" dirty="0" smtClean="0">
                  <a:latin typeface="+mn-ea"/>
                </a:rPr>
                <a:t>)</a:t>
              </a:r>
              <a:endParaRPr kumimoji="1" lang="en-US" altLang="ko-KR" sz="1400" spc="-150" dirty="0">
                <a:latin typeface="+mn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 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17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en-US" altLang="ko-KR" sz="1600" b="1" dirty="0" smtClean="0">
                  <a:latin typeface="+mj-lt"/>
                </a:rPr>
                <a:t>(</a:t>
              </a:r>
              <a:r>
                <a:rPr kumimoji="1" lang="ko-KR" altLang="en-US" sz="1600" b="1" dirty="0" err="1" smtClean="0">
                  <a:latin typeface="+mj-lt"/>
                </a:rPr>
                <a:t>신규간호사</a:t>
              </a:r>
              <a:r>
                <a:rPr kumimoji="1" lang="ko-KR" altLang="en-US" sz="1600" b="1" dirty="0" smtClean="0">
                  <a:latin typeface="+mj-lt"/>
                </a:rPr>
                <a:t> 교육 및 직무교육 </a:t>
              </a:r>
              <a:r>
                <a:rPr kumimoji="1" lang="en-US" altLang="ko-KR" sz="1600" b="1" dirty="0" smtClean="0">
                  <a:latin typeface="+mj-lt"/>
                </a:rPr>
                <a:t>4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en-US" altLang="ko-KR" sz="1600" b="1" dirty="0" smtClean="0">
                  <a:latin typeface="+mj-lt"/>
                </a:rPr>
                <a:t>-</a:t>
              </a:r>
              <a:r>
                <a:rPr kumimoji="1" lang="ko-KR" altLang="en-US" sz="1600" b="1" dirty="0" smtClean="0">
                  <a:latin typeface="+mj-lt"/>
                </a:rPr>
                <a:t>분기별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13</a:t>
              </a:r>
              <a:r>
                <a:rPr kumimoji="1" lang="ko-KR" altLang="en-US" sz="1600" b="1" dirty="0" smtClean="0"/>
                <a:t>회</a:t>
              </a:r>
              <a:r>
                <a:rPr kumimoji="1" lang="en-US" altLang="ko-KR" sz="1600" b="1" dirty="0" smtClean="0"/>
                <a:t>(</a:t>
              </a:r>
              <a:r>
                <a:rPr kumimoji="1" lang="ko-KR" altLang="en-US" sz="1600" b="1" dirty="0" err="1" smtClean="0"/>
                <a:t>달성율</a:t>
              </a:r>
              <a:r>
                <a:rPr kumimoji="1" lang="ko-KR" altLang="en-US" sz="1600" b="1" dirty="0" smtClean="0"/>
                <a:t> </a:t>
              </a:r>
              <a:r>
                <a:rPr kumimoji="1" lang="en-US" altLang="ko-KR" sz="1600" b="1" dirty="0" smtClean="0"/>
                <a:t>76.5%)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 - </a:t>
              </a:r>
              <a:r>
                <a:rPr kumimoji="1" lang="ko-KR" altLang="en-US" sz="1400" dirty="0" smtClean="0">
                  <a:latin typeface="+mn-ea"/>
                </a:rPr>
                <a:t>간호사 직무교육</a:t>
              </a:r>
              <a:r>
                <a:rPr kumimoji="1" lang="en-US" altLang="ko-KR" sz="1400" dirty="0" smtClean="0">
                  <a:latin typeface="+mn-ea"/>
                </a:rPr>
                <a:t>(</a:t>
              </a:r>
              <a:r>
                <a:rPr kumimoji="1" lang="ko-KR" altLang="en-US" sz="1400" dirty="0" smtClean="0">
                  <a:latin typeface="+mn-ea"/>
                </a:rPr>
                <a:t>건강보험심사평가원 온라인교육 </a:t>
              </a:r>
              <a:r>
                <a:rPr kumimoji="1" lang="en-US" altLang="ko-KR" sz="1400" dirty="0" smtClean="0">
                  <a:latin typeface="+mn-ea"/>
                </a:rPr>
                <a:t>159</a:t>
              </a:r>
              <a:r>
                <a:rPr kumimoji="1" lang="ko-KR" altLang="en-US" sz="1400" dirty="0" smtClean="0">
                  <a:latin typeface="+mn-ea"/>
                </a:rPr>
                <a:t>명</a:t>
              </a:r>
              <a:r>
                <a:rPr kumimoji="1" lang="en-US" altLang="ko-KR" sz="1400" dirty="0" smtClean="0">
                  <a:latin typeface="+mn-ea"/>
                </a:rPr>
                <a:t>), </a:t>
              </a:r>
              <a:r>
                <a:rPr kumimoji="1" lang="ko-KR" altLang="en-US" sz="1400" dirty="0" smtClean="0">
                  <a:latin typeface="+mn-ea"/>
                </a:rPr>
                <a:t>부서별직무교육 </a:t>
              </a:r>
              <a:r>
                <a:rPr kumimoji="1" lang="en-US" altLang="ko-KR" sz="1400" dirty="0" smtClean="0">
                  <a:latin typeface="+mn-ea"/>
                </a:rPr>
                <a:t>2</a:t>
              </a:r>
              <a:r>
                <a:rPr kumimoji="1" lang="ko-KR" altLang="en-US" sz="1400" dirty="0" smtClean="0">
                  <a:latin typeface="+mn-ea"/>
                </a:rPr>
                <a:t>회</a:t>
              </a:r>
              <a:endParaRPr kumimoji="1" lang="en-US" altLang="ko-KR" sz="1400" dirty="0" smtClean="0">
                <a:latin typeface="+mn-ea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8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4"/>
              <a:ext cx="6935688" cy="2034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주요성과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 smtClean="0">
                  <a:latin typeface="+mj-lt"/>
                </a:rPr>
                <a:t> </a:t>
              </a:r>
              <a:r>
                <a:rPr kumimoji="1" lang="en-US" altLang="ko-KR" sz="1400" dirty="0" smtClean="0">
                  <a:latin typeface="+mj-lt"/>
                </a:rPr>
                <a:t> - </a:t>
              </a:r>
              <a:r>
                <a:rPr kumimoji="1" lang="ko-KR" altLang="en-US" sz="1400" dirty="0" smtClean="0">
                  <a:latin typeface="+mj-lt"/>
                </a:rPr>
                <a:t>환자중심</a:t>
              </a:r>
              <a:r>
                <a:rPr kumimoji="1" lang="en-US" altLang="ko-KR" sz="1400" dirty="0" smtClean="0">
                  <a:latin typeface="+mj-lt"/>
                </a:rPr>
                <a:t>, </a:t>
              </a:r>
              <a:r>
                <a:rPr kumimoji="1" lang="ko-KR" altLang="en-US" sz="1400" dirty="0" smtClean="0">
                  <a:latin typeface="+mj-lt"/>
                </a:rPr>
                <a:t>환자경험평가 교육으로 친절한 병원 만들기 실천 노력</a:t>
              </a:r>
              <a:endParaRPr kumimoji="1" lang="en-US" altLang="ko-KR" sz="14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j-lt"/>
                </a:rPr>
                <a:t> </a:t>
              </a:r>
              <a:r>
                <a:rPr kumimoji="1" lang="en-US" altLang="ko-KR" sz="1400" dirty="0" smtClean="0">
                  <a:latin typeface="+mj-lt"/>
                </a:rPr>
                <a:t> - </a:t>
              </a:r>
              <a:r>
                <a:rPr kumimoji="1" lang="ko-KR" altLang="en-US" sz="1400" dirty="0" smtClean="0">
                  <a:latin typeface="+mj-lt"/>
                </a:rPr>
                <a:t>코로나</a:t>
              </a:r>
              <a:r>
                <a:rPr kumimoji="1" lang="en-US" altLang="ko-KR" sz="1400" dirty="0" smtClean="0">
                  <a:latin typeface="+mj-lt"/>
                </a:rPr>
                <a:t>19 </a:t>
              </a:r>
              <a:r>
                <a:rPr kumimoji="1" lang="ko-KR" altLang="en-US" sz="1400" dirty="0" smtClean="0">
                  <a:latin typeface="+mj-lt"/>
                </a:rPr>
                <a:t>상황을 고려하여 현장에서 필요한 교육 집중 실시</a:t>
              </a:r>
              <a:endParaRPr kumimoji="1" lang="en-US" altLang="ko-KR" sz="16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개선사항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j-lt"/>
                </a:rPr>
                <a:t> </a:t>
              </a:r>
              <a:r>
                <a:rPr kumimoji="1" lang="en-US" altLang="ko-KR" sz="1400" dirty="0" smtClean="0">
                  <a:latin typeface="+mj-lt"/>
                </a:rPr>
                <a:t> - </a:t>
              </a:r>
              <a:r>
                <a:rPr kumimoji="1" lang="ko-KR" altLang="en-US" sz="1400" dirty="0" err="1" smtClean="0">
                  <a:latin typeface="+mj-lt"/>
                </a:rPr>
                <a:t>신규간호사</a:t>
              </a:r>
              <a:r>
                <a:rPr kumimoji="1" lang="ko-KR" altLang="en-US" sz="1400" dirty="0" smtClean="0">
                  <a:latin typeface="+mj-lt"/>
                </a:rPr>
                <a:t> 돌 기념행사 </a:t>
              </a:r>
              <a:r>
                <a:rPr kumimoji="1" lang="en-US" altLang="ko-KR" sz="1400" dirty="0" smtClean="0">
                  <a:latin typeface="+mj-lt"/>
                </a:rPr>
                <a:t>: </a:t>
              </a:r>
              <a:r>
                <a:rPr kumimoji="1" lang="ko-KR" altLang="en-US" sz="1400" dirty="0" smtClean="0">
                  <a:latin typeface="+mj-lt"/>
                </a:rPr>
                <a:t>코로나</a:t>
              </a:r>
              <a:r>
                <a:rPr kumimoji="1" lang="en-US" altLang="ko-KR" sz="1400" dirty="0" smtClean="0">
                  <a:latin typeface="+mj-lt"/>
                </a:rPr>
                <a:t>19 </a:t>
              </a:r>
              <a:r>
                <a:rPr kumimoji="1" lang="ko-KR" altLang="en-US" sz="1400" dirty="0" smtClean="0">
                  <a:latin typeface="+mj-lt"/>
                </a:rPr>
                <a:t>상황 변화에 따라 고려하여 </a:t>
              </a:r>
              <a:r>
                <a:rPr kumimoji="1" lang="ko-KR" altLang="en-US" sz="1400" dirty="0" err="1" smtClean="0">
                  <a:latin typeface="+mj-lt"/>
                </a:rPr>
                <a:t>시행예정</a:t>
              </a:r>
              <a:endParaRPr kumimoji="1" lang="en-US" altLang="ko-KR" sz="1400" dirty="0" smtClean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 및 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020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- 19 -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j-ea"/>
                <a:ea typeface="+mj-ea"/>
              </a:rPr>
              <a:t>영상의학실</a:t>
            </a:r>
            <a:endParaRPr lang="ko-KR" altLang="en-US" sz="19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600400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고가장비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효율성 향상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210722"/>
            <a:ext cx="8635601" cy="975788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감염병전담병원 운영에 따른 입원환자 감소로 </a:t>
              </a:r>
              <a:r>
                <a:rPr kumimoji="1" lang="ko-KR" altLang="en-US" sz="1400" dirty="0" err="1" smtClean="0">
                  <a:latin typeface="+mn-ea"/>
                </a:rPr>
                <a:t>검사인원</a:t>
              </a:r>
              <a:r>
                <a:rPr kumimoji="1" lang="ko-KR" altLang="en-US" sz="1400" dirty="0" smtClean="0">
                  <a:latin typeface="+mn-ea"/>
                </a:rPr>
                <a:t> 감소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방사선 검사법과 의료영상 화질 개선을 위한 지속적인 교육</a:t>
              </a:r>
              <a:endParaRPr kumimoji="1" lang="en-US" altLang="ko-KR" sz="1400" dirty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지속적인 </a:t>
              </a:r>
              <a:r>
                <a:rPr kumimoji="1" lang="ko-KR" altLang="en-US" sz="1400" dirty="0" err="1" smtClean="0">
                  <a:latin typeface="+mn-ea"/>
                </a:rPr>
                <a:t>고가장비에</a:t>
              </a:r>
              <a:r>
                <a:rPr kumimoji="1" lang="ko-KR" altLang="en-US" sz="1400" dirty="0" smtClean="0">
                  <a:latin typeface="+mn-ea"/>
                </a:rPr>
                <a:t> 대한 </a:t>
              </a:r>
              <a:r>
                <a:rPr kumimoji="1" lang="ko-KR" altLang="en-US" sz="1400" dirty="0" err="1" smtClean="0">
                  <a:latin typeface="+mn-ea"/>
                </a:rPr>
                <a:t>직원교육과</a:t>
              </a:r>
              <a:r>
                <a:rPr kumimoji="1" lang="ko-KR" altLang="en-US" sz="1400" dirty="0" smtClean="0">
                  <a:latin typeface="+mn-ea"/>
                </a:rPr>
                <a:t> 대외적인 적극적 홍보 유치</a:t>
              </a:r>
              <a:endParaRPr kumimoji="1" lang="en-US" altLang="ko-KR" sz="1400" spc="-150" dirty="0">
                <a:latin typeface="+mn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 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2"/>
            <a:ext cx="8632049" cy="749934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2% </a:t>
              </a:r>
              <a:r>
                <a:rPr kumimoji="1" lang="ko-KR" altLang="en-US" sz="1600" b="1" dirty="0" smtClean="0">
                  <a:latin typeface="+mj-lt"/>
                </a:rPr>
                <a:t>증가</a:t>
              </a:r>
              <a:r>
                <a:rPr kumimoji="1" lang="en-US" altLang="ko-KR" sz="1600" b="1" dirty="0" smtClean="0">
                  <a:latin typeface="+mj-lt"/>
                </a:rPr>
                <a:t>(</a:t>
              </a:r>
              <a:r>
                <a:rPr kumimoji="1" lang="ko-KR" altLang="en-US" sz="1600" b="1" dirty="0" err="1" smtClean="0">
                  <a:latin typeface="+mj-lt"/>
                </a:rPr>
                <a:t>고가장비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ko-KR" altLang="en-US" sz="1600" b="1" dirty="0" err="1" smtClean="0">
                  <a:latin typeface="+mj-lt"/>
                </a:rPr>
                <a:t>검사건수</a:t>
              </a:r>
              <a:r>
                <a:rPr kumimoji="1" lang="ko-KR" altLang="en-US" sz="1600" b="1" dirty="0" smtClean="0">
                  <a:latin typeface="+mj-lt"/>
                </a:rPr>
                <a:t> 증가</a:t>
              </a:r>
              <a:r>
                <a:rPr kumimoji="1" lang="en-US" altLang="ko-KR" sz="1600" b="1" dirty="0" smtClean="0">
                  <a:latin typeface="+mj-lt"/>
                </a:rPr>
                <a:t>, 19,006</a:t>
              </a:r>
              <a:r>
                <a:rPr kumimoji="1" lang="ko-KR" altLang="en-US" sz="1600" b="1" dirty="0" smtClean="0">
                  <a:latin typeface="+mj-lt"/>
                </a:rPr>
                <a:t>건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7,424</a:t>
              </a:r>
              <a:r>
                <a:rPr kumimoji="1" lang="ko-KR" altLang="en-US" sz="1600" b="1" dirty="0" smtClean="0"/>
                <a:t>건</a:t>
              </a:r>
              <a:r>
                <a:rPr kumimoji="1" lang="en-US" altLang="ko-KR" sz="1600" b="1" dirty="0" smtClean="0"/>
                <a:t>(</a:t>
              </a:r>
              <a:r>
                <a:rPr kumimoji="1" lang="ko-KR" altLang="en-US" sz="1600" b="1" dirty="0" err="1" smtClean="0"/>
                <a:t>달성율</a:t>
              </a:r>
              <a:r>
                <a:rPr kumimoji="1" lang="ko-KR" altLang="en-US" sz="1600" b="1" dirty="0" smtClean="0"/>
                <a:t> </a:t>
              </a:r>
              <a:r>
                <a:rPr kumimoji="1" lang="en-US" altLang="ko-KR" sz="1600" b="1" dirty="0" smtClean="0"/>
                <a:t>39.1%)</a:t>
              </a: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252912"/>
            <a:ext cx="8627130" cy="2883083"/>
            <a:chOff x="259990" y="2976333"/>
            <a:chExt cx="8627130" cy="2036843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3"/>
              <a:ext cx="6935688" cy="20348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주요성과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7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 smtClean="0">
                  <a:latin typeface="+mn-ea"/>
                </a:rPr>
                <a:t>   - </a:t>
              </a:r>
              <a:r>
                <a:rPr kumimoji="1" lang="ko-KR" altLang="en-US" sz="1600" dirty="0" smtClean="0">
                  <a:latin typeface="+mn-ea"/>
                </a:rPr>
                <a:t>감염병전담병원 지정에 따른 수익 손실 최소화</a:t>
              </a:r>
              <a:endParaRPr kumimoji="1" lang="en-US" altLang="ko-KR" sz="16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dirty="0" smtClean="0">
                <a:latin typeface="+mn-ea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j-ea"/>
                  <a:ea typeface="+mj-ea"/>
                </a:rPr>
                <a:t>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 - 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코로나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19 2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차 전담병원 지정으로 인한 </a:t>
              </a:r>
              <a:r>
                <a:rPr kumimoji="1" lang="ko-KR" altLang="en-US" sz="1400" dirty="0" err="1" smtClean="0">
                  <a:latin typeface="+mj-ea"/>
                  <a:ea typeface="+mj-ea"/>
                </a:rPr>
                <a:t>검사건수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 및 </a:t>
              </a:r>
              <a:r>
                <a:rPr kumimoji="1" lang="ko-KR" altLang="en-US" sz="1400" dirty="0" err="1" smtClean="0">
                  <a:latin typeface="+mj-ea"/>
                  <a:ea typeface="+mj-ea"/>
                </a:rPr>
                <a:t>검사금액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 손실 </a:t>
              </a:r>
              <a:endParaRPr kumimoji="1" lang="en-US" altLang="ko-KR" sz="1400" dirty="0" smtClean="0">
                <a:latin typeface="+mj-ea"/>
                <a:ea typeface="+mj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j-ea"/>
                  <a:ea typeface="+mj-ea"/>
                </a:rPr>
                <a:t> </a:t>
              </a:r>
              <a:r>
                <a:rPr kumimoji="1" lang="en-US" altLang="ko-KR" sz="1400" dirty="0" smtClean="0">
                  <a:latin typeface="+mj-ea"/>
                  <a:ea typeface="+mj-ea"/>
                </a:rPr>
                <a:t> - </a:t>
              </a:r>
              <a:r>
                <a:rPr kumimoji="1" lang="ko-KR" altLang="en-US" sz="1400" dirty="0" smtClean="0">
                  <a:latin typeface="+mj-ea"/>
                  <a:ea typeface="+mj-ea"/>
                </a:rPr>
                <a:t>초음파검사 건수 대폭 증가</a:t>
              </a:r>
              <a:endParaRPr kumimoji="1" lang="en-US" altLang="ko-KR" sz="1400" dirty="0" smtClean="0">
                <a:latin typeface="+mj-ea"/>
                <a:ea typeface="+mj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개선사항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 - </a:t>
              </a:r>
              <a:r>
                <a:rPr kumimoji="1" lang="ko-KR" altLang="en-US" sz="1400" dirty="0" smtClean="0">
                  <a:latin typeface="+mn-ea"/>
                </a:rPr>
                <a:t>검사방법에 대한 직원교육으로 영상 화질개선노력</a:t>
              </a:r>
              <a:endParaRPr kumimoji="1" lang="en-US" altLang="ko-KR" sz="1400" dirty="0" smtClean="0">
                <a:latin typeface="+mn-ea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 및 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367599"/>
              </p:ext>
            </p:extLst>
          </p:nvPr>
        </p:nvGraphicFramePr>
        <p:xfrm>
          <a:off x="2211033" y="2622774"/>
          <a:ext cx="6605708" cy="1219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72750">
                  <a:extLst>
                    <a:ext uri="{9D8B030D-6E8A-4147-A177-3AD203B41FA5}">
                      <a16:colId xmlns:a16="http://schemas.microsoft.com/office/drawing/2014/main" xmlns="" val="868232415"/>
                    </a:ext>
                  </a:extLst>
                </a:gridCol>
                <a:gridCol w="643752">
                  <a:extLst>
                    <a:ext uri="{9D8B030D-6E8A-4147-A177-3AD203B41FA5}">
                      <a16:colId xmlns:a16="http://schemas.microsoft.com/office/drawing/2014/main" xmlns="" val="4150196590"/>
                    </a:ext>
                  </a:extLst>
                </a:gridCol>
                <a:gridCol w="698123">
                  <a:extLst>
                    <a:ext uri="{9D8B030D-6E8A-4147-A177-3AD203B41FA5}">
                      <a16:colId xmlns:a16="http://schemas.microsoft.com/office/drawing/2014/main" xmlns="" val="4011185204"/>
                    </a:ext>
                  </a:extLst>
                </a:gridCol>
                <a:gridCol w="698123">
                  <a:extLst>
                    <a:ext uri="{9D8B030D-6E8A-4147-A177-3AD203B41FA5}">
                      <a16:colId xmlns:a16="http://schemas.microsoft.com/office/drawing/2014/main" xmlns="" val="3228573641"/>
                    </a:ext>
                  </a:extLst>
                </a:gridCol>
                <a:gridCol w="718058">
                  <a:extLst>
                    <a:ext uri="{9D8B030D-6E8A-4147-A177-3AD203B41FA5}">
                      <a16:colId xmlns:a16="http://schemas.microsoft.com/office/drawing/2014/main" xmlns="" val="3348294728"/>
                    </a:ext>
                  </a:extLst>
                </a:gridCol>
                <a:gridCol w="835863">
                  <a:extLst>
                    <a:ext uri="{9D8B030D-6E8A-4147-A177-3AD203B41FA5}">
                      <a16:colId xmlns:a16="http://schemas.microsoft.com/office/drawing/2014/main" xmlns="" val="3160660028"/>
                    </a:ext>
                  </a:extLst>
                </a:gridCol>
                <a:gridCol w="770618">
                  <a:extLst>
                    <a:ext uri="{9D8B030D-6E8A-4147-A177-3AD203B41FA5}">
                      <a16:colId xmlns:a16="http://schemas.microsoft.com/office/drawing/2014/main" xmlns="" val="3773525386"/>
                    </a:ext>
                  </a:extLst>
                </a:gridCol>
                <a:gridCol w="770618">
                  <a:extLst>
                    <a:ext uri="{9D8B030D-6E8A-4147-A177-3AD203B41FA5}">
                      <a16:colId xmlns:a16="http://schemas.microsoft.com/office/drawing/2014/main" xmlns="" val="4046250676"/>
                    </a:ext>
                  </a:extLst>
                </a:gridCol>
                <a:gridCol w="797803">
                  <a:extLst>
                    <a:ext uri="{9D8B030D-6E8A-4147-A177-3AD203B41FA5}">
                      <a16:colId xmlns:a16="http://schemas.microsoft.com/office/drawing/2014/main" xmlns="" val="612061819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lvl="0" algn="ctr" latinLnBrk="1"/>
                      <a:r>
                        <a:rPr lang="ko-KR" altLang="en-US" sz="1000" dirty="0" smtClean="0"/>
                        <a:t>구분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검사건수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건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검사금액</a:t>
                      </a:r>
                      <a:r>
                        <a:rPr lang="en-US" altLang="ko-KR" sz="1000" dirty="0" smtClean="0"/>
                        <a:t>(</a:t>
                      </a:r>
                      <a:r>
                        <a:rPr lang="ko-KR" altLang="en-US" sz="1000" dirty="0" smtClean="0"/>
                        <a:t>천원</a:t>
                      </a:r>
                      <a:r>
                        <a:rPr lang="en-US" altLang="ko-KR" sz="1000" dirty="0" smtClean="0"/>
                        <a:t>)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201759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증감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spc="-150" dirty="0" smtClean="0"/>
                        <a:t>’21</a:t>
                      </a:r>
                      <a:r>
                        <a:rPr lang="ko-KR" altLang="en-US" sz="1000" spc="-150" dirty="0" smtClean="0"/>
                        <a:t>년 </a:t>
                      </a:r>
                      <a:r>
                        <a:rPr lang="en-US" altLang="ko-KR" sz="1000" spc="-150" dirty="0" smtClean="0"/>
                        <a:t>6</a:t>
                      </a:r>
                      <a:r>
                        <a:rPr lang="ko-KR" altLang="en-US" sz="1000" spc="-150" dirty="0" smtClean="0"/>
                        <a:t>월</a:t>
                      </a:r>
                      <a:endParaRPr lang="ko-KR" altLang="en-US" sz="1000" spc="-150" dirty="0">
                        <a:latin typeface="+mn-ea"/>
                        <a:ea typeface="+mn-ea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spc="-150" dirty="0" smtClean="0"/>
                        <a:t>’20</a:t>
                      </a:r>
                      <a:r>
                        <a:rPr lang="ko-KR" altLang="en-US" sz="1000" spc="-150" dirty="0" smtClean="0"/>
                        <a:t>년 </a:t>
                      </a:r>
                      <a:r>
                        <a:rPr lang="en-US" altLang="ko-KR" sz="1000" spc="-150" dirty="0" smtClean="0"/>
                        <a:t>6</a:t>
                      </a:r>
                      <a:r>
                        <a:rPr lang="ko-KR" altLang="en-US" sz="1000" spc="-150" dirty="0" smtClean="0"/>
                        <a:t>월</a:t>
                      </a:r>
                      <a:endParaRPr lang="ko-KR" altLang="en-US" sz="1000" spc="-150" dirty="0" smtClean="0">
                        <a:latin typeface="+mn-ea"/>
                        <a:ea typeface="+mn-ea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비율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증감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spc="-150" dirty="0" smtClean="0"/>
                        <a:t>’21</a:t>
                      </a:r>
                      <a:r>
                        <a:rPr lang="ko-KR" altLang="en-US" sz="1000" spc="-150" dirty="0" smtClean="0"/>
                        <a:t>년 </a:t>
                      </a:r>
                      <a:r>
                        <a:rPr lang="en-US" altLang="ko-KR" sz="1000" spc="-150" dirty="0" smtClean="0"/>
                        <a:t>6</a:t>
                      </a:r>
                      <a:r>
                        <a:rPr lang="ko-KR" altLang="en-US" sz="1000" spc="-150" dirty="0" smtClean="0"/>
                        <a:t>월</a:t>
                      </a:r>
                      <a:endParaRPr lang="ko-KR" altLang="en-US" sz="1000" spc="-150" dirty="0" smtClean="0">
                        <a:latin typeface="+mn-ea"/>
                        <a:ea typeface="+mn-ea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spc="-150" dirty="0" smtClean="0"/>
                        <a:t>’20</a:t>
                      </a:r>
                      <a:r>
                        <a:rPr lang="ko-KR" altLang="en-US" sz="1000" spc="-150" dirty="0" smtClean="0"/>
                        <a:t>년 </a:t>
                      </a:r>
                      <a:r>
                        <a:rPr lang="en-US" altLang="ko-KR" sz="1000" spc="-150" dirty="0" smtClean="0"/>
                        <a:t>6</a:t>
                      </a:r>
                      <a:r>
                        <a:rPr lang="ko-KR" altLang="en-US" sz="1000" spc="-150" dirty="0" smtClean="0"/>
                        <a:t>월</a:t>
                      </a:r>
                      <a:endParaRPr lang="ko-KR" altLang="en-US" sz="1000" spc="-150" dirty="0" smtClean="0">
                        <a:latin typeface="+mn-ea"/>
                        <a:ea typeface="+mn-ea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비율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4892229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CT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/>
                        <a:t>△</a:t>
                      </a:r>
                      <a:r>
                        <a:rPr lang="en-US" altLang="ko-KR" sz="1000" dirty="0" smtClean="0"/>
                        <a:t>38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3,694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3,732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/>
                        <a:t>△</a:t>
                      </a:r>
                      <a:r>
                        <a:rPr lang="en-US" altLang="ko-KR" sz="1000" dirty="0" smtClean="0"/>
                        <a:t>1.0%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/>
                        <a:t>△</a:t>
                      </a:r>
                      <a:r>
                        <a:rPr lang="en-US" altLang="ko-KR" sz="1000" dirty="0" smtClean="0"/>
                        <a:t>30,976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263,565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294,541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/>
                        <a:t>△</a:t>
                      </a:r>
                      <a:r>
                        <a:rPr lang="en-US" altLang="ko-KR" sz="1000" dirty="0" smtClean="0"/>
                        <a:t>10.5%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3459288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MRI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/>
                        <a:t>△</a:t>
                      </a:r>
                      <a:r>
                        <a:rPr lang="en-US" altLang="ko-KR" sz="1000" dirty="0" smtClean="0"/>
                        <a:t>100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2,251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2,351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/>
                        <a:t>△</a:t>
                      </a:r>
                      <a:r>
                        <a:rPr lang="en-US" altLang="ko-KR" sz="1000" dirty="0" smtClean="0"/>
                        <a:t>4.2%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/>
                        <a:t>△</a:t>
                      </a:r>
                      <a:r>
                        <a:rPr lang="en-US" altLang="ko-KR" sz="1000" dirty="0" smtClean="0"/>
                        <a:t>36,806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359,461</a:t>
                      </a:r>
                      <a:endParaRPr lang="en-US" altLang="ko-KR" sz="1000" dirty="0" smtClean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396,267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/>
                        <a:t>△</a:t>
                      </a:r>
                      <a:r>
                        <a:rPr lang="en-US" altLang="ko-KR" sz="1000" dirty="0" smtClean="0"/>
                        <a:t>9.3%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860005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/>
                        <a:t>SONO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401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1,479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1,078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37.2%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27,257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118,555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91,298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29.9%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324912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392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+mn-ea"/>
              </a:rPr>
              <a:t>물리치료실</a:t>
            </a:r>
            <a:endParaRPr lang="ko-KR" altLang="en-US" sz="19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4968552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물리치료 및 작업치료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수행율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향상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감염병전담병원 운영에 따른 </a:t>
              </a:r>
              <a:r>
                <a:rPr kumimoji="1" lang="ko-KR" altLang="en-US" sz="1400" dirty="0" err="1" smtClean="0">
                  <a:latin typeface="+mn-ea"/>
                </a:rPr>
                <a:t>일반환자</a:t>
              </a:r>
              <a:r>
                <a:rPr kumimoji="1" lang="ko-KR" altLang="en-US" sz="1400" dirty="0" smtClean="0">
                  <a:latin typeface="+mn-ea"/>
                </a:rPr>
                <a:t> 입원 중단으로 환자 감소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코로나</a:t>
              </a:r>
              <a:r>
                <a:rPr kumimoji="1" lang="en-US" altLang="ko-KR" sz="1400" dirty="0" smtClean="0">
                  <a:latin typeface="+mn-ea"/>
                </a:rPr>
                <a:t>19 </a:t>
              </a:r>
              <a:r>
                <a:rPr kumimoji="1" lang="ko-KR" altLang="en-US" sz="1400" dirty="0" smtClean="0">
                  <a:latin typeface="+mn-ea"/>
                </a:rPr>
                <a:t>완화 및 종식으로 </a:t>
              </a:r>
              <a:r>
                <a:rPr kumimoji="1" lang="ko-KR" altLang="en-US" sz="1400" dirty="0" err="1" smtClean="0">
                  <a:latin typeface="+mn-ea"/>
                </a:rPr>
                <a:t>일반환자</a:t>
              </a:r>
              <a:r>
                <a:rPr kumimoji="1" lang="ko-KR" altLang="en-US" sz="1400" dirty="0" smtClean="0">
                  <a:latin typeface="+mn-ea"/>
                </a:rPr>
                <a:t> 입원에 따른 실적 증가 노력</a:t>
              </a:r>
              <a:endParaRPr kumimoji="1" lang="en-US" altLang="ko-KR" sz="1400" spc="-150" dirty="0">
                <a:latin typeface="+mn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 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95%(</a:t>
              </a:r>
              <a:r>
                <a:rPr kumimoji="1" lang="ko-KR" altLang="en-US" sz="1600" b="1" dirty="0" smtClean="0">
                  <a:latin typeface="+mj-lt"/>
                </a:rPr>
                <a:t>물리치료 및 작업치료 </a:t>
              </a:r>
              <a:r>
                <a:rPr kumimoji="1" lang="ko-KR" altLang="en-US" sz="1600" b="1" dirty="0" err="1" smtClean="0">
                  <a:latin typeface="+mj-lt"/>
                </a:rPr>
                <a:t>수행율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100%(</a:t>
              </a:r>
              <a:r>
                <a:rPr kumimoji="1" lang="ko-KR" altLang="en-US" sz="1600" b="1" dirty="0" err="1" smtClean="0"/>
                <a:t>달성율</a:t>
              </a:r>
              <a:r>
                <a:rPr kumimoji="1" lang="ko-KR" altLang="en-US" sz="1600" b="1" dirty="0" smtClean="0"/>
                <a:t> </a:t>
              </a:r>
              <a:r>
                <a:rPr kumimoji="1" lang="en-US" altLang="ko-KR" sz="1600" b="1" dirty="0" smtClean="0"/>
                <a:t>105.3%)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/>
                <a:t> </a:t>
              </a:r>
              <a:r>
                <a:rPr kumimoji="1" lang="en-US" altLang="ko-KR" sz="1400" dirty="0" smtClean="0"/>
                <a:t> - </a:t>
              </a:r>
              <a:r>
                <a:rPr kumimoji="1" lang="ko-KR" altLang="en-US" sz="1400" dirty="0" smtClean="0"/>
                <a:t>입원환자 대상 사업으로 감염병전담병원 운영에 따른 일반입원환자 </a:t>
              </a:r>
              <a:r>
                <a:rPr kumimoji="1" lang="en-US" altLang="ko-KR" sz="1400" dirty="0" smtClean="0"/>
                <a:t>3</a:t>
              </a:r>
              <a:r>
                <a:rPr kumimoji="1" lang="ko-KR" altLang="en-US" sz="1400" dirty="0" smtClean="0"/>
                <a:t>명</a:t>
              </a:r>
              <a:endParaRPr kumimoji="1" lang="en-US" altLang="ko-KR" sz="1400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8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4"/>
              <a:ext cx="6935688" cy="2034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주요성과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dirty="0">
                  <a:latin typeface="+mn-ea"/>
                </a:rPr>
                <a:t> - </a:t>
              </a:r>
              <a:r>
                <a:rPr kumimoji="1" lang="ko-KR" altLang="en-US" sz="1600" dirty="0" smtClean="0">
                  <a:latin typeface="+mn-ea"/>
                </a:rPr>
                <a:t>일반 입원환자 </a:t>
              </a:r>
              <a:r>
                <a:rPr kumimoji="1" lang="en-US" altLang="ko-KR" sz="1600" dirty="0" smtClean="0">
                  <a:latin typeface="+mn-ea"/>
                </a:rPr>
                <a:t>3</a:t>
              </a:r>
              <a:r>
                <a:rPr kumimoji="1" lang="ko-KR" altLang="en-US" sz="1600" dirty="0" smtClean="0">
                  <a:latin typeface="+mn-ea"/>
                </a:rPr>
                <a:t>명에 대한 </a:t>
              </a:r>
              <a:r>
                <a:rPr kumimoji="1" lang="ko-KR" altLang="en-US" sz="1600" dirty="0" err="1" smtClean="0">
                  <a:latin typeface="+mn-ea"/>
                </a:rPr>
                <a:t>수행율</a:t>
              </a:r>
              <a:r>
                <a:rPr kumimoji="1" lang="ko-KR" altLang="en-US" sz="1600" dirty="0" smtClean="0">
                  <a:latin typeface="+mn-ea"/>
                </a:rPr>
                <a:t> </a:t>
              </a:r>
              <a:r>
                <a:rPr kumimoji="1" lang="en-US" altLang="ko-KR" sz="1600" dirty="0" smtClean="0">
                  <a:latin typeface="+mn-ea"/>
                </a:rPr>
                <a:t>100%</a:t>
              </a:r>
              <a:endParaRPr kumimoji="1" lang="en-US" altLang="ko-KR" sz="1600" b="1" dirty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개선사항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n-ea"/>
                </a:rPr>
                <a:t> - </a:t>
              </a:r>
              <a:r>
                <a:rPr kumimoji="1" lang="ko-KR" altLang="en-US" sz="1400" dirty="0" err="1">
                  <a:latin typeface="+mn-ea"/>
                </a:rPr>
                <a:t>실적향상</a:t>
              </a:r>
              <a:r>
                <a:rPr kumimoji="1" lang="ko-KR" altLang="en-US" sz="1400" dirty="0">
                  <a:latin typeface="+mn-ea"/>
                </a:rPr>
                <a:t> 활동으로 코로나</a:t>
              </a:r>
              <a:r>
                <a:rPr kumimoji="1" lang="en-US" altLang="ko-KR" sz="1400" dirty="0">
                  <a:latin typeface="+mn-ea"/>
                </a:rPr>
                <a:t>19</a:t>
              </a:r>
              <a:r>
                <a:rPr kumimoji="1" lang="ko-KR" altLang="en-US" sz="1400" dirty="0">
                  <a:latin typeface="+mn-ea"/>
                </a:rPr>
                <a:t>로부터 안전한 물리치료실 </a:t>
              </a:r>
              <a:r>
                <a:rPr kumimoji="1" lang="en-US" altLang="ko-KR" sz="1400" dirty="0" err="1">
                  <a:latin typeface="+mn-ea"/>
                </a:rPr>
                <a:t>Youtube</a:t>
              </a:r>
              <a:r>
                <a:rPr kumimoji="1" lang="ko-KR" altLang="en-US" sz="1400" dirty="0">
                  <a:latin typeface="+mn-ea"/>
                </a:rPr>
                <a:t>영상 제작 </a:t>
              </a:r>
              <a:r>
                <a:rPr kumimoji="1" lang="ko-KR" altLang="en-US" sz="1400" dirty="0" smtClean="0">
                  <a:latin typeface="+mn-ea"/>
                </a:rPr>
                <a:t>홍보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/>
                <a:t> </a:t>
              </a:r>
              <a:r>
                <a:rPr kumimoji="1" lang="en-US" altLang="ko-KR" sz="1300" dirty="0" smtClean="0"/>
                <a:t>  · </a:t>
              </a:r>
              <a:r>
                <a:rPr kumimoji="1" lang="en-US" altLang="ko-KR" sz="1200" dirty="0" smtClean="0">
                  <a:latin typeface="+mn-ea"/>
                </a:rPr>
                <a:t>https:youtu.be/xi8xVh-fRD4</a:t>
              </a:r>
              <a:endParaRPr kumimoji="1" lang="en-US" altLang="ko-KR" sz="1200" b="1" dirty="0" smtClean="0">
                <a:latin typeface="+mn-ea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 및 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853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j-ea"/>
                <a:ea typeface="+mj-ea"/>
              </a:rPr>
              <a:t>진단검사실</a:t>
            </a:r>
            <a:endParaRPr lang="ko-KR" altLang="en-US" sz="19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내부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정도관리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자동화 장비 시스템 구축으로 </a:t>
              </a:r>
              <a:r>
                <a:rPr kumimoji="1" lang="ko-KR" altLang="en-US" sz="1400" dirty="0" err="1" smtClean="0">
                  <a:latin typeface="+mn-ea"/>
                </a:rPr>
                <a:t>진단검사실</a:t>
              </a:r>
              <a:r>
                <a:rPr kumimoji="1" lang="ko-KR" altLang="en-US" sz="1400" dirty="0" smtClean="0">
                  <a:latin typeface="+mn-ea"/>
                </a:rPr>
                <a:t> 내실화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재료비 절감 및 수입증대 방안 관리 필요</a:t>
              </a:r>
              <a:endParaRPr kumimoji="1" lang="en-US" altLang="ko-KR" sz="1400" spc="-150" dirty="0">
                <a:latin typeface="+mn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 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98%(</a:t>
              </a:r>
              <a:r>
                <a:rPr kumimoji="1" lang="ko-KR" altLang="en-US" sz="1600" b="1" dirty="0" err="1" smtClean="0">
                  <a:latin typeface="+mj-lt"/>
                </a:rPr>
                <a:t>응급검사</a:t>
              </a:r>
              <a:r>
                <a:rPr kumimoji="1" lang="ko-KR" altLang="en-US" sz="1600" b="1" dirty="0" smtClean="0">
                  <a:latin typeface="+mj-lt"/>
                </a:rPr>
                <a:t> 소요시간</a:t>
              </a:r>
              <a:r>
                <a:rPr kumimoji="1" lang="en-US" altLang="ko-KR" sz="1600" b="1" dirty="0" smtClean="0">
                  <a:latin typeface="+mj-lt"/>
                </a:rPr>
                <a:t>(TAT) </a:t>
              </a:r>
              <a:r>
                <a:rPr kumimoji="1" lang="ko-KR" altLang="en-US" sz="1600" b="1" dirty="0" err="1" smtClean="0">
                  <a:latin typeface="+mj-lt"/>
                </a:rPr>
                <a:t>충족율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99.1%(</a:t>
              </a:r>
              <a:r>
                <a:rPr kumimoji="1" lang="ko-KR" altLang="en-US" sz="1600" b="1" dirty="0" err="1" smtClean="0"/>
                <a:t>달성율</a:t>
              </a:r>
              <a:r>
                <a:rPr kumimoji="1" lang="ko-KR" altLang="en-US" sz="1600" b="1" dirty="0" smtClean="0"/>
                <a:t> </a:t>
              </a:r>
              <a:r>
                <a:rPr kumimoji="1" lang="en-US" altLang="ko-KR" sz="1600" b="1" dirty="0" smtClean="0"/>
                <a:t>101.1%)</a:t>
              </a: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8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4"/>
              <a:ext cx="6935688" cy="2034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주요성과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j-lt"/>
                </a:rPr>
                <a:t>  - </a:t>
              </a:r>
              <a:r>
                <a:rPr kumimoji="1" lang="ko-KR" altLang="en-US" sz="1600" dirty="0" smtClean="0">
                  <a:latin typeface="+mj-lt"/>
                </a:rPr>
                <a:t>생화학</a:t>
              </a:r>
              <a:r>
                <a:rPr kumimoji="1" lang="en-US" altLang="ko-KR" sz="1600" dirty="0" smtClean="0">
                  <a:latin typeface="+mj-lt"/>
                </a:rPr>
                <a:t>, </a:t>
              </a:r>
              <a:r>
                <a:rPr kumimoji="1" lang="ko-KR" altLang="en-US" sz="1600" dirty="0" smtClean="0">
                  <a:latin typeface="+mj-lt"/>
                </a:rPr>
                <a:t>응고인자</a:t>
              </a:r>
              <a:r>
                <a:rPr kumimoji="1" lang="en-US" altLang="ko-KR" sz="1600" dirty="0" smtClean="0">
                  <a:latin typeface="+mj-lt"/>
                </a:rPr>
                <a:t>, </a:t>
              </a:r>
              <a:r>
                <a:rPr kumimoji="1" lang="ko-KR" altLang="en-US" sz="1600" dirty="0" smtClean="0">
                  <a:latin typeface="+mj-lt"/>
                </a:rPr>
                <a:t>면역학 파트 자동화 </a:t>
              </a:r>
              <a:r>
                <a:rPr kumimoji="1" lang="ko-KR" altLang="en-US" sz="1600" dirty="0" err="1" smtClean="0">
                  <a:latin typeface="+mj-lt"/>
                </a:rPr>
                <a:t>구축장비</a:t>
              </a:r>
              <a:r>
                <a:rPr kumimoji="1" lang="ko-KR" altLang="en-US" sz="1600" dirty="0" smtClean="0">
                  <a:latin typeface="+mj-lt"/>
                </a:rPr>
                <a:t> 관리</a:t>
              </a:r>
              <a:endParaRPr kumimoji="1" lang="en-US" altLang="ko-KR" sz="16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n-ea"/>
                </a:rPr>
                <a:t>  - </a:t>
              </a:r>
              <a:r>
                <a:rPr kumimoji="1" lang="ko-KR" altLang="en-US" sz="1400" dirty="0" smtClean="0">
                  <a:latin typeface="+mn-ea"/>
                </a:rPr>
                <a:t>내부 </a:t>
              </a:r>
              <a:r>
                <a:rPr kumimoji="1" lang="ko-KR" altLang="en-US" sz="1400" dirty="0" err="1" smtClean="0">
                  <a:latin typeface="+mn-ea"/>
                </a:rPr>
                <a:t>정도관리</a:t>
              </a:r>
              <a:r>
                <a:rPr kumimoji="1" lang="ko-KR" altLang="en-US" sz="1400" dirty="0" smtClean="0">
                  <a:latin typeface="+mn-ea"/>
                </a:rPr>
                <a:t> 강화 실시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개선사항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 - </a:t>
              </a:r>
              <a:r>
                <a:rPr kumimoji="1" lang="ko-KR" altLang="en-US" sz="1400" dirty="0" smtClean="0">
                  <a:latin typeface="+mn-ea"/>
                </a:rPr>
                <a:t>자동화 장비 구축으로 자체 검사 장비에 대한 교육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n-ea"/>
                </a:rPr>
                <a:t>  - </a:t>
              </a:r>
              <a:r>
                <a:rPr kumimoji="1" lang="ko-KR" altLang="en-US" sz="1400" dirty="0" smtClean="0">
                  <a:latin typeface="+mn-ea"/>
                </a:rPr>
                <a:t>환자의 결과 안전성 유지</a:t>
              </a:r>
              <a:r>
                <a:rPr kumimoji="1" lang="en-US" altLang="ko-KR" sz="1400" dirty="0" smtClean="0">
                  <a:latin typeface="+mn-ea"/>
                </a:rPr>
                <a:t>, </a:t>
              </a:r>
              <a:r>
                <a:rPr kumimoji="1" lang="ko-KR" altLang="en-US" sz="1400" dirty="0" smtClean="0">
                  <a:latin typeface="+mn-ea"/>
                </a:rPr>
                <a:t>혈액원과 지속적인 유대관계 유지</a:t>
              </a:r>
              <a:endParaRPr kumimoji="1" lang="en-US" altLang="ko-KR" sz="1400" dirty="0" smtClean="0">
                <a:latin typeface="+mn-ea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 및 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361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n-ea"/>
              </a:rPr>
              <a:t>기획계</a:t>
            </a:r>
            <a:endParaRPr lang="ko-KR" altLang="en-US" sz="19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평가 내실화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301208"/>
            <a:ext cx="8635601" cy="88530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경영평가 결과에 따른 향후 </a:t>
              </a:r>
              <a:r>
                <a:rPr kumimoji="1" lang="ko-KR" altLang="en-US" sz="1400" dirty="0" err="1" smtClean="0">
                  <a:latin typeface="+mn-ea"/>
                </a:rPr>
                <a:t>중점지표</a:t>
              </a:r>
              <a:r>
                <a:rPr kumimoji="1" lang="ko-KR" altLang="en-US" sz="1400" dirty="0" smtClean="0">
                  <a:latin typeface="+mn-ea"/>
                </a:rPr>
                <a:t> 설정</a:t>
              </a:r>
              <a:r>
                <a:rPr kumimoji="1" lang="en-US" altLang="ko-KR" sz="1400" dirty="0" smtClean="0">
                  <a:latin typeface="+mn-ea"/>
                </a:rPr>
                <a:t>(</a:t>
              </a:r>
              <a:r>
                <a:rPr kumimoji="1" lang="ko-KR" altLang="en-US" sz="1400" dirty="0" smtClean="0">
                  <a:latin typeface="+mn-ea"/>
                </a:rPr>
                <a:t>평가결과 </a:t>
              </a:r>
              <a:r>
                <a:rPr kumimoji="1" lang="en-US" altLang="ko-KR" sz="1400" dirty="0" smtClean="0">
                  <a:latin typeface="+mn-ea"/>
                </a:rPr>
                <a:t>: 2021. 8</a:t>
              </a:r>
              <a:r>
                <a:rPr kumimoji="1" lang="ko-KR" altLang="en-US" sz="1400" dirty="0" smtClean="0">
                  <a:latin typeface="+mn-ea"/>
                </a:rPr>
                <a:t>월</a:t>
              </a:r>
              <a:r>
                <a:rPr kumimoji="1" lang="en-US" altLang="ko-KR" sz="1400" dirty="0" smtClean="0">
                  <a:latin typeface="+mn-ea"/>
                </a:rPr>
                <a:t> </a:t>
              </a:r>
              <a:r>
                <a:rPr kumimoji="1" lang="ko-KR" altLang="en-US" sz="1400" dirty="0" smtClean="0">
                  <a:latin typeface="+mn-ea"/>
                </a:rPr>
                <a:t>중 </a:t>
              </a:r>
              <a:r>
                <a:rPr kumimoji="1" lang="ko-KR" altLang="en-US" sz="1400" dirty="0" err="1" smtClean="0">
                  <a:latin typeface="+mn-ea"/>
                </a:rPr>
                <a:t>발표예정</a:t>
              </a:r>
              <a:r>
                <a:rPr kumimoji="1" lang="en-US" altLang="ko-KR" sz="1400" dirty="0" smtClean="0">
                  <a:latin typeface="+mn-ea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</a:t>
              </a:r>
              <a:r>
                <a:rPr kumimoji="1" lang="en-US" altLang="ko-KR" sz="1400" dirty="0" smtClean="0">
                  <a:latin typeface="+mn-ea"/>
                </a:rPr>
                <a:t>2021</a:t>
              </a:r>
              <a:r>
                <a:rPr kumimoji="1" lang="ko-KR" altLang="en-US" sz="1400" dirty="0" smtClean="0">
                  <a:latin typeface="+mn-ea"/>
                </a:rPr>
                <a:t>년 운영평가 실시에 따른 준비 철저</a:t>
              </a:r>
              <a:r>
                <a:rPr kumimoji="1" lang="en-US" altLang="ko-KR" sz="1400" dirty="0" smtClean="0">
                  <a:latin typeface="+mn-ea"/>
                </a:rPr>
                <a:t>(9</a:t>
              </a:r>
              <a:r>
                <a:rPr kumimoji="1" lang="ko-KR" altLang="en-US" sz="1400" dirty="0" smtClean="0">
                  <a:latin typeface="+mn-ea"/>
                </a:rPr>
                <a:t>월 중 실시 예정</a:t>
              </a:r>
              <a:r>
                <a:rPr kumimoji="1" lang="en-US" altLang="ko-KR" sz="1400" dirty="0" smtClean="0">
                  <a:latin typeface="+mn-ea"/>
                </a:rPr>
                <a:t>)</a:t>
              </a:r>
              <a:endParaRPr kumimoji="1" lang="en-US" altLang="ko-KR" sz="1400" spc="-150" dirty="0">
                <a:latin typeface="+mn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 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spc="-150" dirty="0" smtClean="0">
                  <a:latin typeface="+mj-lt"/>
                </a:rPr>
                <a:t>각종 평가 상위등급 유지 및 달성</a:t>
              </a:r>
              <a:r>
                <a:rPr kumimoji="1" lang="en-US" altLang="ko-KR" sz="1600" b="1" spc="-150" dirty="0" smtClean="0">
                  <a:latin typeface="+mj-lt"/>
                </a:rPr>
                <a:t>(</a:t>
              </a:r>
              <a:r>
                <a:rPr kumimoji="1" lang="ko-KR" altLang="en-US" sz="1600" b="1" spc="-150" dirty="0" smtClean="0">
                  <a:latin typeface="+mj-lt"/>
                </a:rPr>
                <a:t>운영평가 </a:t>
              </a:r>
              <a:r>
                <a:rPr kumimoji="1" lang="en-US" altLang="ko-KR" sz="1600" b="1" spc="-150" dirty="0" smtClean="0">
                  <a:latin typeface="+mj-lt"/>
                </a:rPr>
                <a:t>: ”A”, </a:t>
              </a:r>
              <a:r>
                <a:rPr kumimoji="1" lang="ko-KR" altLang="en-US" sz="1600" b="1" spc="-150" dirty="0" smtClean="0">
                  <a:latin typeface="+mj-lt"/>
                </a:rPr>
                <a:t>경영평가 </a:t>
              </a:r>
              <a:r>
                <a:rPr kumimoji="1" lang="en-US" altLang="ko-KR" sz="1600" b="1" spc="-150" dirty="0" smtClean="0">
                  <a:latin typeface="+mj-lt"/>
                </a:rPr>
                <a:t>: “</a:t>
              </a:r>
              <a:r>
                <a:rPr kumimoji="1" lang="ko-KR" altLang="en-US" sz="1600" b="1" spc="-150" dirty="0" smtClean="0">
                  <a:latin typeface="+mj-lt"/>
                </a:rPr>
                <a:t>가</a:t>
              </a:r>
              <a:r>
                <a:rPr kumimoji="1" lang="en-US" altLang="ko-KR" sz="1600" b="1" spc="-150" dirty="0" smtClean="0">
                  <a:latin typeface="+mj-lt"/>
                </a:rPr>
                <a:t>”)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2021</a:t>
              </a:r>
              <a:r>
                <a:rPr kumimoji="1" lang="ko-KR" altLang="en-US" sz="1600" b="1" dirty="0" smtClean="0"/>
                <a:t>년 경영평가 현장평가 실시</a:t>
              </a:r>
              <a:r>
                <a:rPr kumimoji="1" lang="en-US" altLang="ko-KR" sz="1600" b="1" dirty="0" smtClean="0"/>
                <a:t>(’21. 5. 6.)</a:t>
              </a: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8"/>
            <a:ext cx="8627130" cy="2396077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4"/>
              <a:ext cx="6935688" cy="2034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주요성과</a:t>
              </a:r>
              <a:r>
                <a:rPr kumimoji="1" lang="en-US" altLang="ko-KR" sz="1600" dirty="0" smtClean="0">
                  <a:latin typeface="+mj-lt"/>
                </a:rPr>
                <a:t>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n-ea"/>
                </a:rPr>
                <a:t>  - 2021</a:t>
              </a:r>
              <a:r>
                <a:rPr kumimoji="1" lang="ko-KR" altLang="en-US" sz="1400" dirty="0" smtClean="0">
                  <a:latin typeface="+mn-ea"/>
                </a:rPr>
                <a:t>년 경영평가 현장평가 실시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 smtClean="0">
                  <a:latin typeface="+mn-ea"/>
                </a:rPr>
                <a:t>    · </a:t>
              </a:r>
              <a:r>
                <a:rPr kumimoji="1" lang="ko-KR" altLang="en-US" sz="1200" dirty="0" err="1" smtClean="0">
                  <a:latin typeface="+mn-ea"/>
                </a:rPr>
                <a:t>일</a:t>
              </a:r>
              <a:r>
                <a:rPr kumimoji="1" lang="ko-KR" altLang="en-US" sz="1200" dirty="0" err="1" smtClean="0">
                  <a:solidFill>
                    <a:schemeClr val="bg1"/>
                  </a:solidFill>
                  <a:latin typeface="+mn-ea"/>
                </a:rPr>
                <a:t>가인</a:t>
              </a:r>
              <a:r>
                <a:rPr kumimoji="1" lang="ko-KR" altLang="en-US" sz="1200" dirty="0" err="1" smtClean="0">
                  <a:latin typeface="+mn-ea"/>
                </a:rPr>
                <a:t>시</a:t>
              </a:r>
              <a:r>
                <a:rPr kumimoji="1" lang="ko-KR" altLang="en-US" sz="1200" dirty="0" smtClean="0">
                  <a:latin typeface="+mn-ea"/>
                </a:rPr>
                <a:t> </a:t>
              </a:r>
              <a:r>
                <a:rPr kumimoji="1" lang="en-US" altLang="ko-KR" sz="1200" dirty="0" smtClean="0">
                  <a:latin typeface="+mn-ea"/>
                </a:rPr>
                <a:t>: 2021. 5. 6.(</a:t>
              </a:r>
              <a:r>
                <a:rPr kumimoji="1" lang="ko-KR" altLang="en-US" sz="1200" dirty="0" smtClean="0">
                  <a:latin typeface="+mn-ea"/>
                </a:rPr>
                <a:t>목</a:t>
              </a:r>
              <a:r>
                <a:rPr kumimoji="1" lang="en-US" altLang="ko-KR" sz="1200" dirty="0" smtClean="0">
                  <a:latin typeface="+mn-ea"/>
                </a:rPr>
                <a:t>) 14:00~16:30</a:t>
              </a:r>
              <a:endParaRPr kumimoji="1" lang="en-US" altLang="ko-KR" sz="1200" dirty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 smtClean="0">
                  <a:latin typeface="+mn-ea"/>
                </a:rPr>
                <a:t>    </a:t>
              </a:r>
              <a:r>
                <a:rPr kumimoji="1" lang="en-US" altLang="ko-KR" sz="1200" dirty="0">
                  <a:latin typeface="+mn-ea"/>
                </a:rPr>
                <a:t>· </a:t>
              </a:r>
              <a:r>
                <a:rPr kumimoji="1" lang="ko-KR" altLang="en-US" sz="1200" dirty="0" err="1" smtClean="0">
                  <a:latin typeface="+mn-ea"/>
                </a:rPr>
                <a:t>평가인원</a:t>
              </a:r>
              <a:r>
                <a:rPr kumimoji="1" lang="ko-KR" altLang="en-US" sz="1200" dirty="0" smtClean="0">
                  <a:latin typeface="+mn-ea"/>
                </a:rPr>
                <a:t> </a:t>
              </a:r>
              <a:r>
                <a:rPr kumimoji="1" lang="en-US" altLang="ko-KR" sz="1200" dirty="0" smtClean="0">
                  <a:latin typeface="+mn-ea"/>
                </a:rPr>
                <a:t>: 6</a:t>
              </a:r>
              <a:r>
                <a:rPr kumimoji="1" lang="ko-KR" altLang="en-US" sz="1200" dirty="0" smtClean="0">
                  <a:latin typeface="+mn-ea"/>
                </a:rPr>
                <a:t>명</a:t>
              </a:r>
              <a:r>
                <a:rPr kumimoji="1" lang="en-US" altLang="ko-KR" sz="1200" dirty="0" smtClean="0">
                  <a:latin typeface="+mn-ea"/>
                </a:rPr>
                <a:t>(</a:t>
              </a:r>
              <a:r>
                <a:rPr kumimoji="1" lang="ko-KR" altLang="en-US" sz="1200" dirty="0" err="1" smtClean="0">
                  <a:latin typeface="+mn-ea"/>
                </a:rPr>
                <a:t>간사포함</a:t>
              </a:r>
              <a:r>
                <a:rPr kumimoji="1" lang="en-US" altLang="ko-KR" sz="1200" dirty="0" smtClean="0">
                  <a:latin typeface="+mn-ea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 smtClean="0">
                  <a:latin typeface="+mn-ea"/>
                </a:rPr>
                <a:t>    </a:t>
              </a:r>
              <a:r>
                <a:rPr kumimoji="1" lang="en-US" altLang="ko-KR" sz="1200" dirty="0">
                  <a:latin typeface="+mn-ea"/>
                </a:rPr>
                <a:t>· </a:t>
              </a:r>
              <a:r>
                <a:rPr kumimoji="1" lang="ko-KR" altLang="en-US" sz="1200" dirty="0" smtClean="0">
                  <a:latin typeface="+mn-ea"/>
                </a:rPr>
                <a:t>평가내용 </a:t>
              </a:r>
              <a:r>
                <a:rPr kumimoji="1" lang="en-US" altLang="ko-KR" sz="1200" dirty="0" smtClean="0">
                  <a:latin typeface="+mn-ea"/>
                </a:rPr>
                <a:t>: 2020</a:t>
              </a:r>
              <a:r>
                <a:rPr kumimoji="1" lang="ko-KR" altLang="en-US" sz="1200" dirty="0" smtClean="0">
                  <a:latin typeface="+mn-ea"/>
                </a:rPr>
                <a:t>년 경영실적에 대한 평가 및 기관장</a:t>
              </a:r>
              <a:r>
                <a:rPr kumimoji="1" lang="en-US" altLang="ko-KR" sz="1200" dirty="0" smtClean="0">
                  <a:latin typeface="+mn-ea"/>
                </a:rPr>
                <a:t>, </a:t>
              </a:r>
              <a:r>
                <a:rPr kumimoji="1" lang="ko-KR" altLang="en-US" sz="1200" dirty="0" err="1" smtClean="0">
                  <a:latin typeface="+mn-ea"/>
                </a:rPr>
                <a:t>지표담당자</a:t>
              </a:r>
              <a:r>
                <a:rPr kumimoji="1" lang="ko-KR" altLang="en-US" sz="1200" dirty="0" smtClean="0">
                  <a:latin typeface="+mn-ea"/>
                </a:rPr>
                <a:t> 인터뷰 진행</a:t>
              </a:r>
              <a:endParaRPr kumimoji="1" lang="en-US" altLang="ko-KR" sz="12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개선사항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>
                  <a:latin typeface="+mn-ea"/>
                </a:rPr>
                <a:t> </a:t>
              </a:r>
              <a:r>
                <a:rPr kumimoji="1" lang="en-US" altLang="ko-KR" sz="1200" dirty="0" smtClean="0">
                  <a:latin typeface="+mn-ea"/>
                </a:rPr>
                <a:t> - </a:t>
              </a:r>
              <a:r>
                <a:rPr kumimoji="1" lang="ko-KR" altLang="en-US" sz="1200" dirty="0" smtClean="0">
                  <a:latin typeface="+mn-ea"/>
                </a:rPr>
                <a:t>사회적 책임 이행 오류 수정 요청</a:t>
              </a:r>
              <a:r>
                <a:rPr kumimoji="1" lang="en-US" altLang="ko-KR" sz="1200" dirty="0" smtClean="0">
                  <a:latin typeface="+mn-ea"/>
                </a:rPr>
                <a:t>(</a:t>
              </a:r>
              <a:r>
                <a:rPr kumimoji="1" lang="ko-KR" altLang="en-US" sz="1200" dirty="0" smtClean="0">
                  <a:latin typeface="+mn-ea"/>
                </a:rPr>
                <a:t>수용</a:t>
              </a:r>
              <a:r>
                <a:rPr kumimoji="1" lang="en-US" altLang="ko-KR" sz="1200" dirty="0" smtClean="0">
                  <a:latin typeface="+mn-ea"/>
                </a:rPr>
                <a:t>), </a:t>
              </a:r>
              <a:r>
                <a:rPr kumimoji="1" lang="ko-KR" altLang="en-US" sz="1200" dirty="0" smtClean="0">
                  <a:latin typeface="+mn-ea"/>
                </a:rPr>
                <a:t>사회적가치실현을 위한 성과</a:t>
              </a:r>
              <a:r>
                <a:rPr kumimoji="1" lang="en-US" altLang="ko-KR" sz="1200" dirty="0" smtClean="0">
                  <a:latin typeface="+mn-ea"/>
                </a:rPr>
                <a:t>(</a:t>
              </a:r>
              <a:r>
                <a:rPr kumimoji="1" lang="ko-KR" altLang="en-US" sz="1200" dirty="0" err="1" smtClean="0">
                  <a:latin typeface="+mn-ea"/>
                </a:rPr>
                <a:t>불수용</a:t>
              </a:r>
              <a:r>
                <a:rPr kumimoji="1" lang="en-US" altLang="ko-KR" sz="1200" dirty="0" smtClean="0">
                  <a:latin typeface="+mn-ea"/>
                </a:rPr>
                <a:t>),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 smtClean="0">
                  <a:solidFill>
                    <a:schemeClr val="bg1"/>
                  </a:solidFill>
                  <a:latin typeface="+mn-ea"/>
                </a:rPr>
                <a:t>  </a:t>
              </a:r>
              <a:r>
                <a:rPr kumimoji="1" lang="en-US" altLang="ko-KR" sz="1200" dirty="0">
                  <a:solidFill>
                    <a:schemeClr val="bg1"/>
                  </a:solidFill>
                  <a:latin typeface="+mn-ea"/>
                </a:rPr>
                <a:t>- </a:t>
              </a:r>
              <a:r>
                <a:rPr kumimoji="1" lang="ko-KR" altLang="en-US" sz="1200" dirty="0" smtClean="0">
                  <a:latin typeface="+mn-ea"/>
                </a:rPr>
                <a:t>경영정보공개 오류 수정 요청</a:t>
              </a:r>
              <a:r>
                <a:rPr kumimoji="1" lang="en-US" altLang="ko-KR" sz="1200" dirty="0" smtClean="0">
                  <a:latin typeface="+mn-ea"/>
                </a:rPr>
                <a:t>(</a:t>
              </a:r>
              <a:r>
                <a:rPr kumimoji="1" lang="ko-KR" altLang="en-US" sz="1200" dirty="0" smtClean="0">
                  <a:latin typeface="+mn-ea"/>
                </a:rPr>
                <a:t>수용</a:t>
              </a:r>
              <a:r>
                <a:rPr kumimoji="1" lang="en-US" altLang="ko-KR" sz="1200" dirty="0">
                  <a:latin typeface="+mn-ea"/>
                </a:rPr>
                <a:t>)</a:t>
              </a:r>
              <a:endParaRPr kumimoji="1" lang="en-US" altLang="ko-KR" sz="1200" dirty="0" smtClean="0">
                <a:latin typeface="+mn-ea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 및 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82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- 23 -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n-ea"/>
              </a:rPr>
              <a:t>총무계</a:t>
            </a:r>
            <a:endParaRPr lang="ko-KR" altLang="en-US" sz="19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직원 직무역량 강화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코로나</a:t>
              </a:r>
              <a:r>
                <a:rPr kumimoji="1" lang="en-US" altLang="ko-KR" sz="1400" dirty="0" smtClean="0">
                  <a:latin typeface="+mn-ea"/>
                </a:rPr>
                <a:t>19 </a:t>
              </a:r>
              <a:r>
                <a:rPr kumimoji="1" lang="ko-KR" altLang="en-US" sz="1400" dirty="0" smtClean="0">
                  <a:latin typeface="+mn-ea"/>
                </a:rPr>
                <a:t>장기화에 따른 교육방법 및 외부기관 교육 참여 제약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 smtClean="0">
                  <a:latin typeface="+mn-ea"/>
                </a:rPr>
                <a:t>  - </a:t>
              </a:r>
              <a:r>
                <a:rPr kumimoji="1" lang="ko-KR" altLang="en-US" sz="1200" dirty="0" smtClean="0">
                  <a:latin typeface="+mn-ea"/>
                </a:rPr>
                <a:t>전문교육훈련기관</a:t>
              </a:r>
              <a:r>
                <a:rPr kumimoji="1" lang="en-US" altLang="ko-KR" sz="1200" dirty="0" smtClean="0">
                  <a:latin typeface="+mn-ea"/>
                </a:rPr>
                <a:t>(</a:t>
              </a:r>
              <a:r>
                <a:rPr kumimoji="1" lang="ko-KR" altLang="en-US" sz="1200" dirty="0" smtClean="0">
                  <a:latin typeface="+mn-ea"/>
                </a:rPr>
                <a:t>외부</a:t>
              </a:r>
              <a:r>
                <a:rPr kumimoji="1" lang="en-US" altLang="ko-KR" sz="1200" dirty="0" smtClean="0">
                  <a:latin typeface="+mn-ea"/>
                </a:rPr>
                <a:t>)</a:t>
              </a:r>
              <a:r>
                <a:rPr kumimoji="1" lang="ko-KR" altLang="en-US" sz="1200" dirty="0" smtClean="0">
                  <a:latin typeface="+mn-ea"/>
                </a:rPr>
                <a:t>의 교육 잠정 연기 및 취소로 교육 참여 기회 감소</a:t>
              </a:r>
              <a:endParaRPr kumimoji="1" lang="en-US" altLang="ko-KR" sz="12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통신교육 </a:t>
              </a:r>
              <a:r>
                <a:rPr kumimoji="1" lang="ko-KR" altLang="en-US" sz="1400" dirty="0" err="1" smtClean="0">
                  <a:latin typeface="+mn-ea"/>
                </a:rPr>
                <a:t>미수료자</a:t>
              </a:r>
              <a:r>
                <a:rPr kumimoji="1" lang="ko-KR" altLang="en-US" sz="1400" dirty="0" smtClean="0">
                  <a:latin typeface="+mn-ea"/>
                </a:rPr>
                <a:t> 및 추가 신규자 교육 실시</a:t>
              </a:r>
              <a:endParaRPr kumimoji="1" lang="en-US" altLang="ko-KR" sz="1400" spc="-150" dirty="0">
                <a:latin typeface="+mn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 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6,430</a:t>
              </a:r>
              <a:r>
                <a:rPr kumimoji="1" lang="ko-KR" altLang="en-US" sz="1600" b="1" dirty="0" smtClean="0">
                  <a:latin typeface="+mj-lt"/>
                </a:rPr>
                <a:t>명</a:t>
              </a:r>
              <a:r>
                <a:rPr kumimoji="1" lang="en-US" altLang="ko-KR" sz="1600" b="1" dirty="0" smtClean="0">
                  <a:latin typeface="+mj-lt"/>
                </a:rPr>
                <a:t>(</a:t>
              </a:r>
              <a:r>
                <a:rPr kumimoji="1" lang="ko-KR" altLang="en-US" sz="1600" b="1" dirty="0" err="1" smtClean="0">
                  <a:latin typeface="+mj-lt"/>
                </a:rPr>
                <a:t>법정교육</a:t>
              </a:r>
              <a:r>
                <a:rPr kumimoji="1" lang="ko-KR" altLang="en-US" sz="1600" b="1" dirty="0" smtClean="0">
                  <a:latin typeface="+mj-lt"/>
                </a:rPr>
                <a:t> 등 </a:t>
              </a:r>
              <a:r>
                <a:rPr kumimoji="1" lang="en-US" altLang="ko-KR" sz="1600" b="1" dirty="0" smtClean="0">
                  <a:latin typeface="+mj-lt"/>
                </a:rPr>
                <a:t>7</a:t>
              </a:r>
              <a:r>
                <a:rPr kumimoji="1" lang="ko-KR" altLang="en-US" sz="1600" b="1" dirty="0" smtClean="0">
                  <a:latin typeface="+mj-lt"/>
                </a:rPr>
                <a:t>개 교육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5,875</a:t>
              </a:r>
              <a:r>
                <a:rPr kumimoji="1" lang="ko-KR" altLang="en-US" sz="1600" b="1" dirty="0" smtClean="0"/>
                <a:t>명</a:t>
              </a:r>
              <a:r>
                <a:rPr kumimoji="1" lang="en-US" altLang="ko-KR" sz="1600" b="1" dirty="0" smtClean="0"/>
                <a:t>(</a:t>
              </a:r>
              <a:r>
                <a:rPr kumimoji="1" lang="ko-KR" altLang="en-US" sz="1600" b="1" dirty="0" err="1" smtClean="0"/>
                <a:t>달성율</a:t>
              </a:r>
              <a:r>
                <a:rPr kumimoji="1" lang="ko-KR" altLang="en-US" sz="1600" b="1" dirty="0" smtClean="0"/>
                <a:t> </a:t>
              </a:r>
              <a:r>
                <a:rPr kumimoji="1" lang="en-US" altLang="ko-KR" sz="1600" b="1" dirty="0" smtClean="0"/>
                <a:t>91.4%)</a:t>
              </a: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8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4"/>
              <a:ext cx="6935688" cy="2034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주요성과</a:t>
              </a:r>
              <a:r>
                <a:rPr kumimoji="1" lang="en-US" altLang="ko-KR" sz="1600" dirty="0" smtClean="0">
                  <a:latin typeface="+mj-lt"/>
                </a:rPr>
                <a:t>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 - </a:t>
              </a:r>
              <a:r>
                <a:rPr kumimoji="1" lang="ko-KR" altLang="en-US" sz="1400" dirty="0" smtClean="0">
                  <a:latin typeface="+mn-ea"/>
                </a:rPr>
                <a:t>전 직원 대상 통신교육 실시 </a:t>
              </a:r>
              <a:r>
                <a:rPr kumimoji="1" lang="en-US" altLang="ko-KR" sz="1400" dirty="0" smtClean="0">
                  <a:latin typeface="+mn-ea"/>
                </a:rPr>
                <a:t>: 1,426</a:t>
              </a:r>
              <a:r>
                <a:rPr kumimoji="1" lang="ko-KR" altLang="en-US" sz="1400" dirty="0" smtClean="0">
                  <a:latin typeface="+mn-ea"/>
                </a:rPr>
                <a:t>명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n-ea"/>
                </a:rPr>
                <a:t>    ( </a:t>
              </a:r>
              <a:r>
                <a:rPr kumimoji="1" lang="ko-KR" altLang="en-US" sz="1400" dirty="0" smtClean="0">
                  <a:latin typeface="+mn-ea"/>
                </a:rPr>
                <a:t>법정필수교육 </a:t>
              </a:r>
              <a:r>
                <a:rPr kumimoji="1" lang="en-US" altLang="ko-KR" sz="1400" dirty="0" smtClean="0">
                  <a:latin typeface="+mn-ea"/>
                </a:rPr>
                <a:t>364, </a:t>
              </a:r>
              <a:r>
                <a:rPr kumimoji="1" lang="ko-KR" altLang="en-US" sz="1400" dirty="0" smtClean="0">
                  <a:latin typeface="+mn-ea"/>
                </a:rPr>
                <a:t>의료기관인증 </a:t>
              </a:r>
              <a:r>
                <a:rPr kumimoji="1" lang="ko-KR" altLang="en-US" sz="1400" dirty="0" err="1" smtClean="0">
                  <a:latin typeface="+mn-ea"/>
                </a:rPr>
                <a:t>필수교육</a:t>
              </a:r>
              <a:r>
                <a:rPr kumimoji="1" lang="ko-KR" altLang="en-US" sz="1400" dirty="0" smtClean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349, </a:t>
              </a:r>
              <a:r>
                <a:rPr kumimoji="1" lang="ko-KR" altLang="en-US" sz="1400" dirty="0" smtClean="0">
                  <a:latin typeface="+mn-ea"/>
                </a:rPr>
                <a:t>인권교육 </a:t>
              </a:r>
              <a:r>
                <a:rPr kumimoji="1" lang="en-US" altLang="ko-KR" sz="1400" dirty="0" smtClean="0">
                  <a:latin typeface="+mn-ea"/>
                </a:rPr>
                <a:t>364, </a:t>
              </a:r>
              <a:r>
                <a:rPr kumimoji="1" lang="ko-KR" altLang="en-US" sz="1400" dirty="0" smtClean="0">
                  <a:latin typeface="+mn-ea"/>
                </a:rPr>
                <a:t>친절교육 </a:t>
              </a:r>
              <a:r>
                <a:rPr kumimoji="1" lang="en-US" altLang="ko-KR" sz="1400" dirty="0" smtClean="0">
                  <a:latin typeface="+mn-ea"/>
                </a:rPr>
                <a:t>349)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개선사항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 - </a:t>
              </a:r>
              <a:r>
                <a:rPr kumimoji="1" lang="ko-KR" altLang="en-US" sz="1400" dirty="0" smtClean="0">
                  <a:latin typeface="+mn-ea"/>
                </a:rPr>
                <a:t>온라인 </a:t>
              </a:r>
              <a:r>
                <a:rPr kumimoji="1" lang="ko-KR" altLang="en-US" sz="1400" dirty="0" err="1" smtClean="0">
                  <a:latin typeface="+mn-ea"/>
                </a:rPr>
                <a:t>교육실</a:t>
              </a:r>
              <a:r>
                <a:rPr kumimoji="1" lang="ko-KR" altLang="en-US" sz="1400" dirty="0" smtClean="0">
                  <a:latin typeface="+mn-ea"/>
                </a:rPr>
                <a:t> 운영을 통한 원활한 비대면 교육 환경 조성</a:t>
              </a:r>
              <a:endParaRPr kumimoji="1" lang="en-US" altLang="ko-KR" sz="1400" dirty="0" smtClean="0">
                <a:latin typeface="+mn-ea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 및 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214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- 24 -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n-ea"/>
              </a:rPr>
              <a:t>적정관리계</a:t>
            </a:r>
            <a:endParaRPr lang="ko-KR" altLang="en-US" sz="19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74441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환자안전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병원문화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조성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j-lt"/>
                </a:rPr>
                <a:t>○ 감염병전담병원 지정으로 환자와 직원의 사업참여</a:t>
              </a:r>
              <a:r>
                <a:rPr kumimoji="1" lang="en-US" altLang="ko-KR" sz="1400" dirty="0" smtClean="0">
                  <a:latin typeface="+mj-lt"/>
                </a:rPr>
                <a:t>(</a:t>
              </a:r>
              <a:r>
                <a:rPr kumimoji="1" lang="ko-KR" altLang="en-US" sz="1400" dirty="0" smtClean="0">
                  <a:latin typeface="+mj-lt"/>
                </a:rPr>
                <a:t>캠페인 등</a:t>
              </a:r>
              <a:r>
                <a:rPr kumimoji="1" lang="en-US" altLang="ko-KR" sz="1400" dirty="0" smtClean="0">
                  <a:latin typeface="+mj-lt"/>
                </a:rPr>
                <a:t>)</a:t>
              </a:r>
              <a:r>
                <a:rPr kumimoji="1" lang="ko-KR" altLang="en-US" sz="1400" dirty="0" smtClean="0">
                  <a:latin typeface="+mj-lt"/>
                </a:rPr>
                <a:t> 호응도 감소</a:t>
              </a:r>
              <a:endParaRPr kumimoji="1" lang="en-US" altLang="ko-KR" sz="14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/>
                <a:t>○ </a:t>
              </a:r>
              <a:r>
                <a:rPr kumimoji="1" lang="ko-KR" altLang="en-US" sz="1400" dirty="0" err="1" smtClean="0"/>
                <a:t>환자안전의</a:t>
              </a:r>
              <a:r>
                <a:rPr kumimoji="1" lang="ko-KR" altLang="en-US" sz="1400" dirty="0" smtClean="0"/>
                <a:t> 중요성에 대한 직원 인식 변화를 위한 교육 및 환류</a:t>
              </a:r>
              <a:endParaRPr kumimoji="1" lang="en-US" altLang="ko-KR" sz="14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 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92</a:t>
              </a:r>
              <a:r>
                <a:rPr kumimoji="1" lang="ko-KR" altLang="en-US" sz="1600" b="1" dirty="0" smtClean="0">
                  <a:latin typeface="+mj-lt"/>
                </a:rPr>
                <a:t>회</a:t>
              </a:r>
              <a:r>
                <a:rPr kumimoji="1" lang="en-US" altLang="ko-KR" sz="1600" b="1" dirty="0" smtClean="0">
                  <a:latin typeface="+mj-lt"/>
                </a:rPr>
                <a:t>(</a:t>
              </a:r>
              <a:r>
                <a:rPr kumimoji="1" lang="ko-KR" altLang="en-US" sz="1600" b="1" dirty="0" smtClean="0">
                  <a:latin typeface="+mj-lt"/>
                </a:rPr>
                <a:t>환자안전문화 정착 및 확산 등 </a:t>
              </a:r>
              <a:r>
                <a:rPr kumimoji="1" lang="en-US" altLang="ko-KR" sz="1600" b="1" dirty="0" smtClean="0">
                  <a:latin typeface="+mj-lt"/>
                </a:rPr>
                <a:t>3</a:t>
              </a:r>
              <a:r>
                <a:rPr kumimoji="1" lang="ko-KR" altLang="en-US" sz="1600" b="1" dirty="0" smtClean="0">
                  <a:latin typeface="+mj-lt"/>
                </a:rPr>
                <a:t>개 사업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60</a:t>
              </a:r>
              <a:r>
                <a:rPr kumimoji="1" lang="ko-KR" altLang="en-US" sz="1600" b="1" dirty="0" smtClean="0"/>
                <a:t>회</a:t>
              </a:r>
              <a:r>
                <a:rPr kumimoji="1" lang="en-US" altLang="ko-KR" sz="1600" b="1" dirty="0" smtClean="0"/>
                <a:t>(</a:t>
              </a:r>
              <a:r>
                <a:rPr kumimoji="1" lang="ko-KR" altLang="en-US" sz="1600" b="1" dirty="0" err="1" smtClean="0"/>
                <a:t>달성율</a:t>
              </a:r>
              <a:r>
                <a:rPr kumimoji="1" lang="ko-KR" altLang="en-US" sz="1600" b="1" dirty="0" smtClean="0"/>
                <a:t> </a:t>
              </a:r>
              <a:r>
                <a:rPr kumimoji="1" lang="en-US" altLang="ko-KR" sz="1600" b="1" dirty="0" smtClean="0"/>
                <a:t>65.2%)</a:t>
              </a: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8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4"/>
              <a:ext cx="6935688" cy="2034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주요성과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 - </a:t>
              </a:r>
              <a:r>
                <a:rPr kumimoji="1" lang="ko-KR" altLang="en-US" sz="1400" dirty="0" smtClean="0">
                  <a:latin typeface="+mn-ea"/>
                </a:rPr>
                <a:t>환자안전문화 정착 및 확산</a:t>
              </a:r>
              <a:r>
                <a:rPr kumimoji="1" lang="en-US" altLang="ko-KR" sz="1400" dirty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9</a:t>
              </a:r>
              <a:r>
                <a:rPr kumimoji="1" lang="ko-KR" altLang="en-US" sz="1400" dirty="0" smtClean="0">
                  <a:latin typeface="+mn-ea"/>
                </a:rPr>
                <a:t>회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>
                  <a:latin typeface="+mn-ea"/>
                </a:rPr>
                <a:t> </a:t>
              </a:r>
              <a:r>
                <a:rPr kumimoji="1" lang="en-US" altLang="ko-KR" sz="1200" dirty="0" smtClean="0">
                  <a:latin typeface="+mn-ea"/>
                </a:rPr>
                <a:t>   · </a:t>
              </a:r>
              <a:r>
                <a:rPr kumimoji="1" lang="ko-KR" altLang="en-US" sz="1200" dirty="0" smtClean="0">
                  <a:latin typeface="+mn-ea"/>
                </a:rPr>
                <a:t>환자안전캠페인</a:t>
              </a:r>
              <a:r>
                <a:rPr kumimoji="1" lang="en-US" altLang="ko-KR" sz="1200" dirty="0" smtClean="0">
                  <a:latin typeface="+mn-ea"/>
                </a:rPr>
                <a:t>, </a:t>
              </a:r>
              <a:r>
                <a:rPr kumimoji="1" lang="ko-KR" altLang="en-US" sz="1200" dirty="0" smtClean="0">
                  <a:latin typeface="+mn-ea"/>
                </a:rPr>
                <a:t>환자안전지킴이 환경관리점검</a:t>
              </a:r>
              <a:endParaRPr kumimoji="1" lang="en-US" altLang="ko-KR" sz="1200" dirty="0" smtClean="0">
                <a:latin typeface="+mn-ea"/>
              </a:endParaRP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n-ea"/>
                </a:rPr>
                <a:t> </a:t>
              </a:r>
              <a:r>
                <a:rPr kumimoji="1" lang="en-US" altLang="ko-KR" sz="1400" dirty="0">
                  <a:latin typeface="+mn-ea"/>
                </a:rPr>
                <a:t> - </a:t>
              </a:r>
              <a:r>
                <a:rPr kumimoji="1" lang="ko-KR" altLang="en-US" sz="1400" dirty="0" smtClean="0">
                  <a:latin typeface="+mn-ea"/>
                </a:rPr>
                <a:t>협업을 통한 </a:t>
              </a:r>
              <a:r>
                <a:rPr kumimoji="1" lang="ko-KR" altLang="en-US" sz="1400" dirty="0" err="1" smtClean="0">
                  <a:latin typeface="+mn-ea"/>
                </a:rPr>
                <a:t>환자안전라운딩</a:t>
              </a:r>
              <a:r>
                <a:rPr kumimoji="1" lang="en-US" altLang="ko-KR" sz="1400" dirty="0" smtClean="0">
                  <a:latin typeface="+mn-ea"/>
                </a:rPr>
                <a:t> 3</a:t>
              </a:r>
              <a:r>
                <a:rPr kumimoji="1" lang="ko-KR" altLang="en-US" sz="1400" dirty="0" smtClean="0">
                  <a:latin typeface="+mn-ea"/>
                </a:rPr>
                <a:t>회</a:t>
              </a:r>
              <a:endParaRPr kumimoji="1" lang="en-US" altLang="ko-KR" sz="1200" dirty="0" smtClean="0">
                <a:latin typeface="+mn-ea"/>
              </a:endParaRP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n-ea"/>
                </a:rPr>
                <a:t>  - </a:t>
              </a:r>
              <a:r>
                <a:rPr kumimoji="1" lang="ko-KR" altLang="en-US" sz="1400" dirty="0" smtClean="0">
                  <a:latin typeface="+mn-ea"/>
                </a:rPr>
                <a:t>환자안전보고체계 활성화</a:t>
              </a:r>
              <a:r>
                <a:rPr kumimoji="1" lang="en-US" altLang="ko-KR" sz="1400" dirty="0" smtClean="0">
                  <a:latin typeface="+mn-ea"/>
                </a:rPr>
                <a:t> 48</a:t>
              </a:r>
              <a:r>
                <a:rPr kumimoji="1" lang="ko-KR" altLang="en-US" sz="1400" dirty="0" smtClean="0">
                  <a:latin typeface="+mn-ea"/>
                </a:rPr>
                <a:t>회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>
                  <a:latin typeface="+mn-ea"/>
                </a:rPr>
                <a:t> </a:t>
              </a:r>
              <a:r>
                <a:rPr kumimoji="1" lang="en-US" altLang="ko-KR" sz="1200" dirty="0" smtClean="0">
                  <a:latin typeface="+mn-ea"/>
                </a:rPr>
                <a:t>   · </a:t>
              </a:r>
              <a:r>
                <a:rPr kumimoji="1" lang="ko-KR" altLang="en-US" sz="1200" dirty="0" smtClean="0">
                  <a:latin typeface="+mn-ea"/>
                </a:rPr>
                <a:t>환자안전사건 </a:t>
              </a:r>
              <a:r>
                <a:rPr kumimoji="1" lang="ko-KR" altLang="en-US" sz="1200" dirty="0" smtClean="0">
                  <a:latin typeface="+mn-ea"/>
                </a:rPr>
                <a:t>원인분석 및 결과</a:t>
              </a:r>
              <a:r>
                <a:rPr kumimoji="1" lang="en-US" altLang="ko-KR" sz="1200" dirty="0" smtClean="0">
                  <a:latin typeface="+mn-ea"/>
                </a:rPr>
                <a:t>·</a:t>
              </a:r>
              <a:r>
                <a:rPr kumimoji="1" lang="ko-KR" altLang="en-US" sz="1200" dirty="0" err="1" smtClean="0">
                  <a:latin typeface="+mn-ea"/>
                </a:rPr>
                <a:t>개선활동</a:t>
              </a:r>
              <a:r>
                <a:rPr kumimoji="1" lang="ko-KR" altLang="en-US" sz="1200" dirty="0" smtClean="0">
                  <a:latin typeface="+mn-ea"/>
                </a:rPr>
                <a:t> 보고</a:t>
              </a:r>
              <a:r>
                <a:rPr kumimoji="1" lang="en-US" altLang="ko-KR" sz="1200" dirty="0" smtClean="0">
                  <a:latin typeface="+mn-ea"/>
                </a:rPr>
                <a:t>, </a:t>
              </a:r>
              <a:r>
                <a:rPr kumimoji="1" lang="ko-KR" altLang="en-US" sz="1200" dirty="0" smtClean="0">
                  <a:latin typeface="+mn-ea"/>
                </a:rPr>
                <a:t>환자안전사건분석 </a:t>
              </a:r>
              <a:r>
                <a:rPr kumimoji="1" lang="en-US" altLang="ko-KR" sz="1200" dirty="0" smtClean="0">
                  <a:latin typeface="+mn-ea"/>
                </a:rPr>
                <a:t>FMEA/RCA, </a:t>
              </a:r>
              <a:r>
                <a:rPr kumimoji="1" lang="ko-KR" altLang="en-US" sz="1200" dirty="0" err="1" smtClean="0">
                  <a:latin typeface="+mn-ea"/>
                </a:rPr>
                <a:t>근접오류</a:t>
              </a:r>
              <a:r>
                <a:rPr kumimoji="1" lang="ko-KR" altLang="en-US" sz="1200" dirty="0" smtClean="0">
                  <a:latin typeface="+mn-ea"/>
                </a:rPr>
                <a:t> </a:t>
              </a:r>
              <a:r>
                <a:rPr kumimoji="1" lang="ko-KR" altLang="en-US" sz="1200" spc="-150" dirty="0" smtClean="0">
                  <a:latin typeface="+mn-ea"/>
                </a:rPr>
                <a:t>보고</a:t>
              </a:r>
              <a:endParaRPr kumimoji="1" lang="en-US" altLang="ko-KR" sz="1200" spc="-150" dirty="0" smtClean="0">
                <a:latin typeface="+mn-ea"/>
              </a:endParaRP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개선사항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n-ea"/>
                </a:rPr>
                <a:t>  </a:t>
              </a:r>
              <a:r>
                <a:rPr kumimoji="1" lang="en-US" altLang="ko-KR" sz="1400" dirty="0">
                  <a:latin typeface="+mn-ea"/>
                </a:rPr>
                <a:t>- </a:t>
              </a:r>
              <a:r>
                <a:rPr kumimoji="1" lang="ko-KR" altLang="en-US" sz="1400" dirty="0" smtClean="0">
                  <a:latin typeface="+mn-ea"/>
                </a:rPr>
                <a:t>환자안전보고체계 활성화로 </a:t>
              </a:r>
              <a:r>
                <a:rPr kumimoji="1" lang="ko-KR" altLang="en-US" sz="1400" dirty="0" err="1" smtClean="0">
                  <a:latin typeface="+mn-ea"/>
                </a:rPr>
                <a:t>근접오류</a:t>
              </a:r>
              <a:r>
                <a:rPr kumimoji="1" lang="ko-KR" altLang="en-US" sz="1400" dirty="0" smtClean="0">
                  <a:latin typeface="+mn-ea"/>
                </a:rPr>
                <a:t> </a:t>
              </a:r>
              <a:r>
                <a:rPr kumimoji="1" lang="ko-KR" altLang="en-US" sz="1400" dirty="0" err="1" smtClean="0">
                  <a:latin typeface="+mn-ea"/>
                </a:rPr>
                <a:t>보고율</a:t>
              </a:r>
              <a:r>
                <a:rPr kumimoji="1" lang="ko-KR" altLang="en-US" sz="1400" dirty="0" smtClean="0">
                  <a:latin typeface="+mn-ea"/>
                </a:rPr>
                <a:t> 향상</a:t>
              </a:r>
              <a:endParaRPr kumimoji="1" lang="en-US" altLang="ko-KR" sz="1400" dirty="0" smtClean="0">
                <a:latin typeface="+mn-ea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 및 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929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- 25 -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n-ea"/>
              </a:rPr>
              <a:t>경리계</a:t>
            </a:r>
            <a:endParaRPr lang="ko-KR" altLang="en-US" sz="19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사회적 생산품 구매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445224"/>
            <a:ext cx="8635601" cy="741286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물품 구매 시 구매 </a:t>
              </a:r>
              <a:r>
                <a:rPr kumimoji="1" lang="ko-KR" altLang="en-US" sz="1400" dirty="0" err="1" smtClean="0">
                  <a:latin typeface="+mn-ea"/>
                </a:rPr>
                <a:t>요구부서와</a:t>
              </a:r>
              <a:r>
                <a:rPr kumimoji="1" lang="ko-KR" altLang="en-US" sz="1400" dirty="0" smtClean="0">
                  <a:latin typeface="+mn-ea"/>
                </a:rPr>
                <a:t> 협업을 통한 </a:t>
              </a:r>
              <a:r>
                <a:rPr kumimoji="1" lang="ko-KR" altLang="en-US" sz="1400" dirty="0" err="1" smtClean="0">
                  <a:latin typeface="+mn-ea"/>
                </a:rPr>
                <a:t>미준수</a:t>
              </a:r>
              <a:r>
                <a:rPr kumimoji="1" lang="ko-KR" altLang="en-US" sz="1400" dirty="0" smtClean="0">
                  <a:latin typeface="+mn-ea"/>
                </a:rPr>
                <a:t> 분야 </a:t>
              </a:r>
              <a:r>
                <a:rPr kumimoji="1" lang="ko-KR" altLang="en-US" sz="1400" dirty="0" err="1" smtClean="0">
                  <a:latin typeface="+mn-ea"/>
                </a:rPr>
                <a:t>목표비율</a:t>
              </a:r>
              <a:r>
                <a:rPr kumimoji="1" lang="ko-KR" altLang="en-US" sz="1400" dirty="0" smtClean="0">
                  <a:latin typeface="+mn-ea"/>
                </a:rPr>
                <a:t> 달성 노력</a:t>
              </a:r>
              <a:endParaRPr kumimoji="1" lang="en-US" altLang="ko-KR" sz="15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 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중증장애인 생산품 등 </a:t>
              </a:r>
              <a:r>
                <a:rPr kumimoji="1" lang="en-US" altLang="ko-KR" sz="1600" b="1" dirty="0" smtClean="0">
                  <a:latin typeface="+mj-lt"/>
                </a:rPr>
                <a:t>5</a:t>
              </a:r>
              <a:r>
                <a:rPr kumimoji="1" lang="ko-KR" altLang="en-US" sz="1600" b="1" dirty="0" smtClean="0">
                  <a:latin typeface="+mj-lt"/>
                </a:rPr>
                <a:t>개 분야 제품 구매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3</a:t>
              </a:r>
              <a:r>
                <a:rPr kumimoji="1" lang="ko-KR" altLang="en-US" sz="1600" b="1" dirty="0" smtClean="0"/>
                <a:t>개 분야 </a:t>
              </a:r>
              <a:r>
                <a:rPr kumimoji="1" lang="ko-KR" altLang="en-US" sz="1600" b="1" dirty="0" err="1" smtClean="0"/>
                <a:t>구매비율</a:t>
              </a:r>
              <a:r>
                <a:rPr kumimoji="1" lang="ko-KR" altLang="en-US" sz="1600" b="1" dirty="0" smtClean="0"/>
                <a:t> 준수</a:t>
              </a:r>
              <a:r>
                <a:rPr kumimoji="1" lang="en-US" altLang="ko-KR" sz="1600" b="1" dirty="0" smtClean="0"/>
                <a:t>(</a:t>
              </a:r>
              <a:r>
                <a:rPr kumimoji="1" lang="ko-KR" altLang="en-US" sz="1600" b="1" dirty="0" err="1" smtClean="0"/>
                <a:t>달성율</a:t>
              </a:r>
              <a:r>
                <a:rPr kumimoji="1" lang="ko-KR" altLang="en-US" sz="1600" b="1" dirty="0" smtClean="0"/>
                <a:t> </a:t>
              </a:r>
              <a:r>
                <a:rPr kumimoji="1" lang="en-US" altLang="ko-KR" sz="1600" b="1" dirty="0" smtClean="0"/>
                <a:t>60%)</a:t>
              </a: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8"/>
            <a:ext cx="8627130" cy="2540231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4"/>
              <a:ext cx="6935688" cy="2034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주요성과</a:t>
              </a:r>
              <a:endParaRPr kumimoji="1" lang="en-US" altLang="ko-KR" sz="1600" dirty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dirty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dirty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dirty="0" smtClean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 및 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658613"/>
              </p:ext>
            </p:extLst>
          </p:nvPr>
        </p:nvGraphicFramePr>
        <p:xfrm>
          <a:off x="2179597" y="3270458"/>
          <a:ext cx="6637145" cy="180601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88348">
                  <a:extLst>
                    <a:ext uri="{9D8B030D-6E8A-4147-A177-3AD203B41FA5}">
                      <a16:colId xmlns:a16="http://schemas.microsoft.com/office/drawing/2014/main" xmlns="" val="367247564"/>
                    </a:ext>
                  </a:extLst>
                </a:gridCol>
                <a:gridCol w="983017">
                  <a:extLst>
                    <a:ext uri="{9D8B030D-6E8A-4147-A177-3AD203B41FA5}">
                      <a16:colId xmlns:a16="http://schemas.microsoft.com/office/drawing/2014/main" xmlns="" val="1048031872"/>
                    </a:ext>
                  </a:extLst>
                </a:gridCol>
                <a:gridCol w="668311">
                  <a:extLst>
                    <a:ext uri="{9D8B030D-6E8A-4147-A177-3AD203B41FA5}">
                      <a16:colId xmlns:a16="http://schemas.microsoft.com/office/drawing/2014/main" xmlns="" val="1336212570"/>
                    </a:ext>
                  </a:extLst>
                </a:gridCol>
                <a:gridCol w="1086878">
                  <a:extLst>
                    <a:ext uri="{9D8B030D-6E8A-4147-A177-3AD203B41FA5}">
                      <a16:colId xmlns:a16="http://schemas.microsoft.com/office/drawing/2014/main" xmlns="" val="3066448545"/>
                    </a:ext>
                  </a:extLst>
                </a:gridCol>
                <a:gridCol w="807833">
                  <a:extLst>
                    <a:ext uri="{9D8B030D-6E8A-4147-A177-3AD203B41FA5}">
                      <a16:colId xmlns:a16="http://schemas.microsoft.com/office/drawing/2014/main" xmlns="" val="2141206224"/>
                    </a:ext>
                  </a:extLst>
                </a:gridCol>
                <a:gridCol w="1202758">
                  <a:extLst>
                    <a:ext uri="{9D8B030D-6E8A-4147-A177-3AD203B41FA5}">
                      <a16:colId xmlns:a16="http://schemas.microsoft.com/office/drawing/2014/main" xmlns="" val="3816826275"/>
                    </a:ext>
                  </a:extLst>
                </a:gridCol>
              </a:tblGrid>
              <a:tr h="3010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구분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총구매액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구매액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구매목표비율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구매비율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준수여부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9850694"/>
                  </a:ext>
                </a:extLst>
              </a:tr>
              <a:tr h="3010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smtClean="0"/>
                        <a:t>중증장애인생산품 </a:t>
                      </a:r>
                      <a:r>
                        <a:rPr lang="ko-KR" altLang="en-US" sz="1050" dirty="0" err="1" smtClean="0"/>
                        <a:t>구매실적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1,787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7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1.0%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0.39%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미준수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93989902"/>
                  </a:ext>
                </a:extLst>
              </a:tr>
              <a:tr h="3010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smtClean="0"/>
                        <a:t>녹색제품 </a:t>
                      </a:r>
                      <a:r>
                        <a:rPr lang="ko-KR" altLang="en-US" sz="1050" dirty="0" err="1" smtClean="0"/>
                        <a:t>구매실적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298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202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60.0%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67.8%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준수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29751736"/>
                  </a:ext>
                </a:extLst>
              </a:tr>
              <a:tr h="3010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smtClean="0"/>
                        <a:t>사회적기업생산품 </a:t>
                      </a:r>
                      <a:r>
                        <a:rPr lang="ko-KR" altLang="en-US" sz="1050" dirty="0" err="1" smtClean="0"/>
                        <a:t>구매실적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1,787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47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5.0%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2.6%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미준수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72613201"/>
                  </a:ext>
                </a:extLst>
              </a:tr>
              <a:tr h="3010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smtClean="0"/>
                        <a:t>여성기업생산품 </a:t>
                      </a:r>
                      <a:r>
                        <a:rPr lang="ko-KR" altLang="en-US" sz="1050" dirty="0" err="1" smtClean="0"/>
                        <a:t>구매실적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1,787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95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5.0%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5.3%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준수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63502849"/>
                  </a:ext>
                </a:extLst>
              </a:tr>
              <a:tr h="3010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50" dirty="0" smtClean="0"/>
                        <a:t>장애인기업생산품 </a:t>
                      </a:r>
                      <a:r>
                        <a:rPr lang="ko-KR" altLang="en-US" sz="1050" dirty="0" err="1" smtClean="0"/>
                        <a:t>구매실적</a:t>
                      </a:r>
                      <a:endParaRPr lang="ko-KR" alt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1,787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64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1.0%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/>
                        <a:t>3.6%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준수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78191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908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- 26 -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0" y="232230"/>
            <a:ext cx="4839531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smtClean="0">
                <a:solidFill>
                  <a:schemeClr val="tx1"/>
                </a:solidFill>
                <a:latin typeface="+mj-ea"/>
                <a:ea typeface="+mj-ea"/>
              </a:rPr>
              <a:t>시설</a:t>
            </a:r>
            <a:r>
              <a:rPr lang="en-US" altLang="ko-KR" sz="1900" dirty="0" smtClean="0">
                <a:solidFill>
                  <a:schemeClr val="tx1"/>
                </a:solidFill>
                <a:latin typeface="+mj-ea"/>
                <a:ea typeface="+mj-ea"/>
              </a:rPr>
              <a:t>·</a:t>
            </a:r>
            <a:r>
              <a:rPr lang="ko-KR" altLang="en-US" sz="1900" dirty="0" err="1" smtClean="0">
                <a:solidFill>
                  <a:schemeClr val="tx1"/>
                </a:solidFill>
                <a:latin typeface="+mj-ea"/>
                <a:ea typeface="+mj-ea"/>
              </a:rPr>
              <a:t>관리계</a:t>
            </a:r>
            <a:endParaRPr lang="ko-KR" altLang="en-US" sz="19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시설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장비 현대화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j-lt"/>
                </a:rPr>
                <a:t>○ 인공신장투석실 </a:t>
              </a:r>
              <a:r>
                <a:rPr kumimoji="1" lang="ko-KR" altLang="en-US" sz="1400" dirty="0" err="1" smtClean="0">
                  <a:latin typeface="+mj-lt"/>
                </a:rPr>
                <a:t>확충공사</a:t>
              </a:r>
              <a:r>
                <a:rPr kumimoji="1" lang="ko-KR" altLang="en-US" sz="1400" dirty="0" smtClean="0">
                  <a:latin typeface="+mj-lt"/>
                </a:rPr>
                <a:t> </a:t>
              </a:r>
              <a:r>
                <a:rPr kumimoji="1" lang="ko-KR" altLang="en-US" sz="1400" dirty="0" err="1" smtClean="0">
                  <a:latin typeface="+mj-lt"/>
                </a:rPr>
                <a:t>잔여사업</a:t>
              </a:r>
              <a:r>
                <a:rPr kumimoji="1" lang="ko-KR" altLang="en-US" sz="1400" dirty="0" smtClean="0">
                  <a:latin typeface="+mj-lt"/>
                </a:rPr>
                <a:t> 진행</a:t>
              </a:r>
              <a:endParaRPr kumimoji="1" lang="en-US" altLang="ko-KR" sz="14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/>
                <a:t>○ 디지털 방사선 </a:t>
              </a:r>
              <a:r>
                <a:rPr kumimoji="1" lang="ko-KR" altLang="en-US" sz="1400" dirty="0" err="1" smtClean="0"/>
                <a:t>촬영장치</a:t>
              </a:r>
              <a:r>
                <a:rPr kumimoji="1" lang="ko-KR" altLang="en-US" sz="1400" dirty="0" smtClean="0"/>
                <a:t> 등 </a:t>
              </a:r>
              <a:r>
                <a:rPr kumimoji="1" lang="en-US" altLang="ko-KR" sz="1400" dirty="0" smtClean="0"/>
                <a:t>4</a:t>
              </a:r>
              <a:r>
                <a:rPr kumimoji="1" lang="ko-KR" altLang="en-US" sz="1400" dirty="0" smtClean="0"/>
                <a:t>종 </a:t>
              </a:r>
              <a:r>
                <a:rPr kumimoji="1" lang="en-US" altLang="ko-KR" sz="1400" dirty="0" smtClean="0"/>
                <a:t>5</a:t>
              </a:r>
              <a:r>
                <a:rPr kumimoji="1" lang="ko-KR" altLang="en-US" sz="1400" dirty="0" smtClean="0"/>
                <a:t>품목 구매 완료</a:t>
              </a:r>
              <a:endParaRPr kumimoji="1" lang="en-US" altLang="ko-KR" sz="14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/>
                <a:t>○ 장비보강사업 </a:t>
              </a:r>
              <a:r>
                <a:rPr kumimoji="1" lang="ko-KR" altLang="en-US" sz="1400" dirty="0" err="1" smtClean="0"/>
                <a:t>사업변경을</a:t>
              </a:r>
              <a:r>
                <a:rPr kumimoji="1" lang="ko-KR" altLang="en-US" sz="1400" dirty="0" smtClean="0"/>
                <a:t> 통한 </a:t>
              </a:r>
              <a:r>
                <a:rPr kumimoji="1" lang="ko-KR" altLang="en-US" sz="1400" dirty="0" err="1" smtClean="0"/>
                <a:t>구입장비</a:t>
              </a:r>
              <a:r>
                <a:rPr kumimoji="1" lang="ko-KR" altLang="en-US" sz="1400" dirty="0" smtClean="0"/>
                <a:t> 변경</a:t>
              </a:r>
              <a:r>
                <a:rPr kumimoji="1" lang="en-US" altLang="ko-KR" sz="1400" dirty="0" smtClean="0"/>
                <a:t>(6</a:t>
              </a:r>
              <a:r>
                <a:rPr kumimoji="1" lang="ko-KR" altLang="en-US" sz="1400" dirty="0" smtClean="0"/>
                <a:t>종 </a:t>
              </a:r>
              <a:r>
                <a:rPr kumimoji="1" lang="en-US" altLang="ko-KR" sz="1400" dirty="0" smtClean="0"/>
                <a:t>6</a:t>
              </a:r>
              <a:r>
                <a:rPr kumimoji="1" lang="ko-KR" altLang="en-US" sz="1400" dirty="0" smtClean="0"/>
                <a:t>품목</a:t>
              </a:r>
              <a:r>
                <a:rPr kumimoji="1" lang="en-US" altLang="ko-KR" sz="1400" dirty="0" smtClean="0"/>
                <a:t>)</a:t>
              </a:r>
              <a:endParaRPr kumimoji="1" lang="en-US" altLang="ko-KR" sz="1400" spc="-150" dirty="0">
                <a:latin typeface="+mj-lt"/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 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</a:t>
              </a:r>
              <a:r>
                <a:rPr kumimoji="1" lang="ko-KR" altLang="en-US" sz="1600" b="1" dirty="0" smtClean="0">
                  <a:latin typeface="+mj-lt"/>
                </a:rPr>
                <a:t>시설</a:t>
              </a:r>
              <a:r>
                <a:rPr kumimoji="1" lang="en-US" altLang="ko-KR" sz="1600" b="1" dirty="0" smtClean="0">
                  <a:latin typeface="+mj-lt"/>
                </a:rPr>
                <a:t>(</a:t>
              </a:r>
              <a:r>
                <a:rPr kumimoji="1" lang="ko-KR" altLang="en-US" sz="1600" b="1" dirty="0" err="1" smtClean="0">
                  <a:latin typeface="+mj-lt"/>
                </a:rPr>
                <a:t>의사숙소</a:t>
              </a:r>
              <a:r>
                <a:rPr kumimoji="1" lang="ko-KR" altLang="en-US" sz="1600" b="1" dirty="0" smtClean="0">
                  <a:latin typeface="+mj-lt"/>
                </a:rPr>
                <a:t> 증축</a:t>
              </a:r>
              <a:r>
                <a:rPr kumimoji="1" lang="en-US" altLang="ko-KR" sz="1600" b="1" dirty="0" smtClean="0">
                  <a:latin typeface="+mj-lt"/>
                </a:rPr>
                <a:t>) / </a:t>
              </a:r>
              <a:r>
                <a:rPr kumimoji="1" lang="ko-KR" altLang="en-US" sz="1600" b="1" dirty="0" smtClean="0">
                  <a:latin typeface="+mj-lt"/>
                </a:rPr>
                <a:t>장비</a:t>
              </a:r>
              <a:r>
                <a:rPr kumimoji="1" lang="en-US" altLang="ko-KR" sz="1600" b="1" dirty="0" smtClean="0">
                  <a:latin typeface="+mj-lt"/>
                </a:rPr>
                <a:t>(DR</a:t>
              </a:r>
              <a:r>
                <a:rPr kumimoji="1" lang="ko-KR" altLang="en-US" sz="1600" b="1" dirty="0" smtClean="0">
                  <a:latin typeface="+mj-lt"/>
                </a:rPr>
                <a:t>등 </a:t>
              </a:r>
              <a:r>
                <a:rPr kumimoji="1" lang="en-US" altLang="ko-KR" sz="1600" b="1" dirty="0" smtClean="0">
                  <a:latin typeface="+mj-lt"/>
                </a:rPr>
                <a:t>5</a:t>
              </a:r>
              <a:r>
                <a:rPr kumimoji="1" lang="ko-KR" altLang="en-US" sz="1600" b="1" dirty="0" smtClean="0">
                  <a:latin typeface="+mj-lt"/>
                </a:rPr>
                <a:t>종 </a:t>
              </a:r>
              <a:r>
                <a:rPr kumimoji="1" lang="en-US" altLang="ko-KR" sz="1600" b="1" dirty="0" smtClean="0">
                  <a:latin typeface="+mj-lt"/>
                </a:rPr>
                <a:t>6</a:t>
              </a:r>
              <a:r>
                <a:rPr kumimoji="1" lang="ko-KR" altLang="en-US" sz="1600" b="1" dirty="0" smtClean="0">
                  <a:latin typeface="+mj-lt"/>
                </a:rPr>
                <a:t>품목 구매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</a:t>
              </a:r>
              <a:r>
                <a:rPr kumimoji="1" lang="ko-KR" altLang="en-US" sz="1600" b="1" dirty="0" smtClean="0"/>
                <a:t>시설</a:t>
              </a:r>
              <a:r>
                <a:rPr kumimoji="1" lang="en-US" altLang="ko-KR" sz="1600" b="1" dirty="0" smtClean="0"/>
                <a:t>(</a:t>
              </a:r>
              <a:r>
                <a:rPr kumimoji="1" lang="ko-KR" altLang="en-US" sz="1600" b="1" dirty="0" smtClean="0"/>
                <a:t>기본설계심의중</a:t>
              </a:r>
              <a:r>
                <a:rPr kumimoji="1" lang="en-US" altLang="ko-KR" sz="1600" b="1" dirty="0" smtClean="0"/>
                <a:t>) / </a:t>
              </a:r>
              <a:r>
                <a:rPr kumimoji="1" lang="ko-KR" altLang="en-US" sz="1600" b="1" dirty="0" smtClean="0"/>
                <a:t>장비</a:t>
              </a:r>
              <a:r>
                <a:rPr kumimoji="1" lang="en-US" altLang="ko-KR" sz="1600" b="1" spc="-300" dirty="0" smtClean="0"/>
                <a:t>(</a:t>
              </a:r>
              <a:r>
                <a:rPr kumimoji="1" lang="ko-KR" altLang="en-US" sz="1600" b="1" spc="-300" dirty="0" smtClean="0"/>
                <a:t>다인용광학현미경 </a:t>
              </a:r>
              <a:r>
                <a:rPr kumimoji="1" lang="en-US" altLang="ko-KR" sz="1600" b="1" spc="-300" dirty="0" smtClean="0"/>
                <a:t>1</a:t>
              </a:r>
              <a:r>
                <a:rPr kumimoji="1" lang="ko-KR" altLang="en-US" sz="1600" b="1" spc="-300" dirty="0" smtClean="0"/>
                <a:t>종</a:t>
              </a:r>
              <a:r>
                <a:rPr kumimoji="1" lang="en-US" altLang="ko-KR" sz="1600" b="1" spc="-300" dirty="0" smtClean="0"/>
                <a:t>1</a:t>
              </a:r>
              <a:r>
                <a:rPr kumimoji="1" lang="ko-KR" altLang="en-US" sz="1600" b="1" spc="-300" dirty="0" smtClean="0"/>
                <a:t>품목 </a:t>
              </a:r>
              <a:r>
                <a:rPr kumimoji="1" lang="ko-KR" altLang="en-US" sz="1600" b="1" spc="-300" dirty="0" err="1" smtClean="0"/>
                <a:t>구매완료</a:t>
              </a:r>
              <a:r>
                <a:rPr kumimoji="1" lang="en-US" altLang="ko-KR" sz="1600" b="1" spc="-300" dirty="0" smtClean="0"/>
                <a:t>)</a:t>
              </a: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8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4"/>
              <a:ext cx="6935688" cy="2034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주요성과</a:t>
              </a:r>
              <a:r>
                <a:rPr kumimoji="1" lang="en-US" altLang="ko-KR" sz="1600" dirty="0" smtClean="0">
                  <a:latin typeface="+mj-lt"/>
                </a:rPr>
                <a:t>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 - </a:t>
              </a:r>
              <a:r>
                <a:rPr kumimoji="1" lang="ko-KR" altLang="en-US" sz="1400" dirty="0" smtClean="0">
                  <a:latin typeface="+mn-ea"/>
                </a:rPr>
                <a:t>시설 </a:t>
              </a:r>
              <a:r>
                <a:rPr kumimoji="1" lang="en-US" altLang="ko-KR" sz="1400" dirty="0" smtClean="0">
                  <a:latin typeface="+mn-ea"/>
                </a:rPr>
                <a:t>: </a:t>
              </a:r>
              <a:r>
                <a:rPr kumimoji="1" lang="ko-KR" altLang="en-US" sz="1400" dirty="0" err="1" smtClean="0">
                  <a:latin typeface="+mn-ea"/>
                </a:rPr>
                <a:t>의료진숙소</a:t>
              </a:r>
              <a:r>
                <a:rPr kumimoji="1" lang="ko-KR" altLang="en-US" sz="1400" dirty="0" smtClean="0">
                  <a:latin typeface="+mn-ea"/>
                </a:rPr>
                <a:t> 증축공사 기본설계 심의 진행</a:t>
              </a:r>
              <a:r>
                <a:rPr kumimoji="1" lang="en-US" altLang="ko-KR" sz="1400" dirty="0" smtClean="0">
                  <a:latin typeface="+mn-ea"/>
                </a:rPr>
                <a:t>(</a:t>
              </a:r>
              <a:r>
                <a:rPr kumimoji="1" lang="ko-KR" altLang="en-US" sz="1400" dirty="0" smtClean="0">
                  <a:latin typeface="+mn-ea"/>
                </a:rPr>
                <a:t>전라북도</a:t>
              </a:r>
              <a:r>
                <a:rPr kumimoji="1" lang="en-US" altLang="ko-KR" sz="1400" dirty="0" smtClean="0">
                  <a:latin typeface="+mn-ea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n-ea"/>
                </a:rPr>
                <a:t>  </a:t>
              </a:r>
              <a:r>
                <a:rPr kumimoji="1" lang="en-US" altLang="ko-KR" sz="1400" dirty="0">
                  <a:latin typeface="+mn-ea"/>
                </a:rPr>
                <a:t>- </a:t>
              </a:r>
              <a:r>
                <a:rPr kumimoji="1" lang="ko-KR" altLang="en-US" sz="1400" dirty="0" smtClean="0">
                  <a:latin typeface="+mn-ea"/>
                </a:rPr>
                <a:t>장비 </a:t>
              </a:r>
              <a:r>
                <a:rPr kumimoji="1" lang="en-US" altLang="ko-KR" sz="1400" dirty="0" smtClean="0">
                  <a:latin typeface="+mn-ea"/>
                </a:rPr>
                <a:t>: </a:t>
              </a:r>
              <a:r>
                <a:rPr kumimoji="1" lang="ko-KR" altLang="en-US" sz="1400" dirty="0" err="1" smtClean="0">
                  <a:latin typeface="+mn-ea"/>
                </a:rPr>
                <a:t>다인용</a:t>
              </a:r>
              <a:r>
                <a:rPr kumimoji="1" lang="ko-KR" altLang="en-US" sz="1400" dirty="0" smtClean="0">
                  <a:latin typeface="+mn-ea"/>
                </a:rPr>
                <a:t> </a:t>
              </a:r>
              <a:r>
                <a:rPr kumimoji="1" lang="ko-KR" altLang="en-US" sz="1400" dirty="0" err="1" smtClean="0">
                  <a:latin typeface="+mn-ea"/>
                </a:rPr>
                <a:t>광학현미경</a:t>
              </a:r>
              <a:r>
                <a:rPr kumimoji="1" lang="ko-KR" altLang="en-US" sz="1400" dirty="0" smtClean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1</a:t>
              </a:r>
              <a:r>
                <a:rPr kumimoji="1" lang="ko-KR" altLang="en-US" sz="1400" dirty="0" smtClean="0">
                  <a:latin typeface="+mn-ea"/>
                </a:rPr>
                <a:t>종 </a:t>
              </a:r>
              <a:r>
                <a:rPr kumimoji="1" lang="en-US" altLang="ko-KR" sz="1400" dirty="0" smtClean="0">
                  <a:latin typeface="+mn-ea"/>
                </a:rPr>
                <a:t>1</a:t>
              </a:r>
              <a:r>
                <a:rPr kumimoji="1" lang="ko-KR" altLang="en-US" sz="1400" dirty="0" smtClean="0">
                  <a:latin typeface="+mn-ea"/>
                </a:rPr>
                <a:t>품목 구매 완료</a:t>
              </a:r>
              <a:r>
                <a:rPr kumimoji="1" lang="en-US" altLang="ko-KR" sz="1400" dirty="0" smtClean="0">
                  <a:latin typeface="+mn-ea"/>
                </a:rPr>
                <a:t>, DR</a:t>
              </a:r>
              <a:r>
                <a:rPr kumimoji="1" lang="ko-KR" altLang="en-US" sz="1400" dirty="0" smtClean="0">
                  <a:latin typeface="+mn-ea"/>
                </a:rPr>
                <a:t>등 </a:t>
              </a:r>
              <a:r>
                <a:rPr kumimoji="1" lang="en-US" altLang="ko-KR" sz="1400" dirty="0" smtClean="0">
                  <a:latin typeface="+mn-ea"/>
                </a:rPr>
                <a:t>4</a:t>
              </a:r>
              <a:r>
                <a:rPr kumimoji="1" lang="ko-KR" altLang="en-US" sz="1400" dirty="0" smtClean="0">
                  <a:latin typeface="+mn-ea"/>
                </a:rPr>
                <a:t>종 </a:t>
              </a:r>
              <a:r>
                <a:rPr kumimoji="1" lang="en-US" altLang="ko-KR" sz="1400" dirty="0" smtClean="0">
                  <a:latin typeface="+mn-ea"/>
                </a:rPr>
                <a:t>5</a:t>
              </a:r>
              <a:r>
                <a:rPr kumimoji="1" lang="ko-KR" altLang="en-US" sz="1400" dirty="0" smtClean="0">
                  <a:latin typeface="+mn-ea"/>
                </a:rPr>
                <a:t>품목 </a:t>
              </a:r>
              <a:r>
                <a:rPr kumimoji="1" lang="ko-KR" altLang="en-US" sz="1400" dirty="0" err="1" smtClean="0">
                  <a:latin typeface="+mn-ea"/>
                </a:rPr>
                <a:t>계약완료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개선사항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j-lt"/>
                </a:rPr>
                <a:t> </a:t>
              </a:r>
              <a:r>
                <a:rPr kumimoji="1" lang="en-US" altLang="ko-KR" sz="1400" dirty="0" smtClean="0">
                  <a:latin typeface="+mj-lt"/>
                </a:rPr>
                <a:t> - </a:t>
              </a:r>
              <a:r>
                <a:rPr kumimoji="1" lang="ko-KR" altLang="en-US" sz="1400" dirty="0" smtClean="0">
                  <a:latin typeface="+mj-lt"/>
                </a:rPr>
                <a:t>인공신장투석실 확충으로 쾌적한 </a:t>
              </a:r>
              <a:r>
                <a:rPr kumimoji="1" lang="ko-KR" altLang="en-US" sz="1400" dirty="0" err="1" smtClean="0">
                  <a:latin typeface="+mj-lt"/>
                </a:rPr>
                <a:t>진료환경</a:t>
              </a:r>
              <a:r>
                <a:rPr kumimoji="1" lang="ko-KR" altLang="en-US" sz="1400" dirty="0" smtClean="0">
                  <a:latin typeface="+mj-lt"/>
                </a:rPr>
                <a:t> 제공</a:t>
              </a:r>
              <a:endParaRPr kumimoji="1" lang="en-US" altLang="ko-KR" sz="1400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</a:t>
              </a:r>
              <a:r>
                <a:rPr kumimoji="1" lang="en-US" altLang="ko-KR" sz="1400" dirty="0"/>
                <a:t>- </a:t>
              </a:r>
              <a:r>
                <a:rPr kumimoji="1" lang="ko-KR" altLang="en-US" sz="1400" dirty="0" smtClean="0"/>
                <a:t>노후시설</a:t>
              </a:r>
              <a:r>
                <a:rPr kumimoji="1" lang="en-US" altLang="ko-KR" sz="1400" dirty="0" smtClean="0"/>
                <a:t>·</a:t>
              </a:r>
              <a:r>
                <a:rPr kumimoji="1" lang="ko-KR" altLang="en-US" sz="1400" dirty="0" smtClean="0"/>
                <a:t>장비 보강으로 책임의료기관 기능 수행</a:t>
              </a:r>
              <a:endParaRPr kumimoji="1" lang="en-US" altLang="ko-KR" sz="1400" dirty="0" smtClean="0">
                <a:latin typeface="+mj-lt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 및 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28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- 27 -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j-ea"/>
                <a:ea typeface="+mj-ea"/>
              </a:rPr>
              <a:t>원무계</a:t>
            </a:r>
            <a:endParaRPr lang="ko-KR" altLang="en-US" sz="19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816424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개인 미수금 회수율 제고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</a:t>
              </a:r>
              <a:r>
                <a:rPr kumimoji="1" lang="ko-KR" altLang="en-US" sz="1400" spc="-150" dirty="0" err="1" smtClean="0">
                  <a:latin typeface="+mn-ea"/>
                </a:rPr>
                <a:t>추가처방</a:t>
              </a:r>
              <a:r>
                <a:rPr kumimoji="1" lang="en-US" altLang="ko-KR" sz="1400" spc="-150" dirty="0" smtClean="0">
                  <a:latin typeface="+mn-ea"/>
                </a:rPr>
                <a:t>, </a:t>
              </a:r>
              <a:r>
                <a:rPr kumimoji="1" lang="ko-KR" altLang="en-US" sz="1400" spc="-150" dirty="0" err="1" smtClean="0">
                  <a:latin typeface="+mn-ea"/>
                </a:rPr>
                <a:t>처방수정</a:t>
              </a:r>
              <a:r>
                <a:rPr kumimoji="1" lang="ko-KR" altLang="en-US" sz="1400" spc="-150" dirty="0" smtClean="0">
                  <a:latin typeface="+mn-ea"/>
                </a:rPr>
                <a:t> 등 미수 발생</a:t>
              </a:r>
              <a:r>
                <a:rPr kumimoji="1" lang="en-US" altLang="ko-KR" sz="1400" spc="-150" dirty="0">
                  <a:latin typeface="+mn-ea"/>
                </a:rPr>
                <a:t> </a:t>
              </a:r>
              <a:r>
                <a:rPr kumimoji="1" lang="en-US" altLang="ko-KR" sz="1400" spc="-150" dirty="0" smtClean="0">
                  <a:latin typeface="+mn-ea"/>
                </a:rPr>
                <a:t>: </a:t>
              </a:r>
              <a:r>
                <a:rPr kumimoji="1" lang="ko-KR" altLang="en-US" sz="1400" spc="-150" dirty="0" smtClean="0">
                  <a:latin typeface="+mn-ea"/>
                </a:rPr>
                <a:t>직원 귀책사유에 따른 미수금 독촉 애로</a:t>
              </a:r>
              <a:endParaRPr kumimoji="1" lang="en-US" altLang="ko-KR" sz="1400" spc="-15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응급의료센터 진료환자 미수 </a:t>
              </a:r>
              <a:r>
                <a:rPr kumimoji="1" lang="ko-KR" altLang="en-US" sz="1400" dirty="0" err="1" smtClean="0">
                  <a:latin typeface="+mn-ea"/>
                </a:rPr>
                <a:t>발생율</a:t>
              </a:r>
              <a:r>
                <a:rPr kumimoji="1" lang="ko-KR" altLang="en-US" sz="1400" dirty="0" smtClean="0">
                  <a:latin typeface="+mn-ea"/>
                </a:rPr>
                <a:t> 증가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spc="-150" dirty="0" smtClean="0">
                  <a:latin typeface="+mn-ea"/>
                </a:rPr>
                <a:t>   - 119</a:t>
              </a:r>
              <a:r>
                <a:rPr kumimoji="1" lang="ko-KR" altLang="en-US" sz="1200" spc="-150" dirty="0" smtClean="0">
                  <a:latin typeface="+mn-ea"/>
                </a:rPr>
                <a:t>를 이용한 </a:t>
              </a:r>
              <a:r>
                <a:rPr kumimoji="1" lang="ko-KR" altLang="en-US" sz="1200" spc="-150" dirty="0" err="1" smtClean="0">
                  <a:latin typeface="+mn-ea"/>
                </a:rPr>
                <a:t>내원</a:t>
              </a:r>
              <a:r>
                <a:rPr kumimoji="1" lang="ko-KR" altLang="en-US" sz="1200" spc="-150" dirty="0" smtClean="0">
                  <a:latin typeface="+mn-ea"/>
                </a:rPr>
                <a:t> → 결제수단 미 소지 및 진료 후 무단 귀가 등</a:t>
              </a:r>
              <a:r>
                <a:rPr kumimoji="1" lang="ko-KR" altLang="en-US" sz="1200" spc="-150" dirty="0">
                  <a:latin typeface="+mn-ea"/>
                </a:rPr>
                <a:t> </a:t>
              </a:r>
              <a:r>
                <a:rPr kumimoji="1" lang="ko-KR" altLang="en-US" sz="1200" spc="-150" dirty="0" smtClean="0">
                  <a:latin typeface="+mn-ea"/>
                </a:rPr>
                <a:t>→ 연락두절</a:t>
              </a:r>
              <a:endParaRPr kumimoji="1" lang="en-US" altLang="ko-KR" sz="1200" spc="-150" dirty="0">
                <a:latin typeface="+mn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 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95%(</a:t>
              </a:r>
              <a:r>
                <a:rPr kumimoji="1" lang="ko-KR" altLang="en-US" sz="1600" b="1" dirty="0" smtClean="0">
                  <a:latin typeface="+mj-lt"/>
                </a:rPr>
                <a:t>개인 미수금 회수율 제고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77.6%(</a:t>
              </a:r>
              <a:r>
                <a:rPr kumimoji="1" lang="ko-KR" altLang="en-US" sz="1600" b="1" dirty="0" err="1" smtClean="0"/>
                <a:t>달성율</a:t>
              </a:r>
              <a:r>
                <a:rPr kumimoji="1" lang="ko-KR" altLang="en-US" sz="1600" b="1" dirty="0" smtClean="0"/>
                <a:t> </a:t>
              </a:r>
              <a:r>
                <a:rPr kumimoji="1" lang="en-US" altLang="ko-KR" sz="1600" b="1" dirty="0" smtClean="0"/>
                <a:t>81.7%)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 - </a:t>
              </a:r>
              <a:r>
                <a:rPr kumimoji="1" lang="ko-KR" altLang="en-US" sz="1400" dirty="0" smtClean="0">
                  <a:latin typeface="+mn-ea"/>
                </a:rPr>
                <a:t>당기 미수금 회수율 </a:t>
              </a:r>
              <a:r>
                <a:rPr kumimoji="1" lang="en-US" altLang="ko-KR" sz="1400" dirty="0" smtClean="0">
                  <a:latin typeface="+mn-ea"/>
                </a:rPr>
                <a:t>: 87.0%, </a:t>
              </a:r>
              <a:r>
                <a:rPr kumimoji="1" lang="ko-KR" altLang="en-US" sz="1400" dirty="0" smtClean="0">
                  <a:latin typeface="+mn-ea"/>
                </a:rPr>
                <a:t>과년도 미수금 회수율 </a:t>
              </a:r>
              <a:r>
                <a:rPr kumimoji="1" lang="en-US" altLang="ko-KR" sz="1400" dirty="0" smtClean="0">
                  <a:latin typeface="+mn-ea"/>
                </a:rPr>
                <a:t>51.9%</a:t>
              </a:r>
              <a:r>
                <a:rPr kumimoji="1" lang="ko-KR" altLang="en-US" sz="1400" dirty="0" smtClean="0">
                  <a:latin typeface="+mn-ea"/>
                </a:rPr>
                <a:t> </a:t>
              </a:r>
              <a:endParaRPr kumimoji="1" lang="en-US" altLang="ko-KR" sz="1400" dirty="0" smtClean="0">
                <a:latin typeface="+mn-ea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8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4"/>
              <a:ext cx="6935688" cy="2034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주요성과</a:t>
              </a:r>
              <a:r>
                <a:rPr kumimoji="1" lang="en-US" altLang="ko-KR" sz="1600" dirty="0" smtClean="0">
                  <a:latin typeface="+mj-lt"/>
                </a:rPr>
                <a:t> </a:t>
              </a: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n-ea"/>
                </a:rPr>
                <a:t> </a:t>
              </a:r>
              <a:r>
                <a:rPr kumimoji="1" lang="en-US" altLang="ko-KR" sz="1300" dirty="0" smtClean="0">
                  <a:latin typeface="+mn-ea"/>
                </a:rPr>
                <a:t> - </a:t>
              </a:r>
              <a:r>
                <a:rPr kumimoji="1" lang="ko-KR" altLang="en-US" sz="1300" dirty="0" smtClean="0">
                  <a:latin typeface="+mn-ea"/>
                </a:rPr>
                <a:t>미수금 납입 독촉</a:t>
              </a:r>
              <a:r>
                <a:rPr kumimoji="1" lang="en-US" altLang="ko-KR" sz="1300" dirty="0" smtClean="0">
                  <a:latin typeface="+mn-ea"/>
                </a:rPr>
                <a:t>(’21. 6. 4.)</a:t>
              </a:r>
              <a:r>
                <a:rPr kumimoji="1" lang="en-US" altLang="ko-KR" sz="1300" dirty="0">
                  <a:latin typeface="+mn-ea"/>
                </a:rPr>
                <a:t> </a:t>
              </a:r>
              <a:r>
                <a:rPr kumimoji="1" lang="en-US" altLang="ko-KR" sz="1300" dirty="0" smtClean="0">
                  <a:latin typeface="+mn-ea"/>
                </a:rPr>
                <a:t>: 22</a:t>
              </a:r>
              <a:r>
                <a:rPr kumimoji="1" lang="ko-KR" altLang="en-US" sz="1300" dirty="0" smtClean="0">
                  <a:latin typeface="+mn-ea"/>
                </a:rPr>
                <a:t>건</a:t>
              </a:r>
              <a:r>
                <a:rPr kumimoji="1" lang="en-US" altLang="ko-KR" sz="1300" dirty="0" smtClean="0">
                  <a:latin typeface="+mn-ea"/>
                </a:rPr>
                <a:t>(5,105,540</a:t>
              </a:r>
              <a:r>
                <a:rPr kumimoji="1" lang="ko-KR" altLang="en-US" sz="1300" dirty="0" smtClean="0">
                  <a:latin typeface="+mn-ea"/>
                </a:rPr>
                <a:t>원</a:t>
              </a:r>
              <a:r>
                <a:rPr kumimoji="1" lang="en-US" altLang="ko-KR" sz="1300" dirty="0" smtClean="0">
                  <a:latin typeface="+mn-ea"/>
                </a:rPr>
                <a:t>)</a:t>
              </a: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n-ea"/>
                </a:rPr>
                <a:t> </a:t>
              </a:r>
              <a:r>
                <a:rPr kumimoji="1" lang="en-US" altLang="ko-KR" sz="1300" dirty="0" smtClean="0">
                  <a:latin typeface="+mn-ea"/>
                </a:rPr>
                <a:t> - </a:t>
              </a:r>
              <a:r>
                <a:rPr kumimoji="1" lang="ko-KR" altLang="en-US" sz="1300" dirty="0" err="1">
                  <a:latin typeface="+mn-ea"/>
                </a:rPr>
                <a:t>개인미수금</a:t>
              </a:r>
              <a:r>
                <a:rPr kumimoji="1" lang="ko-KR" altLang="en-US" sz="1300" dirty="0">
                  <a:latin typeface="+mn-ea"/>
                </a:rPr>
                <a:t> 관리 </a:t>
              </a:r>
              <a:r>
                <a:rPr kumimoji="1" lang="ko-KR" altLang="en-US" sz="1300" dirty="0" err="1">
                  <a:latin typeface="+mn-ea"/>
                </a:rPr>
                <a:t>방문독촉</a:t>
              </a:r>
              <a:r>
                <a:rPr kumimoji="1" lang="ko-KR" altLang="en-US" sz="1300" dirty="0">
                  <a:latin typeface="+mn-ea"/>
                </a:rPr>
                <a:t> 실시</a:t>
              </a:r>
              <a:r>
                <a:rPr kumimoji="1" lang="en-US" altLang="ko-KR" sz="1300" dirty="0">
                  <a:latin typeface="+mn-ea"/>
                </a:rPr>
                <a:t>(’21</a:t>
              </a:r>
              <a:r>
                <a:rPr kumimoji="1" lang="en-US" altLang="ko-KR" sz="1300" dirty="0" smtClean="0">
                  <a:latin typeface="+mn-ea"/>
                </a:rPr>
                <a:t>. 6. 22</a:t>
              </a:r>
              <a:r>
                <a:rPr kumimoji="1" lang="en-US" altLang="ko-KR" sz="1300" dirty="0">
                  <a:latin typeface="+mn-ea"/>
                </a:rPr>
                <a:t>.~6</a:t>
              </a:r>
              <a:r>
                <a:rPr kumimoji="1" lang="en-US" altLang="ko-KR" sz="1300" dirty="0" smtClean="0">
                  <a:latin typeface="+mn-ea"/>
                </a:rPr>
                <a:t>. 25.) : </a:t>
              </a:r>
              <a:r>
                <a:rPr kumimoji="1" lang="en-US" altLang="ko-KR" sz="1300" dirty="0">
                  <a:latin typeface="+mn-ea"/>
                </a:rPr>
                <a:t>25</a:t>
              </a:r>
              <a:r>
                <a:rPr kumimoji="1" lang="ko-KR" altLang="en-US" sz="1300" dirty="0" smtClean="0">
                  <a:latin typeface="+mn-ea"/>
                </a:rPr>
                <a:t>명</a:t>
              </a:r>
              <a:endParaRPr kumimoji="1" lang="en-US" altLang="ko-KR" sz="1300" dirty="0" smtClean="0">
                <a:latin typeface="+mn-ea"/>
              </a:endParaRP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n-ea"/>
                </a:rPr>
                <a:t> </a:t>
              </a:r>
              <a:r>
                <a:rPr kumimoji="1" lang="en-US" altLang="ko-KR" sz="1300" dirty="0" smtClean="0">
                  <a:latin typeface="+mn-ea"/>
                </a:rPr>
                <a:t> - </a:t>
              </a:r>
              <a:r>
                <a:rPr kumimoji="1" lang="ko-KR" altLang="en-US" sz="1300" dirty="0">
                  <a:latin typeface="+mn-ea"/>
                </a:rPr>
                <a:t>진료비 지원사업 </a:t>
              </a:r>
              <a:r>
                <a:rPr kumimoji="1" lang="ko-KR" altLang="en-US" sz="1300" dirty="0" smtClean="0">
                  <a:latin typeface="+mn-ea"/>
                </a:rPr>
                <a:t>연계 </a:t>
              </a:r>
              <a:r>
                <a:rPr kumimoji="1" lang="en-US" altLang="ko-KR" sz="1300" dirty="0" smtClean="0">
                  <a:latin typeface="+mn-ea"/>
                </a:rPr>
                <a:t>: </a:t>
              </a:r>
              <a:r>
                <a:rPr kumimoji="1" lang="en-US" altLang="ko-KR" sz="1300" dirty="0">
                  <a:latin typeface="+mn-ea"/>
                </a:rPr>
                <a:t>11</a:t>
              </a:r>
              <a:r>
                <a:rPr kumimoji="1" lang="ko-KR" altLang="en-US" sz="1300" dirty="0" smtClean="0">
                  <a:latin typeface="+mn-ea"/>
                </a:rPr>
                <a:t>건</a:t>
              </a:r>
              <a:r>
                <a:rPr kumimoji="1" lang="en-US" altLang="ko-KR" sz="1300" dirty="0" smtClean="0">
                  <a:latin typeface="+mn-ea"/>
                </a:rPr>
                <a:t>(1,921,650</a:t>
              </a:r>
              <a:r>
                <a:rPr kumimoji="1" lang="ko-KR" altLang="en-US" sz="1300" dirty="0" smtClean="0">
                  <a:latin typeface="+mn-ea"/>
                </a:rPr>
                <a:t>원</a:t>
              </a:r>
              <a:r>
                <a:rPr kumimoji="1" lang="en-US" altLang="ko-KR" sz="1300" dirty="0" smtClean="0">
                  <a:latin typeface="+mn-ea"/>
                </a:rPr>
                <a:t>)</a:t>
              </a: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500" dirty="0" smtClean="0">
                <a:latin typeface="+mn-ea"/>
              </a:endParaRP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개선사항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>
                  <a:latin typeface="+mn-ea"/>
                </a:rPr>
                <a:t> </a:t>
              </a:r>
              <a:r>
                <a:rPr kumimoji="1" lang="en-US" altLang="ko-KR" sz="1300" dirty="0" smtClean="0">
                  <a:latin typeface="+mn-ea"/>
                </a:rPr>
                <a:t> - </a:t>
              </a:r>
              <a:r>
                <a:rPr kumimoji="1" lang="ko-KR" altLang="en-US" sz="1300" dirty="0" smtClean="0">
                  <a:latin typeface="+mn-ea"/>
                </a:rPr>
                <a:t>직원 직무교육</a:t>
              </a:r>
              <a:r>
                <a:rPr kumimoji="1" lang="en-US" altLang="ko-KR" sz="1300" dirty="0" smtClean="0">
                  <a:latin typeface="+mn-ea"/>
                </a:rPr>
                <a:t>(’21. 4. 13.) : </a:t>
              </a:r>
              <a:r>
                <a:rPr kumimoji="1" lang="ko-KR" altLang="en-US" sz="1300" dirty="0" smtClean="0">
                  <a:latin typeface="+mn-ea"/>
                </a:rPr>
                <a:t>환자</a:t>
              </a:r>
              <a:r>
                <a:rPr kumimoji="1" lang="en-US" altLang="ko-KR" sz="1300" dirty="0" smtClean="0">
                  <a:latin typeface="+mn-ea"/>
                </a:rPr>
                <a:t> </a:t>
              </a:r>
              <a:r>
                <a:rPr kumimoji="1" lang="ko-KR" altLang="en-US" sz="1300" dirty="0" smtClean="0">
                  <a:latin typeface="+mn-ea"/>
                </a:rPr>
                <a:t>유형별 접수 및 수납 시 유의사항 등 교육</a:t>
              </a:r>
              <a:endParaRPr kumimoji="1" lang="en-US" altLang="ko-KR" sz="1300" dirty="0" smtClean="0">
                <a:latin typeface="+mn-ea"/>
              </a:endParaRP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n-ea"/>
                </a:rPr>
                <a:t>  </a:t>
              </a:r>
              <a:r>
                <a:rPr kumimoji="1" lang="en-US" altLang="ko-KR" sz="1300" dirty="0">
                  <a:latin typeface="+mn-ea"/>
                </a:rPr>
                <a:t>- </a:t>
              </a:r>
              <a:r>
                <a:rPr kumimoji="1" lang="ko-KR" altLang="en-US" sz="1300" dirty="0" smtClean="0">
                  <a:latin typeface="+mn-ea"/>
                </a:rPr>
                <a:t>미수금 관리 협조 요청 업무연락 발송</a:t>
              </a:r>
              <a:r>
                <a:rPr kumimoji="1" lang="en-US" altLang="ko-KR" sz="1300" dirty="0" smtClean="0">
                  <a:latin typeface="+mn-ea"/>
                </a:rPr>
                <a:t>(’21. 4. 20.) : </a:t>
              </a:r>
              <a:r>
                <a:rPr kumimoji="1" lang="ko-KR" altLang="en-US" sz="1300" dirty="0" smtClean="0">
                  <a:latin typeface="+mn-ea"/>
                </a:rPr>
                <a:t>부서 간 업무협력 강화</a:t>
              </a:r>
              <a:endParaRPr kumimoji="1" lang="en-US" altLang="ko-KR" sz="1300" dirty="0">
                <a:latin typeface="+mn-ea"/>
              </a:endParaRPr>
            </a:p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300" dirty="0" smtClean="0">
                  <a:latin typeface="+mn-ea"/>
                </a:rPr>
                <a:t>  </a:t>
              </a:r>
              <a:r>
                <a:rPr kumimoji="1" lang="en-US" altLang="ko-KR" sz="1300" dirty="0">
                  <a:latin typeface="+mn-ea"/>
                </a:rPr>
                <a:t>- </a:t>
              </a:r>
              <a:r>
                <a:rPr kumimoji="1" lang="ko-KR" altLang="en-US" sz="1300" dirty="0" err="1" smtClean="0">
                  <a:latin typeface="+mn-ea"/>
                </a:rPr>
                <a:t>개인미수자</a:t>
              </a:r>
              <a:r>
                <a:rPr kumimoji="1" lang="ko-KR" altLang="en-US" sz="1300" dirty="0" smtClean="0">
                  <a:latin typeface="+mn-ea"/>
                </a:rPr>
                <a:t> 채권추심 비용 등 </a:t>
              </a:r>
              <a:r>
                <a:rPr kumimoji="1" lang="ko-KR" altLang="en-US" sz="1300" dirty="0" err="1" smtClean="0">
                  <a:latin typeface="+mn-ea"/>
                </a:rPr>
                <a:t>수입조정</a:t>
              </a:r>
              <a:r>
                <a:rPr kumimoji="1" lang="en-US" altLang="ko-KR" sz="1300" dirty="0" smtClean="0">
                  <a:latin typeface="+mn-ea"/>
                </a:rPr>
                <a:t>(’21. 5. 27.) : 366,105</a:t>
              </a:r>
              <a:r>
                <a:rPr kumimoji="1" lang="ko-KR" altLang="en-US" sz="1300" dirty="0" smtClean="0">
                  <a:latin typeface="+mn-ea"/>
                </a:rPr>
                <a:t>원</a:t>
              </a:r>
              <a:endParaRPr kumimoji="1" lang="en-US" altLang="ko-KR" sz="1300" dirty="0" smtClean="0">
                <a:latin typeface="+mn-ea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 및 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876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- 28 -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n-ea"/>
              </a:rPr>
              <a:t>심사계</a:t>
            </a:r>
            <a:endParaRPr lang="ko-KR" altLang="en-US" sz="19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진료비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삭감율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관리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/>
                <a:t>○ 일반 </a:t>
              </a:r>
              <a:r>
                <a:rPr kumimoji="1" lang="en-US" altLang="ko-KR" sz="1400" dirty="0"/>
                <a:t>CT </a:t>
              </a:r>
              <a:r>
                <a:rPr kumimoji="1" lang="ko-KR" altLang="en-US" sz="1400" dirty="0"/>
                <a:t>및 종합병원 </a:t>
              </a:r>
              <a:r>
                <a:rPr kumimoji="1" lang="ko-KR" altLang="en-US" sz="1400" dirty="0" err="1"/>
                <a:t>선별집중</a:t>
              </a:r>
              <a:r>
                <a:rPr kumimoji="1" lang="ko-KR" altLang="en-US" sz="1400" dirty="0"/>
                <a:t> </a:t>
              </a:r>
              <a:r>
                <a:rPr kumimoji="1" lang="ko-KR" altLang="en-US" sz="1400" dirty="0" err="1"/>
                <a:t>대상항목</a:t>
              </a:r>
              <a:r>
                <a:rPr kumimoji="1" lang="ko-KR" altLang="en-US" sz="1400" dirty="0"/>
                <a:t> 중  </a:t>
              </a:r>
              <a:r>
                <a:rPr kumimoji="1" lang="en-US" altLang="ko-KR" sz="1400" dirty="0"/>
                <a:t>3</a:t>
              </a:r>
              <a:r>
                <a:rPr kumimoji="1" lang="ko-KR" altLang="en-US" sz="1400" dirty="0"/>
                <a:t>차원 </a:t>
              </a:r>
              <a:r>
                <a:rPr kumimoji="1" lang="en-US" altLang="ko-KR" sz="1400" dirty="0"/>
                <a:t>CT</a:t>
              </a:r>
              <a:r>
                <a:rPr kumimoji="1" lang="ko-KR" altLang="en-US" sz="1400" dirty="0"/>
                <a:t>의 삭감이 많음</a:t>
              </a:r>
              <a:endParaRPr kumimoji="1" lang="en-US" altLang="ko-KR" sz="1400" spc="-150" dirty="0">
                <a:ea typeface="HY헤드라인M" pitchFamily="18" charset="-127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j-lt"/>
                </a:rPr>
                <a:t>○ </a:t>
              </a:r>
              <a:r>
                <a:rPr kumimoji="1" lang="ko-KR" altLang="en-US" sz="1400" dirty="0" err="1"/>
                <a:t>심사메시지</a:t>
              </a:r>
              <a:r>
                <a:rPr kumimoji="1" lang="ko-KR" altLang="en-US" sz="1400" dirty="0"/>
                <a:t> 기능 강화 활용→ 다빈도 삭감 약제 및 행위심사기준 제공 </a:t>
              </a:r>
              <a:r>
                <a:rPr kumimoji="1" lang="ko-KR" altLang="en-US" sz="1400" dirty="0" smtClean="0"/>
                <a:t>등</a:t>
              </a:r>
              <a:endParaRPr kumimoji="1" lang="en-US" altLang="ko-KR" sz="1400" dirty="0" smtClean="0">
                <a:latin typeface="+mj-lt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 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0.47%(</a:t>
              </a:r>
              <a:r>
                <a:rPr kumimoji="1" lang="ko-KR" altLang="en-US" sz="1600" b="1" dirty="0" smtClean="0">
                  <a:latin typeface="+mj-lt"/>
                </a:rPr>
                <a:t>심사기준 제공 등 </a:t>
              </a:r>
              <a:r>
                <a:rPr kumimoji="1" lang="ko-KR" altLang="en-US" sz="1600" b="1" dirty="0" err="1" smtClean="0">
                  <a:latin typeface="+mj-lt"/>
                </a:rPr>
                <a:t>삭감율</a:t>
              </a:r>
              <a:r>
                <a:rPr kumimoji="1" lang="ko-KR" altLang="en-US" sz="1600" b="1" dirty="0" smtClean="0">
                  <a:latin typeface="+mj-lt"/>
                </a:rPr>
                <a:t> 감소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0.81%(</a:t>
              </a:r>
              <a:r>
                <a:rPr kumimoji="1" lang="ko-KR" altLang="en-US" sz="1600" b="1" dirty="0" err="1" smtClean="0"/>
                <a:t>달성율</a:t>
              </a:r>
              <a:r>
                <a:rPr kumimoji="1" lang="ko-KR" altLang="en-US" sz="1600" b="1" dirty="0" smtClean="0"/>
                <a:t> </a:t>
              </a:r>
              <a:r>
                <a:rPr kumimoji="1" lang="en-US" altLang="ko-KR" sz="1600" b="1" dirty="0" smtClean="0"/>
                <a:t>40.4%)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 - </a:t>
              </a:r>
              <a:r>
                <a:rPr kumimoji="1" lang="ko-KR" altLang="en-US" sz="1400" dirty="0" err="1" smtClean="0">
                  <a:latin typeface="+mn-ea"/>
                </a:rPr>
                <a:t>원외삭감</a:t>
              </a:r>
              <a:r>
                <a:rPr kumimoji="1" lang="ko-KR" altLang="en-US" sz="1400" dirty="0" smtClean="0">
                  <a:latin typeface="+mn-ea"/>
                </a:rPr>
                <a:t> 포함</a:t>
              </a:r>
              <a:r>
                <a:rPr kumimoji="1" lang="en-US" altLang="ko-KR" sz="1400" dirty="0" smtClean="0">
                  <a:latin typeface="+mn-ea"/>
                </a:rPr>
                <a:t>, </a:t>
              </a:r>
              <a:r>
                <a:rPr kumimoji="1" lang="ko-KR" altLang="en-US" sz="1400" dirty="0" smtClean="0">
                  <a:latin typeface="+mn-ea"/>
                </a:rPr>
                <a:t>재심사 </a:t>
              </a:r>
              <a:r>
                <a:rPr kumimoji="1" lang="ko-KR" altLang="en-US" sz="1400" dirty="0" err="1" smtClean="0">
                  <a:latin typeface="+mn-ea"/>
                </a:rPr>
                <a:t>미반영</a:t>
              </a:r>
              <a:endParaRPr kumimoji="1" lang="en-US" altLang="ko-KR" sz="1400" dirty="0" smtClean="0">
                <a:latin typeface="+mn-ea"/>
              </a:endParaRP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8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4"/>
              <a:ext cx="6935688" cy="2034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주요성과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  </a:t>
              </a:r>
              <a:r>
                <a:rPr kumimoji="1" lang="en-US" altLang="ko-KR" sz="1400" dirty="0" smtClean="0">
                  <a:latin typeface="+mn-ea"/>
                </a:rPr>
                <a:t>- </a:t>
              </a:r>
              <a:r>
                <a:rPr kumimoji="1" lang="ko-KR" altLang="en-US" sz="1400" dirty="0" smtClean="0">
                  <a:latin typeface="+mn-ea"/>
                </a:rPr>
                <a:t>월별 </a:t>
              </a:r>
              <a:r>
                <a:rPr kumimoji="1" lang="ko-KR" altLang="en-US" sz="1400" dirty="0">
                  <a:latin typeface="+mn-ea"/>
                </a:rPr>
                <a:t>삭감 분석보고체계 </a:t>
              </a:r>
              <a:r>
                <a:rPr kumimoji="1" lang="en-US" altLang="ko-KR" sz="1400" dirty="0">
                  <a:latin typeface="+mn-ea"/>
                </a:rPr>
                <a:t>: 3</a:t>
              </a:r>
              <a:r>
                <a:rPr kumimoji="1" lang="ko-KR" altLang="en-US" sz="1400" dirty="0">
                  <a:latin typeface="+mn-ea"/>
                </a:rPr>
                <a:t>회 </a:t>
              </a:r>
              <a:endParaRPr kumimoji="1" lang="en-US" altLang="ko-KR" sz="1400" dirty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  </a:t>
              </a:r>
              <a:r>
                <a:rPr kumimoji="1" lang="en-US" altLang="ko-KR" sz="1400" dirty="0" smtClean="0">
                  <a:latin typeface="+mn-ea"/>
                </a:rPr>
                <a:t>- </a:t>
              </a:r>
              <a:r>
                <a:rPr kumimoji="1" lang="ko-KR" altLang="en-US" sz="1400" dirty="0" err="1" smtClean="0">
                  <a:latin typeface="+mn-ea"/>
                </a:rPr>
                <a:t>삭감결과</a:t>
              </a:r>
              <a:r>
                <a:rPr kumimoji="1" lang="ko-KR" altLang="en-US" sz="1400" dirty="0" smtClean="0">
                  <a:latin typeface="+mn-ea"/>
                </a:rPr>
                <a:t> </a:t>
              </a:r>
              <a:r>
                <a:rPr kumimoji="1" lang="ko-KR" altLang="en-US" sz="1400" dirty="0">
                  <a:latin typeface="+mn-ea"/>
                </a:rPr>
                <a:t>분석자료 </a:t>
              </a:r>
              <a:r>
                <a:rPr kumimoji="1" lang="ko-KR" altLang="en-US" sz="1400" dirty="0" err="1">
                  <a:latin typeface="+mn-ea"/>
                </a:rPr>
                <a:t>진료과장</a:t>
              </a:r>
              <a:r>
                <a:rPr kumimoji="1" lang="ko-KR" altLang="en-US" sz="1400" dirty="0">
                  <a:latin typeface="+mn-ea"/>
                </a:rPr>
                <a:t> </a:t>
              </a:r>
              <a:r>
                <a:rPr kumimoji="1" lang="ko-KR" altLang="en-US" sz="1400" dirty="0" err="1">
                  <a:latin typeface="+mn-ea"/>
                </a:rPr>
                <a:t>면담보고</a:t>
              </a:r>
              <a:r>
                <a:rPr kumimoji="1" lang="en-US" altLang="ko-KR" sz="1400" dirty="0">
                  <a:latin typeface="+mn-ea"/>
                </a:rPr>
                <a:t>(</a:t>
              </a:r>
              <a:r>
                <a:rPr kumimoji="1" lang="ko-KR" altLang="en-US" sz="1400" dirty="0" err="1">
                  <a:latin typeface="+mn-ea"/>
                </a:rPr>
                <a:t>진료과별</a:t>
              </a:r>
              <a:r>
                <a:rPr kumimoji="1" lang="en-US" altLang="ko-KR" sz="1400" dirty="0">
                  <a:latin typeface="+mn-ea"/>
                </a:rPr>
                <a:t>, </a:t>
              </a:r>
              <a:r>
                <a:rPr kumimoji="1" lang="ko-KR" altLang="en-US" sz="1400" dirty="0" err="1">
                  <a:latin typeface="+mn-ea"/>
                </a:rPr>
                <a:t>삭감항목별</a:t>
              </a:r>
              <a:r>
                <a:rPr kumimoji="1" lang="en-US" altLang="ko-KR" sz="1400" dirty="0">
                  <a:latin typeface="+mn-ea"/>
                </a:rPr>
                <a:t>)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  </a:t>
              </a:r>
              <a:r>
                <a:rPr kumimoji="1" lang="en-US" altLang="ko-KR" sz="1400" dirty="0" smtClean="0">
                  <a:latin typeface="+mn-ea"/>
                </a:rPr>
                <a:t>- </a:t>
              </a:r>
              <a:r>
                <a:rPr kumimoji="1" lang="ko-KR" altLang="en-US" sz="1400" dirty="0" smtClean="0">
                  <a:latin typeface="+mn-ea"/>
                </a:rPr>
                <a:t>요양급여기준 </a:t>
              </a:r>
              <a:r>
                <a:rPr kumimoji="1" lang="ko-KR" altLang="en-US" sz="1400" dirty="0" err="1">
                  <a:latin typeface="+mn-ea"/>
                </a:rPr>
                <a:t>진료과장</a:t>
              </a:r>
              <a:r>
                <a:rPr kumimoji="1" lang="ko-KR" altLang="en-US" sz="1400" dirty="0">
                  <a:latin typeface="+mn-ea"/>
                </a:rPr>
                <a:t> 공지 및 </a:t>
              </a:r>
              <a:r>
                <a:rPr kumimoji="1" lang="ko-KR" altLang="en-US" sz="1400" dirty="0" err="1">
                  <a:latin typeface="+mn-ea"/>
                </a:rPr>
                <a:t>삭감항목</a:t>
              </a:r>
              <a:r>
                <a:rPr kumimoji="1" lang="ko-KR" altLang="en-US" sz="1400" dirty="0">
                  <a:latin typeface="+mn-ea"/>
                </a:rPr>
                <a:t> 적극적 재심사 및 </a:t>
              </a:r>
              <a:r>
                <a:rPr kumimoji="1" lang="ko-KR" altLang="en-US" sz="1400" dirty="0" smtClean="0">
                  <a:latin typeface="+mn-ea"/>
                </a:rPr>
                <a:t>이의신청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개선사항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n-ea"/>
                </a:rPr>
                <a:t>  - </a:t>
              </a:r>
              <a:r>
                <a:rPr kumimoji="1" lang="ko-KR" altLang="en-US" sz="1400" dirty="0" err="1" smtClean="0">
                  <a:latin typeface="+mn-ea"/>
                </a:rPr>
                <a:t>삭감내역</a:t>
              </a:r>
              <a:r>
                <a:rPr kumimoji="1" lang="ko-KR" altLang="en-US" sz="1400" dirty="0" smtClean="0">
                  <a:latin typeface="+mn-ea"/>
                </a:rPr>
                <a:t> </a:t>
              </a:r>
              <a:r>
                <a:rPr kumimoji="1" lang="ko-KR" altLang="en-US" sz="1400" dirty="0" err="1" smtClean="0">
                  <a:latin typeface="+mn-ea"/>
                </a:rPr>
                <a:t>진료과장</a:t>
              </a:r>
              <a:r>
                <a:rPr kumimoji="1" lang="ko-KR" altLang="en-US" sz="1400" dirty="0" smtClean="0">
                  <a:latin typeface="+mn-ea"/>
                </a:rPr>
                <a:t> 적극적 설명 및 협의로 </a:t>
              </a:r>
              <a:r>
                <a:rPr kumimoji="1" lang="ko-KR" altLang="en-US" sz="1400" dirty="0" err="1" smtClean="0">
                  <a:latin typeface="+mn-ea"/>
                </a:rPr>
                <a:t>삭감률</a:t>
              </a:r>
              <a:r>
                <a:rPr kumimoji="1" lang="ko-KR" altLang="en-US" sz="1400" dirty="0" smtClean="0">
                  <a:latin typeface="+mn-ea"/>
                </a:rPr>
                <a:t> 감소 노력</a:t>
              </a:r>
              <a:endParaRPr kumimoji="1" lang="en-US" altLang="ko-KR" sz="1400" dirty="0" smtClean="0">
                <a:latin typeface="+mn-ea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 및 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746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- 29 -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n-ea"/>
              </a:rPr>
              <a:t>영양계</a:t>
            </a:r>
            <a:endParaRPr lang="ko-KR" altLang="en-US" sz="19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입원환자 영양관리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086868"/>
            <a:ext cx="8635601" cy="10996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500" dirty="0" smtClean="0"/>
                <a:t>○ </a:t>
              </a:r>
              <a:r>
                <a:rPr kumimoji="1" lang="ko-KR" altLang="en-US" sz="1500" dirty="0" err="1" smtClean="0"/>
                <a:t>일반환자</a:t>
              </a:r>
              <a:r>
                <a:rPr kumimoji="1" lang="ko-KR" altLang="en-US" sz="1500" dirty="0" smtClean="0"/>
                <a:t> 입원 감소로 영양관리 서비스 시행 저조</a:t>
              </a:r>
              <a:endParaRPr kumimoji="1" lang="en-US" altLang="ko-KR" sz="1500" dirty="0" smtClean="0">
                <a:latin typeface="+mj-lt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 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2,700</a:t>
              </a:r>
              <a:r>
                <a:rPr kumimoji="1" lang="ko-KR" altLang="en-US" sz="1600" b="1" dirty="0" smtClean="0">
                  <a:latin typeface="+mj-lt"/>
                </a:rPr>
                <a:t>건</a:t>
              </a:r>
              <a:r>
                <a:rPr kumimoji="1" lang="en-US" altLang="ko-KR" sz="1600" b="1" dirty="0" smtClean="0">
                  <a:latin typeface="+mj-lt"/>
                </a:rPr>
                <a:t>(</a:t>
              </a:r>
              <a:r>
                <a:rPr kumimoji="1" lang="ko-KR" altLang="en-US" sz="1600" b="1" dirty="0" smtClean="0">
                  <a:latin typeface="+mj-lt"/>
                </a:rPr>
                <a:t>입원환자 영양관리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25</a:t>
              </a:r>
              <a:r>
                <a:rPr kumimoji="1" lang="ko-KR" altLang="en-US" sz="1600" b="1" dirty="0" smtClean="0"/>
                <a:t>건</a:t>
              </a:r>
              <a:r>
                <a:rPr kumimoji="1" lang="en-US" altLang="ko-KR" sz="1600" b="1" dirty="0" smtClean="0"/>
                <a:t>(</a:t>
              </a:r>
              <a:r>
                <a:rPr kumimoji="1" lang="ko-KR" altLang="en-US" sz="1600" b="1" dirty="0" err="1" smtClean="0"/>
                <a:t>달성율</a:t>
              </a:r>
              <a:r>
                <a:rPr kumimoji="1" lang="ko-KR" altLang="en-US" sz="1600" b="1" dirty="0" smtClean="0"/>
                <a:t> </a:t>
              </a:r>
              <a:r>
                <a:rPr kumimoji="1" lang="en-US" altLang="ko-KR" sz="1600" b="1" dirty="0" smtClean="0"/>
                <a:t>0.9%)</a:t>
              </a: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8"/>
            <a:ext cx="8627130" cy="2174313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4"/>
              <a:ext cx="6935688" cy="2034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주요성과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n-ea"/>
                </a:rPr>
                <a:t>  - ’21. 6. 1.</a:t>
              </a:r>
              <a:r>
                <a:rPr kumimoji="1" lang="ko-KR" altLang="en-US" sz="1400" dirty="0" smtClean="0">
                  <a:latin typeface="+mn-ea"/>
                </a:rPr>
                <a:t>부터 </a:t>
              </a:r>
              <a:r>
                <a:rPr kumimoji="1" lang="ko-KR" altLang="en-US" sz="1400" dirty="0" err="1" smtClean="0">
                  <a:latin typeface="+mn-ea"/>
                </a:rPr>
                <a:t>일반환자</a:t>
              </a:r>
              <a:r>
                <a:rPr kumimoji="1" lang="ko-KR" altLang="en-US" sz="1400" dirty="0" smtClean="0">
                  <a:latin typeface="+mn-ea"/>
                </a:rPr>
                <a:t> 입원 실시 </a:t>
              </a:r>
              <a:r>
                <a:rPr kumimoji="1" lang="en-US" altLang="ko-KR" sz="1400" dirty="0" smtClean="0">
                  <a:latin typeface="+mn-ea"/>
                </a:rPr>
                <a:t>: </a:t>
              </a:r>
              <a:r>
                <a:rPr kumimoji="1" lang="ko-KR" altLang="en-US" sz="1400" dirty="0" smtClean="0">
                  <a:latin typeface="+mn-ea"/>
                </a:rPr>
                <a:t>영양관리 서비스 제공</a:t>
              </a:r>
              <a:r>
                <a:rPr kumimoji="1" lang="en-US" altLang="ko-KR" sz="1400" dirty="0" smtClean="0">
                  <a:latin typeface="+mn-ea"/>
                </a:rPr>
                <a:t>(25</a:t>
              </a:r>
              <a:r>
                <a:rPr kumimoji="1" lang="ko-KR" altLang="en-US" sz="1400" dirty="0" smtClean="0">
                  <a:latin typeface="+mn-ea"/>
                </a:rPr>
                <a:t>건</a:t>
              </a:r>
              <a:r>
                <a:rPr kumimoji="1" lang="en-US" altLang="ko-KR" sz="1400" dirty="0" smtClean="0">
                  <a:latin typeface="+mn-ea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 - </a:t>
              </a:r>
              <a:r>
                <a:rPr kumimoji="1" lang="ko-KR" altLang="en-US" sz="1400" dirty="0" smtClean="0">
                  <a:latin typeface="+mn-ea"/>
                </a:rPr>
                <a:t>입원 환자식 제공 </a:t>
              </a:r>
              <a:r>
                <a:rPr kumimoji="1" lang="en-US" altLang="ko-KR" sz="1400" dirty="0" smtClean="0">
                  <a:latin typeface="+mn-ea"/>
                </a:rPr>
                <a:t>: 21,165</a:t>
              </a:r>
              <a:r>
                <a:rPr kumimoji="1" lang="ko-KR" altLang="en-US" sz="1400" dirty="0" smtClean="0">
                  <a:latin typeface="+mn-ea"/>
                </a:rPr>
                <a:t>건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n-ea"/>
                </a:rPr>
                <a:t>  </a:t>
              </a:r>
              <a:r>
                <a:rPr kumimoji="1" lang="en-US" altLang="ko-KR" sz="1400" dirty="0" smtClean="0">
                  <a:latin typeface="+mn-ea"/>
                </a:rPr>
                <a:t>- </a:t>
              </a:r>
              <a:r>
                <a:rPr kumimoji="1" lang="ko-KR" altLang="en-US" sz="1400" dirty="0" err="1" smtClean="0">
                  <a:latin typeface="+mn-ea"/>
                </a:rPr>
                <a:t>일반환자</a:t>
              </a:r>
              <a:r>
                <a:rPr kumimoji="1" lang="ko-KR" altLang="en-US" sz="1400" dirty="0" smtClean="0">
                  <a:latin typeface="+mn-ea"/>
                </a:rPr>
                <a:t> 입원 감소로 영양관리 서비스 시행 저조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개선사항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 - </a:t>
              </a:r>
              <a:r>
                <a:rPr kumimoji="1" lang="ko-KR" altLang="en-US" sz="1400" dirty="0" smtClean="0">
                  <a:latin typeface="+mn-ea"/>
                </a:rPr>
                <a:t>감염병전담병원 운영에 따른 </a:t>
              </a:r>
              <a:r>
                <a:rPr kumimoji="1" lang="ko-KR" altLang="en-US" sz="1400" dirty="0" err="1" smtClean="0">
                  <a:latin typeface="+mn-ea"/>
                </a:rPr>
                <a:t>사업목표</a:t>
              </a:r>
              <a:r>
                <a:rPr kumimoji="1" lang="ko-KR" altLang="en-US" sz="1400" dirty="0" smtClean="0">
                  <a:latin typeface="+mn-ea"/>
                </a:rPr>
                <a:t> 변경</a:t>
              </a:r>
              <a:endParaRPr kumimoji="1" lang="en-US" altLang="ko-KR" sz="1400" dirty="0" smtClean="0">
                <a:latin typeface="+mn-ea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 및 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5273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- 30 -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j-ea"/>
                <a:ea typeface="+mj-ea"/>
              </a:rPr>
              <a:t>부대사업계</a:t>
            </a:r>
            <a:endParaRPr lang="ko-KR" altLang="en-US" sz="19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장례식장 활성화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273756"/>
            <a:ext cx="8635601" cy="912754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/>
                <a:t>○ 장례식장 전용 </a:t>
              </a:r>
              <a:r>
                <a:rPr kumimoji="1" lang="ko-KR" altLang="en-US" sz="1400" dirty="0"/>
                <a:t>홈페이지 구축</a:t>
              </a:r>
              <a:endParaRPr kumimoji="1" lang="en-US" altLang="ko-KR" sz="1400" dirty="0"/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/>
                <a:t>○ </a:t>
              </a:r>
              <a:r>
                <a:rPr kumimoji="1" lang="ko-KR" altLang="en-US" sz="1400" dirty="0" err="1"/>
                <a:t>위생등급</a:t>
              </a:r>
              <a:r>
                <a:rPr kumimoji="1" lang="ko-KR" altLang="en-US" sz="1400" dirty="0"/>
                <a:t> 컨설팅</a:t>
              </a:r>
              <a:r>
                <a:rPr kumimoji="1" lang="en-US" altLang="ko-KR" sz="1400" dirty="0"/>
                <a:t>(</a:t>
              </a:r>
              <a:r>
                <a:rPr kumimoji="1" lang="ko-KR" altLang="en-US" sz="1400" dirty="0" err="1"/>
                <a:t>남원시청</a:t>
              </a:r>
              <a:r>
                <a:rPr kumimoji="1" lang="en-US" altLang="ko-KR" sz="1400" dirty="0" smtClean="0"/>
                <a:t>)</a:t>
              </a:r>
              <a:endParaRPr kumimoji="1" lang="en-US" altLang="ko-KR" sz="1400" dirty="0">
                <a:ea typeface="HY헤드라인M" pitchFamily="18" charset="-127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 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1,700</a:t>
              </a:r>
              <a:r>
                <a:rPr kumimoji="1" lang="ko-KR" altLang="en-US" sz="1600" b="1" dirty="0" smtClean="0">
                  <a:latin typeface="+mj-lt"/>
                </a:rPr>
                <a:t>백만원</a:t>
              </a:r>
              <a:r>
                <a:rPr kumimoji="1" lang="en-US" altLang="ko-KR" sz="1600" b="1" dirty="0" smtClean="0">
                  <a:latin typeface="+mj-lt"/>
                </a:rPr>
                <a:t>(</a:t>
              </a:r>
              <a:r>
                <a:rPr kumimoji="1" lang="ko-KR" altLang="en-US" sz="1600" b="1" dirty="0" smtClean="0">
                  <a:latin typeface="+mj-lt"/>
                </a:rPr>
                <a:t>장례식장 수익증대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547</a:t>
              </a:r>
              <a:r>
                <a:rPr kumimoji="1" lang="ko-KR" altLang="en-US" sz="1600" b="1" dirty="0" smtClean="0"/>
                <a:t>백만원</a:t>
              </a:r>
              <a:r>
                <a:rPr kumimoji="1" lang="en-US" altLang="ko-KR" sz="1600" b="1" dirty="0" smtClean="0"/>
                <a:t>(</a:t>
              </a:r>
              <a:r>
                <a:rPr kumimoji="1" lang="ko-KR" altLang="en-US" sz="1600" b="1" dirty="0" err="1" smtClean="0"/>
                <a:t>달성율</a:t>
              </a:r>
              <a:r>
                <a:rPr kumimoji="1" lang="ko-KR" altLang="en-US" sz="1600" b="1" dirty="0" smtClean="0"/>
                <a:t> </a:t>
              </a:r>
              <a:r>
                <a:rPr kumimoji="1" lang="en-US" altLang="ko-KR" sz="1600" b="1" dirty="0" smtClean="0"/>
                <a:t>: 32.2%)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/>
                <a:t> </a:t>
              </a:r>
              <a:r>
                <a:rPr kumimoji="1" lang="en-US" altLang="ko-KR" sz="1400" dirty="0" smtClean="0"/>
                <a:t> - </a:t>
              </a:r>
              <a:r>
                <a:rPr kumimoji="1" lang="ko-KR" altLang="en-US" sz="1400" dirty="0" smtClean="0"/>
                <a:t>이용실적 </a:t>
              </a:r>
              <a:r>
                <a:rPr kumimoji="1" lang="en-US" altLang="ko-KR" sz="1400" dirty="0" smtClean="0"/>
                <a:t>154</a:t>
              </a:r>
              <a:r>
                <a:rPr kumimoji="1" lang="ko-KR" altLang="en-US" sz="1400" dirty="0" smtClean="0"/>
                <a:t>건</a:t>
              </a:r>
              <a:endParaRPr kumimoji="1" lang="en-US" altLang="ko-KR" sz="1400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709468"/>
            <a:ext cx="8627130" cy="2364619"/>
            <a:chOff x="259990" y="2976334"/>
            <a:chExt cx="862713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2976335"/>
              <a:ext cx="6935688" cy="2034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주요성과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n-ea"/>
                </a:rPr>
                <a:t> </a:t>
              </a:r>
              <a:r>
                <a:rPr kumimoji="1" lang="en-US" altLang="ko-KR" sz="1400" dirty="0" smtClean="0">
                  <a:latin typeface="+mn-ea"/>
                </a:rPr>
                <a:t> - </a:t>
              </a:r>
              <a:r>
                <a:rPr kumimoji="1" lang="ko-KR" altLang="en-US" sz="1400" dirty="0" err="1">
                  <a:latin typeface="+mn-ea"/>
                </a:rPr>
                <a:t>노후시설물</a:t>
              </a:r>
              <a:r>
                <a:rPr kumimoji="1" lang="ko-KR" altLang="en-US" sz="1400" dirty="0">
                  <a:latin typeface="+mn-ea"/>
                </a:rPr>
                <a:t> 개선 </a:t>
              </a:r>
              <a:r>
                <a:rPr kumimoji="1" lang="en-US" altLang="ko-KR" sz="1400" dirty="0">
                  <a:latin typeface="+mn-ea"/>
                </a:rPr>
                <a:t>: </a:t>
              </a:r>
              <a:r>
                <a:rPr kumimoji="1" lang="ko-KR" altLang="en-US" sz="1400" dirty="0" err="1">
                  <a:latin typeface="+mn-ea"/>
                </a:rPr>
                <a:t>분향실</a:t>
              </a:r>
              <a:r>
                <a:rPr kumimoji="1" lang="ko-KR" altLang="en-US" sz="1400" dirty="0">
                  <a:latin typeface="+mn-ea"/>
                </a:rPr>
                <a:t> </a:t>
              </a:r>
              <a:r>
                <a:rPr kumimoji="1" lang="ko-KR" altLang="en-US" sz="1400" dirty="0" err="1">
                  <a:latin typeface="+mn-ea"/>
                </a:rPr>
                <a:t>간접등</a:t>
              </a:r>
              <a:r>
                <a:rPr kumimoji="1" lang="ko-KR" altLang="en-US" sz="1400" dirty="0">
                  <a:latin typeface="+mn-ea"/>
                </a:rPr>
                <a:t> 교체</a:t>
              </a:r>
              <a:r>
                <a:rPr kumimoji="1" lang="en-US" altLang="ko-KR" sz="1400" dirty="0">
                  <a:latin typeface="+mn-ea"/>
                </a:rPr>
                <a:t>, </a:t>
              </a:r>
              <a:r>
                <a:rPr kumimoji="1" lang="ko-KR" altLang="en-US" sz="1400" dirty="0">
                  <a:latin typeface="+mn-ea"/>
                </a:rPr>
                <a:t>청소보관창고 환경개선 등</a:t>
              </a:r>
              <a:endParaRPr kumimoji="1" lang="en-US" altLang="ko-KR" sz="1400" dirty="0">
                <a:latin typeface="+mn-ea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n-ea"/>
                </a:rPr>
                <a:t>  </a:t>
              </a:r>
              <a:r>
                <a:rPr kumimoji="1" lang="en-US" altLang="ko-KR" sz="1400" dirty="0" smtClean="0">
                  <a:latin typeface="+mn-ea"/>
                </a:rPr>
                <a:t>- </a:t>
              </a:r>
              <a:r>
                <a:rPr kumimoji="1" lang="ko-KR" altLang="en-US" sz="1400" dirty="0" err="1">
                  <a:latin typeface="+mn-ea"/>
                </a:rPr>
                <a:t>전산기능</a:t>
              </a:r>
              <a:r>
                <a:rPr kumimoji="1" lang="ko-KR" altLang="en-US" sz="1400" dirty="0">
                  <a:latin typeface="+mn-ea"/>
                </a:rPr>
                <a:t> 강화 </a:t>
              </a:r>
              <a:r>
                <a:rPr kumimoji="1" lang="en-US" altLang="ko-KR" sz="1400" dirty="0">
                  <a:latin typeface="+mn-ea"/>
                </a:rPr>
                <a:t>: </a:t>
              </a:r>
              <a:r>
                <a:rPr kumimoji="1" lang="ko-KR" altLang="en-US" sz="1400" dirty="0" err="1">
                  <a:latin typeface="+mn-ea"/>
                </a:rPr>
                <a:t>상가안내</a:t>
              </a:r>
              <a:r>
                <a:rPr kumimoji="1" lang="ko-KR" altLang="en-US" sz="1400" dirty="0">
                  <a:latin typeface="+mn-ea"/>
                </a:rPr>
                <a:t> </a:t>
              </a:r>
              <a:r>
                <a:rPr kumimoji="1" lang="ko-KR" altLang="en-US" sz="1400" dirty="0" err="1">
                  <a:latin typeface="+mn-ea"/>
                </a:rPr>
                <a:t>현황판</a:t>
              </a:r>
              <a:r>
                <a:rPr kumimoji="1" lang="ko-KR" altLang="en-US" sz="1400" dirty="0">
                  <a:latin typeface="+mn-ea"/>
                </a:rPr>
                <a:t> 업그레이드</a:t>
              </a:r>
              <a:r>
                <a:rPr kumimoji="1" lang="en-US" altLang="ko-KR" sz="1400" dirty="0">
                  <a:latin typeface="+mn-ea"/>
                </a:rPr>
                <a:t>, </a:t>
              </a:r>
              <a:r>
                <a:rPr kumimoji="1" lang="ko-KR" altLang="en-US" sz="1400" dirty="0">
                  <a:latin typeface="+mn-ea"/>
                </a:rPr>
                <a:t>음식 원가관리 </a:t>
              </a:r>
              <a:r>
                <a:rPr kumimoji="1" lang="ko-KR" altLang="en-US" sz="1400" dirty="0" err="1" smtClean="0">
                  <a:latin typeface="+mn-ea"/>
                </a:rPr>
                <a:t>체계구축</a:t>
              </a:r>
              <a:endParaRPr kumimoji="1" lang="en-US" altLang="ko-KR" sz="1400" dirty="0" smtClean="0">
                <a:latin typeface="+mn-ea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>
                  <a:latin typeface="+mn-ea"/>
                </a:rPr>
                <a:t>  - </a:t>
              </a:r>
              <a:r>
                <a:rPr kumimoji="1" lang="ko-KR" altLang="en-US" sz="1400" dirty="0" smtClean="0">
                  <a:latin typeface="+mn-ea"/>
                </a:rPr>
                <a:t>쾌적한 </a:t>
              </a:r>
              <a:r>
                <a:rPr kumimoji="1" lang="ko-KR" altLang="en-US" sz="1400" dirty="0" err="1" smtClean="0">
                  <a:latin typeface="+mn-ea"/>
                </a:rPr>
                <a:t>장례환경</a:t>
              </a:r>
              <a:r>
                <a:rPr kumimoji="1" lang="ko-KR" altLang="en-US" sz="1400" dirty="0" smtClean="0">
                  <a:latin typeface="+mn-ea"/>
                </a:rPr>
                <a:t> 조성 </a:t>
              </a:r>
              <a:r>
                <a:rPr kumimoji="1" lang="en-US" altLang="ko-KR" sz="1400" dirty="0" smtClean="0">
                  <a:latin typeface="+mn-ea"/>
                </a:rPr>
                <a:t>: </a:t>
              </a:r>
              <a:r>
                <a:rPr kumimoji="1" lang="ko-KR" altLang="en-US" sz="1400" dirty="0" err="1" smtClean="0">
                  <a:latin typeface="+mn-ea"/>
                </a:rPr>
                <a:t>발열체크</a:t>
              </a:r>
              <a:r>
                <a:rPr kumimoji="1" lang="en-US" altLang="ko-KR" sz="1400" dirty="0" smtClean="0">
                  <a:latin typeface="+mn-ea"/>
                </a:rPr>
                <a:t>, </a:t>
              </a:r>
              <a:r>
                <a:rPr kumimoji="1" lang="ko-KR" altLang="en-US" sz="1400" dirty="0" smtClean="0">
                  <a:latin typeface="+mn-ea"/>
                </a:rPr>
                <a:t>주변 </a:t>
              </a:r>
              <a:r>
                <a:rPr kumimoji="1" lang="ko-KR" altLang="en-US" sz="1400" dirty="0" err="1" smtClean="0">
                  <a:latin typeface="+mn-ea"/>
                </a:rPr>
                <a:t>조경환경</a:t>
              </a:r>
              <a:r>
                <a:rPr kumimoji="1" lang="ko-KR" altLang="en-US" sz="1400" dirty="0" smtClean="0">
                  <a:latin typeface="+mn-ea"/>
                </a:rPr>
                <a:t> 개선 등</a:t>
              </a:r>
              <a:r>
                <a:rPr kumimoji="1" lang="en-US" altLang="ko-KR" sz="1400" dirty="0" smtClean="0">
                  <a:latin typeface="+mn-ea"/>
                </a:rPr>
                <a:t> 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개선사항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j-lt"/>
                </a:rPr>
                <a:t> </a:t>
              </a:r>
              <a:r>
                <a:rPr kumimoji="1" lang="en-US" altLang="ko-KR" sz="1400" dirty="0" smtClean="0">
                  <a:latin typeface="+mj-lt"/>
                </a:rPr>
                <a:t> - </a:t>
              </a:r>
              <a:r>
                <a:rPr kumimoji="1" lang="ko-KR" altLang="en-US" sz="1400" dirty="0" smtClean="0">
                  <a:latin typeface="+mj-lt"/>
                </a:rPr>
                <a:t>홍보활동 활성화 </a:t>
              </a:r>
              <a:r>
                <a:rPr kumimoji="1" lang="en-US" altLang="ko-KR" sz="1400" dirty="0" smtClean="0">
                  <a:latin typeface="+mj-lt"/>
                </a:rPr>
                <a:t>: 7</a:t>
              </a:r>
              <a:r>
                <a:rPr kumimoji="1" lang="ko-KR" altLang="en-US" sz="1400" dirty="0" smtClean="0">
                  <a:latin typeface="+mj-lt"/>
                </a:rPr>
                <a:t>회</a:t>
              </a:r>
              <a:endParaRPr kumimoji="1" lang="en-US" altLang="ko-KR" sz="1400" dirty="0" smtClean="0">
                <a:latin typeface="+mj-lt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dirty="0">
                  <a:latin typeface="+mn-ea"/>
                </a:rPr>
                <a:t> </a:t>
              </a:r>
              <a:r>
                <a:rPr kumimoji="1" lang="en-US" altLang="ko-KR" sz="1200" dirty="0" smtClean="0">
                  <a:latin typeface="+mn-ea"/>
                </a:rPr>
                <a:t>   ·</a:t>
              </a:r>
              <a:r>
                <a:rPr kumimoji="1" lang="en-US" altLang="ko-KR" sz="1200" dirty="0" smtClean="0">
                  <a:latin typeface="+mn-ea"/>
                </a:rPr>
                <a:t> </a:t>
              </a:r>
              <a:r>
                <a:rPr kumimoji="1" lang="ko-KR" altLang="en-US" sz="1200" dirty="0" err="1" smtClean="0">
                  <a:latin typeface="+mn-ea"/>
                </a:rPr>
                <a:t>현지출장</a:t>
              </a:r>
              <a:r>
                <a:rPr kumimoji="1" lang="en-US" altLang="ko-KR" sz="1200" dirty="0" smtClean="0">
                  <a:latin typeface="+mn-ea"/>
                </a:rPr>
                <a:t>(2/8</a:t>
              </a:r>
              <a:r>
                <a:rPr kumimoji="1" lang="ko-KR" altLang="en-US" sz="1200" dirty="0">
                  <a:latin typeface="+mn-ea"/>
                </a:rPr>
                <a:t>개 기관 및 단체</a:t>
              </a:r>
              <a:r>
                <a:rPr kumimoji="1" lang="en-US" altLang="ko-KR" sz="1200" dirty="0" smtClean="0">
                  <a:latin typeface="+mn-ea"/>
                </a:rPr>
                <a:t>), </a:t>
              </a:r>
              <a:r>
                <a:rPr kumimoji="1" lang="ko-KR" altLang="en-US" sz="1200" dirty="0" err="1" smtClean="0">
                  <a:latin typeface="+mn-ea"/>
                </a:rPr>
                <a:t>우편홍보</a:t>
              </a:r>
              <a:r>
                <a:rPr kumimoji="1" lang="en-US" altLang="ko-KR" sz="1200" dirty="0" smtClean="0">
                  <a:latin typeface="+mn-ea"/>
                </a:rPr>
                <a:t>(2/199</a:t>
              </a:r>
              <a:r>
                <a:rPr kumimoji="1" lang="ko-KR" altLang="en-US" sz="1200" dirty="0">
                  <a:latin typeface="+mn-ea"/>
                </a:rPr>
                <a:t>개 기관 </a:t>
              </a:r>
              <a:r>
                <a:rPr kumimoji="1" lang="en-US" altLang="ko-KR" sz="1200" dirty="0">
                  <a:latin typeface="+mn-ea"/>
                </a:rPr>
                <a:t>· </a:t>
              </a:r>
              <a:r>
                <a:rPr kumimoji="1" lang="ko-KR" altLang="en-US" sz="1200" dirty="0">
                  <a:latin typeface="+mn-ea"/>
                </a:rPr>
                <a:t>단체 및 </a:t>
              </a:r>
              <a:r>
                <a:rPr kumimoji="1" lang="ko-KR" altLang="en-US" sz="1200" dirty="0" err="1">
                  <a:latin typeface="+mn-ea"/>
                </a:rPr>
                <a:t>이장단</a:t>
              </a:r>
              <a:r>
                <a:rPr kumimoji="1" lang="ko-KR" altLang="en-US" sz="1200" dirty="0">
                  <a:latin typeface="+mn-ea"/>
                </a:rPr>
                <a:t> 등</a:t>
              </a:r>
              <a:r>
                <a:rPr kumimoji="1" lang="en-US" altLang="ko-KR" sz="1200" dirty="0" smtClean="0">
                  <a:latin typeface="+mn-ea"/>
                </a:rPr>
                <a:t>), </a:t>
              </a:r>
              <a:r>
                <a:rPr kumimoji="1" lang="ko-KR" altLang="en-US" sz="1200" dirty="0" smtClean="0">
                  <a:latin typeface="+mn-ea"/>
                </a:rPr>
                <a:t>본관 </a:t>
              </a:r>
              <a:r>
                <a:rPr kumimoji="1" lang="ko-KR" altLang="en-US" sz="1200" dirty="0" err="1" smtClean="0">
                  <a:latin typeface="+mn-ea"/>
                </a:rPr>
                <a:t>대면홍보</a:t>
              </a:r>
              <a:r>
                <a:rPr kumimoji="1" lang="en-US" altLang="ko-KR" sz="1200" dirty="0" smtClean="0">
                  <a:latin typeface="+mn-ea"/>
                </a:rPr>
                <a:t>(3)</a:t>
              </a:r>
              <a:endParaRPr kumimoji="1" lang="en-US" altLang="ko-KR" sz="1200" b="1" dirty="0" smtClean="0">
                <a:latin typeface="+mn-ea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 및 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483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- 31 -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Ⅲ.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주요업무 추진실적</a:t>
            </a:r>
            <a:r>
              <a:rPr lang="en-US" altLang="ko-KR" sz="1900" dirty="0">
                <a:solidFill>
                  <a:schemeClr val="tx1"/>
                </a:solidFill>
                <a:ea typeface="HY헤드라인M" panose="02030600000101010101" pitchFamily="18" charset="-127"/>
              </a:rPr>
              <a:t> 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_</a:t>
            </a:r>
            <a:r>
              <a:rPr lang="ko-KR" altLang="en-US" sz="1900" dirty="0" err="1" smtClean="0">
                <a:solidFill>
                  <a:schemeClr val="tx1"/>
                </a:solidFill>
                <a:latin typeface="+mj-ea"/>
                <a:ea typeface="+mj-ea"/>
              </a:rPr>
              <a:t>공공의료계</a:t>
            </a:r>
            <a:endParaRPr lang="ko-KR" altLang="en-US" sz="19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960440" cy="288032"/>
            <a:chOff x="395536" y="1124744"/>
            <a:chExt cx="3154927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297117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err="1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사업명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공공보건의료사업 활성화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251520" y="5569768"/>
            <a:ext cx="8635601" cy="616742"/>
            <a:chOff x="275826" y="3970003"/>
            <a:chExt cx="8545077" cy="863433"/>
          </a:xfrm>
        </p:grpSpPr>
        <p:sp>
          <p:nvSpPr>
            <p:cNvPr id="27" name="TextBox 26"/>
            <p:cNvSpPr txBox="1"/>
            <p:nvPr/>
          </p:nvSpPr>
          <p:spPr>
            <a:xfrm>
              <a:off x="1957919" y="3970003"/>
              <a:ext cx="6862984" cy="86260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</a:t>
              </a:r>
              <a:r>
                <a:rPr lang="ko-KR" altLang="en-US" sz="1400" dirty="0">
                  <a:solidFill>
                    <a:schemeClr val="dk1"/>
                  </a:solidFill>
                  <a:latin typeface="+mn-ea"/>
                </a:rPr>
                <a:t>코로나</a:t>
              </a:r>
              <a:r>
                <a:rPr lang="en-US" altLang="ko-KR" sz="1400" dirty="0">
                  <a:solidFill>
                    <a:schemeClr val="dk1"/>
                  </a:solidFill>
                  <a:latin typeface="+mn-ea"/>
                </a:rPr>
                <a:t>19 </a:t>
              </a:r>
              <a:r>
                <a:rPr lang="ko-KR" altLang="en-US" sz="1400" dirty="0" err="1">
                  <a:solidFill>
                    <a:schemeClr val="dk1"/>
                  </a:solidFill>
                  <a:latin typeface="+mn-ea"/>
                </a:rPr>
                <a:t>감염병</a:t>
              </a:r>
              <a:r>
                <a:rPr lang="ko-KR" altLang="en-US" sz="1400" dirty="0">
                  <a:solidFill>
                    <a:schemeClr val="dk1"/>
                  </a:solidFill>
                  <a:latin typeface="+mn-ea"/>
                </a:rPr>
                <a:t> 전담병원 운영 장기화에 따른 입원환자 대상사업 등 목표 </a:t>
              </a:r>
              <a:r>
                <a:rPr lang="ko-KR" altLang="en-US" sz="1400" dirty="0" smtClean="0">
                  <a:solidFill>
                    <a:schemeClr val="dk1"/>
                  </a:solidFill>
                  <a:latin typeface="+mn-ea"/>
                </a:rPr>
                <a:t>수정</a:t>
              </a:r>
              <a:endParaRPr lang="en-US" altLang="ko-KR" sz="1400" dirty="0" smtClean="0">
                <a:solidFill>
                  <a:schemeClr val="dk1"/>
                </a:solidFill>
                <a:latin typeface="+mn-ea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dirty="0" smtClean="0">
                  <a:latin typeface="+mn-ea"/>
                </a:rPr>
                <a:t>○ </a:t>
              </a:r>
              <a:r>
                <a:rPr lang="ko-KR" altLang="en-US" sz="1400" spc="-170" dirty="0" err="1" smtClean="0">
                  <a:solidFill>
                    <a:schemeClr val="dk1"/>
                  </a:solidFill>
                  <a:latin typeface="+mn-ea"/>
                </a:rPr>
                <a:t>비대면사업</a:t>
              </a:r>
              <a:r>
                <a:rPr lang="ko-KR" altLang="en-US" sz="1400" spc="-170" dirty="0" smtClean="0">
                  <a:solidFill>
                    <a:schemeClr val="dk1"/>
                  </a:solidFill>
                  <a:latin typeface="+mn-ea"/>
                </a:rPr>
                <a:t> 활성화 </a:t>
              </a:r>
              <a:r>
                <a:rPr lang="en-US" altLang="ko-KR" sz="1400" spc="-170" dirty="0">
                  <a:solidFill>
                    <a:schemeClr val="dk1"/>
                  </a:solidFill>
                  <a:latin typeface="+mn-ea"/>
                </a:rPr>
                <a:t>: </a:t>
              </a:r>
              <a:r>
                <a:rPr lang="ko-KR" altLang="en-US" sz="1400" spc="-170" dirty="0">
                  <a:solidFill>
                    <a:schemeClr val="dk1"/>
                  </a:solidFill>
                  <a:latin typeface="+mn-ea"/>
                </a:rPr>
                <a:t>만성질환</a:t>
              </a:r>
              <a:r>
                <a:rPr lang="en-US" altLang="ko-KR" sz="1400" spc="-170" dirty="0">
                  <a:solidFill>
                    <a:schemeClr val="dk1"/>
                  </a:solidFill>
                  <a:latin typeface="+mn-ea"/>
                </a:rPr>
                <a:t>, </a:t>
              </a:r>
              <a:r>
                <a:rPr lang="ko-KR" altLang="en-US" sz="1400" spc="-170" dirty="0">
                  <a:solidFill>
                    <a:schemeClr val="dk1"/>
                  </a:solidFill>
                  <a:latin typeface="+mn-ea"/>
                </a:rPr>
                <a:t>공공보건사업 등에 </a:t>
              </a:r>
              <a:r>
                <a:rPr lang="ko-KR" altLang="en-US" sz="1400" spc="-170" dirty="0" err="1">
                  <a:solidFill>
                    <a:schemeClr val="dk1"/>
                  </a:solidFill>
                  <a:latin typeface="+mn-ea"/>
                </a:rPr>
                <a:t>비대면사업</a:t>
              </a:r>
              <a:r>
                <a:rPr lang="ko-KR" altLang="en-US" sz="1400" spc="-170" dirty="0">
                  <a:solidFill>
                    <a:schemeClr val="dk1"/>
                  </a:solidFill>
                  <a:latin typeface="+mn-ea"/>
                </a:rPr>
                <a:t> 도입을 통한 연간 목표 달성 </a:t>
              </a:r>
              <a:r>
                <a:rPr lang="ko-KR" altLang="en-US" sz="1400" spc="-170" dirty="0" smtClean="0">
                  <a:solidFill>
                    <a:schemeClr val="dk1"/>
                  </a:solidFill>
                  <a:latin typeface="+mn-ea"/>
                </a:rPr>
                <a:t>노력</a:t>
              </a:r>
              <a:endParaRPr kumimoji="1" lang="en-US" altLang="ko-KR" sz="1400" spc="-170" dirty="0">
                <a:latin typeface="+mn-ea"/>
              </a:endParaRPr>
            </a:p>
          </p:txBody>
        </p:sp>
        <p:sp>
          <p:nvSpPr>
            <p:cNvPr id="28" name="대각선 방향의 모서리가 잘린 사각형 27"/>
            <p:cNvSpPr/>
            <p:nvPr/>
          </p:nvSpPr>
          <p:spPr>
            <a:xfrm>
              <a:off x="275826" y="3970005"/>
              <a:ext cx="1404082" cy="863431"/>
            </a:xfrm>
            <a:prstGeom prst="snip2Diag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 및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향후계획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1"/>
            <a:ext cx="8632049" cy="1065431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○ </a:t>
              </a:r>
              <a:r>
                <a:rPr kumimoji="1" lang="ko-KR" altLang="en-US" sz="1600" b="1" dirty="0" err="1" smtClean="0">
                  <a:latin typeface="+mj-lt"/>
                </a:rPr>
                <a:t>사업목표</a:t>
              </a:r>
              <a:r>
                <a:rPr kumimoji="1" lang="ko-KR" altLang="en-US" sz="1600" b="1" dirty="0" smtClean="0">
                  <a:latin typeface="+mj-lt"/>
                </a:rPr>
                <a:t> </a:t>
              </a:r>
              <a:r>
                <a:rPr kumimoji="1" lang="en-US" altLang="ko-KR" sz="1600" b="1" dirty="0" smtClean="0">
                  <a:latin typeface="+mj-lt"/>
                </a:rPr>
                <a:t>: 8,244</a:t>
              </a:r>
              <a:r>
                <a:rPr kumimoji="1" lang="ko-KR" altLang="en-US" sz="1600" b="1" dirty="0" smtClean="0">
                  <a:latin typeface="+mj-lt"/>
                </a:rPr>
                <a:t>명</a:t>
              </a:r>
              <a:r>
                <a:rPr kumimoji="1" lang="en-US" altLang="ko-KR" sz="1600" b="1" dirty="0" smtClean="0">
                  <a:latin typeface="+mj-lt"/>
                </a:rPr>
                <a:t>(</a:t>
              </a:r>
              <a:r>
                <a:rPr kumimoji="1" lang="ko-KR" altLang="en-US" sz="1600" b="1" dirty="0" smtClean="0">
                  <a:latin typeface="+mj-lt"/>
                </a:rPr>
                <a:t>만성질환관리 등 </a:t>
              </a:r>
              <a:r>
                <a:rPr kumimoji="1" lang="en-US" altLang="ko-KR" sz="1600" b="1" dirty="0" smtClean="0">
                  <a:latin typeface="+mj-lt"/>
                </a:rPr>
                <a:t>11</a:t>
              </a:r>
              <a:r>
                <a:rPr kumimoji="1" lang="ko-KR" altLang="en-US" sz="1600" b="1" dirty="0" smtClean="0">
                  <a:latin typeface="+mj-lt"/>
                </a:rPr>
                <a:t>개 사업</a:t>
              </a:r>
              <a:r>
                <a:rPr kumimoji="1" lang="en-US" altLang="ko-KR" sz="1600" b="1" dirty="0" smtClean="0">
                  <a:latin typeface="+mj-lt"/>
                </a:rPr>
                <a:t>)</a:t>
              </a: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/>
                <a:t>○ 추진실적 </a:t>
              </a:r>
              <a:r>
                <a:rPr kumimoji="1" lang="en-US" altLang="ko-KR" sz="1600" b="1" dirty="0" smtClean="0"/>
                <a:t>: 1,373</a:t>
              </a:r>
              <a:r>
                <a:rPr kumimoji="1" lang="ko-KR" altLang="en-US" sz="1600" b="1" dirty="0" smtClean="0"/>
                <a:t>명</a:t>
              </a:r>
              <a:r>
                <a:rPr kumimoji="1" lang="en-US" altLang="ko-KR" sz="1600" b="1" dirty="0" smtClean="0"/>
                <a:t>(</a:t>
              </a:r>
              <a:r>
                <a:rPr kumimoji="1" lang="ko-KR" altLang="en-US" sz="1600" b="1" dirty="0" err="1" smtClean="0"/>
                <a:t>달성율</a:t>
              </a:r>
              <a:r>
                <a:rPr kumimoji="1" lang="ko-KR" altLang="en-US" sz="1600" b="1" dirty="0" smtClean="0"/>
                <a:t> </a:t>
              </a:r>
              <a:r>
                <a:rPr kumimoji="1" lang="en-US" altLang="ko-KR" sz="1600" b="1" dirty="0" smtClean="0"/>
                <a:t>16.7%)</a:t>
              </a:r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추진실적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2568405"/>
            <a:ext cx="8627130" cy="2876818"/>
            <a:chOff x="259990" y="2976334"/>
            <a:chExt cx="8627130" cy="2066986"/>
          </a:xfrm>
        </p:grpSpPr>
        <p:sp>
          <p:nvSpPr>
            <p:cNvPr id="33" name="TextBox 32"/>
            <p:cNvSpPr txBox="1"/>
            <p:nvPr/>
          </p:nvSpPr>
          <p:spPr>
            <a:xfrm>
              <a:off x="1951432" y="3008519"/>
              <a:ext cx="6935688" cy="20348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latin typeface="+mn-ea"/>
                </a:rPr>
                <a:t>○ </a:t>
              </a:r>
              <a:r>
                <a:rPr kumimoji="1" lang="ko-KR" altLang="en-US" sz="1600" b="1" dirty="0" smtClean="0">
                  <a:latin typeface="+mn-ea"/>
                </a:rPr>
                <a:t>주요성과</a:t>
              </a:r>
              <a:endParaRPr kumimoji="1" lang="en-US" altLang="ko-KR" sz="1600" b="1" dirty="0">
                <a:latin typeface="+mn-ea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3400" dirty="0" smtClean="0">
                <a:latin typeface="+mn-ea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dirty="0">
                <a:latin typeface="+mn-ea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dirty="0" smtClean="0">
                <a:latin typeface="+mn-ea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dirty="0">
                <a:latin typeface="+mn-ea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dirty="0" smtClean="0">
                <a:latin typeface="+mn-ea"/>
              </a:endParaRPr>
            </a:p>
            <a:p>
              <a:pPr fontAlgn="base">
                <a:lnSpc>
                  <a:spcPct val="5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b="1" dirty="0" smtClean="0">
                <a:latin typeface="+mn-ea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n-ea"/>
                </a:rPr>
                <a:t>○ </a:t>
              </a:r>
              <a:r>
                <a:rPr kumimoji="1" lang="ko-KR" altLang="en-US" sz="1600" b="1" dirty="0">
                  <a:latin typeface="+mn-ea"/>
                </a:rPr>
                <a:t>개선사항</a:t>
              </a:r>
              <a:endParaRPr kumimoji="1" lang="en-US" altLang="ko-KR" sz="1600" b="1" dirty="0">
                <a:latin typeface="+mn-ea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kumimoji="1" lang="en-US" altLang="ko-KR" sz="1400" dirty="0">
                  <a:latin typeface="+mn-ea"/>
                </a:rPr>
                <a:t> </a:t>
              </a:r>
              <a:r>
                <a:rPr lang="en-US" altLang="ko-KR" sz="1400" dirty="0">
                  <a:solidFill>
                    <a:schemeClr val="dk1"/>
                  </a:solidFill>
                  <a:latin typeface="+mn-ea"/>
                </a:rPr>
                <a:t>- </a:t>
              </a:r>
              <a:r>
                <a:rPr lang="ko-KR" altLang="en-US" sz="1400" dirty="0">
                  <a:solidFill>
                    <a:schemeClr val="dk1"/>
                  </a:solidFill>
                  <a:latin typeface="+mn-ea"/>
                </a:rPr>
                <a:t>코로나</a:t>
              </a:r>
              <a:r>
                <a:rPr lang="en-US" altLang="ko-KR" sz="1400" dirty="0">
                  <a:solidFill>
                    <a:schemeClr val="dk1"/>
                  </a:solidFill>
                  <a:latin typeface="+mn-ea"/>
                </a:rPr>
                <a:t>19 </a:t>
              </a:r>
              <a:r>
                <a:rPr lang="ko-KR" altLang="en-US" sz="1400" dirty="0">
                  <a:solidFill>
                    <a:schemeClr val="dk1"/>
                  </a:solidFill>
                  <a:latin typeface="+mn-ea"/>
                </a:rPr>
                <a:t>확산에 따른 </a:t>
              </a:r>
              <a:r>
                <a:rPr lang="ko-KR" altLang="en-US" sz="1400" dirty="0" err="1">
                  <a:solidFill>
                    <a:schemeClr val="dk1"/>
                  </a:solidFill>
                  <a:latin typeface="+mn-ea"/>
                </a:rPr>
                <a:t>비대면사업</a:t>
              </a:r>
              <a:r>
                <a:rPr lang="ko-KR" altLang="en-US" sz="1400" dirty="0">
                  <a:solidFill>
                    <a:schemeClr val="dk1"/>
                  </a:solidFill>
                  <a:latin typeface="+mn-ea"/>
                </a:rPr>
                <a:t> 추진</a:t>
              </a:r>
              <a:endParaRPr lang="en-US" altLang="ko-KR" sz="1400" dirty="0">
                <a:solidFill>
                  <a:schemeClr val="dk1"/>
                </a:solidFill>
                <a:latin typeface="+mn-ea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kumimoji="1" lang="en-US" altLang="ko-KR" sz="1200" dirty="0"/>
                <a:t> </a:t>
              </a:r>
              <a:r>
                <a:rPr kumimoji="1" lang="en-US" altLang="ko-KR" sz="1200" dirty="0" smtClean="0"/>
                <a:t> ·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+mn-ea"/>
                </a:rPr>
                <a:t>지역사회 </a:t>
              </a:r>
              <a:r>
                <a:rPr lang="ko-KR" altLang="en-US" sz="1200" dirty="0">
                  <a:solidFill>
                    <a:schemeClr val="dk1"/>
                  </a:solidFill>
                  <a:latin typeface="+mn-ea"/>
                </a:rPr>
                <a:t>보건인력 교육 시 비대면 온라인 교육  시행</a:t>
              </a:r>
              <a:r>
                <a:rPr lang="en-US" altLang="ko-KR" sz="1200" dirty="0">
                  <a:solidFill>
                    <a:schemeClr val="dk1"/>
                  </a:solidFill>
                  <a:latin typeface="+mn-ea"/>
                </a:rPr>
                <a:t>(Zoom</a:t>
              </a:r>
              <a:r>
                <a:rPr lang="ko-KR" altLang="en-US" sz="1200" dirty="0">
                  <a:solidFill>
                    <a:schemeClr val="dk1"/>
                  </a:solidFill>
                  <a:latin typeface="+mn-ea"/>
                </a:rPr>
                <a:t>활용</a:t>
              </a:r>
              <a:r>
                <a:rPr lang="en-US" altLang="ko-KR" sz="1200" dirty="0">
                  <a:solidFill>
                    <a:schemeClr val="dk1"/>
                  </a:solidFill>
                  <a:latin typeface="+mn-ea"/>
                </a:rPr>
                <a:t>) : 2</a:t>
              </a:r>
              <a:r>
                <a:rPr lang="ko-KR" altLang="en-US" sz="1200" dirty="0">
                  <a:solidFill>
                    <a:schemeClr val="dk1"/>
                  </a:solidFill>
                  <a:latin typeface="+mn-ea"/>
                </a:rPr>
                <a:t>회</a:t>
              </a:r>
              <a:r>
                <a:rPr lang="en-US" altLang="ko-KR" sz="1200" dirty="0">
                  <a:solidFill>
                    <a:schemeClr val="dk1"/>
                  </a:solidFill>
                  <a:latin typeface="+mn-ea"/>
                </a:rPr>
                <a:t>/ 37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+mn-ea"/>
                </a:rPr>
                <a:t>명</a:t>
              </a:r>
              <a:endParaRPr lang="en-US" altLang="ko-KR" sz="1200" dirty="0">
                <a:solidFill>
                  <a:schemeClr val="dk1"/>
                </a:solidFill>
                <a:latin typeface="+mn-ea"/>
              </a:endParaRPr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 및 </a:t>
              </a:r>
              <a:endParaRPr lang="en-US" altLang="ko-KR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ko-KR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971440"/>
              </p:ext>
            </p:extLst>
          </p:nvPr>
        </p:nvGraphicFramePr>
        <p:xfrm>
          <a:off x="2287861" y="2996952"/>
          <a:ext cx="6262830" cy="1630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42362">
                  <a:extLst>
                    <a:ext uri="{9D8B030D-6E8A-4147-A177-3AD203B41FA5}">
                      <a16:colId xmlns:a16="http://schemas.microsoft.com/office/drawing/2014/main" xmlns="" val="4246871443"/>
                    </a:ext>
                  </a:extLst>
                </a:gridCol>
                <a:gridCol w="644826">
                  <a:extLst>
                    <a:ext uri="{9D8B030D-6E8A-4147-A177-3AD203B41FA5}">
                      <a16:colId xmlns:a16="http://schemas.microsoft.com/office/drawing/2014/main" xmlns="" val="3371648952"/>
                    </a:ext>
                  </a:extLst>
                </a:gridCol>
                <a:gridCol w="644826">
                  <a:extLst>
                    <a:ext uri="{9D8B030D-6E8A-4147-A177-3AD203B41FA5}">
                      <a16:colId xmlns:a16="http://schemas.microsoft.com/office/drawing/2014/main" xmlns="" val="1551756817"/>
                    </a:ext>
                  </a:extLst>
                </a:gridCol>
                <a:gridCol w="1841164">
                  <a:extLst>
                    <a:ext uri="{9D8B030D-6E8A-4147-A177-3AD203B41FA5}">
                      <a16:colId xmlns:a16="http://schemas.microsoft.com/office/drawing/2014/main" xmlns="" val="1572947578"/>
                    </a:ext>
                  </a:extLst>
                </a:gridCol>
                <a:gridCol w="644826">
                  <a:extLst>
                    <a:ext uri="{9D8B030D-6E8A-4147-A177-3AD203B41FA5}">
                      <a16:colId xmlns:a16="http://schemas.microsoft.com/office/drawing/2014/main" xmlns="" val="122000444"/>
                    </a:ext>
                  </a:extLst>
                </a:gridCol>
                <a:gridCol w="644826">
                  <a:extLst>
                    <a:ext uri="{9D8B030D-6E8A-4147-A177-3AD203B41FA5}">
                      <a16:colId xmlns:a16="http://schemas.microsoft.com/office/drawing/2014/main" xmlns="" val="2615360444"/>
                    </a:ext>
                  </a:extLst>
                </a:gridCol>
              </a:tblGrid>
              <a:tr h="2153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사업명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목표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실적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/>
                        <a:t>사업명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목표</a:t>
                      </a:r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/>
                        <a:t>실적</a:t>
                      </a:r>
                      <a:endParaRPr lang="ko-KR" alt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8028618"/>
                  </a:ext>
                </a:extLst>
              </a:tr>
              <a:tr h="20186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/>
                        <a:t>만성질환관리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3,515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550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spc="-150" dirty="0" smtClean="0"/>
                        <a:t>취약계층 환자 </a:t>
                      </a:r>
                      <a:r>
                        <a:rPr lang="ko-KR" altLang="en-US" sz="900" spc="-150" dirty="0" err="1" smtClean="0"/>
                        <a:t>진료비지원</a:t>
                      </a:r>
                      <a:endParaRPr lang="ko-KR" altLang="en-US" sz="900" spc="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670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83</a:t>
                      </a:r>
                      <a:endParaRPr lang="ko-KR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36511139"/>
                  </a:ext>
                </a:extLst>
              </a:tr>
              <a:tr h="20186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/>
                        <a:t>지역사회 보건교육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875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252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spc="-300" dirty="0" smtClean="0"/>
                        <a:t>외국인근로자등 취약계층 </a:t>
                      </a:r>
                      <a:r>
                        <a:rPr lang="ko-KR" altLang="en-US" sz="900" spc="-300" dirty="0" err="1" smtClean="0"/>
                        <a:t>건강지원</a:t>
                      </a:r>
                      <a:endParaRPr lang="ko-KR" altLang="en-US" sz="900" spc="-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572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159</a:t>
                      </a:r>
                      <a:endParaRPr lang="ko-KR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8750614"/>
                  </a:ext>
                </a:extLst>
              </a:tr>
              <a:tr h="20186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/>
                        <a:t>치매관리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165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124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spc="-150" dirty="0" smtClean="0"/>
                        <a:t>저소득층 환자 무료간병지원</a:t>
                      </a:r>
                      <a:endParaRPr lang="ko-KR" altLang="en-US" sz="900" spc="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436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5</a:t>
                      </a:r>
                      <a:endParaRPr lang="ko-KR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8583510"/>
                  </a:ext>
                </a:extLst>
              </a:tr>
              <a:tr h="20186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/>
                        <a:t>정신보건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700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-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/>
                        <a:t>찾아가는 </a:t>
                      </a:r>
                      <a:r>
                        <a:rPr lang="ko-KR" altLang="en-US" sz="900" dirty="0" err="1" smtClean="0"/>
                        <a:t>진료서비스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120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32</a:t>
                      </a:r>
                      <a:endParaRPr lang="ko-KR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93492311"/>
                  </a:ext>
                </a:extLst>
              </a:tr>
              <a:tr h="201869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/>
                        <a:t>지역사회 의료지원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400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13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spc="-150" dirty="0" smtClean="0"/>
                        <a:t>재가장애인 복지프로그램</a:t>
                      </a:r>
                      <a:endParaRPr lang="ko-KR" altLang="en-US" sz="900" spc="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253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23</a:t>
                      </a:r>
                      <a:endParaRPr lang="ko-KR" altLang="en-US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59048448"/>
                  </a:ext>
                </a:extLst>
              </a:tr>
              <a:tr h="215327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/>
                        <a:t>의료사회사업 상담</a:t>
                      </a:r>
                      <a:endParaRPr lang="ko-KR" altLang="en-US" sz="900" spc="-1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538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/>
                        <a:t>132</a:t>
                      </a:r>
                      <a:endParaRPr lang="ko-KR" alt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solidFill>
                            <a:schemeClr val="bg1"/>
                          </a:solidFill>
                        </a:rPr>
                        <a:t>합계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1" dirty="0" smtClean="0">
                          <a:solidFill>
                            <a:schemeClr val="bg1"/>
                          </a:solidFill>
                        </a:rPr>
                        <a:t>8,244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1" dirty="0" smtClean="0">
                          <a:solidFill>
                            <a:schemeClr val="bg1"/>
                          </a:solidFill>
                        </a:rPr>
                        <a:t>1,373</a:t>
                      </a:r>
                      <a:endParaRPr lang="ko-KR" altLang="en-US" sz="1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03445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631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/>
          <p:cNvGrpSpPr/>
          <p:nvPr/>
        </p:nvGrpSpPr>
        <p:grpSpPr>
          <a:xfrm>
            <a:off x="10758" y="549223"/>
            <a:ext cx="9133242" cy="468000"/>
            <a:chOff x="10758" y="179960"/>
            <a:chExt cx="9133242" cy="360040"/>
          </a:xfrm>
        </p:grpSpPr>
        <p:sp>
          <p:nvSpPr>
            <p:cNvPr id="23" name="직사각형 22"/>
            <p:cNvSpPr/>
            <p:nvPr/>
          </p:nvSpPr>
          <p:spPr>
            <a:xfrm>
              <a:off x="3024000" y="180000"/>
              <a:ext cx="6120000" cy="360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75000"/>
                  </a:schemeClr>
                </a:gs>
                <a:gs pos="13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37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10758" y="179960"/>
              <a:ext cx="3024000" cy="3600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BB5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설명 잘해주는 병원</a:t>
              </a: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0" y="2400086"/>
            <a:ext cx="9144000" cy="1604978"/>
            <a:chOff x="0" y="2630782"/>
            <a:chExt cx="9144000" cy="1604978"/>
          </a:xfrm>
        </p:grpSpPr>
        <p:grpSp>
          <p:nvGrpSpPr>
            <p:cNvPr id="27" name="그룹 26"/>
            <p:cNvGrpSpPr/>
            <p:nvPr/>
          </p:nvGrpSpPr>
          <p:grpSpPr>
            <a:xfrm>
              <a:off x="1396024" y="2631104"/>
              <a:ext cx="5778246" cy="1595520"/>
              <a:chOff x="1396024" y="2631104"/>
              <a:chExt cx="5778246" cy="1595520"/>
            </a:xfrm>
          </p:grpSpPr>
          <p:sp>
            <p:nvSpPr>
              <p:cNvPr id="36" name="직사각형 35"/>
              <p:cNvSpPr/>
              <p:nvPr/>
            </p:nvSpPr>
            <p:spPr>
              <a:xfrm>
                <a:off x="1969730" y="3111483"/>
                <a:ext cx="5204540" cy="6350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3200" b="1" dirty="0" smtClean="0">
                    <a:solidFill>
                      <a:schemeClr val="tx1"/>
                    </a:solidFill>
                    <a:latin typeface="+mj-lt"/>
                    <a:ea typeface="HY헤드라인M" pitchFamily="18" charset="-127"/>
                  </a:rPr>
                  <a:t>  Ⅳ</a:t>
                </a:r>
                <a:r>
                  <a:rPr kumimoji="1" lang="en-US" altLang="ko-KR" sz="3200" dirty="0" smtClean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. </a:t>
                </a:r>
                <a:r>
                  <a:rPr kumimoji="1" lang="ko-KR" altLang="en-US" sz="3200" dirty="0">
                    <a:solidFill>
                      <a:schemeClr val="tx1"/>
                    </a:solidFill>
                    <a:latin typeface="HY헤드라인M" pitchFamily="18" charset="-127"/>
                    <a:ea typeface="HY헤드라인M" pitchFamily="18" charset="-127"/>
                  </a:rPr>
                  <a:t>기 타 사 항</a:t>
                </a:r>
                <a:endParaRPr kumimoji="1" lang="ko-KR" altLang="ko-KR" sz="3200" dirty="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37" name="직사각형 36"/>
              <p:cNvSpPr/>
              <p:nvPr/>
            </p:nvSpPr>
            <p:spPr>
              <a:xfrm rot="18530187">
                <a:off x="634264" y="3392864"/>
                <a:ext cx="1595520" cy="72000"/>
              </a:xfrm>
              <a:prstGeom prst="rect">
                <a:avLst/>
              </a:prstGeom>
              <a:gradFill flip="none" rotWithShape="1">
                <a:gsLst>
                  <a:gs pos="23000">
                    <a:schemeClr val="bg1">
                      <a:lumMod val="50000"/>
                    </a:schemeClr>
                  </a:gs>
                  <a:gs pos="13000">
                    <a:schemeClr val="bg1">
                      <a:lumMod val="75000"/>
                    </a:schemeClr>
                  </a:gs>
                  <a:gs pos="0">
                    <a:schemeClr val="tx2">
                      <a:lumMod val="20000"/>
                      <a:lumOff val="80000"/>
                    </a:schemeClr>
                  </a:gs>
                  <a:gs pos="37000">
                    <a:schemeClr val="bg1">
                      <a:lumMod val="50000"/>
                    </a:schemeClr>
                  </a:gs>
                  <a:gs pos="100000">
                    <a:schemeClr val="tx1"/>
                  </a:gs>
                </a:gsLst>
                <a:lin ang="0" scaled="0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 rot="7732530">
              <a:off x="6808852" y="3386292"/>
              <a:ext cx="1557937" cy="108000"/>
            </a:xfrm>
            <a:prstGeom prst="rect">
              <a:avLst/>
            </a:prstGeom>
            <a:gradFill>
              <a:gsLst>
                <a:gs pos="84000">
                  <a:schemeClr val="accent5">
                    <a:lumMod val="75000"/>
                  </a:schemeClr>
                </a:gs>
                <a:gs pos="59000">
                  <a:schemeClr val="accent5">
                    <a:lumMod val="75000"/>
                  </a:schemeClr>
                </a:gs>
                <a:gs pos="38000">
                  <a:schemeClr val="accent5">
                    <a:lumMod val="60000"/>
                    <a:lumOff val="40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 rot="7732530">
              <a:off x="6696000" y="3392542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 rot="7732530">
              <a:off x="6886800" y="3402000"/>
              <a:ext cx="1595520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010354"/>
              <a:ext cx="7210782" cy="72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 rot="10800000">
              <a:off x="1908000" y="2784886"/>
              <a:ext cx="7236000" cy="72001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50000"/>
                  </a:schemeClr>
                </a:gs>
                <a:gs pos="13000">
                  <a:schemeClr val="bg1">
                    <a:lumMod val="75000"/>
                  </a:schemeClr>
                </a:gs>
                <a:gs pos="0">
                  <a:schemeClr val="tx2">
                    <a:lumMod val="20000"/>
                    <a:lumOff val="80000"/>
                  </a:schemeClr>
                </a:gs>
                <a:gs pos="37000">
                  <a:schemeClr val="bg1">
                    <a:lumMod val="50000"/>
                  </a:schemeClr>
                </a:gs>
                <a:gs pos="100000">
                  <a:schemeClr val="tx1"/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0" y="6381328"/>
            <a:ext cx="9144000" cy="368754"/>
            <a:chOff x="0" y="6381328"/>
            <a:chExt cx="9144000" cy="368754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- 32 -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824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/>
        </p:nvGrpSpPr>
        <p:grpSpPr>
          <a:xfrm>
            <a:off x="0" y="0"/>
            <a:ext cx="9144000" cy="825954"/>
            <a:chOff x="0" y="0"/>
            <a:chExt cx="9144000" cy="825954"/>
          </a:xfrm>
        </p:grpSpPr>
        <p:sp>
          <p:nvSpPr>
            <p:cNvPr id="2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ko-KR" altLang="en-US"/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190270" y="33866"/>
              <a:ext cx="8712968" cy="792088"/>
            </a:xfrm>
            <a:prstGeom prst="roundRect">
              <a:avLst/>
            </a:prstGeom>
            <a:noFill/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467544" y="825954"/>
              <a:ext cx="720080" cy="0"/>
            </a:xfrm>
            <a:prstGeom prst="line">
              <a:avLst/>
            </a:prstGeom>
            <a:ln w="63500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/>
            <p:cNvCxnSpPr>
              <a:endCxn id="13" idx="2"/>
            </p:cNvCxnSpPr>
            <p:nvPr/>
          </p:nvCxnSpPr>
          <p:spPr>
            <a:xfrm>
              <a:off x="971600" y="825954"/>
              <a:ext cx="3575154" cy="0"/>
            </a:xfrm>
            <a:prstGeom prst="line">
              <a:avLst/>
            </a:prstGeom>
            <a:ln w="635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10758" y="87656"/>
              <a:ext cx="9133242" cy="0"/>
            </a:xfrm>
            <a:prstGeom prst="line">
              <a:avLst/>
            </a:prstGeom>
            <a:ln w="1714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>
              <a:off x="190270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8903238" y="0"/>
              <a:ext cx="0" cy="72008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그림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8530" y="233131"/>
              <a:ext cx="1908212" cy="387557"/>
            </a:xfrm>
            <a:prstGeom prst="rect">
              <a:avLst/>
            </a:prstGeom>
          </p:spPr>
        </p:pic>
      </p:grpSp>
      <p:grpSp>
        <p:nvGrpSpPr>
          <p:cNvPr id="53" name="그룹 52"/>
          <p:cNvGrpSpPr/>
          <p:nvPr/>
        </p:nvGrpSpPr>
        <p:grpSpPr>
          <a:xfrm>
            <a:off x="0" y="6376303"/>
            <a:ext cx="9144000" cy="439780"/>
            <a:chOff x="0" y="6376303"/>
            <a:chExt cx="9144000" cy="439780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직사각형 42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44008" y="6442305"/>
              <a:ext cx="720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- 33 -</a:t>
              </a:r>
              <a:endPara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0" name="직사각형 59"/>
            <p:cNvSpPr/>
            <p:nvPr/>
          </p:nvSpPr>
          <p:spPr>
            <a:xfrm>
              <a:off x="6728078" y="6376303"/>
              <a:ext cx="2408538" cy="4397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검사나 수술은 하지 않는 </a:t>
              </a:r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병원    </a:t>
              </a:r>
              <a:endParaRPr lang="en-US" altLang="ko-KR" sz="1100" spc="-100" dirty="0" smtClean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r>
                <a:rPr lang="ko-KR" altLang="en-US" sz="1100" spc="-100" dirty="0" smtClean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</a:t>
              </a:r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설명 잘해주는 병원</a:t>
              </a:r>
            </a:p>
          </p:txBody>
        </p:sp>
      </p:grpSp>
      <p:sp>
        <p:nvSpPr>
          <p:cNvPr id="52" name="직사각형 51"/>
          <p:cNvSpPr/>
          <p:nvPr/>
        </p:nvSpPr>
        <p:spPr>
          <a:xfrm>
            <a:off x="380541" y="232230"/>
            <a:ext cx="4723552" cy="518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3000" b="1" dirty="0">
                <a:solidFill>
                  <a:srgbClr val="0BB5C6"/>
                </a:solidFill>
                <a:ea typeface="HY헤드라인M" panose="02030600000101010101" pitchFamily="18" charset="-127"/>
              </a:rPr>
              <a:t>Ⅳ</a:t>
            </a:r>
            <a:r>
              <a:rPr lang="en-US" altLang="ko-KR" sz="30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.</a:t>
            </a:r>
            <a:r>
              <a:rPr lang="en-US" altLang="ko-KR" sz="2800" b="1" dirty="0" smtClean="0">
                <a:solidFill>
                  <a:srgbClr val="0BB5C6"/>
                </a:solidFill>
                <a:latin typeface="+mj-lt"/>
                <a:ea typeface="HY헤드라인M" panose="02030600000101010101" pitchFamily="18" charset="-127"/>
              </a:rPr>
              <a:t> </a:t>
            </a:r>
            <a:r>
              <a:rPr lang="ko-KR" altLang="en-US" sz="2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기타사항</a:t>
            </a:r>
            <a:r>
              <a:rPr lang="en-US" altLang="ko-KR" sz="1900" dirty="0" smtClean="0">
                <a:solidFill>
                  <a:schemeClr val="tx1"/>
                </a:solidFill>
                <a:ea typeface="HY헤드라인M" panose="02030600000101010101" pitchFamily="18" charset="-127"/>
              </a:rPr>
              <a:t> _</a:t>
            </a:r>
            <a:r>
              <a:rPr lang="ko-KR" altLang="en-US" sz="1900" dirty="0" smtClean="0">
                <a:solidFill>
                  <a:schemeClr val="tx1"/>
                </a:solidFill>
              </a:rPr>
              <a:t>공지사항</a:t>
            </a:r>
            <a:endParaRPr lang="ko-KR" altLang="en-US" sz="19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95536" y="980728"/>
            <a:ext cx="3384376" cy="288032"/>
            <a:chOff x="395536" y="1124744"/>
            <a:chExt cx="3384376" cy="288032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395536" y="1268760"/>
              <a:ext cx="135382" cy="0"/>
            </a:xfrm>
            <a:prstGeom prst="line">
              <a:avLst/>
            </a:prstGeom>
            <a:ln w="127000" cap="rnd">
              <a:solidFill>
                <a:srgbClr val="7CEC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395536" y="1268760"/>
              <a:ext cx="39734" cy="0"/>
            </a:xfrm>
            <a:prstGeom prst="line">
              <a:avLst/>
            </a:prstGeom>
            <a:ln w="127000" cap="rnd">
              <a:solidFill>
                <a:srgbClr val="0BB5C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/>
            <p:cNvSpPr/>
            <p:nvPr/>
          </p:nvSpPr>
          <p:spPr>
            <a:xfrm>
              <a:off x="579286" y="1124744"/>
              <a:ext cx="320062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공지사항</a:t>
              </a:r>
              <a:endParaRPr lang="ko-KR" altLang="en-US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255071" y="1442000"/>
            <a:ext cx="8632049" cy="2174400"/>
            <a:chOff x="253491" y="1777002"/>
            <a:chExt cx="8512957" cy="1008112"/>
          </a:xfrm>
        </p:grpSpPr>
        <p:sp>
          <p:nvSpPr>
            <p:cNvPr id="30" name="TextBox 29"/>
            <p:cNvSpPr txBox="1"/>
            <p:nvPr/>
          </p:nvSpPr>
          <p:spPr>
            <a:xfrm>
              <a:off x="1926448" y="1777002"/>
              <a:ext cx="6840000" cy="10081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b="1" dirty="0" smtClean="0">
                  <a:latin typeface="+mj-lt"/>
                </a:rPr>
                <a:t>□ </a:t>
              </a:r>
              <a:r>
                <a:rPr kumimoji="1" lang="en-US" altLang="ko-KR" b="1" dirty="0" smtClean="0">
                  <a:latin typeface="+mj-lt"/>
                </a:rPr>
                <a:t>21</a:t>
              </a:r>
              <a:r>
                <a:rPr kumimoji="1" lang="ko-KR" altLang="en-US" b="1" dirty="0" smtClean="0">
                  <a:latin typeface="+mj-lt"/>
                </a:rPr>
                <a:t>년 </a:t>
              </a:r>
              <a:r>
                <a:rPr kumimoji="1" lang="en-US" altLang="ko-KR" b="1" dirty="0" smtClean="0">
                  <a:latin typeface="+mj-lt"/>
                </a:rPr>
                <a:t>3</a:t>
              </a:r>
              <a:r>
                <a:rPr kumimoji="1" lang="ko-KR" altLang="en-US" b="1" dirty="0" smtClean="0">
                  <a:latin typeface="+mj-lt"/>
                </a:rPr>
                <a:t>분기 경영전략회의 일정</a:t>
              </a:r>
              <a:endParaRPr kumimoji="1" lang="en-US" altLang="ko-KR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 ○ </a:t>
              </a:r>
              <a:r>
                <a:rPr kumimoji="1" lang="en-US" altLang="ko-KR" sz="1600" b="1" dirty="0" smtClean="0">
                  <a:latin typeface="+mj-lt"/>
                </a:rPr>
                <a:t>2021. 10. 20.(</a:t>
              </a:r>
              <a:r>
                <a:rPr kumimoji="1" lang="ko-KR" altLang="en-US" sz="1600" b="1" dirty="0" smtClean="0">
                  <a:latin typeface="+mj-lt"/>
                </a:rPr>
                <a:t>수</a:t>
              </a:r>
              <a:r>
                <a:rPr kumimoji="1" lang="en-US" altLang="ko-KR" sz="1600" b="1" dirty="0" smtClean="0">
                  <a:latin typeface="+mj-lt"/>
                </a:rPr>
                <a:t>) 16:00 / </a:t>
              </a:r>
              <a:r>
                <a:rPr kumimoji="1" lang="ko-KR" altLang="en-US" sz="1600" b="1" dirty="0" smtClean="0">
                  <a:latin typeface="+mj-lt"/>
                </a:rPr>
                <a:t>대회의실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 smtClean="0"/>
                <a:t>   - (</a:t>
              </a:r>
              <a:r>
                <a:rPr kumimoji="1" lang="ko-KR" altLang="en-US" sz="1400" dirty="0" smtClean="0"/>
                <a:t>참석</a:t>
              </a:r>
              <a:r>
                <a:rPr kumimoji="1" lang="en-US" altLang="ko-KR" sz="1400" dirty="0" smtClean="0"/>
                <a:t>) </a:t>
              </a:r>
              <a:r>
                <a:rPr kumimoji="1" lang="ko-KR" altLang="en-US" sz="1400" dirty="0" smtClean="0"/>
                <a:t>전 부서장 및 계장</a:t>
              </a:r>
              <a:endParaRPr kumimoji="1" lang="en-US" altLang="ko-KR" sz="14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/>
                <a:t> </a:t>
              </a:r>
              <a:r>
                <a:rPr kumimoji="1" lang="en-US" altLang="ko-KR" sz="1400" dirty="0" smtClean="0"/>
                <a:t>  - (</a:t>
              </a:r>
              <a:r>
                <a:rPr kumimoji="1" lang="ko-KR" altLang="en-US" sz="1400" dirty="0" smtClean="0"/>
                <a:t>내용</a:t>
              </a:r>
              <a:r>
                <a:rPr kumimoji="1" lang="en-US" altLang="ko-KR" sz="1400" dirty="0" smtClean="0"/>
                <a:t>) 2021. 3</a:t>
              </a:r>
              <a:r>
                <a:rPr kumimoji="1" lang="ko-KR" altLang="en-US" sz="1400" dirty="0" smtClean="0"/>
                <a:t>분기 주요업무 추진실적 보고 및 현안사항</a:t>
              </a:r>
              <a:endParaRPr kumimoji="1" lang="en-US" altLang="ko-KR" sz="1400" dirty="0" smtClean="0"/>
            </a:p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/>
                <a:t>  </a:t>
              </a:r>
              <a:r>
                <a:rPr kumimoji="1" lang="en-US" altLang="ko-KR" sz="1400" dirty="0" smtClean="0"/>
                <a:t>            2021. 4</a:t>
              </a:r>
              <a:r>
                <a:rPr kumimoji="1" lang="ko-KR" altLang="en-US" sz="1400" dirty="0" smtClean="0"/>
                <a:t>분기 주요업무 추진계획 보고</a:t>
              </a:r>
              <a:endParaRPr kumimoji="1" lang="en-US" altLang="ko-KR" sz="1400" dirty="0" smtClean="0"/>
            </a:p>
          </p:txBody>
        </p:sp>
        <p:sp>
          <p:nvSpPr>
            <p:cNvPr id="31" name="대각선 방향의 모서리가 잘린 사각형 30"/>
            <p:cNvSpPr/>
            <p:nvPr/>
          </p:nvSpPr>
          <p:spPr>
            <a:xfrm>
              <a:off x="253491" y="1777002"/>
              <a:ext cx="1404082" cy="1008112"/>
            </a:xfrm>
            <a:prstGeom prst="snip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HY헤드라인M" panose="02030600000101010101" pitchFamily="18" charset="-127"/>
                </a:rPr>
                <a:t>향후일정</a:t>
              </a:r>
              <a:endPara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259990" y="3846975"/>
            <a:ext cx="8632490" cy="2174313"/>
            <a:chOff x="259990" y="2976334"/>
            <a:chExt cx="8632490" cy="2036842"/>
          </a:xfrm>
        </p:grpSpPr>
        <p:sp>
          <p:nvSpPr>
            <p:cNvPr id="33" name="TextBox 32"/>
            <p:cNvSpPr txBox="1"/>
            <p:nvPr/>
          </p:nvSpPr>
          <p:spPr>
            <a:xfrm>
              <a:off x="1956792" y="2981851"/>
              <a:ext cx="6935688" cy="20313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txBody>
            <a:bodyPr wrap="square" rtlCol="0" anchor="ctr">
              <a:noAutofit/>
            </a:bodyPr>
            <a:lstStyle/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 smtClean="0">
                  <a:latin typeface="+mj-lt"/>
                </a:rPr>
                <a:t> ○ 회의자료 제출기한 준수</a:t>
              </a:r>
              <a:endParaRPr kumimoji="1" lang="en-US" altLang="ko-KR" sz="1600" b="1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400" dirty="0">
                  <a:latin typeface="+mj-lt"/>
                </a:rPr>
                <a:t> </a:t>
              </a:r>
              <a:r>
                <a:rPr kumimoji="1" lang="en-US" altLang="ko-KR" sz="1400" dirty="0" smtClean="0">
                  <a:latin typeface="+mj-lt"/>
                </a:rPr>
                <a:t>  - 2021. 4</a:t>
              </a:r>
              <a:r>
                <a:rPr kumimoji="1" lang="ko-KR" altLang="en-US" sz="1400" dirty="0" smtClean="0">
                  <a:latin typeface="+mj-lt"/>
                </a:rPr>
                <a:t>분기 경영전략회의자료 </a:t>
              </a:r>
              <a:r>
                <a:rPr kumimoji="1" lang="en-US" altLang="ko-KR" sz="1400" dirty="0" smtClean="0">
                  <a:latin typeface="+mj-lt"/>
                </a:rPr>
                <a:t>: </a:t>
              </a:r>
              <a:r>
                <a:rPr kumimoji="1" lang="en-US" altLang="ko-KR" sz="1400" b="1" u="sng" dirty="0" smtClean="0">
                  <a:latin typeface="+mj-lt"/>
                </a:rPr>
                <a:t>2021. 10. 5(</a:t>
              </a:r>
              <a:r>
                <a:rPr kumimoji="1" lang="ko-KR" altLang="en-US" sz="1400" b="1" u="sng" dirty="0" smtClean="0">
                  <a:latin typeface="+mj-lt"/>
                </a:rPr>
                <a:t>수</a:t>
              </a:r>
              <a:r>
                <a:rPr kumimoji="1" lang="en-US" altLang="ko-KR" sz="1400" b="1" u="sng" dirty="0" smtClean="0">
                  <a:latin typeface="+mj-lt"/>
                </a:rPr>
                <a:t>)</a:t>
              </a:r>
              <a:r>
                <a:rPr kumimoji="1" lang="en-US" altLang="ko-KR" sz="1400" b="1" dirty="0" smtClean="0">
                  <a:latin typeface="+mj-lt"/>
                </a:rPr>
                <a:t> </a:t>
              </a:r>
              <a:r>
                <a:rPr kumimoji="1" lang="ko-KR" altLang="en-US" sz="1400" dirty="0" smtClean="0">
                  <a:latin typeface="+mj-lt"/>
                </a:rPr>
                <a:t>까지 제출 </a:t>
              </a:r>
              <a:endParaRPr kumimoji="1" lang="en-US" altLang="ko-KR" sz="1400" dirty="0" smtClean="0">
                <a:latin typeface="+mj-lt"/>
              </a:endParaRPr>
            </a:p>
            <a:p>
              <a:pPr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dirty="0" smtClean="0"/>
            </a:p>
          </p:txBody>
        </p:sp>
        <p:sp>
          <p:nvSpPr>
            <p:cNvPr id="34" name="대각선 방향의 모서리가 잘린 사각형 33"/>
            <p:cNvSpPr/>
            <p:nvPr/>
          </p:nvSpPr>
          <p:spPr>
            <a:xfrm>
              <a:off x="259990" y="2976334"/>
              <a:ext cx="1431690" cy="2036842"/>
            </a:xfrm>
            <a:prstGeom prst="snip2Diag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31750" h="317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기타</a:t>
              </a:r>
              <a:endParaRPr lang="ko-KR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3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555776" y="2150205"/>
            <a:ext cx="3851992" cy="22159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2021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년도 </a:t>
            </a:r>
            <a:r>
              <a:rPr lang="en-US" altLang="ko-K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ko-KR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endParaRPr lang="en-US" altLang="ko-K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경 영 전 </a:t>
            </a:r>
            <a:r>
              <a:rPr lang="ko-KR" alt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략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 회 의</a:t>
            </a:r>
            <a:endParaRPr lang="en-US" altLang="ko-K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끝 </a:t>
            </a:r>
            <a:r>
              <a:rPr lang="en-US" altLang="ko-K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-</a:t>
            </a:r>
            <a:endParaRPr lang="ko-KR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0" y="2157929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2">
                    <a:lumMod val="50000"/>
                  </a:schemeClr>
                </a:gs>
                <a:gs pos="27000">
                  <a:schemeClr val="tx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0" y="4336058"/>
            <a:ext cx="9144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27000">
                  <a:schemeClr val="accent1">
                    <a:lumMod val="75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그룹 38"/>
          <p:cNvGrpSpPr/>
          <p:nvPr/>
        </p:nvGrpSpPr>
        <p:grpSpPr>
          <a:xfrm>
            <a:off x="10758" y="549223"/>
            <a:ext cx="9133242" cy="468000"/>
            <a:chOff x="10758" y="179960"/>
            <a:chExt cx="9133242" cy="360040"/>
          </a:xfrm>
        </p:grpSpPr>
        <p:sp>
          <p:nvSpPr>
            <p:cNvPr id="40" name="직사각형 39"/>
            <p:cNvSpPr/>
            <p:nvPr/>
          </p:nvSpPr>
          <p:spPr>
            <a:xfrm>
              <a:off x="3024000" y="180000"/>
              <a:ext cx="6120000" cy="360000"/>
            </a:xfrm>
            <a:prstGeom prst="rect">
              <a:avLst/>
            </a:prstGeom>
            <a:gradFill flip="none" rotWithShape="1">
              <a:gsLst>
                <a:gs pos="23000">
                  <a:schemeClr val="bg1">
                    <a:lumMod val="75000"/>
                  </a:schemeClr>
                </a:gs>
                <a:gs pos="13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37000">
                  <a:schemeClr val="bg1">
                    <a:lumMod val="6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10758" y="179960"/>
              <a:ext cx="3024000" cy="3600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BB5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불필요한 검사나 수술은 하지 않는 병원</a:t>
              </a:r>
              <a:endParaRPr lang="en-US" altLang="ko-KR" sz="1100" spc="-100" dirty="0">
                <a:solidFill>
                  <a:srgbClr val="0BB5C6"/>
                </a:solidFill>
                <a:latin typeface="HY울릉도M" panose="02030600000101010101" pitchFamily="18" charset="-127"/>
                <a:ea typeface="HY울릉도M" panose="02030600000101010101" pitchFamily="18" charset="-127"/>
              </a:endParaRPr>
            </a:p>
            <a:p>
              <a:pPr algn="ctr"/>
              <a:r>
                <a:rPr lang="ko-KR" altLang="en-US" sz="1100" spc="-100" dirty="0">
                  <a:solidFill>
                    <a:srgbClr val="0BB5C6"/>
                  </a:solidFill>
                  <a:latin typeface="HY울릉도M" panose="02030600000101010101" pitchFamily="18" charset="-127"/>
                  <a:ea typeface="HY울릉도M" panose="02030600000101010101" pitchFamily="18" charset="-127"/>
                </a:rPr>
                <a:t>친절하고 설명 잘해주는 병원</a:t>
              </a: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0" y="6381328"/>
            <a:ext cx="9144000" cy="320031"/>
            <a:chOff x="0" y="6381328"/>
            <a:chExt cx="9144000" cy="320031"/>
          </a:xfrm>
        </p:grpSpPr>
        <p:cxnSp>
          <p:nvCxnSpPr>
            <p:cNvPr id="53" name="직선 연결선 52"/>
            <p:cNvCxnSpPr/>
            <p:nvPr/>
          </p:nvCxnSpPr>
          <p:spPr>
            <a:xfrm>
              <a:off x="0" y="6381328"/>
              <a:ext cx="9144000" cy="0"/>
            </a:xfrm>
            <a:prstGeom prst="line">
              <a:avLst/>
            </a:prstGeom>
            <a:ln w="444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직사각형 53"/>
            <p:cNvSpPr/>
            <p:nvPr/>
          </p:nvSpPr>
          <p:spPr>
            <a:xfrm>
              <a:off x="32460" y="6421062"/>
              <a:ext cx="300732" cy="267516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19050">
              <a:solidFill>
                <a:schemeClr val="tx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32162" y="6424360"/>
              <a:ext cx="307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1200" b="1" dirty="0" smtClean="0"/>
                <a:t>https://www.namwonmed.or.kr</a:t>
              </a:r>
              <a:endParaRPr lang="ko-KR" altLang="en-US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6394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13513</TotalTime>
  <Words>4752</Words>
  <Application>Microsoft Office PowerPoint</Application>
  <PresentationFormat>화면 슬라이드 쇼(4:3)</PresentationFormat>
  <Paragraphs>1206</Paragraphs>
  <Slides>36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3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NWMC</cp:lastModifiedBy>
  <cp:revision>928</cp:revision>
  <cp:lastPrinted>2021-07-23T02:36:14Z</cp:lastPrinted>
  <dcterms:created xsi:type="dcterms:W3CDTF">2019-08-13T02:34:25Z</dcterms:created>
  <dcterms:modified xsi:type="dcterms:W3CDTF">2021-07-23T02:38:05Z</dcterms:modified>
</cp:coreProperties>
</file>