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68" r:id="rId2"/>
    <p:sldId id="369" r:id="rId3"/>
    <p:sldId id="370" r:id="rId4"/>
    <p:sldId id="409" r:id="rId5"/>
    <p:sldId id="410" r:id="rId6"/>
    <p:sldId id="411" r:id="rId7"/>
    <p:sldId id="382" r:id="rId8"/>
    <p:sldId id="383" r:id="rId9"/>
    <p:sldId id="384" r:id="rId10"/>
    <p:sldId id="385" r:id="rId11"/>
    <p:sldId id="388" r:id="rId12"/>
    <p:sldId id="398" r:id="rId13"/>
    <p:sldId id="389" r:id="rId14"/>
    <p:sldId id="392" r:id="rId15"/>
    <p:sldId id="434" r:id="rId16"/>
    <p:sldId id="435" r:id="rId17"/>
    <p:sldId id="437" r:id="rId18"/>
    <p:sldId id="436" r:id="rId19"/>
    <p:sldId id="390" r:id="rId20"/>
    <p:sldId id="406" r:id="rId21"/>
    <p:sldId id="402" r:id="rId22"/>
    <p:sldId id="408" r:id="rId23"/>
    <p:sldId id="412" r:id="rId24"/>
    <p:sldId id="407" r:id="rId25"/>
    <p:sldId id="416" r:id="rId26"/>
    <p:sldId id="417" r:id="rId27"/>
    <p:sldId id="418" r:id="rId28"/>
    <p:sldId id="419" r:id="rId29"/>
    <p:sldId id="420" r:id="rId30"/>
    <p:sldId id="432" r:id="rId31"/>
    <p:sldId id="433" r:id="rId32"/>
    <p:sldId id="423" r:id="rId33"/>
    <p:sldId id="422" r:id="rId34"/>
    <p:sldId id="438" r:id="rId35"/>
    <p:sldId id="424" r:id="rId36"/>
    <p:sldId id="425" r:id="rId37"/>
    <p:sldId id="426" r:id="rId38"/>
    <p:sldId id="427" r:id="rId39"/>
    <p:sldId id="413" r:id="rId40"/>
    <p:sldId id="414" r:id="rId41"/>
    <p:sldId id="415" r:id="rId42"/>
    <p:sldId id="421" r:id="rId43"/>
    <p:sldId id="428" r:id="rId44"/>
    <p:sldId id="395" r:id="rId45"/>
    <p:sldId id="396" r:id="rId46"/>
    <p:sldId id="405" r:id="rId4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BF"/>
    <a:srgbClr val="0BB5C6"/>
    <a:srgbClr val="2C0BF3"/>
    <a:srgbClr val="7CECF8"/>
    <a:srgbClr val="FFE1E1"/>
    <a:srgbClr val="FF9797"/>
    <a:srgbClr val="604A7B"/>
    <a:srgbClr val="FF1919"/>
    <a:srgbClr val="E36B79"/>
    <a:srgbClr val="FF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>
      <p:cViewPr varScale="1">
        <p:scale>
          <a:sx n="109" d="100"/>
          <a:sy n="109" d="100"/>
        </p:scale>
        <p:origin x="216" y="108"/>
      </p:cViewPr>
      <p:guideLst>
        <p:guide orient="horz" pos="3657"/>
        <p:guide pos="113"/>
        <p:guide pos="564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37454</c:v>
                </c:pt>
                <c:pt idx="1">
                  <c:v>32416</c:v>
                </c:pt>
                <c:pt idx="2">
                  <c:v>53834</c:v>
                </c:pt>
                <c:pt idx="3">
                  <c:v>36495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9323</c:v>
                </c:pt>
                <c:pt idx="1">
                  <c:v>24830</c:v>
                </c:pt>
                <c:pt idx="2">
                  <c:v>8865</c:v>
                </c:pt>
                <c:pt idx="3">
                  <c:v>4484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6519</c:v>
                </c:pt>
                <c:pt idx="1">
                  <c:v>5920</c:v>
                </c:pt>
                <c:pt idx="2">
                  <c:v>7093</c:v>
                </c:pt>
                <c:pt idx="3">
                  <c:v>15905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41761</c:v>
                </c:pt>
                <c:pt idx="1">
                  <c:v>43032</c:v>
                </c:pt>
                <c:pt idx="2">
                  <c:v>61208</c:v>
                </c:pt>
                <c:pt idx="4">
                  <c:v>53685</c:v>
                </c:pt>
                <c:pt idx="5">
                  <c:v>57085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30869</c:v>
                </c:pt>
                <c:pt idx="1">
                  <c:v>38158</c:v>
                </c:pt>
                <c:pt idx="2">
                  <c:v>36032</c:v>
                </c:pt>
                <c:pt idx="4">
                  <c:v>36668</c:v>
                </c:pt>
                <c:pt idx="5">
                  <c:v>35870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10891</c:v>
                </c:pt>
                <c:pt idx="1">
                  <c:v>4874</c:v>
                </c:pt>
                <c:pt idx="2">
                  <c:v>25176</c:v>
                </c:pt>
                <c:pt idx="4">
                  <c:v>17017</c:v>
                </c:pt>
                <c:pt idx="5">
                  <c:v>21215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34160</c:v>
                </c:pt>
                <c:pt idx="1">
                  <c:v>31067</c:v>
                </c:pt>
                <c:pt idx="2">
                  <c:v>53281</c:v>
                </c:pt>
                <c:pt idx="4">
                  <c:v>29178</c:v>
                </c:pt>
                <c:pt idx="5">
                  <c:v>44777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A-488A-ABFC-E4835AAF7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35724</c:v>
                </c:pt>
                <c:pt idx="1">
                  <c:v>37084</c:v>
                </c:pt>
                <c:pt idx="2">
                  <c:v>38467</c:v>
                </c:pt>
                <c:pt idx="4">
                  <c:v>32670</c:v>
                </c:pt>
                <c:pt idx="5">
                  <c:v>34741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7A-488A-ABFC-E4835AAF7F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'20. 11월</c:v>
                </c:pt>
                <c:pt idx="5">
                  <c:v>'21. 11월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-1564</c:v>
                </c:pt>
                <c:pt idx="1">
                  <c:v>-6017</c:v>
                </c:pt>
                <c:pt idx="2">
                  <c:v>14814</c:v>
                </c:pt>
                <c:pt idx="4">
                  <c:v>-3492</c:v>
                </c:pt>
                <c:pt idx="5">
                  <c:v>10036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7A-488A-ABFC-E4835AAF7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4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77980</c:v>
                </c:pt>
                <c:pt idx="1">
                  <c:v>75670</c:v>
                </c:pt>
                <c:pt idx="2">
                  <c:v>51421</c:v>
                </c:pt>
                <c:pt idx="3">
                  <c:v>21796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F-4C99-AF3E-D1E560778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186668</c:v>
                </c:pt>
                <c:pt idx="1">
                  <c:v>182886</c:v>
                </c:pt>
                <c:pt idx="2">
                  <c:v>135937</c:v>
                </c:pt>
                <c:pt idx="3">
                  <c:v>129922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4F-4C99-AF3E-D1E560778C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검진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30084</c:v>
                </c:pt>
                <c:pt idx="1">
                  <c:v>31484</c:v>
                </c:pt>
                <c:pt idx="2">
                  <c:v>22958</c:v>
                </c:pt>
                <c:pt idx="3">
                  <c:v>30177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4F-4C99-AF3E-D1E560778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97218140177833E-3"/>
          <c:y val="0.83591647818502435"/>
          <c:w val="0.99887027818598217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입 원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&gt;</a:t>
            </a:r>
            <a:endParaRPr lang="en-US" altLang="ko-KR" sz="16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73894783275500808"/>
          <c:y val="7.010886194942067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89F-4D3D-A1E2-EB50BA7ACFD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789F-4D3D-A1E2-EB50BA7ACFD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05C-4DFA-8440-20BE4A49C75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05C-4DFA-8440-20BE4A49C753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2485</c:v>
                </c:pt>
                <c:pt idx="1">
                  <c:v>1443</c:v>
                </c:pt>
                <c:pt idx="2">
                  <c:v>790</c:v>
                </c:pt>
                <c:pt idx="3">
                  <c:v>17078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F-4D3D-A1E2-EB50BA7ACFDD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05C-4DFA-8440-20BE4A49C753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F-4D3D-A1E2-EB50BA7ACFDD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05C-4DFA-8440-20BE4A49C753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9F-4D3D-A1E2-EB50BA7AC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829212352473662"/>
          <c:y val="0.27299323722278568"/>
          <c:w val="0.23135757351747241"/>
          <c:h val="0.631315723559676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외 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&gt;</a:t>
            </a:r>
            <a:endParaRPr lang="en-US" altLang="ko-KR" sz="16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4.5188325267922123E-2"/>
          <c:y val="5.358702411296834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7A3-4681-9ED0-CE6418E59F9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7A3-4681-9ED0-CE6418E59F9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7A3-4681-9ED0-CE6418E59F9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7A3-4681-9ED0-CE6418E59F9D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93464</c:v>
                </c:pt>
                <c:pt idx="1">
                  <c:v>11257</c:v>
                </c:pt>
                <c:pt idx="2">
                  <c:v>8867</c:v>
                </c:pt>
                <c:pt idx="3">
                  <c:v>16334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A3-4681-9ED0-CE6418E59F9D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87A3-4681-9ED0-CE6418E59F9D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7A3-4681-9ED0-CE6418E59F9D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7A3-4681-9ED0-CE6418E59F9D}"/>
              </c:ext>
            </c:extLst>
          </c:dPt>
          <c:cat>
            <c:strRef>
              <c:f>Sheet1!$A$2:$A$5</c:f>
              <c:strCache>
                <c:ptCount val="4"/>
                <c:pt idx="0">
                  <c:v>남원시</c:v>
                </c:pt>
                <c:pt idx="1">
                  <c:v>주진료권</c:v>
                </c:pt>
                <c:pt idx="2">
                  <c:v>부진료권</c:v>
                </c:pt>
                <c:pt idx="3">
                  <c:v>기타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A3-4681-9ED0-CE6418E59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005714443644557E-2"/>
          <c:y val="0.25988156432914639"/>
          <c:w val="0.22853089313516595"/>
          <c:h val="0.606903023422613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16845</c:v>
                </c:pt>
                <c:pt idx="1">
                  <c:v>17469</c:v>
                </c:pt>
                <c:pt idx="2">
                  <c:v>12793</c:v>
                </c:pt>
                <c:pt idx="3">
                  <c:v>7365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F-4C99-AF3E-D1E560778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10368</c:v>
                </c:pt>
                <c:pt idx="1">
                  <c:v>10712</c:v>
                </c:pt>
                <c:pt idx="2">
                  <c:v>8708</c:v>
                </c:pt>
                <c:pt idx="3">
                  <c:v>9373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4F-4C99-AF3E-D1E560778C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검진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2073</c:v>
                </c:pt>
                <c:pt idx="1">
                  <c:v>2431</c:v>
                </c:pt>
                <c:pt idx="2">
                  <c:v>1888</c:v>
                </c:pt>
                <c:pt idx="3">
                  <c:v>2356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4F-4C99-AF3E-D1E560778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97218140177716E-3"/>
          <c:y val="0.83591647818502435"/>
          <c:w val="0.9847119529953657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0.80229</cdr:x>
      <cdr:y>0.00869</cdr:y>
    </cdr:from>
    <cdr:to>
      <cdr:x>0.95003</cdr:x>
      <cdr:y>0.08833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3128292" y="22034"/>
          <a:ext cx="576064" cy="2019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solidFill>
                <a:schemeClr val="tx1"/>
              </a:solidFill>
            </a:rPr>
            <a:t>169%</a:t>
          </a:r>
          <a:endParaRPr lang="ko-KR" altLang="en-US" sz="10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2022-01-29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" y="545353"/>
            <a:ext cx="9143999" cy="471870"/>
            <a:chOff x="1" y="545353"/>
            <a:chExt cx="9143999" cy="471870"/>
          </a:xfrm>
        </p:grpSpPr>
        <p:sp>
          <p:nvSpPr>
            <p:cNvPr id="40" name="직사각형 39"/>
            <p:cNvSpPr/>
            <p:nvPr/>
          </p:nvSpPr>
          <p:spPr>
            <a:xfrm>
              <a:off x="971601" y="549275"/>
              <a:ext cx="8172399" cy="46794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b="1" dirty="0" smtClean="0"/>
                <a:t>2022. 1. 19.(</a:t>
              </a:r>
              <a:r>
                <a:rPr lang="ko-KR" altLang="en-US" b="1" dirty="0" smtClean="0"/>
                <a:t>수</a:t>
              </a:r>
              <a:r>
                <a:rPr lang="en-US" altLang="ko-KR" b="1" dirty="0" smtClean="0"/>
                <a:t>)</a:t>
              </a:r>
              <a:endParaRPr lang="ko-KR" altLang="en-US" b="1" dirty="0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45353"/>
              <a:ext cx="971600" cy="471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직사각형 57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08507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8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8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경영실적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 5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*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8</a:t>
            </a: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 9 ~ 11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39564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610702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7" name="Text Box 4"/>
          <p:cNvSpPr txBox="1">
            <a:spLocks noChangeArrowheads="1"/>
          </p:cNvSpPr>
          <p:nvPr/>
        </p:nvSpPr>
        <p:spPr bwMode="auto">
          <a:xfrm>
            <a:off x="5014806" y="1660367"/>
            <a:ext cx="3419475" cy="41343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2021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주요업무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12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주요 성과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13 ~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16</a:t>
            </a:r>
          </a:p>
          <a:p>
            <a:pPr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실적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17 ~ 18</a:t>
            </a:r>
          </a:p>
          <a:p>
            <a:pPr>
              <a:spcBef>
                <a:spcPct val="50000"/>
              </a:spcBef>
            </a:pP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부서별 주요업무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추진계획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19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2022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년 주요업무 추진계획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20 ~ 21</a:t>
            </a:r>
          </a:p>
          <a:p>
            <a:pPr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주요업무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추진계획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22 ~ 40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기타사항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41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 지 사 항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42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4715917" y="3047628"/>
            <a:ext cx="576262" cy="558800"/>
            <a:chOff x="433388" y="1218688"/>
            <a:chExt cx="576262" cy="558800"/>
          </a:xfrm>
        </p:grpSpPr>
        <p:sp>
          <p:nvSpPr>
            <p:cNvPr id="139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0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4715917" y="4768577"/>
            <a:ext cx="576262" cy="558800"/>
            <a:chOff x="433388" y="1218688"/>
            <a:chExt cx="576262" cy="558800"/>
          </a:xfrm>
        </p:grpSpPr>
        <p:sp>
          <p:nvSpPr>
            <p:cNvPr id="1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Ⅴ.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/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5"/>
            <a:ext cx="3913187" cy="3043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100" dirty="0">
                <a:latin typeface="+mj-lt"/>
              </a:rPr>
              <a:t>(385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2000.10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지역응급의료센터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전라북도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2005.09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2018.03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간호</a:t>
            </a:r>
            <a:r>
              <a:rPr lang="en-US" altLang="ko-KR" sz="1100" dirty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간병 </a:t>
            </a:r>
            <a:r>
              <a:rPr lang="ko-KR" altLang="en-US" sz="1100" dirty="0" smtClean="0">
                <a:latin typeface="+mj-lt"/>
              </a:rPr>
              <a:t>통합서비스병동 </a:t>
            </a:r>
            <a:r>
              <a:rPr lang="ko-KR" altLang="en-US" sz="1100" dirty="0">
                <a:latin typeface="+mj-lt"/>
              </a:rPr>
              <a:t>개설</a:t>
            </a:r>
            <a:r>
              <a:rPr lang="en-US" altLang="ko-KR" sz="1100" dirty="0">
                <a:latin typeface="+mj-lt"/>
              </a:rPr>
              <a:t>(20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의료기관 ‘인증’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보건복지부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2021.08. </a:t>
            </a:r>
            <a:r>
              <a:rPr lang="ko-KR" altLang="en-US" sz="1100" dirty="0"/>
              <a:t>－ </a:t>
            </a:r>
            <a:r>
              <a:rPr lang="en-US" altLang="ko-KR" sz="1100" spc="-150" dirty="0" smtClean="0"/>
              <a:t>2021</a:t>
            </a:r>
            <a:r>
              <a:rPr lang="ko-KR" altLang="en-US" sz="1100" spc="-150" dirty="0" smtClean="0"/>
              <a:t>년 출연기관 등 경영평가 ‘가</a:t>
            </a:r>
            <a:r>
              <a:rPr lang="en-US" altLang="ko-KR" sz="1100" spc="-150" dirty="0" smtClean="0"/>
              <a:t>’</a:t>
            </a:r>
            <a:r>
              <a:rPr lang="ko-KR" altLang="en-US" sz="1100" spc="-150" dirty="0"/>
              <a:t>등급</a:t>
            </a:r>
            <a:r>
              <a:rPr lang="en-US" altLang="ko-KR" sz="1100" spc="-150" dirty="0" smtClean="0"/>
              <a:t>(</a:t>
            </a:r>
            <a:r>
              <a:rPr lang="ko-KR" altLang="en-US" sz="1100" spc="-150" dirty="0" smtClean="0"/>
              <a:t>전라북도</a:t>
            </a:r>
            <a:r>
              <a:rPr lang="en-US" altLang="ko-KR" sz="1100" spc="-150" dirty="0" smtClean="0"/>
              <a:t>)</a:t>
            </a:r>
          </a:p>
          <a:p>
            <a:pPr fontAlgn="base" latinLnBrk="0"/>
            <a:endParaRPr lang="en-US" altLang="ko-KR" sz="6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/>
              <a:t>○ </a:t>
            </a:r>
            <a:r>
              <a:rPr lang="en-US" altLang="ko-KR" sz="1100" dirty="0" smtClean="0"/>
              <a:t>2021.12</a:t>
            </a:r>
            <a:r>
              <a:rPr lang="en-US" altLang="ko-KR" sz="1100" dirty="0"/>
              <a:t>. </a:t>
            </a:r>
            <a:r>
              <a:rPr lang="ko-KR" altLang="en-US" sz="1100" dirty="0"/>
              <a:t>－ </a:t>
            </a:r>
            <a:r>
              <a:rPr lang="en-US" altLang="ko-KR" sz="1100" spc="-150" dirty="0" smtClean="0"/>
              <a:t>2021</a:t>
            </a:r>
            <a:r>
              <a:rPr lang="ko-KR" altLang="en-US" sz="1100" spc="-150" dirty="0" smtClean="0"/>
              <a:t>년 </a:t>
            </a:r>
            <a:r>
              <a:rPr lang="ko-KR" altLang="en-US" sz="1100" spc="-150" dirty="0"/>
              <a:t>운영평가 ‘</a:t>
            </a:r>
            <a:r>
              <a:rPr lang="en-US" altLang="ko-KR" sz="1100" spc="-150" dirty="0"/>
              <a:t>A’</a:t>
            </a:r>
            <a:r>
              <a:rPr lang="ko-KR" altLang="en-US" sz="1100" spc="-150" dirty="0"/>
              <a:t>등급</a:t>
            </a:r>
            <a:r>
              <a:rPr lang="en-US" altLang="ko-KR" sz="1100" spc="-150" dirty="0"/>
              <a:t>(</a:t>
            </a:r>
            <a:r>
              <a:rPr lang="ko-KR" altLang="en-US" sz="1100" spc="-150" dirty="0" smtClean="0"/>
              <a:t>보건복지부</a:t>
            </a:r>
            <a:r>
              <a:rPr lang="en-US" altLang="ko-KR" sz="1100" spc="-150" dirty="0" smtClean="0"/>
              <a:t>, 2</a:t>
            </a:r>
            <a:r>
              <a:rPr lang="ko-KR" altLang="en-US" sz="1100" spc="-150" dirty="0" smtClean="0"/>
              <a:t>년 연속</a:t>
            </a:r>
            <a:r>
              <a:rPr lang="en-US" altLang="ko-KR" sz="1100" spc="-150" dirty="0" smtClean="0"/>
              <a:t>)</a:t>
            </a:r>
            <a:endParaRPr lang="en-US" altLang="ko-KR" sz="1100" spc="-150" dirty="0"/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41,718m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559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277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>
                <a:latin typeface="+mj-lt"/>
              </a:rPr>
              <a:t>233, </a:t>
            </a:r>
            <a:r>
              <a:rPr lang="ko-KR" altLang="en-US" sz="800" dirty="0">
                <a:latin typeface="+mj-lt"/>
              </a:rPr>
              <a:t>호스피스 </a:t>
            </a:r>
            <a:r>
              <a:rPr lang="en-US" altLang="ko-KR" sz="800" dirty="0">
                <a:latin typeface="+mj-lt"/>
              </a:rPr>
              <a:t>10, </a:t>
            </a:r>
            <a:r>
              <a:rPr lang="ko-KR" altLang="en-US" sz="800" dirty="0" smtClean="0">
                <a:latin typeface="+mj-lt"/>
              </a:rPr>
              <a:t>간호</a:t>
            </a:r>
            <a:r>
              <a:rPr lang="en-US" altLang="ko-KR" sz="800" dirty="0" smtClean="0">
                <a:latin typeface="+mj-lt"/>
              </a:rPr>
              <a:t>·</a:t>
            </a:r>
            <a:r>
              <a:rPr lang="ko-KR" altLang="en-US" sz="800" dirty="0" smtClean="0">
                <a:latin typeface="+mj-lt"/>
              </a:rPr>
              <a:t>간병 </a:t>
            </a:r>
            <a:r>
              <a:rPr lang="en-US" altLang="ko-KR" sz="800" dirty="0">
                <a:latin typeface="+mj-lt"/>
              </a:rPr>
              <a:t>24, </a:t>
            </a:r>
            <a:r>
              <a:rPr lang="ko-KR" altLang="en-US" sz="800" dirty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 </a:t>
            </a:r>
            <a:r>
              <a:rPr lang="ko-KR" altLang="en-US" sz="1000" dirty="0">
                <a:latin typeface="+mj-lt"/>
              </a:rPr>
              <a:t>특실 </a:t>
            </a:r>
            <a:r>
              <a:rPr lang="en-US" altLang="ko-KR" sz="1000" dirty="0">
                <a:latin typeface="+mj-lt"/>
              </a:rPr>
              <a:t>1, 1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39</a:t>
            </a:r>
            <a:r>
              <a:rPr lang="en-US" altLang="ko-KR" sz="1000" dirty="0">
                <a:latin typeface="+mj-lt"/>
              </a:rPr>
              <a:t>, 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</a:t>
            </a:r>
            <a:r>
              <a:rPr lang="en-US" altLang="ko-KR" sz="1000" dirty="0" smtClean="0">
                <a:latin typeface="+mj-lt"/>
              </a:rPr>
              <a:t>4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24, 5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195</a:t>
            </a:r>
            <a:r>
              <a:rPr lang="en-US" altLang="ko-KR" sz="1000" dirty="0" smtClean="0">
                <a:latin typeface="+mj-lt"/>
              </a:rPr>
              <a:t>,</a:t>
            </a:r>
          </a:p>
          <a:p>
            <a:pPr fontAlgn="base" latinLnBrk="0"/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2507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246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79,431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23,223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(29.2%)</a:t>
            </a:r>
          </a:p>
          <a:p>
            <a:pPr fontAlgn="base" latinLnBrk="0"/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900" dirty="0" smtClean="0">
                <a:latin typeface="+mj-lt"/>
              </a:rPr>
              <a:t>※ 2021. 12. 31.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754726"/>
                <a:ext cx="866353" cy="588193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80,086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32.2%)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3" y="4764503"/>
                <a:ext cx="719978" cy="437114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25,287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(10.2%)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864391"/>
                <a:ext cx="65481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27,962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(11.3%)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4" y="3974846"/>
                <a:ext cx="786032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27,321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11.0%)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5" y="3033081"/>
                <a:ext cx="76275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27,019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6" y="2788177"/>
                <a:ext cx="640349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21,902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8.8%)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9" y="3279201"/>
                <a:ext cx="62470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38,860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(15.6%)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0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298738"/>
              </p:ext>
            </p:extLst>
          </p:nvPr>
        </p:nvGraphicFramePr>
        <p:xfrm>
          <a:off x="4827759" y="1889219"/>
          <a:ext cx="3848696" cy="362801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62174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val="2229861053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val="1179642234"/>
                    </a:ext>
                  </a:extLst>
                </a:gridCol>
              </a:tblGrid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구분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정원</a:t>
                      </a:r>
                      <a:r>
                        <a:rPr lang="en-US" altLang="ko-KR" sz="1050" dirty="0" smtClean="0">
                          <a:latin typeface="+mn-lt"/>
                        </a:rPr>
                        <a:t>(A)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현원</a:t>
                      </a:r>
                      <a:r>
                        <a:rPr lang="en-US" altLang="ko-KR" sz="1050" dirty="0" smtClean="0">
                          <a:latin typeface="+mn-lt"/>
                        </a:rPr>
                        <a:t>(B)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증감</a:t>
                      </a:r>
                      <a:r>
                        <a:rPr lang="en-US" altLang="ko-KR" sz="1050" dirty="0" smtClean="0">
                          <a:latin typeface="+mn-lt"/>
                        </a:rPr>
                        <a:t>(B-A)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331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n-lt"/>
                        </a:rPr>
                        <a:t>합계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lt"/>
                        </a:rPr>
                        <a:t>397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lt"/>
                        </a:rPr>
                        <a:t>359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1" dirty="0" smtClean="0">
                          <a:latin typeface="+mn-lt"/>
                        </a:rPr>
                        <a:t>38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원장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-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의사직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37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29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8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약사직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4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347771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간호직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160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150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10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663107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사무직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25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19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6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405635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보건직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685732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시설관리직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83800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간호조무직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29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499694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공무직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26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6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009285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6804249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(2021. 12. 31.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42532" y="559986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7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파견의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6)</a:t>
            </a:r>
            <a:endParaRPr lang="ko-KR" altLang="en-US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1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실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·2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40" y="2112368"/>
            <a:ext cx="4168184" cy="4006079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+mj-ea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+mj-ea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경영전략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04048" y="1087522"/>
            <a:ext cx="3778650" cy="4980965"/>
            <a:chOff x="4933551" y="1159229"/>
            <a:chExt cx="3778650" cy="5064563"/>
          </a:xfrm>
        </p:grpSpPr>
        <p:grpSp>
          <p:nvGrpSpPr>
            <p:cNvPr id="27" name="그룹 26"/>
            <p:cNvGrpSpPr/>
            <p:nvPr/>
          </p:nvGrpSpPr>
          <p:grpSpPr>
            <a:xfrm>
              <a:off x="4933551" y="1159229"/>
              <a:ext cx="3778650" cy="5064563"/>
              <a:chOff x="4743923" y="692696"/>
              <a:chExt cx="3968277" cy="5504938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723071"/>
                <a:ext cx="3711373" cy="2352687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1340770"/>
                <a:ext cx="3951287" cy="4856864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4743923" y="692696"/>
                <a:ext cx="3959223" cy="406400"/>
                <a:chOff x="433390" y="985824"/>
                <a:chExt cx="3959223" cy="406400"/>
              </a:xfrm>
            </p:grpSpPr>
            <p:sp>
              <p:nvSpPr>
                <p:cNvPr id="32" name="AutoShape 3"/>
                <p:cNvSpPr>
                  <a:spLocks noChangeArrowheads="1"/>
                </p:cNvSpPr>
                <p:nvPr/>
              </p:nvSpPr>
              <p:spPr bwMode="gray">
                <a:xfrm>
                  <a:off x="433390" y="985824"/>
                  <a:ext cx="3959223" cy="4064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rgbClr val="C0C0C0">
                        <a:gamma/>
                        <a:tint val="15294"/>
                        <a:invGamma/>
                      </a:srgbClr>
                    </a:gs>
                    <a:gs pos="100000">
                      <a:srgbClr val="C0C0C0"/>
                    </a:gs>
                  </a:gsLst>
                  <a:lin ang="2700000" scaled="1"/>
                </a:gradFill>
                <a:ln w="28575">
                  <a:solidFill>
                    <a:srgbClr val="969696"/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3" name="Rectangle 4"/>
                <p:cNvSpPr>
                  <a:spLocks noChangeArrowheads="1"/>
                </p:cNvSpPr>
                <p:nvPr/>
              </p:nvSpPr>
              <p:spPr bwMode="auto">
                <a:xfrm>
                  <a:off x="1949579" y="1040442"/>
                  <a:ext cx="902811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400" kern="0" dirty="0" smtClean="0">
                      <a:latin typeface="HY울릉도M" pitchFamily="18" charset="-127"/>
                      <a:ea typeface="HY울릉도M" pitchFamily="18" charset="-127"/>
                    </a:rPr>
                    <a:t>심볼마크</a:t>
                  </a:r>
                  <a:endParaRPr kumimoji="0" lang="en-US" altLang="ko-KR" sz="1400" kern="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grpSp>
              <p:nvGrpSpPr>
                <p:cNvPr id="34" name="Group 5"/>
                <p:cNvGrpSpPr>
                  <a:grpSpLocks/>
                </p:cNvGrpSpPr>
                <p:nvPr/>
              </p:nvGrpSpPr>
              <p:grpSpPr bwMode="auto">
                <a:xfrm>
                  <a:off x="560390" y="1076311"/>
                  <a:ext cx="228600" cy="228600"/>
                  <a:chOff x="2161" y="696"/>
                  <a:chExt cx="1360" cy="1356"/>
                </a:xfrm>
              </p:grpSpPr>
              <p:grpSp>
                <p:nvGrpSpPr>
                  <p:cNvPr id="49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54" name="Oval 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5" name="Oval 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6" name="Oval 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7" name="Oval 1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8" name="Oval 1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50" name="Oval 12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5" name="Group 13"/>
                <p:cNvGrpSpPr>
                  <a:grpSpLocks/>
                </p:cNvGrpSpPr>
                <p:nvPr/>
              </p:nvGrpSpPr>
              <p:grpSpPr bwMode="auto">
                <a:xfrm>
                  <a:off x="4029072" y="1066786"/>
                  <a:ext cx="247650" cy="247650"/>
                  <a:chOff x="2161" y="696"/>
                  <a:chExt cx="1360" cy="1356"/>
                </a:xfrm>
              </p:grpSpPr>
              <p:grpSp>
                <p:nvGrpSpPr>
                  <p:cNvPr id="36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42" name="Oval 1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5" name="Oval 1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6" name="Oval 1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7" name="Oval 1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8" name="Oval 1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0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2181795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316673" y="1087522"/>
            <a:ext cx="4433011" cy="4980965"/>
            <a:chOff x="316673" y="1087522"/>
            <a:chExt cx="4433011" cy="4980965"/>
          </a:xfrm>
        </p:grpSpPr>
        <p:grpSp>
          <p:nvGrpSpPr>
            <p:cNvPr id="22" name="그룹 21"/>
            <p:cNvGrpSpPr/>
            <p:nvPr/>
          </p:nvGrpSpPr>
          <p:grpSpPr>
            <a:xfrm>
              <a:off x="579888" y="1087522"/>
              <a:ext cx="3906581" cy="719007"/>
              <a:chOff x="383078" y="1121419"/>
              <a:chExt cx="3906581" cy="762500"/>
            </a:xfrm>
          </p:grpSpPr>
          <p:sp>
            <p:nvSpPr>
              <p:cNvPr id="23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 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 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6673" y="2127373"/>
              <a:ext cx="4433011" cy="3941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81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 경영실적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038919"/>
              </p:ext>
            </p:extLst>
          </p:nvPr>
        </p:nvGraphicFramePr>
        <p:xfrm>
          <a:off x="243055" y="1855585"/>
          <a:ext cx="4400953" cy="426286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68505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7498211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</a:tblGrid>
              <a:tr h="3712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2022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dirty="0" smtClean="0">
                          <a:latin typeface="+mn-lt"/>
                        </a:rPr>
                        <a:t>(A)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dirty="0" smtClean="0">
                          <a:latin typeface="+mn-lt"/>
                        </a:rPr>
                        <a:t>(B)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48644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수입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12,908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56,884</a:t>
                      </a:r>
                      <a:endParaRPr lang="ko-KR" altLang="en-US" sz="1100" b="1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+mn-lt"/>
                        </a:rPr>
                        <a:t>69,792</a:t>
                      </a:r>
                      <a:endParaRPr lang="ko-KR" altLang="en-US" sz="1100" b="1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486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사업수익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17,339</a:t>
                      </a:r>
                      <a:endParaRPr lang="ko-KR" altLang="en-US" sz="11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36,495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lt"/>
                        </a:rPr>
                        <a:t>53,834</a:t>
                      </a:r>
                      <a:endParaRPr lang="ko-KR" altLang="en-US" sz="11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자본수입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4,381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4,484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lt"/>
                        </a:rPr>
                        <a:t>8,865</a:t>
                      </a:r>
                      <a:endParaRPr lang="ko-KR" altLang="en-US" sz="11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이월금수입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8,812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15,905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lt"/>
                        </a:rPr>
                        <a:t>7,093</a:t>
                      </a:r>
                      <a:endParaRPr lang="ko-KR" altLang="en-US" sz="11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399048"/>
                  </a:ext>
                </a:extLst>
              </a:tr>
              <a:tr h="48644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지출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12,908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56,884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69,792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47771"/>
                  </a:ext>
                </a:extLst>
              </a:tr>
              <a:tr h="486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사업비용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4,054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42,320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38,266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663107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자본지출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13,729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14,164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27,893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05635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과년도미지급금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3,233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3,633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7685732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2745792646"/>
              </p:ext>
            </p:extLst>
          </p:nvPr>
        </p:nvGraphicFramePr>
        <p:xfrm>
          <a:off x="5004048" y="1268649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5004049" y="4416426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○ </a:t>
            </a:r>
            <a:r>
              <a:rPr lang="en-US" altLang="ko-KR" sz="1500" spc="-150" dirty="0" smtClean="0">
                <a:solidFill>
                  <a:schemeClr val="tx1"/>
                </a:solidFill>
              </a:rPr>
              <a:t>2022</a:t>
            </a:r>
            <a:r>
              <a:rPr lang="ko-KR" altLang="en-US" sz="1500" spc="-150" dirty="0" smtClean="0">
                <a:solidFill>
                  <a:schemeClr val="tx1"/>
                </a:solidFill>
              </a:rPr>
              <a:t>년도 세입</a:t>
            </a:r>
            <a:r>
              <a:rPr lang="en-US" altLang="ko-KR" sz="1500" spc="-150" dirty="0" smtClean="0">
                <a:solidFill>
                  <a:schemeClr val="tx1"/>
                </a:solidFill>
              </a:rPr>
              <a:t>·</a:t>
            </a:r>
            <a:r>
              <a:rPr lang="ko-KR" altLang="en-US" sz="1500" spc="-150" dirty="0" smtClean="0">
                <a:solidFill>
                  <a:schemeClr val="tx1"/>
                </a:solidFill>
              </a:rPr>
              <a:t>세출 총 예산 </a:t>
            </a:r>
            <a:r>
              <a:rPr lang="en-US" altLang="ko-KR" sz="1500" spc="-150" dirty="0" smtClean="0">
                <a:solidFill>
                  <a:schemeClr val="tx1"/>
                </a:solidFill>
              </a:rPr>
              <a:t>56,884</a:t>
            </a:r>
            <a:r>
              <a:rPr lang="ko-KR" altLang="en-US" sz="1500" spc="-150" dirty="0" smtClean="0">
                <a:solidFill>
                  <a:schemeClr val="tx1"/>
                </a:solidFill>
              </a:rPr>
              <a:t>백만원</a:t>
            </a:r>
            <a:endParaRPr lang="en-US" altLang="ko-KR" sz="1500" spc="-15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’21</a:t>
            </a:r>
            <a:r>
              <a:rPr lang="ko-KR" altLang="en-US" sz="1300" dirty="0" smtClean="0">
                <a:solidFill>
                  <a:schemeClr val="tx1"/>
                </a:solidFill>
              </a:rPr>
              <a:t>년 대비 수입</a:t>
            </a:r>
            <a:r>
              <a:rPr lang="en-US" altLang="ko-KR" sz="1300" dirty="0" smtClean="0">
                <a:solidFill>
                  <a:schemeClr val="tx1"/>
                </a:solidFill>
              </a:rPr>
              <a:t>/</a:t>
            </a:r>
            <a:r>
              <a:rPr lang="ko-KR" altLang="en-US" sz="1300" dirty="0" smtClean="0">
                <a:solidFill>
                  <a:schemeClr val="tx1"/>
                </a:solidFill>
              </a:rPr>
              <a:t>지출 총계 </a:t>
            </a:r>
            <a:r>
              <a:rPr lang="en-US" altLang="ko-KR" sz="1300" dirty="0" smtClean="0">
                <a:solidFill>
                  <a:schemeClr val="tx1"/>
                </a:solidFill>
              </a:rPr>
              <a:t>12,908</a:t>
            </a:r>
            <a:r>
              <a:rPr lang="ko-KR" altLang="en-US" sz="1300" dirty="0" smtClean="0">
                <a:solidFill>
                  <a:schemeClr val="tx1"/>
                </a:solidFill>
              </a:rPr>
              <a:t>백만원 감소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</a:t>
            </a:r>
            <a:r>
              <a:rPr lang="ko-KR" altLang="en-US" sz="1300" spc="-170" dirty="0" smtClean="0">
                <a:solidFill>
                  <a:schemeClr val="tx1"/>
                </a:solidFill>
              </a:rPr>
              <a:t>예산 규모 </a:t>
            </a:r>
            <a:r>
              <a:rPr lang="en-US" altLang="ko-KR" sz="1300" spc="-170" dirty="0" smtClean="0">
                <a:solidFill>
                  <a:schemeClr val="tx1"/>
                </a:solidFill>
              </a:rPr>
              <a:t>: </a:t>
            </a:r>
            <a:r>
              <a:rPr lang="ko-KR" altLang="en-US" sz="1300" spc="-170" dirty="0" smtClean="0">
                <a:solidFill>
                  <a:schemeClr val="tx1"/>
                </a:solidFill>
              </a:rPr>
              <a:t>국비 </a:t>
            </a:r>
            <a:r>
              <a:rPr lang="en-US" altLang="ko-KR" sz="1300" spc="-170" dirty="0" smtClean="0">
                <a:solidFill>
                  <a:schemeClr val="tx1"/>
                </a:solidFill>
              </a:rPr>
              <a:t>2,015, </a:t>
            </a:r>
            <a:r>
              <a:rPr lang="ko-KR" altLang="en-US" sz="1300" spc="-170" dirty="0" smtClean="0">
                <a:solidFill>
                  <a:schemeClr val="tx1"/>
                </a:solidFill>
              </a:rPr>
              <a:t>도비 </a:t>
            </a:r>
            <a:r>
              <a:rPr lang="en-US" altLang="ko-KR" sz="1300" spc="-170" dirty="0" smtClean="0">
                <a:solidFill>
                  <a:schemeClr val="tx1"/>
                </a:solidFill>
              </a:rPr>
              <a:t>4,846, </a:t>
            </a:r>
            <a:r>
              <a:rPr lang="ko-KR" altLang="en-US" sz="1300" spc="-170" dirty="0" err="1" smtClean="0">
                <a:solidFill>
                  <a:schemeClr val="tx1"/>
                </a:solidFill>
              </a:rPr>
              <a:t>시군비</a:t>
            </a:r>
            <a:r>
              <a:rPr lang="ko-KR" altLang="en-US" sz="1300" spc="-170" dirty="0" smtClean="0">
                <a:solidFill>
                  <a:schemeClr val="tx1"/>
                </a:solidFill>
              </a:rPr>
              <a:t> </a:t>
            </a:r>
            <a:r>
              <a:rPr lang="en-US" altLang="ko-KR" sz="1300" spc="-170" dirty="0" smtClean="0">
                <a:solidFill>
                  <a:schemeClr val="tx1"/>
                </a:solidFill>
              </a:rPr>
              <a:t>131, </a:t>
            </a:r>
            <a:r>
              <a:rPr lang="ko-KR" altLang="en-US" sz="1300" spc="-170" dirty="0" smtClean="0">
                <a:solidFill>
                  <a:schemeClr val="tx1"/>
                </a:solidFill>
              </a:rPr>
              <a:t>자비 </a:t>
            </a:r>
            <a:r>
              <a:rPr lang="en-US" altLang="ko-KR" sz="1300" spc="-170" dirty="0" smtClean="0">
                <a:solidFill>
                  <a:schemeClr val="tx1"/>
                </a:solidFill>
              </a:rPr>
              <a:t>49,892</a:t>
            </a:r>
          </a:p>
          <a:p>
            <a:pPr>
              <a:lnSpc>
                <a:spcPct val="150000"/>
              </a:lnSpc>
            </a:pPr>
            <a:endParaRPr lang="en-US" altLang="ko-KR" sz="1300" spc="-170" dirty="0" smtClean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004048" y="3865681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예산 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75072" y="1536789"/>
            <a:ext cx="1253112" cy="395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04430" y="153920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124554" y="1403984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698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31378" y="1667753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569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79286" y="4653136"/>
            <a:ext cx="406472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79286" y="2703783"/>
            <a:ext cx="406472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3707904" y="1642855"/>
            <a:ext cx="102574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443852"/>
              </p:ext>
            </p:extLst>
          </p:nvPr>
        </p:nvGraphicFramePr>
        <p:xfrm>
          <a:off x="243055" y="1855585"/>
          <a:ext cx="4404374" cy="425783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9783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692496"/>
                    </a:ext>
                  </a:extLst>
                </a:gridCol>
                <a:gridCol w="1325156">
                  <a:extLst>
                    <a:ext uri="{9D8B030D-6E8A-4147-A177-3AD203B41FA5}">
                      <a16:colId xmlns:a16="http://schemas.microsoft.com/office/drawing/2014/main" val="2270742361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</a:tblGrid>
              <a:tr h="38693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’21. 11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’20. 11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38851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자산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3,400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57,085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53,685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386932">
                <a:tc rowSpan="2"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유동자산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3,881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22,267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18,386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비유동자산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0" dirty="0" smtClean="0">
                          <a:latin typeface="+mn-lt"/>
                        </a:rPr>
                        <a:t>481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34,818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35,299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38693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부채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798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35,870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36,668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47771"/>
                  </a:ext>
                </a:extLst>
              </a:tr>
              <a:tr h="386932">
                <a:tc rowSpan="5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유동부채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0" dirty="0" smtClean="0">
                          <a:latin typeface="+mn-lt"/>
                        </a:rPr>
                        <a:t>3,427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1,216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4,643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63107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비유동부채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2,629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34,654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32,025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05635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장기차입금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0" dirty="0" smtClean="0">
                          <a:latin typeface="+mn-lt"/>
                        </a:rPr>
                        <a:t>200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15,204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15,404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85732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퇴직급여충당부채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2,829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19,361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16,532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3800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임대보증금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-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499694"/>
                  </a:ext>
                </a:extLst>
              </a:tr>
              <a:tr h="386932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자본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4,198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21,215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17,017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009285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403493420"/>
              </p:ext>
            </p:extLst>
          </p:nvPr>
        </p:nvGraphicFramePr>
        <p:xfrm>
          <a:off x="5004048" y="1268649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5004049" y="4416426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○ </a:t>
            </a:r>
            <a:r>
              <a:rPr lang="en-US" altLang="ko-KR" sz="1500" dirty="0" smtClean="0">
                <a:solidFill>
                  <a:schemeClr val="tx1"/>
                </a:solidFill>
              </a:rPr>
              <a:t>’21. 11</a:t>
            </a:r>
            <a:r>
              <a:rPr lang="ko-KR" altLang="en-US" sz="1500" dirty="0" smtClean="0">
                <a:solidFill>
                  <a:schemeClr val="tx1"/>
                </a:solidFill>
              </a:rPr>
              <a:t>월 자본 총액</a:t>
            </a:r>
            <a:r>
              <a:rPr lang="en-US" altLang="ko-KR" sz="1500" dirty="0" smtClean="0">
                <a:solidFill>
                  <a:schemeClr val="tx1"/>
                </a:solidFill>
              </a:rPr>
              <a:t> 21,215</a:t>
            </a:r>
            <a:r>
              <a:rPr lang="ko-KR" altLang="en-US" sz="1500" dirty="0" smtClean="0">
                <a:solidFill>
                  <a:schemeClr val="tx1"/>
                </a:solidFill>
              </a:rPr>
              <a:t>백만원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’20</a:t>
            </a:r>
            <a:r>
              <a:rPr lang="ko-KR" altLang="en-US" sz="1300" dirty="0" smtClean="0">
                <a:solidFill>
                  <a:schemeClr val="tx1"/>
                </a:solidFill>
              </a:rPr>
              <a:t>년 자본 총액 대비 </a:t>
            </a:r>
            <a:r>
              <a:rPr lang="en-US" altLang="ko-KR" sz="1300" dirty="0" smtClean="0">
                <a:solidFill>
                  <a:schemeClr val="tx1"/>
                </a:solidFill>
              </a:rPr>
              <a:t>4,198</a:t>
            </a:r>
            <a:r>
              <a:rPr lang="ko-KR" altLang="en-US" sz="1300" dirty="0" smtClean="0">
                <a:solidFill>
                  <a:schemeClr val="tx1"/>
                </a:solidFill>
              </a:rPr>
              <a:t>백만원 증가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</a:t>
            </a:r>
            <a:r>
              <a:rPr lang="en-US" altLang="ko-KR" sz="1300" dirty="0">
                <a:solidFill>
                  <a:schemeClr val="tx1"/>
                </a:solidFill>
              </a:rPr>
              <a:t>- </a:t>
            </a:r>
            <a:r>
              <a:rPr lang="en-US" altLang="ko-KR" sz="1300" dirty="0" smtClean="0">
                <a:solidFill>
                  <a:schemeClr val="tx1"/>
                </a:solidFill>
              </a:rPr>
              <a:t>’20</a:t>
            </a:r>
            <a:r>
              <a:rPr lang="ko-KR" altLang="en-US" sz="1300" dirty="0" smtClean="0">
                <a:solidFill>
                  <a:schemeClr val="tx1"/>
                </a:solidFill>
              </a:rPr>
              <a:t>년 동월대비 부채비율 </a:t>
            </a:r>
            <a:r>
              <a:rPr lang="en-US" altLang="ko-KR" sz="1300" dirty="0" smtClean="0">
                <a:solidFill>
                  <a:schemeClr val="tx1"/>
                </a:solidFill>
              </a:rPr>
              <a:t>46% </a:t>
            </a:r>
            <a:r>
              <a:rPr lang="ko-KR" altLang="en-US" sz="1300" dirty="0" smtClean="0">
                <a:solidFill>
                  <a:schemeClr val="tx1"/>
                </a:solidFill>
              </a:rPr>
              <a:t>감소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  ※ </a:t>
            </a:r>
            <a:r>
              <a:rPr lang="ko-KR" altLang="en-US" sz="1100" dirty="0" smtClean="0">
                <a:solidFill>
                  <a:schemeClr val="tx1"/>
                </a:solidFill>
              </a:rPr>
              <a:t>부채비율 </a:t>
            </a:r>
            <a:r>
              <a:rPr lang="en-US" altLang="ko-KR" sz="1100" dirty="0" smtClean="0">
                <a:solidFill>
                  <a:schemeClr val="tx1"/>
                </a:solidFill>
              </a:rPr>
              <a:t>= </a:t>
            </a:r>
            <a:r>
              <a:rPr lang="ko-KR" altLang="en-US" sz="1100" dirty="0" smtClean="0">
                <a:solidFill>
                  <a:schemeClr val="tx1"/>
                </a:solidFill>
              </a:rPr>
              <a:t>부채 총계 </a:t>
            </a:r>
            <a:r>
              <a:rPr lang="en-US" altLang="ko-KR" sz="1100" dirty="0" smtClean="0">
                <a:solidFill>
                  <a:schemeClr val="tx1"/>
                </a:solidFill>
              </a:rPr>
              <a:t>÷ </a:t>
            </a:r>
            <a:r>
              <a:rPr lang="ko-KR" altLang="en-US" sz="1100" dirty="0" smtClean="0">
                <a:solidFill>
                  <a:schemeClr val="tx1"/>
                </a:solidFill>
              </a:rPr>
              <a:t>자본 총계 </a:t>
            </a:r>
            <a:r>
              <a:rPr lang="en-US" altLang="ko-KR" sz="1100" dirty="0" smtClean="0">
                <a:solidFill>
                  <a:schemeClr val="tx1"/>
                </a:solidFill>
              </a:rPr>
              <a:t>× 100</a:t>
            </a:r>
            <a:endParaRPr lang="en-US" altLang="ko-KR" sz="13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823192" y="1570039"/>
            <a:ext cx="1160595" cy="200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724128" y="181902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6319448" y="140354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143%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524328" y="1375747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215%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707904" y="1642855"/>
            <a:ext cx="102574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9286" y="4563560"/>
            <a:ext cx="4064722" cy="7627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004048" y="3865681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재무 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7525"/>
              </p:ext>
            </p:extLst>
          </p:nvPr>
        </p:nvGraphicFramePr>
        <p:xfrm>
          <a:off x="243055" y="1855585"/>
          <a:ext cx="4404374" cy="425783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9783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1533436">
                  <a:extLst>
                    <a:ext uri="{9D8B030D-6E8A-4147-A177-3AD203B41FA5}">
                      <a16:colId xmlns:a16="http://schemas.microsoft.com/office/drawing/2014/main" val="503692496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</a:tblGrid>
              <a:tr h="43011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’21.</a:t>
                      </a:r>
                      <a:r>
                        <a:rPr lang="en-US" altLang="ko-KR" sz="1100" baseline="0" dirty="0" smtClean="0">
                          <a:latin typeface="+mn-lt"/>
                        </a:rPr>
                        <a:t> 11</a:t>
                      </a:r>
                      <a:r>
                        <a:rPr lang="ko-KR" altLang="en-US" sz="1100" baseline="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’20.</a:t>
                      </a:r>
                      <a:r>
                        <a:rPr lang="en-US" altLang="ko-KR" sz="1100" baseline="0" dirty="0" smtClean="0">
                          <a:latin typeface="+mn-lt"/>
                        </a:rPr>
                        <a:t> 11</a:t>
                      </a:r>
                      <a:r>
                        <a:rPr lang="ko-KR" altLang="en-US" sz="1100" baseline="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38504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수익 총계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(A)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15,599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44,777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29,178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430114">
                <a:tc rowSpan="2"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의료수익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6,213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15,760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21,973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43011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의료외수익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21,812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29,017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7,205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43011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비용 총계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(B)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2,071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34,741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32,670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347771"/>
                  </a:ext>
                </a:extLst>
              </a:tr>
              <a:tr h="430114">
                <a:tc row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인건비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2,197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23,938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21,741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663107"/>
                  </a:ext>
                </a:extLst>
              </a:tr>
              <a:tr h="43011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재료비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1,446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2,550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3,996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05635"/>
                  </a:ext>
                </a:extLst>
              </a:tr>
              <a:tr h="43011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관리운영비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1,335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6,889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5,554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85732"/>
                  </a:ext>
                </a:extLst>
              </a:tr>
              <a:tr h="4318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의료외비용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1,364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1,379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3800"/>
                  </a:ext>
                </a:extLst>
              </a:tr>
              <a:tr h="43011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err="1" smtClean="0">
                          <a:latin typeface="+mn-lt"/>
                        </a:rPr>
                        <a:t>당기순손익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(A-B)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13,528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10,036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3,492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009285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손익계산서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004049" y="4416426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○ </a:t>
            </a:r>
            <a:r>
              <a:rPr lang="en-US" altLang="ko-KR" sz="1500" dirty="0" smtClean="0">
                <a:solidFill>
                  <a:schemeClr val="tx1"/>
                </a:solidFill>
              </a:rPr>
              <a:t>’21. 11</a:t>
            </a:r>
            <a:r>
              <a:rPr lang="ko-KR" altLang="en-US" sz="1500" dirty="0" smtClean="0">
                <a:solidFill>
                  <a:schemeClr val="tx1"/>
                </a:solidFill>
              </a:rPr>
              <a:t>월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당기순손익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</a:rPr>
              <a:t>10,036</a:t>
            </a:r>
            <a:r>
              <a:rPr lang="ko-KR" altLang="en-US" sz="1500" dirty="0" smtClean="0">
                <a:solidFill>
                  <a:schemeClr val="tx1"/>
                </a:solidFill>
              </a:rPr>
              <a:t>백만원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’20</a:t>
            </a:r>
            <a:r>
              <a:rPr lang="ko-KR" altLang="en-US" sz="1300" dirty="0" smtClean="0">
                <a:solidFill>
                  <a:schemeClr val="tx1"/>
                </a:solidFill>
              </a:rPr>
              <a:t>년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당기순손익</a:t>
            </a:r>
            <a:r>
              <a:rPr lang="ko-KR" altLang="en-US" sz="1300" dirty="0" smtClean="0">
                <a:solidFill>
                  <a:schemeClr val="tx1"/>
                </a:solidFill>
              </a:rPr>
              <a:t> 대비 </a:t>
            </a:r>
            <a:r>
              <a:rPr lang="en-US" altLang="ko-KR" sz="1300" dirty="0" smtClean="0">
                <a:solidFill>
                  <a:schemeClr val="tx1"/>
                </a:solidFill>
              </a:rPr>
              <a:t>13,528</a:t>
            </a:r>
            <a:r>
              <a:rPr lang="ko-KR" altLang="en-US" sz="1300" dirty="0" smtClean="0">
                <a:solidFill>
                  <a:schemeClr val="tx1"/>
                </a:solidFill>
              </a:rPr>
              <a:t>백만원 증가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’20</a:t>
            </a:r>
            <a:r>
              <a:rPr lang="ko-KR" altLang="en-US" sz="1300" dirty="0" smtClean="0">
                <a:solidFill>
                  <a:schemeClr val="tx1"/>
                </a:solidFill>
              </a:rPr>
              <a:t>년 동월대비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의료손실</a:t>
            </a:r>
            <a:r>
              <a:rPr lang="ko-KR" altLang="en-US" sz="1300" dirty="0" smtClean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8,299</a:t>
            </a:r>
            <a:r>
              <a:rPr lang="ko-KR" altLang="en-US" sz="13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300" dirty="0" smtClean="0">
                <a:solidFill>
                  <a:schemeClr val="tx1"/>
                </a:solidFill>
              </a:rPr>
              <a:t> </a:t>
            </a:r>
            <a:r>
              <a:rPr lang="ko-KR" altLang="en-US" sz="1300" dirty="0" smtClean="0">
                <a:solidFill>
                  <a:schemeClr val="tx1"/>
                </a:solidFill>
              </a:rPr>
              <a:t>증가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100" spc="-150" dirty="0" smtClean="0">
                <a:solidFill>
                  <a:schemeClr val="tx1"/>
                </a:solidFill>
              </a:rPr>
              <a:t>    ※  </a:t>
            </a:r>
            <a:r>
              <a:rPr lang="ko-KR" altLang="en-US" sz="1100" spc="-150" dirty="0" err="1" smtClean="0">
                <a:solidFill>
                  <a:schemeClr val="tx1"/>
                </a:solidFill>
              </a:rPr>
              <a:t>의료손익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 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= </a:t>
            </a:r>
            <a:r>
              <a:rPr lang="ko-KR" altLang="en-US" sz="1100" spc="-150" dirty="0" err="1" smtClean="0">
                <a:solidFill>
                  <a:schemeClr val="tx1"/>
                </a:solidFill>
              </a:rPr>
              <a:t>의료수익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 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– 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의료비용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(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인건비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재료비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100" spc="-150" dirty="0" smtClean="0">
                <a:solidFill>
                  <a:schemeClr val="tx1"/>
                </a:solidFill>
              </a:rPr>
              <a:t>관리운영비</a:t>
            </a:r>
            <a:r>
              <a:rPr lang="en-US" altLang="ko-KR" sz="1100" spc="-150" dirty="0" smtClean="0">
                <a:solidFill>
                  <a:schemeClr val="tx1"/>
                </a:solidFill>
              </a:rPr>
              <a:t>)</a:t>
            </a:r>
            <a:endParaRPr lang="en-US" altLang="ko-KR" sz="1100" spc="-150" dirty="0">
              <a:solidFill>
                <a:schemeClr val="tx1"/>
              </a:solidFill>
            </a:endParaRPr>
          </a:p>
        </p:txBody>
      </p:sp>
      <p:graphicFrame>
        <p:nvGraphicFramePr>
          <p:cNvPr id="34" name="차트 33"/>
          <p:cNvGraphicFramePr/>
          <p:nvPr>
            <p:extLst>
              <p:ext uri="{D42A27DB-BD31-4B8C-83A1-F6EECF244321}">
                <p14:modId xmlns:p14="http://schemas.microsoft.com/office/powerpoint/2010/main" val="2602387103"/>
              </p:ext>
            </p:extLst>
          </p:nvPr>
        </p:nvGraphicFramePr>
        <p:xfrm>
          <a:off x="5004048" y="1268649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직사각형 34"/>
          <p:cNvSpPr/>
          <p:nvPr/>
        </p:nvSpPr>
        <p:spPr>
          <a:xfrm>
            <a:off x="4803036" y="1663506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의료손익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△37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704883" y="1766391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335360" y="136933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180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505083" y="1874453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△93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707904" y="1642855"/>
            <a:ext cx="102574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563545" y="2648007"/>
            <a:ext cx="4064722" cy="4760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563545" y="3940399"/>
            <a:ext cx="4064722" cy="4760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5004048" y="3865681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손익 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8144352" y="157739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△176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진료현황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073184"/>
              </p:ext>
            </p:extLst>
          </p:nvPr>
        </p:nvGraphicFramePr>
        <p:xfrm>
          <a:off x="332162" y="1546297"/>
          <a:ext cx="8484575" cy="195471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9398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749821134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959618296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947411429"/>
                    </a:ext>
                  </a:extLst>
                </a:gridCol>
              </a:tblGrid>
              <a:tr h="32378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/>
                        <a:t>실적</a:t>
                      </a:r>
                      <a:endParaRPr lang="ko-KR" altLang="en-US" sz="11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dirty="0" smtClean="0">
                          <a:latin typeface="+mn-lt"/>
                        </a:rPr>
                        <a:t>년 계획</a:t>
                      </a:r>
                      <a:r>
                        <a:rPr lang="en-US" altLang="ko-KR" sz="1100" dirty="0" smtClean="0">
                          <a:latin typeface="+mn-lt"/>
                        </a:rPr>
                        <a:t>(C)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달성률</a:t>
                      </a:r>
                      <a:r>
                        <a:rPr lang="en-US" altLang="ko-KR" sz="1100" dirty="0" smtClean="0">
                          <a:latin typeface="+mn-lt"/>
                        </a:rPr>
                        <a:t>(A/C)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32378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(A)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2020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(B)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10111"/>
                  </a:ext>
                </a:extLst>
              </a:tr>
              <a:tr h="32378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총 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28,421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181,895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210,316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174,209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104.4%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32378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입 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29,625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21,796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51,421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20,659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105.5%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32378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외 </a:t>
                      </a:r>
                      <a:r>
                        <a:rPr lang="ko-KR" altLang="en-US" sz="1100" dirty="0" err="1" smtClean="0">
                          <a:latin typeface="+mn-lt"/>
                        </a:rPr>
                        <a:t>래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6,015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129,922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135,937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121,650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106.8%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33581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검 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7,219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30,177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22,958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31,900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94.6%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399048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총괄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5884056" y="1346352"/>
            <a:ext cx="3007402" cy="209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35" name="차트 34"/>
          <p:cNvGraphicFramePr/>
          <p:nvPr>
            <p:extLst>
              <p:ext uri="{D42A27DB-BD31-4B8C-83A1-F6EECF244321}">
                <p14:modId xmlns:p14="http://schemas.microsoft.com/office/powerpoint/2010/main" val="508116136"/>
              </p:ext>
            </p:extLst>
          </p:nvPr>
        </p:nvGraphicFramePr>
        <p:xfrm>
          <a:off x="579286" y="3784296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4917551" y="4389012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○ 총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</a:rPr>
              <a:t>: 181,895</a:t>
            </a:r>
            <a:r>
              <a:rPr lang="ko-KR" altLang="en-US" sz="1500" dirty="0" smtClean="0">
                <a:solidFill>
                  <a:schemeClr val="tx1"/>
                </a:solidFill>
              </a:rPr>
              <a:t>명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 - 2021</a:t>
            </a:r>
            <a:r>
              <a:rPr lang="ko-KR" altLang="en-US" sz="1300" dirty="0" smtClean="0">
                <a:solidFill>
                  <a:schemeClr val="tx1"/>
                </a:solidFill>
              </a:rPr>
              <a:t>년 계획 대비 </a:t>
            </a:r>
            <a:r>
              <a:rPr lang="en-US" altLang="ko-KR" sz="1300" dirty="0" smtClean="0">
                <a:solidFill>
                  <a:schemeClr val="tx1"/>
                </a:solidFill>
              </a:rPr>
              <a:t>7,686</a:t>
            </a:r>
            <a:r>
              <a:rPr lang="ko-KR" altLang="en-US" sz="1300" dirty="0" smtClean="0">
                <a:solidFill>
                  <a:schemeClr val="tx1"/>
                </a:solidFill>
              </a:rPr>
              <a:t>명 초과달성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 smtClean="0">
                <a:solidFill>
                  <a:schemeClr val="tx1"/>
                </a:solidFill>
              </a:rPr>
              <a:t>  - 2021</a:t>
            </a:r>
            <a:r>
              <a:rPr lang="ko-KR" altLang="en-US" sz="1300" dirty="0" smtClean="0">
                <a:solidFill>
                  <a:schemeClr val="tx1"/>
                </a:solidFill>
              </a:rPr>
              <a:t>년 계획 대비 목표 달성도 </a:t>
            </a:r>
            <a:r>
              <a:rPr lang="en-US" altLang="ko-KR" sz="1300" dirty="0" smtClean="0">
                <a:solidFill>
                  <a:schemeClr val="tx1"/>
                </a:solidFill>
              </a:rPr>
              <a:t>: 104.4%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17550" y="3838267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dirty="0" smtClean="0">
                <a:solidFill>
                  <a:schemeClr val="tx1"/>
                </a:solidFill>
              </a:rPr>
              <a:t> 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79270" y="3694285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총계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295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717179" y="3825691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290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699792" y="4178408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210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89134" y="417840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182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4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진료현황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198787"/>
              </p:ext>
            </p:extLst>
          </p:nvPr>
        </p:nvGraphicFramePr>
        <p:xfrm>
          <a:off x="332163" y="1556047"/>
          <a:ext cx="4339930" cy="25908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272010">
                  <a:extLst>
                    <a:ext uri="{9D8B030D-6E8A-4147-A177-3AD203B41FA5}">
                      <a16:colId xmlns:a16="http://schemas.microsoft.com/office/drawing/2014/main" val="749821134"/>
                    </a:ext>
                  </a:extLst>
                </a:gridCol>
                <a:gridCol w="964910">
                  <a:extLst>
                    <a:ext uri="{9D8B030D-6E8A-4147-A177-3AD203B41FA5}">
                      <a16:colId xmlns:a16="http://schemas.microsoft.com/office/drawing/2014/main" val="2719027367"/>
                    </a:ext>
                  </a:extLst>
                </a:gridCol>
                <a:gridCol w="1019958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937386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937386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dirty="0" smtClean="0">
                          <a:latin typeface="+mn-lt"/>
                        </a:rPr>
                        <a:t>(A)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2020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dirty="0" smtClean="0">
                          <a:latin typeface="+mn-lt"/>
                        </a:rPr>
                        <a:t>(B)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총 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35,640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151,718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187,358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0">
                <a:tc rowSpan="8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+mn-lt"/>
                        </a:rPr>
                        <a:t>입</a:t>
                      </a:r>
                      <a:endParaRPr lang="en-US" altLang="ko-KR" sz="110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+mn-lt"/>
                        </a:rPr>
                        <a:t>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남원시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33,442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2,485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35,927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주진료권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4,898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1,443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6,341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부진료권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2,983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790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3,773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3990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기 타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11,698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17,078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5,380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959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>
                          <a:latin typeface="+mn-lt"/>
                        </a:rPr>
                        <a:t>외</a:t>
                      </a:r>
                      <a:endParaRPr lang="en-US" altLang="ko-KR" sz="1100" dirty="0" smtClean="0">
                        <a:latin typeface="+mn-lt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>
                          <a:latin typeface="+mn-lt"/>
                        </a:rPr>
                        <a:t>래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남원시</a:t>
                      </a:r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8,843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93,464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102,307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7071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주진료권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1,759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11,257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13,016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2562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부진료권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1,811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8,867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10,678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633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기 타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6,398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16,334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9,936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161008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2016224" cy="288032"/>
            <a:chOff x="395536" y="1124744"/>
            <a:chExt cx="201622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83247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123728" y="1346352"/>
            <a:ext cx="2597676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58" name="차트 57"/>
          <p:cNvGraphicFramePr/>
          <p:nvPr>
            <p:extLst>
              <p:ext uri="{D42A27DB-BD31-4B8C-83A1-F6EECF244321}">
                <p14:modId xmlns:p14="http://schemas.microsoft.com/office/powerpoint/2010/main" val="1647332087"/>
              </p:ext>
            </p:extLst>
          </p:nvPr>
        </p:nvGraphicFramePr>
        <p:xfrm>
          <a:off x="5004048" y="1124744"/>
          <a:ext cx="3744416" cy="2435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직사각형 60"/>
          <p:cNvSpPr/>
          <p:nvPr/>
        </p:nvSpPr>
        <p:spPr>
          <a:xfrm>
            <a:off x="5719346" y="251744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78.4%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946592" y="194958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3.6%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776211" y="171576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6.6%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372200" y="1427735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11.4%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65" name="차트 64"/>
          <p:cNvGraphicFramePr/>
          <p:nvPr>
            <p:extLst>
              <p:ext uri="{D42A27DB-BD31-4B8C-83A1-F6EECF244321}">
                <p14:modId xmlns:p14="http://schemas.microsoft.com/office/powerpoint/2010/main" val="162804660"/>
              </p:ext>
            </p:extLst>
          </p:nvPr>
        </p:nvGraphicFramePr>
        <p:xfrm>
          <a:off x="5104093" y="3532319"/>
          <a:ext cx="3799145" cy="2306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7" name="직사각형 66"/>
          <p:cNvSpPr/>
          <p:nvPr/>
        </p:nvSpPr>
        <p:spPr>
          <a:xfrm>
            <a:off x="7594292" y="4678536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72.0%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372200" y="4509120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8.6%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444208" y="416403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6.8%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876256" y="387600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12.6%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32162" y="4843841"/>
            <a:ext cx="4366920" cy="1377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500" dirty="0" smtClean="0">
                <a:solidFill>
                  <a:schemeClr val="tx1"/>
                </a:solidFill>
              </a:rPr>
              <a:t>○ 총 진료</a:t>
            </a:r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</a:rPr>
              <a:t>지역별</a:t>
            </a:r>
            <a:r>
              <a:rPr lang="en-US" altLang="ko-KR" sz="1500" dirty="0" smtClean="0">
                <a:solidFill>
                  <a:schemeClr val="tx1"/>
                </a:solidFill>
              </a:rPr>
              <a:t>) </a:t>
            </a:r>
            <a:r>
              <a:rPr lang="ko-KR" altLang="en-US" sz="1500" dirty="0" smtClean="0">
                <a:solidFill>
                  <a:schemeClr val="tx1"/>
                </a:solidFill>
              </a:rPr>
              <a:t>인원 </a:t>
            </a:r>
            <a:r>
              <a:rPr lang="en-US" altLang="ko-KR" sz="1500" dirty="0" smtClean="0">
                <a:solidFill>
                  <a:schemeClr val="tx1"/>
                </a:solidFill>
              </a:rPr>
              <a:t>151,718</a:t>
            </a:r>
            <a:r>
              <a:rPr lang="ko-KR" altLang="en-US" sz="1500" dirty="0" smtClean="0">
                <a:solidFill>
                  <a:schemeClr val="tx1"/>
                </a:solidFill>
              </a:rPr>
              <a:t>명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 - </a:t>
            </a:r>
            <a:r>
              <a:rPr lang="ko-KR" altLang="en-US" sz="1300" dirty="0" smtClean="0">
                <a:solidFill>
                  <a:schemeClr val="tx1"/>
                </a:solidFill>
              </a:rPr>
              <a:t>전년대비 </a:t>
            </a:r>
            <a:r>
              <a:rPr lang="en-US" altLang="ko-KR" sz="1300" dirty="0" smtClean="0">
                <a:solidFill>
                  <a:schemeClr val="tx1"/>
                </a:solidFill>
              </a:rPr>
              <a:t>35,640</a:t>
            </a:r>
            <a:r>
              <a:rPr lang="ko-KR" altLang="en-US" sz="1300" dirty="0" smtClean="0">
                <a:solidFill>
                  <a:schemeClr val="tx1"/>
                </a:solidFill>
              </a:rPr>
              <a:t>명 감소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 - </a:t>
            </a:r>
            <a:r>
              <a:rPr lang="ko-KR" altLang="en-US" sz="1300" dirty="0" smtClean="0">
                <a:solidFill>
                  <a:schemeClr val="tx1"/>
                </a:solidFill>
              </a:rPr>
              <a:t>전년대비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300" dirty="0" smtClean="0">
                <a:solidFill>
                  <a:schemeClr val="tx1"/>
                </a:solidFill>
              </a:rPr>
              <a:t> 달성도 </a:t>
            </a:r>
            <a:r>
              <a:rPr lang="en-US" altLang="ko-KR" sz="1300" dirty="0" smtClean="0">
                <a:solidFill>
                  <a:schemeClr val="tx1"/>
                </a:solidFill>
              </a:rPr>
              <a:t>19.02% </a:t>
            </a:r>
            <a:r>
              <a:rPr lang="ko-KR" altLang="en-US" sz="1300" dirty="0" smtClean="0">
                <a:solidFill>
                  <a:schemeClr val="tx1"/>
                </a:solidFill>
              </a:rPr>
              <a:t>감소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32162" y="4338656"/>
            <a:ext cx="4366919" cy="38648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진료인원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지역별</a:t>
            </a:r>
            <a:r>
              <a:rPr lang="en-US" altLang="ko-KR" dirty="0" smtClean="0">
                <a:solidFill>
                  <a:schemeClr val="tx1"/>
                </a:solidFill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</a:rPr>
              <a:t>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27865" y="5795942"/>
            <a:ext cx="4208751" cy="454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1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주진료권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순창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임실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장수 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11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부진료권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구례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곡성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함양</a:t>
            </a:r>
            <a:r>
              <a:rPr lang="en-US" altLang="ko-KR" sz="11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진료현황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08123"/>
              </p:ext>
            </p:extLst>
          </p:nvPr>
        </p:nvGraphicFramePr>
        <p:xfrm>
          <a:off x="332162" y="1556042"/>
          <a:ext cx="8484575" cy="19503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9398">
                  <a:extLst>
                    <a:ext uri="{9D8B030D-6E8A-4147-A177-3AD203B41FA5}">
                      <a16:colId xmlns:a16="http://schemas.microsoft.com/office/drawing/2014/main" val="199710488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749821134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739287827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817317518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661786003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2959618296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val="947411429"/>
                    </a:ext>
                  </a:extLst>
                </a:gridCol>
              </a:tblGrid>
              <a:tr h="325050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100" b="1" dirty="0" smtClean="0"/>
                        <a:t>실적</a:t>
                      </a:r>
                      <a:endParaRPr lang="ko-KR" altLang="en-US" sz="11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dirty="0" smtClean="0">
                          <a:latin typeface="+mn-lt"/>
                        </a:rPr>
                        <a:t>년 계획</a:t>
                      </a:r>
                      <a:r>
                        <a:rPr lang="en-US" altLang="ko-KR" sz="1100" dirty="0" smtClean="0">
                          <a:latin typeface="+mn-lt"/>
                        </a:rPr>
                        <a:t>(C)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달성률</a:t>
                      </a:r>
                      <a:r>
                        <a:rPr lang="en-US" altLang="ko-KR" sz="1100" dirty="0" smtClean="0">
                          <a:latin typeface="+mn-lt"/>
                        </a:rPr>
                        <a:t>(A/C)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059355"/>
                  </a:ext>
                </a:extLst>
              </a:tr>
              <a:tr h="32505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2021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(A)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2020</a:t>
                      </a:r>
                      <a:r>
                        <a:rPr lang="ko-KR" altLang="en-US" sz="1100" b="1" dirty="0" smtClean="0">
                          <a:latin typeface="+mn-lt"/>
                        </a:rPr>
                        <a:t>년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(B)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772517"/>
                  </a:ext>
                </a:extLst>
              </a:tr>
              <a:tr h="3250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총 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4,251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19,094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23,389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19,365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98.6%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77941"/>
                  </a:ext>
                </a:extLst>
              </a:tr>
              <a:tr h="32505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입 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5,425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7,365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12,793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7,425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99.2%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63214"/>
                  </a:ext>
                </a:extLst>
              </a:tr>
              <a:tr h="32505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외 </a:t>
                      </a:r>
                      <a:r>
                        <a:rPr lang="ko-KR" altLang="en-US" sz="1100" dirty="0" err="1" smtClean="0">
                          <a:latin typeface="+mn-lt"/>
                        </a:rPr>
                        <a:t>래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706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9,373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8,708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9,502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99.0%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31493"/>
                  </a:ext>
                </a:extLst>
              </a:tr>
              <a:tr h="32505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검 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468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2,356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1,888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2,438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96.6%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399048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총괄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038536" y="1338246"/>
            <a:ext cx="2848980" cy="2100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35" name="차트 34"/>
          <p:cNvGraphicFramePr/>
          <p:nvPr>
            <p:extLst>
              <p:ext uri="{D42A27DB-BD31-4B8C-83A1-F6EECF244321}">
                <p14:modId xmlns:p14="http://schemas.microsoft.com/office/powerpoint/2010/main" val="4031828444"/>
              </p:ext>
            </p:extLst>
          </p:nvPr>
        </p:nvGraphicFramePr>
        <p:xfrm>
          <a:off x="579286" y="3751607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4917551" y="4389012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500" dirty="0">
                <a:solidFill>
                  <a:schemeClr val="tx1"/>
                </a:solidFill>
              </a:rPr>
              <a:t>○ 총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>
                <a:solidFill>
                  <a:schemeClr val="tx1"/>
                </a:solidFill>
              </a:rPr>
              <a:t>: </a:t>
            </a:r>
            <a:r>
              <a:rPr lang="en-US" altLang="ko-KR" sz="1500" dirty="0" smtClean="0">
                <a:solidFill>
                  <a:schemeClr val="tx1"/>
                </a:solidFill>
              </a:rPr>
              <a:t>19,094</a:t>
            </a:r>
            <a:r>
              <a:rPr lang="ko-KR" altLang="en-US" sz="1500" dirty="0" smtClean="0">
                <a:solidFill>
                  <a:schemeClr val="tx1"/>
                </a:solidFill>
              </a:rPr>
              <a:t>백만원</a:t>
            </a:r>
            <a:endParaRPr lang="en-US" altLang="ko-KR" sz="1500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solidFill>
                  <a:schemeClr val="tx1"/>
                </a:solidFill>
              </a:rPr>
              <a:t>  - </a:t>
            </a:r>
            <a:r>
              <a:rPr lang="en-US" altLang="ko-KR" sz="1300" dirty="0" smtClean="0">
                <a:solidFill>
                  <a:schemeClr val="tx1"/>
                </a:solidFill>
              </a:rPr>
              <a:t>2021</a:t>
            </a:r>
            <a:r>
              <a:rPr lang="ko-KR" altLang="en-US" sz="1300" dirty="0" smtClean="0">
                <a:solidFill>
                  <a:schemeClr val="tx1"/>
                </a:solidFill>
              </a:rPr>
              <a:t>년 계획 대비 </a:t>
            </a:r>
            <a:r>
              <a:rPr lang="en-US" altLang="ko-KR" sz="1300" dirty="0" smtClean="0">
                <a:solidFill>
                  <a:schemeClr val="tx1"/>
                </a:solidFill>
              </a:rPr>
              <a:t>271</a:t>
            </a:r>
            <a:r>
              <a:rPr lang="ko-KR" altLang="en-US" sz="1300" dirty="0" smtClean="0">
                <a:solidFill>
                  <a:schemeClr val="tx1"/>
                </a:solidFill>
              </a:rPr>
              <a:t>백만원 </a:t>
            </a:r>
            <a:r>
              <a:rPr lang="ko-KR" altLang="en-US" sz="1300" dirty="0">
                <a:solidFill>
                  <a:schemeClr val="tx1"/>
                </a:solidFill>
              </a:rPr>
              <a:t>부족</a:t>
            </a:r>
            <a:endParaRPr lang="en-US" altLang="ko-KR" sz="1300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300" dirty="0">
                <a:solidFill>
                  <a:schemeClr val="tx1"/>
                </a:solidFill>
              </a:rPr>
              <a:t>  - </a:t>
            </a:r>
            <a:r>
              <a:rPr lang="en-US" altLang="ko-KR" sz="1300" dirty="0" smtClean="0">
                <a:solidFill>
                  <a:schemeClr val="tx1"/>
                </a:solidFill>
              </a:rPr>
              <a:t>2021</a:t>
            </a:r>
            <a:r>
              <a:rPr lang="ko-KR" altLang="en-US" sz="1300" dirty="0" smtClean="0">
                <a:solidFill>
                  <a:schemeClr val="tx1"/>
                </a:solidFill>
              </a:rPr>
              <a:t>년 계획 대비 목표 </a:t>
            </a:r>
            <a:r>
              <a:rPr lang="ko-KR" altLang="en-US" sz="1300" dirty="0">
                <a:solidFill>
                  <a:schemeClr val="tx1"/>
                </a:solidFill>
              </a:rPr>
              <a:t>달성도 </a:t>
            </a:r>
            <a:r>
              <a:rPr lang="en-US" altLang="ko-KR" sz="1300" dirty="0">
                <a:solidFill>
                  <a:schemeClr val="tx1"/>
                </a:solidFill>
              </a:rPr>
              <a:t>: </a:t>
            </a:r>
            <a:r>
              <a:rPr lang="en-US" altLang="ko-KR" sz="1300" dirty="0" smtClean="0">
                <a:solidFill>
                  <a:schemeClr val="tx1"/>
                </a:solidFill>
              </a:rPr>
              <a:t>98.6%</a:t>
            </a:r>
            <a:endParaRPr lang="ko-KR" altLang="en-US" sz="1300" dirty="0">
              <a:solidFill>
                <a:schemeClr val="tx1"/>
              </a:solidFill>
            </a:endParaRP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17550" y="3838267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dirty="0" smtClean="0">
                <a:solidFill>
                  <a:schemeClr val="tx1"/>
                </a:solidFill>
              </a:rPr>
              <a:t> 현황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08878" y="3683600"/>
            <a:ext cx="1256426" cy="460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진료수익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293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602088" y="389241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306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527739" y="4266838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234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419872" y="4541663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191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9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31640" y="2631104"/>
              <a:ext cx="6120680" cy="1595520"/>
              <a:chOff x="1331640" y="2631104"/>
              <a:chExt cx="612068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331640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Ⅲ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 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주요성과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5071" y="1442001"/>
            <a:ext cx="8632049" cy="972000"/>
            <a:chOff x="255071" y="1442001"/>
            <a:chExt cx="8632049" cy="972000"/>
          </a:xfrm>
        </p:grpSpPr>
        <p:sp>
          <p:nvSpPr>
            <p:cNvPr id="46" name="TextBox 45"/>
            <p:cNvSpPr txBox="1"/>
            <p:nvPr/>
          </p:nvSpPr>
          <p:spPr>
            <a:xfrm>
              <a:off x="1951432" y="1442001"/>
              <a:ext cx="5212856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병원 홍보 활성화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 50</a:t>
              </a:r>
              <a:r>
                <a:rPr kumimoji="1" lang="ko-KR" altLang="en-US" sz="1200" dirty="0" smtClean="0"/>
                <a:t>건</a:t>
              </a:r>
              <a:r>
                <a:rPr kumimoji="1" lang="en-US" altLang="ko-KR" sz="1100" dirty="0" smtClean="0"/>
                <a:t>(</a:t>
              </a:r>
              <a:r>
                <a:rPr kumimoji="1" lang="ko-KR" altLang="en-US" sz="1100" dirty="0" smtClean="0"/>
                <a:t>미디어 </a:t>
              </a:r>
              <a:r>
                <a:rPr kumimoji="1" lang="ko-KR" altLang="en-US" sz="1100" dirty="0" err="1" smtClean="0"/>
                <a:t>홍보횟수</a:t>
              </a:r>
              <a:r>
                <a:rPr kumimoji="1" lang="ko-KR" altLang="en-US" sz="1100" dirty="0" smtClean="0"/>
                <a:t> 및 홍보매체 확대 등</a:t>
              </a:r>
              <a:r>
                <a:rPr kumimoji="1" lang="en-US" altLang="ko-KR" sz="11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- </a:t>
              </a:r>
              <a:r>
                <a:rPr kumimoji="1" lang="ko-KR" altLang="en-US" sz="1200" dirty="0" smtClean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86</a:t>
              </a:r>
              <a:r>
                <a:rPr kumimoji="1" lang="ko-KR" altLang="en-US" sz="1200" dirty="0" smtClean="0"/>
                <a:t>건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달성도 </a:t>
              </a:r>
              <a:r>
                <a:rPr kumimoji="1" lang="en-US" altLang="ko-KR" sz="1200" dirty="0" smtClean="0"/>
                <a:t>172.0%) / 194</a:t>
              </a:r>
              <a:r>
                <a:rPr kumimoji="1" lang="ko-KR" altLang="en-US" sz="1200" dirty="0" smtClean="0"/>
                <a:t>건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달성도 </a:t>
              </a:r>
              <a:r>
                <a:rPr kumimoji="1" lang="en-US" altLang="ko-KR" sz="1200" dirty="0" smtClean="0"/>
                <a:t>388.0%)</a:t>
              </a: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55071" y="1442001"/>
              <a:ext cx="1423724" cy="972000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경영관리계</a:t>
              </a:r>
              <a:endPara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380312" y="1442001"/>
              <a:ext cx="1506808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2620427"/>
            <a:ext cx="8630589" cy="972000"/>
            <a:chOff x="259990" y="2601016"/>
            <a:chExt cx="8630589" cy="972000"/>
          </a:xfrm>
        </p:grpSpPr>
        <p:sp>
          <p:nvSpPr>
            <p:cNvPr id="56" name="TextBox 55"/>
            <p:cNvSpPr txBox="1"/>
            <p:nvPr/>
          </p:nvSpPr>
          <p:spPr>
            <a:xfrm>
              <a:off x="1951432" y="2603649"/>
              <a:ext cx="5212856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건강증진센터 활성화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 2,100</a:t>
              </a:r>
              <a:r>
                <a:rPr kumimoji="1" lang="ko-KR" altLang="en-US" sz="1200" dirty="0" smtClean="0"/>
                <a:t>백만원</a:t>
              </a:r>
              <a:endParaRPr kumimoji="1" lang="en-US" altLang="ko-KR" sz="12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2,142</a:t>
              </a:r>
              <a:r>
                <a:rPr kumimoji="1" lang="ko-KR" altLang="en-US" sz="1200" dirty="0"/>
                <a:t>백만원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달성도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102.%)</a:t>
              </a:r>
            </a:p>
          </p:txBody>
        </p:sp>
        <p:sp>
          <p:nvSpPr>
            <p:cNvPr id="57" name="대각선 방향의 모서리가 잘린 사각형 56"/>
            <p:cNvSpPr/>
            <p:nvPr/>
          </p:nvSpPr>
          <p:spPr>
            <a:xfrm>
              <a:off x="259990" y="2601016"/>
              <a:ext cx="1431690" cy="972000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300" dirty="0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</a:t>
              </a:r>
              <a:endParaRPr lang="en-US" altLang="ko-KR" sz="1600" spc="-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80312" y="2603649"/>
              <a:ext cx="1510267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algn="ct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err="1" smtClean="0"/>
                <a:t>검진수익</a:t>
              </a:r>
              <a:endParaRPr kumimoji="1" lang="en-US" altLang="ko-KR" sz="1400" b="1" dirty="0" smtClean="0"/>
            </a:p>
            <a:p>
              <a:pPr algn="ct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spc="-150" dirty="0" smtClean="0"/>
                <a:t>2,142 </a:t>
              </a:r>
              <a:r>
                <a:rPr kumimoji="1" lang="ko-KR" altLang="en-US" sz="1400" b="1" spc="-150" dirty="0" smtClean="0"/>
                <a:t>백만원 달성</a:t>
              </a:r>
              <a:endParaRPr kumimoji="1" lang="en-US" altLang="ko-KR" sz="1400" b="1" spc="-150" dirty="0" smtClean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51520" y="3798853"/>
            <a:ext cx="8635600" cy="972000"/>
            <a:chOff x="251520" y="3825152"/>
            <a:chExt cx="8635600" cy="972000"/>
          </a:xfrm>
        </p:grpSpPr>
        <p:sp>
          <p:nvSpPr>
            <p:cNvPr id="33" name="TextBox 32"/>
            <p:cNvSpPr txBox="1"/>
            <p:nvPr/>
          </p:nvSpPr>
          <p:spPr>
            <a:xfrm>
              <a:off x="1951433" y="3825152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응급의료기관 평가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‘B’</a:t>
              </a:r>
              <a:r>
                <a:rPr kumimoji="1" lang="ko-KR" altLang="en-US" sz="1200" dirty="0" smtClean="0"/>
                <a:t>등급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응급의료기관 평가 등급</a:t>
              </a:r>
              <a:r>
                <a:rPr kumimoji="1" lang="en-US" altLang="ko-KR" sz="1200" dirty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 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‘B’</a:t>
              </a:r>
              <a:r>
                <a:rPr kumimoji="1" lang="ko-KR" altLang="en-US" sz="1200" dirty="0" smtClean="0"/>
                <a:t>등급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100.0%)</a:t>
              </a:r>
              <a:endParaRPr kumimoji="1" lang="en-US" altLang="ko-KR" sz="12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1520" y="3825154"/>
              <a:ext cx="1418956" cy="971998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300" dirty="0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응급의료센터</a:t>
              </a:r>
              <a:endParaRPr lang="ko-KR" altLang="en-US" sz="1600" spc="-3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380312" y="3825152"/>
              <a:ext cx="1506808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응급의료기관 평가</a:t>
              </a:r>
              <a:endParaRPr kumimoji="1" lang="en-US" altLang="ko-KR" sz="1400" spc="-150" dirty="0" smtClean="0">
                <a:latin typeface="+mj-lt"/>
                <a:ea typeface="HY헤드라인M" pitchFamily="18" charset="-127"/>
              </a:endParaRP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spc="-150" dirty="0" smtClean="0">
                  <a:latin typeface="+mj-lt"/>
                  <a:ea typeface="HY헤드라인M" pitchFamily="18" charset="-127"/>
                </a:rPr>
                <a:t>“B” </a:t>
              </a: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등급</a:t>
              </a:r>
              <a:endParaRPr kumimoji="1" lang="en-US" altLang="ko-KR" sz="1400" spc="-150" dirty="0" smtClean="0">
                <a:latin typeface="+mj-lt"/>
                <a:ea typeface="HY헤드라인M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51520" y="4977280"/>
            <a:ext cx="8626152" cy="972000"/>
            <a:chOff x="251520" y="4977280"/>
            <a:chExt cx="8626152" cy="972000"/>
          </a:xfrm>
        </p:grpSpPr>
        <p:sp>
          <p:nvSpPr>
            <p:cNvPr id="65" name="TextBox 64"/>
            <p:cNvSpPr txBox="1"/>
            <p:nvPr/>
          </p:nvSpPr>
          <p:spPr>
            <a:xfrm>
              <a:off x="1951433" y="4977280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</a:t>
              </a:r>
              <a:r>
                <a:rPr kumimoji="1" lang="ko-KR" altLang="en-US" sz="1400" b="1" dirty="0" err="1" smtClean="0"/>
                <a:t>감염병</a:t>
              </a:r>
              <a:r>
                <a:rPr kumimoji="1" lang="ko-KR" altLang="en-US" sz="1400" b="1" dirty="0" smtClean="0"/>
                <a:t> 위기대응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2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, 500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모의훈련</a:t>
              </a:r>
              <a:r>
                <a:rPr kumimoji="1" lang="en-US" altLang="ko-KR" sz="1200" dirty="0" smtClean="0"/>
                <a:t>, </a:t>
              </a:r>
              <a:r>
                <a:rPr kumimoji="1" lang="ko-KR" altLang="en-US" sz="1200" dirty="0" smtClean="0"/>
                <a:t>감염관리교육</a:t>
              </a:r>
              <a:r>
                <a:rPr kumimoji="1" lang="en-US" altLang="ko-KR" sz="1200" dirty="0" smtClean="0"/>
                <a:t>·</a:t>
              </a:r>
              <a:r>
                <a:rPr kumimoji="1" lang="ko-KR" altLang="en-US" sz="1200" dirty="0" smtClean="0"/>
                <a:t>훈련 등</a:t>
              </a:r>
              <a:r>
                <a:rPr kumimoji="1" lang="en-US" altLang="ko-KR" sz="1200" dirty="0" smtClean="0"/>
                <a:t>)</a:t>
              </a:r>
              <a:endParaRPr kumimoji="1" lang="en-US" altLang="ko-KR" sz="12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 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 smtClean="0"/>
                <a:t>: 3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, 1,182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달성도 </a:t>
              </a:r>
              <a:r>
                <a:rPr kumimoji="1" lang="en-US" altLang="ko-KR" sz="1200" dirty="0" smtClean="0"/>
                <a:t>150.0%, 236.4%)</a:t>
              </a:r>
              <a:endParaRPr kumimoji="1" lang="en-US" altLang="ko-KR" sz="12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66" name="대각선 방향의 모서리가 잘린 사각형 65"/>
            <p:cNvSpPr/>
            <p:nvPr/>
          </p:nvSpPr>
          <p:spPr>
            <a:xfrm>
              <a:off x="251520" y="4977282"/>
              <a:ext cx="1418956" cy="971998"/>
            </a:xfrm>
            <a:prstGeom prst="snip2Diag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감염병센터</a:t>
              </a:r>
              <a:endParaRPr lang="ko-KR" altLang="en-US" sz="16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380311" y="4977280"/>
              <a:ext cx="1497361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718778824" descr="EMB000006f83e7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5" r="5657" b="40377"/>
          <a:stretch/>
        </p:blipFill>
        <p:spPr bwMode="auto">
          <a:xfrm>
            <a:off x="7380310" y="1437238"/>
            <a:ext cx="1497361" cy="96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C:\Users\Administrator\Desktop\교육 사진\21.8.10.(화)\KakaoTalk_20210810_102006673_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900" y="5004386"/>
            <a:ext cx="1432550" cy="9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5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주요성과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5071" y="1442001"/>
            <a:ext cx="8632049" cy="972000"/>
            <a:chOff x="255071" y="1442001"/>
            <a:chExt cx="8632049" cy="972000"/>
          </a:xfrm>
        </p:grpSpPr>
        <p:sp>
          <p:nvSpPr>
            <p:cNvPr id="46" name="TextBox 45"/>
            <p:cNvSpPr txBox="1"/>
            <p:nvPr/>
          </p:nvSpPr>
          <p:spPr>
            <a:xfrm>
              <a:off x="1951432" y="1442001"/>
              <a:ext cx="5212856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</a:t>
              </a:r>
              <a:r>
                <a:rPr kumimoji="1" lang="ko-KR" altLang="en-US" sz="1400" b="1" dirty="0" err="1" smtClean="0"/>
                <a:t>간호역량</a:t>
              </a:r>
              <a:r>
                <a:rPr kumimoji="1" lang="ko-KR" altLang="en-US" sz="1400" b="1" dirty="0" smtClean="0"/>
                <a:t>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</a:t>
              </a:r>
              <a:r>
                <a:rPr kumimoji="1" lang="ko-KR" altLang="en-US" sz="1200" dirty="0"/>
                <a:t> </a:t>
              </a:r>
              <a:r>
                <a:rPr kumimoji="1" lang="en-US" altLang="ko-KR" sz="1200" dirty="0" smtClean="0"/>
                <a:t>17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직무교육 등</a:t>
              </a:r>
              <a:r>
                <a:rPr kumimoji="1" lang="en-US" altLang="ko-KR" sz="1200" dirty="0" smtClean="0"/>
                <a:t>)</a:t>
              </a:r>
              <a:endParaRPr kumimoji="1" lang="en-US" altLang="ko-KR" sz="500" spc="-15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 smtClean="0"/>
                <a:t>실적 </a:t>
              </a:r>
              <a:r>
                <a:rPr kumimoji="1" lang="en-US" altLang="ko-KR" sz="1200" dirty="0" smtClean="0"/>
                <a:t>: 20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117.6%)</a:t>
              </a: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55071" y="1442001"/>
              <a:ext cx="1423724" cy="972000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endParaRPr lang="ko-KR" altLang="en-US" sz="1600" spc="-15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380312" y="1442001"/>
              <a:ext cx="1506808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비대면 교육</a:t>
              </a:r>
              <a:endParaRPr kumimoji="1" lang="en-US" altLang="ko-KR" sz="1600" b="1" dirty="0" smtClean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2620427"/>
            <a:ext cx="8630589" cy="972000"/>
            <a:chOff x="259990" y="2601016"/>
            <a:chExt cx="8630589" cy="972000"/>
          </a:xfrm>
        </p:grpSpPr>
        <p:sp>
          <p:nvSpPr>
            <p:cNvPr id="56" name="TextBox 55"/>
            <p:cNvSpPr txBox="1"/>
            <p:nvPr/>
          </p:nvSpPr>
          <p:spPr>
            <a:xfrm>
              <a:off x="1951432" y="2603649"/>
              <a:ext cx="5212856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물리치료 및 작업치료 </a:t>
              </a:r>
              <a:r>
                <a:rPr kumimoji="1" lang="ko-KR" altLang="en-US" sz="1400" b="1" dirty="0" err="1" smtClean="0"/>
                <a:t>수행율</a:t>
              </a:r>
              <a:r>
                <a:rPr kumimoji="1" lang="ko-KR" altLang="en-US" sz="1400" b="1" dirty="0" smtClean="0"/>
                <a:t> 향상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 95%(</a:t>
              </a:r>
              <a:r>
                <a:rPr kumimoji="1" lang="ko-KR" altLang="en-US" sz="1200" dirty="0" smtClean="0"/>
                <a:t>물리치료 및 작업치료 </a:t>
              </a:r>
              <a:r>
                <a:rPr kumimoji="1" lang="ko-KR" altLang="en-US" sz="1200" dirty="0" err="1" smtClean="0"/>
                <a:t>수행율</a:t>
              </a:r>
              <a:r>
                <a:rPr kumimoji="1" lang="en-US" altLang="ko-KR" sz="12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 smtClean="0"/>
                <a:t>실적 </a:t>
              </a:r>
              <a:r>
                <a:rPr kumimoji="1" lang="en-US" altLang="ko-KR" sz="1200" dirty="0" smtClean="0"/>
                <a:t>: 100%(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105.3%)</a:t>
              </a:r>
            </a:p>
          </p:txBody>
        </p:sp>
        <p:sp>
          <p:nvSpPr>
            <p:cNvPr id="57" name="대각선 방향의 모서리가 잘린 사각형 56"/>
            <p:cNvSpPr/>
            <p:nvPr/>
          </p:nvSpPr>
          <p:spPr>
            <a:xfrm>
              <a:off x="259990" y="2601016"/>
              <a:ext cx="1431690" cy="972000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물리치료실</a:t>
              </a:r>
              <a:endParaRPr lang="en-US" altLang="ko-KR" sz="16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80312" y="2603649"/>
              <a:ext cx="1510267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algn="ct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외래 물리치료</a:t>
              </a:r>
              <a:endParaRPr kumimoji="1" lang="en-US" altLang="ko-KR" sz="1400" b="1" dirty="0" smtClean="0"/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시범 처방 실시</a:t>
              </a:r>
              <a:endParaRPr kumimoji="1" lang="en-US" altLang="ko-KR" sz="1400" b="1" dirty="0" smtClean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51520" y="3798853"/>
            <a:ext cx="8635600" cy="972000"/>
            <a:chOff x="251520" y="3825152"/>
            <a:chExt cx="8635600" cy="972000"/>
          </a:xfrm>
        </p:grpSpPr>
        <p:sp>
          <p:nvSpPr>
            <p:cNvPr id="33" name="TextBox 32"/>
            <p:cNvSpPr txBox="1"/>
            <p:nvPr/>
          </p:nvSpPr>
          <p:spPr>
            <a:xfrm>
              <a:off x="1951433" y="3825152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내부정도관리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 98%(</a:t>
              </a:r>
              <a:r>
                <a:rPr kumimoji="1" lang="ko-KR" altLang="en-US" sz="1200" dirty="0" err="1" smtClean="0"/>
                <a:t>응급검사</a:t>
              </a:r>
              <a:r>
                <a:rPr kumimoji="1" lang="ko-KR" altLang="en-US" sz="1200" dirty="0" smtClean="0"/>
                <a:t> 소요시간</a:t>
              </a:r>
              <a:r>
                <a:rPr kumimoji="1" lang="en-US" altLang="ko-KR" sz="1200" dirty="0" smtClean="0"/>
                <a:t>(TAT) </a:t>
              </a:r>
              <a:r>
                <a:rPr kumimoji="1" lang="ko-KR" altLang="en-US" sz="1200" dirty="0" err="1" smtClean="0"/>
                <a:t>충족율</a:t>
              </a:r>
              <a:r>
                <a:rPr kumimoji="1" lang="en-US" altLang="ko-KR" sz="12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 smtClean="0"/>
                <a:t>실적 </a:t>
              </a:r>
              <a:r>
                <a:rPr kumimoji="1" lang="en-US" altLang="ko-KR" sz="1200" dirty="0" smtClean="0"/>
                <a:t>: 99.2%(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105.3%)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1520" y="3825154"/>
              <a:ext cx="1418956" cy="971998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진단검사실</a:t>
              </a:r>
              <a:endParaRPr lang="ko-KR" altLang="en-US" sz="16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380312" y="3825152"/>
              <a:ext cx="1506808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51520" y="4977280"/>
            <a:ext cx="8626152" cy="972000"/>
            <a:chOff x="251520" y="4977280"/>
            <a:chExt cx="8626152" cy="972000"/>
          </a:xfrm>
        </p:grpSpPr>
        <p:sp>
          <p:nvSpPr>
            <p:cNvPr id="65" name="TextBox 64"/>
            <p:cNvSpPr txBox="1"/>
            <p:nvPr/>
          </p:nvSpPr>
          <p:spPr>
            <a:xfrm>
              <a:off x="1951433" y="4977280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</a:t>
              </a:r>
              <a:r>
                <a:rPr kumimoji="1" lang="ko-KR" altLang="en-US" sz="1400" b="1" dirty="0" err="1" smtClean="0"/>
                <a:t>평가내실화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dirty="0" smtClean="0"/>
                <a:t>  </a:t>
              </a:r>
              <a:r>
                <a:rPr kumimoji="1" lang="en-US" altLang="ko-KR" sz="1200" dirty="0" smtClean="0"/>
                <a:t>- </a:t>
              </a:r>
              <a:r>
                <a:rPr kumimoji="1" lang="ko-KR" altLang="en-US" sz="1200" dirty="0" smtClean="0"/>
                <a:t>목표 </a:t>
              </a:r>
              <a:r>
                <a:rPr kumimoji="1" lang="en-US" altLang="ko-KR" sz="1200" dirty="0" smtClean="0"/>
                <a:t>: ‘</a:t>
              </a:r>
              <a:r>
                <a:rPr kumimoji="1" lang="ko-KR" altLang="en-US" sz="1200" dirty="0" smtClean="0"/>
                <a:t>가</a:t>
              </a:r>
              <a:r>
                <a:rPr kumimoji="1" lang="en-US" altLang="ko-KR" sz="1200" dirty="0" smtClean="0"/>
                <a:t>’</a:t>
              </a:r>
              <a:r>
                <a:rPr kumimoji="1" lang="ko-KR" altLang="en-US" sz="1200" dirty="0" smtClean="0"/>
                <a:t>등급 유지 </a:t>
              </a:r>
              <a:r>
                <a:rPr kumimoji="1" lang="en-US" altLang="ko-KR" sz="1200" dirty="0" smtClean="0"/>
                <a:t>, ‘A</a:t>
              </a:r>
              <a:r>
                <a:rPr kumimoji="1" lang="ko-KR" altLang="en-US" sz="1200" dirty="0" smtClean="0"/>
                <a:t>등급 상향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경영평가 및 운영평가</a:t>
              </a:r>
              <a:r>
                <a:rPr kumimoji="1" lang="en-US" altLang="ko-KR" sz="12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 smtClean="0"/>
                <a:t>실적 </a:t>
              </a:r>
              <a:r>
                <a:rPr kumimoji="1" lang="en-US" altLang="ko-KR" sz="1200" dirty="0" smtClean="0"/>
                <a:t>: ‘</a:t>
              </a:r>
              <a:r>
                <a:rPr kumimoji="1" lang="ko-KR" altLang="en-US" sz="1200" dirty="0" smtClean="0"/>
                <a:t>가</a:t>
              </a:r>
              <a:r>
                <a:rPr kumimoji="1" lang="en-US" altLang="ko-KR" sz="1200" dirty="0" smtClean="0"/>
                <a:t>’</a:t>
              </a:r>
              <a:r>
                <a:rPr kumimoji="1" lang="ko-KR" altLang="en-US" sz="1200" dirty="0" smtClean="0"/>
                <a:t>등급 유지</a:t>
              </a:r>
              <a:r>
                <a:rPr kumimoji="1" lang="en-US" altLang="ko-KR" sz="1200" dirty="0" smtClean="0"/>
                <a:t>, “A” </a:t>
              </a:r>
              <a:r>
                <a:rPr kumimoji="1" lang="ko-KR" altLang="en-US" sz="1200" dirty="0" smtClean="0"/>
                <a:t>등급 달성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100.0%)</a:t>
              </a:r>
              <a:endParaRPr kumimoji="1" lang="en-US" altLang="ko-KR" sz="12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66" name="대각선 방향의 모서리가 잘린 사각형 65"/>
            <p:cNvSpPr/>
            <p:nvPr/>
          </p:nvSpPr>
          <p:spPr>
            <a:xfrm>
              <a:off x="251520" y="4977282"/>
              <a:ext cx="1418956" cy="971998"/>
            </a:xfrm>
            <a:prstGeom prst="snip2Diag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기획계</a:t>
              </a:r>
              <a:endParaRPr lang="ko-KR" altLang="en-US" sz="16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380311" y="4977280"/>
              <a:ext cx="1497361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spc="-300" dirty="0"/>
                <a:t>지역거점공공병원 </a:t>
              </a:r>
              <a:r>
                <a:rPr kumimoji="1" lang="ko-KR" altLang="en-US" sz="1050" b="1" spc="-300" dirty="0" smtClean="0"/>
                <a:t>     운영평가</a:t>
              </a:r>
              <a:r>
                <a:rPr kumimoji="1" lang="ko-KR" altLang="en-US" sz="1400" b="1" spc="-300" dirty="0" smtClean="0"/>
                <a:t> </a:t>
              </a:r>
              <a:endParaRPr kumimoji="1" lang="en-US" altLang="ko-KR" sz="1400" b="1" spc="-300" dirty="0"/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spc="-150" dirty="0"/>
                <a:t>보건복지부장관상 </a:t>
              </a:r>
              <a:r>
                <a:rPr kumimoji="1" lang="ko-KR" altLang="en-US" sz="1400" b="1" spc="-150" dirty="0" smtClean="0"/>
                <a:t>수상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5" name="_x125534008" descr="EMB00001f4c071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0776" y="3825811"/>
            <a:ext cx="1478104" cy="918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71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주요성과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5071" y="1442001"/>
            <a:ext cx="8632049" cy="972000"/>
            <a:chOff x="255071" y="1442001"/>
            <a:chExt cx="8632049" cy="972000"/>
          </a:xfrm>
        </p:grpSpPr>
        <p:sp>
          <p:nvSpPr>
            <p:cNvPr id="46" name="TextBox 45"/>
            <p:cNvSpPr txBox="1"/>
            <p:nvPr/>
          </p:nvSpPr>
          <p:spPr>
            <a:xfrm>
              <a:off x="1951432" y="1442001"/>
              <a:ext cx="5212856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직원 직무역량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6,430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법정교육</a:t>
              </a:r>
              <a:r>
                <a:rPr kumimoji="1" lang="ko-KR" altLang="en-US" sz="1200" dirty="0" smtClean="0"/>
                <a:t> 등 </a:t>
              </a:r>
              <a:r>
                <a:rPr kumimoji="1" lang="en-US" altLang="ko-KR" sz="1200" dirty="0" smtClean="0"/>
                <a:t>7</a:t>
              </a:r>
              <a:r>
                <a:rPr kumimoji="1" lang="ko-KR" altLang="en-US" sz="1200" dirty="0" smtClean="0"/>
                <a:t>개 교육</a:t>
              </a:r>
              <a:r>
                <a:rPr kumimoji="1" lang="en-US" altLang="ko-KR" sz="1200" dirty="0" smtClean="0"/>
                <a:t>)</a:t>
              </a:r>
              <a:endParaRPr kumimoji="1" lang="en-US" altLang="ko-KR" sz="12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 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7,756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120.6%)</a:t>
              </a: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55071" y="1442001"/>
              <a:ext cx="1423724" cy="972000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총무계</a:t>
              </a:r>
              <a:endPara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380312" y="1442001"/>
              <a:ext cx="1506808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2620427"/>
            <a:ext cx="8630589" cy="972000"/>
            <a:chOff x="259990" y="2601016"/>
            <a:chExt cx="8630589" cy="972000"/>
          </a:xfrm>
        </p:grpSpPr>
        <p:sp>
          <p:nvSpPr>
            <p:cNvPr id="56" name="TextBox 55"/>
            <p:cNvSpPr txBox="1"/>
            <p:nvPr/>
          </p:nvSpPr>
          <p:spPr>
            <a:xfrm>
              <a:off x="1951432" y="2603649"/>
              <a:ext cx="5212856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환자안전 </a:t>
              </a:r>
              <a:r>
                <a:rPr kumimoji="1" lang="ko-KR" altLang="en-US" sz="1400" b="1" dirty="0" err="1" smtClean="0"/>
                <a:t>병원문화</a:t>
              </a:r>
              <a:r>
                <a:rPr kumimoji="1" lang="ko-KR" altLang="en-US" sz="1400" b="1" dirty="0" smtClean="0"/>
                <a:t> 조성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92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환자안전 문화 정착 및 확산 등 </a:t>
              </a:r>
              <a:r>
                <a:rPr kumimoji="1" lang="en-US" altLang="ko-KR" sz="1200" dirty="0" smtClean="0"/>
                <a:t>3</a:t>
              </a:r>
              <a:r>
                <a:rPr kumimoji="1" lang="ko-KR" altLang="en-US" sz="1200" dirty="0" smtClean="0"/>
                <a:t>개 사업</a:t>
              </a:r>
              <a:r>
                <a:rPr kumimoji="1" lang="en-US" altLang="ko-KR" sz="12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114</a:t>
              </a:r>
              <a:r>
                <a:rPr kumimoji="1" lang="ko-KR" altLang="en-US" sz="1200" dirty="0" smtClean="0"/>
                <a:t>회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123.9%)</a:t>
              </a:r>
              <a:endParaRPr kumimoji="1" lang="en-US" altLang="ko-KR" sz="1200" b="1" dirty="0" smtClean="0"/>
            </a:p>
          </p:txBody>
        </p:sp>
        <p:sp>
          <p:nvSpPr>
            <p:cNvPr id="57" name="대각선 방향의 모서리가 잘린 사각형 56"/>
            <p:cNvSpPr/>
            <p:nvPr/>
          </p:nvSpPr>
          <p:spPr>
            <a:xfrm>
              <a:off x="259990" y="2601016"/>
              <a:ext cx="1431690" cy="972000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적정관리계</a:t>
              </a:r>
              <a:endParaRPr lang="en-US" altLang="ko-KR" sz="16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80312" y="2603649"/>
              <a:ext cx="1510267" cy="9693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51520" y="3798853"/>
            <a:ext cx="8635600" cy="972000"/>
            <a:chOff x="251520" y="3825152"/>
            <a:chExt cx="8635600" cy="972000"/>
          </a:xfrm>
        </p:grpSpPr>
        <p:sp>
          <p:nvSpPr>
            <p:cNvPr id="33" name="TextBox 32"/>
            <p:cNvSpPr txBox="1"/>
            <p:nvPr/>
          </p:nvSpPr>
          <p:spPr>
            <a:xfrm>
              <a:off x="1951433" y="3825152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시설</a:t>
              </a:r>
              <a:r>
                <a:rPr kumimoji="1" lang="en-US" altLang="ko-KR" sz="1400" b="1" dirty="0" smtClean="0"/>
                <a:t>·</a:t>
              </a:r>
              <a:r>
                <a:rPr kumimoji="1" lang="ko-KR" altLang="en-US" sz="1400" b="1" dirty="0" smtClean="0"/>
                <a:t>장비 현대화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</a:t>
              </a:r>
              <a:r>
                <a:rPr kumimoji="1" lang="en-US" altLang="ko-KR" sz="1200" spc="-150" dirty="0"/>
                <a:t> </a:t>
              </a:r>
              <a:r>
                <a:rPr kumimoji="1" lang="en-US" altLang="ko-KR" sz="1200" spc="-150" dirty="0" smtClean="0"/>
                <a:t>8,000</a:t>
              </a:r>
              <a:r>
                <a:rPr kumimoji="1" lang="ko-KR" altLang="en-US" sz="1200" spc="-150" dirty="0" smtClean="0"/>
                <a:t>백만원</a:t>
              </a:r>
              <a:r>
                <a:rPr kumimoji="1" lang="en-US" altLang="ko-KR" sz="1200" spc="-150" dirty="0" smtClean="0"/>
                <a:t>, 748</a:t>
              </a:r>
              <a:r>
                <a:rPr kumimoji="1" lang="ko-KR" altLang="en-US" sz="1200" spc="-150" dirty="0" smtClean="0"/>
                <a:t>백만원</a:t>
              </a:r>
              <a:r>
                <a:rPr kumimoji="1" lang="en-US" altLang="ko-KR" sz="1200" spc="-150" dirty="0" smtClean="0"/>
                <a:t>(</a:t>
              </a:r>
              <a:r>
                <a:rPr kumimoji="1" lang="ko-KR" altLang="en-US" sz="1200" spc="-150" dirty="0" smtClean="0"/>
                <a:t>시설 </a:t>
              </a:r>
              <a:r>
                <a:rPr kumimoji="1" lang="en-US" altLang="ko-KR" sz="1200" spc="-150" dirty="0" smtClean="0"/>
                <a:t>: </a:t>
              </a:r>
              <a:r>
                <a:rPr kumimoji="1" lang="ko-KR" altLang="en-US" sz="1200" spc="-150" dirty="0" err="1" smtClean="0"/>
                <a:t>의사숙소</a:t>
              </a:r>
              <a:r>
                <a:rPr kumimoji="1" lang="ko-KR" altLang="en-US" sz="1200" spc="-150" dirty="0" smtClean="0"/>
                <a:t> 증축</a:t>
              </a:r>
              <a:r>
                <a:rPr kumimoji="1" lang="en-US" altLang="ko-KR" sz="1200" spc="-150" dirty="0" smtClean="0"/>
                <a:t>/</a:t>
              </a:r>
              <a:r>
                <a:rPr kumimoji="1" lang="ko-KR" altLang="en-US" sz="1200" spc="-150" dirty="0" smtClean="0"/>
                <a:t>장비 </a:t>
              </a:r>
              <a:r>
                <a:rPr kumimoji="1" lang="en-US" altLang="ko-KR" sz="1200" spc="-150" dirty="0" smtClean="0"/>
                <a:t>: DR</a:t>
              </a:r>
              <a:r>
                <a:rPr kumimoji="1" lang="ko-KR" altLang="en-US" sz="1200" spc="-150" dirty="0" smtClean="0"/>
                <a:t>등 </a:t>
              </a:r>
              <a:r>
                <a:rPr kumimoji="1" lang="en-US" altLang="ko-KR" sz="1200" spc="-150" dirty="0" smtClean="0"/>
                <a:t>5</a:t>
              </a:r>
              <a:r>
                <a:rPr kumimoji="1" lang="ko-KR" altLang="en-US" sz="1200" spc="-150" dirty="0" smtClean="0"/>
                <a:t>종 </a:t>
              </a:r>
              <a:r>
                <a:rPr kumimoji="1" lang="en-US" altLang="ko-KR" sz="1200" spc="-150" dirty="0" smtClean="0"/>
                <a:t>6</a:t>
              </a:r>
              <a:r>
                <a:rPr kumimoji="1" lang="ko-KR" altLang="en-US" sz="1200" spc="-150" dirty="0" smtClean="0"/>
                <a:t>품목 구매</a:t>
              </a:r>
              <a:r>
                <a:rPr kumimoji="1" lang="en-US" altLang="ko-KR" sz="1200" spc="-15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spc="-150" dirty="0" smtClean="0"/>
                <a:t>2,509</a:t>
              </a:r>
              <a:r>
                <a:rPr kumimoji="1" lang="ko-KR" altLang="en-US" sz="1200" spc="-150" dirty="0" smtClean="0"/>
                <a:t>백만원 </a:t>
              </a:r>
              <a:r>
                <a:rPr kumimoji="1" lang="en-US" altLang="ko-KR" sz="1200" spc="-150" dirty="0" smtClean="0"/>
                <a:t>/ 747</a:t>
              </a:r>
              <a:r>
                <a:rPr kumimoji="1" lang="ko-KR" altLang="en-US" sz="1200" spc="-150" dirty="0" smtClean="0"/>
                <a:t>백만원</a:t>
              </a:r>
              <a:r>
                <a:rPr kumimoji="1" lang="en-US" altLang="ko-KR" sz="1200" spc="-150" dirty="0" smtClean="0"/>
                <a:t>(</a:t>
              </a:r>
              <a:r>
                <a:rPr kumimoji="1" lang="ko-KR" altLang="en-US" sz="1200" spc="-150" dirty="0" err="1" smtClean="0"/>
                <a:t>달성율</a:t>
              </a:r>
              <a:r>
                <a:rPr kumimoji="1" lang="ko-KR" altLang="en-US" sz="1200" spc="-150" dirty="0" smtClean="0"/>
                <a:t> </a:t>
              </a:r>
              <a:r>
                <a:rPr kumimoji="1" lang="en-US" altLang="ko-KR" sz="1200" spc="-150" dirty="0" smtClean="0"/>
                <a:t>28.5% / 99.9%)</a:t>
              </a:r>
              <a:endParaRPr kumimoji="1" lang="en-US" altLang="ko-KR" sz="1200" b="1" spc="-15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1520" y="3825154"/>
              <a:ext cx="1418956" cy="971998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5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시설계</a:t>
              </a:r>
              <a:endParaRPr lang="ko-KR" altLang="en-US" sz="16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380312" y="3825152"/>
              <a:ext cx="1506808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의료장비 사업비</a:t>
              </a:r>
              <a:endParaRPr kumimoji="1" lang="en-US" altLang="ko-KR" sz="1400" spc="-150" dirty="0" smtClean="0">
                <a:latin typeface="+mj-lt"/>
                <a:ea typeface="HY헤드라인M" pitchFamily="18" charset="-127"/>
              </a:endParaRP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절감을 통한</a:t>
              </a:r>
              <a:endParaRPr kumimoji="1" lang="en-US" altLang="ko-KR" sz="1400" spc="-150" dirty="0" smtClean="0">
                <a:latin typeface="+mj-lt"/>
                <a:ea typeface="HY헤드라인M" pitchFamily="18" charset="-127"/>
              </a:endParaRP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장비 추가구매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51520" y="4977280"/>
            <a:ext cx="8626152" cy="972000"/>
            <a:chOff x="251520" y="4977280"/>
            <a:chExt cx="8626152" cy="972000"/>
          </a:xfrm>
        </p:grpSpPr>
        <p:sp>
          <p:nvSpPr>
            <p:cNvPr id="65" name="TextBox 64"/>
            <p:cNvSpPr txBox="1"/>
            <p:nvPr/>
          </p:nvSpPr>
          <p:spPr>
            <a:xfrm>
              <a:off x="1951433" y="4977280"/>
              <a:ext cx="5212855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 smtClean="0"/>
                <a:t>○ 개인 미수금 회수율 제고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dirty="0"/>
                <a:t> </a:t>
              </a:r>
              <a:r>
                <a:rPr kumimoji="1" lang="en-US" altLang="ko-KR" sz="1200" dirty="0" smtClean="0"/>
                <a:t>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95.0%(</a:t>
              </a:r>
              <a:r>
                <a:rPr kumimoji="1" lang="ko-KR" altLang="en-US" sz="1200" dirty="0" err="1" smtClean="0"/>
                <a:t>개인미수금</a:t>
              </a:r>
              <a:r>
                <a:rPr kumimoji="1" lang="ko-KR" altLang="en-US" sz="1200" dirty="0" smtClean="0"/>
                <a:t> 회수율</a:t>
              </a:r>
              <a:r>
                <a:rPr kumimoji="1" lang="en-US" altLang="ko-KR" sz="1200" dirty="0" smtClean="0"/>
                <a:t>)</a:t>
              </a:r>
              <a:endParaRPr kumimoji="1" lang="en-US" altLang="ko-KR" sz="12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 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95.1%(</a:t>
              </a:r>
              <a:r>
                <a:rPr kumimoji="1" lang="ko-KR" altLang="en-US" sz="1200" dirty="0" err="1"/>
                <a:t>달성율</a:t>
              </a:r>
              <a:r>
                <a:rPr kumimoji="1" lang="ko-KR" altLang="en-US" sz="1200" dirty="0"/>
                <a:t> </a:t>
              </a:r>
              <a:r>
                <a:rPr kumimoji="1" lang="en-US" altLang="ko-KR" sz="1200" dirty="0"/>
                <a:t>100.1%)</a:t>
              </a:r>
            </a:p>
          </p:txBody>
        </p:sp>
        <p:sp>
          <p:nvSpPr>
            <p:cNvPr id="66" name="대각선 방향의 모서리가 잘린 사각형 65"/>
            <p:cNvSpPr/>
            <p:nvPr/>
          </p:nvSpPr>
          <p:spPr>
            <a:xfrm>
              <a:off x="251520" y="4977282"/>
              <a:ext cx="1418956" cy="971998"/>
            </a:xfrm>
            <a:prstGeom prst="snip2Diag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원무계</a:t>
              </a:r>
              <a:endParaRPr lang="ko-KR" altLang="en-US" sz="1600" dirty="0">
                <a:ln w="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380311" y="4977280"/>
              <a:ext cx="1497361" cy="971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300" dirty="0" smtClean="0">
                  <a:latin typeface="+mj-lt"/>
                  <a:ea typeface="HY헤드라인M" pitchFamily="18" charset="-127"/>
                </a:rPr>
                <a:t>개인 미수금 회수율</a:t>
              </a:r>
              <a:endParaRPr kumimoji="1" lang="en-US" altLang="ko-KR" sz="1400" spc="-300" dirty="0" smtClean="0">
                <a:latin typeface="+mj-lt"/>
                <a:ea typeface="HY헤드라인M" pitchFamily="18" charset="-127"/>
              </a:endParaRP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spc="-150" dirty="0" smtClean="0">
                  <a:latin typeface="+mj-lt"/>
                  <a:ea typeface="HY헤드라인M" pitchFamily="18" charset="-127"/>
                </a:rPr>
                <a:t>목표 달성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5" name="그룹 44"/>
          <p:cNvGrpSpPr/>
          <p:nvPr/>
        </p:nvGrpSpPr>
        <p:grpSpPr>
          <a:xfrm>
            <a:off x="7407955" y="1482293"/>
            <a:ext cx="1446436" cy="895162"/>
            <a:chOff x="7368037" y="1442001"/>
            <a:chExt cx="1506808" cy="1122903"/>
          </a:xfrm>
        </p:grpSpPr>
        <p:sp>
          <p:nvSpPr>
            <p:cNvPr id="48" name="TextBox 47"/>
            <p:cNvSpPr txBox="1"/>
            <p:nvPr/>
          </p:nvSpPr>
          <p:spPr>
            <a:xfrm>
              <a:off x="7368037" y="1442001"/>
              <a:ext cx="1506808" cy="11229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/>
            </a:p>
          </p:txBody>
        </p:sp>
        <p:pic>
          <p:nvPicPr>
            <p:cNvPr id="49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175" y="1444005"/>
              <a:ext cx="1494533" cy="1120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688" y="2645704"/>
            <a:ext cx="700165" cy="45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239" y="2645704"/>
            <a:ext cx="729865" cy="45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564" y="3128391"/>
            <a:ext cx="1422301" cy="44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3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주요성과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5071" y="1441350"/>
            <a:ext cx="8632049" cy="1197821"/>
            <a:chOff x="255071" y="1442001"/>
            <a:chExt cx="8632049" cy="972000"/>
          </a:xfrm>
        </p:grpSpPr>
        <p:sp>
          <p:nvSpPr>
            <p:cNvPr id="46" name="TextBox 45"/>
            <p:cNvSpPr txBox="1"/>
            <p:nvPr/>
          </p:nvSpPr>
          <p:spPr>
            <a:xfrm>
              <a:off x="1951432" y="1442001"/>
              <a:ext cx="5212856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/>
                <a:t>○ </a:t>
              </a:r>
              <a:r>
                <a:rPr kumimoji="1" lang="ko-KR" altLang="en-US" sz="1400" b="1" dirty="0" smtClean="0"/>
                <a:t>공공보건의료사업 활성화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/>
                <a:t> 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목표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7,548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smtClean="0"/>
                <a:t>만성질환 관리 등 </a:t>
              </a:r>
              <a:r>
                <a:rPr kumimoji="1" lang="en-US" altLang="ko-KR" sz="1200" dirty="0" smtClean="0"/>
                <a:t>12</a:t>
              </a:r>
              <a:r>
                <a:rPr kumimoji="1" lang="ko-KR" altLang="en-US" sz="1200" dirty="0" smtClean="0"/>
                <a:t>개 사업</a:t>
              </a:r>
              <a:r>
                <a:rPr kumimoji="1" lang="en-US" altLang="ko-KR" sz="12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</a:t>
              </a:r>
              <a:r>
                <a:rPr kumimoji="1" lang="en-US" altLang="ko-KR" sz="1200" dirty="0"/>
                <a:t>- </a:t>
              </a:r>
              <a:r>
                <a:rPr kumimoji="1" lang="ko-KR" altLang="en-US" sz="1200" dirty="0"/>
                <a:t>실적 </a:t>
              </a:r>
              <a:r>
                <a:rPr kumimoji="1" lang="en-US" altLang="ko-KR" sz="1200" dirty="0"/>
                <a:t>: </a:t>
              </a:r>
              <a:r>
                <a:rPr kumimoji="1" lang="en-US" altLang="ko-KR" sz="1200" dirty="0" smtClean="0"/>
                <a:t>8,865</a:t>
              </a:r>
              <a:r>
                <a:rPr kumimoji="1" lang="ko-KR" altLang="en-US" sz="1200" dirty="0" smtClean="0"/>
                <a:t>명</a:t>
              </a:r>
              <a:r>
                <a:rPr kumimoji="1" lang="en-US" altLang="ko-KR" sz="1200" dirty="0" smtClean="0"/>
                <a:t>(</a:t>
              </a:r>
              <a:r>
                <a:rPr kumimoji="1" lang="ko-KR" altLang="en-US" sz="1200" dirty="0" err="1" smtClean="0"/>
                <a:t>달성율</a:t>
              </a:r>
              <a:r>
                <a:rPr kumimoji="1" lang="ko-KR" altLang="en-US" sz="1200" dirty="0" smtClean="0"/>
                <a:t> </a:t>
              </a:r>
              <a:r>
                <a:rPr kumimoji="1" lang="en-US" altLang="ko-KR" sz="1200" dirty="0" smtClean="0"/>
                <a:t>117.4%)</a:t>
              </a: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55071" y="1442001"/>
              <a:ext cx="1423724" cy="972000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50" dirty="0" err="1" smtClean="0">
                  <a:ln w="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공공의료계</a:t>
              </a:r>
              <a:endParaRPr lang="en-US" altLang="ko-KR" sz="1600" spc="-15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380312" y="1442001"/>
              <a:ext cx="1506808" cy="97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852" y="1484784"/>
            <a:ext cx="1357200" cy="11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1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</a:rPr>
              <a:t>부서별 실적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01994"/>
              </p:ext>
            </p:extLst>
          </p:nvPr>
        </p:nvGraphicFramePr>
        <p:xfrm>
          <a:off x="262937" y="1442692"/>
          <a:ext cx="8553808" cy="4682178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73255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406602">
                  <a:extLst>
                    <a:ext uri="{9D8B030D-6E8A-4147-A177-3AD203B41FA5}">
                      <a16:colId xmlns:a16="http://schemas.microsoft.com/office/drawing/2014/main" val="57912774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18383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18383">
                  <a:extLst>
                    <a:ext uri="{9D8B030D-6E8A-4147-A177-3AD203B41FA5}">
                      <a16:colId xmlns:a16="http://schemas.microsoft.com/office/drawing/2014/main" val="1405964250"/>
                    </a:ext>
                  </a:extLst>
                </a:gridCol>
                <a:gridCol w="632663">
                  <a:extLst>
                    <a:ext uri="{9D8B030D-6E8A-4147-A177-3AD203B41FA5}">
                      <a16:colId xmlns:a16="http://schemas.microsoft.com/office/drawing/2014/main" val="4161800787"/>
                    </a:ext>
                  </a:extLst>
                </a:gridCol>
                <a:gridCol w="1543268">
                  <a:extLst>
                    <a:ext uri="{9D8B030D-6E8A-4147-A177-3AD203B41FA5}">
                      <a16:colId xmlns:a16="http://schemas.microsoft.com/office/drawing/2014/main" val="29273447"/>
                    </a:ext>
                  </a:extLst>
                </a:gridCol>
              </a:tblGrid>
              <a:tr h="39310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 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’21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en-US" altLang="ko-KR" sz="1100" b="1" kern="0" spc="0" dirty="0" smtClean="0">
                        <a:solidFill>
                          <a:sysClr val="windowText" lastClr="000000"/>
                        </a:solidFill>
                        <a:effectLst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’21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년</a:t>
                      </a:r>
                      <a:endParaRPr lang="en-US" altLang="ko-KR" sz="1100" b="1" kern="0" spc="0" dirty="0" smtClean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실적</a:t>
                      </a: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달성도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미진사유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경영관리계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병원 홍보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미디어 </a:t>
                      </a: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홍보횟수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및 홍보매체 확대 등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388.0%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2,142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102.0%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‘B’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‘B’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2890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위기대응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모의훈련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8907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감염관리교육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훈련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1,182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236.4%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50764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 건당 약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품목수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감소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1%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3.35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3.49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진료과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부재에 따른 타과</a:t>
                      </a:r>
                      <a:endParaRPr lang="en-US" altLang="ko-KR" sz="10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처방으로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약품목수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증가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간호과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간호역량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직무교육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117.6%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영상의학실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고가장비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효율성 향상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고가 장비 검사 건수 증가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(2%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증가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19,006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16,934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89.1%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로 인한 </a:t>
                      </a:r>
                      <a:r>
                        <a:rPr lang="ko-KR" altLang="en-US" sz="10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환자감소로</a:t>
                      </a:r>
                      <a:endParaRPr lang="en-US" altLang="ko-KR" sz="10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검사 건수 감소</a:t>
                      </a:r>
                      <a:endParaRPr lang="ko-KR" altLang="en-US" sz="1000" kern="0" spc="-10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물리치료실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및 작업치료 </a:t>
                      </a:r>
                      <a:endParaRPr lang="en-US" altLang="ko-KR" sz="10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향상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물리치료 및 작업치료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105.3%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0" spc="-2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진단검사실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내부 정도관리강화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응급검사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소요시간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98%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99.2%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101.2%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</a:tbl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</a:rPr>
              <a:t>부서별 실적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80143"/>
              </p:ext>
            </p:extLst>
          </p:nvPr>
        </p:nvGraphicFramePr>
        <p:xfrm>
          <a:off x="262937" y="1442692"/>
          <a:ext cx="8553808" cy="4650600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73255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406602">
                  <a:extLst>
                    <a:ext uri="{9D8B030D-6E8A-4147-A177-3AD203B41FA5}">
                      <a16:colId xmlns:a16="http://schemas.microsoft.com/office/drawing/2014/main" val="57912774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18383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818383">
                  <a:extLst>
                    <a:ext uri="{9D8B030D-6E8A-4147-A177-3AD203B41FA5}">
                      <a16:colId xmlns:a16="http://schemas.microsoft.com/office/drawing/2014/main" val="1405964250"/>
                    </a:ext>
                  </a:extLst>
                </a:gridCol>
                <a:gridCol w="632663">
                  <a:extLst>
                    <a:ext uri="{9D8B030D-6E8A-4147-A177-3AD203B41FA5}">
                      <a16:colId xmlns:a16="http://schemas.microsoft.com/office/drawing/2014/main" val="4161800787"/>
                    </a:ext>
                  </a:extLst>
                </a:gridCol>
                <a:gridCol w="1543268">
                  <a:extLst>
                    <a:ext uri="{9D8B030D-6E8A-4147-A177-3AD203B41FA5}">
                      <a16:colId xmlns:a16="http://schemas.microsoft.com/office/drawing/2014/main" val="29273447"/>
                    </a:ext>
                  </a:extLst>
                </a:gridCol>
              </a:tblGrid>
              <a:tr h="39310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 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’21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en-US" altLang="ko-KR" sz="1100" b="1" kern="0" spc="0" dirty="0" smtClean="0">
                        <a:solidFill>
                          <a:sysClr val="windowText" lastClr="000000"/>
                        </a:solidFill>
                        <a:effectLst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’21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년</a:t>
                      </a:r>
                      <a:endParaRPr lang="en-US" altLang="ko-KR" sz="1100" b="1" kern="0" spc="0" dirty="0" smtClean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실적</a:t>
                      </a: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달성도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미진사유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35479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기획계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평가 내실화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경영평가 상위등급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상향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35479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운영평가 상위등급 상향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‘A’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‘A’</a:t>
                      </a:r>
                      <a:r>
                        <a:rPr lang="ko-KR" altLang="en-US" sz="1000" dirty="0" smtClean="0">
                          <a:latin typeface="+mj-lt"/>
                        </a:rPr>
                        <a:t>등급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j-lt"/>
                        </a:rPr>
                        <a:t>100.0%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506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총무계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직원 직무역량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법정교육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6,430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7,756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120.6%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적정관리계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환자안전 </a:t>
                      </a: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1000" kern="0" spc="-1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 등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123.9%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사회적 생산품 구매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중증장애인 생산품 등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분야 제품 구매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의무구매비율</a:t>
                      </a:r>
                      <a:endParaRPr lang="en-US" altLang="ko-KR" sz="10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준수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개 분야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구매비율준수</a:t>
                      </a:r>
                      <a:endParaRPr lang="ko-KR" altLang="en-US" sz="1000" kern="0" spc="-3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이의신청을 통한 목표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달성 예정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507646"/>
                  </a:ext>
                </a:extLst>
              </a:tr>
              <a:tr h="35479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장비 현대화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의사숙소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증축 사업비 확보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8,000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8,800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사업비 추가확보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35479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장비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DR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종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품목 구매 사업비 확보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748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748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구매 완료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원무계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개인 미수금 회수율 제고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95.0%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95.1%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100.1%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심사기준 제공 등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0.47%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0.62%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75.8%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원외삭감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포함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재심사  미 반영</a:t>
                      </a:r>
                      <a:endParaRPr lang="en-US" altLang="ko-KR" sz="10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영양계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입원환자 영양관리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입원환자 영양관리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2,700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1.2%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2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2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감염병전담병원 운영에 따른 일반 입원환자 영양관리 시행 불가</a:t>
                      </a:r>
                      <a:endParaRPr lang="ko-KR" altLang="en-US" sz="1000" kern="0" spc="-2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839207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부대사업계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장례식장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장례식장 수익 증대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1,700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5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1,143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백만원</a:t>
                      </a: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67.2%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로 인한 이용 감소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공공의료계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만성질환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7,548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8,865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명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117.4%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55278"/>
                  </a:ext>
                </a:extLst>
              </a:tr>
            </a:tbl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Ⅳ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 부서별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1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1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 계획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주요업무 추진계획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649795"/>
              </p:ext>
            </p:extLst>
          </p:nvPr>
        </p:nvGraphicFramePr>
        <p:xfrm>
          <a:off x="262937" y="1442692"/>
          <a:ext cx="8553808" cy="4578699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1269949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2278060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220409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</a:tblGrid>
              <a:tr h="448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 목표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경영관리계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만족도 향상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외부고객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내부고객 만족도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 84.9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73.8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건당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감소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(1%)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3.46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간호과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간호 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직무교육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프리셉터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양성교육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워크숍을 통한 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영상의학실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고가 의료장비 효율성 향상</a:t>
                      </a:r>
                    </a:p>
                  </a:txBody>
                  <a:tcPr marL="0" marR="0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’21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년 대비 고가의료장비 검사 건수 증가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(2%)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17,273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물리치료실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미수행 처방 관리</a:t>
                      </a:r>
                      <a:endParaRPr lang="ko-KR" altLang="en-US" sz="1000" spc="0" dirty="0"/>
                    </a:p>
                  </a:txBody>
                  <a:tcPr marL="0" marR="0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입원 및 외래환자 물리치료 및 작업치료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96%(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진단검사실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신속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정확한 검사결과 확보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 검사 소요시간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99.2%(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기획계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활성화</a:t>
                      </a: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수익증대</a:t>
                      </a: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1,292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총무계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임직원 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의료기관 </a:t>
                      </a:r>
                      <a:r>
                        <a:rPr lang="ko-KR" altLang="en-US" sz="1000" kern="0" spc="-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인증필수</a:t>
                      </a:r>
                      <a:r>
                        <a:rPr lang="ko-KR" altLang="en-US" sz="10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10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10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1000" kern="0" spc="-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6,625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경리계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 smtClean="0"/>
                        <a:t>시설계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spc="0" dirty="0" smtClean="0"/>
                        <a:t> </a:t>
                      </a:r>
                      <a:r>
                        <a:rPr lang="ko-KR" altLang="en-US" sz="1000" spc="0" dirty="0" smtClean="0"/>
                        <a:t>시설</a:t>
                      </a:r>
                      <a:r>
                        <a:rPr lang="en-US" altLang="ko-KR" sz="1000" spc="0" dirty="0" smtClean="0"/>
                        <a:t>·</a:t>
                      </a:r>
                      <a:r>
                        <a:rPr lang="ko-KR" altLang="en-US" sz="1000" spc="0" dirty="0" smtClean="0"/>
                        <a:t>장비 현대화</a:t>
                      </a:r>
                      <a:endParaRPr lang="ko-KR" altLang="en-US" sz="1000" spc="0" dirty="0"/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/>
                        <a:t> </a:t>
                      </a:r>
                      <a:r>
                        <a:rPr lang="ko-KR" altLang="en-US" sz="1000" dirty="0" smtClean="0"/>
                        <a:t>보조금 </a:t>
                      </a:r>
                      <a:r>
                        <a:rPr lang="ko-KR" altLang="en-US" sz="1000" dirty="0" err="1" smtClean="0"/>
                        <a:t>집행율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100%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3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주요업무 추진계획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860556"/>
              </p:ext>
            </p:extLst>
          </p:nvPr>
        </p:nvGraphicFramePr>
        <p:xfrm>
          <a:off x="262937" y="1442692"/>
          <a:ext cx="8553808" cy="4578699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1269949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2278060">
                  <a:extLst>
                    <a:ext uri="{9D8B030D-6E8A-4147-A177-3AD203B41FA5}">
                      <a16:colId xmlns:a16="http://schemas.microsoft.com/office/drawing/2014/main" val="14393369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220409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</a:tblGrid>
              <a:tr h="4483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 목표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err="1" smtClean="0"/>
                        <a:t>관리계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 smtClean="0"/>
                        <a:t> </a:t>
                      </a:r>
                      <a:r>
                        <a:rPr lang="ko-KR" altLang="en-US" sz="1000" dirty="0" smtClean="0"/>
                        <a:t>신재생에너지 활용을 통한 에너지 절약</a:t>
                      </a:r>
                      <a:endParaRPr lang="ko-KR" altLang="en-US" sz="1000" dirty="0"/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 smtClean="0"/>
                        <a:t> </a:t>
                      </a:r>
                      <a:r>
                        <a:rPr lang="ko-KR" altLang="en-US" sz="1000" dirty="0" err="1" smtClean="0"/>
                        <a:t>예산절감액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 smtClean="0"/>
                        <a:t>194</a:t>
                      </a:r>
                      <a:r>
                        <a:rPr lang="ko-KR" altLang="en-US" sz="1000" dirty="0" smtClean="0"/>
                        <a:t>백만원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원무계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회수율 제고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심사기준 제공 등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보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험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급여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0.5%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자동차보험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2.8%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영양계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환자안전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활동 증대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환자안전 보고 및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부대사업계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고객욕구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충족을 위한 활동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홍보 강화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장례환경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개선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고객만족 등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건강증진센터 활성화</a:t>
                      </a:r>
                      <a:endParaRPr lang="ko-KR" altLang="en-US" sz="1000" dirty="0"/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응급의료센터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 등급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유지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응급의료기관평과 결과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지표 관리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응급의료에관한법률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일부개정에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따른 사전점검 실시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1000" dirty="0"/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위기관리체계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교육인원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950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적정관리계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안전한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130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공공의료계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지역책임의료기관 역할 강화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351665"/>
                  </a:ext>
                </a:extLst>
              </a:tr>
            </a:tbl>
          </a:graphicData>
        </a:graphic>
      </p:graphicFrame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경영관리계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만족도 향상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고객만족도 향상을 위한 </a:t>
              </a:r>
              <a:r>
                <a:rPr kumimoji="1" lang="ko-KR" altLang="en-US" sz="1500" dirty="0" err="1" smtClean="0">
                  <a:latin typeface="+mj-lt"/>
                </a:rPr>
                <a:t>개선활동</a:t>
              </a:r>
              <a:r>
                <a:rPr kumimoji="1" lang="ko-KR" altLang="en-US" sz="1500" dirty="0" smtClean="0">
                  <a:latin typeface="+mj-lt"/>
                </a:rPr>
                <a:t> 추진으로 병원 이미지 상승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내부직원 만족을 통한 외부고객 만족도 향상의 선순환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84.9</a:t>
              </a:r>
              <a:r>
                <a:rPr kumimoji="1" lang="ko-KR" altLang="en-US" sz="1600" b="1" dirty="0" smtClean="0">
                  <a:latin typeface="+mj-lt"/>
                </a:rPr>
                <a:t>점 </a:t>
              </a:r>
              <a:r>
                <a:rPr kumimoji="1" lang="en-US" altLang="ko-KR" sz="1600" b="1" dirty="0" smtClean="0">
                  <a:latin typeface="+mj-lt"/>
                </a:rPr>
                <a:t>/ 73.8</a:t>
              </a:r>
              <a:r>
                <a:rPr kumimoji="1" lang="ko-KR" altLang="en-US" sz="1600" b="1" dirty="0" smtClean="0">
                  <a:latin typeface="+mj-lt"/>
                </a:rPr>
                <a:t>점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외부고객 만족도 </a:t>
              </a:r>
              <a:r>
                <a:rPr kumimoji="1" lang="en-US" altLang="ko-KR" sz="1400" b="1" dirty="0" smtClean="0">
                  <a:latin typeface="+mj-lt"/>
                </a:rPr>
                <a:t>/ </a:t>
              </a:r>
              <a:r>
                <a:rPr kumimoji="1" lang="ko-KR" altLang="en-US" sz="1400" b="1" dirty="0" smtClean="0">
                  <a:latin typeface="+mj-lt"/>
                </a:rPr>
                <a:t>내부고객 만족도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환자중심의 안정된 </a:t>
              </a:r>
              <a:r>
                <a:rPr kumimoji="1" lang="ko-KR" altLang="en-US" sz="1600" b="1" dirty="0" err="1" smtClean="0"/>
                <a:t>진료환경</a:t>
              </a:r>
              <a:r>
                <a:rPr kumimoji="1" lang="ko-KR" altLang="en-US" sz="1600" b="1" dirty="0" smtClean="0"/>
                <a:t> 제공</a:t>
              </a:r>
              <a:r>
                <a:rPr kumimoji="1" lang="en-US" altLang="ko-KR" sz="1600" b="1" dirty="0" smtClean="0"/>
                <a:t>,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                  안정적 근무여건 조성으로 활기찬 조직문화 정착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6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더욱 친절한 병원 만들기 사업 추진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친절</a:t>
              </a:r>
              <a:r>
                <a:rPr kumimoji="1" lang="en-US" altLang="ko-KR" sz="1300" dirty="0" smtClean="0">
                  <a:latin typeface="+mj-lt"/>
                </a:rPr>
                <a:t>T/F</a:t>
              </a:r>
              <a:r>
                <a:rPr kumimoji="1" lang="ko-KR" altLang="en-US" sz="1300" dirty="0" smtClean="0">
                  <a:latin typeface="+mj-lt"/>
                </a:rPr>
                <a:t>팀 운영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찾아가는 </a:t>
              </a:r>
              <a:r>
                <a:rPr kumimoji="1" lang="ko-KR" altLang="en-US" sz="1300" dirty="0" err="1" smtClean="0">
                  <a:latin typeface="+mj-lt"/>
                </a:rPr>
                <a:t>친절라운딩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병원모니터링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친절교육 등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소통과 충전을 통한 자율적 조직문화 조성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err="1" smtClean="0">
                  <a:latin typeface="+mj-lt"/>
                </a:rPr>
                <a:t>에로사항</a:t>
              </a:r>
              <a:r>
                <a:rPr kumimoji="1" lang="ko-KR" altLang="en-US" sz="1300" dirty="0" smtClean="0">
                  <a:latin typeface="+mj-lt"/>
                </a:rPr>
                <a:t> 청취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체육대회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워크샵</a:t>
              </a:r>
              <a:r>
                <a:rPr kumimoji="1" lang="en-US" altLang="ko-KR" sz="1300" dirty="0" smtClean="0">
                  <a:latin typeface="+mj-lt"/>
                </a:rPr>
                <a:t>, Q&amp;A</a:t>
              </a:r>
              <a:r>
                <a:rPr kumimoji="1" lang="ko-KR" altLang="en-US" sz="1300" dirty="0" smtClean="0">
                  <a:latin typeface="+mj-lt"/>
                </a:rPr>
                <a:t>강좌</a:t>
              </a:r>
              <a:r>
                <a:rPr kumimoji="1" lang="en-US" altLang="ko-KR" sz="1300" dirty="0" smtClean="0">
                  <a:latin typeface="+mj-lt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실시 등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의견청취 채널 확대를 통한 고객 소통 활성화</a:t>
              </a:r>
              <a:endParaRPr kumimoji="1" lang="en-US" altLang="ko-KR" sz="1500" dirty="0" smtClean="0"/>
            </a:p>
            <a:p>
              <a:pPr fontAlgn="base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의견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smtClean="0"/>
                <a:t>제안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smtClean="0"/>
                <a:t>불편사항 등 접수된 민원처리 </a:t>
              </a:r>
              <a:r>
                <a:rPr kumimoji="1" lang="ko-KR" altLang="en-US" sz="1300" dirty="0" err="1" smtClean="0"/>
                <a:t>회신율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528392" cy="288032"/>
            <a:chOff x="395536" y="1124744"/>
            <a:chExt cx="352839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34464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처방 건당 </a:t>
              </a:r>
              <a:r>
                <a:rPr kumimoji="1" lang="ko-KR" altLang="en-US" sz="1500" dirty="0" err="1" smtClean="0">
                  <a:latin typeface="+mj-lt"/>
                </a:rPr>
                <a:t>약품목</a:t>
              </a:r>
              <a:r>
                <a:rPr kumimoji="1" lang="ko-KR" altLang="en-US" sz="1500" dirty="0" smtClean="0">
                  <a:latin typeface="+mj-lt"/>
                </a:rPr>
                <a:t> 수 감소로 약품 상호작용 위험 감소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약품목</a:t>
              </a:r>
              <a:r>
                <a:rPr kumimoji="1" lang="ko-KR" altLang="en-US" sz="1500" dirty="0" smtClean="0"/>
                <a:t> 수 감소에 따른 환자 진료비 부담 감소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3.46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처방 건당 </a:t>
              </a:r>
              <a:r>
                <a:rPr kumimoji="1" lang="ko-KR" altLang="en-US" sz="1400" b="1" dirty="0" err="1" smtClean="0">
                  <a:latin typeface="+mj-lt"/>
                </a:rPr>
                <a:t>약품목</a:t>
              </a:r>
              <a:r>
                <a:rPr kumimoji="1" lang="ko-KR" altLang="en-US" sz="1400" b="1" dirty="0" smtClean="0">
                  <a:latin typeface="+mj-lt"/>
                </a:rPr>
                <a:t> 수 감소</a:t>
              </a:r>
              <a:r>
                <a:rPr kumimoji="1" lang="en-US" altLang="ko-KR" sz="1400" b="1" dirty="0" smtClean="0">
                  <a:latin typeface="+mj-lt"/>
                </a:rPr>
                <a:t>(1%))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약제급여</a:t>
              </a:r>
              <a:r>
                <a:rPr kumimoji="1" lang="ko-KR" altLang="en-US" sz="1600" b="1" dirty="0" smtClean="0"/>
                <a:t> 적정성 평가 항목인 처방 건당 </a:t>
              </a:r>
              <a:r>
                <a:rPr kumimoji="1" lang="ko-KR" altLang="en-US" sz="1600" b="1" dirty="0" err="1" smtClean="0"/>
                <a:t>약품목수</a:t>
              </a:r>
              <a:r>
                <a:rPr kumimoji="1" lang="ko-KR" altLang="en-US" sz="1600" b="1" dirty="0" smtClean="0"/>
                <a:t> 개선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건강보험심사평가원 </a:t>
              </a:r>
              <a:r>
                <a:rPr kumimoji="1" lang="ko-KR" altLang="en-US" sz="1500" dirty="0" err="1" smtClean="0">
                  <a:latin typeface="+mj-lt"/>
                </a:rPr>
                <a:t>약제급여</a:t>
              </a:r>
              <a:r>
                <a:rPr kumimoji="1" lang="ko-KR" altLang="en-US" sz="1500" dirty="0" smtClean="0">
                  <a:latin typeface="+mj-lt"/>
                </a:rPr>
                <a:t> 적정성 평가 항목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안내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처방건당</a:t>
              </a:r>
              <a:r>
                <a:rPr kumimoji="1" lang="ko-KR" altLang="en-US" sz="1500" dirty="0" smtClean="0"/>
                <a:t> </a:t>
              </a:r>
              <a:r>
                <a:rPr kumimoji="1" lang="ko-KR" altLang="en-US" sz="1500" dirty="0" err="1" smtClean="0"/>
                <a:t>약품목</a:t>
              </a:r>
              <a:r>
                <a:rPr kumimoji="1" lang="ko-KR" altLang="en-US" sz="1500" dirty="0" smtClean="0"/>
                <a:t> 수 분기별 평가 결과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안내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복합 질환 환자에 대한 해당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별 진료 안내로 양질의 진료 혜택과 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/>
                <a:t> </a:t>
              </a:r>
              <a:r>
                <a:rPr kumimoji="1" lang="en-US" altLang="ko-KR" sz="1500" dirty="0" smtClean="0"/>
                <a:t>   </a:t>
              </a:r>
              <a:r>
                <a:rPr kumimoji="1" lang="ko-KR" altLang="en-US" sz="1500" dirty="0" smtClean="0"/>
                <a:t>진료 수익 증대 및 </a:t>
              </a:r>
              <a:r>
                <a:rPr kumimoji="1" lang="ko-KR" altLang="en-US" sz="1500" dirty="0" err="1" smtClean="0"/>
                <a:t>약품목</a:t>
              </a:r>
              <a:r>
                <a:rPr kumimoji="1" lang="ko-KR" altLang="en-US" sz="1500" dirty="0" smtClean="0"/>
                <a:t> 수 감소 유도</a:t>
              </a: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간호과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직무능력 향상에 따른 서비스 향상으로 환자 만족도 제고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각종 평가에 대한 준비 철저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66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간호역량강화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spc="-90" dirty="0" smtClean="0"/>
                <a:t>직무교육</a:t>
              </a:r>
              <a:r>
                <a:rPr kumimoji="1" lang="en-US" altLang="ko-KR" sz="1600" b="1" spc="-90" dirty="0" smtClean="0"/>
                <a:t>, </a:t>
              </a:r>
              <a:r>
                <a:rPr kumimoji="1" lang="ko-KR" altLang="en-US" sz="1600" b="1" spc="-90" dirty="0" err="1" smtClean="0"/>
                <a:t>프리셉터</a:t>
              </a:r>
              <a:r>
                <a:rPr kumimoji="1" lang="ko-KR" altLang="en-US" sz="1600" b="1" spc="-90" dirty="0" smtClean="0"/>
                <a:t> 양성교육</a:t>
              </a:r>
              <a:r>
                <a:rPr kumimoji="1" lang="en-US" altLang="ko-KR" sz="1600" b="1" spc="-90" dirty="0" smtClean="0"/>
                <a:t>, </a:t>
              </a:r>
              <a:r>
                <a:rPr kumimoji="1" lang="ko-KR" altLang="en-US" sz="1600" b="1" spc="-90" dirty="0" err="1" smtClean="0"/>
                <a:t>신규간호사</a:t>
              </a:r>
              <a:r>
                <a:rPr kumimoji="1" lang="ko-KR" altLang="en-US" sz="1600" b="1" spc="-90" dirty="0" smtClean="0"/>
                <a:t> 교육</a:t>
              </a:r>
              <a:r>
                <a:rPr kumimoji="1" lang="en-US" altLang="ko-KR" sz="1600" b="1" spc="-90" dirty="0" smtClean="0"/>
                <a:t>, </a:t>
              </a:r>
              <a:r>
                <a:rPr kumimoji="1" lang="ko-KR" altLang="en-US" sz="1600" b="1" spc="-90" dirty="0" err="1" smtClean="0"/>
                <a:t>간호과</a:t>
              </a:r>
              <a:r>
                <a:rPr kumimoji="1" lang="ko-KR" altLang="en-US" sz="1600" b="1" spc="-90" dirty="0" smtClean="0"/>
                <a:t> 워크숍</a:t>
              </a:r>
              <a:endParaRPr kumimoji="1" lang="en-US" altLang="ko-KR" sz="1600" b="1" spc="-9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직무교육</a:t>
              </a:r>
              <a:r>
                <a:rPr kumimoji="1" lang="en-US" altLang="ko-KR" sz="1500" dirty="0" smtClean="0">
                  <a:latin typeface="+mj-lt"/>
                </a:rPr>
                <a:t>					: 60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분기별 직무교육</a:t>
              </a:r>
              <a:r>
                <a:rPr kumimoji="1" lang="en-US" altLang="ko-KR" sz="1300" dirty="0" smtClean="0">
                  <a:latin typeface="+mj-lt"/>
                </a:rPr>
                <a:t>(4), </a:t>
              </a:r>
              <a:r>
                <a:rPr kumimoji="1" lang="ko-KR" altLang="en-US" sz="1300" dirty="0" smtClean="0">
                  <a:latin typeface="+mj-lt"/>
                </a:rPr>
                <a:t>환자 간호에 필요한 직무능력 향상을 위한 부서별 직무교육</a:t>
              </a:r>
              <a:r>
                <a:rPr kumimoji="1" lang="en-US" altLang="ko-KR" sz="1300" dirty="0" smtClean="0">
                  <a:latin typeface="+mj-lt"/>
                </a:rPr>
                <a:t>(56)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프리셉터</a:t>
              </a:r>
              <a:r>
                <a:rPr kumimoji="1" lang="ko-KR" altLang="en-US" sz="1500" dirty="0" smtClean="0"/>
                <a:t> 양성교육</a:t>
              </a:r>
              <a:r>
                <a:rPr kumimoji="1" lang="en-US" altLang="ko-KR" sz="1500" dirty="0" smtClean="0"/>
                <a:t>				: 1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err="1" smtClean="0"/>
                <a:t>신규간호사</a:t>
              </a:r>
              <a:r>
                <a:rPr kumimoji="1" lang="ko-KR" altLang="en-US" sz="1300" dirty="0" smtClean="0"/>
                <a:t> 입사 전 </a:t>
              </a:r>
              <a:r>
                <a:rPr kumimoji="1" lang="en-US" altLang="ko-KR" sz="1300" dirty="0" smtClean="0"/>
                <a:t>1:1 </a:t>
              </a:r>
              <a:r>
                <a:rPr kumimoji="1" lang="ko-KR" altLang="en-US" sz="1300" dirty="0" smtClean="0"/>
                <a:t>맞춤형 </a:t>
              </a:r>
              <a:r>
                <a:rPr kumimoji="1" lang="ko-KR" altLang="en-US" sz="1300" dirty="0" err="1" smtClean="0"/>
                <a:t>프리셉터</a:t>
              </a:r>
              <a:r>
                <a:rPr kumimoji="1" lang="ko-KR" altLang="en-US" sz="1300" dirty="0" smtClean="0"/>
                <a:t> 교육</a:t>
              </a:r>
              <a:endParaRPr kumimoji="1" lang="en-US" altLang="ko-KR" sz="13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신규간호사</a:t>
              </a:r>
              <a:r>
                <a:rPr kumimoji="1" lang="ko-KR" altLang="en-US" sz="1500" dirty="0" smtClean="0"/>
                <a:t> 교육</a:t>
              </a:r>
              <a:r>
                <a:rPr kumimoji="1" lang="en-US" altLang="ko-KR" sz="1500" dirty="0" smtClean="0"/>
                <a:t>					: 1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현장에서 필요로 하는 교육</a:t>
              </a:r>
              <a:endParaRPr kumimoji="1" lang="en-US" altLang="ko-KR" sz="13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간호과</a:t>
              </a:r>
              <a:r>
                <a:rPr kumimoji="1" lang="ko-KR" altLang="en-US" sz="1500" dirty="0" smtClean="0"/>
                <a:t> 워크숍</a:t>
              </a:r>
              <a:r>
                <a:rPr kumimoji="1" lang="en-US" altLang="ko-KR" sz="1500" dirty="0" smtClean="0"/>
                <a:t>					: 4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병원 및 </a:t>
              </a:r>
              <a:r>
                <a:rPr kumimoji="1" lang="ko-KR" altLang="en-US" sz="1300" dirty="0" err="1" smtClean="0"/>
                <a:t>간호과의</a:t>
              </a:r>
              <a:r>
                <a:rPr kumimoji="1" lang="ko-KR" altLang="en-US" sz="1300" dirty="0" smtClean="0"/>
                <a:t> 발전을 위한 각자 역할 및 방향 모색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032448" cy="288032"/>
            <a:chOff x="395536" y="1124744"/>
            <a:chExt cx="40324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8486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 의료장비 효율성 향상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영상검사 건수 증가를 통한 </a:t>
              </a:r>
              <a:r>
                <a:rPr kumimoji="1" lang="ko-KR" altLang="en-US" sz="1500" dirty="0" err="1" smtClean="0">
                  <a:latin typeface="+mj-lt"/>
                </a:rPr>
                <a:t>의업수익</a:t>
              </a:r>
              <a:r>
                <a:rPr kumimoji="1" lang="ko-KR" altLang="en-US" sz="1500" dirty="0" smtClean="0">
                  <a:latin typeface="+mj-lt"/>
                </a:rPr>
                <a:t>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고가 의료장비를 활용한 정확 진단으로 환자 만족도 제고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17,273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고가 의료장비 </a:t>
              </a:r>
              <a:r>
                <a:rPr kumimoji="1" lang="ko-KR" altLang="en-US" sz="1400" b="1" dirty="0" err="1" smtClean="0">
                  <a:latin typeface="+mj-lt"/>
                </a:rPr>
                <a:t>검사건수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고가 의료장비를 활용한 영상검사 건수 및 </a:t>
              </a:r>
              <a:r>
                <a:rPr kumimoji="1" lang="ko-KR" altLang="en-US" sz="1600" b="1" dirty="0" err="1" smtClean="0"/>
                <a:t>의료수익</a:t>
              </a:r>
              <a:r>
                <a:rPr kumimoji="1" lang="ko-KR" altLang="en-US" sz="1600" b="1" dirty="0" smtClean="0"/>
                <a:t> 증대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다양한 </a:t>
              </a:r>
              <a:r>
                <a:rPr kumimoji="1" lang="en-US" altLang="ko-KR" sz="1500" dirty="0" smtClean="0">
                  <a:latin typeface="+mj-lt"/>
                </a:rPr>
                <a:t>MRI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검사법을 활용한 검사 건수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/>
                <a:t>뇌혈관</a:t>
              </a:r>
              <a:r>
                <a:rPr kumimoji="1" lang="en-US" altLang="ko-KR" sz="1500" dirty="0"/>
                <a:t>·</a:t>
              </a:r>
              <a:r>
                <a:rPr kumimoji="1" lang="ko-KR" altLang="en-US" sz="1500" dirty="0"/>
                <a:t>복부 </a:t>
              </a:r>
              <a:r>
                <a:rPr kumimoji="1" lang="ko-KR" altLang="en-US" sz="1500" dirty="0" smtClean="0"/>
                <a:t>등</a:t>
              </a:r>
              <a:r>
                <a:rPr kumimoji="1" lang="en-US" altLang="ko-KR" sz="1500" dirty="0" smtClean="0"/>
                <a:t>)	</a:t>
              </a:r>
              <a:r>
                <a:rPr kumimoji="1" lang="en-US" altLang="ko-KR" sz="1500" dirty="0" smtClean="0">
                  <a:latin typeface="+mj-lt"/>
                </a:rPr>
                <a:t>: 9,170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CT</a:t>
              </a:r>
              <a:r>
                <a:rPr kumimoji="1" lang="ko-KR" altLang="en-US" sz="1500" dirty="0" smtClean="0"/>
                <a:t>검사를 시행한 검사 건수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/>
                <a:t>혈관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심장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폐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복부 등 </a:t>
              </a:r>
              <a:r>
                <a:rPr kumimoji="1" lang="en-US" altLang="ko-KR" sz="1500" dirty="0" smtClean="0"/>
                <a:t>)	: 5,078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초음파진단</a:t>
              </a:r>
              <a:r>
                <a:rPr kumimoji="1" lang="ko-KR" altLang="en-US" sz="1500" dirty="0" smtClean="0"/>
                <a:t> 등 검사 건수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err="1" smtClean="0"/>
                <a:t>질환별</a:t>
              </a:r>
              <a:r>
                <a:rPr kumimoji="1" lang="ko-KR" altLang="en-US" sz="1500" dirty="0" smtClean="0"/>
                <a:t> 검사</a:t>
              </a:r>
              <a:r>
                <a:rPr kumimoji="1" lang="en-US" altLang="ko-KR" sz="1500" dirty="0" smtClean="0"/>
                <a:t>)			: 3,025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spc="-90" dirty="0" smtClean="0"/>
                <a:t>고가 의료장비의 검사방법 및 장점 홍보</a:t>
              </a:r>
              <a:r>
                <a:rPr kumimoji="1" lang="en-US" altLang="ko-KR" sz="1500" spc="-90" dirty="0" smtClean="0"/>
                <a:t>, </a:t>
              </a:r>
              <a:r>
                <a:rPr kumimoji="1" lang="ko-KR" altLang="en-US" sz="1500" spc="-90" dirty="0" err="1" smtClean="0"/>
                <a:t>진료과장의</a:t>
              </a:r>
              <a:r>
                <a:rPr kumimoji="1" lang="ko-KR" altLang="en-US" sz="1500" spc="-90" dirty="0" smtClean="0"/>
                <a:t> 적극적인 활용 협조요청</a:t>
              </a:r>
              <a:endParaRPr kumimoji="1" lang="en-US" altLang="ko-KR" sz="1500" spc="-9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5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물리치료실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미수행 처방 관리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물리치료 처방에 대한 </a:t>
              </a:r>
              <a:r>
                <a:rPr kumimoji="1" lang="ko-KR" altLang="en-US" sz="1500" dirty="0" err="1" smtClean="0">
                  <a:latin typeface="+mj-lt"/>
                </a:rPr>
                <a:t>수행율을</a:t>
              </a:r>
              <a:r>
                <a:rPr kumimoji="1" lang="ko-KR" altLang="en-US" sz="1500" dirty="0" smtClean="0">
                  <a:latin typeface="+mj-lt"/>
                </a:rPr>
                <a:t> 높여 근본적으로 수익 증대 도모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외래 통원치료 환자 관리를 통한 만족도 제고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96%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물리치료 및 작업치료 </a:t>
              </a:r>
              <a:r>
                <a:rPr kumimoji="1" lang="ko-KR" altLang="en-US" sz="1400" b="1" dirty="0" err="1" smtClean="0">
                  <a:latin typeface="+mj-lt"/>
                </a:rPr>
                <a:t>수행율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미수행 처방 관리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입원환자 미수행 처방 관리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미 실시 환자 당일 연락을 통한 </a:t>
              </a:r>
              <a:r>
                <a:rPr kumimoji="1" lang="ko-KR" altLang="en-US" sz="1300" dirty="0" err="1" smtClean="0"/>
                <a:t>내원</a:t>
              </a:r>
              <a:r>
                <a:rPr kumimoji="1" lang="ko-KR" altLang="en-US" sz="1300" dirty="0" smtClean="0"/>
                <a:t> 유도 및 처방 수행</a:t>
              </a:r>
              <a:endParaRPr kumimoji="1" lang="en-US" altLang="ko-KR" sz="1300" dirty="0" smtClean="0"/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외래환자 미수행 처방 관리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- 1</a:t>
              </a:r>
              <a:r>
                <a:rPr kumimoji="1" lang="ko-KR" altLang="en-US" sz="1300" dirty="0" smtClean="0"/>
                <a:t>일 단위 미 </a:t>
              </a:r>
              <a:r>
                <a:rPr kumimoji="1" lang="ko-KR" altLang="en-US" sz="1300" dirty="0" err="1" smtClean="0"/>
                <a:t>내원</a:t>
              </a:r>
              <a:r>
                <a:rPr kumimoji="1" lang="ko-KR" altLang="en-US" sz="1300" dirty="0" smtClean="0"/>
                <a:t> 환자 </a:t>
              </a:r>
              <a:r>
                <a:rPr kumimoji="1" lang="ko-KR" altLang="en-US" sz="1300" dirty="0" err="1" smtClean="0"/>
                <a:t>진료과와</a:t>
              </a:r>
              <a:r>
                <a:rPr kumimoji="1" lang="ko-KR" altLang="en-US" sz="1300" dirty="0" smtClean="0"/>
                <a:t> 연락을 통한 사유 관리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3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248472" cy="288032"/>
            <a:chOff x="395536" y="1124744"/>
            <a:chExt cx="424847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06472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신속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정확한 검사결과 확보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의료서비스 강화 및 환자 대기시간 단축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장비 일원화로 </a:t>
              </a:r>
              <a:r>
                <a:rPr kumimoji="1" lang="ko-KR" altLang="en-US" sz="1500" dirty="0" err="1" smtClean="0"/>
                <a:t>시약관리의</a:t>
              </a:r>
              <a:r>
                <a:rPr kumimoji="1" lang="ko-KR" altLang="en-US" sz="1500" dirty="0" smtClean="0"/>
                <a:t> 효율성 기대</a:t>
              </a:r>
              <a:endParaRPr kumimoji="1" lang="en-US" altLang="ko-KR" sz="1500" dirty="0" smtClean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99.2%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err="1" smtClean="0">
                  <a:latin typeface="+mj-lt"/>
                </a:rPr>
                <a:t>응급검사</a:t>
              </a:r>
              <a:r>
                <a:rPr kumimoji="1" lang="ko-KR" altLang="en-US" sz="1400" b="1" dirty="0" smtClean="0">
                  <a:latin typeface="+mj-lt"/>
                </a:rPr>
                <a:t> 소요시간 </a:t>
              </a:r>
              <a:r>
                <a:rPr kumimoji="1" lang="en-US" altLang="ko-KR" sz="1400" b="1" dirty="0" smtClean="0">
                  <a:latin typeface="+mj-lt"/>
                </a:rPr>
                <a:t>(TAT) </a:t>
              </a:r>
              <a:r>
                <a:rPr kumimoji="1" lang="ko-KR" altLang="en-US" sz="1400" b="1" dirty="0" err="1" smtClean="0">
                  <a:latin typeface="+mj-lt"/>
                </a:rPr>
                <a:t>충족율</a:t>
              </a:r>
              <a:r>
                <a:rPr kumimoji="1" lang="ko-KR" altLang="en-US" sz="1400" b="1" dirty="0" smtClean="0">
                  <a:latin typeface="+mj-lt"/>
                </a:rPr>
                <a:t> 관리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  <a:r>
                <a:rPr kumimoji="1" lang="en-US" altLang="ko-KR" sz="1600" b="1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직무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err="1" smtClean="0"/>
                <a:t>장비운영</a:t>
              </a:r>
              <a:r>
                <a:rPr kumimoji="1" lang="ko-KR" altLang="en-US" sz="1600" b="1" dirty="0" smtClean="0"/>
                <a:t> 교육 강화로 검사결과의 신속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smtClean="0"/>
                <a:t>정확성 확보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자동화 장비 </a:t>
              </a:r>
              <a:r>
                <a:rPr kumimoji="1" lang="ko-KR" altLang="en-US" sz="1500" dirty="0" smtClean="0"/>
                <a:t>활용을 통한 </a:t>
              </a:r>
              <a:r>
                <a:rPr kumimoji="1" lang="ko-KR" altLang="en-US" sz="1500" dirty="0" err="1" smtClean="0"/>
                <a:t>충족율</a:t>
              </a:r>
              <a:r>
                <a:rPr kumimoji="1" lang="ko-KR" altLang="en-US" sz="1500" dirty="0" smtClean="0"/>
                <a:t> 관리</a:t>
              </a:r>
              <a:endParaRPr kumimoji="1" lang="en-US" altLang="ko-KR" sz="1500" dirty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 - </a:t>
              </a:r>
              <a:r>
                <a:rPr kumimoji="1" lang="ko-KR" altLang="en-US" sz="1300" dirty="0" err="1"/>
                <a:t>응급검사</a:t>
              </a:r>
              <a:r>
                <a:rPr kumimoji="1" lang="en-US" altLang="ko-KR" sz="1300" dirty="0"/>
                <a:t>(TAT) </a:t>
              </a:r>
              <a:r>
                <a:rPr kumimoji="1" lang="ko-KR" altLang="en-US" sz="1300" dirty="0" err="1"/>
                <a:t>지표관리로</a:t>
              </a:r>
              <a:r>
                <a:rPr kumimoji="1" lang="ko-KR" altLang="en-US" sz="1300" dirty="0"/>
                <a:t> </a:t>
              </a:r>
              <a:r>
                <a:rPr kumimoji="1" lang="ko-KR" altLang="en-US" sz="1300" dirty="0" err="1"/>
                <a:t>충족율</a:t>
              </a:r>
              <a:r>
                <a:rPr kumimoji="1" lang="ko-KR" altLang="en-US" sz="1300" dirty="0"/>
                <a:t> </a:t>
              </a:r>
              <a:r>
                <a:rPr kumimoji="1" lang="ko-KR" altLang="en-US" sz="1300" dirty="0" smtClean="0"/>
                <a:t>관리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검사실 직원 역량 강화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직무교육을 통한 직원 역량강화로 검사결과 신속</a:t>
              </a:r>
              <a:r>
                <a:rPr kumimoji="1" lang="en-US" altLang="ko-KR" sz="1300" dirty="0" smtClean="0"/>
                <a:t>·</a:t>
              </a:r>
              <a:r>
                <a:rPr kumimoji="1" lang="ko-KR" altLang="en-US" sz="1300" dirty="0" smtClean="0"/>
                <a:t>정확성 확보</a:t>
              </a:r>
              <a:endParaRPr kumimoji="1" lang="en-US" altLang="ko-KR" sz="13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병리과 </a:t>
              </a:r>
              <a:r>
                <a:rPr kumimoji="1" lang="ko-KR" altLang="en-US" sz="1500" dirty="0" err="1" smtClean="0"/>
                <a:t>질관리</a:t>
              </a:r>
              <a:r>
                <a:rPr kumimoji="1" lang="ko-KR" altLang="en-US" sz="1500" dirty="0" smtClean="0"/>
                <a:t> 평가의 </a:t>
              </a:r>
              <a:r>
                <a:rPr kumimoji="1" lang="ko-KR" altLang="en-US" sz="1500" dirty="0" err="1" smtClean="0"/>
                <a:t>우수등급</a:t>
              </a:r>
              <a:r>
                <a:rPr kumimoji="1" lang="ko-KR" altLang="en-US" sz="1500" dirty="0" smtClean="0"/>
                <a:t> 획득 추진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질 </a:t>
              </a:r>
              <a:r>
                <a:rPr kumimoji="1" lang="ko-KR" altLang="en-US" sz="1300" dirty="0" err="1" smtClean="0"/>
                <a:t>관리평가</a:t>
              </a:r>
              <a:r>
                <a:rPr kumimoji="1" lang="ko-KR" altLang="en-US" sz="1300" dirty="0" smtClean="0"/>
                <a:t> 항목 </a:t>
              </a:r>
              <a:r>
                <a:rPr kumimoji="1" lang="ko-KR" altLang="en-US" sz="1300" dirty="0" err="1" smtClean="0"/>
                <a:t>우수등급</a:t>
              </a:r>
              <a:r>
                <a:rPr kumimoji="1" lang="ko-KR" altLang="en-US" sz="1300" dirty="0" smtClean="0"/>
                <a:t> 목표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https://www.namwonmed.or.kr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- 28 -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200" cap="none" spc="0" normalizeH="0" baseline="0" noProof="0" dirty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Ⅳ.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주요업무 추진계획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 _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심혈관센터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활성화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err="1" smtClean="0">
                  <a:latin typeface="+mn-ea"/>
                </a:rPr>
                <a:t>진료권역</a:t>
              </a:r>
              <a:r>
                <a:rPr kumimoji="1" lang="ko-KR" altLang="en-US" sz="1500" dirty="0" smtClean="0">
                  <a:latin typeface="+mn-ea"/>
                </a:rPr>
                <a:t> 내 심혈관질환에 대한 응급상황 대처능력 향상</a:t>
              </a:r>
              <a:endParaRPr kumimoji="1" lang="en-US" altLang="ko-KR" sz="15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err="1" smtClean="0">
                  <a:latin typeface="+mn-ea"/>
                </a:rPr>
                <a:t>심혈관질환</a:t>
              </a:r>
              <a:r>
                <a:rPr kumimoji="1" lang="ko-KR" altLang="en-US" sz="1500" dirty="0" smtClean="0">
                  <a:latin typeface="+mn-ea"/>
                </a:rPr>
                <a:t> 환자에 대한 서비스 제공으로 </a:t>
              </a:r>
              <a:r>
                <a:rPr kumimoji="1" lang="ko-KR" altLang="en-US" sz="1500" dirty="0" err="1" smtClean="0">
                  <a:latin typeface="+mn-ea"/>
                </a:rPr>
                <a:t>의료수익</a:t>
              </a:r>
              <a:r>
                <a:rPr kumimoji="1" lang="ko-KR" altLang="en-US" sz="1500" dirty="0" smtClean="0">
                  <a:latin typeface="+mn-ea"/>
                </a:rPr>
                <a:t> 증대</a:t>
              </a:r>
              <a:endParaRPr kumimoji="1" lang="en-US" altLang="ko-KR" sz="15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기대효과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</a:t>
              </a:r>
              <a:r>
                <a:rPr kumimoji="1" lang="en-US" altLang="ko-KR" sz="1600" b="1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1,292</a:t>
              </a:r>
              <a:r>
                <a:rPr kumimoji="1" lang="ko-KR" altLang="en-US" sz="1600" b="1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백만원</a:t>
              </a:r>
              <a:r>
                <a:rPr kumimoji="1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1" lang="ko-KR" altLang="en-US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심혈관센터</a:t>
              </a:r>
              <a:r>
                <a:rPr kumimoji="1" lang="ko-KR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수익</a:t>
              </a:r>
              <a:r>
                <a:rPr kumimoji="1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)</a:t>
              </a: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심혈관센터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활성화를 통한 수익 증대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사업개요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32490" cy="2174313"/>
            <a:chOff x="259990" y="2976334"/>
            <a:chExt cx="863249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679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심혈관질환자 외래</a:t>
              </a:r>
              <a:r>
                <a:rPr kumimoji="1" lang="en-US" altLang="ko-KR" sz="1500" dirty="0" smtClean="0">
                  <a:latin typeface="+mn-ea"/>
                </a:rPr>
                <a:t>·</a:t>
              </a:r>
              <a:r>
                <a:rPr kumimoji="1" lang="ko-KR" altLang="en-US" sz="1500" dirty="0" smtClean="0">
                  <a:latin typeface="+mn-ea"/>
                </a:rPr>
                <a:t>입원 진료에 따른 수익 증대</a:t>
              </a:r>
              <a:r>
                <a:rPr kumimoji="1" lang="en-US" altLang="ko-KR" sz="1500" dirty="0" smtClean="0">
                  <a:latin typeface="+mn-ea"/>
                </a:rPr>
                <a:t>		: 1,292</a:t>
              </a:r>
              <a:r>
                <a:rPr kumimoji="1" lang="ko-KR" altLang="en-US" sz="1500" dirty="0" smtClean="0">
                  <a:latin typeface="+mn-ea"/>
                </a:rPr>
                <a:t>백만원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- </a:t>
              </a:r>
              <a:r>
                <a:rPr kumimoji="1" lang="ko-KR" altLang="en-US" sz="1300" dirty="0" err="1">
                  <a:latin typeface="+mn-ea"/>
                </a:rPr>
                <a:t>진료인원</a:t>
              </a:r>
              <a:r>
                <a:rPr kumimoji="1" lang="ko-KR" altLang="en-US" sz="1300" dirty="0">
                  <a:latin typeface="+mn-ea"/>
                </a:rPr>
                <a:t> </a:t>
              </a:r>
              <a:r>
                <a:rPr kumimoji="1" lang="en-US" altLang="ko-KR" sz="1300" dirty="0">
                  <a:latin typeface="+mn-ea"/>
                </a:rPr>
                <a:t>: 5,803</a:t>
              </a:r>
              <a:r>
                <a:rPr kumimoji="1" lang="ko-KR" altLang="en-US" sz="1300" dirty="0">
                  <a:latin typeface="+mn-ea"/>
                </a:rPr>
                <a:t>명</a:t>
              </a:r>
              <a:r>
                <a:rPr kumimoji="1" lang="en-US" altLang="ko-KR" sz="1300" dirty="0">
                  <a:latin typeface="+mn-ea"/>
                </a:rPr>
                <a:t>(</a:t>
              </a:r>
              <a:r>
                <a:rPr kumimoji="1" lang="ko-KR" altLang="en-US" sz="1300" dirty="0">
                  <a:latin typeface="+mn-ea"/>
                </a:rPr>
                <a:t>외래 </a:t>
              </a:r>
              <a:r>
                <a:rPr kumimoji="1" lang="en-US" altLang="ko-KR" sz="1300" dirty="0">
                  <a:latin typeface="+mn-ea"/>
                </a:rPr>
                <a:t>3,174</a:t>
              </a:r>
              <a:r>
                <a:rPr kumimoji="1" lang="ko-KR" altLang="en-US" sz="1300" dirty="0">
                  <a:latin typeface="+mn-ea"/>
                </a:rPr>
                <a:t>명 </a:t>
              </a:r>
              <a:r>
                <a:rPr kumimoji="1" lang="en-US" altLang="ko-KR" sz="1300" dirty="0">
                  <a:latin typeface="+mn-ea"/>
                </a:rPr>
                <a:t>/ </a:t>
              </a:r>
              <a:r>
                <a:rPr kumimoji="1" lang="ko-KR" altLang="en-US" sz="1300" dirty="0">
                  <a:latin typeface="+mn-ea"/>
                </a:rPr>
                <a:t>입원 </a:t>
              </a:r>
              <a:r>
                <a:rPr kumimoji="1" lang="en-US" altLang="ko-KR" sz="1300" dirty="0">
                  <a:latin typeface="+mn-ea"/>
                </a:rPr>
                <a:t>2,629</a:t>
              </a:r>
              <a:r>
                <a:rPr kumimoji="1" lang="ko-KR" altLang="en-US" sz="1300" dirty="0">
                  <a:latin typeface="+mn-ea"/>
                </a:rPr>
                <a:t>명</a:t>
              </a:r>
              <a:r>
                <a:rPr kumimoji="1" lang="en-US" altLang="ko-KR" sz="1300" dirty="0" smtClean="0">
                  <a:latin typeface="+mn-ea"/>
                </a:rPr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-</a:t>
              </a:r>
              <a:r>
                <a:rPr kumimoji="1" lang="ko-KR" altLang="en-US" sz="1300" dirty="0">
                  <a:latin typeface="+mn-ea"/>
                </a:rPr>
                <a:t> </a:t>
              </a:r>
              <a:r>
                <a:rPr kumimoji="1" lang="ko-KR" altLang="en-US" sz="1300" dirty="0" err="1">
                  <a:latin typeface="+mn-ea"/>
                </a:rPr>
                <a:t>진료수익</a:t>
              </a:r>
              <a:r>
                <a:rPr kumimoji="1" lang="ko-KR" altLang="en-US" sz="1300" dirty="0">
                  <a:latin typeface="+mn-ea"/>
                </a:rPr>
                <a:t> </a:t>
              </a:r>
              <a:r>
                <a:rPr kumimoji="1" lang="en-US" altLang="ko-KR" sz="1300" dirty="0">
                  <a:latin typeface="+mn-ea"/>
                </a:rPr>
                <a:t>: 1,292</a:t>
              </a:r>
              <a:r>
                <a:rPr kumimoji="1" lang="ko-KR" altLang="en-US" sz="1300" dirty="0">
                  <a:latin typeface="+mn-ea"/>
                </a:rPr>
                <a:t>백만원</a:t>
              </a:r>
              <a:r>
                <a:rPr kumimoji="1" lang="en-US" altLang="ko-KR" sz="1300" dirty="0">
                  <a:latin typeface="+mn-ea"/>
                </a:rPr>
                <a:t>(</a:t>
              </a:r>
              <a:r>
                <a:rPr kumimoji="1" lang="ko-KR" altLang="en-US" sz="1300" dirty="0">
                  <a:latin typeface="+mn-ea"/>
                </a:rPr>
                <a:t>외래 </a:t>
              </a:r>
              <a:r>
                <a:rPr kumimoji="1" lang="en-US" altLang="ko-KR" sz="1300" dirty="0">
                  <a:latin typeface="+mn-ea"/>
                </a:rPr>
                <a:t>878</a:t>
              </a:r>
              <a:r>
                <a:rPr kumimoji="1" lang="ko-KR" altLang="en-US" sz="1300" dirty="0">
                  <a:latin typeface="+mn-ea"/>
                </a:rPr>
                <a:t>백만원 </a:t>
              </a:r>
              <a:r>
                <a:rPr kumimoji="1" lang="en-US" altLang="ko-KR" sz="1300" dirty="0">
                  <a:latin typeface="+mn-ea"/>
                </a:rPr>
                <a:t>/ </a:t>
              </a:r>
              <a:r>
                <a:rPr kumimoji="1" lang="ko-KR" altLang="en-US" sz="1300" dirty="0">
                  <a:latin typeface="+mn-ea"/>
                </a:rPr>
                <a:t>입원 </a:t>
              </a:r>
              <a:r>
                <a:rPr kumimoji="1" lang="en-US" altLang="ko-KR" sz="1300" dirty="0">
                  <a:latin typeface="+mn-ea"/>
                </a:rPr>
                <a:t>414</a:t>
              </a:r>
              <a:r>
                <a:rPr kumimoji="1" lang="ko-KR" altLang="en-US" sz="1300" dirty="0">
                  <a:latin typeface="+mn-ea"/>
                </a:rPr>
                <a:t>백만원</a:t>
              </a:r>
              <a:r>
                <a:rPr kumimoji="1" lang="en-US" altLang="ko-KR" sz="1300" dirty="0">
                  <a:latin typeface="+mn-ea"/>
                </a:rPr>
                <a:t>)</a:t>
              </a:r>
              <a:endParaRPr kumimoji="1" lang="en-US" altLang="ko-KR" sz="1300" dirty="0" smtClean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err="1" smtClean="0">
                  <a:latin typeface="+mn-ea"/>
                </a:rPr>
                <a:t>심혈관질환</a:t>
              </a:r>
              <a:r>
                <a:rPr kumimoji="1" lang="ko-KR" altLang="en-US" sz="1500" dirty="0" smtClean="0">
                  <a:latin typeface="+mn-ea"/>
                </a:rPr>
                <a:t> 예방 심방세동 관리시스템 구축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</a:t>
              </a:r>
              <a:r>
                <a:rPr kumimoji="1" lang="en-US" altLang="ko-KR" sz="1300" dirty="0">
                  <a:latin typeface="+mn-ea"/>
                </a:rPr>
                <a:t>- </a:t>
              </a:r>
              <a:r>
                <a:rPr kumimoji="1" lang="ko-KR" altLang="en-US" sz="1300" dirty="0" smtClean="0">
                  <a:latin typeface="+mn-ea"/>
                </a:rPr>
                <a:t>지역 내 </a:t>
              </a:r>
              <a:r>
                <a:rPr kumimoji="1" lang="ko-KR" altLang="en-US" sz="1300" dirty="0" err="1" smtClean="0">
                  <a:latin typeface="+mn-ea"/>
                </a:rPr>
                <a:t>심혈관질환</a:t>
              </a:r>
              <a:r>
                <a:rPr kumimoji="1" lang="ko-KR" altLang="en-US" sz="1300" dirty="0" smtClean="0">
                  <a:latin typeface="+mn-ea"/>
                </a:rPr>
                <a:t> 환자 검진을 통한 예방관리 시스템 구축</a:t>
              </a:r>
              <a:endParaRPr kumimoji="1" lang="en-US" altLang="ko-KR" sz="1300" dirty="0" smtClean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지역 내 유관기관 연계로 심혈관 질환 검진 실시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</a:t>
              </a:r>
              <a:r>
                <a:rPr kumimoji="1" lang="en-US" altLang="ko-KR" sz="1300" dirty="0">
                  <a:latin typeface="+mn-ea"/>
                </a:rPr>
                <a:t>- </a:t>
              </a:r>
              <a:r>
                <a:rPr kumimoji="1" lang="ko-KR" altLang="en-US" sz="1300" dirty="0" smtClean="0">
                  <a:latin typeface="+mn-ea"/>
                </a:rPr>
                <a:t>한부모 가정</a:t>
              </a:r>
              <a:r>
                <a:rPr kumimoji="1" lang="en-US" altLang="ko-KR" sz="1300" dirty="0" smtClean="0">
                  <a:latin typeface="+mn-ea"/>
                </a:rPr>
                <a:t>, </a:t>
              </a:r>
              <a:r>
                <a:rPr kumimoji="1" lang="ko-KR" altLang="en-US" sz="1300" dirty="0" smtClean="0">
                  <a:latin typeface="+mn-ea"/>
                </a:rPr>
                <a:t>조손 가정 등 취약 가정의 보호자 대상</a:t>
              </a:r>
              <a:endParaRPr kumimoji="1" lang="en-US" altLang="ko-KR" sz="1300" dirty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추진계획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6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https://www.namwonmed.or.kr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- 29 -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200" cap="none" spc="0" normalizeH="0" baseline="0" noProof="0" dirty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Ⅳ.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주요업무 추진계획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 _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총무계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임직원 역량 강화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다양한 프로그램을 통한 직무능력 향상으로 의료서비스 질 향상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지속적 자기계발로 스스로 일하는 조직문화 조성 기대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itchFamily="18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기대효과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6,625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명</a:t>
              </a:r>
              <a:r>
                <a:rPr kumimoji="1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1" lang="ko-KR" altLang="en-US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법정교육</a:t>
              </a:r>
              <a:r>
                <a:rPr kumimoji="1" lang="ko-KR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등 </a:t>
              </a:r>
              <a:r>
                <a:rPr kumimoji="1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9</a:t>
              </a:r>
              <a:r>
                <a:rPr kumimoji="1" lang="ko-KR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개 교육</a:t>
              </a:r>
              <a:r>
                <a:rPr kumimoji="1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)</a:t>
              </a: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직원의 전문적인 직무능력 향상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으로</a:t>
              </a:r>
              <a:r>
                <a:rPr kumimoji="1" lang="ko-KR" altLang="en-US" sz="16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 조직역량 강화</a:t>
              </a:r>
              <a:endParaRPr kumimoji="1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사업개요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5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법정교육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등 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9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개 교육 실시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  <a:p>
              <a:pPr algn="r" fontAlgn="base">
                <a:lnSpc>
                  <a:spcPts val="1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000" dirty="0" smtClean="0"/>
                <a:t>(</a:t>
              </a:r>
              <a:r>
                <a:rPr kumimoji="1" lang="ko-KR" altLang="en-US" sz="1000" dirty="0"/>
                <a:t>단위 </a:t>
              </a:r>
              <a:r>
                <a:rPr kumimoji="1" lang="en-US" altLang="ko-KR" sz="1000" dirty="0"/>
                <a:t>: </a:t>
              </a:r>
              <a:r>
                <a:rPr kumimoji="1" lang="ko-KR" altLang="en-US" sz="1000" dirty="0" smtClean="0"/>
                <a:t>천원</a:t>
              </a:r>
              <a:r>
                <a:rPr kumimoji="1" lang="en-US" altLang="ko-KR" sz="1000" dirty="0" smtClean="0"/>
                <a:t>)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1000" dirty="0"/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추진계획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301126"/>
              </p:ext>
            </p:extLst>
          </p:nvPr>
        </p:nvGraphicFramePr>
        <p:xfrm>
          <a:off x="2123728" y="3359212"/>
          <a:ext cx="6624736" cy="1437942"/>
        </p:xfrm>
        <a:graphic>
          <a:graphicData uri="http://schemas.openxmlformats.org/drawingml/2006/table">
            <a:tbl>
              <a:tblPr/>
              <a:tblGrid>
                <a:gridCol w="2689121">
                  <a:extLst>
                    <a:ext uri="{9D8B030D-6E8A-4147-A177-3AD203B41FA5}">
                      <a16:colId xmlns:a16="http://schemas.microsoft.com/office/drawing/2014/main" val="100564635"/>
                    </a:ext>
                  </a:extLst>
                </a:gridCol>
                <a:gridCol w="623247">
                  <a:extLst>
                    <a:ext uri="{9D8B030D-6E8A-4147-A177-3AD203B41FA5}">
                      <a16:colId xmlns:a16="http://schemas.microsoft.com/office/drawing/2014/main" val="1038733882"/>
                    </a:ext>
                  </a:extLst>
                </a:gridCol>
                <a:gridCol w="2689121">
                  <a:extLst>
                    <a:ext uri="{9D8B030D-6E8A-4147-A177-3AD203B41FA5}">
                      <a16:colId xmlns:a16="http://schemas.microsoft.com/office/drawing/2014/main" val="3258908067"/>
                    </a:ext>
                  </a:extLst>
                </a:gridCol>
                <a:gridCol w="623247">
                  <a:extLst>
                    <a:ext uri="{9D8B030D-6E8A-4147-A177-3AD203B41FA5}">
                      <a16:colId xmlns:a16="http://schemas.microsoft.com/office/drawing/2014/main" val="962700530"/>
                    </a:ext>
                  </a:extLst>
                </a:gridCol>
              </a:tblGrid>
              <a:tr h="239657">
                <a:tc>
                  <a:txBody>
                    <a:bodyPr/>
                    <a:lstStyle/>
                    <a:p>
                      <a:pPr marL="0" marR="3810" indent="635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사업목표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사업목표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187560"/>
                  </a:ext>
                </a:extLst>
              </a:tr>
              <a:tr h="239657"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법정교육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2,100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윤리교육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861871"/>
                  </a:ext>
                </a:extLst>
              </a:tr>
              <a:tr h="239657"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인증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Q&amp;A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624491"/>
                  </a:ext>
                </a:extLst>
              </a:tr>
              <a:tr h="239657"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특성화교육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9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기타교육</a:t>
                      </a:r>
                      <a:r>
                        <a:rPr lang="en-US" altLang="ko-KR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보수교육</a:t>
                      </a:r>
                      <a:r>
                        <a:rPr lang="en-US" altLang="ko-KR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직무교육</a:t>
                      </a:r>
                      <a:r>
                        <a:rPr lang="en-US" altLang="ko-KR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의료인력교육 등</a:t>
                      </a:r>
                      <a:r>
                        <a:rPr lang="en-US" altLang="ko-KR" sz="1000" kern="0" spc="-19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1,795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891334"/>
                  </a:ext>
                </a:extLst>
              </a:tr>
              <a:tr h="239657"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CS(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친절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직원 소통 워크숍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42975"/>
                  </a:ext>
                </a:extLst>
              </a:tr>
              <a:tr h="239657">
                <a:tc>
                  <a:txBody>
                    <a:bodyPr/>
                    <a:lstStyle/>
                    <a:p>
                      <a:pPr marL="220980" marR="25400" indent="-9779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신규직원교육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74930" indent="-9779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 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 marR="38100" indent="-9779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6,625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97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8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공동구매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재료 구입비 감소로 환자 </a:t>
              </a:r>
              <a:r>
                <a:rPr kumimoji="1" lang="ko-KR" altLang="en-US" sz="1500" dirty="0" err="1" smtClean="0">
                  <a:latin typeface="+mj-lt"/>
                </a:rPr>
                <a:t>진료비용</a:t>
              </a:r>
              <a:r>
                <a:rPr kumimoji="1" lang="ko-KR" altLang="en-US" sz="1500" dirty="0" smtClean="0">
                  <a:latin typeface="+mj-lt"/>
                </a:rPr>
                <a:t> 감소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지속적 비용절감 노력으로 재무건전성 강화</a:t>
              </a:r>
              <a:endParaRPr kumimoji="1" lang="en-US" altLang="ko-KR" sz="15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360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공동구매 </a:t>
              </a:r>
              <a:r>
                <a:rPr kumimoji="1" lang="ko-KR" altLang="en-US" sz="1400" b="1" dirty="0" err="1" smtClean="0">
                  <a:latin typeface="+mj-lt"/>
                </a:rPr>
                <a:t>절감액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  <a:r>
                <a:rPr kumimoji="1" lang="en-US" altLang="ko-KR" sz="1600" b="1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spc="-70" dirty="0" smtClean="0"/>
                <a:t>군산의료원과 공동구매를 통한 비용절감</a:t>
              </a:r>
              <a:endParaRPr kumimoji="1" lang="en-US" altLang="ko-KR" sz="1600" b="1" spc="-7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6</a:t>
              </a:r>
              <a:r>
                <a:rPr kumimoji="1" lang="ko-KR" altLang="en-US" sz="1500" dirty="0" smtClean="0"/>
                <a:t>개 품목 공동구매 추진</a:t>
              </a:r>
              <a:endParaRPr kumimoji="1" lang="en-US" altLang="ko-KR" sz="1300" dirty="0" smtClean="0"/>
            </a:p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dirty="0" smtClean="0"/>
                <a:t>(</a:t>
              </a:r>
              <a:r>
                <a:rPr kumimoji="1" lang="ko-KR" altLang="en-US" sz="1000" dirty="0" smtClean="0"/>
                <a:t>단위 </a:t>
              </a:r>
              <a:r>
                <a:rPr kumimoji="1" lang="en-US" altLang="ko-KR" sz="1000" dirty="0" smtClean="0"/>
                <a:t>: </a:t>
              </a:r>
              <a:r>
                <a:rPr kumimoji="1" lang="ko-KR" altLang="en-US" sz="1000" dirty="0" smtClean="0"/>
                <a:t>천원</a:t>
              </a:r>
              <a:r>
                <a:rPr kumimoji="1" lang="en-US" altLang="ko-KR" sz="1000" dirty="0" smtClean="0"/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832629"/>
              </p:ext>
            </p:extLst>
          </p:nvPr>
        </p:nvGraphicFramePr>
        <p:xfrm>
          <a:off x="2090088" y="3330666"/>
          <a:ext cx="6658376" cy="1484958"/>
        </p:xfrm>
        <a:graphic>
          <a:graphicData uri="http://schemas.openxmlformats.org/drawingml/2006/table">
            <a:tbl>
              <a:tblPr/>
              <a:tblGrid>
                <a:gridCol w="1664594">
                  <a:extLst>
                    <a:ext uri="{9D8B030D-6E8A-4147-A177-3AD203B41FA5}">
                      <a16:colId xmlns:a16="http://schemas.microsoft.com/office/drawing/2014/main" val="100564635"/>
                    </a:ext>
                  </a:extLst>
                </a:gridCol>
                <a:gridCol w="1664594">
                  <a:extLst>
                    <a:ext uri="{9D8B030D-6E8A-4147-A177-3AD203B41FA5}">
                      <a16:colId xmlns:a16="http://schemas.microsoft.com/office/drawing/2014/main" val="1038733882"/>
                    </a:ext>
                  </a:extLst>
                </a:gridCol>
                <a:gridCol w="1664594">
                  <a:extLst>
                    <a:ext uri="{9D8B030D-6E8A-4147-A177-3AD203B41FA5}">
                      <a16:colId xmlns:a16="http://schemas.microsoft.com/office/drawing/2014/main" val="3258908067"/>
                    </a:ext>
                  </a:extLst>
                </a:gridCol>
                <a:gridCol w="1664594">
                  <a:extLst>
                    <a:ext uri="{9D8B030D-6E8A-4147-A177-3AD203B41FA5}">
                      <a16:colId xmlns:a16="http://schemas.microsoft.com/office/drawing/2014/main" val="962700530"/>
                    </a:ext>
                  </a:extLst>
                </a:gridCol>
              </a:tblGrid>
              <a:tr h="182224">
                <a:tc>
                  <a:txBody>
                    <a:bodyPr/>
                    <a:lstStyle/>
                    <a:p>
                      <a:pPr marL="0" marR="3810" indent="6350" algn="ct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(A*B)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예산액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(A)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절감율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(B)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187560"/>
                  </a:ext>
                </a:extLst>
              </a:tr>
              <a:tr h="195807">
                <a:tc>
                  <a:txBody>
                    <a:bodyPr/>
                    <a:lstStyle/>
                    <a:p>
                      <a:pPr marL="0" marR="25400" indent="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합계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360,741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3,216,903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11.2%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　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8861871"/>
                  </a:ext>
                </a:extLst>
              </a:tr>
              <a:tr h="195807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의약품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성분별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포함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261,743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1,454,131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624491"/>
                  </a:ext>
                </a:extLst>
              </a:tr>
              <a:tr h="182224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수술재료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9,919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495,975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800383"/>
                  </a:ext>
                </a:extLst>
              </a:tr>
              <a:tr h="182224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위생재료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55,122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689,035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891334"/>
                  </a:ext>
                </a:extLst>
              </a:tr>
              <a:tr h="182224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방사선재료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3,620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181,018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391504"/>
                  </a:ext>
                </a:extLst>
              </a:tr>
              <a:tr h="182224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검사재료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21,786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311,233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42975"/>
                  </a:ext>
                </a:extLst>
              </a:tr>
              <a:tr h="182224">
                <a:tc>
                  <a:txBody>
                    <a:bodyPr/>
                    <a:lstStyle/>
                    <a:p>
                      <a:pPr marL="220980" marR="25400" indent="-97790" algn="ctr" fontAlgn="base" latinLnBrk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장례용품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8,551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85,511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10.0%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97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23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smtClean="0">
                  <a:latin typeface="+mj-lt"/>
                </a:rPr>
                <a:t>의료진 숙소 증축을 통한 </a:t>
              </a:r>
              <a:r>
                <a:rPr kumimoji="1" lang="ko-KR" altLang="en-US" sz="1500" dirty="0" err="1" smtClean="0">
                  <a:latin typeface="+mj-lt"/>
                </a:rPr>
                <a:t>의료인력에게</a:t>
              </a:r>
              <a:r>
                <a:rPr kumimoji="1" lang="ko-KR" altLang="en-US" sz="1500" dirty="0" smtClean="0">
                  <a:latin typeface="+mj-lt"/>
                </a:rPr>
                <a:t> 안정적 정주여건 제공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smtClean="0">
                  <a:latin typeface="+mj-lt"/>
                </a:rPr>
                <a:t>신규 의료장비 보강을 통한 수준 높은 의료서비스 제공</a:t>
              </a: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100%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사업별 보조금 </a:t>
              </a:r>
              <a:r>
                <a:rPr kumimoji="1" lang="ko-KR" altLang="en-US" sz="1400" b="1" dirty="0" err="1" smtClean="0">
                  <a:latin typeface="+mj-lt"/>
                </a:rPr>
                <a:t>집행율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편의안전시설 보강 공사 및 의료장비 보강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의료진 숙소 증축공사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의료진 숙소</a:t>
              </a:r>
              <a:r>
                <a:rPr kumimoji="1" lang="en-US" altLang="ko-KR" sz="1300" dirty="0" smtClean="0">
                  <a:latin typeface="+mj-lt"/>
                </a:rPr>
                <a:t> 40</a:t>
              </a:r>
              <a:r>
                <a:rPr kumimoji="1" lang="ko-KR" altLang="en-US" sz="1300" dirty="0" smtClean="0">
                  <a:latin typeface="+mj-lt"/>
                </a:rPr>
                <a:t>세대</a:t>
              </a:r>
              <a:r>
                <a:rPr kumimoji="1" lang="en-US" altLang="ko-KR" sz="1300" dirty="0" smtClean="0">
                  <a:latin typeface="+mj-lt"/>
                </a:rPr>
                <a:t>(25</a:t>
              </a:r>
              <a:r>
                <a:rPr kumimoji="1" lang="ko-KR" altLang="en-US" sz="1300" dirty="0" smtClean="0">
                  <a:latin typeface="+mj-lt"/>
                </a:rPr>
                <a:t>평형 </a:t>
              </a:r>
              <a:r>
                <a:rPr kumimoji="1" lang="en-US" altLang="ko-KR" sz="1300" dirty="0" smtClean="0">
                  <a:latin typeface="+mj-lt"/>
                </a:rPr>
                <a:t>7</a:t>
              </a:r>
              <a:r>
                <a:rPr kumimoji="1" lang="ko-KR" altLang="en-US" sz="1300" dirty="0" smtClean="0">
                  <a:latin typeface="+mj-lt"/>
                </a:rPr>
                <a:t>세대</a:t>
              </a:r>
              <a:r>
                <a:rPr kumimoji="1" lang="en-US" altLang="ko-KR" sz="1300" dirty="0" smtClean="0">
                  <a:latin typeface="+mj-lt"/>
                </a:rPr>
                <a:t>, 15</a:t>
              </a:r>
              <a:r>
                <a:rPr kumimoji="1" lang="ko-KR" altLang="en-US" sz="1300" dirty="0" smtClean="0">
                  <a:latin typeface="+mj-lt"/>
                </a:rPr>
                <a:t>평형 </a:t>
              </a:r>
              <a:r>
                <a:rPr kumimoji="1" lang="en-US" altLang="ko-KR" sz="1300" dirty="0" smtClean="0">
                  <a:latin typeface="+mj-lt"/>
                </a:rPr>
                <a:t>33</a:t>
              </a:r>
              <a:r>
                <a:rPr kumimoji="1" lang="ko-KR" altLang="en-US" sz="1300" dirty="0" smtClean="0">
                  <a:latin typeface="+mj-lt"/>
                </a:rPr>
                <a:t>세대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r>
                <a:rPr kumimoji="1" lang="ko-KR" altLang="en-US" sz="1300" dirty="0" smtClean="0">
                  <a:latin typeface="+mj-lt"/>
                </a:rPr>
                <a:t> 증축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편의</a:t>
              </a:r>
              <a:r>
                <a:rPr kumimoji="1" lang="en-US" altLang="ko-KR" sz="1500" dirty="0" smtClean="0"/>
                <a:t>·</a:t>
              </a:r>
              <a:r>
                <a:rPr kumimoji="1" lang="ko-KR" altLang="en-US" sz="1500" dirty="0" smtClean="0"/>
                <a:t>안전시설 </a:t>
              </a:r>
              <a:r>
                <a:rPr kumimoji="1" lang="ko-KR" altLang="en-US" sz="1500" dirty="0" err="1" smtClean="0"/>
                <a:t>보강공사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spc="-90" dirty="0"/>
                <a:t> </a:t>
              </a:r>
              <a:r>
                <a:rPr kumimoji="1" lang="en-US" altLang="ko-KR" sz="1300" spc="-90" dirty="0" smtClean="0"/>
                <a:t> - </a:t>
              </a:r>
              <a:r>
                <a:rPr kumimoji="1" lang="ko-KR" altLang="en-US" sz="1300" spc="-10" dirty="0" err="1" smtClean="0"/>
                <a:t>외래전용</a:t>
              </a:r>
              <a:r>
                <a:rPr kumimoji="1" lang="ko-KR" altLang="en-US" sz="1300" spc="-10" dirty="0" smtClean="0"/>
                <a:t> </a:t>
              </a:r>
              <a:r>
                <a:rPr kumimoji="1" lang="en-US" altLang="ko-KR" sz="1300" spc="-10" dirty="0" smtClean="0"/>
                <a:t>E/V</a:t>
              </a:r>
              <a:r>
                <a:rPr kumimoji="1" lang="ko-KR" altLang="en-US" sz="1300" spc="-10" dirty="0" smtClean="0"/>
                <a:t>설치</a:t>
              </a:r>
              <a:r>
                <a:rPr kumimoji="1" lang="en-US" altLang="ko-KR" sz="1300" spc="-10" dirty="0" smtClean="0"/>
                <a:t>, </a:t>
              </a:r>
              <a:r>
                <a:rPr kumimoji="1" lang="ko-KR" altLang="en-US" sz="1300" spc="-10" dirty="0" err="1" smtClean="0"/>
                <a:t>계단실</a:t>
              </a:r>
              <a:r>
                <a:rPr kumimoji="1" lang="ko-KR" altLang="en-US" sz="1300" spc="-10" dirty="0" smtClean="0"/>
                <a:t> </a:t>
              </a:r>
              <a:r>
                <a:rPr kumimoji="1" lang="ko-KR" altLang="en-US" sz="1300" spc="-10" dirty="0" err="1" smtClean="0"/>
                <a:t>방화문</a:t>
              </a:r>
              <a:r>
                <a:rPr kumimoji="1" lang="ko-KR" altLang="en-US" sz="1300" spc="-10" dirty="0" smtClean="0"/>
                <a:t> 및 </a:t>
              </a:r>
              <a:r>
                <a:rPr kumimoji="1" lang="ko-KR" altLang="en-US" sz="1300" spc="-10" dirty="0" err="1" smtClean="0"/>
                <a:t>릴리즈</a:t>
              </a:r>
              <a:r>
                <a:rPr kumimoji="1" lang="ko-KR" altLang="en-US" sz="1300" spc="-10" dirty="0" smtClean="0"/>
                <a:t> 설치</a:t>
              </a:r>
              <a:r>
                <a:rPr kumimoji="1" lang="en-US" altLang="ko-KR" sz="1300" spc="-10" dirty="0" smtClean="0"/>
                <a:t>, </a:t>
              </a:r>
              <a:r>
                <a:rPr kumimoji="1" lang="ko-KR" altLang="en-US" sz="1300" spc="-10" dirty="0" smtClean="0"/>
                <a:t>진료협력센터 설치</a:t>
              </a:r>
              <a:r>
                <a:rPr kumimoji="1" lang="en-US" altLang="ko-KR" sz="1300" spc="-10" dirty="0" smtClean="0"/>
                <a:t>, </a:t>
              </a:r>
              <a:r>
                <a:rPr kumimoji="1" lang="ko-KR" altLang="en-US" sz="1300" spc="-10" dirty="0" smtClean="0"/>
                <a:t>장례식장 환경개선</a:t>
              </a:r>
              <a:endParaRPr kumimoji="1" lang="en-US" altLang="ko-KR" sz="1300" spc="-1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의료장비 보강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en-US" altLang="ko-KR" sz="1300" dirty="0" err="1" smtClean="0"/>
                <a:t>Cryo</a:t>
              </a:r>
              <a:r>
                <a:rPr kumimoji="1" lang="en-US" altLang="ko-KR" sz="1300" dirty="0" smtClean="0"/>
                <a:t> Therapy Unit </a:t>
              </a:r>
              <a:r>
                <a:rPr kumimoji="1" lang="ko-KR" altLang="en-US" sz="1300" dirty="0" smtClean="0"/>
                <a:t>등 </a:t>
              </a:r>
              <a:r>
                <a:rPr kumimoji="1" lang="en-US" altLang="ko-KR" sz="1300" dirty="0" smtClean="0"/>
                <a:t>31</a:t>
              </a:r>
              <a:r>
                <a:rPr kumimoji="1" lang="ko-KR" altLang="en-US" sz="1300" dirty="0" smtClean="0"/>
                <a:t>종 </a:t>
              </a:r>
              <a:r>
                <a:rPr kumimoji="1" lang="en-US" altLang="ko-KR" sz="1300" dirty="0" smtClean="0"/>
                <a:t>101</a:t>
              </a:r>
              <a:r>
                <a:rPr kumimoji="1" lang="ko-KR" altLang="en-US" sz="1300" dirty="0" smtClean="0"/>
                <a:t>품목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256584" cy="288032"/>
            <a:chOff x="395536" y="1124744"/>
            <a:chExt cx="525658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07283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신재생에너지 활용을 통한 에너지 절약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smtClean="0">
                  <a:latin typeface="+mj-lt"/>
                </a:rPr>
                <a:t>신재생에너지 사용으로 에너지 자립의 기틀 마련 및 선도적 역할 수행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smtClean="0">
                  <a:latin typeface="+mj-lt"/>
                </a:rPr>
                <a:t>신재생에너지 시설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저탄소</a:t>
              </a:r>
              <a:r>
                <a:rPr kumimoji="1" lang="ko-KR" altLang="en-US" sz="1500" dirty="0" smtClean="0">
                  <a:latin typeface="+mj-lt"/>
                </a:rPr>
                <a:t> 설비 보급을 통한 환경개선 효과 도모</a:t>
              </a: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194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예산 </a:t>
              </a:r>
              <a:r>
                <a:rPr kumimoji="1" lang="ko-KR" altLang="en-US" sz="1400" b="1" dirty="0" err="1" smtClean="0">
                  <a:latin typeface="+mj-lt"/>
                </a:rPr>
                <a:t>절감액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신재생 에너지 사용 등 배출 탄소 저감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신재생 에너지 활용으로 전기</a:t>
              </a:r>
              <a:r>
                <a:rPr kumimoji="1" lang="en-US" altLang="ko-KR" sz="1500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연료비 절감</a:t>
              </a:r>
              <a:r>
                <a:rPr kumimoji="1" lang="en-US" altLang="ko-KR" sz="1500" dirty="0" smtClean="0">
                  <a:latin typeface="+mj-lt"/>
                </a:rPr>
                <a:t>		: 194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en-US" altLang="ko-KR" sz="1300" dirty="0" smtClean="0"/>
                <a:t> </a:t>
              </a:r>
              <a:r>
                <a:rPr kumimoji="1" lang="ko-KR" altLang="en-US" sz="1300" dirty="0" smtClean="0"/>
                <a:t>지열 냉난방시스템</a:t>
              </a:r>
              <a:r>
                <a:rPr kumimoji="1" lang="en-US" altLang="ko-KR" sz="1300" dirty="0" smtClean="0"/>
                <a:t>, LED, </a:t>
              </a:r>
              <a:r>
                <a:rPr kumimoji="1" lang="ko-KR" altLang="en-US" sz="1300" dirty="0" err="1" smtClean="0"/>
                <a:t>하이브리드</a:t>
              </a:r>
              <a:r>
                <a:rPr kumimoji="1" lang="ko-KR" altLang="en-US" sz="1300" dirty="0" smtClean="0"/>
                <a:t> 가로등 등 탄소저감 활동 수행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공공부문 탄소중립 모델 발굴 공모사업 참여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태양광발전설비 설치 및 </a:t>
              </a:r>
              <a:r>
                <a:rPr kumimoji="1" lang="ko-KR" altLang="en-US" sz="1300" dirty="0" err="1" smtClean="0"/>
                <a:t>주차환경</a:t>
              </a:r>
              <a:r>
                <a:rPr kumimoji="1" lang="ko-KR" altLang="en-US" sz="1300" dirty="0" smtClean="0"/>
                <a:t> 개선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744416" cy="288032"/>
            <a:chOff x="395536" y="1124744"/>
            <a:chExt cx="374441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56066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개인미수금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회수율 제고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업무 개선을 통한 미수금 관리 효율성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업무협력으로 미비점을 개선하여 미수 발생 감소 및 회수율 상향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96.0%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err="1" smtClean="0">
                  <a:latin typeface="+mj-lt"/>
                </a:rPr>
                <a:t>개인미수금</a:t>
              </a:r>
              <a:r>
                <a:rPr kumimoji="1" lang="ko-KR" altLang="en-US" sz="1400" b="1" dirty="0" smtClean="0">
                  <a:latin typeface="+mj-lt"/>
                </a:rPr>
                <a:t> 회수율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효율적 미수 관리를 통한 회수 극대화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합리적인 기준 마련을 통한 미수금 관리 효율성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지침 및 규정 개정에 필요한 기초자료 수집 및 우수사례 도입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타 의료기관 벤치마킹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미수금 관리 활동의 신속성 및 시기 적절성 향상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미수 발생 즉시 납부 통보 및 지속적 관리 강화</a:t>
              </a:r>
              <a:endParaRPr kumimoji="1" lang="en-US" altLang="ko-KR" sz="13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부서간 업무협력 강화를 통한 미수 발생 오류 최소화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분기별 업무협력으로 </a:t>
              </a:r>
              <a:r>
                <a:rPr kumimoji="1" lang="ko-KR" altLang="en-US" sz="1300" dirty="0" err="1" smtClean="0"/>
                <a:t>처방오류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err="1" smtClean="0"/>
                <a:t>유형변경</a:t>
              </a:r>
              <a:r>
                <a:rPr kumimoji="1" lang="ko-KR" altLang="en-US" sz="1300" dirty="0" smtClean="0"/>
                <a:t> 등에 대한 개선방안 도출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삭감율</a:t>
              </a:r>
              <a:r>
                <a:rPr kumimoji="1" lang="ko-KR" altLang="en-US" sz="1500" dirty="0" smtClean="0">
                  <a:latin typeface="+mj-lt"/>
                </a:rPr>
                <a:t> 최소화 유지 및 감소 노력으로 수익 누수 방지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보험</a:t>
              </a:r>
              <a:r>
                <a:rPr kumimoji="1" lang="en-US" altLang="ko-KR" sz="1600" b="1" dirty="0" smtClean="0">
                  <a:latin typeface="+mj-lt"/>
                </a:rPr>
                <a:t>·</a:t>
              </a:r>
              <a:r>
                <a:rPr kumimoji="1" lang="ko-KR" altLang="en-US" sz="1600" b="1" dirty="0" smtClean="0">
                  <a:latin typeface="+mj-lt"/>
                </a:rPr>
                <a:t>급여 </a:t>
              </a:r>
              <a:r>
                <a:rPr kumimoji="1" lang="en-US" altLang="ko-KR" sz="1600" b="1" dirty="0" smtClean="0">
                  <a:latin typeface="+mj-lt"/>
                </a:rPr>
                <a:t>0.5%/</a:t>
              </a:r>
              <a:r>
                <a:rPr kumimoji="1" lang="ko-KR" altLang="en-US" sz="1600" b="1" dirty="0" smtClean="0">
                  <a:latin typeface="+mj-lt"/>
                </a:rPr>
                <a:t>자동차보험 </a:t>
              </a:r>
              <a:r>
                <a:rPr kumimoji="1" lang="en-US" altLang="ko-KR" sz="1600" b="1" dirty="0" smtClean="0">
                  <a:latin typeface="+mj-lt"/>
                </a:rPr>
                <a:t>2.8% </a:t>
              </a:r>
              <a:r>
                <a:rPr kumimoji="1" lang="ko-KR" altLang="en-US" sz="1600" b="1" dirty="0" smtClean="0">
                  <a:latin typeface="+mj-lt"/>
                </a:rPr>
                <a:t>이하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err="1" smtClean="0">
                  <a:latin typeface="+mj-lt"/>
                </a:rPr>
                <a:t>삭감율</a:t>
              </a:r>
              <a:r>
                <a:rPr kumimoji="1" lang="ko-KR" altLang="en-US" sz="1400" b="1" dirty="0" smtClean="0">
                  <a:latin typeface="+mj-lt"/>
                </a:rPr>
                <a:t> 감소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진료비 </a:t>
              </a:r>
              <a:r>
                <a:rPr kumimoji="1" lang="ko-KR" altLang="en-US" sz="1600" b="1" dirty="0" err="1" smtClean="0"/>
                <a:t>청구심사</a:t>
              </a:r>
              <a:r>
                <a:rPr kumimoji="1" lang="ko-KR" altLang="en-US" sz="1600" b="1" dirty="0" smtClean="0"/>
                <a:t> 결과보고 및 </a:t>
              </a:r>
              <a:r>
                <a:rPr kumimoji="1" lang="ko-KR" altLang="en-US" sz="1600" b="1" dirty="0" err="1" smtClean="0"/>
                <a:t>진료과장</a:t>
              </a:r>
              <a:r>
                <a:rPr kumimoji="1" lang="ko-KR" altLang="en-US" sz="1600" b="1" dirty="0" smtClean="0"/>
                <a:t> 면담 활용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요양급여기준 </a:t>
              </a:r>
              <a:r>
                <a:rPr kumimoji="1" lang="ko-KR" altLang="en-US" sz="1500" dirty="0" err="1" smtClean="0"/>
                <a:t>진료과장</a:t>
              </a:r>
              <a:r>
                <a:rPr kumimoji="1" lang="ko-KR" altLang="en-US" sz="1500" dirty="0" smtClean="0"/>
                <a:t> 공지 및 </a:t>
              </a:r>
              <a:r>
                <a:rPr kumimoji="1" lang="ko-KR" altLang="en-US" sz="1500" dirty="0" err="1" smtClean="0"/>
                <a:t>삭감항목의</a:t>
              </a:r>
              <a:r>
                <a:rPr kumimoji="1" lang="ko-KR" altLang="en-US" sz="1500" dirty="0" smtClean="0"/>
                <a:t> 적극적 재심사</a:t>
              </a:r>
              <a:r>
                <a:rPr kumimoji="1" lang="en-US" altLang="ko-KR" sz="1500" dirty="0" smtClean="0"/>
                <a:t>·</a:t>
              </a:r>
              <a:r>
                <a:rPr kumimoji="1" lang="ko-KR" altLang="en-US" sz="1500" dirty="0" smtClean="0"/>
                <a:t>이의 신청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- (</a:t>
              </a:r>
              <a:r>
                <a:rPr kumimoji="1" lang="ko-KR" altLang="en-US" sz="1300" dirty="0"/>
                <a:t>기존</a:t>
              </a:r>
              <a:r>
                <a:rPr kumimoji="1" lang="en-US" altLang="ko-KR" sz="1300" dirty="0"/>
                <a:t>) </a:t>
              </a:r>
              <a:r>
                <a:rPr kumimoji="1" lang="ko-KR" altLang="en-US" sz="1300" spc="-150" dirty="0"/>
                <a:t>보험</a:t>
              </a:r>
              <a:r>
                <a:rPr kumimoji="1" lang="en-US" altLang="ko-KR" sz="1300" spc="-150" dirty="0"/>
                <a:t>·</a:t>
              </a:r>
              <a:r>
                <a:rPr kumimoji="1" lang="ko-KR" altLang="en-US" sz="1300" spc="-150" dirty="0"/>
                <a:t>급여 </a:t>
              </a:r>
              <a:r>
                <a:rPr kumimoji="1" lang="en-US" altLang="ko-KR" sz="1300" spc="-150" dirty="0" smtClean="0"/>
                <a:t>0.39% </a:t>
              </a:r>
              <a:r>
                <a:rPr kumimoji="1" lang="en-US" altLang="ko-KR" sz="1300" spc="-150" dirty="0"/>
                <a:t>/ </a:t>
              </a:r>
              <a:r>
                <a:rPr kumimoji="1" lang="ko-KR" altLang="en-US" sz="1300" spc="-150" dirty="0"/>
                <a:t>자동차보험 </a:t>
              </a:r>
              <a:r>
                <a:rPr kumimoji="1" lang="en-US" altLang="ko-KR" sz="1300" spc="-150" dirty="0" smtClean="0"/>
                <a:t>3.27% </a:t>
              </a:r>
              <a:r>
                <a:rPr kumimoji="1" lang="ko-KR" altLang="en-US" sz="1300" dirty="0"/>
                <a:t>→ </a:t>
              </a:r>
              <a:r>
                <a:rPr kumimoji="1" lang="en-US" altLang="ko-KR" sz="1300" dirty="0"/>
                <a:t>(</a:t>
              </a:r>
              <a:r>
                <a:rPr kumimoji="1" lang="ko-KR" altLang="en-US" sz="1300" dirty="0"/>
                <a:t>계획</a:t>
              </a:r>
              <a:r>
                <a:rPr kumimoji="1" lang="en-US" altLang="ko-KR" sz="1300" dirty="0"/>
                <a:t>) </a:t>
              </a:r>
              <a:r>
                <a:rPr kumimoji="1" lang="ko-KR" altLang="en-US" sz="1300" spc="-150" dirty="0"/>
                <a:t>보험</a:t>
              </a:r>
              <a:r>
                <a:rPr kumimoji="1" lang="en-US" altLang="ko-KR" sz="1300" spc="-150" dirty="0"/>
                <a:t>·</a:t>
              </a:r>
              <a:r>
                <a:rPr kumimoji="1" lang="ko-KR" altLang="en-US" sz="1300" spc="-150" dirty="0"/>
                <a:t>급여 </a:t>
              </a:r>
              <a:r>
                <a:rPr kumimoji="1" lang="en-US" altLang="ko-KR" sz="1300" spc="-150" dirty="0"/>
                <a:t>0.5% / </a:t>
              </a:r>
              <a:r>
                <a:rPr kumimoji="1" lang="ko-KR" altLang="en-US" sz="1300" spc="-150" dirty="0"/>
                <a:t>자동차보험 </a:t>
              </a:r>
              <a:r>
                <a:rPr kumimoji="1" lang="en-US" altLang="ko-KR" sz="1300" spc="-150" dirty="0"/>
                <a:t>2.8</a:t>
              </a:r>
              <a:r>
                <a:rPr kumimoji="1" lang="en-US" altLang="ko-KR" sz="1300" spc="-150" dirty="0" smtClean="0"/>
                <a:t>%</a:t>
              </a:r>
              <a:r>
                <a:rPr kumimoji="1" lang="ko-KR" altLang="en-US" sz="1300" spc="-150" dirty="0" smtClean="0"/>
                <a:t>이하</a:t>
              </a:r>
              <a:endParaRPr kumimoji="1" lang="en-US" altLang="ko-KR" sz="1300" spc="-150" dirty="0" smtClean="0"/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건강보험 및 의료급여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자동차보험 등 매월 삭감 </a:t>
              </a:r>
              <a:r>
                <a:rPr kumimoji="1" lang="ko-KR" altLang="en-US" sz="1500" dirty="0" smtClean="0"/>
                <a:t>보고</a:t>
              </a:r>
              <a:endParaRPr kumimoji="1" lang="en-US" altLang="ko-KR" sz="1300" dirty="0" smtClean="0"/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삭감내역</a:t>
              </a:r>
              <a:r>
                <a:rPr kumimoji="1" lang="ko-KR" altLang="en-US" sz="1500" dirty="0" smtClean="0"/>
                <a:t> </a:t>
              </a:r>
              <a:r>
                <a:rPr kumimoji="1" lang="ko-KR" altLang="en-US" sz="1500" dirty="0" err="1" smtClean="0"/>
                <a:t>진료과장</a:t>
              </a:r>
              <a:r>
                <a:rPr kumimoji="1" lang="ko-KR" altLang="en-US" sz="1500" dirty="0" smtClean="0"/>
                <a:t> 공유 및 협의를 통한 </a:t>
              </a:r>
              <a:r>
                <a:rPr kumimoji="1" lang="ko-KR" altLang="en-US" sz="1500" dirty="0" err="1" smtClean="0"/>
                <a:t>삭감율</a:t>
              </a:r>
              <a:r>
                <a:rPr kumimoji="1" lang="ko-KR" altLang="en-US" sz="1500" dirty="0" smtClean="0"/>
                <a:t> 감소 노력</a:t>
              </a: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2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활동 증대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협업을 통한 사고발생 유형 분류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전달체계 개선으로 동일한 오류 사전 방지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24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환자안전 보고 및 </a:t>
              </a:r>
              <a:r>
                <a:rPr kumimoji="1" lang="ko-KR" altLang="en-US" sz="1400" b="1" dirty="0" err="1" smtClean="0">
                  <a:latin typeface="+mj-lt"/>
                </a:rPr>
                <a:t>개선활동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  <a:r>
                <a:rPr kumimoji="1" lang="en-US" altLang="ko-KR" sz="1600" b="1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환자 안전을 위한 오류 보고체계 활성화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환자안전 보고 횟수</a:t>
              </a:r>
              <a:r>
                <a:rPr kumimoji="1" lang="en-US" altLang="ko-KR" sz="1500" dirty="0" smtClean="0">
                  <a:latin typeface="+mj-lt"/>
                </a:rPr>
                <a:t>				: 20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보고체계 활성화로 오류 발생 원인 파악 및 사전 방지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오류발생 유형 분류 및 애로사항 청취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배식오류</a:t>
              </a:r>
              <a:r>
                <a:rPr kumimoji="1" lang="ko-KR" altLang="en-US" sz="1500" dirty="0" smtClean="0"/>
                <a:t> 개선 활동</a:t>
              </a:r>
              <a:r>
                <a:rPr kumimoji="1" lang="en-US" altLang="ko-KR" sz="1500" dirty="0" smtClean="0"/>
                <a:t>				: </a:t>
              </a:r>
              <a:r>
                <a:rPr kumimoji="1" lang="en-US" altLang="ko-KR" sz="1500" dirty="0" smtClean="0">
                  <a:solidFill>
                    <a:schemeClr val="bg1"/>
                  </a:solidFill>
                </a:rPr>
                <a:t>0</a:t>
              </a:r>
              <a:r>
                <a:rPr kumimoji="1" lang="en-US" altLang="ko-KR" sz="1500" dirty="0" smtClean="0"/>
                <a:t>4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오류에 대한 실무자들과의 소통으로 자발적 </a:t>
              </a:r>
              <a:r>
                <a:rPr kumimoji="1" lang="ko-KR" altLang="en-US" sz="1300" dirty="0" err="1" smtClean="0"/>
                <a:t>개선활동</a:t>
              </a:r>
              <a:r>
                <a:rPr kumimoji="1" lang="ko-KR" altLang="en-US" sz="1300" dirty="0" smtClean="0"/>
                <a:t> 확산</a:t>
              </a:r>
              <a:endParaRPr kumimoji="1" lang="en-US" altLang="ko-KR" sz="13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608512" cy="288032"/>
            <a:chOff x="395536" y="1124744"/>
            <a:chExt cx="460851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42476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고객욕구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충족을 위한 활동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홍보아이템</a:t>
              </a:r>
              <a:r>
                <a:rPr kumimoji="1" lang="ko-KR" altLang="en-US" sz="1500" dirty="0" smtClean="0">
                  <a:latin typeface="+mj-lt"/>
                </a:rPr>
                <a:t> 발굴 및 </a:t>
              </a:r>
              <a:r>
                <a:rPr kumimoji="1" lang="ko-KR" altLang="en-US" sz="1500" dirty="0" err="1" smtClean="0">
                  <a:latin typeface="+mj-lt"/>
                </a:rPr>
                <a:t>장례환경</a:t>
              </a:r>
              <a:r>
                <a:rPr kumimoji="1" lang="ko-KR" altLang="en-US" sz="1500" dirty="0" smtClean="0">
                  <a:latin typeface="+mj-lt"/>
                </a:rPr>
                <a:t> 개선으로 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민간 장례식장과의 차별화로 고객만족도 향상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19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홍보활동</a:t>
              </a:r>
              <a:r>
                <a:rPr kumimoji="1" lang="en-US" altLang="ko-KR" sz="1400" b="1" dirty="0" smtClean="0">
                  <a:latin typeface="+mj-lt"/>
                </a:rPr>
                <a:t>, </a:t>
              </a:r>
              <a:r>
                <a:rPr kumimoji="1" lang="ko-KR" altLang="en-US" sz="1400" b="1" dirty="0" smtClean="0">
                  <a:latin typeface="+mj-lt"/>
                </a:rPr>
                <a:t>환경개선</a:t>
              </a:r>
              <a:r>
                <a:rPr kumimoji="1" lang="en-US" altLang="ko-KR" sz="1400" b="1" dirty="0" smtClean="0">
                  <a:latin typeface="+mj-lt"/>
                </a:rPr>
                <a:t>, </a:t>
              </a:r>
              <a:r>
                <a:rPr kumimoji="1" lang="ko-KR" altLang="en-US" sz="1400" b="1" dirty="0" smtClean="0">
                  <a:latin typeface="+mj-lt"/>
                </a:rPr>
                <a:t>고객만족을 위한 활동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고객욕구</a:t>
              </a:r>
              <a:r>
                <a:rPr kumimoji="1" lang="ko-KR" altLang="en-US" sz="1600" b="1" dirty="0" smtClean="0"/>
                <a:t> 충족을 위한 활동 강화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홍보의 다양화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smtClean="0">
                  <a:latin typeface="+mj-lt"/>
                </a:rPr>
                <a:t>조문객 마케팅 확대를 통한 홍보활동 강화</a:t>
              </a:r>
              <a:r>
                <a:rPr kumimoji="1" lang="en-US" altLang="ko-KR" sz="1500" dirty="0" smtClean="0">
                  <a:latin typeface="+mj-lt"/>
                </a:rPr>
                <a:t>	: 4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조문객 마케팅 전략 확대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노후시설 개선 및 차별화로 </a:t>
              </a:r>
              <a:r>
                <a:rPr kumimoji="1" lang="ko-KR" altLang="en-US" sz="1500" dirty="0" err="1" smtClean="0"/>
                <a:t>장례환경</a:t>
              </a:r>
              <a:r>
                <a:rPr kumimoji="1" lang="ko-KR" altLang="en-US" sz="1500" dirty="0" smtClean="0"/>
                <a:t> 개선</a:t>
              </a:r>
              <a:r>
                <a:rPr kumimoji="1" lang="en-US" altLang="ko-KR" sz="1500" dirty="0" smtClean="0"/>
                <a:t>		: 7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err="1" smtClean="0"/>
                <a:t>주차환경</a:t>
              </a:r>
              <a:r>
                <a:rPr kumimoji="1" lang="ko-KR" altLang="en-US" sz="1300" dirty="0" smtClean="0"/>
                <a:t> 개선 등 노후시설 보강 및 확충</a:t>
              </a:r>
              <a:r>
                <a:rPr kumimoji="1" lang="en-US" altLang="ko-KR" sz="1300" dirty="0" smtClean="0"/>
                <a:t>(4), </a:t>
              </a:r>
              <a:r>
                <a:rPr kumimoji="1" lang="ko-KR" altLang="en-US" sz="1300" dirty="0" err="1" smtClean="0"/>
                <a:t>장례서류</a:t>
              </a:r>
              <a:r>
                <a:rPr kumimoji="1" lang="ko-KR" altLang="en-US" sz="1300" dirty="0" smtClean="0"/>
                <a:t> 간소화 등 차별화 전략 수립</a:t>
              </a:r>
              <a:r>
                <a:rPr kumimoji="1" lang="en-US" altLang="ko-KR" sz="1300" dirty="0" smtClean="0"/>
                <a:t>(3)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업무 적극성 강화로 </a:t>
              </a:r>
              <a:r>
                <a:rPr kumimoji="1" lang="ko-KR" altLang="en-US" sz="1500" dirty="0" err="1" smtClean="0"/>
                <a:t>고객욕구</a:t>
              </a:r>
              <a:r>
                <a:rPr kumimoji="1" lang="ko-KR" altLang="en-US" sz="1500" dirty="0" smtClean="0"/>
                <a:t> 충족</a:t>
              </a:r>
              <a:r>
                <a:rPr kumimoji="1" lang="en-US" altLang="ko-KR" sz="1500" dirty="0" smtClean="0"/>
                <a:t>			: 8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정기 </a:t>
              </a:r>
              <a:r>
                <a:rPr kumimoji="1" lang="ko-KR" altLang="en-US" sz="1300" dirty="0" err="1" smtClean="0"/>
                <a:t>라운딩</a:t>
              </a:r>
              <a:r>
                <a:rPr kumimoji="1" lang="ko-KR" altLang="en-US" sz="1300" dirty="0" smtClean="0"/>
                <a:t> 등 적극적 업무처리</a:t>
              </a:r>
              <a:r>
                <a:rPr kumimoji="1" lang="en-US" altLang="ko-KR" sz="1300" dirty="0" smtClean="0"/>
                <a:t>(4), </a:t>
              </a:r>
              <a:r>
                <a:rPr kumimoji="1" lang="ko-KR" altLang="en-US" sz="1300" dirty="0" smtClean="0"/>
                <a:t>선진지 견학 등 고객 불편사항 해소로 욕구 충족</a:t>
              </a:r>
              <a:r>
                <a:rPr kumimoji="1" lang="en-US" altLang="ko-KR" sz="1300" dirty="0" smtClean="0"/>
                <a:t>(4)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98354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건강증진센터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600400" cy="288032"/>
            <a:chOff x="395536" y="1124744"/>
            <a:chExt cx="36004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4166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맞춤형 종합건강검진과 국가건강검진 홍보 강화를 통한 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건강검진을 통한 질병예방 및 조기발견으로 지역주민의 건강관리 도모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검진사업수익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고객맞춤형 검진프로그램 제공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특수검진유치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적극적 홍보</a:t>
              </a:r>
              <a:endParaRPr kumimoji="1" lang="en-US" altLang="ko-KR" sz="1600" b="1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 </a:t>
              </a:r>
              <a:r>
                <a:rPr kumimoji="1" lang="ko-KR" altLang="en-US" sz="1600" b="1" dirty="0" smtClean="0"/>
                <a:t>활동을 통한 목표 달성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건강검진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smtClean="0">
                  <a:latin typeface="+mj-lt"/>
                </a:rPr>
                <a:t>암 검진 등 고객맞춤형 검진프로그램 제공</a:t>
              </a:r>
              <a:r>
                <a:rPr kumimoji="1" lang="en-US" altLang="ko-KR" sz="1500" dirty="0" smtClean="0">
                  <a:latin typeface="+mj-lt"/>
                </a:rPr>
                <a:t>	:   228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종합검진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smtClean="0"/>
                <a:t>학생</a:t>
              </a:r>
              <a:r>
                <a:rPr kumimoji="1" lang="en-US" altLang="ko-KR" sz="1300" dirty="0" smtClean="0"/>
                <a:t>·</a:t>
              </a:r>
              <a:r>
                <a:rPr kumimoji="1" lang="ko-KR" altLang="en-US" sz="1300" dirty="0" smtClean="0"/>
                <a:t>노인</a:t>
              </a:r>
              <a:r>
                <a:rPr kumimoji="1" lang="en-US" altLang="ko-KR" sz="1300" dirty="0" smtClean="0"/>
                <a:t>·</a:t>
              </a:r>
              <a:r>
                <a:rPr kumimoji="1" lang="ko-KR" altLang="en-US" sz="1300" dirty="0" smtClean="0"/>
                <a:t>기타 검진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smtClean="0"/>
                <a:t>채용신체검사서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smtClean="0"/>
                <a:t>건강진단서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err="1" smtClean="0"/>
                <a:t>신체검사서</a:t>
              </a:r>
              <a:r>
                <a:rPr kumimoji="1" lang="ko-KR" altLang="en-US" sz="1300" dirty="0" smtClean="0"/>
                <a:t> 등</a:t>
              </a:r>
              <a:endParaRPr kumimoji="1" lang="en-US" altLang="ko-KR" sz="13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/>
                <a:t>맞춤형 종합건강검진 항목 </a:t>
              </a:r>
              <a:r>
                <a:rPr kumimoji="1" lang="ko-KR" altLang="en-US" sz="1500" dirty="0" smtClean="0"/>
                <a:t>개발</a:t>
              </a:r>
              <a:r>
                <a:rPr kumimoji="1" lang="en-US" altLang="ko-KR" sz="1500" dirty="0" smtClean="0"/>
                <a:t>			:   252</a:t>
              </a:r>
              <a:r>
                <a:rPr kumimoji="1" lang="ko-KR" altLang="en-US" sz="1500" dirty="0" smtClean="0"/>
                <a:t>백만원</a:t>
              </a:r>
              <a:endParaRPr kumimoji="1" lang="en-US" altLang="ko-KR" sz="1500" dirty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 - </a:t>
              </a:r>
              <a:r>
                <a:rPr kumimoji="1" lang="ko-KR" altLang="en-US" sz="1300" dirty="0"/>
                <a:t>사업장이 요구하는 검진 항목 개발을 통한 사업장 검진 유치 강화</a:t>
              </a:r>
              <a:endParaRPr kumimoji="1" lang="en-US" altLang="ko-KR" sz="1300" dirty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/>
                <a:t>야간근로자들의 특수건강검진 </a:t>
              </a:r>
              <a:r>
                <a:rPr kumimoji="1" lang="ko-KR" altLang="en-US" sz="1500" dirty="0" smtClean="0"/>
                <a:t>강화</a:t>
              </a:r>
              <a:r>
                <a:rPr kumimoji="1" lang="en-US" altLang="ko-KR" sz="1500" dirty="0" smtClean="0"/>
                <a:t>			: 1,620</a:t>
              </a:r>
              <a:r>
                <a:rPr kumimoji="1" lang="ko-KR" altLang="en-US" sz="1500" dirty="0" smtClean="0"/>
                <a:t>백만원</a:t>
              </a:r>
              <a:endParaRPr kumimoji="1" lang="en-US" altLang="ko-KR" sz="1500" dirty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 - </a:t>
              </a:r>
              <a:r>
                <a:rPr kumimoji="1" lang="ko-KR" altLang="en-US" sz="1300" dirty="0"/>
                <a:t>특수건강검진</a:t>
              </a:r>
              <a:r>
                <a:rPr kumimoji="1" lang="en-US" altLang="ko-KR" sz="1300" dirty="0"/>
                <a:t>·</a:t>
              </a:r>
              <a:r>
                <a:rPr kumimoji="1" lang="ko-KR" altLang="en-US" sz="1300" dirty="0"/>
                <a:t>국가건강검진</a:t>
              </a:r>
              <a:r>
                <a:rPr kumimoji="1" lang="en-US" altLang="ko-KR" sz="1300" dirty="0"/>
                <a:t>(</a:t>
              </a:r>
              <a:r>
                <a:rPr kumimoji="1" lang="ko-KR" altLang="en-US" sz="1300" dirty="0"/>
                <a:t>일반</a:t>
              </a:r>
              <a:r>
                <a:rPr kumimoji="1" lang="en-US" altLang="ko-KR" sz="1300" dirty="0"/>
                <a:t>, </a:t>
              </a:r>
              <a:r>
                <a:rPr kumimoji="1" lang="ko-KR" altLang="en-US" sz="1300" dirty="0"/>
                <a:t>암</a:t>
              </a:r>
              <a:r>
                <a:rPr kumimoji="1" lang="en-US" altLang="ko-KR" sz="1300" dirty="0"/>
                <a:t>) </a:t>
              </a:r>
              <a:r>
                <a:rPr kumimoji="1" lang="ko-KR" altLang="en-US" sz="1300" dirty="0"/>
                <a:t>병행으로 검진 수익 증대 및 </a:t>
              </a:r>
              <a:r>
                <a:rPr kumimoji="1" lang="ko-KR" altLang="en-US" sz="1300" dirty="0" err="1"/>
                <a:t>수검율</a:t>
              </a:r>
              <a:r>
                <a:rPr kumimoji="1" lang="ko-KR" altLang="en-US" sz="1300" dirty="0"/>
                <a:t> 향상 도모</a:t>
              </a:r>
              <a:endParaRPr kumimoji="1" lang="en-US" altLang="ko-KR" sz="13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0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98354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248472" cy="288032"/>
            <a:chOff x="395536" y="1124744"/>
            <a:chExt cx="424847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06472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 평가 등급 유지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타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 err="1" smtClean="0">
                  <a:latin typeface="+mj-lt"/>
                </a:rPr>
                <a:t>진료제공을</a:t>
              </a:r>
              <a:r>
                <a:rPr kumimoji="1" lang="ko-KR" altLang="en-US" sz="1500" dirty="0" smtClean="0">
                  <a:latin typeface="+mj-lt"/>
                </a:rPr>
                <a:t> 통한 중증응급환자 </a:t>
              </a:r>
              <a:r>
                <a:rPr kumimoji="1" lang="ko-KR" altLang="en-US" sz="1500" dirty="0" err="1" smtClean="0">
                  <a:latin typeface="+mj-lt"/>
                </a:rPr>
                <a:t>적정진료</a:t>
              </a:r>
              <a:r>
                <a:rPr kumimoji="1" lang="ko-KR" altLang="en-US" sz="1500" dirty="0" smtClean="0">
                  <a:latin typeface="+mj-lt"/>
                </a:rPr>
                <a:t> 제공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중증응급환자 응급 수술</a:t>
              </a:r>
              <a:r>
                <a:rPr kumimoji="1" lang="en-US" altLang="ko-KR" sz="1500" dirty="0" smtClean="0"/>
                <a:t>·</a:t>
              </a:r>
              <a:r>
                <a:rPr kumimoji="1" lang="ko-KR" altLang="en-US" sz="1500" dirty="0" smtClean="0"/>
                <a:t>시술 및 집중치료 등 최종 치료의 적기 제공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응급의료기관 평가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spc="-90" dirty="0" smtClean="0"/>
                <a:t>응급의료기관 평가결과 </a:t>
              </a:r>
              <a:r>
                <a:rPr kumimoji="1" lang="en-US" altLang="ko-KR" sz="1600" b="1" spc="-90" dirty="0" smtClean="0"/>
                <a:t>4</a:t>
              </a:r>
              <a:r>
                <a:rPr kumimoji="1" lang="ko-KR" altLang="en-US" sz="1600" b="1" spc="-90" dirty="0" err="1" smtClean="0"/>
                <a:t>등급지표</a:t>
              </a:r>
              <a:r>
                <a:rPr kumimoji="1" lang="ko-KR" altLang="en-US" sz="1600" b="1" spc="-90" dirty="0" smtClean="0"/>
                <a:t> 및 의료기관 인증 지표 관리</a:t>
              </a:r>
              <a:endParaRPr kumimoji="1" lang="en-US" altLang="ko-KR" sz="1600" b="1" spc="-9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응급의료기관 평가결과 </a:t>
              </a:r>
              <a:r>
                <a:rPr kumimoji="1" lang="en-US" altLang="ko-KR" sz="1500" dirty="0" smtClean="0">
                  <a:latin typeface="+mj-lt"/>
                </a:rPr>
                <a:t>4</a:t>
              </a:r>
              <a:r>
                <a:rPr kumimoji="1" lang="ko-KR" altLang="en-US" sz="1500" dirty="0" smtClean="0">
                  <a:latin typeface="+mj-lt"/>
                </a:rPr>
                <a:t>등급 지표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중증 상병 해당 환자 구성비 향상</a:t>
              </a:r>
              <a:r>
                <a:rPr kumimoji="1" lang="en-US" altLang="ko-KR" sz="1300" dirty="0" smtClean="0">
                  <a:latin typeface="+mj-lt"/>
                </a:rPr>
                <a:t>				: 5%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최종 치료 </a:t>
              </a:r>
              <a:r>
                <a:rPr kumimoji="1" lang="ko-KR" altLang="en-US" sz="1300" dirty="0" err="1" smtClean="0"/>
                <a:t>제공률</a:t>
              </a:r>
              <a:r>
                <a:rPr kumimoji="1" lang="ko-KR" altLang="en-US" sz="1300" dirty="0" smtClean="0"/>
                <a:t> 제고</a:t>
              </a:r>
              <a:r>
                <a:rPr kumimoji="1" lang="en-US" altLang="ko-KR" sz="1300" dirty="0" smtClean="0"/>
                <a:t>				: 65%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의료기관 </a:t>
              </a:r>
              <a:r>
                <a:rPr kumimoji="1" lang="ko-KR" altLang="en-US" sz="1500" dirty="0" err="1" smtClean="0"/>
                <a:t>인증지표</a:t>
              </a:r>
              <a:r>
                <a:rPr kumimoji="1" lang="ko-KR" altLang="en-US" sz="1500" dirty="0" smtClean="0"/>
                <a:t> 관리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응급실 내 </a:t>
              </a:r>
              <a:r>
                <a:rPr kumimoji="1" lang="en-US" altLang="ko-KR" sz="1300" dirty="0" smtClean="0"/>
                <a:t>CPR </a:t>
              </a:r>
              <a:r>
                <a:rPr kumimoji="1" lang="ko-KR" altLang="en-US" sz="1300" dirty="0" smtClean="0"/>
                <a:t>시행 후 사망률 감소</a:t>
              </a:r>
              <a:r>
                <a:rPr kumimoji="1" lang="en-US" altLang="ko-KR" sz="1300" dirty="0" smtClean="0"/>
                <a:t>			: 85%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/>
                <a:t>응급의료에 관한 법률 </a:t>
              </a:r>
              <a:r>
                <a:rPr kumimoji="1" lang="ko-KR" altLang="en-US" sz="1500" dirty="0" err="1" smtClean="0"/>
                <a:t>일부개정에</a:t>
              </a:r>
              <a:r>
                <a:rPr kumimoji="1" lang="ko-KR" altLang="en-US" sz="1500" dirty="0" smtClean="0"/>
                <a:t> 따른 사전점검 실시</a:t>
              </a:r>
              <a:endParaRPr kumimoji="1" lang="en-US" altLang="ko-KR" sz="1500" dirty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 - </a:t>
              </a:r>
              <a:r>
                <a:rPr kumimoji="1" lang="ko-KR" altLang="en-US" sz="1300" dirty="0" smtClean="0"/>
                <a:t>사전점검 실시</a:t>
              </a:r>
              <a:r>
                <a:rPr kumimoji="1" lang="en-US" altLang="ko-KR" sz="1300" dirty="0" smtClean="0"/>
                <a:t>			</a:t>
              </a:r>
              <a:r>
                <a:rPr kumimoji="1" lang="en-US" altLang="ko-KR" sz="1300" dirty="0"/>
                <a:t>		: </a:t>
              </a:r>
              <a:r>
                <a:rPr kumimoji="1" lang="en-US" altLang="ko-KR" sz="1300" dirty="0" smtClean="0"/>
                <a:t> 1</a:t>
              </a:r>
              <a:r>
                <a:rPr kumimoji="1" lang="ko-KR" altLang="en-US" sz="1300" dirty="0" smtClean="0"/>
                <a:t>회</a:t>
              </a:r>
              <a:endParaRPr kumimoji="1" lang="en-US" altLang="ko-KR" sz="13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248472" cy="288032"/>
            <a:chOff x="395536" y="1124744"/>
            <a:chExt cx="424847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06472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위기관리체계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신종감염병</a:t>
              </a:r>
              <a:r>
                <a:rPr kumimoji="1" lang="ko-KR" altLang="en-US" sz="1500" dirty="0" smtClean="0">
                  <a:latin typeface="+mj-lt"/>
                </a:rPr>
                <a:t> 등 유행성 </a:t>
              </a:r>
              <a:r>
                <a:rPr kumimoji="1" lang="ko-KR" altLang="en-US" sz="1500" dirty="0" err="1" smtClean="0">
                  <a:latin typeface="+mj-lt"/>
                </a:rPr>
                <a:t>감염병에</a:t>
              </a:r>
              <a:r>
                <a:rPr kumimoji="1" lang="ko-KR" altLang="en-US" sz="1500" dirty="0" smtClean="0">
                  <a:latin typeface="+mj-lt"/>
                </a:rPr>
                <a:t> 대한 지역 내 대응능력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spc="-90" dirty="0" smtClean="0"/>
                <a:t>지역 유관기관과의 체계적인 </a:t>
              </a:r>
              <a:r>
                <a:rPr kumimoji="1" lang="ko-KR" altLang="en-US" sz="1500" spc="-90" dirty="0" err="1" smtClean="0"/>
                <a:t>감염병</a:t>
              </a:r>
              <a:r>
                <a:rPr kumimoji="1" lang="ko-KR" altLang="en-US" sz="1500" spc="-90" dirty="0" smtClean="0"/>
                <a:t> 대응을 통한 지역주민의 안전한 환경 조성</a:t>
              </a:r>
              <a:endParaRPr kumimoji="1" lang="en-US" altLang="ko-KR" sz="1500" spc="-9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950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err="1" smtClean="0">
                  <a:latin typeface="+mj-lt"/>
                </a:rPr>
                <a:t>감염병</a:t>
              </a:r>
              <a:r>
                <a:rPr kumimoji="1" lang="ko-KR" altLang="en-US" sz="1400" b="1" dirty="0" smtClean="0">
                  <a:latin typeface="+mj-lt"/>
                </a:rPr>
                <a:t> 교육 인원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교육을 통한 의료관련 감염으로부터 안전한 </a:t>
              </a:r>
              <a:r>
                <a:rPr kumimoji="1" lang="ko-KR" altLang="en-US" sz="1600" b="1" dirty="0" err="1" smtClean="0"/>
                <a:t>병원환경</a:t>
              </a:r>
              <a:r>
                <a:rPr kumimoji="1" lang="ko-KR" altLang="en-US" sz="1600" b="1" dirty="0" smtClean="0"/>
                <a:t> 조성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감염관리 교육 활성화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dirty="0" smtClean="0"/>
                <a:t>  </a:t>
              </a:r>
              <a:r>
                <a:rPr kumimoji="1" lang="en-US" altLang="ko-KR" sz="1300" dirty="0" smtClean="0"/>
                <a:t>- </a:t>
              </a:r>
              <a:r>
                <a:rPr kumimoji="1" lang="ko-KR" altLang="en-US" sz="1300" dirty="0" smtClean="0"/>
                <a:t>대상 </a:t>
              </a:r>
              <a:r>
                <a:rPr kumimoji="1" lang="en-US" altLang="ko-KR" sz="1300" dirty="0" smtClean="0"/>
                <a:t>:</a:t>
              </a:r>
              <a:r>
                <a:rPr kumimoji="1" lang="en-US" altLang="ko-KR" sz="1300" spc="-50" dirty="0" smtClean="0"/>
                <a:t> </a:t>
              </a:r>
              <a:r>
                <a:rPr kumimoji="1" lang="ko-KR" altLang="en-US" sz="1300" spc="-50" dirty="0" smtClean="0"/>
                <a:t>환자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smtClean="0"/>
                <a:t>보호자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err="1" smtClean="0"/>
                <a:t>내원객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smtClean="0"/>
                <a:t>직원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err="1" smtClean="0"/>
                <a:t>상시출입자</a:t>
              </a:r>
              <a:r>
                <a:rPr kumimoji="1" lang="en-US" altLang="ko-KR" sz="1300" spc="-50" dirty="0" smtClean="0"/>
                <a:t>(</a:t>
              </a:r>
              <a:r>
                <a:rPr kumimoji="1" lang="ko-KR" altLang="en-US" sz="1300" spc="-50" dirty="0" smtClean="0"/>
                <a:t>간병인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smtClean="0"/>
                <a:t>실습생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smtClean="0"/>
                <a:t>자원봉사자</a:t>
              </a:r>
              <a:r>
                <a:rPr kumimoji="1" lang="en-US" altLang="ko-KR" sz="1300" spc="-50" dirty="0" smtClean="0"/>
                <a:t>, </a:t>
              </a:r>
              <a:r>
                <a:rPr kumimoji="1" lang="ko-KR" altLang="en-US" sz="1300" spc="-50" dirty="0" err="1" smtClean="0"/>
                <a:t>입점업체</a:t>
              </a:r>
              <a:r>
                <a:rPr kumimoji="1" lang="ko-KR" altLang="en-US" sz="1300" spc="-50" dirty="0" smtClean="0"/>
                <a:t> 직원 등</a:t>
              </a:r>
              <a:r>
                <a:rPr kumimoji="1" lang="en-US" altLang="ko-KR" sz="1300" spc="-50" dirty="0" smtClean="0"/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dirty="0" smtClean="0"/>
                <a:t>  </a:t>
              </a:r>
              <a:r>
                <a:rPr kumimoji="1" lang="en-US" altLang="ko-KR" sz="1300" dirty="0" smtClean="0"/>
                <a:t>- </a:t>
              </a:r>
              <a:r>
                <a:rPr kumimoji="1" lang="ko-KR" altLang="en-US" sz="1300" dirty="0" smtClean="0"/>
                <a:t>내용 </a:t>
              </a:r>
              <a:r>
                <a:rPr kumimoji="1" lang="en-US" altLang="ko-KR" sz="1300" dirty="0" smtClean="0"/>
                <a:t>: </a:t>
              </a:r>
              <a:r>
                <a:rPr kumimoji="1" lang="ko-KR" altLang="en-US" sz="1300" dirty="0" smtClean="0"/>
                <a:t>감염예방</a:t>
              </a:r>
              <a:r>
                <a:rPr kumimoji="1" lang="en-US" altLang="ko-KR" sz="1300" dirty="0" smtClean="0"/>
                <a:t>(</a:t>
              </a:r>
              <a:r>
                <a:rPr kumimoji="1" lang="ko-KR" altLang="en-US" sz="1300" dirty="0" err="1" smtClean="0"/>
                <a:t>손씻기</a:t>
              </a:r>
              <a:r>
                <a:rPr kumimoji="1" lang="ko-KR" altLang="en-US" sz="1300" dirty="0" smtClean="0"/>
                <a:t> 등</a:t>
              </a:r>
              <a:r>
                <a:rPr kumimoji="1" lang="en-US" altLang="ko-KR" sz="1300" dirty="0" smtClean="0"/>
                <a:t>)·</a:t>
              </a:r>
              <a:r>
                <a:rPr kumimoji="1" lang="ko-KR" altLang="en-US" sz="1300" dirty="0" smtClean="0"/>
                <a:t>감염관리</a:t>
              </a:r>
              <a:r>
                <a:rPr kumimoji="1" lang="en-US" altLang="ko-KR" sz="1300" dirty="0" smtClean="0"/>
                <a:t>(</a:t>
              </a:r>
              <a:r>
                <a:rPr kumimoji="1" lang="ko-KR" altLang="en-US" sz="1300" dirty="0" err="1" smtClean="0"/>
                <a:t>위드코로나</a:t>
              </a:r>
              <a:r>
                <a:rPr kumimoji="1" lang="ko-KR" altLang="en-US" sz="1300" dirty="0" smtClean="0"/>
                <a:t> 등</a:t>
              </a:r>
              <a:r>
                <a:rPr kumimoji="1" lang="en-US" altLang="ko-KR" sz="1300" dirty="0" smtClean="0"/>
                <a:t>)</a:t>
              </a:r>
              <a:r>
                <a:rPr kumimoji="1" lang="ko-KR" altLang="en-US" sz="1300" dirty="0" smtClean="0"/>
                <a:t> 교육</a:t>
              </a:r>
              <a:r>
                <a:rPr kumimoji="1" lang="en-US" altLang="ko-KR" sz="1300" dirty="0" smtClean="0"/>
                <a:t>, </a:t>
              </a:r>
              <a:r>
                <a:rPr kumimoji="1" lang="ko-KR" altLang="en-US" sz="1300" dirty="0" err="1" smtClean="0"/>
                <a:t>개인보호구</a:t>
              </a:r>
              <a:r>
                <a:rPr kumimoji="1" lang="ko-KR" altLang="en-US" sz="1300" dirty="0" smtClean="0"/>
                <a:t> 착</a:t>
              </a:r>
              <a:r>
                <a:rPr kumimoji="1" lang="en-US" altLang="ko-KR" sz="1300" dirty="0" smtClean="0"/>
                <a:t>·</a:t>
              </a:r>
              <a:r>
                <a:rPr kumimoji="1" lang="ko-KR" altLang="en-US" sz="1300" dirty="0" smtClean="0"/>
                <a:t>탈의 체험 등</a:t>
              </a:r>
              <a:endParaRPr kumimoji="1" lang="en-US" altLang="ko-KR" sz="13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방법 </a:t>
              </a:r>
              <a:r>
                <a:rPr kumimoji="1" lang="en-US" altLang="ko-KR" sz="1300" dirty="0" smtClean="0"/>
                <a:t>: </a:t>
              </a:r>
              <a:r>
                <a:rPr kumimoji="1" lang="ko-KR" altLang="en-US" sz="1300" dirty="0" smtClean="0"/>
                <a:t>감염관리 체험교실을 통한 교육 진행</a:t>
              </a:r>
              <a:r>
                <a:rPr kumimoji="1" lang="en-US" altLang="ko-KR" sz="1300" dirty="0" smtClean="0"/>
                <a:t>(</a:t>
              </a:r>
              <a:r>
                <a:rPr kumimoji="1" lang="ko-KR" altLang="en-US" sz="1300" dirty="0" smtClean="0"/>
                <a:t>상황에 따른 대면 및 서면 진행</a:t>
              </a:r>
              <a:r>
                <a:rPr kumimoji="1" lang="en-US" altLang="ko-KR" sz="1300" dirty="0" smtClean="0"/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8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600400" cy="288032"/>
            <a:chOff x="395536" y="1124744"/>
            <a:chExt cx="36004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4166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안전한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병원문화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환자 및 </a:t>
              </a:r>
              <a:r>
                <a:rPr kumimoji="1" lang="ko-KR" altLang="en-US" sz="1500" dirty="0" err="1" smtClean="0">
                  <a:latin typeface="+mj-lt"/>
                </a:rPr>
                <a:t>내원객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smtClean="0">
                  <a:latin typeface="+mj-lt"/>
                </a:rPr>
                <a:t>직원의 환자안전 인식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사업을 통한 환자안전 위험 조기 발견 및 환자안전 사고 감소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96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환자안전문화 정착 및 확산 등 </a:t>
              </a:r>
              <a:r>
                <a:rPr kumimoji="1" lang="en-US" altLang="ko-KR" sz="1400" b="1" dirty="0" smtClean="0">
                  <a:latin typeface="+mj-lt"/>
                </a:rPr>
                <a:t>3</a:t>
              </a:r>
              <a:r>
                <a:rPr kumimoji="1" lang="ko-KR" altLang="en-US" sz="1400" b="1" dirty="0" smtClean="0">
                  <a:latin typeface="+mj-lt"/>
                </a:rPr>
                <a:t>개 사업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환자안전문화 정착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smtClean="0"/>
                <a:t>확산을 통한 안전한 </a:t>
              </a:r>
              <a:r>
                <a:rPr kumimoji="1" lang="ko-KR" altLang="en-US" sz="1600" b="1" dirty="0" err="1" smtClean="0"/>
                <a:t>병원문화</a:t>
              </a:r>
              <a:r>
                <a:rPr kumimoji="1" lang="ko-KR" altLang="en-US" sz="1600" b="1" dirty="0" smtClean="0"/>
                <a:t> 조성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환자안전문화 정착 및 확산</a:t>
              </a:r>
              <a:r>
                <a:rPr kumimoji="1" lang="en-US" altLang="ko-KR" sz="1500" dirty="0" smtClean="0">
                  <a:latin typeface="+mj-lt"/>
                </a:rPr>
                <a:t>				: 19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환자안전 </a:t>
              </a:r>
              <a:r>
                <a:rPr kumimoji="1" lang="ko-KR" altLang="en-US" sz="1300" dirty="0" err="1" smtClean="0">
                  <a:latin typeface="+mj-lt"/>
                </a:rPr>
                <a:t>주간행사</a:t>
              </a:r>
              <a:r>
                <a:rPr kumimoji="1" lang="en-US" altLang="ko-KR" sz="1300" dirty="0" smtClean="0">
                  <a:latin typeface="+mj-lt"/>
                </a:rPr>
                <a:t>(1), </a:t>
              </a:r>
              <a:r>
                <a:rPr kumimoji="1" lang="ko-KR" altLang="en-US" sz="1300" dirty="0" smtClean="0">
                  <a:latin typeface="+mj-lt"/>
                </a:rPr>
                <a:t>환자안전 캠페인</a:t>
              </a:r>
              <a:r>
                <a:rPr kumimoji="1" lang="en-US" altLang="ko-KR" sz="1300" dirty="0" smtClean="0">
                  <a:latin typeface="+mj-lt"/>
                </a:rPr>
                <a:t>(6), </a:t>
              </a:r>
              <a:r>
                <a:rPr kumimoji="1" lang="ko-KR" altLang="en-US" sz="1300" dirty="0" smtClean="0">
                  <a:latin typeface="+mj-lt"/>
                </a:rPr>
                <a:t>환자안전지킴이 환경관리 점검</a:t>
              </a:r>
              <a:r>
                <a:rPr kumimoji="1" lang="en-US" altLang="ko-KR" sz="1300" dirty="0" smtClean="0">
                  <a:latin typeface="+mj-lt"/>
                </a:rPr>
                <a:t>(12)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협업을 통한 </a:t>
              </a:r>
              <a:r>
                <a:rPr kumimoji="1" lang="ko-KR" altLang="en-US" sz="1500" dirty="0" err="1" smtClean="0"/>
                <a:t>환자안전라운딩</a:t>
              </a:r>
              <a:r>
                <a:rPr kumimoji="1" lang="en-US" altLang="ko-KR" sz="1500" dirty="0" smtClean="0"/>
                <a:t>				: </a:t>
              </a:r>
              <a:r>
                <a:rPr kumimoji="1" lang="en-US" altLang="ko-KR" sz="1500" dirty="0" smtClean="0">
                  <a:solidFill>
                    <a:schemeClr val="bg1"/>
                  </a:solidFill>
                </a:rPr>
                <a:t>0</a:t>
              </a:r>
              <a:r>
                <a:rPr kumimoji="1" lang="en-US" altLang="ko-KR" sz="1500" dirty="0" smtClean="0"/>
                <a:t>6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/>
                <a:t>  - </a:t>
              </a:r>
              <a:r>
                <a:rPr kumimoji="1" lang="ko-KR" altLang="en-US" sz="1300" dirty="0" smtClean="0"/>
                <a:t>협업을 통한 </a:t>
              </a:r>
              <a:r>
                <a:rPr kumimoji="1" lang="ko-KR" altLang="en-US" sz="1300" dirty="0" err="1" smtClean="0"/>
                <a:t>환자안전라운딩</a:t>
              </a:r>
              <a:r>
                <a:rPr kumimoji="1" lang="en-US" altLang="ko-KR" sz="1300" dirty="0" smtClean="0"/>
                <a:t>(6)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환자안전보고체계 활성화</a:t>
              </a:r>
              <a:r>
                <a:rPr kumimoji="1" lang="en-US" altLang="ko-KR" sz="1500" dirty="0" smtClean="0"/>
                <a:t>				: 71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- </a:t>
              </a:r>
              <a:r>
                <a:rPr kumimoji="1" lang="ko-KR" altLang="en-US" sz="1300" dirty="0" smtClean="0"/>
                <a:t>환자안전사건분석</a:t>
              </a:r>
              <a:r>
                <a:rPr kumimoji="1" lang="en-US" altLang="ko-KR" sz="1300" dirty="0" smtClean="0"/>
                <a:t>FMEA/RCA(1), </a:t>
              </a:r>
              <a:r>
                <a:rPr kumimoji="1" lang="ko-KR" altLang="en-US" sz="1300" dirty="0" smtClean="0"/>
                <a:t>근접오류보고횟수</a:t>
              </a:r>
              <a:r>
                <a:rPr kumimoji="1" lang="en-US" altLang="ko-KR" sz="1300" dirty="0" smtClean="0"/>
                <a:t>(70)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5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960440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517232"/>
            <a:ext cx="8635601" cy="669278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공공보건의료 협력체계 구축을 통한 지역주민 </a:t>
              </a:r>
              <a:r>
                <a:rPr kumimoji="1" lang="ko-KR" altLang="en-US" sz="1500" dirty="0" err="1" smtClean="0">
                  <a:latin typeface="+mj-lt"/>
                </a:rPr>
                <a:t>필수의료</a:t>
              </a:r>
              <a:r>
                <a:rPr kumimoji="1" lang="ko-KR" altLang="en-US" sz="1500" dirty="0" smtClean="0">
                  <a:latin typeface="+mj-lt"/>
                </a:rPr>
                <a:t> 보편적 보장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취약계층 지원 강화를 통한 </a:t>
              </a:r>
              <a:r>
                <a:rPr kumimoji="1" lang="ko-KR" altLang="en-US" sz="1500" dirty="0" err="1" smtClean="0"/>
                <a:t>건강안전망</a:t>
              </a:r>
              <a:r>
                <a:rPr kumimoji="1" lang="ko-KR" altLang="en-US" sz="1500" dirty="0" smtClean="0"/>
                <a:t> 기능 향상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27,645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400" b="1" dirty="0" smtClean="0">
                  <a:latin typeface="+mj-lt"/>
                </a:rPr>
                <a:t>(</a:t>
              </a:r>
              <a:r>
                <a:rPr kumimoji="1" lang="ko-KR" altLang="en-US" sz="1400" b="1" dirty="0" smtClean="0">
                  <a:latin typeface="+mj-lt"/>
                </a:rPr>
                <a:t>지역 책임의료기관 역할강화 등 </a:t>
              </a:r>
              <a:r>
                <a:rPr kumimoji="1" lang="en-US" altLang="ko-KR" sz="1400" b="1" dirty="0" smtClean="0">
                  <a:latin typeface="+mj-lt"/>
                </a:rPr>
                <a:t>21</a:t>
              </a:r>
              <a:r>
                <a:rPr kumimoji="1" lang="ko-KR" altLang="en-US" sz="1400" b="1" dirty="0" smtClean="0">
                  <a:latin typeface="+mj-lt"/>
                </a:rPr>
                <a:t>개 사업</a:t>
              </a:r>
              <a:r>
                <a:rPr kumimoji="1" lang="en-US" altLang="ko-KR" sz="14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spc="-150" dirty="0" smtClean="0"/>
                <a:t>공공성 강화</a:t>
              </a:r>
              <a:r>
                <a:rPr kumimoji="1" lang="en-US" altLang="ko-KR" sz="1600" b="1" spc="-150" dirty="0" smtClean="0"/>
                <a:t>, </a:t>
              </a:r>
              <a:r>
                <a:rPr kumimoji="1" lang="ko-KR" altLang="en-US" sz="1600" b="1" spc="-150" dirty="0" err="1" smtClean="0"/>
                <a:t>건강안전망</a:t>
              </a:r>
              <a:r>
                <a:rPr kumimoji="1" lang="ko-KR" altLang="en-US" sz="1600" b="1" spc="-150" dirty="0" smtClean="0"/>
                <a:t> 기능 수행</a:t>
              </a:r>
              <a:r>
                <a:rPr kumimoji="1" lang="en-US" altLang="ko-KR" sz="1600" b="1" spc="-150" dirty="0" smtClean="0"/>
                <a:t>, </a:t>
              </a:r>
              <a:r>
                <a:rPr kumimoji="1" lang="ko-KR" altLang="en-US" sz="1600" b="1" spc="-150" dirty="0" err="1" smtClean="0"/>
                <a:t>미충족</a:t>
              </a:r>
              <a:r>
                <a:rPr kumimoji="1" lang="ko-KR" altLang="en-US" sz="1600" b="1" spc="-150" dirty="0" smtClean="0"/>
                <a:t> 보건의료서비스 제공</a:t>
              </a:r>
              <a:endParaRPr kumimoji="1" lang="en-US" altLang="ko-KR" sz="1600" b="1" spc="-15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사업개요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635649"/>
            <a:ext cx="8627130" cy="2753367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사업별 추진 계획</a:t>
              </a: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147749"/>
              </p:ext>
            </p:extLst>
          </p:nvPr>
        </p:nvGraphicFramePr>
        <p:xfrm>
          <a:off x="2098016" y="3054832"/>
          <a:ext cx="6650448" cy="2230464"/>
        </p:xfrm>
        <a:graphic>
          <a:graphicData uri="http://schemas.openxmlformats.org/drawingml/2006/table">
            <a:tbl>
              <a:tblPr/>
              <a:tblGrid>
                <a:gridCol w="2699559">
                  <a:extLst>
                    <a:ext uri="{9D8B030D-6E8A-4147-A177-3AD203B41FA5}">
                      <a16:colId xmlns:a16="http://schemas.microsoft.com/office/drawing/2014/main" val="2588044858"/>
                    </a:ext>
                  </a:extLst>
                </a:gridCol>
                <a:gridCol w="625665">
                  <a:extLst>
                    <a:ext uri="{9D8B030D-6E8A-4147-A177-3AD203B41FA5}">
                      <a16:colId xmlns:a16="http://schemas.microsoft.com/office/drawing/2014/main" val="943885972"/>
                    </a:ext>
                  </a:extLst>
                </a:gridCol>
                <a:gridCol w="2699559">
                  <a:extLst>
                    <a:ext uri="{9D8B030D-6E8A-4147-A177-3AD203B41FA5}">
                      <a16:colId xmlns:a16="http://schemas.microsoft.com/office/drawing/2014/main" val="1573695726"/>
                    </a:ext>
                  </a:extLst>
                </a:gridCol>
                <a:gridCol w="625665">
                  <a:extLst>
                    <a:ext uri="{9D8B030D-6E8A-4147-A177-3AD203B41FA5}">
                      <a16:colId xmlns:a16="http://schemas.microsoft.com/office/drawing/2014/main" val="2691495113"/>
                    </a:ext>
                  </a:extLst>
                </a:gridCol>
              </a:tblGrid>
              <a:tr h="185872">
                <a:tc>
                  <a:txBody>
                    <a:bodyPr/>
                    <a:lstStyle/>
                    <a:p>
                      <a:pPr marL="0" marR="3810" indent="635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사업목표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사업목표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599106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필수보건의료 네트워크 구축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재가장애인 재활서비스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582682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퇴원환자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지역사회 연계 활성화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취약계층 아동건강관리 서비스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039465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중증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응급∙이송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전원 프로세스 구축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분만취약지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운영 지원 활성화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15,163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647223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감염관리 및 네트워크 구축 강화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치매노인 맞춤형 건강관리 서비스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2,165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526680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정신건강네트워크 구축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330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연명의료결정제도 활성화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137689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재가장애인 맞춤형 재활서비스 제공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호스피스 완화의료병동 운영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234779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보건의료인력 등 역량강화 교육 활성화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250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농촌기반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코호트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노화 연구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896140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취약계층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의료안전망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구축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730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지역사회 의료서비스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326183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만성질환 예방 관리 서비스 지원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1,000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나누리봉사단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 활동 강화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344076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심혈관질환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예방 심방세동 관리 시스템 구축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225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자원봉사자 활동 활성화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4,146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467021"/>
                  </a:ext>
                </a:extLst>
              </a:tr>
              <a:tr h="185872">
                <a:tc>
                  <a:txBody>
                    <a:bodyPr/>
                    <a:lstStyle/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취약가정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건강지원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서비스 제공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8280" marR="74930" lvl="0" indent="-9779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합 계</a:t>
                      </a:r>
                      <a:endParaRPr lang="ko-KR" altLang="en-US" sz="900" b="1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endParaRPr 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171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59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Ⅴ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Ⅴ.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</a:t>
              </a:r>
              <a:r>
                <a:rPr kumimoji="1" lang="en-US" altLang="ko-KR" b="1" dirty="0" smtClean="0">
                  <a:latin typeface="+mj-lt"/>
                </a:rPr>
                <a:t>’22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 smtClean="0">
                  <a:latin typeface="+mj-lt"/>
                </a:rPr>
                <a:t>2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2022. 4. 20.(</a:t>
              </a:r>
              <a:r>
                <a:rPr kumimoji="1" lang="ko-KR" altLang="en-US" sz="1600" b="1" dirty="0" smtClean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2022. 1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2022. 2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- 2022. 2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2022. 4. 13(</a:t>
              </a:r>
              <a:r>
                <a:rPr kumimoji="1" lang="ko-KR" altLang="en-US" sz="1400" b="1" dirty="0" smtClean="0">
                  <a:latin typeface="+mj-lt"/>
                </a:rPr>
                <a:t>수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22053</TotalTime>
  <Words>5489</Words>
  <Application>Microsoft Office PowerPoint</Application>
  <PresentationFormat>화면 슬라이드 쇼(4:3)</PresentationFormat>
  <Paragraphs>1370</Paragraphs>
  <Slides>46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7" baseType="lpstr">
      <vt:lpstr>HY울릉도M</vt:lpstr>
      <vt:lpstr>HY헤드라인M</vt:lpstr>
      <vt:lpstr>가는각진제목체</vt:lpstr>
      <vt:lpstr>굴림</vt:lpstr>
      <vt:lpstr>맑은 고딕</vt:lpstr>
      <vt:lpstr>휴먼명조,한컴돋움</vt:lpstr>
      <vt:lpstr>휴먼모음T</vt:lpstr>
      <vt:lpstr>Arial</vt:lpstr>
      <vt:lpstr>Wingdings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1006</cp:revision>
  <cp:lastPrinted>2022-01-28T05:23:14Z</cp:lastPrinted>
  <dcterms:created xsi:type="dcterms:W3CDTF">2019-08-13T02:34:25Z</dcterms:created>
  <dcterms:modified xsi:type="dcterms:W3CDTF">2022-01-29T11:51:02Z</dcterms:modified>
</cp:coreProperties>
</file>