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2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68" r:id="rId2"/>
    <p:sldId id="369" r:id="rId3"/>
    <p:sldId id="370" r:id="rId4"/>
    <p:sldId id="409" r:id="rId5"/>
    <p:sldId id="411" r:id="rId6"/>
    <p:sldId id="413" r:id="rId7"/>
    <p:sldId id="382" r:id="rId8"/>
    <p:sldId id="383" r:id="rId9"/>
    <p:sldId id="384" r:id="rId10"/>
    <p:sldId id="451" r:id="rId11"/>
    <p:sldId id="415" r:id="rId12"/>
    <p:sldId id="416" r:id="rId13"/>
    <p:sldId id="417" r:id="rId14"/>
    <p:sldId id="453" r:id="rId15"/>
    <p:sldId id="390" r:id="rId16"/>
    <p:sldId id="406" r:id="rId17"/>
    <p:sldId id="452" r:id="rId18"/>
    <p:sldId id="420" r:id="rId19"/>
    <p:sldId id="437" r:id="rId20"/>
    <p:sldId id="454" r:id="rId21"/>
    <p:sldId id="455" r:id="rId22"/>
    <p:sldId id="425" r:id="rId23"/>
    <p:sldId id="414" r:id="rId24"/>
    <p:sldId id="439" r:id="rId25"/>
    <p:sldId id="419" r:id="rId26"/>
    <p:sldId id="426" r:id="rId27"/>
    <p:sldId id="440" r:id="rId28"/>
    <p:sldId id="441" r:id="rId29"/>
    <p:sldId id="442" r:id="rId30"/>
    <p:sldId id="443" r:id="rId31"/>
    <p:sldId id="444" r:id="rId32"/>
    <p:sldId id="445" r:id="rId33"/>
    <p:sldId id="432" r:id="rId34"/>
    <p:sldId id="449" r:id="rId35"/>
    <p:sldId id="446" r:id="rId36"/>
    <p:sldId id="447" r:id="rId37"/>
    <p:sldId id="450" r:id="rId38"/>
    <p:sldId id="448" r:id="rId39"/>
    <p:sldId id="395" r:id="rId40"/>
    <p:sldId id="396" r:id="rId41"/>
    <p:sldId id="456" r:id="rId4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210" userDrawn="1">
          <p15:clr>
            <a:srgbClr val="A4A3A4"/>
          </p15:clr>
        </p15:guide>
        <p15:guide id="7" orient="horz" pos="3793">
          <p15:clr>
            <a:srgbClr val="A4A3A4"/>
          </p15:clr>
        </p15:guide>
        <p15:guide id="9" orient="horz" pos="799">
          <p15:clr>
            <a:srgbClr val="A4A3A4"/>
          </p15:clr>
        </p15:guide>
        <p15:guide id="10" orient="horz" pos="346">
          <p15:clr>
            <a:srgbClr val="A4A3A4"/>
          </p15:clr>
        </p15:guide>
        <p15:guide id="11" pos="158">
          <p15:clr>
            <a:srgbClr val="A4A3A4"/>
          </p15:clr>
        </p15:guide>
        <p15:guide id="12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8ACA"/>
    <a:srgbClr val="0000FF"/>
    <a:srgbClr val="FFFF66"/>
    <a:srgbClr val="DACCEE"/>
    <a:srgbClr val="DCCFEF"/>
    <a:srgbClr val="B7D0FF"/>
    <a:srgbClr val="C0D6FF"/>
    <a:srgbClr val="FFD3D2"/>
    <a:srgbClr val="FFDADA"/>
    <a:srgbClr val="EC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12" autoAdjust="0"/>
    <p:restoredTop sz="94660"/>
  </p:normalViewPr>
  <p:slideViewPr>
    <p:cSldViewPr>
      <p:cViewPr>
        <p:scale>
          <a:sx n="100" d="100"/>
          <a:sy n="100" d="100"/>
        </p:scale>
        <p:origin x="438" y="288"/>
      </p:cViewPr>
      <p:guideLst>
        <p:guide orient="horz" pos="3657"/>
        <p:guide pos="113"/>
        <p:guide pos="5647"/>
        <p:guide orient="horz" pos="572"/>
        <p:guide orient="horz" pos="1071"/>
        <p:guide orient="horz" pos="210"/>
        <p:guide orient="horz" pos="3793"/>
        <p:guide orient="horz" pos="799"/>
        <p:guide orient="horz" pos="346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&#51032;%20&#52264;&#53944;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&#51032;%20&#52264;&#53944;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6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37454</c:v>
                </c:pt>
                <c:pt idx="1">
                  <c:v>32416</c:v>
                </c:pt>
                <c:pt idx="2">
                  <c:v>38839</c:v>
                </c:pt>
                <c:pt idx="3">
                  <c:v>47608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AB-4696-A2F3-EABAE92A00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9323</c:v>
                </c:pt>
                <c:pt idx="1">
                  <c:v>24830</c:v>
                </c:pt>
                <c:pt idx="2">
                  <c:v>7061</c:v>
                </c:pt>
                <c:pt idx="3">
                  <c:v>5956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AB-4696-A2F3-EABAE92A00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6519</c:v>
                </c:pt>
                <c:pt idx="1">
                  <c:v>5921</c:v>
                </c:pt>
                <c:pt idx="2">
                  <c:v>7093</c:v>
                </c:pt>
                <c:pt idx="3">
                  <c:v>17597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AB-4696-A2F3-EABAE92A0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054528"/>
        <c:axId val="144060416"/>
      </c:barChart>
      <c:catAx>
        <c:axId val="14405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44060416"/>
        <c:crosses val="autoZero"/>
        <c:auto val="1"/>
        <c:lblAlgn val="ctr"/>
        <c:lblOffset val="100"/>
        <c:noMultiLvlLbl val="0"/>
      </c:catAx>
      <c:valAx>
        <c:axId val="1440604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405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87067057517074"/>
          <c:y val="0.83591647818502435"/>
          <c:w val="0.77625840238613664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54010961248E-2"/>
          <c:y val="7.2166505744198153E-2"/>
          <c:w val="0.92834409197807755"/>
          <c:h val="0.580156673294557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41761</c:v>
                </c:pt>
                <c:pt idx="1">
                  <c:v>43032</c:v>
                </c:pt>
                <c:pt idx="2">
                  <c:v>53530</c:v>
                </c:pt>
                <c:pt idx="3">
                  <c:v>66369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A2-4D5B-A9F2-8475622001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30869</c:v>
                </c:pt>
                <c:pt idx="1">
                  <c:v>38158</c:v>
                </c:pt>
                <c:pt idx="2">
                  <c:v>37014</c:v>
                </c:pt>
                <c:pt idx="3">
                  <c:v>36169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A2-4D5B-A9F2-8475622001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10891</c:v>
                </c:pt>
                <c:pt idx="1">
                  <c:v>4874</c:v>
                </c:pt>
                <c:pt idx="2">
                  <c:v>16516</c:v>
                </c:pt>
                <c:pt idx="3">
                  <c:v>30200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A2-4D5B-A9F2-847562200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7195264"/>
        <c:axId val="197196800"/>
      </c:barChart>
      <c:catAx>
        <c:axId val="19719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7196800"/>
        <c:crosses val="autoZero"/>
        <c:auto val="1"/>
        <c:lblAlgn val="ctr"/>
        <c:lblOffset val="100"/>
        <c:noMultiLvlLbl val="0"/>
      </c:catAx>
      <c:valAx>
        <c:axId val="19719680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719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502186351524288E-2"/>
          <c:y val="6.3218076116011726E-2"/>
          <c:w val="0.88854787789258804"/>
          <c:h val="0.694648999394065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21. 6월</c:v>
                </c:pt>
                <c:pt idx="5">
                  <c:v>22. 6월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34160</c:v>
                </c:pt>
                <c:pt idx="1">
                  <c:v>31067</c:v>
                </c:pt>
                <c:pt idx="2">
                  <c:v>53282</c:v>
                </c:pt>
                <c:pt idx="4">
                  <c:v>23888</c:v>
                </c:pt>
                <c:pt idx="5">
                  <c:v>29871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8A-440C-B7E4-A30C345056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21. 6월</c:v>
                </c:pt>
                <c:pt idx="5">
                  <c:v>22. 6월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35724</c:v>
                </c:pt>
                <c:pt idx="1">
                  <c:v>37084</c:v>
                </c:pt>
                <c:pt idx="2">
                  <c:v>40223</c:v>
                </c:pt>
                <c:pt idx="4">
                  <c:v>18552</c:v>
                </c:pt>
                <c:pt idx="5">
                  <c:v>20192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8A-440C-B7E4-A30C345056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당기순손익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21. 6월</c:v>
                </c:pt>
                <c:pt idx="5">
                  <c:v>22. 6월</c:v>
                </c:pt>
              </c:strCache>
            </c:strRef>
          </c:cat>
          <c:val>
            <c:numRef>
              <c:f>Sheet1!$D$2:$D$7</c:f>
              <c:numCache>
                <c:formatCode>#,##0</c:formatCode>
                <c:ptCount val="6"/>
                <c:pt idx="0">
                  <c:v>-1564</c:v>
                </c:pt>
                <c:pt idx="1">
                  <c:v>-6017</c:v>
                </c:pt>
                <c:pt idx="2">
                  <c:v>13059</c:v>
                </c:pt>
                <c:pt idx="4">
                  <c:v>5336</c:v>
                </c:pt>
                <c:pt idx="5">
                  <c:v>9679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8A-440C-B7E4-A30C34505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7525504"/>
        <c:axId val="197527040"/>
      </c:barChart>
      <c:catAx>
        <c:axId val="1975255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7527040"/>
        <c:crosses val="autoZero"/>
        <c:auto val="1"/>
        <c:lblAlgn val="ctr"/>
        <c:lblOffset val="400"/>
        <c:noMultiLvlLbl val="0"/>
      </c:catAx>
      <c:valAx>
        <c:axId val="19752704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9752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10286922852E-2"/>
          <c:y val="0.18952729808516125"/>
          <c:w val="0.93888888888888888"/>
          <c:h val="0.572317002041411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'22. 그래프'!$C$2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그래프'!$B$3:$B$6</c:f>
              <c:strCache>
                <c:ptCount val="4"/>
                <c:pt idx="0">
                  <c:v>19. 6월</c:v>
                </c:pt>
                <c:pt idx="1">
                  <c:v>20. 6월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'22. 그래프'!$C$3:$C$6</c:f>
              <c:numCache>
                <c:formatCode>_(* #,##0_);_(* \(#,##0\);_(* "-"_);_(@_)</c:formatCode>
                <c:ptCount val="4"/>
                <c:pt idx="0">
                  <c:v>38006</c:v>
                </c:pt>
                <c:pt idx="1">
                  <c:v>20609</c:v>
                </c:pt>
                <c:pt idx="2">
                  <c:v>7166</c:v>
                </c:pt>
                <c:pt idx="3">
                  <c:v>9888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97-4D6D-8347-65316B16AD32}"/>
            </c:ext>
          </c:extLst>
        </c:ser>
        <c:ser>
          <c:idx val="1"/>
          <c:order val="1"/>
          <c:tx>
            <c:strRef>
              <c:f>'22. 그래프'!$D$2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그래프'!$B$3:$B$6</c:f>
              <c:strCache>
                <c:ptCount val="4"/>
                <c:pt idx="0">
                  <c:v>19. 6월</c:v>
                </c:pt>
                <c:pt idx="1">
                  <c:v>20. 6월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'22. 그래프'!$D$3:$D$6</c:f>
              <c:numCache>
                <c:formatCode>_(* #,##0_);_(* \(#,##0\);_(* "-"_);_(@_)</c:formatCode>
                <c:ptCount val="4"/>
                <c:pt idx="0">
                  <c:v>87851</c:v>
                </c:pt>
                <c:pt idx="1">
                  <c:v>60729</c:v>
                </c:pt>
                <c:pt idx="2">
                  <c:v>58819</c:v>
                </c:pt>
                <c:pt idx="3">
                  <c:v>110059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97-4D6D-8347-65316B16AD32}"/>
            </c:ext>
          </c:extLst>
        </c:ser>
        <c:ser>
          <c:idx val="2"/>
          <c:order val="2"/>
          <c:tx>
            <c:strRef>
              <c:f>'22. 그래프'!$E$2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그래프'!$B$3:$B$6</c:f>
              <c:strCache>
                <c:ptCount val="4"/>
                <c:pt idx="0">
                  <c:v>19. 6월</c:v>
                </c:pt>
                <c:pt idx="1">
                  <c:v>20. 6월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'22. 그래프'!$E$3:$E$6</c:f>
              <c:numCache>
                <c:formatCode>_(* #,##0_);_(* \(#,##0\);_(* "-"_);_(@_)</c:formatCode>
                <c:ptCount val="4"/>
                <c:pt idx="0">
                  <c:v>13382</c:v>
                </c:pt>
                <c:pt idx="1">
                  <c:v>4852</c:v>
                </c:pt>
                <c:pt idx="2">
                  <c:v>12315</c:v>
                </c:pt>
                <c:pt idx="3">
                  <c:v>8256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97-4D6D-8347-65316B16AD3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76675743"/>
        <c:axId val="976681151"/>
      </c:barChart>
      <c:catAx>
        <c:axId val="976675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76681151"/>
        <c:crossesAt val="0"/>
        <c:auto val="1"/>
        <c:lblAlgn val="ctr"/>
        <c:lblOffset val="100"/>
        <c:noMultiLvlLbl val="0"/>
      </c:catAx>
      <c:valAx>
        <c:axId val="97668115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976675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3966535433070838E-2"/>
          <c:y val="0.88850503062117236"/>
          <c:w val="0.86262248468941394"/>
          <c:h val="8.37171916010498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baseline="0"/>
              <a:t>&lt;</a:t>
            </a:r>
            <a:r>
              <a:rPr lang="ko-KR" altLang="en-US" sz="1600" b="1" baseline="0"/>
              <a:t>입원</a:t>
            </a:r>
            <a:r>
              <a:rPr lang="en-US" altLang="ko-KR" sz="1600" b="1" baseline="0"/>
              <a:t>&gt;</a:t>
            </a:r>
          </a:p>
        </c:rich>
      </c:tx>
      <c:layout>
        <c:manualLayout>
          <c:xMode val="edge"/>
          <c:yMode val="edge"/>
          <c:x val="0.77784711286089225"/>
          <c:y val="6.0185185185185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3343678915135607"/>
          <c:y val="0.10742891513560805"/>
          <c:w val="0.53312664041994751"/>
          <c:h val="0.8885444006999124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698184601924757"/>
          <c:y val="0.30025335374744822"/>
          <c:w val="0.2120893579178528"/>
          <c:h val="0.604168853893263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baseline="0"/>
              <a:t>&lt;</a:t>
            </a:r>
            <a:r>
              <a:rPr lang="ko-KR" altLang="en-US" sz="1600" b="1" baseline="0"/>
              <a:t>입원</a:t>
            </a:r>
            <a:r>
              <a:rPr lang="en-US" altLang="ko-KR" sz="1600" b="1" baseline="0"/>
              <a:t>&gt;</a:t>
            </a:r>
          </a:p>
        </c:rich>
      </c:tx>
      <c:layout>
        <c:manualLayout>
          <c:xMode val="edge"/>
          <c:yMode val="edge"/>
          <c:x val="0.77784711286089225"/>
          <c:y val="6.0185185185185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5.9863782131662609E-2"/>
          <c:y val="8.1179275740592083E-2"/>
          <c:w val="0.4979431772278291"/>
          <c:h val="0.8412949065718426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516190844242616"/>
          <c:y val="0.27846680680932762"/>
          <c:w val="0.18857370953630795"/>
          <c:h val="0.599811503889490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/>
              <a:t>&lt;</a:t>
            </a:r>
            <a:r>
              <a:rPr lang="ko-KR" altLang="en-US"/>
              <a:t>외래</a:t>
            </a:r>
            <a:r>
              <a:rPr lang="en-US" altLang="ko-KR"/>
              <a:t>&gt;</a:t>
            </a:r>
            <a:endParaRPr lang="ko-KR" alt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'[Microsoft PowerPoint의 차트]22. 그래프'!$A$53</c:f>
              <c:strCache>
                <c:ptCount val="1"/>
                <c:pt idx="0">
                  <c:v>&lt;입원&gt;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A83-497F-9E6C-F4C2AC4F27A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A83-497F-9E6C-F4C2AC4F27A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A83-497F-9E6C-F4C2AC4F27A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A83-497F-9E6C-F4C2AC4F27A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A83-497F-9E6C-F4C2AC4F27A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A83-497F-9E6C-F4C2AC4F27A8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8A83-497F-9E6C-F4C2AC4F27A8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8A83-497F-9E6C-F4C2AC4F27A8}"/>
              </c:ext>
            </c:extLst>
          </c:dPt>
          <c:dLbls>
            <c:dLbl>
              <c:idx val="0"/>
              <c:layout>
                <c:manualLayout>
                  <c:x val="-0.19720202449269689"/>
                  <c:y val="-8.383759607614680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A83-497F-9E6C-F4C2AC4F27A8}"/>
                </c:ext>
              </c:extLst>
            </c:dLbl>
            <c:dLbl>
              <c:idx val="1"/>
              <c:layout>
                <c:manualLayout>
                  <c:x val="0.13665186887994915"/>
                  <c:y val="1.792677541202337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A83-497F-9E6C-F4C2AC4F27A8}"/>
                </c:ext>
              </c:extLst>
            </c:dLbl>
            <c:dLbl>
              <c:idx val="4"/>
              <c:layout>
                <c:manualLayout>
                  <c:x val="-0.18233371967679265"/>
                  <c:y val="-4.561855185762877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A83-497F-9E6C-F4C2AC4F27A8}"/>
                </c:ext>
              </c:extLst>
            </c:dLbl>
            <c:dLbl>
              <c:idx val="5"/>
              <c:layout>
                <c:manualLayout>
                  <c:x val="-0.15779778222840105"/>
                  <c:y val="-7.44492260663121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A83-497F-9E6C-F4C2AC4F27A8}"/>
                </c:ext>
              </c:extLst>
            </c:dLbl>
            <c:dLbl>
              <c:idx val="6"/>
              <c:layout>
                <c:manualLayout>
                  <c:x val="-0.13357487306215227"/>
                  <c:y val="-0.1448224587976622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A83-497F-9E6C-F4C2AC4F27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'[Microsoft PowerPoint의 차트]22. 그래프'!$B$52:$I$52</c:f>
              <c:strCache>
                <c:ptCount val="8"/>
                <c:pt idx="0">
                  <c:v>남원시</c:v>
                </c:pt>
                <c:pt idx="1">
                  <c:v>임실군</c:v>
                </c:pt>
                <c:pt idx="2">
                  <c:v>순창군</c:v>
                </c:pt>
                <c:pt idx="3">
                  <c:v>구례군</c:v>
                </c:pt>
                <c:pt idx="4">
                  <c:v>곡성군</c:v>
                </c:pt>
                <c:pt idx="5">
                  <c:v>장수군</c:v>
                </c:pt>
                <c:pt idx="6">
                  <c:v>함양군</c:v>
                </c:pt>
                <c:pt idx="7">
                  <c:v>기 타</c:v>
                </c:pt>
              </c:strCache>
            </c:strRef>
          </c:cat>
          <c:val>
            <c:numRef>
              <c:f>'[Microsoft PowerPoint의 차트]22. 그래프'!$B$53:$I$53</c:f>
              <c:numCache>
                <c:formatCode>0.0%</c:formatCode>
                <c:ptCount val="8"/>
                <c:pt idx="0">
                  <c:v>0.48948220064724918</c:v>
                </c:pt>
                <c:pt idx="1">
                  <c:v>4.0554207119741101E-2</c:v>
                </c:pt>
                <c:pt idx="2">
                  <c:v>3.4587378640776698E-2</c:v>
                </c:pt>
                <c:pt idx="3">
                  <c:v>1.2843851132686084E-2</c:v>
                </c:pt>
                <c:pt idx="4">
                  <c:v>5.6634304207119745E-3</c:v>
                </c:pt>
                <c:pt idx="5">
                  <c:v>3.7722491909385113E-2</c:v>
                </c:pt>
                <c:pt idx="6">
                  <c:v>5.2588996763754045E-3</c:v>
                </c:pt>
                <c:pt idx="7">
                  <c:v>0.37388754045307443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A83-497F-9E6C-F4C2AC4F27A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'[Microsoft PowerPoint의 차트]22. 그래프'!$A$66</c:f>
              <c:strCache>
                <c:ptCount val="1"/>
                <c:pt idx="0">
                  <c:v>&lt;외래&gt;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965-473C-A413-A194CDAD11E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965-473C-A413-A194CDAD11E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965-473C-A413-A194CDAD11E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965-473C-A413-A194CDAD11E3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965-473C-A413-A194CDAD11E3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965-473C-A413-A194CDAD11E3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965-473C-A413-A194CDAD11E3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7965-473C-A413-A194CDAD11E3}"/>
              </c:ext>
            </c:extLst>
          </c:dPt>
          <c:dLbls>
            <c:dLbl>
              <c:idx val="0"/>
              <c:layout>
                <c:manualLayout>
                  <c:x val="-0.186656244544257"/>
                  <c:y val="-0.139887093998986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965-473C-A413-A194CDAD11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'[Microsoft PowerPoint의 차트]22. 그래프'!$B$65:$I$65</c:f>
              <c:strCache>
                <c:ptCount val="8"/>
                <c:pt idx="0">
                  <c:v>남원시</c:v>
                </c:pt>
                <c:pt idx="1">
                  <c:v>임실군</c:v>
                </c:pt>
                <c:pt idx="2">
                  <c:v>순창군</c:v>
                </c:pt>
                <c:pt idx="3">
                  <c:v>구례군</c:v>
                </c:pt>
                <c:pt idx="4">
                  <c:v>곡성군</c:v>
                </c:pt>
                <c:pt idx="5">
                  <c:v>장수군</c:v>
                </c:pt>
                <c:pt idx="6">
                  <c:v>함양군</c:v>
                </c:pt>
                <c:pt idx="7">
                  <c:v>기 타</c:v>
                </c:pt>
              </c:strCache>
            </c:strRef>
          </c:cat>
          <c:val>
            <c:numRef>
              <c:f>'[Microsoft PowerPoint의 차트]22. 그래프'!$B$66:$I$66</c:f>
              <c:numCache>
                <c:formatCode>0.0%</c:formatCode>
                <c:ptCount val="8"/>
                <c:pt idx="0">
                  <c:v>0.67870869261032718</c:v>
                </c:pt>
                <c:pt idx="1">
                  <c:v>1.6591101136663063E-2</c:v>
                </c:pt>
                <c:pt idx="2">
                  <c:v>2.4132510744237182E-2</c:v>
                </c:pt>
                <c:pt idx="3">
                  <c:v>1.7045402920251865E-2</c:v>
                </c:pt>
                <c:pt idx="4">
                  <c:v>1.9743955514769353E-2</c:v>
                </c:pt>
                <c:pt idx="5">
                  <c:v>5.1917607828528334E-2</c:v>
                </c:pt>
                <c:pt idx="6">
                  <c:v>2.9529615933272155E-3</c:v>
                </c:pt>
                <c:pt idx="7">
                  <c:v>0.18890776765189579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965-473C-A413-A194CDAD1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02657196921696E-2"/>
          <c:y val="0.18993616093938281"/>
          <c:w val="0.93319468560615659"/>
          <c:h val="0.518487262099083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'22. 그래프'!$C$18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'22. 그래프'!$B$19:$B$22</c:f>
              <c:strCache>
                <c:ptCount val="4"/>
                <c:pt idx="0">
                  <c:v>19. 6월</c:v>
                </c:pt>
                <c:pt idx="1">
                  <c:v>20. 6월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'22. 그래프'!$C$19:$C$22</c:f>
              <c:numCache>
                <c:formatCode>_(* #,##0_);_(* \(#,##0\);_(* "-"_);_(@_)</c:formatCode>
                <c:ptCount val="4"/>
                <c:pt idx="0">
                  <c:v>8566</c:v>
                </c:pt>
                <c:pt idx="1">
                  <c:v>5201</c:v>
                </c:pt>
                <c:pt idx="2">
                  <c:v>2753</c:v>
                </c:pt>
                <c:pt idx="3">
                  <c:v>3196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9-4E70-A08E-ABF187BE5499}"/>
            </c:ext>
          </c:extLst>
        </c:ser>
        <c:ser>
          <c:idx val="1"/>
          <c:order val="1"/>
          <c:tx>
            <c:strRef>
              <c:f>'22. 그래프'!$D$18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'22. 그래프'!$B$19:$B$22</c:f>
              <c:strCache>
                <c:ptCount val="4"/>
                <c:pt idx="0">
                  <c:v>19. 6월</c:v>
                </c:pt>
                <c:pt idx="1">
                  <c:v>20. 6월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'22. 그래프'!$D$19:$D$22</c:f>
              <c:numCache>
                <c:formatCode>_(* #,##0_);_(* \(#,##0\);_(* "-"_);_(@_)</c:formatCode>
                <c:ptCount val="4"/>
                <c:pt idx="0">
                  <c:v>5164</c:v>
                </c:pt>
                <c:pt idx="1">
                  <c:v>3916</c:v>
                </c:pt>
                <c:pt idx="2">
                  <c:v>4443</c:v>
                </c:pt>
                <c:pt idx="3">
                  <c:v>8552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A9-4E70-A08E-ABF187BE5499}"/>
            </c:ext>
          </c:extLst>
        </c:ser>
        <c:ser>
          <c:idx val="2"/>
          <c:order val="2"/>
          <c:tx>
            <c:strRef>
              <c:f>'22. 그래프'!$E$18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'22. 그래프'!$B$19:$B$22</c:f>
              <c:strCache>
                <c:ptCount val="4"/>
                <c:pt idx="0">
                  <c:v>19. 6월</c:v>
                </c:pt>
                <c:pt idx="1">
                  <c:v>20. 6월</c:v>
                </c:pt>
                <c:pt idx="2">
                  <c:v>21. 6월</c:v>
                </c:pt>
                <c:pt idx="3">
                  <c:v>22. 6월</c:v>
                </c:pt>
              </c:strCache>
            </c:strRef>
          </c:cat>
          <c:val>
            <c:numRef>
              <c:f>'22. 그래프'!$E$19:$E$22</c:f>
              <c:numCache>
                <c:formatCode>_(* #,##0_);_(* \(#,##0\);_(* "-"_);_(@_)</c:formatCode>
                <c:ptCount val="4"/>
                <c:pt idx="0">
                  <c:v>1674</c:v>
                </c:pt>
                <c:pt idx="1">
                  <c:v>981</c:v>
                </c:pt>
                <c:pt idx="2">
                  <c:v>1294</c:v>
                </c:pt>
                <c:pt idx="3">
                  <c:v>1413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A9-4E70-A08E-ABF187BE5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982364511"/>
        <c:axId val="982365343"/>
      </c:barChart>
      <c:catAx>
        <c:axId val="982364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82365343"/>
        <c:crosses val="autoZero"/>
        <c:auto val="1"/>
        <c:lblAlgn val="ctr"/>
        <c:lblOffset val="100"/>
        <c:noMultiLvlLbl val="0"/>
      </c:catAx>
      <c:valAx>
        <c:axId val="982365343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982364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734273840769903"/>
          <c:y val="0.88289041994750661"/>
          <c:w val="0.84364785651793539"/>
          <c:h val="8.93318022747156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43678915135607"/>
          <c:y val="0.10742891513560805"/>
          <c:w val="0.53312664041994751"/>
          <c:h val="0.88854440069991247"/>
        </c:manualLayout>
      </c:layout>
      <c:pieChart>
        <c:varyColors val="1"/>
        <c:ser>
          <c:idx val="0"/>
          <c:order val="0"/>
          <c:tx>
            <c:strRef>
              <c:f>'22. 그래프'!$B$39</c:f>
              <c:strCache>
                <c:ptCount val="1"/>
                <c:pt idx="0">
                  <c:v>&lt;입원&gt;</c:v>
                </c:pt>
              </c:strCache>
            </c:strRef>
          </c:tx>
          <c:dPt>
            <c:idx val="0"/>
            <c:bubble3D val="0"/>
            <c:explosion val="1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E28-4024-A98F-B4A4B336D4A2}"/>
              </c:ext>
            </c:extLst>
          </c:dPt>
          <c:dPt>
            <c:idx val="1"/>
            <c:bubble3D val="0"/>
            <c:explosion val="1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E28-4024-A98F-B4A4B336D4A2}"/>
              </c:ext>
            </c:extLst>
          </c:dPt>
          <c:dPt>
            <c:idx val="2"/>
            <c:bubble3D val="0"/>
            <c:explosion val="9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E28-4024-A98F-B4A4B336D4A2}"/>
              </c:ext>
            </c:extLst>
          </c:dPt>
          <c:dPt>
            <c:idx val="3"/>
            <c:bubble3D val="0"/>
            <c:explosion val="12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E28-4024-A98F-B4A4B336D4A2}"/>
              </c:ext>
            </c:extLst>
          </c:dPt>
          <c:dLbls>
            <c:dLbl>
              <c:idx val="0"/>
              <c:layout>
                <c:manualLayout>
                  <c:x val="-5.5204864360645096E-2"/>
                  <c:y val="0.1868122109239324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E28-4024-A98F-B4A4B336D4A2}"/>
                </c:ext>
              </c:extLst>
            </c:dLbl>
            <c:dLbl>
              <c:idx val="1"/>
              <c:layout>
                <c:manualLayout>
                  <c:x val="-9.0068223111831505E-2"/>
                  <c:y val="-0.2383134330103672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E28-4024-A98F-B4A4B336D4A2}"/>
                </c:ext>
              </c:extLst>
            </c:dLbl>
            <c:dLbl>
              <c:idx val="2"/>
              <c:layout>
                <c:manualLayout>
                  <c:x val="9.4149729858299572E-2"/>
                  <c:y val="4.757329594957285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E28-4024-A98F-B4A4B336D4A2}"/>
                </c:ext>
              </c:extLst>
            </c:dLbl>
            <c:dLbl>
              <c:idx val="3"/>
              <c:layout>
                <c:manualLayout>
                  <c:x val="4.3214386686690892E-2"/>
                  <c:y val="0.1578041036376075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E28-4024-A98F-B4A4B336D4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'22. 그래프'!$C$38:$F$38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미해당</c:v>
                </c:pt>
              </c:strCache>
            </c:strRef>
          </c:cat>
          <c:val>
            <c:numRef>
              <c:f>'22. 그래프'!$C$39:$F$39</c:f>
              <c:numCache>
                <c:formatCode>0.0%</c:formatCode>
                <c:ptCount val="4"/>
                <c:pt idx="0">
                  <c:v>0.14299999999999999</c:v>
                </c:pt>
                <c:pt idx="1">
                  <c:v>0.52400000000000002</c:v>
                </c:pt>
                <c:pt idx="2">
                  <c:v>0.23799999999999999</c:v>
                </c:pt>
                <c:pt idx="3">
                  <c:v>9.5000000000000001E-2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28-4024-A98F-B4A4B336D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470241060431754"/>
          <c:y val="0.27739134728289128"/>
          <c:w val="0.12798504066924007"/>
          <c:h val="0.46059966205305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0.132</cdr:x>
      <cdr:y>0.03089</cdr:y>
    </cdr:from>
    <cdr:to>
      <cdr:x>0.88916</cdr:x>
      <cdr:y>0.21803</cdr:y>
    </cdr:to>
    <cdr:sp macro="" textlink="">
      <cdr:nvSpPr>
        <cdr:cNvPr id="5" name="자유형 4"/>
        <cdr:cNvSpPr/>
      </cdr:nvSpPr>
      <cdr:spPr>
        <a:xfrm xmlns:a="http://schemas.openxmlformats.org/drawingml/2006/main">
          <a:off x="514693" y="71414"/>
          <a:ext cx="2952311" cy="432643"/>
        </a:xfrm>
        <a:custGeom xmlns:a="http://schemas.openxmlformats.org/drawingml/2006/main">
          <a:avLst/>
          <a:gdLst>
            <a:gd name="connsiteX0" fmla="*/ 0 w 2865864"/>
            <a:gd name="connsiteY0" fmla="*/ 334536 h 380030"/>
            <a:gd name="connsiteX1" fmla="*/ 847493 w 2865864"/>
            <a:gd name="connsiteY1" fmla="*/ 111512 h 380030"/>
            <a:gd name="connsiteX2" fmla="*/ 1851103 w 2865864"/>
            <a:gd name="connsiteY2" fmla="*/ 379141 h 380030"/>
            <a:gd name="connsiteX3" fmla="*/ 2865864 w 2865864"/>
            <a:gd name="connsiteY3" fmla="*/ 0 h 38003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2865864" h="380030">
              <a:moveTo>
                <a:pt x="0" y="334536"/>
              </a:moveTo>
              <a:cubicBezTo>
                <a:pt x="269488" y="219307"/>
                <a:pt x="538976" y="104078"/>
                <a:pt x="847493" y="111512"/>
              </a:cubicBezTo>
              <a:cubicBezTo>
                <a:pt x="1156010" y="118946"/>
                <a:pt x="1514708" y="397726"/>
                <a:pt x="1851103" y="379141"/>
              </a:cubicBezTo>
              <a:cubicBezTo>
                <a:pt x="2187498" y="360556"/>
                <a:pt x="2526681" y="180278"/>
                <a:pt x="2865864" y="0"/>
              </a:cubicBezTo>
            </a:path>
          </a:pathLst>
        </a:custGeom>
        <a:ln xmlns:a="http://schemas.openxmlformats.org/drawingml/2006/main" w="25400">
          <a:solidFill>
            <a:srgbClr val="FF0000"/>
          </a:solidFill>
          <a:prstDash val="sysDash"/>
          <a:headEnd type="none" w="lg" len="med"/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0.77495</cdr:x>
      <cdr:y>0.03846</cdr:y>
    </cdr:from>
    <cdr:to>
      <cdr:x>0.9366</cdr:x>
      <cdr:y>0.16639</cdr:y>
    </cdr:to>
    <cdr:sp macro="" textlink="">
      <cdr:nvSpPr>
        <cdr:cNvPr id="4" name="직사각형 3"/>
        <cdr:cNvSpPr/>
      </cdr:nvSpPr>
      <cdr:spPr>
        <a:xfrm xmlns:a="http://schemas.openxmlformats.org/drawingml/2006/main">
          <a:off x="3241055" y="72008"/>
          <a:ext cx="676069" cy="2395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000" b="1" dirty="0" smtClean="0">
              <a:solidFill>
                <a:schemeClr val="tx1"/>
              </a:solidFill>
            </a:rPr>
            <a:t>132</a:t>
          </a:r>
          <a:r>
            <a:rPr lang="ko-KR" altLang="en-US" sz="1000" b="1" dirty="0" smtClean="0">
              <a:solidFill>
                <a:schemeClr val="tx1"/>
              </a:solidFill>
            </a:rPr>
            <a:t>억</a:t>
          </a:r>
          <a:endParaRPr lang="ko-KR" altLang="en-US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0.31008</cdr:x>
      <cdr:y>0.15385</cdr:y>
    </cdr:from>
    <cdr:to>
      <cdr:x>0.47174</cdr:x>
      <cdr:y>0.25774</cdr:y>
    </cdr:to>
    <cdr:sp macro="" textlink="">
      <cdr:nvSpPr>
        <cdr:cNvPr id="5" name="직사각형 4"/>
        <cdr:cNvSpPr/>
      </cdr:nvSpPr>
      <cdr:spPr>
        <a:xfrm xmlns:a="http://schemas.openxmlformats.org/drawingml/2006/main">
          <a:off x="1296839" y="288032"/>
          <a:ext cx="676111" cy="1945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000" b="1" dirty="0" smtClean="0">
              <a:solidFill>
                <a:schemeClr val="tx1"/>
              </a:solidFill>
            </a:rPr>
            <a:t>101</a:t>
          </a:r>
          <a:r>
            <a:rPr lang="ko-KR" altLang="en-US" sz="1000" b="1" dirty="0" smtClean="0">
              <a:solidFill>
                <a:schemeClr val="tx1"/>
              </a:solidFill>
            </a:rPr>
            <a:t>억</a:t>
          </a:r>
          <a:endParaRPr lang="ko-KR" altLang="en-US" sz="1000" b="1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2022-07-18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7.png"/><Relationship Id="rId7" Type="http://schemas.openxmlformats.org/officeDocument/2006/relationships/chart" Target="../charts/chart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135460" y="4746397"/>
            <a:ext cx="1908814" cy="1490915"/>
            <a:chOff x="7135460" y="4639378"/>
            <a:chExt cx="1908814" cy="1620575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024" y="4639378"/>
              <a:ext cx="755250" cy="8212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0290" y="5519857"/>
              <a:ext cx="913984" cy="7389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5460" y="5516327"/>
              <a:ext cx="925673" cy="7436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0312" y="4810581"/>
              <a:ext cx="855702" cy="6419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1" name="직사각형 40"/>
          <p:cNvSpPr/>
          <p:nvPr/>
        </p:nvSpPr>
        <p:spPr>
          <a:xfrm>
            <a:off x="0" y="2166801"/>
            <a:ext cx="9144000" cy="2160240"/>
          </a:xfrm>
          <a:prstGeom prst="rect">
            <a:avLst/>
          </a:prstGeom>
          <a:gradFill flip="none" rotWithShape="1">
            <a:gsLst>
              <a:gs pos="3900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20000"/>
                  <a:lumOff val="80000"/>
                </a:schemeClr>
              </a:gs>
              <a:gs pos="26000">
                <a:schemeClr val="accent5">
                  <a:lumMod val="20000"/>
                  <a:lumOff val="80000"/>
                </a:schemeClr>
              </a:gs>
              <a:gs pos="21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75000"/>
                </a:schemeClr>
              </a:gs>
              <a:gs pos="65000">
                <a:srgbClr val="577FB0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220072" y="2618840"/>
            <a:ext cx="3851992" cy="11264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ko-KR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2662" y="3827524"/>
            <a:ext cx="3397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spc="-100" dirty="0" smtClean="0">
                <a:solidFill>
                  <a:schemeClr val="bg1"/>
                </a:solidFill>
              </a:rPr>
              <a:t>JEOLLABUK-DO </a:t>
            </a:r>
            <a:r>
              <a:rPr lang="en-US" altLang="ko-KR" sz="1200" b="1" spc="-100" dirty="0">
                <a:solidFill>
                  <a:schemeClr val="bg1"/>
                </a:solidFill>
              </a:rPr>
              <a:t>NAMWON MEDICAL CENTER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582662" y="3786024"/>
            <a:ext cx="360040" cy="3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814990" y="2284660"/>
            <a:ext cx="1910071" cy="1910071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2"/>
          <p:cNvSpPr txBox="1">
            <a:spLocks noChangeArrowheads="1"/>
          </p:cNvSpPr>
          <p:nvPr/>
        </p:nvSpPr>
        <p:spPr bwMode="auto">
          <a:xfrm>
            <a:off x="7201463" y="613946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2021. 7. 21.(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1" y="545353"/>
            <a:ext cx="9143999" cy="471870"/>
            <a:chOff x="1" y="545353"/>
            <a:chExt cx="9143999" cy="471870"/>
          </a:xfrm>
        </p:grpSpPr>
        <p:sp>
          <p:nvSpPr>
            <p:cNvPr id="40" name="직사각형 39"/>
            <p:cNvSpPr/>
            <p:nvPr/>
          </p:nvSpPr>
          <p:spPr>
            <a:xfrm>
              <a:off x="971601" y="549275"/>
              <a:ext cx="8172399" cy="467948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545353"/>
              <a:ext cx="971600" cy="471870"/>
            </a:xfrm>
            <a:prstGeom prst="rect">
              <a:avLst/>
            </a:prstGeom>
          </p:spPr>
        </p:pic>
      </p:grpSp>
      <p:sp>
        <p:nvSpPr>
          <p:cNvPr id="19" name="TextBox 42"/>
          <p:cNvSpPr txBox="1">
            <a:spLocks noChangeArrowheads="1"/>
          </p:cNvSpPr>
          <p:nvPr/>
        </p:nvSpPr>
        <p:spPr bwMode="auto">
          <a:xfrm>
            <a:off x="7315763" y="596305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2022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. </a:t>
            </a:r>
            <a:r>
              <a:rPr lang="en-US" altLang="ko-KR" sz="1600" b="1" dirty="0">
                <a:solidFill>
                  <a:schemeClr val="bg1"/>
                </a:solidFill>
                <a:latin typeface="+mj-lt"/>
                <a:ea typeface="+mj-ea"/>
              </a:rPr>
              <a:t>7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. 20.(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919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6" name="직선 연결선 55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1889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https://ww.namwonmed.or.kr</a:t>
              </a:r>
              <a:endParaRPr lang="ko-KR" altLang="en-US" sz="1200" b="1" dirty="0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3024000" y="549275"/>
            <a:ext cx="6120000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TextBox 108"/>
          <p:cNvSpPr txBox="1"/>
          <p:nvPr/>
        </p:nvSpPr>
        <p:spPr>
          <a:xfrm>
            <a:off x="532408" y="405061"/>
            <a:ext cx="184590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차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10" name="직선 연결선 109"/>
          <p:cNvCxnSpPr/>
          <p:nvPr/>
        </p:nvCxnSpPr>
        <p:spPr>
          <a:xfrm>
            <a:off x="470312" y="925654"/>
            <a:ext cx="1944000" cy="0"/>
          </a:xfrm>
          <a:prstGeom prst="line">
            <a:avLst/>
          </a:prstGeom>
          <a:ln w="63500">
            <a:gradFill flip="none" rotWithShape="1">
              <a:gsLst>
                <a:gs pos="0">
                  <a:schemeClr val="tx1"/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모서리가 둥근 직사각형 18"/>
          <p:cNvSpPr/>
          <p:nvPr/>
        </p:nvSpPr>
        <p:spPr>
          <a:xfrm>
            <a:off x="539552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6" name="모서리가 둥근 직사각형 18"/>
          <p:cNvSpPr/>
          <p:nvPr/>
        </p:nvSpPr>
        <p:spPr>
          <a:xfrm>
            <a:off x="5004048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27" name="그룹 126"/>
          <p:cNvGrpSpPr/>
          <p:nvPr/>
        </p:nvGrpSpPr>
        <p:grpSpPr>
          <a:xfrm>
            <a:off x="251421" y="1568367"/>
            <a:ext cx="576262" cy="558800"/>
            <a:chOff x="433388" y="1218688"/>
            <a:chExt cx="576262" cy="558800"/>
          </a:xfrm>
        </p:grpSpPr>
        <p:sp>
          <p:nvSpPr>
            <p:cNvPr id="12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Ⅰ.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130" name="Text Box 4"/>
          <p:cNvSpPr txBox="1">
            <a:spLocks noChangeArrowheads="1"/>
          </p:cNvSpPr>
          <p:nvPr/>
        </p:nvSpPr>
        <p:spPr bwMode="auto">
          <a:xfrm>
            <a:off x="550310" y="1660367"/>
            <a:ext cx="3419475" cy="428820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일반현황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연혁 및 규모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2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기구 및 인력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미션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비전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경영전략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4</a:t>
            </a:r>
            <a:endParaRPr lang="en-US" altLang="ko-KR" sz="8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2022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년도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분기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5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예 산 규 모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6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재 무 상 태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7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손 익 현 황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8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진 료 현 황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9 ~ 11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총괄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12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추진 실적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13 ~ 14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131" name="그룹 130"/>
          <p:cNvGrpSpPr/>
          <p:nvPr/>
        </p:nvGrpSpPr>
        <p:grpSpPr>
          <a:xfrm>
            <a:off x="251421" y="3109893"/>
            <a:ext cx="576262" cy="558800"/>
            <a:chOff x="433388" y="1218688"/>
            <a:chExt cx="576262" cy="558800"/>
          </a:xfrm>
        </p:grpSpPr>
        <p:sp>
          <p:nvSpPr>
            <p:cNvPr id="13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Ⅱ.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grpSp>
        <p:nvGrpSpPr>
          <p:cNvPr id="134" name="그룹 133"/>
          <p:cNvGrpSpPr/>
          <p:nvPr/>
        </p:nvGrpSpPr>
        <p:grpSpPr>
          <a:xfrm>
            <a:off x="4715917" y="1563077"/>
            <a:ext cx="576262" cy="558800"/>
            <a:chOff x="433388" y="1218688"/>
            <a:chExt cx="576262" cy="558800"/>
          </a:xfrm>
        </p:grpSpPr>
        <p:sp>
          <p:nvSpPr>
            <p:cNvPr id="135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6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Ⅲ.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25" name="그룹 24"/>
          <p:cNvGrpSpPr/>
          <p:nvPr/>
        </p:nvGrpSpPr>
        <p:grpSpPr>
          <a:xfrm>
            <a:off x="4701629" y="3133230"/>
            <a:ext cx="576262" cy="558800"/>
            <a:chOff x="433388" y="1218688"/>
            <a:chExt cx="576262" cy="558800"/>
          </a:xfrm>
        </p:grpSpPr>
        <p:sp>
          <p:nvSpPr>
            <p:cNvPr id="26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7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Ⅳ.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014806" y="1361432"/>
            <a:ext cx="3419475" cy="281087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2022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분기 주요업무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  15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주요업무 추진실적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17 ~ 36</a:t>
            </a:r>
          </a:p>
          <a:p>
            <a:pPr>
              <a:spcBef>
                <a:spcPct val="50000"/>
              </a:spcBef>
            </a:pPr>
            <a:endParaRPr lang="en-US" altLang="ko-KR" sz="11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기타사항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37</a:t>
            </a:r>
            <a:endParaRPr lang="ko-KR" altLang="en-US" sz="14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공 지 사 항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38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563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Ⅰ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일 반 현 황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연혁 및 규모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직사각형 7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 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90270" y="1451717"/>
            <a:ext cx="4309722" cy="478559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</a:t>
            </a:r>
            <a:r>
              <a:rPr kumimoji="1" lang="ko-KR" altLang="en-US" sz="1400" b="1" dirty="0" err="1" smtClean="0"/>
              <a:t>설립근거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연   혁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</p:txBody>
      </p:sp>
      <p:grpSp>
        <p:nvGrpSpPr>
          <p:cNvPr id="87" name="그룹 86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88" name="직선 연결선 8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직사각형 8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규 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4644008" y="1451717"/>
            <a:ext cx="4259230" cy="478057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tIns="216000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규   모</a:t>
            </a:r>
            <a:endParaRPr kumimoji="1" lang="en-US" altLang="ko-KR" sz="14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/>
              <a:t> 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◈ 진 료 권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</p:txBody>
      </p:sp>
      <p:sp>
        <p:nvSpPr>
          <p:cNvPr id="98" name="Rectangle 20"/>
          <p:cNvSpPr>
            <a:spLocks noChangeArrowheads="1"/>
          </p:cNvSpPr>
          <p:nvPr/>
        </p:nvSpPr>
        <p:spPr bwMode="auto">
          <a:xfrm>
            <a:off x="332162" y="1885680"/>
            <a:ext cx="3913187" cy="488601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0" anchor="ctr" anchorCtr="0"/>
          <a:lstStyle/>
          <a:p>
            <a:pPr>
              <a:spcBef>
                <a:spcPct val="50000"/>
              </a:spcBef>
            </a:pPr>
            <a:r>
              <a:rPr lang="ko-KR" altLang="en-US" sz="1200" spc="-150" dirty="0" smtClean="0">
                <a:latin typeface="맑은 고딕 "/>
              </a:rPr>
              <a:t>「지방의료원의 설립 및 운영에 관한 법률」 에 따라 설립된 법인</a:t>
            </a:r>
            <a:endParaRPr lang="en-US" altLang="ko-KR" sz="1200" spc="-150" dirty="0">
              <a:solidFill>
                <a:srgbClr val="000000"/>
              </a:solidFill>
              <a:latin typeface="맑은 고딕 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99" name="Rectangle 20"/>
          <p:cNvSpPr>
            <a:spLocks noChangeArrowheads="1"/>
          </p:cNvSpPr>
          <p:nvPr/>
        </p:nvSpPr>
        <p:spPr bwMode="auto">
          <a:xfrm>
            <a:off x="332162" y="2968675"/>
            <a:ext cx="3913187" cy="304311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/>
          <a:lstStyle/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1921.12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관립 전주자혜의원 </a:t>
            </a:r>
            <a:r>
              <a:rPr lang="ko-KR" altLang="en-US" sz="1100" dirty="0" err="1">
                <a:latin typeface="+mj-lt"/>
              </a:rPr>
              <a:t>남원출장소</a:t>
            </a:r>
            <a:r>
              <a:rPr lang="en-US" altLang="ko-KR" sz="1100" dirty="0">
                <a:latin typeface="+mj-lt"/>
              </a:rPr>
              <a:t>』</a:t>
            </a:r>
            <a:r>
              <a:rPr lang="ko-KR" altLang="en-US" sz="1100" dirty="0" smtClean="0">
                <a:latin typeface="+mj-lt"/>
              </a:rPr>
              <a:t>개설</a:t>
            </a:r>
            <a:endParaRPr lang="en-US" altLang="ko-KR" sz="1100" dirty="0" smtClean="0">
              <a:latin typeface="+mj-lt"/>
            </a:endParaRP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1925.04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 err="1">
                <a:latin typeface="+mj-lt"/>
              </a:rPr>
              <a:t>전라북도립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남원의원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1983.07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지방공사 전라북도 </a:t>
            </a:r>
            <a:r>
              <a:rPr lang="ko-KR" altLang="en-US" sz="1100" dirty="0" err="1">
                <a:latin typeface="+mj-lt"/>
              </a:rPr>
              <a:t>남원의료원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1999.09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</a:t>
            </a:r>
            <a:r>
              <a:rPr lang="ko-KR" altLang="en-US" sz="1100" dirty="0" err="1">
                <a:latin typeface="+mj-lt"/>
              </a:rPr>
              <a:t>병원현대화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신축이전</a:t>
            </a:r>
            <a:r>
              <a:rPr lang="en-US" altLang="ko-KR" sz="1100" dirty="0">
                <a:latin typeface="+mj-lt"/>
              </a:rPr>
              <a:t>(385</a:t>
            </a:r>
            <a:r>
              <a:rPr lang="ko-KR" altLang="en-US" sz="1100" dirty="0">
                <a:latin typeface="+mj-lt"/>
              </a:rPr>
              <a:t>병상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2000.10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지역응급의료센터 지정</a:t>
            </a:r>
            <a:r>
              <a:rPr lang="en-US" altLang="ko-KR" sz="1100" dirty="0">
                <a:latin typeface="+mj-lt"/>
              </a:rPr>
              <a:t>(</a:t>
            </a:r>
            <a:r>
              <a:rPr lang="ko-KR" altLang="en-US" sz="1100" dirty="0">
                <a:latin typeface="+mj-lt"/>
              </a:rPr>
              <a:t>전라북도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2005.09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전라북도 </a:t>
            </a:r>
            <a:r>
              <a:rPr lang="ko-KR" altLang="en-US" sz="1100" dirty="0" err="1">
                <a:latin typeface="+mj-lt"/>
              </a:rPr>
              <a:t>남원의료원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2019.12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의료기관 ‘인증’</a:t>
            </a:r>
            <a:r>
              <a:rPr lang="en-US" altLang="ko-KR" sz="1100" dirty="0">
                <a:latin typeface="+mj-lt"/>
              </a:rPr>
              <a:t>(</a:t>
            </a:r>
            <a:r>
              <a:rPr lang="en-US" altLang="ko-KR" sz="1100" dirty="0" smtClean="0">
                <a:latin typeface="+mj-lt"/>
              </a:rPr>
              <a:t>’19.12.23.~’23.12.22.)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2020.05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지역 책임의료기관 지정</a:t>
            </a:r>
            <a:r>
              <a:rPr lang="en-US" altLang="ko-KR" sz="1100" dirty="0">
                <a:latin typeface="+mj-lt"/>
              </a:rPr>
              <a:t>(</a:t>
            </a:r>
            <a:r>
              <a:rPr lang="ko-KR" altLang="en-US" sz="1100" dirty="0">
                <a:latin typeface="+mj-lt"/>
              </a:rPr>
              <a:t>보건복지부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2021.08. </a:t>
            </a:r>
            <a:r>
              <a:rPr lang="ko-KR" altLang="en-US" sz="1100" dirty="0">
                <a:latin typeface="+mj-lt"/>
              </a:rPr>
              <a:t>－ </a:t>
            </a:r>
            <a:r>
              <a:rPr lang="en-US" altLang="ko-KR" sz="1100" spc="-150" dirty="0" smtClean="0">
                <a:latin typeface="+mj-lt"/>
              </a:rPr>
              <a:t>2021</a:t>
            </a:r>
            <a:r>
              <a:rPr lang="ko-KR" altLang="en-US" sz="1100" spc="-150" dirty="0" smtClean="0">
                <a:latin typeface="+mj-lt"/>
              </a:rPr>
              <a:t>년 출연기관 등 경영평가 ‘가</a:t>
            </a:r>
            <a:r>
              <a:rPr lang="en-US" altLang="ko-KR" sz="1100" spc="-150" dirty="0" smtClean="0">
                <a:latin typeface="+mj-lt"/>
              </a:rPr>
              <a:t>’</a:t>
            </a:r>
            <a:r>
              <a:rPr lang="ko-KR" altLang="en-US" sz="1100" spc="-150" dirty="0">
                <a:latin typeface="+mj-lt"/>
              </a:rPr>
              <a:t>등급</a:t>
            </a:r>
            <a:r>
              <a:rPr lang="en-US" altLang="ko-KR" sz="1100" spc="-150" dirty="0" smtClean="0">
                <a:latin typeface="+mj-lt"/>
              </a:rPr>
              <a:t>(</a:t>
            </a:r>
            <a:r>
              <a:rPr lang="ko-KR" altLang="en-US" sz="1100" spc="-150" dirty="0" smtClean="0">
                <a:latin typeface="+mj-lt"/>
              </a:rPr>
              <a:t>전라북도</a:t>
            </a:r>
            <a:r>
              <a:rPr lang="en-US" altLang="ko-KR" sz="1100" spc="-150" dirty="0" smtClean="0">
                <a:latin typeface="+mj-lt"/>
              </a:rPr>
              <a:t>)</a:t>
            </a:r>
          </a:p>
          <a:p>
            <a:pPr fontAlgn="base" latinLnBrk="0"/>
            <a:endParaRPr lang="en-US" altLang="ko-KR" sz="600" spc="-150" dirty="0" smtClean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2021.12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</a:t>
            </a:r>
            <a:r>
              <a:rPr lang="en-US" altLang="ko-KR" sz="1100" spc="-150" dirty="0" smtClean="0">
                <a:latin typeface="+mj-lt"/>
              </a:rPr>
              <a:t>2021</a:t>
            </a:r>
            <a:r>
              <a:rPr lang="ko-KR" altLang="en-US" sz="1100" spc="-150" dirty="0" smtClean="0">
                <a:latin typeface="+mj-lt"/>
              </a:rPr>
              <a:t>년 </a:t>
            </a:r>
            <a:r>
              <a:rPr lang="ko-KR" altLang="en-US" sz="1100" spc="-150" dirty="0">
                <a:latin typeface="+mj-lt"/>
              </a:rPr>
              <a:t>운영평가 ‘</a:t>
            </a:r>
            <a:r>
              <a:rPr lang="en-US" altLang="ko-KR" sz="1100" spc="-150" dirty="0">
                <a:latin typeface="+mj-lt"/>
              </a:rPr>
              <a:t>A’</a:t>
            </a:r>
            <a:r>
              <a:rPr lang="ko-KR" altLang="en-US" sz="1100" spc="-150" dirty="0">
                <a:latin typeface="+mj-lt"/>
              </a:rPr>
              <a:t>등급</a:t>
            </a:r>
            <a:r>
              <a:rPr lang="en-US" altLang="ko-KR" sz="1100" spc="-150" dirty="0">
                <a:latin typeface="+mj-lt"/>
              </a:rPr>
              <a:t>(</a:t>
            </a:r>
            <a:r>
              <a:rPr lang="ko-KR" altLang="en-US" sz="1100" spc="-150" dirty="0" smtClean="0">
                <a:latin typeface="+mj-lt"/>
              </a:rPr>
              <a:t>보건복지부</a:t>
            </a:r>
            <a:r>
              <a:rPr lang="en-US" altLang="ko-KR" sz="1100" spc="-150" dirty="0" smtClean="0">
                <a:latin typeface="+mj-lt"/>
              </a:rPr>
              <a:t>, 2</a:t>
            </a:r>
            <a:r>
              <a:rPr lang="ko-KR" altLang="en-US" sz="1100" spc="-150" dirty="0" smtClean="0">
                <a:latin typeface="+mj-lt"/>
              </a:rPr>
              <a:t>년 연속</a:t>
            </a:r>
            <a:r>
              <a:rPr lang="en-US" altLang="ko-KR" sz="1100" spc="-150" dirty="0" smtClean="0">
                <a:latin typeface="+mj-lt"/>
              </a:rPr>
              <a:t>)</a:t>
            </a:r>
          </a:p>
          <a:p>
            <a:pPr fontAlgn="base" latinLnBrk="0"/>
            <a:endParaRPr lang="en-US" altLang="ko-KR" sz="600" dirty="0" smtClean="0"/>
          </a:p>
          <a:p>
            <a:pPr fontAlgn="base" latinLnBrk="0"/>
            <a:r>
              <a:rPr lang="ko-KR" altLang="en-US" sz="1100" dirty="0" smtClean="0"/>
              <a:t>○ </a:t>
            </a:r>
            <a:r>
              <a:rPr lang="en-US" altLang="ko-KR" sz="1100" dirty="0" smtClean="0"/>
              <a:t>2022.05. </a:t>
            </a:r>
            <a:r>
              <a:rPr lang="ko-KR" altLang="en-US" sz="1100" dirty="0"/>
              <a:t>－ </a:t>
            </a:r>
            <a:r>
              <a:rPr lang="ko-KR" altLang="en-US" sz="1100" dirty="0" smtClean="0"/>
              <a:t>코로나</a:t>
            </a:r>
            <a:r>
              <a:rPr lang="en-US" altLang="ko-KR" sz="1100" dirty="0" smtClean="0"/>
              <a:t>19 </a:t>
            </a:r>
            <a:r>
              <a:rPr lang="ko-KR" altLang="en-US" sz="1100" dirty="0" smtClean="0"/>
              <a:t>감염병전담병원 지정</a:t>
            </a:r>
            <a:endParaRPr lang="en-US" altLang="ko-KR" sz="1100" spc="-150" dirty="0">
              <a:latin typeface="+mj-lt"/>
            </a:endParaRPr>
          </a:p>
          <a:p>
            <a:pPr fontAlgn="base" latinLnBrk="0"/>
            <a:r>
              <a:rPr lang="en-US" altLang="ko-KR" sz="1100" dirty="0">
                <a:latin typeface="+mj-lt"/>
              </a:rPr>
              <a:t> </a:t>
            </a:r>
            <a:r>
              <a:rPr lang="en-US" altLang="ko-KR" sz="1100" dirty="0" smtClean="0">
                <a:latin typeface="+mj-lt"/>
              </a:rPr>
              <a:t>                  </a:t>
            </a:r>
            <a:r>
              <a:rPr lang="en-US" altLang="ko-KR" sz="1100" spc="-300" dirty="0" smtClean="0">
                <a:latin typeface="+mj-lt"/>
              </a:rPr>
              <a:t> </a:t>
            </a:r>
            <a:r>
              <a:rPr lang="en-US" altLang="ko-KR" sz="1100" dirty="0" smtClean="0">
                <a:latin typeface="+mj-lt"/>
              </a:rPr>
              <a:t>(2020.02.21.~2022.05.02. / 589</a:t>
            </a:r>
            <a:r>
              <a:rPr lang="ko-KR" altLang="en-US" sz="1100" dirty="0" smtClean="0">
                <a:latin typeface="+mj-lt"/>
              </a:rPr>
              <a:t>일간</a:t>
            </a:r>
            <a:r>
              <a:rPr lang="en-US" altLang="ko-KR" sz="1100" dirty="0" smtClean="0">
                <a:latin typeface="+mj-lt"/>
              </a:rPr>
              <a:t>)</a:t>
            </a:r>
            <a:endParaRPr lang="en-US" altLang="ko-KR" sz="1100" dirty="0">
              <a:latin typeface="+mj-lt"/>
            </a:endParaRPr>
          </a:p>
        </p:txBody>
      </p:sp>
      <p:sp>
        <p:nvSpPr>
          <p:cNvPr id="100" name="Rectangle 20"/>
          <p:cNvSpPr>
            <a:spLocks noChangeArrowheads="1"/>
          </p:cNvSpPr>
          <p:nvPr/>
        </p:nvSpPr>
        <p:spPr bwMode="auto">
          <a:xfrm>
            <a:off x="4773629" y="1885680"/>
            <a:ext cx="3913187" cy="15433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 anchor="ctr"/>
          <a:lstStyle/>
          <a:p>
            <a:pPr fontAlgn="base" latinLnBrk="0">
              <a:lnSpc>
                <a:spcPct val="130000"/>
              </a:lnSpc>
            </a:pPr>
            <a:r>
              <a:rPr lang="ko-KR" altLang="en-US" sz="1200" dirty="0" smtClean="0">
                <a:latin typeface="+mj-lt"/>
              </a:rPr>
              <a:t>○ 부   </a:t>
            </a:r>
            <a:r>
              <a:rPr lang="ko-KR" altLang="en-US" sz="1200" dirty="0">
                <a:latin typeface="+mj-lt"/>
              </a:rPr>
              <a:t>지 </a:t>
            </a:r>
            <a:r>
              <a:rPr lang="en-US" altLang="ko-KR" sz="1200" dirty="0">
                <a:latin typeface="+mj-lt"/>
              </a:rPr>
              <a:t>: 110,916m</a:t>
            </a:r>
            <a:r>
              <a:rPr lang="en-US" altLang="ko-KR" sz="1200" baseline="30000" dirty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전라북도 남원시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연면적 </a:t>
            </a:r>
            <a:r>
              <a:rPr lang="en-US" altLang="ko-KR" sz="1200" dirty="0" smtClean="0">
                <a:latin typeface="+mj-lt"/>
              </a:rPr>
              <a:t>:   41,718m</a:t>
            </a:r>
            <a:r>
              <a:rPr lang="en-US" altLang="ko-KR" sz="1200" baseline="30000" dirty="0" smtClean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본관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장례식장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기숙사 등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</a:t>
            </a:r>
            <a:r>
              <a:rPr lang="ko-KR" altLang="en-US" sz="1200" dirty="0" smtClean="0">
                <a:latin typeface="+mj-lt"/>
              </a:rPr>
              <a:t>장   </a:t>
            </a:r>
            <a:r>
              <a:rPr lang="ko-KR" altLang="en-US" sz="1200" dirty="0">
                <a:latin typeface="+mj-lt"/>
              </a:rPr>
              <a:t>비 </a:t>
            </a:r>
            <a:r>
              <a:rPr lang="en-US" altLang="ko-KR" sz="1200" dirty="0">
                <a:latin typeface="+mj-lt"/>
              </a:rPr>
              <a:t>: MRI </a:t>
            </a:r>
            <a:r>
              <a:rPr lang="ko-KR" altLang="en-US" sz="1200" dirty="0">
                <a:latin typeface="+mj-lt"/>
              </a:rPr>
              <a:t>등 </a:t>
            </a:r>
            <a:r>
              <a:rPr lang="en-US" altLang="ko-KR" sz="1200" dirty="0" smtClean="0">
                <a:latin typeface="+mj-lt"/>
              </a:rPr>
              <a:t>559</a:t>
            </a:r>
            <a:r>
              <a:rPr lang="ko-KR" altLang="en-US" sz="1200" dirty="0" smtClean="0">
                <a:latin typeface="+mj-lt"/>
              </a:rPr>
              <a:t>품목</a:t>
            </a:r>
            <a:endParaRPr lang="en-US" altLang="ko-KR" sz="1200" dirty="0" smtClean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병 </a:t>
            </a:r>
            <a:r>
              <a:rPr lang="ko-KR" altLang="en-US" sz="1200" dirty="0" smtClean="0">
                <a:latin typeface="+mj-lt"/>
              </a:rPr>
              <a:t>  상 </a:t>
            </a:r>
            <a:r>
              <a:rPr lang="en-US" altLang="ko-KR" sz="1200" dirty="0">
                <a:latin typeface="+mj-lt"/>
              </a:rPr>
              <a:t>: </a:t>
            </a:r>
            <a:r>
              <a:rPr lang="en-US" altLang="ko-KR" sz="1200" dirty="0" smtClean="0">
                <a:latin typeface="+mj-lt"/>
              </a:rPr>
              <a:t>253</a:t>
            </a:r>
            <a:r>
              <a:rPr lang="ko-KR" altLang="en-US" sz="1200" dirty="0" smtClean="0">
                <a:latin typeface="+mj-lt"/>
              </a:rPr>
              <a:t>병상</a:t>
            </a:r>
            <a:r>
              <a:rPr lang="en-US" altLang="ko-KR" sz="800" dirty="0" smtClean="0">
                <a:latin typeface="+mj-lt"/>
              </a:rPr>
              <a:t>(</a:t>
            </a:r>
            <a:r>
              <a:rPr lang="ko-KR" altLang="en-US" sz="800" dirty="0">
                <a:latin typeface="+mj-lt"/>
              </a:rPr>
              <a:t>일반 </a:t>
            </a:r>
            <a:r>
              <a:rPr lang="en-US" altLang="ko-KR" sz="800" dirty="0" smtClean="0">
                <a:latin typeface="+mj-lt"/>
              </a:rPr>
              <a:t>243, </a:t>
            </a:r>
            <a:r>
              <a:rPr lang="ko-KR" altLang="en-US" sz="800" dirty="0" smtClean="0">
                <a:latin typeface="+mj-lt"/>
              </a:rPr>
              <a:t>중환자실 </a:t>
            </a:r>
            <a:r>
              <a:rPr lang="en-US" altLang="ko-KR" sz="800" dirty="0">
                <a:latin typeface="+mj-lt"/>
              </a:rPr>
              <a:t>10)</a:t>
            </a:r>
            <a:endParaRPr lang="ko-KR" altLang="en-US" sz="12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en-US" altLang="ko-KR" sz="1000" dirty="0" smtClean="0">
                <a:latin typeface="+mj-lt"/>
              </a:rPr>
              <a:t>   - 1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40, </a:t>
            </a:r>
            <a:r>
              <a:rPr lang="en-US" altLang="ko-KR" sz="1000" dirty="0">
                <a:latin typeface="+mj-lt"/>
              </a:rPr>
              <a:t>2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2, 3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6, 5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195, </a:t>
            </a:r>
            <a:r>
              <a:rPr lang="ko-KR" altLang="en-US" sz="1000" dirty="0" smtClean="0">
                <a:latin typeface="+mj-lt"/>
              </a:rPr>
              <a:t>중환자실 </a:t>
            </a:r>
            <a:r>
              <a:rPr lang="en-US" altLang="ko-KR" sz="1000" dirty="0" smtClean="0">
                <a:latin typeface="+mj-lt"/>
              </a:rPr>
              <a:t>10</a:t>
            </a:r>
            <a:endParaRPr lang="ko-KR" altLang="en-US" sz="1000" dirty="0">
              <a:latin typeface="+mj-lt"/>
            </a:endParaRPr>
          </a:p>
        </p:txBody>
      </p:sp>
      <p:sp>
        <p:nvSpPr>
          <p:cNvPr id="101" name="Rectangle 20"/>
          <p:cNvSpPr>
            <a:spLocks noChangeArrowheads="1"/>
          </p:cNvSpPr>
          <p:nvPr/>
        </p:nvSpPr>
        <p:spPr bwMode="auto">
          <a:xfrm>
            <a:off x="4773629" y="3755972"/>
            <a:ext cx="3913187" cy="22507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396000"/>
          <a:lstStyle/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ko-KR" altLang="en-US" sz="300" spc="-150" dirty="0">
              <a:latin typeface="+mj-lt"/>
            </a:endParaRPr>
          </a:p>
          <a:p>
            <a:pPr algn="just">
              <a:spcBef>
                <a:spcPct val="50000"/>
              </a:spcBef>
            </a:pPr>
            <a:endParaRPr lang="ko-KR" altLang="en-US" sz="1200" dirty="0">
              <a:solidFill>
                <a:srgbClr val="000000"/>
              </a:solidFill>
              <a:latin typeface="+mj-lt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6256" y="3645024"/>
            <a:ext cx="195179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ko-KR" altLang="en-US" sz="1100" dirty="0" err="1" smtClean="0">
                <a:latin typeface="+mj-lt"/>
              </a:rPr>
              <a:t>진료권역</a:t>
            </a:r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en-US" altLang="ko-KR" sz="900" dirty="0" smtClean="0">
                <a:latin typeface="+mj-lt"/>
              </a:rPr>
              <a:t>     </a:t>
            </a:r>
            <a:r>
              <a:rPr lang="en-US" altLang="ko-KR" sz="1100" dirty="0" smtClean="0">
                <a:latin typeface="+mj-lt"/>
              </a:rPr>
              <a:t>3</a:t>
            </a:r>
            <a:r>
              <a:rPr lang="ko-KR" altLang="en-US" sz="1100" dirty="0" smtClean="0">
                <a:latin typeface="+mj-lt"/>
              </a:rPr>
              <a:t>도 </a:t>
            </a:r>
            <a:r>
              <a:rPr lang="en-US" altLang="ko-KR" sz="1100" dirty="0" smtClean="0">
                <a:latin typeface="+mj-lt"/>
              </a:rPr>
              <a:t>7</a:t>
            </a:r>
            <a:r>
              <a:rPr lang="ko-KR" altLang="en-US" sz="1100" dirty="0">
                <a:latin typeface="+mj-lt"/>
              </a:rPr>
              <a:t>개 </a:t>
            </a:r>
            <a:r>
              <a:rPr lang="ko-KR" altLang="en-US" sz="1100" dirty="0" smtClean="0">
                <a:latin typeface="+mj-lt"/>
              </a:rPr>
              <a:t>시</a:t>
            </a:r>
            <a:r>
              <a:rPr lang="en-US" altLang="ko-KR" sz="1100" dirty="0" smtClean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군</a:t>
            </a:r>
            <a:r>
              <a:rPr lang="en-US" altLang="ko-KR" sz="1100" dirty="0">
                <a:latin typeface="+mj-lt"/>
              </a:rPr>
              <a:t>(</a:t>
            </a:r>
            <a:r>
              <a:rPr lang="en-US" altLang="ko-KR" sz="1100" dirty="0" smtClean="0">
                <a:latin typeface="+mj-lt"/>
              </a:rPr>
              <a:t>244</a:t>
            </a:r>
            <a:r>
              <a:rPr lang="ko-KR" altLang="en-US" sz="1100" dirty="0" smtClean="0">
                <a:latin typeface="+mj-lt"/>
              </a:rPr>
              <a:t>천명</a:t>
            </a:r>
            <a:r>
              <a:rPr lang="en-US" altLang="ko-KR" sz="1100" dirty="0">
                <a:latin typeface="+mj-lt"/>
              </a:rPr>
              <a:t>)</a:t>
            </a:r>
            <a:endParaRPr lang="ko-KR" altLang="en-US" sz="11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전북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>
                <a:latin typeface="+mj-lt"/>
              </a:rPr>
              <a:t>임실군</a:t>
            </a:r>
            <a:r>
              <a:rPr lang="en-US" altLang="ko-KR" sz="1000" dirty="0" smtClean="0">
                <a:latin typeface="+mj-lt"/>
              </a:rPr>
              <a:t>·</a:t>
            </a:r>
          </a:p>
          <a:p>
            <a:pPr fontAlgn="base" latinLnBrk="0"/>
            <a:r>
              <a:rPr lang="ko-KR" altLang="en-US" sz="1000" dirty="0" smtClean="0">
                <a:solidFill>
                  <a:schemeClr val="bg1"/>
                </a:solidFill>
              </a:rPr>
              <a:t>    전북</a:t>
            </a:r>
            <a:r>
              <a:rPr lang="en-US" altLang="ko-KR" sz="1000" dirty="0" smtClean="0">
                <a:solidFill>
                  <a:schemeClr val="bg1"/>
                </a:solidFill>
              </a:rPr>
              <a:t> :  </a:t>
            </a:r>
            <a:r>
              <a:rPr lang="ko-KR" altLang="en-US" sz="1000" dirty="0" smtClean="0">
                <a:latin typeface="+mj-lt"/>
              </a:rPr>
              <a:t>순창군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장수군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전남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구례군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곡성군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경남 </a:t>
            </a:r>
            <a:r>
              <a:rPr lang="en-US" altLang="ko-KR" sz="1000" dirty="0" smtClean="0">
                <a:latin typeface="+mj-lt"/>
              </a:rPr>
              <a:t>: </a:t>
            </a:r>
            <a:r>
              <a:rPr lang="ko-KR" altLang="en-US" sz="1000" dirty="0" smtClean="0">
                <a:latin typeface="+mj-lt"/>
              </a:rPr>
              <a:t>함양군</a:t>
            </a:r>
            <a:endParaRPr lang="ko-KR" altLang="en-US" sz="1000" dirty="0">
              <a:latin typeface="+mj-lt"/>
            </a:endParaRPr>
          </a:p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인 구</a:t>
            </a:r>
            <a:r>
              <a:rPr lang="en-US" altLang="ko-KR" sz="1100" dirty="0" smtClean="0">
                <a:latin typeface="+mj-lt"/>
              </a:rPr>
              <a:t> </a:t>
            </a:r>
            <a:endParaRPr lang="en-US" altLang="ko-KR" sz="11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</a:t>
            </a:r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ko-KR" altLang="en-US" sz="1000" spc="-150" dirty="0" smtClean="0">
                <a:latin typeface="+mj-lt"/>
              </a:rPr>
              <a:t>   </a:t>
            </a:r>
            <a:r>
              <a:rPr lang="en-US" altLang="ko-KR" sz="1000" dirty="0" smtClean="0">
                <a:latin typeface="+mj-lt"/>
              </a:rPr>
              <a:t>: 78,781</a:t>
            </a:r>
            <a:r>
              <a:rPr lang="ko-KR" altLang="en-US" sz="1000" dirty="0" smtClean="0">
                <a:latin typeface="+mj-lt"/>
              </a:rPr>
              <a:t>명</a:t>
            </a:r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-  </a:t>
            </a:r>
            <a:r>
              <a:rPr lang="ko-KR" altLang="en-US" sz="1000" spc="-150" dirty="0" smtClean="0">
                <a:latin typeface="+mj-lt"/>
              </a:rPr>
              <a:t>노인인구  </a:t>
            </a:r>
            <a:r>
              <a:rPr lang="en-US" altLang="ko-KR" sz="1000" spc="-150" dirty="0">
                <a:latin typeface="+mj-lt"/>
              </a:rPr>
              <a:t>: </a:t>
            </a:r>
            <a:r>
              <a:rPr lang="en-US" altLang="ko-KR" sz="1000" spc="-15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23,381</a:t>
            </a:r>
            <a:r>
              <a:rPr lang="ko-KR" altLang="en-US" sz="1000" dirty="0" smtClean="0">
                <a:latin typeface="+mj-lt"/>
              </a:rPr>
              <a:t>명</a:t>
            </a:r>
            <a:r>
              <a:rPr lang="en-US" altLang="ko-KR" sz="1000" dirty="0" smtClean="0">
                <a:latin typeface="+mj-lt"/>
              </a:rPr>
              <a:t>(29.7%)</a:t>
            </a:r>
          </a:p>
          <a:p>
            <a:pPr fontAlgn="base" latinLnBrk="0"/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   </a:t>
            </a:r>
            <a:r>
              <a:rPr lang="en-US" altLang="ko-KR" sz="900" dirty="0" smtClean="0">
                <a:latin typeface="+mj-lt"/>
              </a:rPr>
              <a:t>※ 2022. 6. 30. </a:t>
            </a:r>
            <a:r>
              <a:rPr lang="ko-KR" altLang="en-US" sz="900" dirty="0" smtClean="0">
                <a:latin typeface="+mj-lt"/>
              </a:rPr>
              <a:t>기준</a:t>
            </a:r>
            <a:endParaRPr lang="ko-KR" altLang="en-US" sz="1000" dirty="0"/>
          </a:p>
        </p:txBody>
      </p:sp>
      <p:grpSp>
        <p:nvGrpSpPr>
          <p:cNvPr id="6" name="그룹 5"/>
          <p:cNvGrpSpPr>
            <a:grpSpLocks noChangeAspect="1"/>
          </p:cNvGrpSpPr>
          <p:nvPr/>
        </p:nvGrpSpPr>
        <p:grpSpPr>
          <a:xfrm>
            <a:off x="4816663" y="3862963"/>
            <a:ext cx="2445461" cy="2125985"/>
            <a:chOff x="4838921" y="3822959"/>
            <a:chExt cx="2491476" cy="2165989"/>
          </a:xfrm>
        </p:grpSpPr>
        <p:grpSp>
          <p:nvGrpSpPr>
            <p:cNvPr id="105" name="그룹 104"/>
            <p:cNvGrpSpPr>
              <a:grpSpLocks noChangeAspect="1"/>
            </p:cNvGrpSpPr>
            <p:nvPr/>
          </p:nvGrpSpPr>
          <p:grpSpPr>
            <a:xfrm>
              <a:off x="4838921" y="3822959"/>
              <a:ext cx="2177723" cy="2124362"/>
              <a:chOff x="489828" y="1761021"/>
              <a:chExt cx="4464001" cy="4354619"/>
            </a:xfrm>
          </p:grpSpPr>
          <p:grpSp>
            <p:nvGrpSpPr>
              <p:cNvPr id="106" name="그룹 105"/>
              <p:cNvGrpSpPr/>
              <p:nvPr/>
            </p:nvGrpSpPr>
            <p:grpSpPr>
              <a:xfrm>
                <a:off x="489828" y="2033738"/>
                <a:ext cx="4204555" cy="3692637"/>
                <a:chOff x="2136775" y="85725"/>
                <a:chExt cx="6862066" cy="6354319"/>
              </a:xfrm>
            </p:grpSpPr>
            <p:sp>
              <p:nvSpPr>
                <p:cNvPr id="121" name="자유형 120"/>
                <p:cNvSpPr/>
                <p:nvPr/>
              </p:nvSpPr>
              <p:spPr>
                <a:xfrm>
                  <a:off x="7029450" y="641078"/>
                  <a:ext cx="1969391" cy="3740422"/>
                </a:xfrm>
                <a:custGeom>
                  <a:avLst/>
                  <a:gdLst>
                    <a:gd name="connsiteX0" fmla="*/ 628650 w 1969391"/>
                    <a:gd name="connsiteY0" fmla="*/ 6622 h 3740422"/>
                    <a:gd name="connsiteX1" fmla="*/ 628650 w 1969391"/>
                    <a:gd name="connsiteY1" fmla="*/ 6622 h 3740422"/>
                    <a:gd name="connsiteX2" fmla="*/ 571500 w 1969391"/>
                    <a:gd name="connsiteY2" fmla="*/ 272 h 3740422"/>
                    <a:gd name="connsiteX3" fmla="*/ 552450 w 1969391"/>
                    <a:gd name="connsiteY3" fmla="*/ 12972 h 3740422"/>
                    <a:gd name="connsiteX4" fmla="*/ 527050 w 1969391"/>
                    <a:gd name="connsiteY4" fmla="*/ 19322 h 3740422"/>
                    <a:gd name="connsiteX5" fmla="*/ 520700 w 1969391"/>
                    <a:gd name="connsiteY5" fmla="*/ 44722 h 3740422"/>
                    <a:gd name="connsiteX6" fmla="*/ 514350 w 1969391"/>
                    <a:gd name="connsiteY6" fmla="*/ 63772 h 3740422"/>
                    <a:gd name="connsiteX7" fmla="*/ 508000 w 1969391"/>
                    <a:gd name="connsiteY7" fmla="*/ 95522 h 3740422"/>
                    <a:gd name="connsiteX8" fmla="*/ 501650 w 1969391"/>
                    <a:gd name="connsiteY8" fmla="*/ 120922 h 3740422"/>
                    <a:gd name="connsiteX9" fmla="*/ 508000 w 1969391"/>
                    <a:gd name="connsiteY9" fmla="*/ 520972 h 3740422"/>
                    <a:gd name="connsiteX10" fmla="*/ 393700 w 1969391"/>
                    <a:gd name="connsiteY10" fmla="*/ 597172 h 3740422"/>
                    <a:gd name="connsiteX11" fmla="*/ 330200 w 1969391"/>
                    <a:gd name="connsiteY11" fmla="*/ 857522 h 3740422"/>
                    <a:gd name="connsiteX12" fmla="*/ 234950 w 1969391"/>
                    <a:gd name="connsiteY12" fmla="*/ 1016272 h 3740422"/>
                    <a:gd name="connsiteX13" fmla="*/ 342900 w 1969391"/>
                    <a:gd name="connsiteY13" fmla="*/ 1270272 h 3740422"/>
                    <a:gd name="connsiteX14" fmla="*/ 209550 w 1969391"/>
                    <a:gd name="connsiteY14" fmla="*/ 1352822 h 3740422"/>
                    <a:gd name="connsiteX15" fmla="*/ 152400 w 1969391"/>
                    <a:gd name="connsiteY15" fmla="*/ 1530622 h 3740422"/>
                    <a:gd name="connsiteX16" fmla="*/ 152400 w 1969391"/>
                    <a:gd name="connsiteY16" fmla="*/ 1568722 h 3740422"/>
                    <a:gd name="connsiteX17" fmla="*/ 0 w 1969391"/>
                    <a:gd name="connsiteY17" fmla="*/ 1778272 h 3740422"/>
                    <a:gd name="connsiteX18" fmla="*/ 139700 w 1969391"/>
                    <a:gd name="connsiteY18" fmla="*/ 1879872 h 3740422"/>
                    <a:gd name="connsiteX19" fmla="*/ 247650 w 1969391"/>
                    <a:gd name="connsiteY19" fmla="*/ 1924322 h 3740422"/>
                    <a:gd name="connsiteX20" fmla="*/ 279400 w 1969391"/>
                    <a:gd name="connsiteY20" fmla="*/ 1930672 h 3740422"/>
                    <a:gd name="connsiteX21" fmla="*/ 273050 w 1969391"/>
                    <a:gd name="connsiteY21" fmla="*/ 1994172 h 3740422"/>
                    <a:gd name="connsiteX22" fmla="*/ 425450 w 1969391"/>
                    <a:gd name="connsiteY22" fmla="*/ 2254522 h 3740422"/>
                    <a:gd name="connsiteX23" fmla="*/ 463550 w 1969391"/>
                    <a:gd name="connsiteY23" fmla="*/ 2311672 h 3740422"/>
                    <a:gd name="connsiteX24" fmla="*/ 457200 w 1969391"/>
                    <a:gd name="connsiteY24" fmla="*/ 2375172 h 3740422"/>
                    <a:gd name="connsiteX25" fmla="*/ 374650 w 1969391"/>
                    <a:gd name="connsiteY25" fmla="*/ 2413272 h 3740422"/>
                    <a:gd name="connsiteX26" fmla="*/ 342900 w 1969391"/>
                    <a:gd name="connsiteY26" fmla="*/ 2438672 h 3740422"/>
                    <a:gd name="connsiteX27" fmla="*/ 349250 w 1969391"/>
                    <a:gd name="connsiteY27" fmla="*/ 2540272 h 3740422"/>
                    <a:gd name="connsiteX28" fmla="*/ 393700 w 1969391"/>
                    <a:gd name="connsiteY28" fmla="*/ 2616472 h 3740422"/>
                    <a:gd name="connsiteX29" fmla="*/ 488950 w 1969391"/>
                    <a:gd name="connsiteY29" fmla="*/ 2648222 h 3740422"/>
                    <a:gd name="connsiteX30" fmla="*/ 584200 w 1969391"/>
                    <a:gd name="connsiteY30" fmla="*/ 2654572 h 3740422"/>
                    <a:gd name="connsiteX31" fmla="*/ 584200 w 1969391"/>
                    <a:gd name="connsiteY31" fmla="*/ 2705372 h 3740422"/>
                    <a:gd name="connsiteX32" fmla="*/ 539750 w 1969391"/>
                    <a:gd name="connsiteY32" fmla="*/ 2743472 h 3740422"/>
                    <a:gd name="connsiteX33" fmla="*/ 533400 w 1969391"/>
                    <a:gd name="connsiteY33" fmla="*/ 2857772 h 3740422"/>
                    <a:gd name="connsiteX34" fmla="*/ 495300 w 1969391"/>
                    <a:gd name="connsiteY34" fmla="*/ 2972072 h 3740422"/>
                    <a:gd name="connsiteX35" fmla="*/ 381000 w 1969391"/>
                    <a:gd name="connsiteY35" fmla="*/ 3073672 h 3740422"/>
                    <a:gd name="connsiteX36" fmla="*/ 304800 w 1969391"/>
                    <a:gd name="connsiteY36" fmla="*/ 3130822 h 3740422"/>
                    <a:gd name="connsiteX37" fmla="*/ 285750 w 1969391"/>
                    <a:gd name="connsiteY37" fmla="*/ 3238772 h 3740422"/>
                    <a:gd name="connsiteX38" fmla="*/ 203200 w 1969391"/>
                    <a:gd name="connsiteY38" fmla="*/ 3353072 h 3740422"/>
                    <a:gd name="connsiteX39" fmla="*/ 222250 w 1969391"/>
                    <a:gd name="connsiteY39" fmla="*/ 3511822 h 3740422"/>
                    <a:gd name="connsiteX40" fmla="*/ 266700 w 1969391"/>
                    <a:gd name="connsiteY40" fmla="*/ 3581672 h 3740422"/>
                    <a:gd name="connsiteX41" fmla="*/ 285750 w 1969391"/>
                    <a:gd name="connsiteY41" fmla="*/ 3651522 h 3740422"/>
                    <a:gd name="connsiteX42" fmla="*/ 419100 w 1969391"/>
                    <a:gd name="connsiteY42" fmla="*/ 3702322 h 3740422"/>
                    <a:gd name="connsiteX43" fmla="*/ 501650 w 1969391"/>
                    <a:gd name="connsiteY43" fmla="*/ 3670572 h 3740422"/>
                    <a:gd name="connsiteX44" fmla="*/ 527050 w 1969391"/>
                    <a:gd name="connsiteY44" fmla="*/ 3664222 h 3740422"/>
                    <a:gd name="connsiteX45" fmla="*/ 546100 w 1969391"/>
                    <a:gd name="connsiteY45" fmla="*/ 3670572 h 3740422"/>
                    <a:gd name="connsiteX46" fmla="*/ 571500 w 1969391"/>
                    <a:gd name="connsiteY46" fmla="*/ 3708672 h 3740422"/>
                    <a:gd name="connsiteX47" fmla="*/ 577850 w 1969391"/>
                    <a:gd name="connsiteY47" fmla="*/ 3727722 h 3740422"/>
                    <a:gd name="connsiteX48" fmla="*/ 596900 w 1969391"/>
                    <a:gd name="connsiteY48" fmla="*/ 3740422 h 3740422"/>
                    <a:gd name="connsiteX49" fmla="*/ 673100 w 1969391"/>
                    <a:gd name="connsiteY49" fmla="*/ 3734072 h 3740422"/>
                    <a:gd name="connsiteX50" fmla="*/ 692150 w 1969391"/>
                    <a:gd name="connsiteY50" fmla="*/ 3727722 h 3740422"/>
                    <a:gd name="connsiteX51" fmla="*/ 863600 w 1969391"/>
                    <a:gd name="connsiteY51" fmla="*/ 3721372 h 3740422"/>
                    <a:gd name="connsiteX52" fmla="*/ 876300 w 1969391"/>
                    <a:gd name="connsiteY52" fmla="*/ 3702322 h 3740422"/>
                    <a:gd name="connsiteX53" fmla="*/ 895350 w 1969391"/>
                    <a:gd name="connsiteY53" fmla="*/ 3676922 h 3740422"/>
                    <a:gd name="connsiteX54" fmla="*/ 901700 w 1969391"/>
                    <a:gd name="connsiteY54" fmla="*/ 3651522 h 3740422"/>
                    <a:gd name="connsiteX55" fmla="*/ 914400 w 1969391"/>
                    <a:gd name="connsiteY55" fmla="*/ 3632472 h 3740422"/>
                    <a:gd name="connsiteX56" fmla="*/ 920750 w 1969391"/>
                    <a:gd name="connsiteY56" fmla="*/ 3613422 h 3740422"/>
                    <a:gd name="connsiteX57" fmla="*/ 958850 w 1969391"/>
                    <a:gd name="connsiteY57" fmla="*/ 3575322 h 3740422"/>
                    <a:gd name="connsiteX58" fmla="*/ 990600 w 1969391"/>
                    <a:gd name="connsiteY58" fmla="*/ 3537222 h 3740422"/>
                    <a:gd name="connsiteX59" fmla="*/ 1003300 w 1969391"/>
                    <a:gd name="connsiteY59" fmla="*/ 3480072 h 3740422"/>
                    <a:gd name="connsiteX60" fmla="*/ 1028700 w 1969391"/>
                    <a:gd name="connsiteY60" fmla="*/ 3441972 h 3740422"/>
                    <a:gd name="connsiteX61" fmla="*/ 1035050 w 1969391"/>
                    <a:gd name="connsiteY61" fmla="*/ 3372122 h 3740422"/>
                    <a:gd name="connsiteX62" fmla="*/ 1041400 w 1969391"/>
                    <a:gd name="connsiteY62" fmla="*/ 3251472 h 3740422"/>
                    <a:gd name="connsiteX63" fmla="*/ 1060450 w 1969391"/>
                    <a:gd name="connsiteY63" fmla="*/ 3232422 h 3740422"/>
                    <a:gd name="connsiteX64" fmla="*/ 1073150 w 1969391"/>
                    <a:gd name="connsiteY64" fmla="*/ 3213372 h 3740422"/>
                    <a:gd name="connsiteX65" fmla="*/ 1111250 w 1969391"/>
                    <a:gd name="connsiteY65" fmla="*/ 3168922 h 3740422"/>
                    <a:gd name="connsiteX66" fmla="*/ 1117600 w 1969391"/>
                    <a:gd name="connsiteY66" fmla="*/ 3149872 h 3740422"/>
                    <a:gd name="connsiteX67" fmla="*/ 1143000 w 1969391"/>
                    <a:gd name="connsiteY67" fmla="*/ 3111772 h 3740422"/>
                    <a:gd name="connsiteX68" fmla="*/ 1162050 w 1969391"/>
                    <a:gd name="connsiteY68" fmla="*/ 3073672 h 3740422"/>
                    <a:gd name="connsiteX69" fmla="*/ 1168400 w 1969391"/>
                    <a:gd name="connsiteY69" fmla="*/ 3054622 h 3740422"/>
                    <a:gd name="connsiteX70" fmla="*/ 1174750 w 1969391"/>
                    <a:gd name="connsiteY70" fmla="*/ 3029222 h 3740422"/>
                    <a:gd name="connsiteX71" fmla="*/ 1193800 w 1969391"/>
                    <a:gd name="connsiteY71" fmla="*/ 3010172 h 3740422"/>
                    <a:gd name="connsiteX72" fmla="*/ 1206500 w 1969391"/>
                    <a:gd name="connsiteY72" fmla="*/ 2991122 h 3740422"/>
                    <a:gd name="connsiteX73" fmla="*/ 1225550 w 1969391"/>
                    <a:gd name="connsiteY73" fmla="*/ 2953022 h 3740422"/>
                    <a:gd name="connsiteX74" fmla="*/ 1231900 w 1969391"/>
                    <a:gd name="connsiteY74" fmla="*/ 2927622 h 3740422"/>
                    <a:gd name="connsiteX75" fmla="*/ 1238250 w 1969391"/>
                    <a:gd name="connsiteY75" fmla="*/ 2895872 h 3740422"/>
                    <a:gd name="connsiteX76" fmla="*/ 1257300 w 1969391"/>
                    <a:gd name="connsiteY76" fmla="*/ 2876822 h 3740422"/>
                    <a:gd name="connsiteX77" fmla="*/ 1270000 w 1969391"/>
                    <a:gd name="connsiteY77" fmla="*/ 2857772 h 3740422"/>
                    <a:gd name="connsiteX78" fmla="*/ 1289050 w 1969391"/>
                    <a:gd name="connsiteY78" fmla="*/ 2800622 h 3740422"/>
                    <a:gd name="connsiteX79" fmla="*/ 1301750 w 1969391"/>
                    <a:gd name="connsiteY79" fmla="*/ 2762522 h 3740422"/>
                    <a:gd name="connsiteX80" fmla="*/ 1314450 w 1969391"/>
                    <a:gd name="connsiteY80" fmla="*/ 2743472 h 3740422"/>
                    <a:gd name="connsiteX81" fmla="*/ 1327150 w 1969391"/>
                    <a:gd name="connsiteY81" fmla="*/ 2705372 h 3740422"/>
                    <a:gd name="connsiteX82" fmla="*/ 1339850 w 1969391"/>
                    <a:gd name="connsiteY82" fmla="*/ 2679972 h 3740422"/>
                    <a:gd name="connsiteX83" fmla="*/ 1346200 w 1969391"/>
                    <a:gd name="connsiteY83" fmla="*/ 2648222 h 3740422"/>
                    <a:gd name="connsiteX84" fmla="*/ 1377950 w 1969391"/>
                    <a:gd name="connsiteY84" fmla="*/ 2603772 h 3740422"/>
                    <a:gd name="connsiteX85" fmla="*/ 1384300 w 1969391"/>
                    <a:gd name="connsiteY85" fmla="*/ 2584722 h 3740422"/>
                    <a:gd name="connsiteX86" fmla="*/ 1403350 w 1969391"/>
                    <a:gd name="connsiteY86" fmla="*/ 2565672 h 3740422"/>
                    <a:gd name="connsiteX87" fmla="*/ 1416050 w 1969391"/>
                    <a:gd name="connsiteY87" fmla="*/ 2546622 h 3740422"/>
                    <a:gd name="connsiteX88" fmla="*/ 1454150 w 1969391"/>
                    <a:gd name="connsiteY88" fmla="*/ 2483122 h 3740422"/>
                    <a:gd name="connsiteX89" fmla="*/ 1466850 w 1969391"/>
                    <a:gd name="connsiteY89" fmla="*/ 2457722 h 3740422"/>
                    <a:gd name="connsiteX90" fmla="*/ 1511300 w 1969391"/>
                    <a:gd name="connsiteY90" fmla="*/ 2419622 h 3740422"/>
                    <a:gd name="connsiteX91" fmla="*/ 1549400 w 1969391"/>
                    <a:gd name="connsiteY91" fmla="*/ 2387872 h 3740422"/>
                    <a:gd name="connsiteX92" fmla="*/ 1562100 w 1969391"/>
                    <a:gd name="connsiteY92" fmla="*/ 2330722 h 3740422"/>
                    <a:gd name="connsiteX93" fmla="*/ 1581150 w 1969391"/>
                    <a:gd name="connsiteY93" fmla="*/ 2184672 h 3740422"/>
                    <a:gd name="connsiteX94" fmla="*/ 1619250 w 1969391"/>
                    <a:gd name="connsiteY94" fmla="*/ 2083072 h 3740422"/>
                    <a:gd name="connsiteX95" fmla="*/ 1625600 w 1969391"/>
                    <a:gd name="connsiteY95" fmla="*/ 2057672 h 3740422"/>
                    <a:gd name="connsiteX96" fmla="*/ 1612900 w 1969391"/>
                    <a:gd name="connsiteY96" fmla="*/ 2006872 h 3740422"/>
                    <a:gd name="connsiteX97" fmla="*/ 1606550 w 1969391"/>
                    <a:gd name="connsiteY97" fmla="*/ 1975122 h 3740422"/>
                    <a:gd name="connsiteX98" fmla="*/ 1619250 w 1969391"/>
                    <a:gd name="connsiteY98" fmla="*/ 1892572 h 3740422"/>
                    <a:gd name="connsiteX99" fmla="*/ 1663700 w 1969391"/>
                    <a:gd name="connsiteY99" fmla="*/ 1848122 h 3740422"/>
                    <a:gd name="connsiteX100" fmla="*/ 1682750 w 1969391"/>
                    <a:gd name="connsiteY100" fmla="*/ 1822722 h 3740422"/>
                    <a:gd name="connsiteX101" fmla="*/ 1720850 w 1969391"/>
                    <a:gd name="connsiteY101" fmla="*/ 1784622 h 3740422"/>
                    <a:gd name="connsiteX102" fmla="*/ 1752600 w 1969391"/>
                    <a:gd name="connsiteY102" fmla="*/ 1752872 h 3740422"/>
                    <a:gd name="connsiteX103" fmla="*/ 1765300 w 1969391"/>
                    <a:gd name="connsiteY103" fmla="*/ 1733822 h 3740422"/>
                    <a:gd name="connsiteX104" fmla="*/ 1771650 w 1969391"/>
                    <a:gd name="connsiteY104" fmla="*/ 1714772 h 3740422"/>
                    <a:gd name="connsiteX105" fmla="*/ 1790700 w 1969391"/>
                    <a:gd name="connsiteY105" fmla="*/ 1695722 h 3740422"/>
                    <a:gd name="connsiteX106" fmla="*/ 1797050 w 1969391"/>
                    <a:gd name="connsiteY106" fmla="*/ 1670322 h 3740422"/>
                    <a:gd name="connsiteX107" fmla="*/ 1822450 w 1969391"/>
                    <a:gd name="connsiteY107" fmla="*/ 1632222 h 3740422"/>
                    <a:gd name="connsiteX108" fmla="*/ 1816100 w 1969391"/>
                    <a:gd name="connsiteY108" fmla="*/ 1606822 h 3740422"/>
                    <a:gd name="connsiteX109" fmla="*/ 1727200 w 1969391"/>
                    <a:gd name="connsiteY109" fmla="*/ 1568722 h 3740422"/>
                    <a:gd name="connsiteX110" fmla="*/ 1701800 w 1969391"/>
                    <a:gd name="connsiteY110" fmla="*/ 1562372 h 3740422"/>
                    <a:gd name="connsiteX111" fmla="*/ 1682750 w 1969391"/>
                    <a:gd name="connsiteY111" fmla="*/ 1549672 h 3740422"/>
                    <a:gd name="connsiteX112" fmla="*/ 1682750 w 1969391"/>
                    <a:gd name="connsiteY112" fmla="*/ 1486172 h 3740422"/>
                    <a:gd name="connsiteX113" fmla="*/ 1689100 w 1969391"/>
                    <a:gd name="connsiteY113" fmla="*/ 1467122 h 3740422"/>
                    <a:gd name="connsiteX114" fmla="*/ 1739900 w 1969391"/>
                    <a:gd name="connsiteY114" fmla="*/ 1416322 h 3740422"/>
                    <a:gd name="connsiteX115" fmla="*/ 1758950 w 1969391"/>
                    <a:gd name="connsiteY115" fmla="*/ 1397272 h 3740422"/>
                    <a:gd name="connsiteX116" fmla="*/ 1778000 w 1969391"/>
                    <a:gd name="connsiteY116" fmla="*/ 1378222 h 3740422"/>
                    <a:gd name="connsiteX117" fmla="*/ 1809750 w 1969391"/>
                    <a:gd name="connsiteY117" fmla="*/ 1359172 h 3740422"/>
                    <a:gd name="connsiteX118" fmla="*/ 1822450 w 1969391"/>
                    <a:gd name="connsiteY118" fmla="*/ 1340122 h 3740422"/>
                    <a:gd name="connsiteX119" fmla="*/ 1860550 w 1969391"/>
                    <a:gd name="connsiteY119" fmla="*/ 1302022 h 3740422"/>
                    <a:gd name="connsiteX120" fmla="*/ 1879600 w 1969391"/>
                    <a:gd name="connsiteY120" fmla="*/ 1263922 h 3740422"/>
                    <a:gd name="connsiteX121" fmla="*/ 1905000 w 1969391"/>
                    <a:gd name="connsiteY121" fmla="*/ 1225822 h 3740422"/>
                    <a:gd name="connsiteX122" fmla="*/ 1924050 w 1969391"/>
                    <a:gd name="connsiteY122" fmla="*/ 1168672 h 3740422"/>
                    <a:gd name="connsiteX123" fmla="*/ 1936750 w 1969391"/>
                    <a:gd name="connsiteY123" fmla="*/ 1130572 h 3740422"/>
                    <a:gd name="connsiteX124" fmla="*/ 1949450 w 1969391"/>
                    <a:gd name="connsiteY124" fmla="*/ 1105172 h 3740422"/>
                    <a:gd name="connsiteX125" fmla="*/ 1955800 w 1969391"/>
                    <a:gd name="connsiteY125" fmla="*/ 1048022 h 3740422"/>
                    <a:gd name="connsiteX126" fmla="*/ 1962150 w 1969391"/>
                    <a:gd name="connsiteY126" fmla="*/ 1028972 h 3740422"/>
                    <a:gd name="connsiteX127" fmla="*/ 1968500 w 1969391"/>
                    <a:gd name="connsiteY127" fmla="*/ 946422 h 3740422"/>
                    <a:gd name="connsiteX128" fmla="*/ 1962150 w 1969391"/>
                    <a:gd name="connsiteY128" fmla="*/ 819422 h 3740422"/>
                    <a:gd name="connsiteX129" fmla="*/ 1924050 w 1969391"/>
                    <a:gd name="connsiteY129" fmla="*/ 806722 h 3740422"/>
                    <a:gd name="connsiteX130" fmla="*/ 1905000 w 1969391"/>
                    <a:gd name="connsiteY130" fmla="*/ 800372 h 3740422"/>
                    <a:gd name="connsiteX131" fmla="*/ 1854200 w 1969391"/>
                    <a:gd name="connsiteY131" fmla="*/ 806722 h 3740422"/>
                    <a:gd name="connsiteX132" fmla="*/ 1828800 w 1969391"/>
                    <a:gd name="connsiteY132" fmla="*/ 838472 h 3740422"/>
                    <a:gd name="connsiteX133" fmla="*/ 1816100 w 1969391"/>
                    <a:gd name="connsiteY133" fmla="*/ 857522 h 3740422"/>
                    <a:gd name="connsiteX134" fmla="*/ 1797050 w 1969391"/>
                    <a:gd name="connsiteY134" fmla="*/ 901972 h 3740422"/>
                    <a:gd name="connsiteX135" fmla="*/ 1784350 w 1969391"/>
                    <a:gd name="connsiteY135" fmla="*/ 927372 h 3740422"/>
                    <a:gd name="connsiteX136" fmla="*/ 1758950 w 1969391"/>
                    <a:gd name="connsiteY136" fmla="*/ 946422 h 3740422"/>
                    <a:gd name="connsiteX137" fmla="*/ 1727200 w 1969391"/>
                    <a:gd name="connsiteY137" fmla="*/ 908322 h 3740422"/>
                    <a:gd name="connsiteX138" fmla="*/ 1708150 w 1969391"/>
                    <a:gd name="connsiteY138" fmla="*/ 895622 h 3740422"/>
                    <a:gd name="connsiteX139" fmla="*/ 1689100 w 1969391"/>
                    <a:gd name="connsiteY139" fmla="*/ 876572 h 3740422"/>
                    <a:gd name="connsiteX140" fmla="*/ 1663700 w 1969391"/>
                    <a:gd name="connsiteY140" fmla="*/ 870222 h 3740422"/>
                    <a:gd name="connsiteX141" fmla="*/ 1619250 w 1969391"/>
                    <a:gd name="connsiteY141" fmla="*/ 838472 h 3740422"/>
                    <a:gd name="connsiteX142" fmla="*/ 1612900 w 1969391"/>
                    <a:gd name="connsiteY142" fmla="*/ 819422 h 3740422"/>
                    <a:gd name="connsiteX143" fmla="*/ 1593850 w 1969391"/>
                    <a:gd name="connsiteY143" fmla="*/ 800372 h 3740422"/>
                    <a:gd name="connsiteX144" fmla="*/ 1581150 w 1969391"/>
                    <a:gd name="connsiteY144" fmla="*/ 781322 h 3740422"/>
                    <a:gd name="connsiteX145" fmla="*/ 1549400 w 1969391"/>
                    <a:gd name="connsiteY145" fmla="*/ 736872 h 3740422"/>
                    <a:gd name="connsiteX146" fmla="*/ 1543050 w 1969391"/>
                    <a:gd name="connsiteY146" fmla="*/ 705122 h 3740422"/>
                    <a:gd name="connsiteX147" fmla="*/ 1517650 w 1969391"/>
                    <a:gd name="connsiteY147" fmla="*/ 686072 h 3740422"/>
                    <a:gd name="connsiteX148" fmla="*/ 1492250 w 1969391"/>
                    <a:gd name="connsiteY148" fmla="*/ 647972 h 3740422"/>
                    <a:gd name="connsiteX149" fmla="*/ 1479550 w 1969391"/>
                    <a:gd name="connsiteY149" fmla="*/ 628922 h 3740422"/>
                    <a:gd name="connsiteX150" fmla="*/ 1435100 w 1969391"/>
                    <a:gd name="connsiteY150" fmla="*/ 609872 h 3740422"/>
                    <a:gd name="connsiteX151" fmla="*/ 1416050 w 1969391"/>
                    <a:gd name="connsiteY151" fmla="*/ 590822 h 3740422"/>
                    <a:gd name="connsiteX152" fmla="*/ 1377950 w 1969391"/>
                    <a:gd name="connsiteY152" fmla="*/ 565422 h 3740422"/>
                    <a:gd name="connsiteX153" fmla="*/ 1358900 w 1969391"/>
                    <a:gd name="connsiteY153" fmla="*/ 552722 h 3740422"/>
                    <a:gd name="connsiteX154" fmla="*/ 1346200 w 1969391"/>
                    <a:gd name="connsiteY154" fmla="*/ 533672 h 3740422"/>
                    <a:gd name="connsiteX155" fmla="*/ 1314450 w 1969391"/>
                    <a:gd name="connsiteY155" fmla="*/ 501922 h 3740422"/>
                    <a:gd name="connsiteX156" fmla="*/ 1282700 w 1969391"/>
                    <a:gd name="connsiteY156" fmla="*/ 444772 h 3740422"/>
                    <a:gd name="connsiteX157" fmla="*/ 1270000 w 1969391"/>
                    <a:gd name="connsiteY157" fmla="*/ 425722 h 3740422"/>
                    <a:gd name="connsiteX158" fmla="*/ 1250950 w 1969391"/>
                    <a:gd name="connsiteY158" fmla="*/ 419372 h 3740422"/>
                    <a:gd name="connsiteX159" fmla="*/ 1231900 w 1969391"/>
                    <a:gd name="connsiteY159" fmla="*/ 400322 h 3740422"/>
                    <a:gd name="connsiteX160" fmla="*/ 1212850 w 1969391"/>
                    <a:gd name="connsiteY160" fmla="*/ 393972 h 3740422"/>
                    <a:gd name="connsiteX161" fmla="*/ 1200150 w 1969391"/>
                    <a:gd name="connsiteY161" fmla="*/ 374922 h 3740422"/>
                    <a:gd name="connsiteX162" fmla="*/ 1162050 w 1969391"/>
                    <a:gd name="connsiteY162" fmla="*/ 355872 h 3740422"/>
                    <a:gd name="connsiteX163" fmla="*/ 1123950 w 1969391"/>
                    <a:gd name="connsiteY163" fmla="*/ 324122 h 3740422"/>
                    <a:gd name="connsiteX164" fmla="*/ 1098550 w 1969391"/>
                    <a:gd name="connsiteY164" fmla="*/ 311422 h 3740422"/>
                    <a:gd name="connsiteX165" fmla="*/ 1022350 w 1969391"/>
                    <a:gd name="connsiteY165" fmla="*/ 317772 h 3740422"/>
                    <a:gd name="connsiteX166" fmla="*/ 1003300 w 1969391"/>
                    <a:gd name="connsiteY166" fmla="*/ 330472 h 3740422"/>
                    <a:gd name="connsiteX167" fmla="*/ 971550 w 1969391"/>
                    <a:gd name="connsiteY167" fmla="*/ 374922 h 3740422"/>
                    <a:gd name="connsiteX168" fmla="*/ 965200 w 1969391"/>
                    <a:gd name="connsiteY168" fmla="*/ 393972 h 3740422"/>
                    <a:gd name="connsiteX169" fmla="*/ 946150 w 1969391"/>
                    <a:gd name="connsiteY169" fmla="*/ 406672 h 3740422"/>
                    <a:gd name="connsiteX170" fmla="*/ 920750 w 1969391"/>
                    <a:gd name="connsiteY170" fmla="*/ 400322 h 3740422"/>
                    <a:gd name="connsiteX171" fmla="*/ 895350 w 1969391"/>
                    <a:gd name="connsiteY171" fmla="*/ 362222 h 3740422"/>
                    <a:gd name="connsiteX172" fmla="*/ 857250 w 1969391"/>
                    <a:gd name="connsiteY172" fmla="*/ 311422 h 3740422"/>
                    <a:gd name="connsiteX173" fmla="*/ 838200 w 1969391"/>
                    <a:gd name="connsiteY173" fmla="*/ 292372 h 3740422"/>
                    <a:gd name="connsiteX174" fmla="*/ 812800 w 1969391"/>
                    <a:gd name="connsiteY174" fmla="*/ 254272 h 3740422"/>
                    <a:gd name="connsiteX175" fmla="*/ 774700 w 1969391"/>
                    <a:gd name="connsiteY175" fmla="*/ 209822 h 3740422"/>
                    <a:gd name="connsiteX176" fmla="*/ 762000 w 1969391"/>
                    <a:gd name="connsiteY176" fmla="*/ 171722 h 3740422"/>
                    <a:gd name="connsiteX177" fmla="*/ 749300 w 1969391"/>
                    <a:gd name="connsiteY177" fmla="*/ 152672 h 3740422"/>
                    <a:gd name="connsiteX178" fmla="*/ 711200 w 1969391"/>
                    <a:gd name="connsiteY178" fmla="*/ 76472 h 3740422"/>
                    <a:gd name="connsiteX179" fmla="*/ 685800 w 1969391"/>
                    <a:gd name="connsiteY179" fmla="*/ 63772 h 3740422"/>
                    <a:gd name="connsiteX180" fmla="*/ 654050 w 1969391"/>
                    <a:gd name="connsiteY180" fmla="*/ 38372 h 3740422"/>
                    <a:gd name="connsiteX181" fmla="*/ 635000 w 1969391"/>
                    <a:gd name="connsiteY181" fmla="*/ 25672 h 3740422"/>
                    <a:gd name="connsiteX182" fmla="*/ 628650 w 1969391"/>
                    <a:gd name="connsiteY182" fmla="*/ 6622 h 3740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</a:cxnLst>
                  <a:rect l="l" t="t" r="r" b="b"/>
                  <a:pathLst>
                    <a:path w="1969391" h="3740422">
                      <a:moveTo>
                        <a:pt x="628650" y="6622"/>
                      </a:moveTo>
                      <a:lnTo>
                        <a:pt x="628650" y="6622"/>
                      </a:lnTo>
                      <a:cubicBezTo>
                        <a:pt x="609600" y="4505"/>
                        <a:pt x="590601" y="-1320"/>
                        <a:pt x="571500" y="272"/>
                      </a:cubicBezTo>
                      <a:cubicBezTo>
                        <a:pt x="563895" y="906"/>
                        <a:pt x="559465" y="9966"/>
                        <a:pt x="552450" y="12972"/>
                      </a:cubicBezTo>
                      <a:cubicBezTo>
                        <a:pt x="544428" y="16410"/>
                        <a:pt x="535517" y="17205"/>
                        <a:pt x="527050" y="19322"/>
                      </a:cubicBezTo>
                      <a:cubicBezTo>
                        <a:pt x="524933" y="27789"/>
                        <a:pt x="523098" y="36331"/>
                        <a:pt x="520700" y="44722"/>
                      </a:cubicBezTo>
                      <a:cubicBezTo>
                        <a:pt x="518861" y="51158"/>
                        <a:pt x="515973" y="57278"/>
                        <a:pt x="514350" y="63772"/>
                      </a:cubicBezTo>
                      <a:cubicBezTo>
                        <a:pt x="511732" y="74243"/>
                        <a:pt x="510341" y="84986"/>
                        <a:pt x="508000" y="95522"/>
                      </a:cubicBezTo>
                      <a:cubicBezTo>
                        <a:pt x="506107" y="104041"/>
                        <a:pt x="501650" y="120922"/>
                        <a:pt x="501650" y="120922"/>
                      </a:cubicBezTo>
                      <a:lnTo>
                        <a:pt x="508000" y="520972"/>
                      </a:lnTo>
                      <a:lnTo>
                        <a:pt x="393700" y="597172"/>
                      </a:lnTo>
                      <a:lnTo>
                        <a:pt x="330200" y="857522"/>
                      </a:lnTo>
                      <a:lnTo>
                        <a:pt x="234950" y="1016272"/>
                      </a:lnTo>
                      <a:lnTo>
                        <a:pt x="342900" y="1270272"/>
                      </a:lnTo>
                      <a:lnTo>
                        <a:pt x="209550" y="1352822"/>
                      </a:lnTo>
                      <a:lnTo>
                        <a:pt x="152400" y="1530622"/>
                      </a:lnTo>
                      <a:lnTo>
                        <a:pt x="152400" y="1568722"/>
                      </a:lnTo>
                      <a:lnTo>
                        <a:pt x="0" y="1778272"/>
                      </a:lnTo>
                      <a:lnTo>
                        <a:pt x="139700" y="1879872"/>
                      </a:lnTo>
                      <a:lnTo>
                        <a:pt x="247650" y="1924322"/>
                      </a:lnTo>
                      <a:lnTo>
                        <a:pt x="279400" y="1930672"/>
                      </a:lnTo>
                      <a:lnTo>
                        <a:pt x="273050" y="1994172"/>
                      </a:lnTo>
                      <a:lnTo>
                        <a:pt x="425450" y="2254522"/>
                      </a:lnTo>
                      <a:lnTo>
                        <a:pt x="463550" y="2311672"/>
                      </a:lnTo>
                      <a:lnTo>
                        <a:pt x="457200" y="2375172"/>
                      </a:lnTo>
                      <a:lnTo>
                        <a:pt x="374650" y="2413272"/>
                      </a:lnTo>
                      <a:lnTo>
                        <a:pt x="342900" y="2438672"/>
                      </a:lnTo>
                      <a:lnTo>
                        <a:pt x="349250" y="2540272"/>
                      </a:lnTo>
                      <a:lnTo>
                        <a:pt x="393700" y="2616472"/>
                      </a:lnTo>
                      <a:lnTo>
                        <a:pt x="488950" y="2648222"/>
                      </a:lnTo>
                      <a:lnTo>
                        <a:pt x="584200" y="2654572"/>
                      </a:lnTo>
                      <a:lnTo>
                        <a:pt x="584200" y="2705372"/>
                      </a:lnTo>
                      <a:lnTo>
                        <a:pt x="539750" y="2743472"/>
                      </a:lnTo>
                      <a:lnTo>
                        <a:pt x="533400" y="2857772"/>
                      </a:lnTo>
                      <a:lnTo>
                        <a:pt x="495300" y="2972072"/>
                      </a:lnTo>
                      <a:lnTo>
                        <a:pt x="381000" y="3073672"/>
                      </a:lnTo>
                      <a:lnTo>
                        <a:pt x="304800" y="3130822"/>
                      </a:lnTo>
                      <a:lnTo>
                        <a:pt x="285750" y="3238772"/>
                      </a:lnTo>
                      <a:lnTo>
                        <a:pt x="203200" y="3353072"/>
                      </a:lnTo>
                      <a:lnTo>
                        <a:pt x="222250" y="3511822"/>
                      </a:lnTo>
                      <a:lnTo>
                        <a:pt x="266700" y="3581672"/>
                      </a:lnTo>
                      <a:lnTo>
                        <a:pt x="285750" y="3651522"/>
                      </a:lnTo>
                      <a:lnTo>
                        <a:pt x="419100" y="3702322"/>
                      </a:lnTo>
                      <a:cubicBezTo>
                        <a:pt x="431089" y="3697526"/>
                        <a:pt x="477922" y="3677352"/>
                        <a:pt x="501650" y="3670572"/>
                      </a:cubicBezTo>
                      <a:cubicBezTo>
                        <a:pt x="510041" y="3668174"/>
                        <a:pt x="518583" y="3666339"/>
                        <a:pt x="527050" y="3664222"/>
                      </a:cubicBezTo>
                      <a:cubicBezTo>
                        <a:pt x="533400" y="3666339"/>
                        <a:pt x="541367" y="3665839"/>
                        <a:pt x="546100" y="3670572"/>
                      </a:cubicBezTo>
                      <a:cubicBezTo>
                        <a:pt x="556893" y="3681365"/>
                        <a:pt x="566673" y="3694192"/>
                        <a:pt x="571500" y="3708672"/>
                      </a:cubicBezTo>
                      <a:cubicBezTo>
                        <a:pt x="573617" y="3715022"/>
                        <a:pt x="573669" y="3722495"/>
                        <a:pt x="577850" y="3727722"/>
                      </a:cubicBezTo>
                      <a:cubicBezTo>
                        <a:pt x="582618" y="3733681"/>
                        <a:pt x="590550" y="3736189"/>
                        <a:pt x="596900" y="3740422"/>
                      </a:cubicBezTo>
                      <a:cubicBezTo>
                        <a:pt x="622300" y="3738305"/>
                        <a:pt x="647836" y="3737441"/>
                        <a:pt x="673100" y="3734072"/>
                      </a:cubicBezTo>
                      <a:cubicBezTo>
                        <a:pt x="679735" y="3733187"/>
                        <a:pt x="685471" y="3728167"/>
                        <a:pt x="692150" y="3727722"/>
                      </a:cubicBezTo>
                      <a:cubicBezTo>
                        <a:pt x="749213" y="3723918"/>
                        <a:pt x="806450" y="3723489"/>
                        <a:pt x="863600" y="3721372"/>
                      </a:cubicBezTo>
                      <a:cubicBezTo>
                        <a:pt x="867833" y="3715022"/>
                        <a:pt x="871864" y="3708532"/>
                        <a:pt x="876300" y="3702322"/>
                      </a:cubicBezTo>
                      <a:cubicBezTo>
                        <a:pt x="882451" y="3693710"/>
                        <a:pt x="890617" y="3686388"/>
                        <a:pt x="895350" y="3676922"/>
                      </a:cubicBezTo>
                      <a:cubicBezTo>
                        <a:pt x="899253" y="3669116"/>
                        <a:pt x="898262" y="3659544"/>
                        <a:pt x="901700" y="3651522"/>
                      </a:cubicBezTo>
                      <a:cubicBezTo>
                        <a:pt x="904706" y="3644507"/>
                        <a:pt x="910987" y="3639298"/>
                        <a:pt x="914400" y="3632472"/>
                      </a:cubicBezTo>
                      <a:cubicBezTo>
                        <a:pt x="917393" y="3626485"/>
                        <a:pt x="916641" y="3618706"/>
                        <a:pt x="920750" y="3613422"/>
                      </a:cubicBezTo>
                      <a:cubicBezTo>
                        <a:pt x="931777" y="3599245"/>
                        <a:pt x="948887" y="3590266"/>
                        <a:pt x="958850" y="3575322"/>
                      </a:cubicBezTo>
                      <a:cubicBezTo>
                        <a:pt x="976531" y="3548800"/>
                        <a:pt x="966154" y="3561668"/>
                        <a:pt x="990600" y="3537222"/>
                      </a:cubicBezTo>
                      <a:cubicBezTo>
                        <a:pt x="991268" y="3533882"/>
                        <a:pt x="1000311" y="3486050"/>
                        <a:pt x="1003300" y="3480072"/>
                      </a:cubicBezTo>
                      <a:cubicBezTo>
                        <a:pt x="1010126" y="3466420"/>
                        <a:pt x="1028700" y="3441972"/>
                        <a:pt x="1028700" y="3441972"/>
                      </a:cubicBezTo>
                      <a:cubicBezTo>
                        <a:pt x="1030817" y="3418689"/>
                        <a:pt x="1033495" y="3395450"/>
                        <a:pt x="1035050" y="3372122"/>
                      </a:cubicBezTo>
                      <a:cubicBezTo>
                        <a:pt x="1037729" y="3331939"/>
                        <a:pt x="1034196" y="3291095"/>
                        <a:pt x="1041400" y="3251472"/>
                      </a:cubicBezTo>
                      <a:cubicBezTo>
                        <a:pt x="1043006" y="3242637"/>
                        <a:pt x="1054701" y="3239321"/>
                        <a:pt x="1060450" y="3232422"/>
                      </a:cubicBezTo>
                      <a:cubicBezTo>
                        <a:pt x="1065336" y="3226559"/>
                        <a:pt x="1068264" y="3219235"/>
                        <a:pt x="1073150" y="3213372"/>
                      </a:cubicBezTo>
                      <a:cubicBezTo>
                        <a:pt x="1139484" y="3133771"/>
                        <a:pt x="1039907" y="3264046"/>
                        <a:pt x="1111250" y="3168922"/>
                      </a:cubicBezTo>
                      <a:cubicBezTo>
                        <a:pt x="1113367" y="3162572"/>
                        <a:pt x="1114349" y="3155723"/>
                        <a:pt x="1117600" y="3149872"/>
                      </a:cubicBezTo>
                      <a:cubicBezTo>
                        <a:pt x="1125013" y="3136529"/>
                        <a:pt x="1138173" y="3126252"/>
                        <a:pt x="1143000" y="3111772"/>
                      </a:cubicBezTo>
                      <a:cubicBezTo>
                        <a:pt x="1158961" y="3063889"/>
                        <a:pt x="1137431" y="3122911"/>
                        <a:pt x="1162050" y="3073672"/>
                      </a:cubicBezTo>
                      <a:cubicBezTo>
                        <a:pt x="1165043" y="3067685"/>
                        <a:pt x="1166561" y="3061058"/>
                        <a:pt x="1168400" y="3054622"/>
                      </a:cubicBezTo>
                      <a:cubicBezTo>
                        <a:pt x="1170798" y="3046231"/>
                        <a:pt x="1170420" y="3036799"/>
                        <a:pt x="1174750" y="3029222"/>
                      </a:cubicBezTo>
                      <a:cubicBezTo>
                        <a:pt x="1179205" y="3021425"/>
                        <a:pt x="1188051" y="3017071"/>
                        <a:pt x="1193800" y="3010172"/>
                      </a:cubicBezTo>
                      <a:cubicBezTo>
                        <a:pt x="1198686" y="3004309"/>
                        <a:pt x="1203087" y="2997948"/>
                        <a:pt x="1206500" y="2991122"/>
                      </a:cubicBezTo>
                      <a:cubicBezTo>
                        <a:pt x="1232790" y="2938542"/>
                        <a:pt x="1189154" y="3007617"/>
                        <a:pt x="1225550" y="2953022"/>
                      </a:cubicBezTo>
                      <a:cubicBezTo>
                        <a:pt x="1227667" y="2944555"/>
                        <a:pt x="1230007" y="2936141"/>
                        <a:pt x="1231900" y="2927622"/>
                      </a:cubicBezTo>
                      <a:cubicBezTo>
                        <a:pt x="1234241" y="2917086"/>
                        <a:pt x="1233423" y="2905525"/>
                        <a:pt x="1238250" y="2895872"/>
                      </a:cubicBezTo>
                      <a:cubicBezTo>
                        <a:pt x="1242266" y="2887840"/>
                        <a:pt x="1251551" y="2883721"/>
                        <a:pt x="1257300" y="2876822"/>
                      </a:cubicBezTo>
                      <a:cubicBezTo>
                        <a:pt x="1262186" y="2870959"/>
                        <a:pt x="1265767" y="2864122"/>
                        <a:pt x="1270000" y="2857772"/>
                      </a:cubicBezTo>
                      <a:cubicBezTo>
                        <a:pt x="1281556" y="2811550"/>
                        <a:pt x="1269921" y="2853228"/>
                        <a:pt x="1289050" y="2800622"/>
                      </a:cubicBezTo>
                      <a:cubicBezTo>
                        <a:pt x="1293625" y="2788041"/>
                        <a:pt x="1294324" y="2773661"/>
                        <a:pt x="1301750" y="2762522"/>
                      </a:cubicBezTo>
                      <a:cubicBezTo>
                        <a:pt x="1305983" y="2756172"/>
                        <a:pt x="1311350" y="2750446"/>
                        <a:pt x="1314450" y="2743472"/>
                      </a:cubicBezTo>
                      <a:cubicBezTo>
                        <a:pt x="1319887" y="2731239"/>
                        <a:pt x="1322178" y="2717801"/>
                        <a:pt x="1327150" y="2705372"/>
                      </a:cubicBezTo>
                      <a:cubicBezTo>
                        <a:pt x="1330666" y="2696583"/>
                        <a:pt x="1335617" y="2688439"/>
                        <a:pt x="1339850" y="2679972"/>
                      </a:cubicBezTo>
                      <a:cubicBezTo>
                        <a:pt x="1341967" y="2669389"/>
                        <a:pt x="1342410" y="2658328"/>
                        <a:pt x="1346200" y="2648222"/>
                      </a:cubicBezTo>
                      <a:cubicBezTo>
                        <a:pt x="1348521" y="2642032"/>
                        <a:pt x="1376855" y="2605233"/>
                        <a:pt x="1377950" y="2603772"/>
                      </a:cubicBezTo>
                      <a:cubicBezTo>
                        <a:pt x="1380067" y="2597422"/>
                        <a:pt x="1380587" y="2590291"/>
                        <a:pt x="1384300" y="2584722"/>
                      </a:cubicBezTo>
                      <a:cubicBezTo>
                        <a:pt x="1389281" y="2577250"/>
                        <a:pt x="1397601" y="2572571"/>
                        <a:pt x="1403350" y="2565672"/>
                      </a:cubicBezTo>
                      <a:cubicBezTo>
                        <a:pt x="1408236" y="2559809"/>
                        <a:pt x="1412050" y="2553122"/>
                        <a:pt x="1416050" y="2546622"/>
                      </a:cubicBezTo>
                      <a:cubicBezTo>
                        <a:pt x="1428987" y="2525599"/>
                        <a:pt x="1443111" y="2505200"/>
                        <a:pt x="1454150" y="2483122"/>
                      </a:cubicBezTo>
                      <a:cubicBezTo>
                        <a:pt x="1458383" y="2474655"/>
                        <a:pt x="1461170" y="2465295"/>
                        <a:pt x="1466850" y="2457722"/>
                      </a:cubicBezTo>
                      <a:cubicBezTo>
                        <a:pt x="1492288" y="2423804"/>
                        <a:pt x="1485702" y="2440953"/>
                        <a:pt x="1511300" y="2419622"/>
                      </a:cubicBezTo>
                      <a:cubicBezTo>
                        <a:pt x="1560193" y="2378878"/>
                        <a:pt x="1502102" y="2419404"/>
                        <a:pt x="1549400" y="2387872"/>
                      </a:cubicBezTo>
                      <a:cubicBezTo>
                        <a:pt x="1552616" y="2375008"/>
                        <a:pt x="1561152" y="2342577"/>
                        <a:pt x="1562100" y="2330722"/>
                      </a:cubicBezTo>
                      <a:cubicBezTo>
                        <a:pt x="1573421" y="2189216"/>
                        <a:pt x="1544112" y="2240229"/>
                        <a:pt x="1581150" y="2184672"/>
                      </a:cubicBezTo>
                      <a:cubicBezTo>
                        <a:pt x="1596843" y="2106205"/>
                        <a:pt x="1581876" y="2139133"/>
                        <a:pt x="1619250" y="2083072"/>
                      </a:cubicBezTo>
                      <a:cubicBezTo>
                        <a:pt x="1621367" y="2074605"/>
                        <a:pt x="1625600" y="2066399"/>
                        <a:pt x="1625600" y="2057672"/>
                      </a:cubicBezTo>
                      <a:cubicBezTo>
                        <a:pt x="1625600" y="2034267"/>
                        <a:pt x="1617911" y="2026915"/>
                        <a:pt x="1612900" y="2006872"/>
                      </a:cubicBezTo>
                      <a:cubicBezTo>
                        <a:pt x="1610282" y="1996401"/>
                        <a:pt x="1608667" y="1985705"/>
                        <a:pt x="1606550" y="1975122"/>
                      </a:cubicBezTo>
                      <a:cubicBezTo>
                        <a:pt x="1610783" y="1947605"/>
                        <a:pt x="1610446" y="1918984"/>
                        <a:pt x="1619250" y="1892572"/>
                      </a:cubicBezTo>
                      <a:cubicBezTo>
                        <a:pt x="1631997" y="1854330"/>
                        <a:pt x="1643182" y="1868640"/>
                        <a:pt x="1663700" y="1848122"/>
                      </a:cubicBezTo>
                      <a:cubicBezTo>
                        <a:pt x="1671184" y="1840638"/>
                        <a:pt x="1675670" y="1830589"/>
                        <a:pt x="1682750" y="1822722"/>
                      </a:cubicBezTo>
                      <a:cubicBezTo>
                        <a:pt x="1694765" y="1809372"/>
                        <a:pt x="1708150" y="1797322"/>
                        <a:pt x="1720850" y="1784622"/>
                      </a:cubicBezTo>
                      <a:cubicBezTo>
                        <a:pt x="1731433" y="1774039"/>
                        <a:pt x="1744298" y="1765325"/>
                        <a:pt x="1752600" y="1752872"/>
                      </a:cubicBezTo>
                      <a:cubicBezTo>
                        <a:pt x="1756833" y="1746522"/>
                        <a:pt x="1761887" y="1740648"/>
                        <a:pt x="1765300" y="1733822"/>
                      </a:cubicBezTo>
                      <a:cubicBezTo>
                        <a:pt x="1768293" y="1727835"/>
                        <a:pt x="1767937" y="1720341"/>
                        <a:pt x="1771650" y="1714772"/>
                      </a:cubicBezTo>
                      <a:cubicBezTo>
                        <a:pt x="1776631" y="1707300"/>
                        <a:pt x="1784350" y="1702072"/>
                        <a:pt x="1790700" y="1695722"/>
                      </a:cubicBezTo>
                      <a:cubicBezTo>
                        <a:pt x="1792817" y="1687255"/>
                        <a:pt x="1792720" y="1677899"/>
                        <a:pt x="1797050" y="1670322"/>
                      </a:cubicBezTo>
                      <a:cubicBezTo>
                        <a:pt x="1835103" y="1603730"/>
                        <a:pt x="1802624" y="1691700"/>
                        <a:pt x="1822450" y="1632222"/>
                      </a:cubicBezTo>
                      <a:cubicBezTo>
                        <a:pt x="1820333" y="1623755"/>
                        <a:pt x="1821847" y="1613390"/>
                        <a:pt x="1816100" y="1606822"/>
                      </a:cubicBezTo>
                      <a:cubicBezTo>
                        <a:pt x="1791543" y="1578756"/>
                        <a:pt x="1760714" y="1577100"/>
                        <a:pt x="1727200" y="1568722"/>
                      </a:cubicBezTo>
                      <a:lnTo>
                        <a:pt x="1701800" y="1562372"/>
                      </a:lnTo>
                      <a:cubicBezTo>
                        <a:pt x="1695450" y="1558139"/>
                        <a:pt x="1687518" y="1555631"/>
                        <a:pt x="1682750" y="1549672"/>
                      </a:cubicBezTo>
                      <a:cubicBezTo>
                        <a:pt x="1669608" y="1533244"/>
                        <a:pt x="1680058" y="1499634"/>
                        <a:pt x="1682750" y="1486172"/>
                      </a:cubicBezTo>
                      <a:cubicBezTo>
                        <a:pt x="1684063" y="1479608"/>
                        <a:pt x="1684861" y="1472302"/>
                        <a:pt x="1689100" y="1467122"/>
                      </a:cubicBezTo>
                      <a:cubicBezTo>
                        <a:pt x="1704264" y="1448588"/>
                        <a:pt x="1722967" y="1433255"/>
                        <a:pt x="1739900" y="1416322"/>
                      </a:cubicBezTo>
                      <a:lnTo>
                        <a:pt x="1758950" y="1397272"/>
                      </a:lnTo>
                      <a:cubicBezTo>
                        <a:pt x="1765300" y="1390922"/>
                        <a:pt x="1770299" y="1382842"/>
                        <a:pt x="1778000" y="1378222"/>
                      </a:cubicBezTo>
                      <a:lnTo>
                        <a:pt x="1809750" y="1359172"/>
                      </a:lnTo>
                      <a:cubicBezTo>
                        <a:pt x="1813983" y="1352822"/>
                        <a:pt x="1817380" y="1345826"/>
                        <a:pt x="1822450" y="1340122"/>
                      </a:cubicBezTo>
                      <a:cubicBezTo>
                        <a:pt x="1834382" y="1326698"/>
                        <a:pt x="1850587" y="1316966"/>
                        <a:pt x="1860550" y="1302022"/>
                      </a:cubicBezTo>
                      <a:cubicBezTo>
                        <a:pt x="1916930" y="1217452"/>
                        <a:pt x="1835783" y="1342792"/>
                        <a:pt x="1879600" y="1263922"/>
                      </a:cubicBezTo>
                      <a:cubicBezTo>
                        <a:pt x="1887013" y="1250579"/>
                        <a:pt x="1900173" y="1240302"/>
                        <a:pt x="1905000" y="1225822"/>
                      </a:cubicBezTo>
                      <a:lnTo>
                        <a:pt x="1924050" y="1168672"/>
                      </a:lnTo>
                      <a:cubicBezTo>
                        <a:pt x="1928283" y="1155972"/>
                        <a:pt x="1930763" y="1142546"/>
                        <a:pt x="1936750" y="1130572"/>
                      </a:cubicBezTo>
                      <a:lnTo>
                        <a:pt x="1949450" y="1105172"/>
                      </a:lnTo>
                      <a:cubicBezTo>
                        <a:pt x="1951567" y="1086122"/>
                        <a:pt x="1952649" y="1066928"/>
                        <a:pt x="1955800" y="1048022"/>
                      </a:cubicBezTo>
                      <a:cubicBezTo>
                        <a:pt x="1956900" y="1041420"/>
                        <a:pt x="1961320" y="1035614"/>
                        <a:pt x="1962150" y="1028972"/>
                      </a:cubicBezTo>
                      <a:cubicBezTo>
                        <a:pt x="1965573" y="1001587"/>
                        <a:pt x="1966383" y="973939"/>
                        <a:pt x="1968500" y="946422"/>
                      </a:cubicBezTo>
                      <a:cubicBezTo>
                        <a:pt x="1966383" y="904089"/>
                        <a:pt x="1975002" y="859813"/>
                        <a:pt x="1962150" y="819422"/>
                      </a:cubicBezTo>
                      <a:cubicBezTo>
                        <a:pt x="1958091" y="806665"/>
                        <a:pt x="1936750" y="810955"/>
                        <a:pt x="1924050" y="806722"/>
                      </a:cubicBezTo>
                      <a:lnTo>
                        <a:pt x="1905000" y="800372"/>
                      </a:lnTo>
                      <a:cubicBezTo>
                        <a:pt x="1888067" y="802489"/>
                        <a:pt x="1870664" y="802232"/>
                        <a:pt x="1854200" y="806722"/>
                      </a:cubicBezTo>
                      <a:cubicBezTo>
                        <a:pt x="1829411" y="813483"/>
                        <a:pt x="1837712" y="820647"/>
                        <a:pt x="1828800" y="838472"/>
                      </a:cubicBezTo>
                      <a:cubicBezTo>
                        <a:pt x="1825387" y="845298"/>
                        <a:pt x="1820333" y="851172"/>
                        <a:pt x="1816100" y="857522"/>
                      </a:cubicBezTo>
                      <a:cubicBezTo>
                        <a:pt x="1805670" y="899241"/>
                        <a:pt x="1816540" y="867864"/>
                        <a:pt x="1797050" y="901972"/>
                      </a:cubicBezTo>
                      <a:cubicBezTo>
                        <a:pt x="1792354" y="910191"/>
                        <a:pt x="1790510" y="920185"/>
                        <a:pt x="1784350" y="927372"/>
                      </a:cubicBezTo>
                      <a:cubicBezTo>
                        <a:pt x="1777462" y="935407"/>
                        <a:pt x="1767417" y="940072"/>
                        <a:pt x="1758950" y="946422"/>
                      </a:cubicBezTo>
                      <a:cubicBezTo>
                        <a:pt x="1746463" y="927691"/>
                        <a:pt x="1745535" y="923601"/>
                        <a:pt x="1727200" y="908322"/>
                      </a:cubicBezTo>
                      <a:cubicBezTo>
                        <a:pt x="1721337" y="903436"/>
                        <a:pt x="1714013" y="900508"/>
                        <a:pt x="1708150" y="895622"/>
                      </a:cubicBezTo>
                      <a:cubicBezTo>
                        <a:pt x="1701251" y="889873"/>
                        <a:pt x="1696897" y="881027"/>
                        <a:pt x="1689100" y="876572"/>
                      </a:cubicBezTo>
                      <a:cubicBezTo>
                        <a:pt x="1681523" y="872242"/>
                        <a:pt x="1672167" y="872339"/>
                        <a:pt x="1663700" y="870222"/>
                      </a:cubicBezTo>
                      <a:cubicBezTo>
                        <a:pt x="1655013" y="864431"/>
                        <a:pt x="1624173" y="844379"/>
                        <a:pt x="1619250" y="838472"/>
                      </a:cubicBezTo>
                      <a:cubicBezTo>
                        <a:pt x="1614965" y="833330"/>
                        <a:pt x="1616613" y="824991"/>
                        <a:pt x="1612900" y="819422"/>
                      </a:cubicBezTo>
                      <a:cubicBezTo>
                        <a:pt x="1607919" y="811950"/>
                        <a:pt x="1599599" y="807271"/>
                        <a:pt x="1593850" y="800372"/>
                      </a:cubicBezTo>
                      <a:cubicBezTo>
                        <a:pt x="1588964" y="794509"/>
                        <a:pt x="1585586" y="787532"/>
                        <a:pt x="1581150" y="781322"/>
                      </a:cubicBezTo>
                      <a:cubicBezTo>
                        <a:pt x="1541768" y="726188"/>
                        <a:pt x="1579330" y="781767"/>
                        <a:pt x="1549400" y="736872"/>
                      </a:cubicBezTo>
                      <a:cubicBezTo>
                        <a:pt x="1547283" y="726289"/>
                        <a:pt x="1548770" y="714274"/>
                        <a:pt x="1543050" y="705122"/>
                      </a:cubicBezTo>
                      <a:cubicBezTo>
                        <a:pt x="1537441" y="696147"/>
                        <a:pt x="1524681" y="693982"/>
                        <a:pt x="1517650" y="686072"/>
                      </a:cubicBezTo>
                      <a:cubicBezTo>
                        <a:pt x="1507509" y="674664"/>
                        <a:pt x="1500717" y="660672"/>
                        <a:pt x="1492250" y="647972"/>
                      </a:cubicBezTo>
                      <a:cubicBezTo>
                        <a:pt x="1488017" y="641622"/>
                        <a:pt x="1486790" y="631335"/>
                        <a:pt x="1479550" y="628922"/>
                      </a:cubicBezTo>
                      <a:cubicBezTo>
                        <a:pt x="1464004" y="623740"/>
                        <a:pt x="1448832" y="619680"/>
                        <a:pt x="1435100" y="609872"/>
                      </a:cubicBezTo>
                      <a:cubicBezTo>
                        <a:pt x="1427792" y="604652"/>
                        <a:pt x="1423139" y="596335"/>
                        <a:pt x="1416050" y="590822"/>
                      </a:cubicBezTo>
                      <a:cubicBezTo>
                        <a:pt x="1404002" y="581451"/>
                        <a:pt x="1390650" y="573889"/>
                        <a:pt x="1377950" y="565422"/>
                      </a:cubicBezTo>
                      <a:lnTo>
                        <a:pt x="1358900" y="552722"/>
                      </a:lnTo>
                      <a:cubicBezTo>
                        <a:pt x="1354667" y="546372"/>
                        <a:pt x="1351596" y="539068"/>
                        <a:pt x="1346200" y="533672"/>
                      </a:cubicBezTo>
                      <a:cubicBezTo>
                        <a:pt x="1315156" y="502628"/>
                        <a:pt x="1337028" y="541433"/>
                        <a:pt x="1314450" y="501922"/>
                      </a:cubicBezTo>
                      <a:cubicBezTo>
                        <a:pt x="1274018" y="431166"/>
                        <a:pt x="1335581" y="529382"/>
                        <a:pt x="1282700" y="444772"/>
                      </a:cubicBezTo>
                      <a:cubicBezTo>
                        <a:pt x="1278655" y="438300"/>
                        <a:pt x="1275959" y="430490"/>
                        <a:pt x="1270000" y="425722"/>
                      </a:cubicBezTo>
                      <a:cubicBezTo>
                        <a:pt x="1264773" y="421541"/>
                        <a:pt x="1257300" y="421489"/>
                        <a:pt x="1250950" y="419372"/>
                      </a:cubicBezTo>
                      <a:cubicBezTo>
                        <a:pt x="1244600" y="413022"/>
                        <a:pt x="1239372" y="405303"/>
                        <a:pt x="1231900" y="400322"/>
                      </a:cubicBezTo>
                      <a:cubicBezTo>
                        <a:pt x="1226331" y="396609"/>
                        <a:pt x="1218077" y="398153"/>
                        <a:pt x="1212850" y="393972"/>
                      </a:cubicBezTo>
                      <a:cubicBezTo>
                        <a:pt x="1206891" y="389204"/>
                        <a:pt x="1205546" y="380318"/>
                        <a:pt x="1200150" y="374922"/>
                      </a:cubicBezTo>
                      <a:cubicBezTo>
                        <a:pt x="1181952" y="356724"/>
                        <a:pt x="1182708" y="366201"/>
                        <a:pt x="1162050" y="355872"/>
                      </a:cubicBezTo>
                      <a:cubicBezTo>
                        <a:pt x="1128456" y="339075"/>
                        <a:pt x="1156719" y="347528"/>
                        <a:pt x="1123950" y="324122"/>
                      </a:cubicBezTo>
                      <a:cubicBezTo>
                        <a:pt x="1116247" y="318620"/>
                        <a:pt x="1107017" y="315655"/>
                        <a:pt x="1098550" y="311422"/>
                      </a:cubicBezTo>
                      <a:cubicBezTo>
                        <a:pt x="1073150" y="313539"/>
                        <a:pt x="1047343" y="312773"/>
                        <a:pt x="1022350" y="317772"/>
                      </a:cubicBezTo>
                      <a:cubicBezTo>
                        <a:pt x="1014866" y="319269"/>
                        <a:pt x="1009163" y="325586"/>
                        <a:pt x="1003300" y="330472"/>
                      </a:cubicBezTo>
                      <a:cubicBezTo>
                        <a:pt x="983941" y="346605"/>
                        <a:pt x="981536" y="351621"/>
                        <a:pt x="971550" y="374922"/>
                      </a:cubicBezTo>
                      <a:cubicBezTo>
                        <a:pt x="968913" y="381074"/>
                        <a:pt x="969381" y="388745"/>
                        <a:pt x="965200" y="393972"/>
                      </a:cubicBezTo>
                      <a:cubicBezTo>
                        <a:pt x="960432" y="399931"/>
                        <a:pt x="952500" y="402439"/>
                        <a:pt x="946150" y="406672"/>
                      </a:cubicBezTo>
                      <a:cubicBezTo>
                        <a:pt x="937683" y="404555"/>
                        <a:pt x="927318" y="406069"/>
                        <a:pt x="920750" y="400322"/>
                      </a:cubicBezTo>
                      <a:cubicBezTo>
                        <a:pt x="909263" y="390271"/>
                        <a:pt x="903817" y="374922"/>
                        <a:pt x="895350" y="362222"/>
                      </a:cubicBezTo>
                      <a:cubicBezTo>
                        <a:pt x="880228" y="339539"/>
                        <a:pt x="878367" y="335556"/>
                        <a:pt x="857250" y="311422"/>
                      </a:cubicBezTo>
                      <a:cubicBezTo>
                        <a:pt x="851336" y="304664"/>
                        <a:pt x="844550" y="298722"/>
                        <a:pt x="838200" y="292372"/>
                      </a:cubicBezTo>
                      <a:cubicBezTo>
                        <a:pt x="827399" y="259968"/>
                        <a:pt x="838745" y="284541"/>
                        <a:pt x="812800" y="254272"/>
                      </a:cubicBezTo>
                      <a:cubicBezTo>
                        <a:pt x="763924" y="197250"/>
                        <a:pt x="821970" y="257092"/>
                        <a:pt x="774700" y="209822"/>
                      </a:cubicBezTo>
                      <a:cubicBezTo>
                        <a:pt x="770467" y="197122"/>
                        <a:pt x="769426" y="182861"/>
                        <a:pt x="762000" y="171722"/>
                      </a:cubicBezTo>
                      <a:cubicBezTo>
                        <a:pt x="757767" y="165372"/>
                        <a:pt x="752400" y="159646"/>
                        <a:pt x="749300" y="152672"/>
                      </a:cubicBezTo>
                      <a:cubicBezTo>
                        <a:pt x="740713" y="133352"/>
                        <a:pt x="733833" y="87788"/>
                        <a:pt x="711200" y="76472"/>
                      </a:cubicBezTo>
                      <a:lnTo>
                        <a:pt x="685800" y="63772"/>
                      </a:lnTo>
                      <a:cubicBezTo>
                        <a:pt x="664391" y="31659"/>
                        <a:pt x="684722" y="53708"/>
                        <a:pt x="654050" y="38372"/>
                      </a:cubicBezTo>
                      <a:cubicBezTo>
                        <a:pt x="647224" y="34959"/>
                        <a:pt x="642015" y="28678"/>
                        <a:pt x="635000" y="25672"/>
                      </a:cubicBezTo>
                      <a:cubicBezTo>
                        <a:pt x="597851" y="9751"/>
                        <a:pt x="629708" y="9797"/>
                        <a:pt x="628650" y="6622"/>
                      </a:cubicBezTo>
                      <a:close/>
                    </a:path>
                  </a:pathLst>
                </a:custGeom>
                <a:solidFill>
                  <a:srgbClr val="BF8C59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2" name="자유형 121"/>
                <p:cNvSpPr/>
                <p:nvPr/>
              </p:nvSpPr>
              <p:spPr>
                <a:xfrm>
                  <a:off x="3638550" y="4241800"/>
                  <a:ext cx="2235329" cy="2198244"/>
                </a:xfrm>
                <a:custGeom>
                  <a:avLst/>
                  <a:gdLst>
                    <a:gd name="connsiteX0" fmla="*/ 692150 w 2235329"/>
                    <a:gd name="connsiteY0" fmla="*/ 6350 h 2198244"/>
                    <a:gd name="connsiteX1" fmla="*/ 603250 w 2235329"/>
                    <a:gd name="connsiteY1" fmla="*/ 76200 h 2198244"/>
                    <a:gd name="connsiteX2" fmla="*/ 565150 w 2235329"/>
                    <a:gd name="connsiteY2" fmla="*/ 38100 h 2198244"/>
                    <a:gd name="connsiteX3" fmla="*/ 444500 w 2235329"/>
                    <a:gd name="connsiteY3" fmla="*/ 165100 h 2198244"/>
                    <a:gd name="connsiteX4" fmla="*/ 419100 w 2235329"/>
                    <a:gd name="connsiteY4" fmla="*/ 260350 h 2198244"/>
                    <a:gd name="connsiteX5" fmla="*/ 311150 w 2235329"/>
                    <a:gd name="connsiteY5" fmla="*/ 254000 h 2198244"/>
                    <a:gd name="connsiteX6" fmla="*/ 247650 w 2235329"/>
                    <a:gd name="connsiteY6" fmla="*/ 330200 h 2198244"/>
                    <a:gd name="connsiteX7" fmla="*/ 76200 w 2235329"/>
                    <a:gd name="connsiteY7" fmla="*/ 298450 h 2198244"/>
                    <a:gd name="connsiteX8" fmla="*/ 69850 w 2235329"/>
                    <a:gd name="connsiteY8" fmla="*/ 393700 h 2198244"/>
                    <a:gd name="connsiteX9" fmla="*/ 101600 w 2235329"/>
                    <a:gd name="connsiteY9" fmla="*/ 565150 h 2198244"/>
                    <a:gd name="connsiteX10" fmla="*/ 101600 w 2235329"/>
                    <a:gd name="connsiteY10" fmla="*/ 622300 h 2198244"/>
                    <a:gd name="connsiteX11" fmla="*/ 0 w 2235329"/>
                    <a:gd name="connsiteY11" fmla="*/ 749300 h 2198244"/>
                    <a:gd name="connsiteX12" fmla="*/ 95250 w 2235329"/>
                    <a:gd name="connsiteY12" fmla="*/ 996950 h 2198244"/>
                    <a:gd name="connsiteX13" fmla="*/ 120650 w 2235329"/>
                    <a:gd name="connsiteY13" fmla="*/ 1104900 h 2198244"/>
                    <a:gd name="connsiteX14" fmla="*/ 209550 w 2235329"/>
                    <a:gd name="connsiteY14" fmla="*/ 1162050 h 2198244"/>
                    <a:gd name="connsiteX15" fmla="*/ 298450 w 2235329"/>
                    <a:gd name="connsiteY15" fmla="*/ 1174750 h 2198244"/>
                    <a:gd name="connsiteX16" fmla="*/ 501650 w 2235329"/>
                    <a:gd name="connsiteY16" fmla="*/ 1149350 h 2198244"/>
                    <a:gd name="connsiteX17" fmla="*/ 679450 w 2235329"/>
                    <a:gd name="connsiteY17" fmla="*/ 1022350 h 2198244"/>
                    <a:gd name="connsiteX18" fmla="*/ 711200 w 2235329"/>
                    <a:gd name="connsiteY18" fmla="*/ 1035050 h 2198244"/>
                    <a:gd name="connsiteX19" fmla="*/ 711200 w 2235329"/>
                    <a:gd name="connsiteY19" fmla="*/ 1035050 h 2198244"/>
                    <a:gd name="connsiteX20" fmla="*/ 742950 w 2235329"/>
                    <a:gd name="connsiteY20" fmla="*/ 1123950 h 2198244"/>
                    <a:gd name="connsiteX21" fmla="*/ 768350 w 2235329"/>
                    <a:gd name="connsiteY21" fmla="*/ 1162050 h 2198244"/>
                    <a:gd name="connsiteX22" fmla="*/ 774700 w 2235329"/>
                    <a:gd name="connsiteY22" fmla="*/ 1181100 h 2198244"/>
                    <a:gd name="connsiteX23" fmla="*/ 781050 w 2235329"/>
                    <a:gd name="connsiteY23" fmla="*/ 1212850 h 2198244"/>
                    <a:gd name="connsiteX24" fmla="*/ 787400 w 2235329"/>
                    <a:gd name="connsiteY24" fmla="*/ 1238250 h 2198244"/>
                    <a:gd name="connsiteX25" fmla="*/ 781050 w 2235329"/>
                    <a:gd name="connsiteY25" fmla="*/ 1263650 h 2198244"/>
                    <a:gd name="connsiteX26" fmla="*/ 762000 w 2235329"/>
                    <a:gd name="connsiteY26" fmla="*/ 1282700 h 2198244"/>
                    <a:gd name="connsiteX27" fmla="*/ 742950 w 2235329"/>
                    <a:gd name="connsiteY27" fmla="*/ 1308100 h 2198244"/>
                    <a:gd name="connsiteX28" fmla="*/ 723900 w 2235329"/>
                    <a:gd name="connsiteY28" fmla="*/ 1397000 h 2198244"/>
                    <a:gd name="connsiteX29" fmla="*/ 717550 w 2235329"/>
                    <a:gd name="connsiteY29" fmla="*/ 1422400 h 2198244"/>
                    <a:gd name="connsiteX30" fmla="*/ 704850 w 2235329"/>
                    <a:gd name="connsiteY30" fmla="*/ 1441450 h 2198244"/>
                    <a:gd name="connsiteX31" fmla="*/ 730250 w 2235329"/>
                    <a:gd name="connsiteY31" fmla="*/ 1479550 h 2198244"/>
                    <a:gd name="connsiteX32" fmla="*/ 742950 w 2235329"/>
                    <a:gd name="connsiteY32" fmla="*/ 1498600 h 2198244"/>
                    <a:gd name="connsiteX33" fmla="*/ 749300 w 2235329"/>
                    <a:gd name="connsiteY33" fmla="*/ 1524000 h 2198244"/>
                    <a:gd name="connsiteX34" fmla="*/ 755650 w 2235329"/>
                    <a:gd name="connsiteY34" fmla="*/ 1562100 h 2198244"/>
                    <a:gd name="connsiteX35" fmla="*/ 768350 w 2235329"/>
                    <a:gd name="connsiteY35" fmla="*/ 1587500 h 2198244"/>
                    <a:gd name="connsiteX36" fmla="*/ 774700 w 2235329"/>
                    <a:gd name="connsiteY36" fmla="*/ 1682750 h 2198244"/>
                    <a:gd name="connsiteX37" fmla="*/ 781050 w 2235329"/>
                    <a:gd name="connsiteY37" fmla="*/ 1720850 h 2198244"/>
                    <a:gd name="connsiteX38" fmla="*/ 800100 w 2235329"/>
                    <a:gd name="connsiteY38" fmla="*/ 1733550 h 2198244"/>
                    <a:gd name="connsiteX39" fmla="*/ 844550 w 2235329"/>
                    <a:gd name="connsiteY39" fmla="*/ 1714500 h 2198244"/>
                    <a:gd name="connsiteX40" fmla="*/ 889000 w 2235329"/>
                    <a:gd name="connsiteY40" fmla="*/ 1689100 h 2198244"/>
                    <a:gd name="connsiteX41" fmla="*/ 914400 w 2235329"/>
                    <a:gd name="connsiteY41" fmla="*/ 1695450 h 2198244"/>
                    <a:gd name="connsiteX42" fmla="*/ 927100 w 2235329"/>
                    <a:gd name="connsiteY42" fmla="*/ 1727200 h 2198244"/>
                    <a:gd name="connsiteX43" fmla="*/ 939800 w 2235329"/>
                    <a:gd name="connsiteY43" fmla="*/ 1746250 h 2198244"/>
                    <a:gd name="connsiteX44" fmla="*/ 946150 w 2235329"/>
                    <a:gd name="connsiteY44" fmla="*/ 1790700 h 2198244"/>
                    <a:gd name="connsiteX45" fmla="*/ 952500 w 2235329"/>
                    <a:gd name="connsiteY45" fmla="*/ 1816100 h 2198244"/>
                    <a:gd name="connsiteX46" fmla="*/ 990600 w 2235329"/>
                    <a:gd name="connsiteY46" fmla="*/ 1854200 h 2198244"/>
                    <a:gd name="connsiteX47" fmla="*/ 1003300 w 2235329"/>
                    <a:gd name="connsiteY47" fmla="*/ 1873250 h 2198244"/>
                    <a:gd name="connsiteX48" fmla="*/ 1022350 w 2235329"/>
                    <a:gd name="connsiteY48" fmla="*/ 1885950 h 2198244"/>
                    <a:gd name="connsiteX49" fmla="*/ 1060450 w 2235329"/>
                    <a:gd name="connsiteY49" fmla="*/ 1924050 h 2198244"/>
                    <a:gd name="connsiteX50" fmla="*/ 1079500 w 2235329"/>
                    <a:gd name="connsiteY50" fmla="*/ 1943100 h 2198244"/>
                    <a:gd name="connsiteX51" fmla="*/ 1098550 w 2235329"/>
                    <a:gd name="connsiteY51" fmla="*/ 1955800 h 2198244"/>
                    <a:gd name="connsiteX52" fmla="*/ 1111250 w 2235329"/>
                    <a:gd name="connsiteY52" fmla="*/ 1981200 h 2198244"/>
                    <a:gd name="connsiteX53" fmla="*/ 1130300 w 2235329"/>
                    <a:gd name="connsiteY53" fmla="*/ 1987550 h 2198244"/>
                    <a:gd name="connsiteX54" fmla="*/ 1219200 w 2235329"/>
                    <a:gd name="connsiteY54" fmla="*/ 1993900 h 2198244"/>
                    <a:gd name="connsiteX55" fmla="*/ 1257300 w 2235329"/>
                    <a:gd name="connsiteY55" fmla="*/ 2032000 h 2198244"/>
                    <a:gd name="connsiteX56" fmla="*/ 1308100 w 2235329"/>
                    <a:gd name="connsiteY56" fmla="*/ 2082800 h 2198244"/>
                    <a:gd name="connsiteX57" fmla="*/ 1320800 w 2235329"/>
                    <a:gd name="connsiteY57" fmla="*/ 2101850 h 2198244"/>
                    <a:gd name="connsiteX58" fmla="*/ 1339850 w 2235329"/>
                    <a:gd name="connsiteY58" fmla="*/ 2108200 h 2198244"/>
                    <a:gd name="connsiteX59" fmla="*/ 1454150 w 2235329"/>
                    <a:gd name="connsiteY59" fmla="*/ 2120900 h 2198244"/>
                    <a:gd name="connsiteX60" fmla="*/ 1473200 w 2235329"/>
                    <a:gd name="connsiteY60" fmla="*/ 2127250 h 2198244"/>
                    <a:gd name="connsiteX61" fmla="*/ 1498600 w 2235329"/>
                    <a:gd name="connsiteY61" fmla="*/ 2133600 h 2198244"/>
                    <a:gd name="connsiteX62" fmla="*/ 1517650 w 2235329"/>
                    <a:gd name="connsiteY62" fmla="*/ 2146300 h 2198244"/>
                    <a:gd name="connsiteX63" fmla="*/ 1536700 w 2235329"/>
                    <a:gd name="connsiteY63" fmla="*/ 2165350 h 2198244"/>
                    <a:gd name="connsiteX64" fmla="*/ 1568450 w 2235329"/>
                    <a:gd name="connsiteY64" fmla="*/ 2171700 h 2198244"/>
                    <a:gd name="connsiteX65" fmla="*/ 1625600 w 2235329"/>
                    <a:gd name="connsiteY65" fmla="*/ 2197100 h 2198244"/>
                    <a:gd name="connsiteX66" fmla="*/ 1689100 w 2235329"/>
                    <a:gd name="connsiteY66" fmla="*/ 2190750 h 2198244"/>
                    <a:gd name="connsiteX67" fmla="*/ 1695450 w 2235329"/>
                    <a:gd name="connsiteY67" fmla="*/ 2139950 h 2198244"/>
                    <a:gd name="connsiteX68" fmla="*/ 1720850 w 2235329"/>
                    <a:gd name="connsiteY68" fmla="*/ 2101850 h 2198244"/>
                    <a:gd name="connsiteX69" fmla="*/ 1733550 w 2235329"/>
                    <a:gd name="connsiteY69" fmla="*/ 2082800 h 2198244"/>
                    <a:gd name="connsiteX70" fmla="*/ 1746250 w 2235329"/>
                    <a:gd name="connsiteY70" fmla="*/ 2063750 h 2198244"/>
                    <a:gd name="connsiteX71" fmla="*/ 1765300 w 2235329"/>
                    <a:gd name="connsiteY71" fmla="*/ 2044700 h 2198244"/>
                    <a:gd name="connsiteX72" fmla="*/ 1778000 w 2235329"/>
                    <a:gd name="connsiteY72" fmla="*/ 2019300 h 2198244"/>
                    <a:gd name="connsiteX73" fmla="*/ 1790700 w 2235329"/>
                    <a:gd name="connsiteY73" fmla="*/ 2000250 h 2198244"/>
                    <a:gd name="connsiteX74" fmla="*/ 1809750 w 2235329"/>
                    <a:gd name="connsiteY74" fmla="*/ 1962150 h 2198244"/>
                    <a:gd name="connsiteX75" fmla="*/ 2006600 w 2235329"/>
                    <a:gd name="connsiteY75" fmla="*/ 1943100 h 2198244"/>
                    <a:gd name="connsiteX76" fmla="*/ 2032000 w 2235329"/>
                    <a:gd name="connsiteY76" fmla="*/ 1924050 h 2198244"/>
                    <a:gd name="connsiteX77" fmla="*/ 2038350 w 2235329"/>
                    <a:gd name="connsiteY77" fmla="*/ 1905000 h 2198244"/>
                    <a:gd name="connsiteX78" fmla="*/ 2057400 w 2235329"/>
                    <a:gd name="connsiteY78" fmla="*/ 1879600 h 2198244"/>
                    <a:gd name="connsiteX79" fmla="*/ 2070100 w 2235329"/>
                    <a:gd name="connsiteY79" fmla="*/ 1860550 h 2198244"/>
                    <a:gd name="connsiteX80" fmla="*/ 2076450 w 2235329"/>
                    <a:gd name="connsiteY80" fmla="*/ 1828800 h 2198244"/>
                    <a:gd name="connsiteX81" fmla="*/ 2089150 w 2235329"/>
                    <a:gd name="connsiteY81" fmla="*/ 1809750 h 2198244"/>
                    <a:gd name="connsiteX82" fmla="*/ 2095500 w 2235329"/>
                    <a:gd name="connsiteY82" fmla="*/ 1771650 h 2198244"/>
                    <a:gd name="connsiteX83" fmla="*/ 2101850 w 2235329"/>
                    <a:gd name="connsiteY83" fmla="*/ 1746250 h 2198244"/>
                    <a:gd name="connsiteX84" fmla="*/ 2108200 w 2235329"/>
                    <a:gd name="connsiteY84" fmla="*/ 1708150 h 2198244"/>
                    <a:gd name="connsiteX85" fmla="*/ 2133600 w 2235329"/>
                    <a:gd name="connsiteY85" fmla="*/ 1676400 h 2198244"/>
                    <a:gd name="connsiteX86" fmla="*/ 2139950 w 2235329"/>
                    <a:gd name="connsiteY86" fmla="*/ 1644650 h 2198244"/>
                    <a:gd name="connsiteX87" fmla="*/ 2171700 w 2235329"/>
                    <a:gd name="connsiteY87" fmla="*/ 1606550 h 2198244"/>
                    <a:gd name="connsiteX88" fmla="*/ 2197100 w 2235329"/>
                    <a:gd name="connsiteY88" fmla="*/ 1568450 h 2198244"/>
                    <a:gd name="connsiteX89" fmla="*/ 2203450 w 2235329"/>
                    <a:gd name="connsiteY89" fmla="*/ 1549400 h 2198244"/>
                    <a:gd name="connsiteX90" fmla="*/ 2228850 w 2235329"/>
                    <a:gd name="connsiteY90" fmla="*/ 1511300 h 2198244"/>
                    <a:gd name="connsiteX91" fmla="*/ 2228850 w 2235329"/>
                    <a:gd name="connsiteY91" fmla="*/ 1390650 h 2198244"/>
                    <a:gd name="connsiteX92" fmla="*/ 2222500 w 2235329"/>
                    <a:gd name="connsiteY92" fmla="*/ 1371600 h 2198244"/>
                    <a:gd name="connsiteX93" fmla="*/ 2203450 w 2235329"/>
                    <a:gd name="connsiteY93" fmla="*/ 1289050 h 2198244"/>
                    <a:gd name="connsiteX94" fmla="*/ 2203450 w 2235329"/>
                    <a:gd name="connsiteY94" fmla="*/ 1212850 h 2198244"/>
                    <a:gd name="connsiteX95" fmla="*/ 1993900 w 2235329"/>
                    <a:gd name="connsiteY95" fmla="*/ 1187450 h 2198244"/>
                    <a:gd name="connsiteX96" fmla="*/ 1962150 w 2235329"/>
                    <a:gd name="connsiteY96" fmla="*/ 1104900 h 2198244"/>
                    <a:gd name="connsiteX97" fmla="*/ 1949450 w 2235329"/>
                    <a:gd name="connsiteY97" fmla="*/ 889000 h 2198244"/>
                    <a:gd name="connsiteX98" fmla="*/ 2139950 w 2235329"/>
                    <a:gd name="connsiteY98" fmla="*/ 774700 h 2198244"/>
                    <a:gd name="connsiteX99" fmla="*/ 2044700 w 2235329"/>
                    <a:gd name="connsiteY99" fmla="*/ 469900 h 2198244"/>
                    <a:gd name="connsiteX100" fmla="*/ 1987550 w 2235329"/>
                    <a:gd name="connsiteY100" fmla="*/ 406400 h 2198244"/>
                    <a:gd name="connsiteX101" fmla="*/ 2038350 w 2235329"/>
                    <a:gd name="connsiteY101" fmla="*/ 285750 h 2198244"/>
                    <a:gd name="connsiteX102" fmla="*/ 1987550 w 2235329"/>
                    <a:gd name="connsiteY102" fmla="*/ 234950 h 2198244"/>
                    <a:gd name="connsiteX103" fmla="*/ 1968500 w 2235329"/>
                    <a:gd name="connsiteY103" fmla="*/ 222250 h 2198244"/>
                    <a:gd name="connsiteX104" fmla="*/ 1949450 w 2235329"/>
                    <a:gd name="connsiteY104" fmla="*/ 203200 h 2198244"/>
                    <a:gd name="connsiteX105" fmla="*/ 1924050 w 2235329"/>
                    <a:gd name="connsiteY105" fmla="*/ 196850 h 2198244"/>
                    <a:gd name="connsiteX106" fmla="*/ 1905000 w 2235329"/>
                    <a:gd name="connsiteY106" fmla="*/ 177800 h 2198244"/>
                    <a:gd name="connsiteX107" fmla="*/ 1866900 w 2235329"/>
                    <a:gd name="connsiteY107" fmla="*/ 152400 h 2198244"/>
                    <a:gd name="connsiteX108" fmla="*/ 1828800 w 2235329"/>
                    <a:gd name="connsiteY108" fmla="*/ 120650 h 2198244"/>
                    <a:gd name="connsiteX109" fmla="*/ 1797050 w 2235329"/>
                    <a:gd name="connsiteY109" fmla="*/ 114300 h 2198244"/>
                    <a:gd name="connsiteX110" fmla="*/ 1765300 w 2235329"/>
                    <a:gd name="connsiteY110" fmla="*/ 133350 h 2198244"/>
                    <a:gd name="connsiteX111" fmla="*/ 1746250 w 2235329"/>
                    <a:gd name="connsiteY111" fmla="*/ 139700 h 2198244"/>
                    <a:gd name="connsiteX112" fmla="*/ 1708150 w 2235329"/>
                    <a:gd name="connsiteY112" fmla="*/ 171450 h 2198244"/>
                    <a:gd name="connsiteX113" fmla="*/ 1689100 w 2235329"/>
                    <a:gd name="connsiteY113" fmla="*/ 184150 h 2198244"/>
                    <a:gd name="connsiteX114" fmla="*/ 1670050 w 2235329"/>
                    <a:gd name="connsiteY114" fmla="*/ 203200 h 2198244"/>
                    <a:gd name="connsiteX115" fmla="*/ 1631950 w 2235329"/>
                    <a:gd name="connsiteY115" fmla="*/ 215900 h 2198244"/>
                    <a:gd name="connsiteX116" fmla="*/ 1593850 w 2235329"/>
                    <a:gd name="connsiteY116" fmla="*/ 247650 h 2198244"/>
                    <a:gd name="connsiteX117" fmla="*/ 1555750 w 2235329"/>
                    <a:gd name="connsiteY117" fmla="*/ 266700 h 2198244"/>
                    <a:gd name="connsiteX118" fmla="*/ 1492250 w 2235329"/>
                    <a:gd name="connsiteY118" fmla="*/ 260350 h 2198244"/>
                    <a:gd name="connsiteX119" fmla="*/ 1454150 w 2235329"/>
                    <a:gd name="connsiteY119" fmla="*/ 247650 h 2198244"/>
                    <a:gd name="connsiteX120" fmla="*/ 1435100 w 2235329"/>
                    <a:gd name="connsiteY120" fmla="*/ 228600 h 2198244"/>
                    <a:gd name="connsiteX121" fmla="*/ 1416050 w 2235329"/>
                    <a:gd name="connsiteY121" fmla="*/ 215900 h 2198244"/>
                    <a:gd name="connsiteX122" fmla="*/ 1403350 w 2235329"/>
                    <a:gd name="connsiteY122" fmla="*/ 196850 h 2198244"/>
                    <a:gd name="connsiteX123" fmla="*/ 1377950 w 2235329"/>
                    <a:gd name="connsiteY123" fmla="*/ 165100 h 2198244"/>
                    <a:gd name="connsiteX124" fmla="*/ 1346200 w 2235329"/>
                    <a:gd name="connsiteY124" fmla="*/ 171450 h 2198244"/>
                    <a:gd name="connsiteX125" fmla="*/ 1308100 w 2235329"/>
                    <a:gd name="connsiteY125" fmla="*/ 184150 h 2198244"/>
                    <a:gd name="connsiteX126" fmla="*/ 1143000 w 2235329"/>
                    <a:gd name="connsiteY126" fmla="*/ 177800 h 2198244"/>
                    <a:gd name="connsiteX127" fmla="*/ 1130300 w 2235329"/>
                    <a:gd name="connsiteY127" fmla="*/ 158750 h 2198244"/>
                    <a:gd name="connsiteX128" fmla="*/ 1111250 w 2235329"/>
                    <a:gd name="connsiteY128" fmla="*/ 120650 h 2198244"/>
                    <a:gd name="connsiteX129" fmla="*/ 1085850 w 2235329"/>
                    <a:gd name="connsiteY129" fmla="*/ 114300 h 2198244"/>
                    <a:gd name="connsiteX130" fmla="*/ 1060450 w 2235329"/>
                    <a:gd name="connsiteY130" fmla="*/ 101600 h 2198244"/>
                    <a:gd name="connsiteX131" fmla="*/ 1003300 w 2235329"/>
                    <a:gd name="connsiteY131" fmla="*/ 76200 h 2198244"/>
                    <a:gd name="connsiteX132" fmla="*/ 971550 w 2235329"/>
                    <a:gd name="connsiteY132" fmla="*/ 38100 h 2198244"/>
                    <a:gd name="connsiteX133" fmla="*/ 952500 w 2235329"/>
                    <a:gd name="connsiteY133" fmla="*/ 12700 h 2198244"/>
                    <a:gd name="connsiteX134" fmla="*/ 927100 w 2235329"/>
                    <a:gd name="connsiteY134" fmla="*/ 0 h 2198244"/>
                    <a:gd name="connsiteX135" fmla="*/ 901700 w 2235329"/>
                    <a:gd name="connsiteY135" fmla="*/ 6350 h 2198244"/>
                    <a:gd name="connsiteX136" fmla="*/ 876300 w 2235329"/>
                    <a:gd name="connsiteY136" fmla="*/ 50800 h 2198244"/>
                    <a:gd name="connsiteX137" fmla="*/ 863600 w 2235329"/>
                    <a:gd name="connsiteY137" fmla="*/ 152400 h 2198244"/>
                    <a:gd name="connsiteX138" fmla="*/ 838200 w 2235329"/>
                    <a:gd name="connsiteY138" fmla="*/ 190500 h 2198244"/>
                    <a:gd name="connsiteX139" fmla="*/ 819150 w 2235329"/>
                    <a:gd name="connsiteY139" fmla="*/ 196850 h 2198244"/>
                    <a:gd name="connsiteX140" fmla="*/ 768350 w 2235329"/>
                    <a:gd name="connsiteY140" fmla="*/ 190500 h 2198244"/>
                    <a:gd name="connsiteX141" fmla="*/ 749300 w 2235329"/>
                    <a:gd name="connsiteY141" fmla="*/ 177800 h 2198244"/>
                    <a:gd name="connsiteX142" fmla="*/ 698500 w 2235329"/>
                    <a:gd name="connsiteY142" fmla="*/ 133350 h 2198244"/>
                    <a:gd name="connsiteX143" fmla="*/ 692150 w 2235329"/>
                    <a:gd name="connsiteY143" fmla="*/ 114300 h 2198244"/>
                    <a:gd name="connsiteX144" fmla="*/ 673100 w 2235329"/>
                    <a:gd name="connsiteY144" fmla="*/ 76200 h 2198244"/>
                    <a:gd name="connsiteX145" fmla="*/ 692150 w 2235329"/>
                    <a:gd name="connsiteY145" fmla="*/ 6350 h 2198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2235329" h="2198244">
                      <a:moveTo>
                        <a:pt x="692150" y="6350"/>
                      </a:moveTo>
                      <a:lnTo>
                        <a:pt x="603250" y="76200"/>
                      </a:lnTo>
                      <a:lnTo>
                        <a:pt x="565150" y="38100"/>
                      </a:lnTo>
                      <a:lnTo>
                        <a:pt x="444500" y="165100"/>
                      </a:lnTo>
                      <a:lnTo>
                        <a:pt x="419100" y="260350"/>
                      </a:lnTo>
                      <a:lnTo>
                        <a:pt x="311150" y="254000"/>
                      </a:lnTo>
                      <a:lnTo>
                        <a:pt x="247650" y="330200"/>
                      </a:lnTo>
                      <a:lnTo>
                        <a:pt x="76200" y="298450"/>
                      </a:lnTo>
                      <a:lnTo>
                        <a:pt x="69850" y="393700"/>
                      </a:lnTo>
                      <a:lnTo>
                        <a:pt x="101600" y="565150"/>
                      </a:lnTo>
                      <a:lnTo>
                        <a:pt x="101600" y="622300"/>
                      </a:lnTo>
                      <a:lnTo>
                        <a:pt x="0" y="749300"/>
                      </a:lnTo>
                      <a:lnTo>
                        <a:pt x="95250" y="996950"/>
                      </a:lnTo>
                      <a:lnTo>
                        <a:pt x="120650" y="1104900"/>
                      </a:lnTo>
                      <a:lnTo>
                        <a:pt x="209550" y="1162050"/>
                      </a:lnTo>
                      <a:lnTo>
                        <a:pt x="298450" y="1174750"/>
                      </a:lnTo>
                      <a:lnTo>
                        <a:pt x="501650" y="1149350"/>
                      </a:lnTo>
                      <a:lnTo>
                        <a:pt x="679450" y="1022350"/>
                      </a:lnTo>
                      <a:lnTo>
                        <a:pt x="711200" y="1035050"/>
                      </a:lnTo>
                      <a:lnTo>
                        <a:pt x="711200" y="1035050"/>
                      </a:lnTo>
                      <a:cubicBezTo>
                        <a:pt x="713563" y="1042138"/>
                        <a:pt x="734311" y="1108112"/>
                        <a:pt x="742950" y="1123950"/>
                      </a:cubicBezTo>
                      <a:cubicBezTo>
                        <a:pt x="750259" y="1137350"/>
                        <a:pt x="763523" y="1147570"/>
                        <a:pt x="768350" y="1162050"/>
                      </a:cubicBezTo>
                      <a:cubicBezTo>
                        <a:pt x="770467" y="1168400"/>
                        <a:pt x="773077" y="1174606"/>
                        <a:pt x="774700" y="1181100"/>
                      </a:cubicBezTo>
                      <a:cubicBezTo>
                        <a:pt x="777318" y="1191571"/>
                        <a:pt x="778709" y="1202314"/>
                        <a:pt x="781050" y="1212850"/>
                      </a:cubicBezTo>
                      <a:cubicBezTo>
                        <a:pt x="782943" y="1221369"/>
                        <a:pt x="785283" y="1229783"/>
                        <a:pt x="787400" y="1238250"/>
                      </a:cubicBezTo>
                      <a:cubicBezTo>
                        <a:pt x="785283" y="1246717"/>
                        <a:pt x="785380" y="1256073"/>
                        <a:pt x="781050" y="1263650"/>
                      </a:cubicBezTo>
                      <a:cubicBezTo>
                        <a:pt x="776595" y="1271447"/>
                        <a:pt x="767844" y="1275882"/>
                        <a:pt x="762000" y="1282700"/>
                      </a:cubicBezTo>
                      <a:cubicBezTo>
                        <a:pt x="755112" y="1290735"/>
                        <a:pt x="749300" y="1299633"/>
                        <a:pt x="742950" y="1308100"/>
                      </a:cubicBezTo>
                      <a:cubicBezTo>
                        <a:pt x="728134" y="1352549"/>
                        <a:pt x="741272" y="1310141"/>
                        <a:pt x="723900" y="1397000"/>
                      </a:cubicBezTo>
                      <a:cubicBezTo>
                        <a:pt x="722188" y="1405558"/>
                        <a:pt x="720988" y="1414378"/>
                        <a:pt x="717550" y="1422400"/>
                      </a:cubicBezTo>
                      <a:cubicBezTo>
                        <a:pt x="714544" y="1429415"/>
                        <a:pt x="709083" y="1435100"/>
                        <a:pt x="704850" y="1441450"/>
                      </a:cubicBezTo>
                      <a:lnTo>
                        <a:pt x="730250" y="1479550"/>
                      </a:lnTo>
                      <a:lnTo>
                        <a:pt x="742950" y="1498600"/>
                      </a:lnTo>
                      <a:cubicBezTo>
                        <a:pt x="745067" y="1507067"/>
                        <a:pt x="747588" y="1515442"/>
                        <a:pt x="749300" y="1524000"/>
                      </a:cubicBezTo>
                      <a:cubicBezTo>
                        <a:pt x="751825" y="1536625"/>
                        <a:pt x="751950" y="1549768"/>
                        <a:pt x="755650" y="1562100"/>
                      </a:cubicBezTo>
                      <a:cubicBezTo>
                        <a:pt x="758370" y="1571167"/>
                        <a:pt x="764117" y="1579033"/>
                        <a:pt x="768350" y="1587500"/>
                      </a:cubicBezTo>
                      <a:cubicBezTo>
                        <a:pt x="770467" y="1619250"/>
                        <a:pt x="771683" y="1651073"/>
                        <a:pt x="774700" y="1682750"/>
                      </a:cubicBezTo>
                      <a:cubicBezTo>
                        <a:pt x="775921" y="1695567"/>
                        <a:pt x="775292" y="1709334"/>
                        <a:pt x="781050" y="1720850"/>
                      </a:cubicBezTo>
                      <a:cubicBezTo>
                        <a:pt x="784463" y="1727676"/>
                        <a:pt x="793750" y="1729317"/>
                        <a:pt x="800100" y="1733550"/>
                      </a:cubicBezTo>
                      <a:cubicBezTo>
                        <a:pt x="814917" y="1727200"/>
                        <a:pt x="830398" y="1722219"/>
                        <a:pt x="844550" y="1714500"/>
                      </a:cubicBezTo>
                      <a:cubicBezTo>
                        <a:pt x="904961" y="1681548"/>
                        <a:pt x="841153" y="1705049"/>
                        <a:pt x="889000" y="1689100"/>
                      </a:cubicBezTo>
                      <a:cubicBezTo>
                        <a:pt x="897467" y="1691217"/>
                        <a:pt x="908229" y="1689279"/>
                        <a:pt x="914400" y="1695450"/>
                      </a:cubicBezTo>
                      <a:cubicBezTo>
                        <a:pt x="922460" y="1703510"/>
                        <a:pt x="922002" y="1717005"/>
                        <a:pt x="927100" y="1727200"/>
                      </a:cubicBezTo>
                      <a:cubicBezTo>
                        <a:pt x="930513" y="1734026"/>
                        <a:pt x="935567" y="1739900"/>
                        <a:pt x="939800" y="1746250"/>
                      </a:cubicBezTo>
                      <a:cubicBezTo>
                        <a:pt x="941917" y="1761067"/>
                        <a:pt x="943473" y="1775974"/>
                        <a:pt x="946150" y="1790700"/>
                      </a:cubicBezTo>
                      <a:cubicBezTo>
                        <a:pt x="947711" y="1799286"/>
                        <a:pt x="947495" y="1808950"/>
                        <a:pt x="952500" y="1816100"/>
                      </a:cubicBezTo>
                      <a:cubicBezTo>
                        <a:pt x="962800" y="1830814"/>
                        <a:pt x="980637" y="1839256"/>
                        <a:pt x="990600" y="1854200"/>
                      </a:cubicBezTo>
                      <a:cubicBezTo>
                        <a:pt x="994833" y="1860550"/>
                        <a:pt x="997904" y="1867854"/>
                        <a:pt x="1003300" y="1873250"/>
                      </a:cubicBezTo>
                      <a:cubicBezTo>
                        <a:pt x="1008696" y="1878646"/>
                        <a:pt x="1016646" y="1880880"/>
                        <a:pt x="1022350" y="1885950"/>
                      </a:cubicBezTo>
                      <a:cubicBezTo>
                        <a:pt x="1035774" y="1897882"/>
                        <a:pt x="1047750" y="1911350"/>
                        <a:pt x="1060450" y="1924050"/>
                      </a:cubicBezTo>
                      <a:cubicBezTo>
                        <a:pt x="1066800" y="1930400"/>
                        <a:pt x="1072028" y="1938119"/>
                        <a:pt x="1079500" y="1943100"/>
                      </a:cubicBezTo>
                      <a:lnTo>
                        <a:pt x="1098550" y="1955800"/>
                      </a:lnTo>
                      <a:cubicBezTo>
                        <a:pt x="1102783" y="1964267"/>
                        <a:pt x="1104557" y="1974507"/>
                        <a:pt x="1111250" y="1981200"/>
                      </a:cubicBezTo>
                      <a:cubicBezTo>
                        <a:pt x="1115983" y="1985933"/>
                        <a:pt x="1123652" y="1986768"/>
                        <a:pt x="1130300" y="1987550"/>
                      </a:cubicBezTo>
                      <a:cubicBezTo>
                        <a:pt x="1159805" y="1991021"/>
                        <a:pt x="1189567" y="1991783"/>
                        <a:pt x="1219200" y="1993900"/>
                      </a:cubicBezTo>
                      <a:cubicBezTo>
                        <a:pt x="1231900" y="2006600"/>
                        <a:pt x="1247337" y="2017056"/>
                        <a:pt x="1257300" y="2032000"/>
                      </a:cubicBezTo>
                      <a:cubicBezTo>
                        <a:pt x="1287951" y="2077976"/>
                        <a:pt x="1269048" y="2063274"/>
                        <a:pt x="1308100" y="2082800"/>
                      </a:cubicBezTo>
                      <a:cubicBezTo>
                        <a:pt x="1312333" y="2089150"/>
                        <a:pt x="1314841" y="2097082"/>
                        <a:pt x="1320800" y="2101850"/>
                      </a:cubicBezTo>
                      <a:cubicBezTo>
                        <a:pt x="1326027" y="2106031"/>
                        <a:pt x="1333224" y="2107253"/>
                        <a:pt x="1339850" y="2108200"/>
                      </a:cubicBezTo>
                      <a:cubicBezTo>
                        <a:pt x="1377799" y="2113621"/>
                        <a:pt x="1416050" y="2116667"/>
                        <a:pt x="1454150" y="2120900"/>
                      </a:cubicBezTo>
                      <a:cubicBezTo>
                        <a:pt x="1460500" y="2123017"/>
                        <a:pt x="1466764" y="2125411"/>
                        <a:pt x="1473200" y="2127250"/>
                      </a:cubicBezTo>
                      <a:cubicBezTo>
                        <a:pt x="1481591" y="2129648"/>
                        <a:pt x="1490578" y="2130162"/>
                        <a:pt x="1498600" y="2133600"/>
                      </a:cubicBezTo>
                      <a:cubicBezTo>
                        <a:pt x="1505615" y="2136606"/>
                        <a:pt x="1511787" y="2141414"/>
                        <a:pt x="1517650" y="2146300"/>
                      </a:cubicBezTo>
                      <a:cubicBezTo>
                        <a:pt x="1524549" y="2152049"/>
                        <a:pt x="1528668" y="2161334"/>
                        <a:pt x="1536700" y="2165350"/>
                      </a:cubicBezTo>
                      <a:cubicBezTo>
                        <a:pt x="1546353" y="2170177"/>
                        <a:pt x="1558037" y="2168860"/>
                        <a:pt x="1568450" y="2171700"/>
                      </a:cubicBezTo>
                      <a:cubicBezTo>
                        <a:pt x="1606815" y="2182163"/>
                        <a:pt x="1599388" y="2179625"/>
                        <a:pt x="1625600" y="2197100"/>
                      </a:cubicBezTo>
                      <a:cubicBezTo>
                        <a:pt x="1646767" y="2194983"/>
                        <a:pt x="1672636" y="2204220"/>
                        <a:pt x="1689100" y="2190750"/>
                      </a:cubicBezTo>
                      <a:cubicBezTo>
                        <a:pt x="1702308" y="2179944"/>
                        <a:pt x="1689710" y="2156021"/>
                        <a:pt x="1695450" y="2139950"/>
                      </a:cubicBezTo>
                      <a:cubicBezTo>
                        <a:pt x="1700584" y="2125576"/>
                        <a:pt x="1712383" y="2114550"/>
                        <a:pt x="1720850" y="2101850"/>
                      </a:cubicBezTo>
                      <a:lnTo>
                        <a:pt x="1733550" y="2082800"/>
                      </a:lnTo>
                      <a:cubicBezTo>
                        <a:pt x="1737783" y="2076450"/>
                        <a:pt x="1740854" y="2069146"/>
                        <a:pt x="1746250" y="2063750"/>
                      </a:cubicBezTo>
                      <a:cubicBezTo>
                        <a:pt x="1752600" y="2057400"/>
                        <a:pt x="1760080" y="2052008"/>
                        <a:pt x="1765300" y="2044700"/>
                      </a:cubicBezTo>
                      <a:cubicBezTo>
                        <a:pt x="1770802" y="2036997"/>
                        <a:pt x="1773304" y="2027519"/>
                        <a:pt x="1778000" y="2019300"/>
                      </a:cubicBezTo>
                      <a:cubicBezTo>
                        <a:pt x="1781786" y="2012674"/>
                        <a:pt x="1787287" y="2007076"/>
                        <a:pt x="1790700" y="2000250"/>
                      </a:cubicBezTo>
                      <a:cubicBezTo>
                        <a:pt x="1801029" y="1979592"/>
                        <a:pt x="1791552" y="1980348"/>
                        <a:pt x="1809750" y="1962150"/>
                      </a:cubicBezTo>
                      <a:cubicBezTo>
                        <a:pt x="1854502" y="1917398"/>
                        <a:pt x="2004893" y="1943161"/>
                        <a:pt x="2006600" y="1943100"/>
                      </a:cubicBezTo>
                      <a:cubicBezTo>
                        <a:pt x="2015067" y="1936750"/>
                        <a:pt x="2025225" y="1932180"/>
                        <a:pt x="2032000" y="1924050"/>
                      </a:cubicBezTo>
                      <a:cubicBezTo>
                        <a:pt x="2036285" y="1918908"/>
                        <a:pt x="2035029" y="1910812"/>
                        <a:pt x="2038350" y="1905000"/>
                      </a:cubicBezTo>
                      <a:cubicBezTo>
                        <a:pt x="2043601" y="1895811"/>
                        <a:pt x="2051249" y="1888212"/>
                        <a:pt x="2057400" y="1879600"/>
                      </a:cubicBezTo>
                      <a:cubicBezTo>
                        <a:pt x="2061836" y="1873390"/>
                        <a:pt x="2065867" y="1866900"/>
                        <a:pt x="2070100" y="1860550"/>
                      </a:cubicBezTo>
                      <a:cubicBezTo>
                        <a:pt x="2072217" y="1849967"/>
                        <a:pt x="2072660" y="1838906"/>
                        <a:pt x="2076450" y="1828800"/>
                      </a:cubicBezTo>
                      <a:cubicBezTo>
                        <a:pt x="2079130" y="1821654"/>
                        <a:pt x="2086737" y="1816990"/>
                        <a:pt x="2089150" y="1809750"/>
                      </a:cubicBezTo>
                      <a:cubicBezTo>
                        <a:pt x="2093221" y="1797536"/>
                        <a:pt x="2092975" y="1784275"/>
                        <a:pt x="2095500" y="1771650"/>
                      </a:cubicBezTo>
                      <a:cubicBezTo>
                        <a:pt x="2097212" y="1763092"/>
                        <a:pt x="2100138" y="1754808"/>
                        <a:pt x="2101850" y="1746250"/>
                      </a:cubicBezTo>
                      <a:cubicBezTo>
                        <a:pt x="2104375" y="1733625"/>
                        <a:pt x="2102872" y="1719871"/>
                        <a:pt x="2108200" y="1708150"/>
                      </a:cubicBezTo>
                      <a:cubicBezTo>
                        <a:pt x="2113808" y="1695812"/>
                        <a:pt x="2125133" y="1686983"/>
                        <a:pt x="2133600" y="1676400"/>
                      </a:cubicBezTo>
                      <a:cubicBezTo>
                        <a:pt x="2135717" y="1665817"/>
                        <a:pt x="2136160" y="1654756"/>
                        <a:pt x="2139950" y="1644650"/>
                      </a:cubicBezTo>
                      <a:cubicBezTo>
                        <a:pt x="2146992" y="1625871"/>
                        <a:pt x="2159773" y="1621885"/>
                        <a:pt x="2171700" y="1606550"/>
                      </a:cubicBezTo>
                      <a:cubicBezTo>
                        <a:pt x="2181071" y="1594502"/>
                        <a:pt x="2192273" y="1582930"/>
                        <a:pt x="2197100" y="1568450"/>
                      </a:cubicBezTo>
                      <a:cubicBezTo>
                        <a:pt x="2199217" y="1562100"/>
                        <a:pt x="2200199" y="1555251"/>
                        <a:pt x="2203450" y="1549400"/>
                      </a:cubicBezTo>
                      <a:cubicBezTo>
                        <a:pt x="2210863" y="1536057"/>
                        <a:pt x="2228850" y="1511300"/>
                        <a:pt x="2228850" y="1511300"/>
                      </a:cubicBezTo>
                      <a:cubicBezTo>
                        <a:pt x="2235869" y="1448128"/>
                        <a:pt x="2238972" y="1456441"/>
                        <a:pt x="2228850" y="1390650"/>
                      </a:cubicBezTo>
                      <a:cubicBezTo>
                        <a:pt x="2227832" y="1384034"/>
                        <a:pt x="2224261" y="1378058"/>
                        <a:pt x="2222500" y="1371600"/>
                      </a:cubicBezTo>
                      <a:cubicBezTo>
                        <a:pt x="2221790" y="1368997"/>
                        <a:pt x="2204191" y="1301639"/>
                        <a:pt x="2203450" y="1289050"/>
                      </a:cubicBezTo>
                      <a:cubicBezTo>
                        <a:pt x="2201958" y="1263694"/>
                        <a:pt x="2203450" y="1238250"/>
                        <a:pt x="2203450" y="1212850"/>
                      </a:cubicBezTo>
                      <a:lnTo>
                        <a:pt x="1993900" y="1187450"/>
                      </a:lnTo>
                      <a:lnTo>
                        <a:pt x="1962150" y="1104900"/>
                      </a:lnTo>
                      <a:lnTo>
                        <a:pt x="1949450" y="889000"/>
                      </a:lnTo>
                      <a:lnTo>
                        <a:pt x="2139950" y="774700"/>
                      </a:lnTo>
                      <a:lnTo>
                        <a:pt x="2044700" y="469900"/>
                      </a:lnTo>
                      <a:lnTo>
                        <a:pt x="1987550" y="406400"/>
                      </a:lnTo>
                      <a:lnTo>
                        <a:pt x="2038350" y="285750"/>
                      </a:lnTo>
                      <a:cubicBezTo>
                        <a:pt x="2021417" y="268817"/>
                        <a:pt x="2005270" y="251059"/>
                        <a:pt x="1987550" y="234950"/>
                      </a:cubicBezTo>
                      <a:cubicBezTo>
                        <a:pt x="1981903" y="229816"/>
                        <a:pt x="1974363" y="227136"/>
                        <a:pt x="1968500" y="222250"/>
                      </a:cubicBezTo>
                      <a:cubicBezTo>
                        <a:pt x="1961601" y="216501"/>
                        <a:pt x="1957247" y="207655"/>
                        <a:pt x="1949450" y="203200"/>
                      </a:cubicBezTo>
                      <a:cubicBezTo>
                        <a:pt x="1941873" y="198870"/>
                        <a:pt x="1932517" y="198967"/>
                        <a:pt x="1924050" y="196850"/>
                      </a:cubicBezTo>
                      <a:cubicBezTo>
                        <a:pt x="1917700" y="190500"/>
                        <a:pt x="1912089" y="183313"/>
                        <a:pt x="1905000" y="177800"/>
                      </a:cubicBezTo>
                      <a:cubicBezTo>
                        <a:pt x="1892952" y="168429"/>
                        <a:pt x="1877693" y="163193"/>
                        <a:pt x="1866900" y="152400"/>
                      </a:cubicBezTo>
                      <a:cubicBezTo>
                        <a:pt x="1857017" y="142517"/>
                        <a:pt x="1842945" y="125954"/>
                        <a:pt x="1828800" y="120650"/>
                      </a:cubicBezTo>
                      <a:cubicBezTo>
                        <a:pt x="1818694" y="116860"/>
                        <a:pt x="1807633" y="116417"/>
                        <a:pt x="1797050" y="114300"/>
                      </a:cubicBezTo>
                      <a:cubicBezTo>
                        <a:pt x="1786467" y="120650"/>
                        <a:pt x="1776339" y="127830"/>
                        <a:pt x="1765300" y="133350"/>
                      </a:cubicBezTo>
                      <a:cubicBezTo>
                        <a:pt x="1759313" y="136343"/>
                        <a:pt x="1752237" y="136707"/>
                        <a:pt x="1746250" y="139700"/>
                      </a:cubicBezTo>
                      <a:cubicBezTo>
                        <a:pt x="1722601" y="151524"/>
                        <a:pt x="1729216" y="153895"/>
                        <a:pt x="1708150" y="171450"/>
                      </a:cubicBezTo>
                      <a:cubicBezTo>
                        <a:pt x="1702287" y="176336"/>
                        <a:pt x="1694963" y="179264"/>
                        <a:pt x="1689100" y="184150"/>
                      </a:cubicBezTo>
                      <a:cubicBezTo>
                        <a:pt x="1682201" y="189899"/>
                        <a:pt x="1677900" y="198839"/>
                        <a:pt x="1670050" y="203200"/>
                      </a:cubicBezTo>
                      <a:cubicBezTo>
                        <a:pt x="1658348" y="209701"/>
                        <a:pt x="1631950" y="215900"/>
                        <a:pt x="1631950" y="215900"/>
                      </a:cubicBezTo>
                      <a:cubicBezTo>
                        <a:pt x="1617906" y="229944"/>
                        <a:pt x="1611531" y="238809"/>
                        <a:pt x="1593850" y="247650"/>
                      </a:cubicBezTo>
                      <a:cubicBezTo>
                        <a:pt x="1541270" y="273940"/>
                        <a:pt x="1610345" y="230304"/>
                        <a:pt x="1555750" y="266700"/>
                      </a:cubicBezTo>
                      <a:cubicBezTo>
                        <a:pt x="1534583" y="264583"/>
                        <a:pt x="1513158" y="264270"/>
                        <a:pt x="1492250" y="260350"/>
                      </a:cubicBezTo>
                      <a:cubicBezTo>
                        <a:pt x="1479092" y="257883"/>
                        <a:pt x="1454150" y="247650"/>
                        <a:pt x="1454150" y="247650"/>
                      </a:cubicBezTo>
                      <a:cubicBezTo>
                        <a:pt x="1447800" y="241300"/>
                        <a:pt x="1441999" y="234349"/>
                        <a:pt x="1435100" y="228600"/>
                      </a:cubicBezTo>
                      <a:cubicBezTo>
                        <a:pt x="1429237" y="223714"/>
                        <a:pt x="1421446" y="221296"/>
                        <a:pt x="1416050" y="215900"/>
                      </a:cubicBezTo>
                      <a:cubicBezTo>
                        <a:pt x="1410654" y="210504"/>
                        <a:pt x="1407583" y="203200"/>
                        <a:pt x="1403350" y="196850"/>
                      </a:cubicBezTo>
                      <a:cubicBezTo>
                        <a:pt x="1398346" y="176834"/>
                        <a:pt x="1403002" y="165100"/>
                        <a:pt x="1377950" y="165100"/>
                      </a:cubicBezTo>
                      <a:cubicBezTo>
                        <a:pt x="1367157" y="165100"/>
                        <a:pt x="1356613" y="168610"/>
                        <a:pt x="1346200" y="171450"/>
                      </a:cubicBezTo>
                      <a:cubicBezTo>
                        <a:pt x="1333285" y="174972"/>
                        <a:pt x="1308100" y="184150"/>
                        <a:pt x="1308100" y="184150"/>
                      </a:cubicBezTo>
                      <a:cubicBezTo>
                        <a:pt x="1253067" y="182033"/>
                        <a:pt x="1197521" y="185589"/>
                        <a:pt x="1143000" y="177800"/>
                      </a:cubicBezTo>
                      <a:cubicBezTo>
                        <a:pt x="1135445" y="176721"/>
                        <a:pt x="1133713" y="165576"/>
                        <a:pt x="1130300" y="158750"/>
                      </a:cubicBezTo>
                      <a:cubicBezTo>
                        <a:pt x="1123961" y="146072"/>
                        <a:pt x="1124899" y="129749"/>
                        <a:pt x="1111250" y="120650"/>
                      </a:cubicBezTo>
                      <a:cubicBezTo>
                        <a:pt x="1103988" y="115809"/>
                        <a:pt x="1094022" y="117364"/>
                        <a:pt x="1085850" y="114300"/>
                      </a:cubicBezTo>
                      <a:cubicBezTo>
                        <a:pt x="1076987" y="110976"/>
                        <a:pt x="1069239" y="105116"/>
                        <a:pt x="1060450" y="101600"/>
                      </a:cubicBezTo>
                      <a:cubicBezTo>
                        <a:pt x="1028502" y="88821"/>
                        <a:pt x="1025854" y="94995"/>
                        <a:pt x="1003300" y="76200"/>
                      </a:cubicBezTo>
                      <a:cubicBezTo>
                        <a:pt x="982372" y="58760"/>
                        <a:pt x="986241" y="58668"/>
                        <a:pt x="971550" y="38100"/>
                      </a:cubicBezTo>
                      <a:cubicBezTo>
                        <a:pt x="965399" y="29488"/>
                        <a:pt x="960535" y="19588"/>
                        <a:pt x="952500" y="12700"/>
                      </a:cubicBezTo>
                      <a:cubicBezTo>
                        <a:pt x="945313" y="6540"/>
                        <a:pt x="935567" y="4233"/>
                        <a:pt x="927100" y="0"/>
                      </a:cubicBezTo>
                      <a:cubicBezTo>
                        <a:pt x="918633" y="2117"/>
                        <a:pt x="909277" y="2020"/>
                        <a:pt x="901700" y="6350"/>
                      </a:cubicBezTo>
                      <a:cubicBezTo>
                        <a:pt x="882091" y="17555"/>
                        <a:pt x="879374" y="30309"/>
                        <a:pt x="876300" y="50800"/>
                      </a:cubicBezTo>
                      <a:cubicBezTo>
                        <a:pt x="871237" y="84553"/>
                        <a:pt x="882532" y="124002"/>
                        <a:pt x="863600" y="152400"/>
                      </a:cubicBezTo>
                      <a:cubicBezTo>
                        <a:pt x="855133" y="165100"/>
                        <a:pt x="852680" y="185673"/>
                        <a:pt x="838200" y="190500"/>
                      </a:cubicBezTo>
                      <a:lnTo>
                        <a:pt x="819150" y="196850"/>
                      </a:lnTo>
                      <a:cubicBezTo>
                        <a:pt x="802217" y="194733"/>
                        <a:pt x="784814" y="194990"/>
                        <a:pt x="768350" y="190500"/>
                      </a:cubicBezTo>
                      <a:cubicBezTo>
                        <a:pt x="760987" y="188492"/>
                        <a:pt x="755405" y="182379"/>
                        <a:pt x="749300" y="177800"/>
                      </a:cubicBezTo>
                      <a:cubicBezTo>
                        <a:pt x="718290" y="154543"/>
                        <a:pt x="721997" y="156847"/>
                        <a:pt x="698500" y="133350"/>
                      </a:cubicBezTo>
                      <a:cubicBezTo>
                        <a:pt x="696383" y="127000"/>
                        <a:pt x="695143" y="120287"/>
                        <a:pt x="692150" y="114300"/>
                      </a:cubicBezTo>
                      <a:cubicBezTo>
                        <a:pt x="684429" y="98858"/>
                        <a:pt x="674240" y="94441"/>
                        <a:pt x="673100" y="76200"/>
                      </a:cubicBezTo>
                      <a:cubicBezTo>
                        <a:pt x="671384" y="48737"/>
                        <a:pt x="673100" y="21167"/>
                        <a:pt x="692150" y="6350"/>
                      </a:cubicBezTo>
                      <a:close/>
                    </a:path>
                  </a:pathLst>
                </a:custGeom>
                <a:solidFill>
                  <a:srgbClr val="00A1D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3" name="자유형 122"/>
                <p:cNvSpPr/>
                <p:nvPr/>
              </p:nvSpPr>
              <p:spPr>
                <a:xfrm>
                  <a:off x="5600700" y="4013200"/>
                  <a:ext cx="1720850" cy="2197100"/>
                </a:xfrm>
                <a:custGeom>
                  <a:avLst/>
                  <a:gdLst>
                    <a:gd name="connsiteX0" fmla="*/ 1377950 w 1720850"/>
                    <a:gd name="connsiteY0" fmla="*/ 450850 h 2197100"/>
                    <a:gd name="connsiteX1" fmla="*/ 1339850 w 1720850"/>
                    <a:gd name="connsiteY1" fmla="*/ 361950 h 2197100"/>
                    <a:gd name="connsiteX2" fmla="*/ 1212850 w 1720850"/>
                    <a:gd name="connsiteY2" fmla="*/ 323850 h 2197100"/>
                    <a:gd name="connsiteX3" fmla="*/ 1111250 w 1720850"/>
                    <a:gd name="connsiteY3" fmla="*/ 209550 h 2197100"/>
                    <a:gd name="connsiteX4" fmla="*/ 1022350 w 1720850"/>
                    <a:gd name="connsiteY4" fmla="*/ 152400 h 2197100"/>
                    <a:gd name="connsiteX5" fmla="*/ 971550 w 1720850"/>
                    <a:gd name="connsiteY5" fmla="*/ 114300 h 2197100"/>
                    <a:gd name="connsiteX6" fmla="*/ 920750 w 1720850"/>
                    <a:gd name="connsiteY6" fmla="*/ 95250 h 2197100"/>
                    <a:gd name="connsiteX7" fmla="*/ 882650 w 1720850"/>
                    <a:gd name="connsiteY7" fmla="*/ 44450 h 2197100"/>
                    <a:gd name="connsiteX8" fmla="*/ 781050 w 1720850"/>
                    <a:gd name="connsiteY8" fmla="*/ 44450 h 2197100"/>
                    <a:gd name="connsiteX9" fmla="*/ 698500 w 1720850"/>
                    <a:gd name="connsiteY9" fmla="*/ 0 h 2197100"/>
                    <a:gd name="connsiteX10" fmla="*/ 603250 w 1720850"/>
                    <a:gd name="connsiteY10" fmla="*/ 6350 h 2197100"/>
                    <a:gd name="connsiteX11" fmla="*/ 482600 w 1720850"/>
                    <a:gd name="connsiteY11" fmla="*/ 19050 h 2197100"/>
                    <a:gd name="connsiteX12" fmla="*/ 419100 w 1720850"/>
                    <a:gd name="connsiteY12" fmla="*/ 19050 h 2197100"/>
                    <a:gd name="connsiteX13" fmla="*/ 355600 w 1720850"/>
                    <a:gd name="connsiteY13" fmla="*/ 76200 h 2197100"/>
                    <a:gd name="connsiteX14" fmla="*/ 260350 w 1720850"/>
                    <a:gd name="connsiteY14" fmla="*/ 292100 h 2197100"/>
                    <a:gd name="connsiteX15" fmla="*/ 146050 w 1720850"/>
                    <a:gd name="connsiteY15" fmla="*/ 438150 h 2197100"/>
                    <a:gd name="connsiteX16" fmla="*/ 76200 w 1720850"/>
                    <a:gd name="connsiteY16" fmla="*/ 520700 h 2197100"/>
                    <a:gd name="connsiteX17" fmla="*/ 31750 w 1720850"/>
                    <a:gd name="connsiteY17" fmla="*/ 628650 h 2197100"/>
                    <a:gd name="connsiteX18" fmla="*/ 88900 w 1720850"/>
                    <a:gd name="connsiteY18" fmla="*/ 692150 h 2197100"/>
                    <a:gd name="connsiteX19" fmla="*/ 107950 w 1720850"/>
                    <a:gd name="connsiteY19" fmla="*/ 704850 h 2197100"/>
                    <a:gd name="connsiteX20" fmla="*/ 114300 w 1720850"/>
                    <a:gd name="connsiteY20" fmla="*/ 723900 h 2197100"/>
                    <a:gd name="connsiteX21" fmla="*/ 177800 w 1720850"/>
                    <a:gd name="connsiteY21" fmla="*/ 996950 h 2197100"/>
                    <a:gd name="connsiteX22" fmla="*/ 0 w 1720850"/>
                    <a:gd name="connsiteY22" fmla="*/ 1111250 h 2197100"/>
                    <a:gd name="connsiteX23" fmla="*/ 6350 w 1720850"/>
                    <a:gd name="connsiteY23" fmla="*/ 1346200 h 2197100"/>
                    <a:gd name="connsiteX24" fmla="*/ 50800 w 1720850"/>
                    <a:gd name="connsiteY24" fmla="*/ 1416050 h 2197100"/>
                    <a:gd name="connsiteX25" fmla="*/ 260350 w 1720850"/>
                    <a:gd name="connsiteY25" fmla="*/ 1435100 h 2197100"/>
                    <a:gd name="connsiteX26" fmla="*/ 311150 w 1720850"/>
                    <a:gd name="connsiteY26" fmla="*/ 1454150 h 2197100"/>
                    <a:gd name="connsiteX27" fmla="*/ 330200 w 1720850"/>
                    <a:gd name="connsiteY27" fmla="*/ 1460500 h 2197100"/>
                    <a:gd name="connsiteX28" fmla="*/ 361950 w 1720850"/>
                    <a:gd name="connsiteY28" fmla="*/ 1466850 h 2197100"/>
                    <a:gd name="connsiteX29" fmla="*/ 387350 w 1720850"/>
                    <a:gd name="connsiteY29" fmla="*/ 1473200 h 2197100"/>
                    <a:gd name="connsiteX30" fmla="*/ 400050 w 1720850"/>
                    <a:gd name="connsiteY30" fmla="*/ 1492250 h 2197100"/>
                    <a:gd name="connsiteX31" fmla="*/ 431800 w 1720850"/>
                    <a:gd name="connsiteY31" fmla="*/ 1530350 h 2197100"/>
                    <a:gd name="connsiteX32" fmla="*/ 457200 w 1720850"/>
                    <a:gd name="connsiteY32" fmla="*/ 1568450 h 2197100"/>
                    <a:gd name="connsiteX33" fmla="*/ 495300 w 1720850"/>
                    <a:gd name="connsiteY33" fmla="*/ 1593850 h 2197100"/>
                    <a:gd name="connsiteX34" fmla="*/ 533400 w 1720850"/>
                    <a:gd name="connsiteY34" fmla="*/ 1606550 h 2197100"/>
                    <a:gd name="connsiteX35" fmla="*/ 546100 w 1720850"/>
                    <a:gd name="connsiteY35" fmla="*/ 1625600 h 2197100"/>
                    <a:gd name="connsiteX36" fmla="*/ 698500 w 1720850"/>
                    <a:gd name="connsiteY36" fmla="*/ 1739900 h 2197100"/>
                    <a:gd name="connsiteX37" fmla="*/ 749300 w 1720850"/>
                    <a:gd name="connsiteY37" fmla="*/ 1765300 h 2197100"/>
                    <a:gd name="connsiteX38" fmla="*/ 768350 w 1720850"/>
                    <a:gd name="connsiteY38" fmla="*/ 1771650 h 2197100"/>
                    <a:gd name="connsiteX39" fmla="*/ 774700 w 1720850"/>
                    <a:gd name="connsiteY39" fmla="*/ 1790700 h 2197100"/>
                    <a:gd name="connsiteX40" fmla="*/ 793750 w 1720850"/>
                    <a:gd name="connsiteY40" fmla="*/ 1803400 h 2197100"/>
                    <a:gd name="connsiteX41" fmla="*/ 806450 w 1720850"/>
                    <a:gd name="connsiteY41" fmla="*/ 1822450 h 2197100"/>
                    <a:gd name="connsiteX42" fmla="*/ 831850 w 1720850"/>
                    <a:gd name="connsiteY42" fmla="*/ 1847850 h 2197100"/>
                    <a:gd name="connsiteX43" fmla="*/ 857250 w 1720850"/>
                    <a:gd name="connsiteY43" fmla="*/ 1898650 h 2197100"/>
                    <a:gd name="connsiteX44" fmla="*/ 869950 w 1720850"/>
                    <a:gd name="connsiteY44" fmla="*/ 1936750 h 2197100"/>
                    <a:gd name="connsiteX45" fmla="*/ 876300 w 1720850"/>
                    <a:gd name="connsiteY45" fmla="*/ 1987550 h 2197100"/>
                    <a:gd name="connsiteX46" fmla="*/ 914400 w 1720850"/>
                    <a:gd name="connsiteY46" fmla="*/ 2006600 h 2197100"/>
                    <a:gd name="connsiteX47" fmla="*/ 1022350 w 1720850"/>
                    <a:gd name="connsiteY47" fmla="*/ 2012950 h 2197100"/>
                    <a:gd name="connsiteX48" fmla="*/ 1047750 w 1720850"/>
                    <a:gd name="connsiteY48" fmla="*/ 2051050 h 2197100"/>
                    <a:gd name="connsiteX49" fmla="*/ 1060450 w 1720850"/>
                    <a:gd name="connsiteY49" fmla="*/ 2076450 h 2197100"/>
                    <a:gd name="connsiteX50" fmla="*/ 1085850 w 1720850"/>
                    <a:gd name="connsiteY50" fmla="*/ 2089150 h 2197100"/>
                    <a:gd name="connsiteX51" fmla="*/ 1104900 w 1720850"/>
                    <a:gd name="connsiteY51" fmla="*/ 2127250 h 2197100"/>
                    <a:gd name="connsiteX52" fmla="*/ 1143000 w 1720850"/>
                    <a:gd name="connsiteY52" fmla="*/ 2139950 h 2197100"/>
                    <a:gd name="connsiteX53" fmla="*/ 1162050 w 1720850"/>
                    <a:gd name="connsiteY53" fmla="*/ 2159000 h 2197100"/>
                    <a:gd name="connsiteX54" fmla="*/ 1200150 w 1720850"/>
                    <a:gd name="connsiteY54" fmla="*/ 2171700 h 2197100"/>
                    <a:gd name="connsiteX55" fmla="*/ 1219200 w 1720850"/>
                    <a:gd name="connsiteY55" fmla="*/ 2178050 h 2197100"/>
                    <a:gd name="connsiteX56" fmla="*/ 1238250 w 1720850"/>
                    <a:gd name="connsiteY56" fmla="*/ 2190750 h 2197100"/>
                    <a:gd name="connsiteX57" fmla="*/ 1301750 w 1720850"/>
                    <a:gd name="connsiteY57" fmla="*/ 2197100 h 2197100"/>
                    <a:gd name="connsiteX58" fmla="*/ 1308100 w 1720850"/>
                    <a:gd name="connsiteY58" fmla="*/ 2120900 h 2197100"/>
                    <a:gd name="connsiteX59" fmla="*/ 1365250 w 1720850"/>
                    <a:gd name="connsiteY59" fmla="*/ 2051050 h 2197100"/>
                    <a:gd name="connsiteX60" fmla="*/ 1384300 w 1720850"/>
                    <a:gd name="connsiteY60" fmla="*/ 2032000 h 2197100"/>
                    <a:gd name="connsiteX61" fmla="*/ 1517650 w 1720850"/>
                    <a:gd name="connsiteY61" fmla="*/ 2025650 h 2197100"/>
                    <a:gd name="connsiteX62" fmla="*/ 1574800 w 1720850"/>
                    <a:gd name="connsiteY62" fmla="*/ 2019300 h 2197100"/>
                    <a:gd name="connsiteX63" fmla="*/ 1587500 w 1720850"/>
                    <a:gd name="connsiteY63" fmla="*/ 2000250 h 2197100"/>
                    <a:gd name="connsiteX64" fmla="*/ 1581150 w 1720850"/>
                    <a:gd name="connsiteY64" fmla="*/ 1974850 h 2197100"/>
                    <a:gd name="connsiteX65" fmla="*/ 1568450 w 1720850"/>
                    <a:gd name="connsiteY65" fmla="*/ 1924050 h 2197100"/>
                    <a:gd name="connsiteX66" fmla="*/ 1574800 w 1720850"/>
                    <a:gd name="connsiteY66" fmla="*/ 1816100 h 2197100"/>
                    <a:gd name="connsiteX67" fmla="*/ 1581150 w 1720850"/>
                    <a:gd name="connsiteY67" fmla="*/ 1784350 h 2197100"/>
                    <a:gd name="connsiteX68" fmla="*/ 1587500 w 1720850"/>
                    <a:gd name="connsiteY68" fmla="*/ 1733550 h 2197100"/>
                    <a:gd name="connsiteX69" fmla="*/ 1612900 w 1720850"/>
                    <a:gd name="connsiteY69" fmla="*/ 1638300 h 2197100"/>
                    <a:gd name="connsiteX70" fmla="*/ 1619250 w 1720850"/>
                    <a:gd name="connsiteY70" fmla="*/ 1619250 h 2197100"/>
                    <a:gd name="connsiteX71" fmla="*/ 1651000 w 1720850"/>
                    <a:gd name="connsiteY71" fmla="*/ 1581150 h 2197100"/>
                    <a:gd name="connsiteX72" fmla="*/ 1670050 w 1720850"/>
                    <a:gd name="connsiteY72" fmla="*/ 1524000 h 2197100"/>
                    <a:gd name="connsiteX73" fmla="*/ 1708150 w 1720850"/>
                    <a:gd name="connsiteY73" fmla="*/ 1485900 h 2197100"/>
                    <a:gd name="connsiteX74" fmla="*/ 1676400 w 1720850"/>
                    <a:gd name="connsiteY74" fmla="*/ 1282700 h 2197100"/>
                    <a:gd name="connsiteX75" fmla="*/ 1689100 w 1720850"/>
                    <a:gd name="connsiteY75" fmla="*/ 1168400 h 2197100"/>
                    <a:gd name="connsiteX76" fmla="*/ 1695450 w 1720850"/>
                    <a:gd name="connsiteY76" fmla="*/ 1149350 h 2197100"/>
                    <a:gd name="connsiteX77" fmla="*/ 1701800 w 1720850"/>
                    <a:gd name="connsiteY77" fmla="*/ 1117600 h 2197100"/>
                    <a:gd name="connsiteX78" fmla="*/ 1720850 w 1720850"/>
                    <a:gd name="connsiteY78" fmla="*/ 1047750 h 2197100"/>
                    <a:gd name="connsiteX79" fmla="*/ 1701800 w 1720850"/>
                    <a:gd name="connsiteY79" fmla="*/ 1035050 h 2197100"/>
                    <a:gd name="connsiteX80" fmla="*/ 1682750 w 1720850"/>
                    <a:gd name="connsiteY80" fmla="*/ 1028700 h 2197100"/>
                    <a:gd name="connsiteX81" fmla="*/ 1657350 w 1720850"/>
                    <a:gd name="connsiteY81" fmla="*/ 990600 h 2197100"/>
                    <a:gd name="connsiteX82" fmla="*/ 1651000 w 1720850"/>
                    <a:gd name="connsiteY82" fmla="*/ 971550 h 2197100"/>
                    <a:gd name="connsiteX83" fmla="*/ 1638300 w 1720850"/>
                    <a:gd name="connsiteY83" fmla="*/ 914400 h 2197100"/>
                    <a:gd name="connsiteX84" fmla="*/ 1612900 w 1720850"/>
                    <a:gd name="connsiteY84" fmla="*/ 876300 h 2197100"/>
                    <a:gd name="connsiteX85" fmla="*/ 1593850 w 1720850"/>
                    <a:gd name="connsiteY85" fmla="*/ 825500 h 2197100"/>
                    <a:gd name="connsiteX86" fmla="*/ 1574800 w 1720850"/>
                    <a:gd name="connsiteY86" fmla="*/ 806450 h 2197100"/>
                    <a:gd name="connsiteX87" fmla="*/ 1549400 w 1720850"/>
                    <a:gd name="connsiteY87" fmla="*/ 768350 h 2197100"/>
                    <a:gd name="connsiteX88" fmla="*/ 1517650 w 1720850"/>
                    <a:gd name="connsiteY88" fmla="*/ 736600 h 2197100"/>
                    <a:gd name="connsiteX89" fmla="*/ 1492250 w 1720850"/>
                    <a:gd name="connsiteY89" fmla="*/ 698500 h 2197100"/>
                    <a:gd name="connsiteX90" fmla="*/ 1473200 w 1720850"/>
                    <a:gd name="connsiteY90" fmla="*/ 679450 h 2197100"/>
                    <a:gd name="connsiteX91" fmla="*/ 1454150 w 1720850"/>
                    <a:gd name="connsiteY91" fmla="*/ 654050 h 2197100"/>
                    <a:gd name="connsiteX92" fmla="*/ 1441450 w 1720850"/>
                    <a:gd name="connsiteY92" fmla="*/ 635000 h 2197100"/>
                    <a:gd name="connsiteX93" fmla="*/ 1409700 w 1720850"/>
                    <a:gd name="connsiteY93" fmla="*/ 596900 h 2197100"/>
                    <a:gd name="connsiteX94" fmla="*/ 1403350 w 1720850"/>
                    <a:gd name="connsiteY94" fmla="*/ 571500 h 2197100"/>
                    <a:gd name="connsiteX95" fmla="*/ 1371600 w 1720850"/>
                    <a:gd name="connsiteY95" fmla="*/ 527050 h 2197100"/>
                    <a:gd name="connsiteX96" fmla="*/ 1377950 w 1720850"/>
                    <a:gd name="connsiteY96" fmla="*/ 450850 h 219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1720850" h="2197100">
                      <a:moveTo>
                        <a:pt x="1377950" y="450850"/>
                      </a:moveTo>
                      <a:lnTo>
                        <a:pt x="1339850" y="361950"/>
                      </a:lnTo>
                      <a:lnTo>
                        <a:pt x="1212850" y="323850"/>
                      </a:lnTo>
                      <a:lnTo>
                        <a:pt x="1111250" y="209550"/>
                      </a:lnTo>
                      <a:lnTo>
                        <a:pt x="1022350" y="152400"/>
                      </a:lnTo>
                      <a:lnTo>
                        <a:pt x="971550" y="114300"/>
                      </a:lnTo>
                      <a:lnTo>
                        <a:pt x="920750" y="95250"/>
                      </a:lnTo>
                      <a:lnTo>
                        <a:pt x="882650" y="44450"/>
                      </a:lnTo>
                      <a:lnTo>
                        <a:pt x="781050" y="44450"/>
                      </a:lnTo>
                      <a:lnTo>
                        <a:pt x="698500" y="0"/>
                      </a:lnTo>
                      <a:lnTo>
                        <a:pt x="603250" y="6350"/>
                      </a:lnTo>
                      <a:lnTo>
                        <a:pt x="482600" y="19050"/>
                      </a:lnTo>
                      <a:lnTo>
                        <a:pt x="419100" y="19050"/>
                      </a:lnTo>
                      <a:lnTo>
                        <a:pt x="355600" y="76200"/>
                      </a:lnTo>
                      <a:lnTo>
                        <a:pt x="260350" y="292100"/>
                      </a:lnTo>
                      <a:lnTo>
                        <a:pt x="146050" y="438150"/>
                      </a:lnTo>
                      <a:lnTo>
                        <a:pt x="76200" y="520700"/>
                      </a:lnTo>
                      <a:lnTo>
                        <a:pt x="31750" y="628650"/>
                      </a:lnTo>
                      <a:cubicBezTo>
                        <a:pt x="40003" y="638278"/>
                        <a:pt x="72476" y="678463"/>
                        <a:pt x="88900" y="692150"/>
                      </a:cubicBezTo>
                      <a:cubicBezTo>
                        <a:pt x="94763" y="697036"/>
                        <a:pt x="101600" y="700617"/>
                        <a:pt x="107950" y="704850"/>
                      </a:cubicBezTo>
                      <a:lnTo>
                        <a:pt x="114300" y="723900"/>
                      </a:lnTo>
                      <a:lnTo>
                        <a:pt x="177800" y="996950"/>
                      </a:lnTo>
                      <a:lnTo>
                        <a:pt x="0" y="1111250"/>
                      </a:lnTo>
                      <a:lnTo>
                        <a:pt x="6350" y="1346200"/>
                      </a:lnTo>
                      <a:lnTo>
                        <a:pt x="50800" y="1416050"/>
                      </a:lnTo>
                      <a:lnTo>
                        <a:pt x="260350" y="1435100"/>
                      </a:lnTo>
                      <a:lnTo>
                        <a:pt x="311150" y="1454150"/>
                      </a:lnTo>
                      <a:cubicBezTo>
                        <a:pt x="317440" y="1456437"/>
                        <a:pt x="323706" y="1458877"/>
                        <a:pt x="330200" y="1460500"/>
                      </a:cubicBezTo>
                      <a:cubicBezTo>
                        <a:pt x="340671" y="1463118"/>
                        <a:pt x="351414" y="1464509"/>
                        <a:pt x="361950" y="1466850"/>
                      </a:cubicBezTo>
                      <a:cubicBezTo>
                        <a:pt x="370469" y="1468743"/>
                        <a:pt x="378883" y="1471083"/>
                        <a:pt x="387350" y="1473200"/>
                      </a:cubicBezTo>
                      <a:cubicBezTo>
                        <a:pt x="391583" y="1479550"/>
                        <a:pt x="395164" y="1486387"/>
                        <a:pt x="400050" y="1492250"/>
                      </a:cubicBezTo>
                      <a:cubicBezTo>
                        <a:pt x="417605" y="1513316"/>
                        <a:pt x="419976" y="1506701"/>
                        <a:pt x="431800" y="1530350"/>
                      </a:cubicBezTo>
                      <a:cubicBezTo>
                        <a:pt x="445286" y="1557321"/>
                        <a:pt x="427653" y="1545469"/>
                        <a:pt x="457200" y="1568450"/>
                      </a:cubicBezTo>
                      <a:cubicBezTo>
                        <a:pt x="469248" y="1577821"/>
                        <a:pt x="480820" y="1589023"/>
                        <a:pt x="495300" y="1593850"/>
                      </a:cubicBezTo>
                      <a:lnTo>
                        <a:pt x="533400" y="1606550"/>
                      </a:lnTo>
                      <a:lnTo>
                        <a:pt x="546100" y="1625600"/>
                      </a:lnTo>
                      <a:lnTo>
                        <a:pt x="698500" y="1739900"/>
                      </a:lnTo>
                      <a:cubicBezTo>
                        <a:pt x="715433" y="1748367"/>
                        <a:pt x="732065" y="1757466"/>
                        <a:pt x="749300" y="1765300"/>
                      </a:cubicBezTo>
                      <a:cubicBezTo>
                        <a:pt x="755394" y="1768070"/>
                        <a:pt x="763617" y="1766917"/>
                        <a:pt x="768350" y="1771650"/>
                      </a:cubicBezTo>
                      <a:cubicBezTo>
                        <a:pt x="773083" y="1776383"/>
                        <a:pt x="770519" y="1785473"/>
                        <a:pt x="774700" y="1790700"/>
                      </a:cubicBezTo>
                      <a:cubicBezTo>
                        <a:pt x="779468" y="1796659"/>
                        <a:pt x="787400" y="1799167"/>
                        <a:pt x="793750" y="1803400"/>
                      </a:cubicBezTo>
                      <a:cubicBezTo>
                        <a:pt x="797983" y="1809750"/>
                        <a:pt x="801483" y="1816656"/>
                        <a:pt x="806450" y="1822450"/>
                      </a:cubicBezTo>
                      <a:cubicBezTo>
                        <a:pt x="814242" y="1831541"/>
                        <a:pt x="826035" y="1837383"/>
                        <a:pt x="831850" y="1847850"/>
                      </a:cubicBezTo>
                      <a:cubicBezTo>
                        <a:pt x="872406" y="1920851"/>
                        <a:pt x="803573" y="1844973"/>
                        <a:pt x="857250" y="1898650"/>
                      </a:cubicBezTo>
                      <a:cubicBezTo>
                        <a:pt x="861483" y="1911350"/>
                        <a:pt x="868290" y="1923466"/>
                        <a:pt x="869950" y="1936750"/>
                      </a:cubicBezTo>
                      <a:cubicBezTo>
                        <a:pt x="872067" y="1953683"/>
                        <a:pt x="869962" y="1971705"/>
                        <a:pt x="876300" y="1987550"/>
                      </a:cubicBezTo>
                      <a:cubicBezTo>
                        <a:pt x="879199" y="1994797"/>
                        <a:pt x="907160" y="2005876"/>
                        <a:pt x="914400" y="2006600"/>
                      </a:cubicBezTo>
                      <a:cubicBezTo>
                        <a:pt x="950267" y="2010187"/>
                        <a:pt x="986367" y="2010833"/>
                        <a:pt x="1022350" y="2012950"/>
                      </a:cubicBezTo>
                      <a:cubicBezTo>
                        <a:pt x="1030817" y="2025650"/>
                        <a:pt x="1040924" y="2037398"/>
                        <a:pt x="1047750" y="2051050"/>
                      </a:cubicBezTo>
                      <a:cubicBezTo>
                        <a:pt x="1051983" y="2059517"/>
                        <a:pt x="1053757" y="2069757"/>
                        <a:pt x="1060450" y="2076450"/>
                      </a:cubicBezTo>
                      <a:cubicBezTo>
                        <a:pt x="1067143" y="2083143"/>
                        <a:pt x="1077383" y="2084917"/>
                        <a:pt x="1085850" y="2089150"/>
                      </a:cubicBezTo>
                      <a:cubicBezTo>
                        <a:pt x="1089310" y="2099530"/>
                        <a:pt x="1094534" y="2120771"/>
                        <a:pt x="1104900" y="2127250"/>
                      </a:cubicBezTo>
                      <a:cubicBezTo>
                        <a:pt x="1116252" y="2134345"/>
                        <a:pt x="1143000" y="2139950"/>
                        <a:pt x="1143000" y="2139950"/>
                      </a:cubicBezTo>
                      <a:cubicBezTo>
                        <a:pt x="1149350" y="2146300"/>
                        <a:pt x="1154200" y="2154639"/>
                        <a:pt x="1162050" y="2159000"/>
                      </a:cubicBezTo>
                      <a:cubicBezTo>
                        <a:pt x="1173752" y="2165501"/>
                        <a:pt x="1187450" y="2167467"/>
                        <a:pt x="1200150" y="2171700"/>
                      </a:cubicBezTo>
                      <a:cubicBezTo>
                        <a:pt x="1206500" y="2173817"/>
                        <a:pt x="1213631" y="2174337"/>
                        <a:pt x="1219200" y="2178050"/>
                      </a:cubicBezTo>
                      <a:cubicBezTo>
                        <a:pt x="1225550" y="2182283"/>
                        <a:pt x="1230814" y="2189034"/>
                        <a:pt x="1238250" y="2190750"/>
                      </a:cubicBezTo>
                      <a:cubicBezTo>
                        <a:pt x="1258977" y="2195533"/>
                        <a:pt x="1301750" y="2197100"/>
                        <a:pt x="1301750" y="2197100"/>
                      </a:cubicBezTo>
                      <a:lnTo>
                        <a:pt x="1308100" y="2120900"/>
                      </a:lnTo>
                      <a:cubicBezTo>
                        <a:pt x="1379008" y="2014538"/>
                        <a:pt x="1317625" y="2090738"/>
                        <a:pt x="1365250" y="2051050"/>
                      </a:cubicBezTo>
                      <a:cubicBezTo>
                        <a:pt x="1372149" y="2045301"/>
                        <a:pt x="1375442" y="2033476"/>
                        <a:pt x="1384300" y="2032000"/>
                      </a:cubicBezTo>
                      <a:cubicBezTo>
                        <a:pt x="1428195" y="2024684"/>
                        <a:pt x="1473200" y="2027767"/>
                        <a:pt x="1517650" y="2025650"/>
                      </a:cubicBezTo>
                      <a:cubicBezTo>
                        <a:pt x="1536700" y="2023533"/>
                        <a:pt x="1556787" y="2025850"/>
                        <a:pt x="1574800" y="2019300"/>
                      </a:cubicBezTo>
                      <a:cubicBezTo>
                        <a:pt x="1581972" y="2016692"/>
                        <a:pt x="1586421" y="2007805"/>
                        <a:pt x="1587500" y="2000250"/>
                      </a:cubicBezTo>
                      <a:cubicBezTo>
                        <a:pt x="1588734" y="1991610"/>
                        <a:pt x="1583548" y="1983241"/>
                        <a:pt x="1581150" y="1974850"/>
                      </a:cubicBezTo>
                      <a:cubicBezTo>
                        <a:pt x="1568133" y="1929289"/>
                        <a:pt x="1581360" y="1988601"/>
                        <a:pt x="1568450" y="1924050"/>
                      </a:cubicBezTo>
                      <a:cubicBezTo>
                        <a:pt x="1570567" y="1888067"/>
                        <a:pt x="1571537" y="1851998"/>
                        <a:pt x="1574800" y="1816100"/>
                      </a:cubicBezTo>
                      <a:cubicBezTo>
                        <a:pt x="1575777" y="1805351"/>
                        <a:pt x="1579509" y="1795017"/>
                        <a:pt x="1581150" y="1784350"/>
                      </a:cubicBezTo>
                      <a:cubicBezTo>
                        <a:pt x="1583745" y="1767483"/>
                        <a:pt x="1585802" y="1750530"/>
                        <a:pt x="1587500" y="1733550"/>
                      </a:cubicBezTo>
                      <a:cubicBezTo>
                        <a:pt x="1596173" y="1646824"/>
                        <a:pt x="1575272" y="1675928"/>
                        <a:pt x="1612900" y="1638300"/>
                      </a:cubicBezTo>
                      <a:cubicBezTo>
                        <a:pt x="1615017" y="1631950"/>
                        <a:pt x="1616257" y="1625237"/>
                        <a:pt x="1619250" y="1619250"/>
                      </a:cubicBezTo>
                      <a:cubicBezTo>
                        <a:pt x="1628091" y="1601569"/>
                        <a:pt x="1636956" y="1595194"/>
                        <a:pt x="1651000" y="1581150"/>
                      </a:cubicBezTo>
                      <a:cubicBezTo>
                        <a:pt x="1654884" y="1565615"/>
                        <a:pt x="1660941" y="1536525"/>
                        <a:pt x="1670050" y="1524000"/>
                      </a:cubicBezTo>
                      <a:cubicBezTo>
                        <a:pt x="1680614" y="1509475"/>
                        <a:pt x="1708150" y="1485900"/>
                        <a:pt x="1708150" y="1485900"/>
                      </a:cubicBezTo>
                      <a:lnTo>
                        <a:pt x="1676400" y="1282700"/>
                      </a:lnTo>
                      <a:cubicBezTo>
                        <a:pt x="1680633" y="1244600"/>
                        <a:pt x="1683679" y="1206349"/>
                        <a:pt x="1689100" y="1168400"/>
                      </a:cubicBezTo>
                      <a:cubicBezTo>
                        <a:pt x="1690047" y="1161774"/>
                        <a:pt x="1693827" y="1155844"/>
                        <a:pt x="1695450" y="1149350"/>
                      </a:cubicBezTo>
                      <a:cubicBezTo>
                        <a:pt x="1698068" y="1138879"/>
                        <a:pt x="1700026" y="1128246"/>
                        <a:pt x="1701800" y="1117600"/>
                      </a:cubicBezTo>
                      <a:cubicBezTo>
                        <a:pt x="1711411" y="1059935"/>
                        <a:pt x="1700241" y="1088968"/>
                        <a:pt x="1720850" y="1047750"/>
                      </a:cubicBezTo>
                      <a:cubicBezTo>
                        <a:pt x="1714500" y="1043517"/>
                        <a:pt x="1708626" y="1038463"/>
                        <a:pt x="1701800" y="1035050"/>
                      </a:cubicBezTo>
                      <a:cubicBezTo>
                        <a:pt x="1695813" y="1032057"/>
                        <a:pt x="1687483" y="1033433"/>
                        <a:pt x="1682750" y="1028700"/>
                      </a:cubicBezTo>
                      <a:cubicBezTo>
                        <a:pt x="1671957" y="1017907"/>
                        <a:pt x="1662177" y="1005080"/>
                        <a:pt x="1657350" y="990600"/>
                      </a:cubicBezTo>
                      <a:cubicBezTo>
                        <a:pt x="1655233" y="984250"/>
                        <a:pt x="1652623" y="978044"/>
                        <a:pt x="1651000" y="971550"/>
                      </a:cubicBezTo>
                      <a:cubicBezTo>
                        <a:pt x="1637906" y="919172"/>
                        <a:pt x="1651337" y="960030"/>
                        <a:pt x="1638300" y="914400"/>
                      </a:cubicBezTo>
                      <a:cubicBezTo>
                        <a:pt x="1627922" y="878076"/>
                        <a:pt x="1638278" y="911829"/>
                        <a:pt x="1612900" y="876300"/>
                      </a:cubicBezTo>
                      <a:cubicBezTo>
                        <a:pt x="1564474" y="808503"/>
                        <a:pt x="1631835" y="891975"/>
                        <a:pt x="1593850" y="825500"/>
                      </a:cubicBezTo>
                      <a:cubicBezTo>
                        <a:pt x="1589395" y="817703"/>
                        <a:pt x="1580313" y="813539"/>
                        <a:pt x="1574800" y="806450"/>
                      </a:cubicBezTo>
                      <a:cubicBezTo>
                        <a:pt x="1565429" y="794402"/>
                        <a:pt x="1560193" y="779143"/>
                        <a:pt x="1549400" y="768350"/>
                      </a:cubicBezTo>
                      <a:cubicBezTo>
                        <a:pt x="1538817" y="757767"/>
                        <a:pt x="1527128" y="748184"/>
                        <a:pt x="1517650" y="736600"/>
                      </a:cubicBezTo>
                      <a:cubicBezTo>
                        <a:pt x="1507985" y="724787"/>
                        <a:pt x="1503043" y="709293"/>
                        <a:pt x="1492250" y="698500"/>
                      </a:cubicBezTo>
                      <a:cubicBezTo>
                        <a:pt x="1485900" y="692150"/>
                        <a:pt x="1479044" y="686268"/>
                        <a:pt x="1473200" y="679450"/>
                      </a:cubicBezTo>
                      <a:cubicBezTo>
                        <a:pt x="1466312" y="671415"/>
                        <a:pt x="1460301" y="662662"/>
                        <a:pt x="1454150" y="654050"/>
                      </a:cubicBezTo>
                      <a:cubicBezTo>
                        <a:pt x="1449714" y="647840"/>
                        <a:pt x="1446336" y="640863"/>
                        <a:pt x="1441450" y="635000"/>
                      </a:cubicBezTo>
                      <a:cubicBezTo>
                        <a:pt x="1400706" y="586107"/>
                        <a:pt x="1441232" y="644198"/>
                        <a:pt x="1409700" y="596900"/>
                      </a:cubicBezTo>
                      <a:cubicBezTo>
                        <a:pt x="1407583" y="588433"/>
                        <a:pt x="1407680" y="579077"/>
                        <a:pt x="1403350" y="571500"/>
                      </a:cubicBezTo>
                      <a:cubicBezTo>
                        <a:pt x="1368077" y="509772"/>
                        <a:pt x="1398361" y="598413"/>
                        <a:pt x="1371600" y="527050"/>
                      </a:cubicBezTo>
                      <a:cubicBezTo>
                        <a:pt x="1359603" y="495058"/>
                        <a:pt x="1365250" y="467702"/>
                        <a:pt x="1377950" y="450850"/>
                      </a:cubicBezTo>
                      <a:close/>
                    </a:path>
                  </a:pathLst>
                </a:custGeom>
                <a:solidFill>
                  <a:srgbClr val="EEB500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4" name="자유형 123"/>
                <p:cNvSpPr/>
                <p:nvPr/>
              </p:nvSpPr>
              <p:spPr>
                <a:xfrm>
                  <a:off x="4328160" y="2400300"/>
                  <a:ext cx="3284220" cy="2141220"/>
                </a:xfrm>
                <a:custGeom>
                  <a:avLst/>
                  <a:gdLst>
                    <a:gd name="connsiteX0" fmla="*/ 1203960 w 3284220"/>
                    <a:gd name="connsiteY0" fmla="*/ 0 h 2141220"/>
                    <a:gd name="connsiteX1" fmla="*/ 1043940 w 3284220"/>
                    <a:gd name="connsiteY1" fmla="*/ 121920 h 2141220"/>
                    <a:gd name="connsiteX2" fmla="*/ 1028700 w 3284220"/>
                    <a:gd name="connsiteY2" fmla="*/ 289560 h 2141220"/>
                    <a:gd name="connsiteX3" fmla="*/ 1150620 w 3284220"/>
                    <a:gd name="connsiteY3" fmla="*/ 457200 h 2141220"/>
                    <a:gd name="connsiteX4" fmla="*/ 1112520 w 3284220"/>
                    <a:gd name="connsiteY4" fmla="*/ 518160 h 2141220"/>
                    <a:gd name="connsiteX5" fmla="*/ 998220 w 3284220"/>
                    <a:gd name="connsiteY5" fmla="*/ 548640 h 2141220"/>
                    <a:gd name="connsiteX6" fmla="*/ 922020 w 3284220"/>
                    <a:gd name="connsiteY6" fmla="*/ 548640 h 2141220"/>
                    <a:gd name="connsiteX7" fmla="*/ 868680 w 3284220"/>
                    <a:gd name="connsiteY7" fmla="*/ 525780 h 2141220"/>
                    <a:gd name="connsiteX8" fmla="*/ 853440 w 3284220"/>
                    <a:gd name="connsiteY8" fmla="*/ 541020 h 2141220"/>
                    <a:gd name="connsiteX9" fmla="*/ 822960 w 3284220"/>
                    <a:gd name="connsiteY9" fmla="*/ 594360 h 2141220"/>
                    <a:gd name="connsiteX10" fmla="*/ 830580 w 3284220"/>
                    <a:gd name="connsiteY10" fmla="*/ 678180 h 2141220"/>
                    <a:gd name="connsiteX11" fmla="*/ 845820 w 3284220"/>
                    <a:gd name="connsiteY11" fmla="*/ 762000 h 2141220"/>
                    <a:gd name="connsiteX12" fmla="*/ 853440 w 3284220"/>
                    <a:gd name="connsiteY12" fmla="*/ 800100 h 2141220"/>
                    <a:gd name="connsiteX13" fmla="*/ 731520 w 3284220"/>
                    <a:gd name="connsiteY13" fmla="*/ 998220 h 2141220"/>
                    <a:gd name="connsiteX14" fmla="*/ 739140 w 3284220"/>
                    <a:gd name="connsiteY14" fmla="*/ 1066800 h 2141220"/>
                    <a:gd name="connsiteX15" fmla="*/ 647700 w 3284220"/>
                    <a:gd name="connsiteY15" fmla="*/ 1120140 h 2141220"/>
                    <a:gd name="connsiteX16" fmla="*/ 579120 w 3284220"/>
                    <a:gd name="connsiteY16" fmla="*/ 1135380 h 2141220"/>
                    <a:gd name="connsiteX17" fmla="*/ 525780 w 3284220"/>
                    <a:gd name="connsiteY17" fmla="*/ 1120140 h 2141220"/>
                    <a:gd name="connsiteX18" fmla="*/ 502920 w 3284220"/>
                    <a:gd name="connsiteY18" fmla="*/ 1097280 h 2141220"/>
                    <a:gd name="connsiteX19" fmla="*/ 434340 w 3284220"/>
                    <a:gd name="connsiteY19" fmla="*/ 1196340 h 2141220"/>
                    <a:gd name="connsiteX20" fmla="*/ 419100 w 3284220"/>
                    <a:gd name="connsiteY20" fmla="*/ 1295400 h 2141220"/>
                    <a:gd name="connsiteX21" fmla="*/ 358140 w 3284220"/>
                    <a:gd name="connsiteY21" fmla="*/ 1333500 h 2141220"/>
                    <a:gd name="connsiteX22" fmla="*/ 289560 w 3284220"/>
                    <a:gd name="connsiteY22" fmla="*/ 1325880 h 2141220"/>
                    <a:gd name="connsiteX23" fmla="*/ 266700 w 3284220"/>
                    <a:gd name="connsiteY23" fmla="*/ 1325880 h 2141220"/>
                    <a:gd name="connsiteX24" fmla="*/ 167640 w 3284220"/>
                    <a:gd name="connsiteY24" fmla="*/ 1546860 h 2141220"/>
                    <a:gd name="connsiteX25" fmla="*/ 205740 w 3284220"/>
                    <a:gd name="connsiteY25" fmla="*/ 1554480 h 2141220"/>
                    <a:gd name="connsiteX26" fmla="*/ 91440 w 3284220"/>
                    <a:gd name="connsiteY26" fmla="*/ 1668780 h 2141220"/>
                    <a:gd name="connsiteX27" fmla="*/ 7620 w 3284220"/>
                    <a:gd name="connsiteY27" fmla="*/ 1752600 h 2141220"/>
                    <a:gd name="connsiteX28" fmla="*/ 22860 w 3284220"/>
                    <a:gd name="connsiteY28" fmla="*/ 1851660 h 2141220"/>
                    <a:gd name="connsiteX29" fmla="*/ 0 w 3284220"/>
                    <a:gd name="connsiteY29" fmla="*/ 1859280 h 2141220"/>
                    <a:gd name="connsiteX30" fmla="*/ 30480 w 3284220"/>
                    <a:gd name="connsiteY30" fmla="*/ 1965960 h 2141220"/>
                    <a:gd name="connsiteX31" fmla="*/ 99060 w 3284220"/>
                    <a:gd name="connsiteY31" fmla="*/ 2019300 h 2141220"/>
                    <a:gd name="connsiteX32" fmla="*/ 182880 w 3284220"/>
                    <a:gd name="connsiteY32" fmla="*/ 1988820 h 2141220"/>
                    <a:gd name="connsiteX33" fmla="*/ 228600 w 3284220"/>
                    <a:gd name="connsiteY33" fmla="*/ 1874520 h 2141220"/>
                    <a:gd name="connsiteX34" fmla="*/ 289560 w 3284220"/>
                    <a:gd name="connsiteY34" fmla="*/ 1859280 h 2141220"/>
                    <a:gd name="connsiteX35" fmla="*/ 396240 w 3284220"/>
                    <a:gd name="connsiteY35" fmla="*/ 1958340 h 2141220"/>
                    <a:gd name="connsiteX36" fmla="*/ 495300 w 3284220"/>
                    <a:gd name="connsiteY36" fmla="*/ 2034540 h 2141220"/>
                    <a:gd name="connsiteX37" fmla="*/ 708660 w 3284220"/>
                    <a:gd name="connsiteY37" fmla="*/ 2026920 h 2141220"/>
                    <a:gd name="connsiteX38" fmla="*/ 845820 w 3284220"/>
                    <a:gd name="connsiteY38" fmla="*/ 2095500 h 2141220"/>
                    <a:gd name="connsiteX39" fmla="*/ 998220 w 3284220"/>
                    <a:gd name="connsiteY39" fmla="*/ 2034540 h 2141220"/>
                    <a:gd name="connsiteX40" fmla="*/ 1135380 w 3284220"/>
                    <a:gd name="connsiteY40" fmla="*/ 1958340 h 2141220"/>
                    <a:gd name="connsiteX41" fmla="*/ 1310640 w 3284220"/>
                    <a:gd name="connsiteY41" fmla="*/ 2065020 h 2141220"/>
                    <a:gd name="connsiteX42" fmla="*/ 1348740 w 3284220"/>
                    <a:gd name="connsiteY42" fmla="*/ 2141220 h 2141220"/>
                    <a:gd name="connsiteX43" fmla="*/ 1478280 w 3284220"/>
                    <a:gd name="connsiteY43" fmla="*/ 1973580 h 2141220"/>
                    <a:gd name="connsiteX44" fmla="*/ 1584960 w 3284220"/>
                    <a:gd name="connsiteY44" fmla="*/ 1783080 h 2141220"/>
                    <a:gd name="connsiteX45" fmla="*/ 1699260 w 3284220"/>
                    <a:gd name="connsiteY45" fmla="*/ 1623060 h 2141220"/>
                    <a:gd name="connsiteX46" fmla="*/ 1813560 w 3284220"/>
                    <a:gd name="connsiteY46" fmla="*/ 1638300 h 2141220"/>
                    <a:gd name="connsiteX47" fmla="*/ 1965960 w 3284220"/>
                    <a:gd name="connsiteY47" fmla="*/ 1607820 h 2141220"/>
                    <a:gd name="connsiteX48" fmla="*/ 2080260 w 3284220"/>
                    <a:gd name="connsiteY48" fmla="*/ 1668780 h 2141220"/>
                    <a:gd name="connsiteX49" fmla="*/ 2156460 w 3284220"/>
                    <a:gd name="connsiteY49" fmla="*/ 1661160 h 2141220"/>
                    <a:gd name="connsiteX50" fmla="*/ 2194560 w 3284220"/>
                    <a:gd name="connsiteY50" fmla="*/ 1706880 h 2141220"/>
                    <a:gd name="connsiteX51" fmla="*/ 2308860 w 3284220"/>
                    <a:gd name="connsiteY51" fmla="*/ 1775460 h 2141220"/>
                    <a:gd name="connsiteX52" fmla="*/ 2415540 w 3284220"/>
                    <a:gd name="connsiteY52" fmla="*/ 1859280 h 2141220"/>
                    <a:gd name="connsiteX53" fmla="*/ 2423160 w 3284220"/>
                    <a:gd name="connsiteY53" fmla="*/ 1905000 h 2141220"/>
                    <a:gd name="connsiteX54" fmla="*/ 2552700 w 3284220"/>
                    <a:gd name="connsiteY54" fmla="*/ 1950720 h 2141220"/>
                    <a:gd name="connsiteX55" fmla="*/ 2613660 w 3284220"/>
                    <a:gd name="connsiteY55" fmla="*/ 1981200 h 2141220"/>
                    <a:gd name="connsiteX56" fmla="*/ 2644140 w 3284220"/>
                    <a:gd name="connsiteY56" fmla="*/ 2034540 h 2141220"/>
                    <a:gd name="connsiteX57" fmla="*/ 2651760 w 3284220"/>
                    <a:gd name="connsiteY57" fmla="*/ 2057400 h 2141220"/>
                    <a:gd name="connsiteX58" fmla="*/ 2842260 w 3284220"/>
                    <a:gd name="connsiteY58" fmla="*/ 1988820 h 2141220"/>
                    <a:gd name="connsiteX59" fmla="*/ 2910840 w 3284220"/>
                    <a:gd name="connsiteY59" fmla="*/ 1889760 h 2141220"/>
                    <a:gd name="connsiteX60" fmla="*/ 2956560 w 3284220"/>
                    <a:gd name="connsiteY60" fmla="*/ 1813560 h 2141220"/>
                    <a:gd name="connsiteX61" fmla="*/ 2933700 w 3284220"/>
                    <a:gd name="connsiteY61" fmla="*/ 1706880 h 2141220"/>
                    <a:gd name="connsiteX62" fmla="*/ 2880360 w 3284220"/>
                    <a:gd name="connsiteY62" fmla="*/ 1623060 h 2141220"/>
                    <a:gd name="connsiteX63" fmla="*/ 3002280 w 3284220"/>
                    <a:gd name="connsiteY63" fmla="*/ 1478280 h 2141220"/>
                    <a:gd name="connsiteX64" fmla="*/ 3002280 w 3284220"/>
                    <a:gd name="connsiteY64" fmla="*/ 1371600 h 2141220"/>
                    <a:gd name="connsiteX65" fmla="*/ 3139440 w 3284220"/>
                    <a:gd name="connsiteY65" fmla="*/ 1280160 h 2141220"/>
                    <a:gd name="connsiteX66" fmla="*/ 3208020 w 3284220"/>
                    <a:gd name="connsiteY66" fmla="*/ 1150620 h 2141220"/>
                    <a:gd name="connsiteX67" fmla="*/ 3238500 w 3284220"/>
                    <a:gd name="connsiteY67" fmla="*/ 1082040 h 2141220"/>
                    <a:gd name="connsiteX68" fmla="*/ 3246120 w 3284220"/>
                    <a:gd name="connsiteY68" fmla="*/ 967740 h 2141220"/>
                    <a:gd name="connsiteX69" fmla="*/ 3284220 w 3284220"/>
                    <a:gd name="connsiteY69" fmla="*/ 937260 h 2141220"/>
                    <a:gd name="connsiteX70" fmla="*/ 3276600 w 3284220"/>
                    <a:gd name="connsiteY70" fmla="*/ 891540 h 2141220"/>
                    <a:gd name="connsiteX71" fmla="*/ 3116580 w 3284220"/>
                    <a:gd name="connsiteY71" fmla="*/ 868680 h 2141220"/>
                    <a:gd name="connsiteX72" fmla="*/ 3048000 w 3284220"/>
                    <a:gd name="connsiteY72" fmla="*/ 784860 h 2141220"/>
                    <a:gd name="connsiteX73" fmla="*/ 3048000 w 3284220"/>
                    <a:gd name="connsiteY73" fmla="*/ 662940 h 2141220"/>
                    <a:gd name="connsiteX74" fmla="*/ 3162300 w 3284220"/>
                    <a:gd name="connsiteY74" fmla="*/ 594360 h 2141220"/>
                    <a:gd name="connsiteX75" fmla="*/ 3147060 w 3284220"/>
                    <a:gd name="connsiteY75" fmla="*/ 495300 h 2141220"/>
                    <a:gd name="connsiteX76" fmla="*/ 2964180 w 3284220"/>
                    <a:gd name="connsiteY76" fmla="*/ 259080 h 2141220"/>
                    <a:gd name="connsiteX77" fmla="*/ 2964180 w 3284220"/>
                    <a:gd name="connsiteY77" fmla="*/ 175260 h 2141220"/>
                    <a:gd name="connsiteX78" fmla="*/ 2895600 w 3284220"/>
                    <a:gd name="connsiteY78" fmla="*/ 160020 h 2141220"/>
                    <a:gd name="connsiteX79" fmla="*/ 2766060 w 3284220"/>
                    <a:gd name="connsiteY79" fmla="*/ 45720 h 2141220"/>
                    <a:gd name="connsiteX80" fmla="*/ 2689860 w 3284220"/>
                    <a:gd name="connsiteY80" fmla="*/ 38100 h 2141220"/>
                    <a:gd name="connsiteX81" fmla="*/ 2606040 w 3284220"/>
                    <a:gd name="connsiteY81" fmla="*/ 83820 h 2141220"/>
                    <a:gd name="connsiteX82" fmla="*/ 2575560 w 3284220"/>
                    <a:gd name="connsiteY82" fmla="*/ 220980 h 2141220"/>
                    <a:gd name="connsiteX83" fmla="*/ 2628900 w 3284220"/>
                    <a:gd name="connsiteY83" fmla="*/ 342900 h 2141220"/>
                    <a:gd name="connsiteX84" fmla="*/ 2659380 w 3284220"/>
                    <a:gd name="connsiteY84" fmla="*/ 419100 h 2141220"/>
                    <a:gd name="connsiteX85" fmla="*/ 2621280 w 3284220"/>
                    <a:gd name="connsiteY85" fmla="*/ 518160 h 2141220"/>
                    <a:gd name="connsiteX86" fmla="*/ 2537460 w 3284220"/>
                    <a:gd name="connsiteY86" fmla="*/ 571500 h 2141220"/>
                    <a:gd name="connsiteX87" fmla="*/ 2545080 w 3284220"/>
                    <a:gd name="connsiteY87" fmla="*/ 723900 h 2141220"/>
                    <a:gd name="connsiteX88" fmla="*/ 2499360 w 3284220"/>
                    <a:gd name="connsiteY88" fmla="*/ 762000 h 2141220"/>
                    <a:gd name="connsiteX89" fmla="*/ 2453640 w 3284220"/>
                    <a:gd name="connsiteY89" fmla="*/ 754380 h 2141220"/>
                    <a:gd name="connsiteX90" fmla="*/ 2301240 w 3284220"/>
                    <a:gd name="connsiteY90" fmla="*/ 701040 h 2141220"/>
                    <a:gd name="connsiteX91" fmla="*/ 2247900 w 3284220"/>
                    <a:gd name="connsiteY91" fmla="*/ 670560 h 2141220"/>
                    <a:gd name="connsiteX92" fmla="*/ 2286000 w 3284220"/>
                    <a:gd name="connsiteY92" fmla="*/ 556260 h 2141220"/>
                    <a:gd name="connsiteX93" fmla="*/ 2293620 w 3284220"/>
                    <a:gd name="connsiteY93" fmla="*/ 502920 h 2141220"/>
                    <a:gd name="connsiteX94" fmla="*/ 2202180 w 3284220"/>
                    <a:gd name="connsiteY94" fmla="*/ 441960 h 2141220"/>
                    <a:gd name="connsiteX95" fmla="*/ 2202180 w 3284220"/>
                    <a:gd name="connsiteY95" fmla="*/ 403860 h 2141220"/>
                    <a:gd name="connsiteX96" fmla="*/ 2095500 w 3284220"/>
                    <a:gd name="connsiteY96" fmla="*/ 297180 h 2141220"/>
                    <a:gd name="connsiteX97" fmla="*/ 2049780 w 3284220"/>
                    <a:gd name="connsiteY97" fmla="*/ 243840 h 2141220"/>
                    <a:gd name="connsiteX98" fmla="*/ 2057400 w 3284220"/>
                    <a:gd name="connsiteY98" fmla="*/ 190500 h 2141220"/>
                    <a:gd name="connsiteX99" fmla="*/ 1851660 w 3284220"/>
                    <a:gd name="connsiteY99" fmla="*/ 114300 h 2141220"/>
                    <a:gd name="connsiteX100" fmla="*/ 1813560 w 3284220"/>
                    <a:gd name="connsiteY100" fmla="*/ 114300 h 2141220"/>
                    <a:gd name="connsiteX101" fmla="*/ 1790700 w 3284220"/>
                    <a:gd name="connsiteY101" fmla="*/ 160020 h 2141220"/>
                    <a:gd name="connsiteX102" fmla="*/ 1699260 w 3284220"/>
                    <a:gd name="connsiteY102" fmla="*/ 76200 h 2141220"/>
                    <a:gd name="connsiteX103" fmla="*/ 1691640 w 3284220"/>
                    <a:gd name="connsiteY103" fmla="*/ 38100 h 2141220"/>
                    <a:gd name="connsiteX104" fmla="*/ 1485900 w 3284220"/>
                    <a:gd name="connsiteY104" fmla="*/ 0 h 2141220"/>
                    <a:gd name="connsiteX105" fmla="*/ 1432560 w 3284220"/>
                    <a:gd name="connsiteY105" fmla="*/ 38100 h 2141220"/>
                    <a:gd name="connsiteX106" fmla="*/ 1463040 w 3284220"/>
                    <a:gd name="connsiteY106" fmla="*/ 91440 h 2141220"/>
                    <a:gd name="connsiteX107" fmla="*/ 1325880 w 3284220"/>
                    <a:gd name="connsiteY107" fmla="*/ 91440 h 2141220"/>
                    <a:gd name="connsiteX108" fmla="*/ 1257300 w 3284220"/>
                    <a:gd name="connsiteY108" fmla="*/ 60960 h 2141220"/>
                    <a:gd name="connsiteX109" fmla="*/ 1203960 w 3284220"/>
                    <a:gd name="connsiteY109" fmla="*/ 0 h 2141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284220" h="2141220">
                      <a:moveTo>
                        <a:pt x="1203960" y="0"/>
                      </a:moveTo>
                      <a:lnTo>
                        <a:pt x="1043940" y="121920"/>
                      </a:lnTo>
                      <a:lnTo>
                        <a:pt x="1028700" y="289560"/>
                      </a:lnTo>
                      <a:lnTo>
                        <a:pt x="1150620" y="457200"/>
                      </a:lnTo>
                      <a:lnTo>
                        <a:pt x="1112520" y="518160"/>
                      </a:lnTo>
                      <a:lnTo>
                        <a:pt x="998220" y="548640"/>
                      </a:lnTo>
                      <a:lnTo>
                        <a:pt x="922020" y="548640"/>
                      </a:lnTo>
                      <a:lnTo>
                        <a:pt x="868680" y="525780"/>
                      </a:lnTo>
                      <a:lnTo>
                        <a:pt x="853440" y="541020"/>
                      </a:lnTo>
                      <a:lnTo>
                        <a:pt x="822960" y="594360"/>
                      </a:lnTo>
                      <a:lnTo>
                        <a:pt x="830580" y="678180"/>
                      </a:lnTo>
                      <a:lnTo>
                        <a:pt x="845820" y="762000"/>
                      </a:lnTo>
                      <a:lnTo>
                        <a:pt x="853440" y="800100"/>
                      </a:lnTo>
                      <a:lnTo>
                        <a:pt x="731520" y="998220"/>
                      </a:lnTo>
                      <a:lnTo>
                        <a:pt x="739140" y="1066800"/>
                      </a:lnTo>
                      <a:lnTo>
                        <a:pt x="647700" y="1120140"/>
                      </a:lnTo>
                      <a:lnTo>
                        <a:pt x="579120" y="1135380"/>
                      </a:lnTo>
                      <a:lnTo>
                        <a:pt x="525780" y="1120140"/>
                      </a:lnTo>
                      <a:lnTo>
                        <a:pt x="502920" y="1097280"/>
                      </a:lnTo>
                      <a:lnTo>
                        <a:pt x="434340" y="1196340"/>
                      </a:lnTo>
                      <a:lnTo>
                        <a:pt x="419100" y="1295400"/>
                      </a:lnTo>
                      <a:lnTo>
                        <a:pt x="358140" y="1333500"/>
                      </a:lnTo>
                      <a:lnTo>
                        <a:pt x="289560" y="1325880"/>
                      </a:lnTo>
                      <a:lnTo>
                        <a:pt x="266700" y="1325880"/>
                      </a:lnTo>
                      <a:lnTo>
                        <a:pt x="167640" y="1546860"/>
                      </a:lnTo>
                      <a:lnTo>
                        <a:pt x="205740" y="1554480"/>
                      </a:lnTo>
                      <a:lnTo>
                        <a:pt x="91440" y="1668780"/>
                      </a:lnTo>
                      <a:lnTo>
                        <a:pt x="7620" y="1752600"/>
                      </a:lnTo>
                      <a:lnTo>
                        <a:pt x="22860" y="1851660"/>
                      </a:lnTo>
                      <a:lnTo>
                        <a:pt x="0" y="1859280"/>
                      </a:lnTo>
                      <a:lnTo>
                        <a:pt x="30480" y="1965960"/>
                      </a:lnTo>
                      <a:lnTo>
                        <a:pt x="99060" y="2019300"/>
                      </a:lnTo>
                      <a:lnTo>
                        <a:pt x="182880" y="1988820"/>
                      </a:lnTo>
                      <a:lnTo>
                        <a:pt x="228600" y="1874520"/>
                      </a:lnTo>
                      <a:lnTo>
                        <a:pt x="289560" y="1859280"/>
                      </a:lnTo>
                      <a:lnTo>
                        <a:pt x="396240" y="1958340"/>
                      </a:lnTo>
                      <a:lnTo>
                        <a:pt x="495300" y="2034540"/>
                      </a:lnTo>
                      <a:lnTo>
                        <a:pt x="708660" y="2026920"/>
                      </a:lnTo>
                      <a:lnTo>
                        <a:pt x="845820" y="2095500"/>
                      </a:lnTo>
                      <a:lnTo>
                        <a:pt x="998220" y="2034540"/>
                      </a:lnTo>
                      <a:lnTo>
                        <a:pt x="1135380" y="1958340"/>
                      </a:lnTo>
                      <a:lnTo>
                        <a:pt x="1310640" y="2065020"/>
                      </a:lnTo>
                      <a:lnTo>
                        <a:pt x="1348740" y="2141220"/>
                      </a:lnTo>
                      <a:lnTo>
                        <a:pt x="1478280" y="1973580"/>
                      </a:lnTo>
                      <a:lnTo>
                        <a:pt x="1584960" y="1783080"/>
                      </a:lnTo>
                      <a:lnTo>
                        <a:pt x="1699260" y="1623060"/>
                      </a:lnTo>
                      <a:lnTo>
                        <a:pt x="1813560" y="1638300"/>
                      </a:lnTo>
                      <a:lnTo>
                        <a:pt x="1965960" y="1607820"/>
                      </a:lnTo>
                      <a:lnTo>
                        <a:pt x="2080260" y="1668780"/>
                      </a:lnTo>
                      <a:lnTo>
                        <a:pt x="2156460" y="1661160"/>
                      </a:lnTo>
                      <a:lnTo>
                        <a:pt x="2194560" y="1706880"/>
                      </a:lnTo>
                      <a:lnTo>
                        <a:pt x="2308860" y="1775460"/>
                      </a:lnTo>
                      <a:lnTo>
                        <a:pt x="2415540" y="1859280"/>
                      </a:lnTo>
                      <a:lnTo>
                        <a:pt x="2423160" y="1905000"/>
                      </a:lnTo>
                      <a:lnTo>
                        <a:pt x="2552700" y="1950720"/>
                      </a:lnTo>
                      <a:lnTo>
                        <a:pt x="2613660" y="1981200"/>
                      </a:lnTo>
                      <a:lnTo>
                        <a:pt x="2644140" y="2034540"/>
                      </a:lnTo>
                      <a:lnTo>
                        <a:pt x="2651760" y="2057400"/>
                      </a:lnTo>
                      <a:lnTo>
                        <a:pt x="2842260" y="1988820"/>
                      </a:lnTo>
                      <a:lnTo>
                        <a:pt x="2910840" y="1889760"/>
                      </a:lnTo>
                      <a:lnTo>
                        <a:pt x="2956560" y="1813560"/>
                      </a:lnTo>
                      <a:lnTo>
                        <a:pt x="2933700" y="1706880"/>
                      </a:lnTo>
                      <a:lnTo>
                        <a:pt x="2880360" y="1623060"/>
                      </a:lnTo>
                      <a:lnTo>
                        <a:pt x="3002280" y="1478280"/>
                      </a:lnTo>
                      <a:lnTo>
                        <a:pt x="3002280" y="1371600"/>
                      </a:lnTo>
                      <a:lnTo>
                        <a:pt x="3139440" y="1280160"/>
                      </a:lnTo>
                      <a:lnTo>
                        <a:pt x="3208020" y="1150620"/>
                      </a:lnTo>
                      <a:lnTo>
                        <a:pt x="3238500" y="1082040"/>
                      </a:lnTo>
                      <a:lnTo>
                        <a:pt x="3246120" y="967740"/>
                      </a:lnTo>
                      <a:lnTo>
                        <a:pt x="3284220" y="937260"/>
                      </a:lnTo>
                      <a:lnTo>
                        <a:pt x="3276600" y="891540"/>
                      </a:lnTo>
                      <a:lnTo>
                        <a:pt x="3116580" y="868680"/>
                      </a:lnTo>
                      <a:lnTo>
                        <a:pt x="3048000" y="784860"/>
                      </a:lnTo>
                      <a:lnTo>
                        <a:pt x="3048000" y="662940"/>
                      </a:lnTo>
                      <a:lnTo>
                        <a:pt x="3162300" y="594360"/>
                      </a:lnTo>
                      <a:lnTo>
                        <a:pt x="3147060" y="495300"/>
                      </a:lnTo>
                      <a:lnTo>
                        <a:pt x="2964180" y="259080"/>
                      </a:lnTo>
                      <a:lnTo>
                        <a:pt x="2964180" y="175260"/>
                      </a:lnTo>
                      <a:lnTo>
                        <a:pt x="2895600" y="160020"/>
                      </a:lnTo>
                      <a:lnTo>
                        <a:pt x="2766060" y="45720"/>
                      </a:lnTo>
                      <a:lnTo>
                        <a:pt x="2689860" y="38100"/>
                      </a:lnTo>
                      <a:lnTo>
                        <a:pt x="2606040" y="83820"/>
                      </a:lnTo>
                      <a:lnTo>
                        <a:pt x="2575560" y="220980"/>
                      </a:lnTo>
                      <a:lnTo>
                        <a:pt x="2628900" y="342900"/>
                      </a:lnTo>
                      <a:lnTo>
                        <a:pt x="2659380" y="419100"/>
                      </a:lnTo>
                      <a:lnTo>
                        <a:pt x="2621280" y="518160"/>
                      </a:lnTo>
                      <a:lnTo>
                        <a:pt x="2537460" y="571500"/>
                      </a:lnTo>
                      <a:lnTo>
                        <a:pt x="2545080" y="723900"/>
                      </a:lnTo>
                      <a:lnTo>
                        <a:pt x="2499360" y="762000"/>
                      </a:lnTo>
                      <a:lnTo>
                        <a:pt x="2453640" y="754380"/>
                      </a:lnTo>
                      <a:lnTo>
                        <a:pt x="2301240" y="701040"/>
                      </a:lnTo>
                      <a:lnTo>
                        <a:pt x="2247900" y="670560"/>
                      </a:lnTo>
                      <a:lnTo>
                        <a:pt x="2286000" y="556260"/>
                      </a:lnTo>
                      <a:lnTo>
                        <a:pt x="2293620" y="502920"/>
                      </a:lnTo>
                      <a:lnTo>
                        <a:pt x="2202180" y="441960"/>
                      </a:lnTo>
                      <a:lnTo>
                        <a:pt x="2202180" y="403860"/>
                      </a:lnTo>
                      <a:lnTo>
                        <a:pt x="2095500" y="297180"/>
                      </a:lnTo>
                      <a:lnTo>
                        <a:pt x="2049780" y="243840"/>
                      </a:lnTo>
                      <a:lnTo>
                        <a:pt x="2057400" y="190500"/>
                      </a:lnTo>
                      <a:lnTo>
                        <a:pt x="1851660" y="114300"/>
                      </a:lnTo>
                      <a:lnTo>
                        <a:pt x="1813560" y="114300"/>
                      </a:lnTo>
                      <a:lnTo>
                        <a:pt x="1790700" y="160020"/>
                      </a:lnTo>
                      <a:lnTo>
                        <a:pt x="1699260" y="76200"/>
                      </a:lnTo>
                      <a:lnTo>
                        <a:pt x="1691640" y="38100"/>
                      </a:lnTo>
                      <a:lnTo>
                        <a:pt x="1485900" y="0"/>
                      </a:lnTo>
                      <a:lnTo>
                        <a:pt x="1432560" y="38100"/>
                      </a:lnTo>
                      <a:lnTo>
                        <a:pt x="1463040" y="91440"/>
                      </a:lnTo>
                      <a:lnTo>
                        <a:pt x="1325880" y="91440"/>
                      </a:lnTo>
                      <a:lnTo>
                        <a:pt x="1257300" y="60960"/>
                      </a:lnTo>
                      <a:lnTo>
                        <a:pt x="1203960" y="0"/>
                      </a:ln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35000">
                      <a:schemeClr val="accent1">
                        <a:lumMod val="75000"/>
                      </a:schemeClr>
                    </a:gs>
                    <a:gs pos="24000">
                      <a:srgbClr val="638ABB"/>
                    </a:gs>
                    <a:gs pos="14000">
                      <a:schemeClr val="tx2">
                        <a:lumMod val="40000"/>
                        <a:lumOff val="60000"/>
                      </a:schemeClr>
                    </a:gs>
                    <a:gs pos="77000">
                      <a:schemeClr val="tx2">
                        <a:lumMod val="50000"/>
                      </a:schemeClr>
                    </a:gs>
                    <a:gs pos="52000">
                      <a:schemeClr val="accent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n w="57150" cap="flat">
                  <a:solidFill>
                    <a:schemeClr val="bg1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scene3d>
                  <a:camera prst="orthographicFront"/>
                  <a:lightRig rig="threePt" dir="t"/>
                </a:scene3d>
                <a:sp3d prstMaterial="dkEdge">
                  <a:bevelT w="57150" h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5" name="자유형 124"/>
                <p:cNvSpPr/>
                <p:nvPr/>
              </p:nvSpPr>
              <p:spPr>
                <a:xfrm>
                  <a:off x="2136775" y="2425700"/>
                  <a:ext cx="3028950" cy="2136775"/>
                </a:xfrm>
                <a:custGeom>
                  <a:avLst/>
                  <a:gdLst>
                    <a:gd name="connsiteX0" fmla="*/ 3006725 w 3028950"/>
                    <a:gd name="connsiteY0" fmla="*/ 673100 h 2136775"/>
                    <a:gd name="connsiteX1" fmla="*/ 3028950 w 3028950"/>
                    <a:gd name="connsiteY1" fmla="*/ 771525 h 2136775"/>
                    <a:gd name="connsiteX2" fmla="*/ 2911475 w 3028950"/>
                    <a:gd name="connsiteY2" fmla="*/ 981075 h 2136775"/>
                    <a:gd name="connsiteX3" fmla="*/ 2921000 w 3028950"/>
                    <a:gd name="connsiteY3" fmla="*/ 1031875 h 2136775"/>
                    <a:gd name="connsiteX4" fmla="*/ 2828925 w 3028950"/>
                    <a:gd name="connsiteY4" fmla="*/ 1092200 h 2136775"/>
                    <a:gd name="connsiteX5" fmla="*/ 2765425 w 3028950"/>
                    <a:gd name="connsiteY5" fmla="*/ 1101725 h 2136775"/>
                    <a:gd name="connsiteX6" fmla="*/ 2724150 w 3028950"/>
                    <a:gd name="connsiteY6" fmla="*/ 1092200 h 2136775"/>
                    <a:gd name="connsiteX7" fmla="*/ 2698750 w 3028950"/>
                    <a:gd name="connsiteY7" fmla="*/ 1076325 h 2136775"/>
                    <a:gd name="connsiteX8" fmla="*/ 2613025 w 3028950"/>
                    <a:gd name="connsiteY8" fmla="*/ 1174750 h 2136775"/>
                    <a:gd name="connsiteX9" fmla="*/ 2600325 w 3028950"/>
                    <a:gd name="connsiteY9" fmla="*/ 1257300 h 2136775"/>
                    <a:gd name="connsiteX10" fmla="*/ 2552700 w 3028950"/>
                    <a:gd name="connsiteY10" fmla="*/ 1295400 h 2136775"/>
                    <a:gd name="connsiteX11" fmla="*/ 2454275 w 3028950"/>
                    <a:gd name="connsiteY11" fmla="*/ 1298575 h 2136775"/>
                    <a:gd name="connsiteX12" fmla="*/ 2359025 w 3028950"/>
                    <a:gd name="connsiteY12" fmla="*/ 1520825 h 2136775"/>
                    <a:gd name="connsiteX13" fmla="*/ 2403475 w 3028950"/>
                    <a:gd name="connsiteY13" fmla="*/ 1536700 h 2136775"/>
                    <a:gd name="connsiteX14" fmla="*/ 2209800 w 3028950"/>
                    <a:gd name="connsiteY14" fmla="*/ 1727200 h 2136775"/>
                    <a:gd name="connsiteX15" fmla="*/ 2206625 w 3028950"/>
                    <a:gd name="connsiteY15" fmla="*/ 1816100 h 2136775"/>
                    <a:gd name="connsiteX16" fmla="*/ 2114550 w 3028950"/>
                    <a:gd name="connsiteY16" fmla="*/ 1866900 h 2136775"/>
                    <a:gd name="connsiteX17" fmla="*/ 2085975 w 3028950"/>
                    <a:gd name="connsiteY17" fmla="*/ 1857375 h 2136775"/>
                    <a:gd name="connsiteX18" fmla="*/ 1936750 w 3028950"/>
                    <a:gd name="connsiteY18" fmla="*/ 1997075 h 2136775"/>
                    <a:gd name="connsiteX19" fmla="*/ 1927225 w 3028950"/>
                    <a:gd name="connsiteY19" fmla="*/ 2057400 h 2136775"/>
                    <a:gd name="connsiteX20" fmla="*/ 1803400 w 3028950"/>
                    <a:gd name="connsiteY20" fmla="*/ 2054225 h 2136775"/>
                    <a:gd name="connsiteX21" fmla="*/ 1784350 w 3028950"/>
                    <a:gd name="connsiteY21" fmla="*/ 2101850 h 2136775"/>
                    <a:gd name="connsiteX22" fmla="*/ 1673225 w 3028950"/>
                    <a:gd name="connsiteY22" fmla="*/ 2136775 h 2136775"/>
                    <a:gd name="connsiteX23" fmla="*/ 1581150 w 3028950"/>
                    <a:gd name="connsiteY23" fmla="*/ 2117725 h 2136775"/>
                    <a:gd name="connsiteX24" fmla="*/ 1447800 w 3028950"/>
                    <a:gd name="connsiteY24" fmla="*/ 2032000 h 2136775"/>
                    <a:gd name="connsiteX25" fmla="*/ 1327150 w 3028950"/>
                    <a:gd name="connsiteY25" fmla="*/ 1978025 h 2136775"/>
                    <a:gd name="connsiteX26" fmla="*/ 1266825 w 3028950"/>
                    <a:gd name="connsiteY26" fmla="*/ 1981200 h 2136775"/>
                    <a:gd name="connsiteX27" fmla="*/ 1241425 w 3028950"/>
                    <a:gd name="connsiteY27" fmla="*/ 1917700 h 2136775"/>
                    <a:gd name="connsiteX28" fmla="*/ 1298575 w 3028950"/>
                    <a:gd name="connsiteY28" fmla="*/ 1800225 h 2136775"/>
                    <a:gd name="connsiteX29" fmla="*/ 1311275 w 3028950"/>
                    <a:gd name="connsiteY29" fmla="*/ 1774825 h 2136775"/>
                    <a:gd name="connsiteX30" fmla="*/ 1387475 w 3028950"/>
                    <a:gd name="connsiteY30" fmla="*/ 1803400 h 2136775"/>
                    <a:gd name="connsiteX31" fmla="*/ 1419225 w 3028950"/>
                    <a:gd name="connsiteY31" fmla="*/ 1781175 h 2136775"/>
                    <a:gd name="connsiteX32" fmla="*/ 1406525 w 3028950"/>
                    <a:gd name="connsiteY32" fmla="*/ 1682750 h 2136775"/>
                    <a:gd name="connsiteX33" fmla="*/ 1368425 w 3028950"/>
                    <a:gd name="connsiteY33" fmla="*/ 1644650 h 2136775"/>
                    <a:gd name="connsiteX34" fmla="*/ 1422400 w 3028950"/>
                    <a:gd name="connsiteY34" fmla="*/ 1587500 h 2136775"/>
                    <a:gd name="connsiteX35" fmla="*/ 1317625 w 3028950"/>
                    <a:gd name="connsiteY35" fmla="*/ 1435100 h 2136775"/>
                    <a:gd name="connsiteX36" fmla="*/ 1254125 w 3028950"/>
                    <a:gd name="connsiteY36" fmla="*/ 1489075 h 2136775"/>
                    <a:gd name="connsiteX37" fmla="*/ 1098550 w 3028950"/>
                    <a:gd name="connsiteY37" fmla="*/ 1327150 h 2136775"/>
                    <a:gd name="connsiteX38" fmla="*/ 1130300 w 3028950"/>
                    <a:gd name="connsiteY38" fmla="*/ 1282700 h 2136775"/>
                    <a:gd name="connsiteX39" fmla="*/ 1238250 w 3028950"/>
                    <a:gd name="connsiteY39" fmla="*/ 1298575 h 2136775"/>
                    <a:gd name="connsiteX40" fmla="*/ 1260475 w 3028950"/>
                    <a:gd name="connsiteY40" fmla="*/ 1260475 h 2136775"/>
                    <a:gd name="connsiteX41" fmla="*/ 1266825 w 3028950"/>
                    <a:gd name="connsiteY41" fmla="*/ 1031875 h 2136775"/>
                    <a:gd name="connsiteX42" fmla="*/ 1231900 w 3028950"/>
                    <a:gd name="connsiteY42" fmla="*/ 1016000 h 2136775"/>
                    <a:gd name="connsiteX43" fmla="*/ 1206500 w 3028950"/>
                    <a:gd name="connsiteY43" fmla="*/ 1016000 h 2136775"/>
                    <a:gd name="connsiteX44" fmla="*/ 1168400 w 3028950"/>
                    <a:gd name="connsiteY44" fmla="*/ 803275 h 2136775"/>
                    <a:gd name="connsiteX45" fmla="*/ 1190625 w 3028950"/>
                    <a:gd name="connsiteY45" fmla="*/ 765175 h 2136775"/>
                    <a:gd name="connsiteX46" fmla="*/ 1171575 w 3028950"/>
                    <a:gd name="connsiteY46" fmla="*/ 739775 h 2136775"/>
                    <a:gd name="connsiteX47" fmla="*/ 1022350 w 3028950"/>
                    <a:gd name="connsiteY47" fmla="*/ 812800 h 2136775"/>
                    <a:gd name="connsiteX48" fmla="*/ 968375 w 3028950"/>
                    <a:gd name="connsiteY48" fmla="*/ 781050 h 2136775"/>
                    <a:gd name="connsiteX49" fmla="*/ 933450 w 3028950"/>
                    <a:gd name="connsiteY49" fmla="*/ 841375 h 2136775"/>
                    <a:gd name="connsiteX50" fmla="*/ 914400 w 3028950"/>
                    <a:gd name="connsiteY50" fmla="*/ 971550 h 2136775"/>
                    <a:gd name="connsiteX51" fmla="*/ 847725 w 3028950"/>
                    <a:gd name="connsiteY51" fmla="*/ 1000125 h 2136775"/>
                    <a:gd name="connsiteX52" fmla="*/ 822325 w 3028950"/>
                    <a:gd name="connsiteY52" fmla="*/ 1079500 h 2136775"/>
                    <a:gd name="connsiteX53" fmla="*/ 746125 w 3028950"/>
                    <a:gd name="connsiteY53" fmla="*/ 1066800 h 2136775"/>
                    <a:gd name="connsiteX54" fmla="*/ 768350 w 3028950"/>
                    <a:gd name="connsiteY54" fmla="*/ 1231900 h 2136775"/>
                    <a:gd name="connsiteX55" fmla="*/ 781050 w 3028950"/>
                    <a:gd name="connsiteY55" fmla="*/ 1292225 h 2136775"/>
                    <a:gd name="connsiteX56" fmla="*/ 673100 w 3028950"/>
                    <a:gd name="connsiteY56" fmla="*/ 1339850 h 2136775"/>
                    <a:gd name="connsiteX57" fmla="*/ 460375 w 3028950"/>
                    <a:gd name="connsiteY57" fmla="*/ 1336675 h 2136775"/>
                    <a:gd name="connsiteX58" fmla="*/ 447675 w 3028950"/>
                    <a:gd name="connsiteY58" fmla="*/ 1285875 h 2136775"/>
                    <a:gd name="connsiteX59" fmla="*/ 460375 w 3028950"/>
                    <a:gd name="connsiteY59" fmla="*/ 1244600 h 2136775"/>
                    <a:gd name="connsiteX60" fmla="*/ 377825 w 3028950"/>
                    <a:gd name="connsiteY60" fmla="*/ 1266825 h 2136775"/>
                    <a:gd name="connsiteX61" fmla="*/ 377825 w 3028950"/>
                    <a:gd name="connsiteY61" fmla="*/ 1162050 h 2136775"/>
                    <a:gd name="connsiteX62" fmla="*/ 301625 w 3028950"/>
                    <a:gd name="connsiteY62" fmla="*/ 1133475 h 2136775"/>
                    <a:gd name="connsiteX63" fmla="*/ 266700 w 3028950"/>
                    <a:gd name="connsiteY63" fmla="*/ 1050925 h 2136775"/>
                    <a:gd name="connsiteX64" fmla="*/ 238125 w 3028950"/>
                    <a:gd name="connsiteY64" fmla="*/ 1009650 h 2136775"/>
                    <a:gd name="connsiteX65" fmla="*/ 285750 w 3028950"/>
                    <a:gd name="connsiteY65" fmla="*/ 949325 h 2136775"/>
                    <a:gd name="connsiteX66" fmla="*/ 149225 w 3028950"/>
                    <a:gd name="connsiteY66" fmla="*/ 854075 h 2136775"/>
                    <a:gd name="connsiteX67" fmla="*/ 82550 w 3028950"/>
                    <a:gd name="connsiteY67" fmla="*/ 815975 h 2136775"/>
                    <a:gd name="connsiteX68" fmla="*/ 50800 w 3028950"/>
                    <a:gd name="connsiteY68" fmla="*/ 771525 h 2136775"/>
                    <a:gd name="connsiteX69" fmla="*/ 0 w 3028950"/>
                    <a:gd name="connsiteY69" fmla="*/ 628650 h 2136775"/>
                    <a:gd name="connsiteX70" fmla="*/ 88900 w 3028950"/>
                    <a:gd name="connsiteY70" fmla="*/ 615950 h 2136775"/>
                    <a:gd name="connsiteX71" fmla="*/ 130175 w 3028950"/>
                    <a:gd name="connsiteY71" fmla="*/ 590550 h 2136775"/>
                    <a:gd name="connsiteX72" fmla="*/ 225425 w 3028950"/>
                    <a:gd name="connsiteY72" fmla="*/ 641350 h 2136775"/>
                    <a:gd name="connsiteX73" fmla="*/ 352425 w 3028950"/>
                    <a:gd name="connsiteY73" fmla="*/ 641350 h 2136775"/>
                    <a:gd name="connsiteX74" fmla="*/ 403225 w 3028950"/>
                    <a:gd name="connsiteY74" fmla="*/ 606425 h 2136775"/>
                    <a:gd name="connsiteX75" fmla="*/ 457200 w 3028950"/>
                    <a:gd name="connsiteY75" fmla="*/ 635000 h 2136775"/>
                    <a:gd name="connsiteX76" fmla="*/ 498475 w 3028950"/>
                    <a:gd name="connsiteY76" fmla="*/ 628650 h 2136775"/>
                    <a:gd name="connsiteX77" fmla="*/ 533400 w 3028950"/>
                    <a:gd name="connsiteY77" fmla="*/ 546100 h 2136775"/>
                    <a:gd name="connsiteX78" fmla="*/ 466725 w 3028950"/>
                    <a:gd name="connsiteY78" fmla="*/ 381000 h 2136775"/>
                    <a:gd name="connsiteX79" fmla="*/ 447675 w 3028950"/>
                    <a:gd name="connsiteY79" fmla="*/ 327025 h 2136775"/>
                    <a:gd name="connsiteX80" fmla="*/ 530225 w 3028950"/>
                    <a:gd name="connsiteY80" fmla="*/ 241300 h 2136775"/>
                    <a:gd name="connsiteX81" fmla="*/ 606425 w 3028950"/>
                    <a:gd name="connsiteY81" fmla="*/ 222250 h 2136775"/>
                    <a:gd name="connsiteX82" fmla="*/ 606425 w 3028950"/>
                    <a:gd name="connsiteY82" fmla="*/ 155575 h 2136775"/>
                    <a:gd name="connsiteX83" fmla="*/ 793750 w 3028950"/>
                    <a:gd name="connsiteY83" fmla="*/ 0 h 2136775"/>
                    <a:gd name="connsiteX84" fmla="*/ 863600 w 3028950"/>
                    <a:gd name="connsiteY84" fmla="*/ 79375 h 2136775"/>
                    <a:gd name="connsiteX85" fmla="*/ 882650 w 3028950"/>
                    <a:gd name="connsiteY85" fmla="*/ 158750 h 2136775"/>
                    <a:gd name="connsiteX86" fmla="*/ 1082675 w 3028950"/>
                    <a:gd name="connsiteY86" fmla="*/ 104775 h 2136775"/>
                    <a:gd name="connsiteX87" fmla="*/ 1158875 w 3028950"/>
                    <a:gd name="connsiteY87" fmla="*/ 212725 h 2136775"/>
                    <a:gd name="connsiteX88" fmla="*/ 1254125 w 3028950"/>
                    <a:gd name="connsiteY88" fmla="*/ 269875 h 2136775"/>
                    <a:gd name="connsiteX89" fmla="*/ 1295400 w 3028950"/>
                    <a:gd name="connsiteY89" fmla="*/ 384175 h 2136775"/>
                    <a:gd name="connsiteX90" fmla="*/ 1397000 w 3028950"/>
                    <a:gd name="connsiteY90" fmla="*/ 336550 h 2136775"/>
                    <a:gd name="connsiteX91" fmla="*/ 1457325 w 3028950"/>
                    <a:gd name="connsiteY91" fmla="*/ 387350 h 2136775"/>
                    <a:gd name="connsiteX92" fmla="*/ 1511300 w 3028950"/>
                    <a:gd name="connsiteY92" fmla="*/ 425450 h 2136775"/>
                    <a:gd name="connsiteX93" fmla="*/ 1562100 w 3028950"/>
                    <a:gd name="connsiteY93" fmla="*/ 409575 h 2136775"/>
                    <a:gd name="connsiteX94" fmla="*/ 1600200 w 3028950"/>
                    <a:gd name="connsiteY94" fmla="*/ 422275 h 2136775"/>
                    <a:gd name="connsiteX95" fmla="*/ 1616075 w 3028950"/>
                    <a:gd name="connsiteY95" fmla="*/ 422275 h 2136775"/>
                    <a:gd name="connsiteX96" fmla="*/ 1609725 w 3028950"/>
                    <a:gd name="connsiteY96" fmla="*/ 396875 h 2136775"/>
                    <a:gd name="connsiteX97" fmla="*/ 1793875 w 3028950"/>
                    <a:gd name="connsiteY97" fmla="*/ 450850 h 2136775"/>
                    <a:gd name="connsiteX98" fmla="*/ 1870075 w 3028950"/>
                    <a:gd name="connsiteY98" fmla="*/ 654050 h 2136775"/>
                    <a:gd name="connsiteX99" fmla="*/ 1901825 w 3028950"/>
                    <a:gd name="connsiteY99" fmla="*/ 765175 h 2136775"/>
                    <a:gd name="connsiteX100" fmla="*/ 1933575 w 3028950"/>
                    <a:gd name="connsiteY100" fmla="*/ 812800 h 2136775"/>
                    <a:gd name="connsiteX101" fmla="*/ 2139950 w 3028950"/>
                    <a:gd name="connsiteY101" fmla="*/ 787400 h 2136775"/>
                    <a:gd name="connsiteX102" fmla="*/ 2127250 w 3028950"/>
                    <a:gd name="connsiteY102" fmla="*/ 676275 h 2136775"/>
                    <a:gd name="connsiteX103" fmla="*/ 2308225 w 3028950"/>
                    <a:gd name="connsiteY103" fmla="*/ 571500 h 2136775"/>
                    <a:gd name="connsiteX104" fmla="*/ 2428875 w 3028950"/>
                    <a:gd name="connsiteY104" fmla="*/ 558800 h 2136775"/>
                    <a:gd name="connsiteX105" fmla="*/ 2489200 w 3028950"/>
                    <a:gd name="connsiteY105" fmla="*/ 669925 h 2136775"/>
                    <a:gd name="connsiteX106" fmla="*/ 2613025 w 3028950"/>
                    <a:gd name="connsiteY106" fmla="*/ 606425 h 2136775"/>
                    <a:gd name="connsiteX107" fmla="*/ 2809875 w 3028950"/>
                    <a:gd name="connsiteY107" fmla="*/ 682625 h 2136775"/>
                    <a:gd name="connsiteX108" fmla="*/ 2882900 w 3028950"/>
                    <a:gd name="connsiteY108" fmla="*/ 644525 h 2136775"/>
                    <a:gd name="connsiteX109" fmla="*/ 3006725 w 3028950"/>
                    <a:gd name="connsiteY109" fmla="*/ 673100 h 213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028950" h="2136775">
                      <a:moveTo>
                        <a:pt x="3006725" y="673100"/>
                      </a:moveTo>
                      <a:lnTo>
                        <a:pt x="3028950" y="771525"/>
                      </a:lnTo>
                      <a:lnTo>
                        <a:pt x="2911475" y="981075"/>
                      </a:lnTo>
                      <a:lnTo>
                        <a:pt x="2921000" y="1031875"/>
                      </a:lnTo>
                      <a:lnTo>
                        <a:pt x="2828925" y="1092200"/>
                      </a:lnTo>
                      <a:lnTo>
                        <a:pt x="2765425" y="1101725"/>
                      </a:lnTo>
                      <a:lnTo>
                        <a:pt x="2724150" y="1092200"/>
                      </a:lnTo>
                      <a:lnTo>
                        <a:pt x="2698750" y="1076325"/>
                      </a:lnTo>
                      <a:lnTo>
                        <a:pt x="2613025" y="1174750"/>
                      </a:lnTo>
                      <a:lnTo>
                        <a:pt x="2600325" y="1257300"/>
                      </a:lnTo>
                      <a:lnTo>
                        <a:pt x="2552700" y="1295400"/>
                      </a:lnTo>
                      <a:lnTo>
                        <a:pt x="2454275" y="1298575"/>
                      </a:lnTo>
                      <a:lnTo>
                        <a:pt x="2359025" y="1520825"/>
                      </a:lnTo>
                      <a:lnTo>
                        <a:pt x="2403475" y="1536700"/>
                      </a:lnTo>
                      <a:lnTo>
                        <a:pt x="2209800" y="1727200"/>
                      </a:lnTo>
                      <a:lnTo>
                        <a:pt x="2206625" y="1816100"/>
                      </a:lnTo>
                      <a:lnTo>
                        <a:pt x="2114550" y="1866900"/>
                      </a:lnTo>
                      <a:lnTo>
                        <a:pt x="2085975" y="1857375"/>
                      </a:lnTo>
                      <a:lnTo>
                        <a:pt x="1936750" y="1997075"/>
                      </a:lnTo>
                      <a:lnTo>
                        <a:pt x="1927225" y="2057400"/>
                      </a:lnTo>
                      <a:lnTo>
                        <a:pt x="1803400" y="2054225"/>
                      </a:lnTo>
                      <a:lnTo>
                        <a:pt x="1784350" y="2101850"/>
                      </a:lnTo>
                      <a:lnTo>
                        <a:pt x="1673225" y="2136775"/>
                      </a:lnTo>
                      <a:lnTo>
                        <a:pt x="1581150" y="2117725"/>
                      </a:lnTo>
                      <a:lnTo>
                        <a:pt x="1447800" y="2032000"/>
                      </a:lnTo>
                      <a:lnTo>
                        <a:pt x="1327150" y="1978025"/>
                      </a:lnTo>
                      <a:lnTo>
                        <a:pt x="1266825" y="1981200"/>
                      </a:lnTo>
                      <a:lnTo>
                        <a:pt x="1241425" y="1917700"/>
                      </a:lnTo>
                      <a:lnTo>
                        <a:pt x="1298575" y="1800225"/>
                      </a:lnTo>
                      <a:lnTo>
                        <a:pt x="1311275" y="1774825"/>
                      </a:lnTo>
                      <a:lnTo>
                        <a:pt x="1387475" y="1803400"/>
                      </a:lnTo>
                      <a:lnTo>
                        <a:pt x="1419225" y="1781175"/>
                      </a:lnTo>
                      <a:lnTo>
                        <a:pt x="1406525" y="1682750"/>
                      </a:lnTo>
                      <a:lnTo>
                        <a:pt x="1368425" y="1644650"/>
                      </a:lnTo>
                      <a:lnTo>
                        <a:pt x="1422400" y="1587500"/>
                      </a:lnTo>
                      <a:lnTo>
                        <a:pt x="1317625" y="1435100"/>
                      </a:lnTo>
                      <a:lnTo>
                        <a:pt x="1254125" y="1489075"/>
                      </a:lnTo>
                      <a:lnTo>
                        <a:pt x="1098550" y="1327150"/>
                      </a:lnTo>
                      <a:lnTo>
                        <a:pt x="1130300" y="1282700"/>
                      </a:lnTo>
                      <a:lnTo>
                        <a:pt x="1238250" y="1298575"/>
                      </a:lnTo>
                      <a:lnTo>
                        <a:pt x="1260475" y="1260475"/>
                      </a:lnTo>
                      <a:lnTo>
                        <a:pt x="1266825" y="1031875"/>
                      </a:lnTo>
                      <a:lnTo>
                        <a:pt x="1231900" y="1016000"/>
                      </a:lnTo>
                      <a:lnTo>
                        <a:pt x="1206500" y="1016000"/>
                      </a:lnTo>
                      <a:lnTo>
                        <a:pt x="1168400" y="803275"/>
                      </a:lnTo>
                      <a:lnTo>
                        <a:pt x="1190625" y="765175"/>
                      </a:lnTo>
                      <a:lnTo>
                        <a:pt x="1171575" y="739775"/>
                      </a:lnTo>
                      <a:lnTo>
                        <a:pt x="1022350" y="812800"/>
                      </a:lnTo>
                      <a:lnTo>
                        <a:pt x="968375" y="781050"/>
                      </a:lnTo>
                      <a:lnTo>
                        <a:pt x="933450" y="841375"/>
                      </a:lnTo>
                      <a:lnTo>
                        <a:pt x="914400" y="971550"/>
                      </a:lnTo>
                      <a:lnTo>
                        <a:pt x="847725" y="1000125"/>
                      </a:lnTo>
                      <a:lnTo>
                        <a:pt x="822325" y="1079500"/>
                      </a:lnTo>
                      <a:lnTo>
                        <a:pt x="746125" y="1066800"/>
                      </a:lnTo>
                      <a:lnTo>
                        <a:pt x="768350" y="1231900"/>
                      </a:lnTo>
                      <a:lnTo>
                        <a:pt x="781050" y="1292225"/>
                      </a:lnTo>
                      <a:lnTo>
                        <a:pt x="673100" y="1339850"/>
                      </a:lnTo>
                      <a:lnTo>
                        <a:pt x="460375" y="1336675"/>
                      </a:lnTo>
                      <a:lnTo>
                        <a:pt x="447675" y="1285875"/>
                      </a:lnTo>
                      <a:lnTo>
                        <a:pt x="460375" y="1244600"/>
                      </a:lnTo>
                      <a:lnTo>
                        <a:pt x="377825" y="1266825"/>
                      </a:lnTo>
                      <a:lnTo>
                        <a:pt x="377825" y="1162050"/>
                      </a:lnTo>
                      <a:lnTo>
                        <a:pt x="301625" y="1133475"/>
                      </a:lnTo>
                      <a:lnTo>
                        <a:pt x="266700" y="1050925"/>
                      </a:lnTo>
                      <a:lnTo>
                        <a:pt x="238125" y="1009650"/>
                      </a:lnTo>
                      <a:lnTo>
                        <a:pt x="285750" y="949325"/>
                      </a:lnTo>
                      <a:lnTo>
                        <a:pt x="149225" y="854075"/>
                      </a:lnTo>
                      <a:lnTo>
                        <a:pt x="82550" y="815975"/>
                      </a:lnTo>
                      <a:lnTo>
                        <a:pt x="50800" y="771525"/>
                      </a:lnTo>
                      <a:lnTo>
                        <a:pt x="0" y="628650"/>
                      </a:lnTo>
                      <a:lnTo>
                        <a:pt x="88900" y="615950"/>
                      </a:lnTo>
                      <a:lnTo>
                        <a:pt x="130175" y="590550"/>
                      </a:lnTo>
                      <a:lnTo>
                        <a:pt x="225425" y="641350"/>
                      </a:lnTo>
                      <a:lnTo>
                        <a:pt x="352425" y="641350"/>
                      </a:lnTo>
                      <a:lnTo>
                        <a:pt x="403225" y="606425"/>
                      </a:lnTo>
                      <a:lnTo>
                        <a:pt x="457200" y="635000"/>
                      </a:lnTo>
                      <a:lnTo>
                        <a:pt x="498475" y="628650"/>
                      </a:lnTo>
                      <a:lnTo>
                        <a:pt x="533400" y="546100"/>
                      </a:lnTo>
                      <a:lnTo>
                        <a:pt x="466725" y="381000"/>
                      </a:lnTo>
                      <a:lnTo>
                        <a:pt x="447675" y="327025"/>
                      </a:lnTo>
                      <a:lnTo>
                        <a:pt x="530225" y="241300"/>
                      </a:lnTo>
                      <a:lnTo>
                        <a:pt x="606425" y="222250"/>
                      </a:lnTo>
                      <a:lnTo>
                        <a:pt x="606425" y="155575"/>
                      </a:lnTo>
                      <a:lnTo>
                        <a:pt x="793750" y="0"/>
                      </a:lnTo>
                      <a:lnTo>
                        <a:pt x="863600" y="79375"/>
                      </a:lnTo>
                      <a:lnTo>
                        <a:pt x="882650" y="158750"/>
                      </a:lnTo>
                      <a:lnTo>
                        <a:pt x="1082675" y="104775"/>
                      </a:lnTo>
                      <a:lnTo>
                        <a:pt x="1158875" y="212725"/>
                      </a:lnTo>
                      <a:lnTo>
                        <a:pt x="1254125" y="269875"/>
                      </a:lnTo>
                      <a:lnTo>
                        <a:pt x="1295400" y="384175"/>
                      </a:lnTo>
                      <a:lnTo>
                        <a:pt x="1397000" y="336550"/>
                      </a:lnTo>
                      <a:lnTo>
                        <a:pt x="1457325" y="387350"/>
                      </a:lnTo>
                      <a:lnTo>
                        <a:pt x="1511300" y="425450"/>
                      </a:lnTo>
                      <a:lnTo>
                        <a:pt x="1562100" y="409575"/>
                      </a:lnTo>
                      <a:lnTo>
                        <a:pt x="1600200" y="422275"/>
                      </a:lnTo>
                      <a:lnTo>
                        <a:pt x="1616075" y="422275"/>
                      </a:lnTo>
                      <a:lnTo>
                        <a:pt x="1609725" y="396875"/>
                      </a:lnTo>
                      <a:lnTo>
                        <a:pt x="1793875" y="450850"/>
                      </a:lnTo>
                      <a:lnTo>
                        <a:pt x="1870075" y="654050"/>
                      </a:lnTo>
                      <a:lnTo>
                        <a:pt x="1901825" y="765175"/>
                      </a:lnTo>
                      <a:lnTo>
                        <a:pt x="1933575" y="812800"/>
                      </a:lnTo>
                      <a:lnTo>
                        <a:pt x="2139950" y="787400"/>
                      </a:lnTo>
                      <a:lnTo>
                        <a:pt x="2127250" y="676275"/>
                      </a:lnTo>
                      <a:lnTo>
                        <a:pt x="2308225" y="571500"/>
                      </a:lnTo>
                      <a:lnTo>
                        <a:pt x="2428875" y="558800"/>
                      </a:lnTo>
                      <a:lnTo>
                        <a:pt x="2489200" y="669925"/>
                      </a:lnTo>
                      <a:lnTo>
                        <a:pt x="2613025" y="606425"/>
                      </a:lnTo>
                      <a:lnTo>
                        <a:pt x="2809875" y="682625"/>
                      </a:lnTo>
                      <a:lnTo>
                        <a:pt x="2882900" y="644525"/>
                      </a:lnTo>
                      <a:lnTo>
                        <a:pt x="3006725" y="673100"/>
                      </a:lnTo>
                      <a:close/>
                    </a:path>
                  </a:pathLst>
                </a:custGeom>
                <a:solidFill>
                  <a:srgbClr val="F1995D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6" name="자유형 125"/>
                <p:cNvSpPr/>
                <p:nvPr/>
              </p:nvSpPr>
              <p:spPr>
                <a:xfrm>
                  <a:off x="5524500" y="85725"/>
                  <a:ext cx="2257425" cy="3076575"/>
                </a:xfrm>
                <a:custGeom>
                  <a:avLst/>
                  <a:gdLst>
                    <a:gd name="connsiteX0" fmla="*/ 1509713 w 2257425"/>
                    <a:gd name="connsiteY0" fmla="*/ 2333625 h 3076575"/>
                    <a:gd name="connsiteX1" fmla="*/ 1414463 w 2257425"/>
                    <a:gd name="connsiteY1" fmla="*/ 2405063 h 3076575"/>
                    <a:gd name="connsiteX2" fmla="*/ 1371600 w 2257425"/>
                    <a:gd name="connsiteY2" fmla="*/ 2538413 h 3076575"/>
                    <a:gd name="connsiteX3" fmla="*/ 1447800 w 2257425"/>
                    <a:gd name="connsiteY3" fmla="*/ 2690813 h 3076575"/>
                    <a:gd name="connsiteX4" fmla="*/ 1419225 w 2257425"/>
                    <a:gd name="connsiteY4" fmla="*/ 2847975 h 3076575"/>
                    <a:gd name="connsiteX5" fmla="*/ 1352550 w 2257425"/>
                    <a:gd name="connsiteY5" fmla="*/ 2895600 h 3076575"/>
                    <a:gd name="connsiteX6" fmla="*/ 1347788 w 2257425"/>
                    <a:gd name="connsiteY6" fmla="*/ 3038475 h 3076575"/>
                    <a:gd name="connsiteX7" fmla="*/ 1295400 w 2257425"/>
                    <a:gd name="connsiteY7" fmla="*/ 3076575 h 3076575"/>
                    <a:gd name="connsiteX8" fmla="*/ 1062038 w 2257425"/>
                    <a:gd name="connsiteY8" fmla="*/ 2986088 h 3076575"/>
                    <a:gd name="connsiteX9" fmla="*/ 1095375 w 2257425"/>
                    <a:gd name="connsiteY9" fmla="*/ 2814638 h 3076575"/>
                    <a:gd name="connsiteX10" fmla="*/ 995363 w 2257425"/>
                    <a:gd name="connsiteY10" fmla="*/ 2747963 h 3076575"/>
                    <a:gd name="connsiteX11" fmla="*/ 1004888 w 2257425"/>
                    <a:gd name="connsiteY11" fmla="*/ 2705100 h 3076575"/>
                    <a:gd name="connsiteX12" fmla="*/ 842963 w 2257425"/>
                    <a:gd name="connsiteY12" fmla="*/ 2566988 h 3076575"/>
                    <a:gd name="connsiteX13" fmla="*/ 842963 w 2257425"/>
                    <a:gd name="connsiteY13" fmla="*/ 2490788 h 3076575"/>
                    <a:gd name="connsiteX14" fmla="*/ 647700 w 2257425"/>
                    <a:gd name="connsiteY14" fmla="*/ 2424113 h 3076575"/>
                    <a:gd name="connsiteX15" fmla="*/ 590550 w 2257425"/>
                    <a:gd name="connsiteY15" fmla="*/ 2471738 h 3076575"/>
                    <a:gd name="connsiteX16" fmla="*/ 504825 w 2257425"/>
                    <a:gd name="connsiteY16" fmla="*/ 2376488 h 3076575"/>
                    <a:gd name="connsiteX17" fmla="*/ 495300 w 2257425"/>
                    <a:gd name="connsiteY17" fmla="*/ 2352675 h 3076575"/>
                    <a:gd name="connsiteX18" fmla="*/ 271463 w 2257425"/>
                    <a:gd name="connsiteY18" fmla="*/ 2314575 h 3076575"/>
                    <a:gd name="connsiteX19" fmla="*/ 252413 w 2257425"/>
                    <a:gd name="connsiteY19" fmla="*/ 2352675 h 3076575"/>
                    <a:gd name="connsiteX20" fmla="*/ 271463 w 2257425"/>
                    <a:gd name="connsiteY20" fmla="*/ 2405063 h 3076575"/>
                    <a:gd name="connsiteX21" fmla="*/ 109538 w 2257425"/>
                    <a:gd name="connsiteY21" fmla="*/ 2395538 h 3076575"/>
                    <a:gd name="connsiteX22" fmla="*/ 0 w 2257425"/>
                    <a:gd name="connsiteY22" fmla="*/ 2328863 h 3076575"/>
                    <a:gd name="connsiteX23" fmla="*/ 9525 w 2257425"/>
                    <a:gd name="connsiteY23" fmla="*/ 2262188 h 3076575"/>
                    <a:gd name="connsiteX24" fmla="*/ 104775 w 2257425"/>
                    <a:gd name="connsiteY24" fmla="*/ 2157413 h 3076575"/>
                    <a:gd name="connsiteX25" fmla="*/ 66675 w 2257425"/>
                    <a:gd name="connsiteY25" fmla="*/ 1995488 h 3076575"/>
                    <a:gd name="connsiteX26" fmla="*/ 123825 w 2257425"/>
                    <a:gd name="connsiteY26" fmla="*/ 1871663 h 3076575"/>
                    <a:gd name="connsiteX27" fmla="*/ 171450 w 2257425"/>
                    <a:gd name="connsiteY27" fmla="*/ 1824038 h 3076575"/>
                    <a:gd name="connsiteX28" fmla="*/ 328613 w 2257425"/>
                    <a:gd name="connsiteY28" fmla="*/ 1881188 h 3076575"/>
                    <a:gd name="connsiteX29" fmla="*/ 476250 w 2257425"/>
                    <a:gd name="connsiteY29" fmla="*/ 1824038 h 3076575"/>
                    <a:gd name="connsiteX30" fmla="*/ 519113 w 2257425"/>
                    <a:gd name="connsiteY30" fmla="*/ 1809750 h 3076575"/>
                    <a:gd name="connsiteX31" fmla="*/ 647700 w 2257425"/>
                    <a:gd name="connsiteY31" fmla="*/ 1819275 h 3076575"/>
                    <a:gd name="connsiteX32" fmla="*/ 709613 w 2257425"/>
                    <a:gd name="connsiteY32" fmla="*/ 1785938 h 3076575"/>
                    <a:gd name="connsiteX33" fmla="*/ 695325 w 2257425"/>
                    <a:gd name="connsiteY33" fmla="*/ 1590675 h 3076575"/>
                    <a:gd name="connsiteX34" fmla="*/ 766763 w 2257425"/>
                    <a:gd name="connsiteY34" fmla="*/ 1485900 h 3076575"/>
                    <a:gd name="connsiteX35" fmla="*/ 647700 w 2257425"/>
                    <a:gd name="connsiteY35" fmla="*/ 1362075 h 3076575"/>
                    <a:gd name="connsiteX36" fmla="*/ 681038 w 2257425"/>
                    <a:gd name="connsiteY36" fmla="*/ 1200150 h 3076575"/>
                    <a:gd name="connsiteX37" fmla="*/ 776288 w 2257425"/>
                    <a:gd name="connsiteY37" fmla="*/ 1123950 h 3076575"/>
                    <a:gd name="connsiteX38" fmla="*/ 742950 w 2257425"/>
                    <a:gd name="connsiteY38" fmla="*/ 990600 h 3076575"/>
                    <a:gd name="connsiteX39" fmla="*/ 1085850 w 2257425"/>
                    <a:gd name="connsiteY39" fmla="*/ 666750 h 3076575"/>
                    <a:gd name="connsiteX40" fmla="*/ 995363 w 2257425"/>
                    <a:gd name="connsiteY40" fmla="*/ 466725 h 3076575"/>
                    <a:gd name="connsiteX41" fmla="*/ 1038225 w 2257425"/>
                    <a:gd name="connsiteY41" fmla="*/ 247650 h 3076575"/>
                    <a:gd name="connsiteX42" fmla="*/ 1147763 w 2257425"/>
                    <a:gd name="connsiteY42" fmla="*/ 195263 h 3076575"/>
                    <a:gd name="connsiteX43" fmla="*/ 1276350 w 2257425"/>
                    <a:gd name="connsiteY43" fmla="*/ 261938 h 3076575"/>
                    <a:gd name="connsiteX44" fmla="*/ 1328738 w 2257425"/>
                    <a:gd name="connsiteY44" fmla="*/ 338138 h 3076575"/>
                    <a:gd name="connsiteX45" fmla="*/ 1438275 w 2257425"/>
                    <a:gd name="connsiteY45" fmla="*/ 357188 h 3076575"/>
                    <a:gd name="connsiteX46" fmla="*/ 1585913 w 2257425"/>
                    <a:gd name="connsiteY46" fmla="*/ 257175 h 3076575"/>
                    <a:gd name="connsiteX47" fmla="*/ 1652588 w 2257425"/>
                    <a:gd name="connsiteY47" fmla="*/ 0 h 3076575"/>
                    <a:gd name="connsiteX48" fmla="*/ 1743075 w 2257425"/>
                    <a:gd name="connsiteY48" fmla="*/ 0 h 3076575"/>
                    <a:gd name="connsiteX49" fmla="*/ 1800225 w 2257425"/>
                    <a:gd name="connsiteY49" fmla="*/ 200025 h 3076575"/>
                    <a:gd name="connsiteX50" fmla="*/ 1971675 w 2257425"/>
                    <a:gd name="connsiteY50" fmla="*/ 204788 h 3076575"/>
                    <a:gd name="connsiteX51" fmla="*/ 2014538 w 2257425"/>
                    <a:gd name="connsiteY51" fmla="*/ 176213 h 3076575"/>
                    <a:gd name="connsiteX52" fmla="*/ 2157413 w 2257425"/>
                    <a:gd name="connsiteY52" fmla="*/ 261938 h 3076575"/>
                    <a:gd name="connsiteX53" fmla="*/ 2166938 w 2257425"/>
                    <a:gd name="connsiteY53" fmla="*/ 366713 h 3076575"/>
                    <a:gd name="connsiteX54" fmla="*/ 2257425 w 2257425"/>
                    <a:gd name="connsiteY54" fmla="*/ 414338 h 3076575"/>
                    <a:gd name="connsiteX55" fmla="*/ 2124075 w 2257425"/>
                    <a:gd name="connsiteY55" fmla="*/ 571500 h 3076575"/>
                    <a:gd name="connsiteX56" fmla="*/ 2047875 w 2257425"/>
                    <a:gd name="connsiteY56" fmla="*/ 552450 h 3076575"/>
                    <a:gd name="connsiteX57" fmla="*/ 2000250 w 2257425"/>
                    <a:gd name="connsiteY57" fmla="*/ 666750 h 3076575"/>
                    <a:gd name="connsiteX58" fmla="*/ 2000250 w 2257425"/>
                    <a:gd name="connsiteY58" fmla="*/ 895350 h 3076575"/>
                    <a:gd name="connsiteX59" fmla="*/ 1995488 w 2257425"/>
                    <a:gd name="connsiteY59" fmla="*/ 1076325 h 3076575"/>
                    <a:gd name="connsiteX60" fmla="*/ 1938338 w 2257425"/>
                    <a:gd name="connsiteY60" fmla="*/ 1104900 h 3076575"/>
                    <a:gd name="connsiteX61" fmla="*/ 1890713 w 2257425"/>
                    <a:gd name="connsiteY61" fmla="*/ 1166813 h 3076575"/>
                    <a:gd name="connsiteX62" fmla="*/ 1852613 w 2257425"/>
                    <a:gd name="connsiteY62" fmla="*/ 1357313 h 3076575"/>
                    <a:gd name="connsiteX63" fmla="*/ 1795463 w 2257425"/>
                    <a:gd name="connsiteY63" fmla="*/ 1457325 h 3076575"/>
                    <a:gd name="connsiteX64" fmla="*/ 1771650 w 2257425"/>
                    <a:gd name="connsiteY64" fmla="*/ 1547813 h 3076575"/>
                    <a:gd name="connsiteX65" fmla="*/ 1728788 w 2257425"/>
                    <a:gd name="connsiteY65" fmla="*/ 1571625 h 3076575"/>
                    <a:gd name="connsiteX66" fmla="*/ 1771650 w 2257425"/>
                    <a:gd name="connsiteY66" fmla="*/ 1690688 h 3076575"/>
                    <a:gd name="connsiteX67" fmla="*/ 1852613 w 2257425"/>
                    <a:gd name="connsiteY67" fmla="*/ 1819275 h 3076575"/>
                    <a:gd name="connsiteX68" fmla="*/ 1714500 w 2257425"/>
                    <a:gd name="connsiteY68" fmla="*/ 1871663 h 3076575"/>
                    <a:gd name="connsiteX69" fmla="*/ 1676400 w 2257425"/>
                    <a:gd name="connsiteY69" fmla="*/ 2000250 h 3076575"/>
                    <a:gd name="connsiteX70" fmla="*/ 1676400 w 2257425"/>
                    <a:gd name="connsiteY70" fmla="*/ 2105025 h 3076575"/>
                    <a:gd name="connsiteX71" fmla="*/ 1609725 w 2257425"/>
                    <a:gd name="connsiteY71" fmla="*/ 2185988 h 3076575"/>
                    <a:gd name="connsiteX72" fmla="*/ 1509713 w 2257425"/>
                    <a:gd name="connsiteY72" fmla="*/ 2333625 h 307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2257425" h="3076575">
                      <a:moveTo>
                        <a:pt x="1509713" y="2333625"/>
                      </a:moveTo>
                      <a:lnTo>
                        <a:pt x="1414463" y="2405063"/>
                      </a:lnTo>
                      <a:lnTo>
                        <a:pt x="1371600" y="2538413"/>
                      </a:lnTo>
                      <a:lnTo>
                        <a:pt x="1447800" y="2690813"/>
                      </a:lnTo>
                      <a:lnTo>
                        <a:pt x="1419225" y="2847975"/>
                      </a:lnTo>
                      <a:lnTo>
                        <a:pt x="1352550" y="2895600"/>
                      </a:lnTo>
                      <a:lnTo>
                        <a:pt x="1347788" y="3038475"/>
                      </a:lnTo>
                      <a:lnTo>
                        <a:pt x="1295400" y="3076575"/>
                      </a:lnTo>
                      <a:lnTo>
                        <a:pt x="1062038" y="2986088"/>
                      </a:lnTo>
                      <a:lnTo>
                        <a:pt x="1095375" y="2814638"/>
                      </a:lnTo>
                      <a:lnTo>
                        <a:pt x="995363" y="2747963"/>
                      </a:lnTo>
                      <a:lnTo>
                        <a:pt x="1004888" y="2705100"/>
                      </a:lnTo>
                      <a:lnTo>
                        <a:pt x="842963" y="2566988"/>
                      </a:lnTo>
                      <a:lnTo>
                        <a:pt x="842963" y="2490788"/>
                      </a:lnTo>
                      <a:lnTo>
                        <a:pt x="647700" y="2424113"/>
                      </a:lnTo>
                      <a:lnTo>
                        <a:pt x="590550" y="2471738"/>
                      </a:lnTo>
                      <a:lnTo>
                        <a:pt x="504825" y="2376488"/>
                      </a:lnTo>
                      <a:lnTo>
                        <a:pt x="495300" y="2352675"/>
                      </a:lnTo>
                      <a:lnTo>
                        <a:pt x="271463" y="2314575"/>
                      </a:lnTo>
                      <a:lnTo>
                        <a:pt x="252413" y="2352675"/>
                      </a:lnTo>
                      <a:lnTo>
                        <a:pt x="271463" y="2405063"/>
                      </a:lnTo>
                      <a:lnTo>
                        <a:pt x="109538" y="2395538"/>
                      </a:lnTo>
                      <a:lnTo>
                        <a:pt x="0" y="2328863"/>
                      </a:lnTo>
                      <a:lnTo>
                        <a:pt x="9525" y="2262188"/>
                      </a:lnTo>
                      <a:lnTo>
                        <a:pt x="104775" y="2157413"/>
                      </a:lnTo>
                      <a:lnTo>
                        <a:pt x="66675" y="1995488"/>
                      </a:lnTo>
                      <a:lnTo>
                        <a:pt x="123825" y="1871663"/>
                      </a:lnTo>
                      <a:lnTo>
                        <a:pt x="171450" y="1824038"/>
                      </a:lnTo>
                      <a:lnTo>
                        <a:pt x="328613" y="1881188"/>
                      </a:lnTo>
                      <a:lnTo>
                        <a:pt x="476250" y="1824038"/>
                      </a:lnTo>
                      <a:lnTo>
                        <a:pt x="519113" y="1809750"/>
                      </a:lnTo>
                      <a:lnTo>
                        <a:pt x="647700" y="1819275"/>
                      </a:lnTo>
                      <a:lnTo>
                        <a:pt x="709613" y="1785938"/>
                      </a:lnTo>
                      <a:lnTo>
                        <a:pt x="695325" y="1590675"/>
                      </a:lnTo>
                      <a:lnTo>
                        <a:pt x="766763" y="1485900"/>
                      </a:lnTo>
                      <a:lnTo>
                        <a:pt x="647700" y="1362075"/>
                      </a:lnTo>
                      <a:lnTo>
                        <a:pt x="681038" y="1200150"/>
                      </a:lnTo>
                      <a:lnTo>
                        <a:pt x="776288" y="1123950"/>
                      </a:lnTo>
                      <a:lnTo>
                        <a:pt x="742950" y="990600"/>
                      </a:lnTo>
                      <a:lnTo>
                        <a:pt x="1085850" y="666750"/>
                      </a:lnTo>
                      <a:lnTo>
                        <a:pt x="995363" y="466725"/>
                      </a:lnTo>
                      <a:lnTo>
                        <a:pt x="1038225" y="247650"/>
                      </a:lnTo>
                      <a:lnTo>
                        <a:pt x="1147763" y="195263"/>
                      </a:lnTo>
                      <a:lnTo>
                        <a:pt x="1276350" y="261938"/>
                      </a:lnTo>
                      <a:lnTo>
                        <a:pt x="1328738" y="338138"/>
                      </a:lnTo>
                      <a:lnTo>
                        <a:pt x="1438275" y="357188"/>
                      </a:lnTo>
                      <a:lnTo>
                        <a:pt x="1585913" y="257175"/>
                      </a:lnTo>
                      <a:lnTo>
                        <a:pt x="1652588" y="0"/>
                      </a:lnTo>
                      <a:lnTo>
                        <a:pt x="1743075" y="0"/>
                      </a:lnTo>
                      <a:lnTo>
                        <a:pt x="1800225" y="200025"/>
                      </a:lnTo>
                      <a:lnTo>
                        <a:pt x="1971675" y="204788"/>
                      </a:lnTo>
                      <a:lnTo>
                        <a:pt x="2014538" y="176213"/>
                      </a:lnTo>
                      <a:lnTo>
                        <a:pt x="2157413" y="261938"/>
                      </a:lnTo>
                      <a:lnTo>
                        <a:pt x="2166938" y="366713"/>
                      </a:lnTo>
                      <a:lnTo>
                        <a:pt x="2257425" y="414338"/>
                      </a:lnTo>
                      <a:lnTo>
                        <a:pt x="2124075" y="571500"/>
                      </a:lnTo>
                      <a:lnTo>
                        <a:pt x="2047875" y="552450"/>
                      </a:lnTo>
                      <a:lnTo>
                        <a:pt x="2000250" y="666750"/>
                      </a:lnTo>
                      <a:lnTo>
                        <a:pt x="2000250" y="895350"/>
                      </a:lnTo>
                      <a:lnTo>
                        <a:pt x="1995488" y="1076325"/>
                      </a:lnTo>
                      <a:lnTo>
                        <a:pt x="1938338" y="1104900"/>
                      </a:lnTo>
                      <a:lnTo>
                        <a:pt x="1890713" y="1166813"/>
                      </a:lnTo>
                      <a:lnTo>
                        <a:pt x="1852613" y="1357313"/>
                      </a:lnTo>
                      <a:lnTo>
                        <a:pt x="1795463" y="1457325"/>
                      </a:lnTo>
                      <a:lnTo>
                        <a:pt x="1771650" y="1547813"/>
                      </a:lnTo>
                      <a:lnTo>
                        <a:pt x="1728788" y="1571625"/>
                      </a:lnTo>
                      <a:lnTo>
                        <a:pt x="1771650" y="1690688"/>
                      </a:lnTo>
                      <a:lnTo>
                        <a:pt x="1852613" y="1819275"/>
                      </a:lnTo>
                      <a:lnTo>
                        <a:pt x="1714500" y="1871663"/>
                      </a:lnTo>
                      <a:lnTo>
                        <a:pt x="1676400" y="2000250"/>
                      </a:lnTo>
                      <a:lnTo>
                        <a:pt x="1676400" y="2105025"/>
                      </a:lnTo>
                      <a:lnTo>
                        <a:pt x="1609725" y="2185988"/>
                      </a:lnTo>
                      <a:lnTo>
                        <a:pt x="1509713" y="2333625"/>
                      </a:lnTo>
                      <a:close/>
                    </a:path>
                  </a:pathLst>
                </a:custGeom>
                <a:solidFill>
                  <a:srgbClr val="009E47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7" name="자유형 126"/>
                <p:cNvSpPr/>
                <p:nvPr/>
              </p:nvSpPr>
              <p:spPr>
                <a:xfrm>
                  <a:off x="3619500" y="617945"/>
                  <a:ext cx="2400300" cy="2620555"/>
                </a:xfrm>
                <a:custGeom>
                  <a:avLst/>
                  <a:gdLst>
                    <a:gd name="connsiteX0" fmla="*/ 1276350 w 2400300"/>
                    <a:gd name="connsiteY0" fmla="*/ 1180 h 2620555"/>
                    <a:gd name="connsiteX1" fmla="*/ 1276350 w 2400300"/>
                    <a:gd name="connsiteY1" fmla="*/ 1180 h 2620555"/>
                    <a:gd name="connsiteX2" fmla="*/ 1219200 w 2400300"/>
                    <a:gd name="connsiteY2" fmla="*/ 5943 h 2620555"/>
                    <a:gd name="connsiteX3" fmla="*/ 1214438 w 2400300"/>
                    <a:gd name="connsiteY3" fmla="*/ 44043 h 2620555"/>
                    <a:gd name="connsiteX4" fmla="*/ 1166813 w 2400300"/>
                    <a:gd name="connsiteY4" fmla="*/ 82143 h 2620555"/>
                    <a:gd name="connsiteX5" fmla="*/ 1138238 w 2400300"/>
                    <a:gd name="connsiteY5" fmla="*/ 101193 h 2620555"/>
                    <a:gd name="connsiteX6" fmla="*/ 1109663 w 2400300"/>
                    <a:gd name="connsiteY6" fmla="*/ 129768 h 2620555"/>
                    <a:gd name="connsiteX7" fmla="*/ 1109663 w 2400300"/>
                    <a:gd name="connsiteY7" fmla="*/ 182155 h 2620555"/>
                    <a:gd name="connsiteX8" fmla="*/ 1123950 w 2400300"/>
                    <a:gd name="connsiteY8" fmla="*/ 196443 h 2620555"/>
                    <a:gd name="connsiteX9" fmla="*/ 1147763 w 2400300"/>
                    <a:gd name="connsiteY9" fmla="*/ 248830 h 2620555"/>
                    <a:gd name="connsiteX10" fmla="*/ 1157288 w 2400300"/>
                    <a:gd name="connsiteY10" fmla="*/ 296455 h 2620555"/>
                    <a:gd name="connsiteX11" fmla="*/ 1166813 w 2400300"/>
                    <a:gd name="connsiteY11" fmla="*/ 325030 h 2620555"/>
                    <a:gd name="connsiteX12" fmla="*/ 1157288 w 2400300"/>
                    <a:gd name="connsiteY12" fmla="*/ 353605 h 2620555"/>
                    <a:gd name="connsiteX13" fmla="*/ 1166813 w 2400300"/>
                    <a:gd name="connsiteY13" fmla="*/ 415518 h 2620555"/>
                    <a:gd name="connsiteX14" fmla="*/ 1171575 w 2400300"/>
                    <a:gd name="connsiteY14" fmla="*/ 477430 h 2620555"/>
                    <a:gd name="connsiteX15" fmla="*/ 1185863 w 2400300"/>
                    <a:gd name="connsiteY15" fmla="*/ 625068 h 2620555"/>
                    <a:gd name="connsiteX16" fmla="*/ 1181100 w 2400300"/>
                    <a:gd name="connsiteY16" fmla="*/ 663168 h 2620555"/>
                    <a:gd name="connsiteX17" fmla="*/ 1176338 w 2400300"/>
                    <a:gd name="connsiteY17" fmla="*/ 677455 h 2620555"/>
                    <a:gd name="connsiteX18" fmla="*/ 1162050 w 2400300"/>
                    <a:gd name="connsiteY18" fmla="*/ 686980 h 2620555"/>
                    <a:gd name="connsiteX19" fmla="*/ 1152525 w 2400300"/>
                    <a:gd name="connsiteY19" fmla="*/ 701268 h 2620555"/>
                    <a:gd name="connsiteX20" fmla="*/ 1147763 w 2400300"/>
                    <a:gd name="connsiteY20" fmla="*/ 715555 h 2620555"/>
                    <a:gd name="connsiteX21" fmla="*/ 1081088 w 2400300"/>
                    <a:gd name="connsiteY21" fmla="*/ 720318 h 2620555"/>
                    <a:gd name="connsiteX22" fmla="*/ 1066800 w 2400300"/>
                    <a:gd name="connsiteY22" fmla="*/ 710793 h 2620555"/>
                    <a:gd name="connsiteX23" fmla="*/ 1062038 w 2400300"/>
                    <a:gd name="connsiteY23" fmla="*/ 696505 h 2620555"/>
                    <a:gd name="connsiteX24" fmla="*/ 1057275 w 2400300"/>
                    <a:gd name="connsiteY24" fmla="*/ 677455 h 2620555"/>
                    <a:gd name="connsiteX25" fmla="*/ 1047750 w 2400300"/>
                    <a:gd name="connsiteY25" fmla="*/ 620305 h 2620555"/>
                    <a:gd name="connsiteX26" fmla="*/ 1033463 w 2400300"/>
                    <a:gd name="connsiteY26" fmla="*/ 610780 h 2620555"/>
                    <a:gd name="connsiteX27" fmla="*/ 1019175 w 2400300"/>
                    <a:gd name="connsiteY27" fmla="*/ 596493 h 2620555"/>
                    <a:gd name="connsiteX28" fmla="*/ 1004888 w 2400300"/>
                    <a:gd name="connsiteY28" fmla="*/ 586968 h 2620555"/>
                    <a:gd name="connsiteX29" fmla="*/ 990600 w 2400300"/>
                    <a:gd name="connsiteY29" fmla="*/ 572680 h 2620555"/>
                    <a:gd name="connsiteX30" fmla="*/ 971550 w 2400300"/>
                    <a:gd name="connsiteY30" fmla="*/ 563155 h 2620555"/>
                    <a:gd name="connsiteX31" fmla="*/ 962025 w 2400300"/>
                    <a:gd name="connsiteY31" fmla="*/ 544105 h 2620555"/>
                    <a:gd name="connsiteX32" fmla="*/ 909638 w 2400300"/>
                    <a:gd name="connsiteY32" fmla="*/ 534580 h 2620555"/>
                    <a:gd name="connsiteX33" fmla="*/ 857250 w 2400300"/>
                    <a:gd name="connsiteY33" fmla="*/ 534580 h 2620555"/>
                    <a:gd name="connsiteX34" fmla="*/ 847725 w 2400300"/>
                    <a:gd name="connsiteY34" fmla="*/ 491718 h 2620555"/>
                    <a:gd name="connsiteX35" fmla="*/ 838200 w 2400300"/>
                    <a:gd name="connsiteY35" fmla="*/ 439330 h 2620555"/>
                    <a:gd name="connsiteX36" fmla="*/ 833438 w 2400300"/>
                    <a:gd name="connsiteY36" fmla="*/ 434568 h 2620555"/>
                    <a:gd name="connsiteX37" fmla="*/ 661988 w 2400300"/>
                    <a:gd name="connsiteY37" fmla="*/ 305980 h 2620555"/>
                    <a:gd name="connsiteX38" fmla="*/ 604838 w 2400300"/>
                    <a:gd name="connsiteY38" fmla="*/ 320268 h 2620555"/>
                    <a:gd name="connsiteX39" fmla="*/ 576263 w 2400300"/>
                    <a:gd name="connsiteY39" fmla="*/ 339318 h 2620555"/>
                    <a:gd name="connsiteX40" fmla="*/ 557213 w 2400300"/>
                    <a:gd name="connsiteY40" fmla="*/ 348843 h 2620555"/>
                    <a:gd name="connsiteX41" fmla="*/ 523875 w 2400300"/>
                    <a:gd name="connsiteY41" fmla="*/ 386943 h 2620555"/>
                    <a:gd name="connsiteX42" fmla="*/ 509588 w 2400300"/>
                    <a:gd name="connsiteY42" fmla="*/ 396468 h 2620555"/>
                    <a:gd name="connsiteX43" fmla="*/ 471488 w 2400300"/>
                    <a:gd name="connsiteY43" fmla="*/ 434568 h 2620555"/>
                    <a:gd name="connsiteX44" fmla="*/ 395288 w 2400300"/>
                    <a:gd name="connsiteY44" fmla="*/ 472668 h 2620555"/>
                    <a:gd name="connsiteX45" fmla="*/ 390525 w 2400300"/>
                    <a:gd name="connsiteY45" fmla="*/ 515530 h 2620555"/>
                    <a:gd name="connsiteX46" fmla="*/ 385763 w 2400300"/>
                    <a:gd name="connsiteY46" fmla="*/ 629830 h 2620555"/>
                    <a:gd name="connsiteX47" fmla="*/ 280988 w 2400300"/>
                    <a:gd name="connsiteY47" fmla="*/ 720318 h 2620555"/>
                    <a:gd name="connsiteX48" fmla="*/ 295275 w 2400300"/>
                    <a:gd name="connsiteY48" fmla="*/ 758418 h 2620555"/>
                    <a:gd name="connsiteX49" fmla="*/ 300038 w 2400300"/>
                    <a:gd name="connsiteY49" fmla="*/ 772705 h 2620555"/>
                    <a:gd name="connsiteX50" fmla="*/ 304800 w 2400300"/>
                    <a:gd name="connsiteY50" fmla="*/ 796518 h 2620555"/>
                    <a:gd name="connsiteX51" fmla="*/ 314325 w 2400300"/>
                    <a:gd name="connsiteY51" fmla="*/ 825093 h 2620555"/>
                    <a:gd name="connsiteX52" fmla="*/ 319088 w 2400300"/>
                    <a:gd name="connsiteY52" fmla="*/ 844143 h 2620555"/>
                    <a:gd name="connsiteX53" fmla="*/ 319088 w 2400300"/>
                    <a:gd name="connsiteY53" fmla="*/ 948918 h 2620555"/>
                    <a:gd name="connsiteX54" fmla="*/ 371475 w 2400300"/>
                    <a:gd name="connsiteY54" fmla="*/ 996543 h 2620555"/>
                    <a:gd name="connsiteX55" fmla="*/ 376238 w 2400300"/>
                    <a:gd name="connsiteY55" fmla="*/ 1015593 h 2620555"/>
                    <a:gd name="connsiteX56" fmla="*/ 371475 w 2400300"/>
                    <a:gd name="connsiteY56" fmla="*/ 1063218 h 2620555"/>
                    <a:gd name="connsiteX57" fmla="*/ 366713 w 2400300"/>
                    <a:gd name="connsiteY57" fmla="*/ 1077505 h 2620555"/>
                    <a:gd name="connsiteX58" fmla="*/ 357188 w 2400300"/>
                    <a:gd name="connsiteY58" fmla="*/ 1125130 h 2620555"/>
                    <a:gd name="connsiteX59" fmla="*/ 338138 w 2400300"/>
                    <a:gd name="connsiteY59" fmla="*/ 1148943 h 2620555"/>
                    <a:gd name="connsiteX60" fmla="*/ 328613 w 2400300"/>
                    <a:gd name="connsiteY60" fmla="*/ 1163230 h 2620555"/>
                    <a:gd name="connsiteX61" fmla="*/ 300038 w 2400300"/>
                    <a:gd name="connsiteY61" fmla="*/ 1191805 h 2620555"/>
                    <a:gd name="connsiteX62" fmla="*/ 285750 w 2400300"/>
                    <a:gd name="connsiteY62" fmla="*/ 1206093 h 2620555"/>
                    <a:gd name="connsiteX63" fmla="*/ 271463 w 2400300"/>
                    <a:gd name="connsiteY63" fmla="*/ 1220380 h 2620555"/>
                    <a:gd name="connsiteX64" fmla="*/ 261938 w 2400300"/>
                    <a:gd name="connsiteY64" fmla="*/ 1239430 h 2620555"/>
                    <a:gd name="connsiteX65" fmla="*/ 228600 w 2400300"/>
                    <a:gd name="connsiteY65" fmla="*/ 1258480 h 2620555"/>
                    <a:gd name="connsiteX66" fmla="*/ 214313 w 2400300"/>
                    <a:gd name="connsiteY66" fmla="*/ 1272768 h 2620555"/>
                    <a:gd name="connsiteX67" fmla="*/ 200025 w 2400300"/>
                    <a:gd name="connsiteY67" fmla="*/ 1277530 h 2620555"/>
                    <a:gd name="connsiteX68" fmla="*/ 190500 w 2400300"/>
                    <a:gd name="connsiteY68" fmla="*/ 1291818 h 2620555"/>
                    <a:gd name="connsiteX69" fmla="*/ 166688 w 2400300"/>
                    <a:gd name="connsiteY69" fmla="*/ 1296580 h 2620555"/>
                    <a:gd name="connsiteX70" fmla="*/ 76200 w 2400300"/>
                    <a:gd name="connsiteY70" fmla="*/ 1296580 h 2620555"/>
                    <a:gd name="connsiteX71" fmla="*/ 71438 w 2400300"/>
                    <a:gd name="connsiteY71" fmla="*/ 1353730 h 2620555"/>
                    <a:gd name="connsiteX72" fmla="*/ 90488 w 2400300"/>
                    <a:gd name="connsiteY72" fmla="*/ 1391830 h 2620555"/>
                    <a:gd name="connsiteX73" fmla="*/ 109538 w 2400300"/>
                    <a:gd name="connsiteY73" fmla="*/ 1429930 h 2620555"/>
                    <a:gd name="connsiteX74" fmla="*/ 123825 w 2400300"/>
                    <a:gd name="connsiteY74" fmla="*/ 1463268 h 2620555"/>
                    <a:gd name="connsiteX75" fmla="*/ 157163 w 2400300"/>
                    <a:gd name="connsiteY75" fmla="*/ 1491843 h 2620555"/>
                    <a:gd name="connsiteX76" fmla="*/ 147638 w 2400300"/>
                    <a:gd name="connsiteY76" fmla="*/ 1501368 h 2620555"/>
                    <a:gd name="connsiteX77" fmla="*/ 66675 w 2400300"/>
                    <a:gd name="connsiteY77" fmla="*/ 1563280 h 2620555"/>
                    <a:gd name="connsiteX78" fmla="*/ 0 w 2400300"/>
                    <a:gd name="connsiteY78" fmla="*/ 1610905 h 2620555"/>
                    <a:gd name="connsiteX79" fmla="*/ 0 w 2400300"/>
                    <a:gd name="connsiteY79" fmla="*/ 1610905 h 2620555"/>
                    <a:gd name="connsiteX80" fmla="*/ 14288 w 2400300"/>
                    <a:gd name="connsiteY80" fmla="*/ 1653768 h 2620555"/>
                    <a:gd name="connsiteX81" fmla="*/ 23813 w 2400300"/>
                    <a:gd name="connsiteY81" fmla="*/ 1672818 h 2620555"/>
                    <a:gd name="connsiteX82" fmla="*/ 28575 w 2400300"/>
                    <a:gd name="connsiteY82" fmla="*/ 1691868 h 2620555"/>
                    <a:gd name="connsiteX83" fmla="*/ 38100 w 2400300"/>
                    <a:gd name="connsiteY83" fmla="*/ 1720443 h 2620555"/>
                    <a:gd name="connsiteX84" fmla="*/ 47625 w 2400300"/>
                    <a:gd name="connsiteY84" fmla="*/ 1749018 h 2620555"/>
                    <a:gd name="connsiteX85" fmla="*/ 52388 w 2400300"/>
                    <a:gd name="connsiteY85" fmla="*/ 1763305 h 2620555"/>
                    <a:gd name="connsiteX86" fmla="*/ 42863 w 2400300"/>
                    <a:gd name="connsiteY86" fmla="*/ 1820455 h 2620555"/>
                    <a:gd name="connsiteX87" fmla="*/ 33338 w 2400300"/>
                    <a:gd name="connsiteY87" fmla="*/ 1834743 h 2620555"/>
                    <a:gd name="connsiteX88" fmla="*/ 19050 w 2400300"/>
                    <a:gd name="connsiteY88" fmla="*/ 1849030 h 2620555"/>
                    <a:gd name="connsiteX89" fmla="*/ 23813 w 2400300"/>
                    <a:gd name="connsiteY89" fmla="*/ 1887130 h 2620555"/>
                    <a:gd name="connsiteX90" fmla="*/ 52388 w 2400300"/>
                    <a:gd name="connsiteY90" fmla="*/ 1896655 h 2620555"/>
                    <a:gd name="connsiteX91" fmla="*/ 80963 w 2400300"/>
                    <a:gd name="connsiteY91" fmla="*/ 1915705 h 2620555"/>
                    <a:gd name="connsiteX92" fmla="*/ 119063 w 2400300"/>
                    <a:gd name="connsiteY92" fmla="*/ 1934755 h 2620555"/>
                    <a:gd name="connsiteX93" fmla="*/ 152400 w 2400300"/>
                    <a:gd name="connsiteY93" fmla="*/ 1958568 h 2620555"/>
                    <a:gd name="connsiteX94" fmla="*/ 166688 w 2400300"/>
                    <a:gd name="connsiteY94" fmla="*/ 1968093 h 2620555"/>
                    <a:gd name="connsiteX95" fmla="*/ 171450 w 2400300"/>
                    <a:gd name="connsiteY95" fmla="*/ 1991905 h 2620555"/>
                    <a:gd name="connsiteX96" fmla="*/ 147638 w 2400300"/>
                    <a:gd name="connsiteY96" fmla="*/ 2044293 h 2620555"/>
                    <a:gd name="connsiteX97" fmla="*/ 142875 w 2400300"/>
                    <a:gd name="connsiteY97" fmla="*/ 2077630 h 2620555"/>
                    <a:gd name="connsiteX98" fmla="*/ 171450 w 2400300"/>
                    <a:gd name="connsiteY98" fmla="*/ 2182405 h 2620555"/>
                    <a:gd name="connsiteX99" fmla="*/ 176213 w 2400300"/>
                    <a:gd name="connsiteY99" fmla="*/ 2230030 h 2620555"/>
                    <a:gd name="connsiteX100" fmla="*/ 185738 w 2400300"/>
                    <a:gd name="connsiteY100" fmla="*/ 2244318 h 2620555"/>
                    <a:gd name="connsiteX101" fmla="*/ 204788 w 2400300"/>
                    <a:gd name="connsiteY101" fmla="*/ 2249080 h 2620555"/>
                    <a:gd name="connsiteX102" fmla="*/ 252413 w 2400300"/>
                    <a:gd name="connsiteY102" fmla="*/ 2253843 h 2620555"/>
                    <a:gd name="connsiteX103" fmla="*/ 266700 w 2400300"/>
                    <a:gd name="connsiteY103" fmla="*/ 2258605 h 2620555"/>
                    <a:gd name="connsiteX104" fmla="*/ 333375 w 2400300"/>
                    <a:gd name="connsiteY104" fmla="*/ 2263368 h 2620555"/>
                    <a:gd name="connsiteX105" fmla="*/ 338138 w 2400300"/>
                    <a:gd name="connsiteY105" fmla="*/ 2287180 h 2620555"/>
                    <a:gd name="connsiteX106" fmla="*/ 347663 w 2400300"/>
                    <a:gd name="connsiteY106" fmla="*/ 2301468 h 2620555"/>
                    <a:gd name="connsiteX107" fmla="*/ 361950 w 2400300"/>
                    <a:gd name="connsiteY107" fmla="*/ 2353855 h 2620555"/>
                    <a:gd name="connsiteX108" fmla="*/ 366713 w 2400300"/>
                    <a:gd name="connsiteY108" fmla="*/ 2372905 h 2620555"/>
                    <a:gd name="connsiteX109" fmla="*/ 376238 w 2400300"/>
                    <a:gd name="connsiteY109" fmla="*/ 2406243 h 2620555"/>
                    <a:gd name="connsiteX110" fmla="*/ 385763 w 2400300"/>
                    <a:gd name="connsiteY110" fmla="*/ 2449105 h 2620555"/>
                    <a:gd name="connsiteX111" fmla="*/ 395288 w 2400300"/>
                    <a:gd name="connsiteY111" fmla="*/ 2482443 h 2620555"/>
                    <a:gd name="connsiteX112" fmla="*/ 404813 w 2400300"/>
                    <a:gd name="connsiteY112" fmla="*/ 2496730 h 2620555"/>
                    <a:gd name="connsiteX113" fmla="*/ 409575 w 2400300"/>
                    <a:gd name="connsiteY113" fmla="*/ 2511018 h 2620555"/>
                    <a:gd name="connsiteX114" fmla="*/ 428625 w 2400300"/>
                    <a:gd name="connsiteY114" fmla="*/ 2539593 h 2620555"/>
                    <a:gd name="connsiteX115" fmla="*/ 447675 w 2400300"/>
                    <a:gd name="connsiteY115" fmla="*/ 2568168 h 2620555"/>
                    <a:gd name="connsiteX116" fmla="*/ 461963 w 2400300"/>
                    <a:gd name="connsiteY116" fmla="*/ 2596743 h 2620555"/>
                    <a:gd name="connsiteX117" fmla="*/ 466725 w 2400300"/>
                    <a:gd name="connsiteY117" fmla="*/ 2596743 h 2620555"/>
                    <a:gd name="connsiteX118" fmla="*/ 509588 w 2400300"/>
                    <a:gd name="connsiteY118" fmla="*/ 2620555 h 2620555"/>
                    <a:gd name="connsiteX119" fmla="*/ 547688 w 2400300"/>
                    <a:gd name="connsiteY119" fmla="*/ 2601505 h 2620555"/>
                    <a:gd name="connsiteX120" fmla="*/ 638175 w 2400300"/>
                    <a:gd name="connsiteY120" fmla="*/ 2596743 h 2620555"/>
                    <a:gd name="connsiteX121" fmla="*/ 685800 w 2400300"/>
                    <a:gd name="connsiteY121" fmla="*/ 2591980 h 2620555"/>
                    <a:gd name="connsiteX122" fmla="*/ 676275 w 2400300"/>
                    <a:gd name="connsiteY122" fmla="*/ 2572930 h 2620555"/>
                    <a:gd name="connsiteX123" fmla="*/ 666750 w 2400300"/>
                    <a:gd name="connsiteY123" fmla="*/ 2558643 h 2620555"/>
                    <a:gd name="connsiteX124" fmla="*/ 661988 w 2400300"/>
                    <a:gd name="connsiteY124" fmla="*/ 2544355 h 2620555"/>
                    <a:gd name="connsiteX125" fmla="*/ 642938 w 2400300"/>
                    <a:gd name="connsiteY125" fmla="*/ 2506255 h 2620555"/>
                    <a:gd name="connsiteX126" fmla="*/ 647700 w 2400300"/>
                    <a:gd name="connsiteY126" fmla="*/ 2482443 h 2620555"/>
                    <a:gd name="connsiteX127" fmla="*/ 661988 w 2400300"/>
                    <a:gd name="connsiteY127" fmla="*/ 2468155 h 2620555"/>
                    <a:gd name="connsiteX128" fmla="*/ 695325 w 2400300"/>
                    <a:gd name="connsiteY128" fmla="*/ 2449105 h 2620555"/>
                    <a:gd name="connsiteX129" fmla="*/ 728663 w 2400300"/>
                    <a:gd name="connsiteY129" fmla="*/ 2434818 h 2620555"/>
                    <a:gd name="connsiteX130" fmla="*/ 766763 w 2400300"/>
                    <a:gd name="connsiteY130" fmla="*/ 2411005 h 2620555"/>
                    <a:gd name="connsiteX131" fmla="*/ 781050 w 2400300"/>
                    <a:gd name="connsiteY131" fmla="*/ 2396718 h 2620555"/>
                    <a:gd name="connsiteX132" fmla="*/ 809625 w 2400300"/>
                    <a:gd name="connsiteY132" fmla="*/ 2387193 h 2620555"/>
                    <a:gd name="connsiteX133" fmla="*/ 847725 w 2400300"/>
                    <a:gd name="connsiteY133" fmla="*/ 2377668 h 2620555"/>
                    <a:gd name="connsiteX134" fmla="*/ 862013 w 2400300"/>
                    <a:gd name="connsiteY134" fmla="*/ 2372905 h 2620555"/>
                    <a:gd name="connsiteX135" fmla="*/ 990600 w 2400300"/>
                    <a:gd name="connsiteY135" fmla="*/ 2372905 h 2620555"/>
                    <a:gd name="connsiteX136" fmla="*/ 1009650 w 2400300"/>
                    <a:gd name="connsiteY136" fmla="*/ 2444343 h 2620555"/>
                    <a:gd name="connsiteX137" fmla="*/ 1133475 w 2400300"/>
                    <a:gd name="connsiteY137" fmla="*/ 2396718 h 2620555"/>
                    <a:gd name="connsiteX138" fmla="*/ 1357313 w 2400300"/>
                    <a:gd name="connsiteY138" fmla="*/ 2463393 h 2620555"/>
                    <a:gd name="connsiteX139" fmla="*/ 1500188 w 2400300"/>
                    <a:gd name="connsiteY139" fmla="*/ 2439580 h 2620555"/>
                    <a:gd name="connsiteX140" fmla="*/ 1504950 w 2400300"/>
                    <a:gd name="connsiteY140" fmla="*/ 2453868 h 2620555"/>
                    <a:gd name="connsiteX141" fmla="*/ 1514475 w 2400300"/>
                    <a:gd name="connsiteY141" fmla="*/ 2468155 h 2620555"/>
                    <a:gd name="connsiteX142" fmla="*/ 1519238 w 2400300"/>
                    <a:gd name="connsiteY142" fmla="*/ 2363380 h 2620555"/>
                    <a:gd name="connsiteX143" fmla="*/ 1524000 w 2400300"/>
                    <a:gd name="connsiteY143" fmla="*/ 2325280 h 2620555"/>
                    <a:gd name="connsiteX144" fmla="*/ 1538288 w 2400300"/>
                    <a:gd name="connsiteY144" fmla="*/ 2310993 h 2620555"/>
                    <a:gd name="connsiteX145" fmla="*/ 1571625 w 2400300"/>
                    <a:gd name="connsiteY145" fmla="*/ 2272893 h 2620555"/>
                    <a:gd name="connsiteX146" fmla="*/ 1600200 w 2400300"/>
                    <a:gd name="connsiteY146" fmla="*/ 2287180 h 2620555"/>
                    <a:gd name="connsiteX147" fmla="*/ 1614488 w 2400300"/>
                    <a:gd name="connsiteY147" fmla="*/ 2296705 h 2620555"/>
                    <a:gd name="connsiteX148" fmla="*/ 1643063 w 2400300"/>
                    <a:gd name="connsiteY148" fmla="*/ 2306230 h 2620555"/>
                    <a:gd name="connsiteX149" fmla="*/ 1714500 w 2400300"/>
                    <a:gd name="connsiteY149" fmla="*/ 2296705 h 2620555"/>
                    <a:gd name="connsiteX150" fmla="*/ 1728788 w 2400300"/>
                    <a:gd name="connsiteY150" fmla="*/ 2291943 h 2620555"/>
                    <a:gd name="connsiteX151" fmla="*/ 1776413 w 2400300"/>
                    <a:gd name="connsiteY151" fmla="*/ 2282418 h 2620555"/>
                    <a:gd name="connsiteX152" fmla="*/ 1785938 w 2400300"/>
                    <a:gd name="connsiteY152" fmla="*/ 2268130 h 2620555"/>
                    <a:gd name="connsiteX153" fmla="*/ 1800225 w 2400300"/>
                    <a:gd name="connsiteY153" fmla="*/ 2263368 h 2620555"/>
                    <a:gd name="connsiteX154" fmla="*/ 1833563 w 2400300"/>
                    <a:gd name="connsiteY154" fmla="*/ 2244318 h 2620555"/>
                    <a:gd name="connsiteX155" fmla="*/ 1828800 w 2400300"/>
                    <a:gd name="connsiteY155" fmla="*/ 2215743 h 2620555"/>
                    <a:gd name="connsiteX156" fmla="*/ 1795463 w 2400300"/>
                    <a:gd name="connsiteY156" fmla="*/ 2187168 h 2620555"/>
                    <a:gd name="connsiteX157" fmla="*/ 1785938 w 2400300"/>
                    <a:gd name="connsiteY157" fmla="*/ 2172880 h 2620555"/>
                    <a:gd name="connsiteX158" fmla="*/ 1771650 w 2400300"/>
                    <a:gd name="connsiteY158" fmla="*/ 2158593 h 2620555"/>
                    <a:gd name="connsiteX159" fmla="*/ 1766888 w 2400300"/>
                    <a:gd name="connsiteY159" fmla="*/ 2139543 h 2620555"/>
                    <a:gd name="connsiteX160" fmla="*/ 1757363 w 2400300"/>
                    <a:gd name="connsiteY160" fmla="*/ 2125255 h 2620555"/>
                    <a:gd name="connsiteX161" fmla="*/ 1752600 w 2400300"/>
                    <a:gd name="connsiteY161" fmla="*/ 2110968 h 2620555"/>
                    <a:gd name="connsiteX162" fmla="*/ 1728788 w 2400300"/>
                    <a:gd name="connsiteY162" fmla="*/ 2082393 h 2620555"/>
                    <a:gd name="connsiteX163" fmla="*/ 1719263 w 2400300"/>
                    <a:gd name="connsiteY163" fmla="*/ 2068105 h 2620555"/>
                    <a:gd name="connsiteX164" fmla="*/ 1719263 w 2400300"/>
                    <a:gd name="connsiteY164" fmla="*/ 1991905 h 2620555"/>
                    <a:gd name="connsiteX165" fmla="*/ 1728788 w 2400300"/>
                    <a:gd name="connsiteY165" fmla="*/ 1963330 h 2620555"/>
                    <a:gd name="connsiteX166" fmla="*/ 1738313 w 2400300"/>
                    <a:gd name="connsiteY166" fmla="*/ 1872843 h 2620555"/>
                    <a:gd name="connsiteX167" fmla="*/ 1766888 w 2400300"/>
                    <a:gd name="connsiteY167" fmla="*/ 1839505 h 2620555"/>
                    <a:gd name="connsiteX168" fmla="*/ 1814513 w 2400300"/>
                    <a:gd name="connsiteY168" fmla="*/ 1815693 h 2620555"/>
                    <a:gd name="connsiteX169" fmla="*/ 1843088 w 2400300"/>
                    <a:gd name="connsiteY169" fmla="*/ 1806168 h 2620555"/>
                    <a:gd name="connsiteX170" fmla="*/ 1871663 w 2400300"/>
                    <a:gd name="connsiteY170" fmla="*/ 1782355 h 2620555"/>
                    <a:gd name="connsiteX171" fmla="*/ 1885950 w 2400300"/>
                    <a:gd name="connsiteY171" fmla="*/ 1768068 h 2620555"/>
                    <a:gd name="connsiteX172" fmla="*/ 1905000 w 2400300"/>
                    <a:gd name="connsiteY172" fmla="*/ 1753780 h 2620555"/>
                    <a:gd name="connsiteX173" fmla="*/ 1919288 w 2400300"/>
                    <a:gd name="connsiteY173" fmla="*/ 1739493 h 2620555"/>
                    <a:gd name="connsiteX174" fmla="*/ 1938338 w 2400300"/>
                    <a:gd name="connsiteY174" fmla="*/ 1720443 h 2620555"/>
                    <a:gd name="connsiteX175" fmla="*/ 1947863 w 2400300"/>
                    <a:gd name="connsiteY175" fmla="*/ 1715680 h 2620555"/>
                    <a:gd name="connsiteX176" fmla="*/ 1976438 w 2400300"/>
                    <a:gd name="connsiteY176" fmla="*/ 1682343 h 2620555"/>
                    <a:gd name="connsiteX177" fmla="*/ 1985963 w 2400300"/>
                    <a:gd name="connsiteY177" fmla="*/ 1649005 h 2620555"/>
                    <a:gd name="connsiteX178" fmla="*/ 2000250 w 2400300"/>
                    <a:gd name="connsiteY178" fmla="*/ 1634718 h 2620555"/>
                    <a:gd name="connsiteX179" fmla="*/ 1985963 w 2400300"/>
                    <a:gd name="connsiteY179" fmla="*/ 1520418 h 2620555"/>
                    <a:gd name="connsiteX180" fmla="*/ 1971675 w 2400300"/>
                    <a:gd name="connsiteY180" fmla="*/ 1506130 h 2620555"/>
                    <a:gd name="connsiteX181" fmla="*/ 1966913 w 2400300"/>
                    <a:gd name="connsiteY181" fmla="*/ 1482318 h 2620555"/>
                    <a:gd name="connsiteX182" fmla="*/ 1962150 w 2400300"/>
                    <a:gd name="connsiteY182" fmla="*/ 1463268 h 2620555"/>
                    <a:gd name="connsiteX183" fmla="*/ 1962150 w 2400300"/>
                    <a:gd name="connsiteY183" fmla="*/ 1448980 h 2620555"/>
                    <a:gd name="connsiteX184" fmla="*/ 1962150 w 2400300"/>
                    <a:gd name="connsiteY184" fmla="*/ 1448980 h 2620555"/>
                    <a:gd name="connsiteX185" fmla="*/ 1976438 w 2400300"/>
                    <a:gd name="connsiteY185" fmla="*/ 1406118 h 2620555"/>
                    <a:gd name="connsiteX186" fmla="*/ 1985963 w 2400300"/>
                    <a:gd name="connsiteY186" fmla="*/ 1391830 h 2620555"/>
                    <a:gd name="connsiteX187" fmla="*/ 1990725 w 2400300"/>
                    <a:gd name="connsiteY187" fmla="*/ 1377543 h 2620555"/>
                    <a:gd name="connsiteX188" fmla="*/ 2024063 w 2400300"/>
                    <a:gd name="connsiteY188" fmla="*/ 1339443 h 2620555"/>
                    <a:gd name="connsiteX189" fmla="*/ 2043113 w 2400300"/>
                    <a:gd name="connsiteY189" fmla="*/ 1315630 h 2620555"/>
                    <a:gd name="connsiteX190" fmla="*/ 2071688 w 2400300"/>
                    <a:gd name="connsiteY190" fmla="*/ 1282293 h 2620555"/>
                    <a:gd name="connsiteX191" fmla="*/ 2081213 w 2400300"/>
                    <a:gd name="connsiteY191" fmla="*/ 1268005 h 2620555"/>
                    <a:gd name="connsiteX192" fmla="*/ 2081213 w 2400300"/>
                    <a:gd name="connsiteY192" fmla="*/ 1291818 h 2620555"/>
                    <a:gd name="connsiteX193" fmla="*/ 2124075 w 2400300"/>
                    <a:gd name="connsiteY193" fmla="*/ 1296580 h 2620555"/>
                    <a:gd name="connsiteX194" fmla="*/ 2147888 w 2400300"/>
                    <a:gd name="connsiteY194" fmla="*/ 1310868 h 2620555"/>
                    <a:gd name="connsiteX195" fmla="*/ 2200275 w 2400300"/>
                    <a:gd name="connsiteY195" fmla="*/ 1320393 h 2620555"/>
                    <a:gd name="connsiteX196" fmla="*/ 2214563 w 2400300"/>
                    <a:gd name="connsiteY196" fmla="*/ 1329918 h 2620555"/>
                    <a:gd name="connsiteX197" fmla="*/ 2286000 w 2400300"/>
                    <a:gd name="connsiteY197" fmla="*/ 1329918 h 2620555"/>
                    <a:gd name="connsiteX198" fmla="*/ 2295525 w 2400300"/>
                    <a:gd name="connsiteY198" fmla="*/ 1315630 h 2620555"/>
                    <a:gd name="connsiteX199" fmla="*/ 2309813 w 2400300"/>
                    <a:gd name="connsiteY199" fmla="*/ 1310868 h 2620555"/>
                    <a:gd name="connsiteX200" fmla="*/ 2324100 w 2400300"/>
                    <a:gd name="connsiteY200" fmla="*/ 1301343 h 2620555"/>
                    <a:gd name="connsiteX201" fmla="*/ 2338388 w 2400300"/>
                    <a:gd name="connsiteY201" fmla="*/ 1296580 h 2620555"/>
                    <a:gd name="connsiteX202" fmla="*/ 2352675 w 2400300"/>
                    <a:gd name="connsiteY202" fmla="*/ 1287055 h 2620555"/>
                    <a:gd name="connsiteX203" fmla="*/ 2386013 w 2400300"/>
                    <a:gd name="connsiteY203" fmla="*/ 1272768 h 2620555"/>
                    <a:gd name="connsiteX204" fmla="*/ 2400300 w 2400300"/>
                    <a:gd name="connsiteY204" fmla="*/ 1263243 h 2620555"/>
                    <a:gd name="connsiteX205" fmla="*/ 2386013 w 2400300"/>
                    <a:gd name="connsiteY205" fmla="*/ 1244193 h 2620555"/>
                    <a:gd name="connsiteX206" fmla="*/ 2366963 w 2400300"/>
                    <a:gd name="connsiteY206" fmla="*/ 1215618 h 2620555"/>
                    <a:gd name="connsiteX207" fmla="*/ 2362200 w 2400300"/>
                    <a:gd name="connsiteY207" fmla="*/ 1196568 h 2620555"/>
                    <a:gd name="connsiteX208" fmla="*/ 2352675 w 2400300"/>
                    <a:gd name="connsiteY208" fmla="*/ 1167993 h 2620555"/>
                    <a:gd name="connsiteX209" fmla="*/ 2347913 w 2400300"/>
                    <a:gd name="connsiteY209" fmla="*/ 1101318 h 2620555"/>
                    <a:gd name="connsiteX210" fmla="*/ 2333625 w 2400300"/>
                    <a:gd name="connsiteY210" fmla="*/ 1091793 h 2620555"/>
                    <a:gd name="connsiteX211" fmla="*/ 2309813 w 2400300"/>
                    <a:gd name="connsiteY211" fmla="*/ 1087030 h 2620555"/>
                    <a:gd name="connsiteX212" fmla="*/ 2290763 w 2400300"/>
                    <a:gd name="connsiteY212" fmla="*/ 1082268 h 2620555"/>
                    <a:gd name="connsiteX213" fmla="*/ 2143125 w 2400300"/>
                    <a:gd name="connsiteY213" fmla="*/ 1072743 h 2620555"/>
                    <a:gd name="connsiteX214" fmla="*/ 2124075 w 2400300"/>
                    <a:gd name="connsiteY214" fmla="*/ 1058455 h 2620555"/>
                    <a:gd name="connsiteX215" fmla="*/ 1981200 w 2400300"/>
                    <a:gd name="connsiteY215" fmla="*/ 929868 h 2620555"/>
                    <a:gd name="connsiteX216" fmla="*/ 1890713 w 2400300"/>
                    <a:gd name="connsiteY216" fmla="*/ 925105 h 2620555"/>
                    <a:gd name="connsiteX217" fmla="*/ 1838325 w 2400300"/>
                    <a:gd name="connsiteY217" fmla="*/ 887005 h 2620555"/>
                    <a:gd name="connsiteX218" fmla="*/ 1676400 w 2400300"/>
                    <a:gd name="connsiteY218" fmla="*/ 929868 h 2620555"/>
                    <a:gd name="connsiteX219" fmla="*/ 1500188 w 2400300"/>
                    <a:gd name="connsiteY219" fmla="*/ 725080 h 2620555"/>
                    <a:gd name="connsiteX220" fmla="*/ 1433513 w 2400300"/>
                    <a:gd name="connsiteY220" fmla="*/ 720318 h 2620555"/>
                    <a:gd name="connsiteX221" fmla="*/ 1404938 w 2400300"/>
                    <a:gd name="connsiteY221" fmla="*/ 334555 h 2620555"/>
                    <a:gd name="connsiteX222" fmla="*/ 1352550 w 2400300"/>
                    <a:gd name="connsiteY222" fmla="*/ 277405 h 2620555"/>
                    <a:gd name="connsiteX223" fmla="*/ 1338263 w 2400300"/>
                    <a:gd name="connsiteY223" fmla="*/ 267880 h 2620555"/>
                    <a:gd name="connsiteX224" fmla="*/ 1323975 w 2400300"/>
                    <a:gd name="connsiteY224" fmla="*/ 258355 h 2620555"/>
                    <a:gd name="connsiteX225" fmla="*/ 1304925 w 2400300"/>
                    <a:gd name="connsiteY225" fmla="*/ 225018 h 2620555"/>
                    <a:gd name="connsiteX226" fmla="*/ 1300163 w 2400300"/>
                    <a:gd name="connsiteY226" fmla="*/ 205968 h 2620555"/>
                    <a:gd name="connsiteX227" fmla="*/ 1295400 w 2400300"/>
                    <a:gd name="connsiteY227" fmla="*/ 191680 h 2620555"/>
                    <a:gd name="connsiteX228" fmla="*/ 1276350 w 2400300"/>
                    <a:gd name="connsiteY228" fmla="*/ 158343 h 2620555"/>
                    <a:gd name="connsiteX229" fmla="*/ 1271588 w 2400300"/>
                    <a:gd name="connsiteY229" fmla="*/ 144055 h 2620555"/>
                    <a:gd name="connsiteX230" fmla="*/ 1257300 w 2400300"/>
                    <a:gd name="connsiteY230" fmla="*/ 134530 h 2620555"/>
                    <a:gd name="connsiteX231" fmla="*/ 1252538 w 2400300"/>
                    <a:gd name="connsiteY231" fmla="*/ 96430 h 2620555"/>
                    <a:gd name="connsiteX232" fmla="*/ 1247775 w 2400300"/>
                    <a:gd name="connsiteY232" fmla="*/ 72618 h 2620555"/>
                    <a:gd name="connsiteX233" fmla="*/ 1276350 w 2400300"/>
                    <a:gd name="connsiteY233" fmla="*/ 1180 h 2620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</a:cxnLst>
                  <a:rect l="l" t="t" r="r" b="b"/>
                  <a:pathLst>
                    <a:path w="2400300" h="2620555">
                      <a:moveTo>
                        <a:pt x="1276350" y="1180"/>
                      </a:moveTo>
                      <a:lnTo>
                        <a:pt x="1276350" y="1180"/>
                      </a:lnTo>
                      <a:cubicBezTo>
                        <a:pt x="1257300" y="2768"/>
                        <a:pt x="1234917" y="-4938"/>
                        <a:pt x="1219200" y="5943"/>
                      </a:cubicBezTo>
                      <a:cubicBezTo>
                        <a:pt x="1208677" y="13228"/>
                        <a:pt x="1218743" y="31990"/>
                        <a:pt x="1214438" y="44043"/>
                      </a:cubicBezTo>
                      <a:cubicBezTo>
                        <a:pt x="1202794" y="76647"/>
                        <a:pt x="1194868" y="72791"/>
                        <a:pt x="1166813" y="82143"/>
                      </a:cubicBezTo>
                      <a:cubicBezTo>
                        <a:pt x="1141555" y="120029"/>
                        <a:pt x="1176680" y="74283"/>
                        <a:pt x="1138238" y="101193"/>
                      </a:cubicBezTo>
                      <a:cubicBezTo>
                        <a:pt x="1127203" y="108918"/>
                        <a:pt x="1109663" y="129768"/>
                        <a:pt x="1109663" y="129768"/>
                      </a:cubicBezTo>
                      <a:cubicBezTo>
                        <a:pt x="1105648" y="149841"/>
                        <a:pt x="1100417" y="161352"/>
                        <a:pt x="1109663" y="182155"/>
                      </a:cubicBezTo>
                      <a:cubicBezTo>
                        <a:pt x="1112398" y="188310"/>
                        <a:pt x="1119909" y="191055"/>
                        <a:pt x="1123950" y="196443"/>
                      </a:cubicBezTo>
                      <a:cubicBezTo>
                        <a:pt x="1135374" y="211675"/>
                        <a:pt x="1144021" y="230118"/>
                        <a:pt x="1147763" y="248830"/>
                      </a:cubicBezTo>
                      <a:cubicBezTo>
                        <a:pt x="1150938" y="264705"/>
                        <a:pt x="1152168" y="281096"/>
                        <a:pt x="1157288" y="296455"/>
                      </a:cubicBezTo>
                      <a:lnTo>
                        <a:pt x="1166813" y="325030"/>
                      </a:lnTo>
                      <a:cubicBezTo>
                        <a:pt x="1163638" y="334555"/>
                        <a:pt x="1157914" y="343584"/>
                        <a:pt x="1157288" y="353605"/>
                      </a:cubicBezTo>
                      <a:cubicBezTo>
                        <a:pt x="1155349" y="384626"/>
                        <a:pt x="1159270" y="392892"/>
                        <a:pt x="1166813" y="415518"/>
                      </a:cubicBezTo>
                      <a:cubicBezTo>
                        <a:pt x="1168400" y="436155"/>
                        <a:pt x="1170567" y="456756"/>
                        <a:pt x="1171575" y="477430"/>
                      </a:cubicBezTo>
                      <a:cubicBezTo>
                        <a:pt x="1178502" y="619440"/>
                        <a:pt x="1151414" y="573393"/>
                        <a:pt x="1185863" y="625068"/>
                      </a:cubicBezTo>
                      <a:cubicBezTo>
                        <a:pt x="1197198" y="659073"/>
                        <a:pt x="1203742" y="648074"/>
                        <a:pt x="1181100" y="663168"/>
                      </a:cubicBezTo>
                      <a:cubicBezTo>
                        <a:pt x="1179513" y="667930"/>
                        <a:pt x="1179474" y="673535"/>
                        <a:pt x="1176338" y="677455"/>
                      </a:cubicBezTo>
                      <a:cubicBezTo>
                        <a:pt x="1172762" y="681925"/>
                        <a:pt x="1166097" y="682933"/>
                        <a:pt x="1162050" y="686980"/>
                      </a:cubicBezTo>
                      <a:cubicBezTo>
                        <a:pt x="1158003" y="691027"/>
                        <a:pt x="1155700" y="696505"/>
                        <a:pt x="1152525" y="701268"/>
                      </a:cubicBezTo>
                      <a:cubicBezTo>
                        <a:pt x="1150938" y="706030"/>
                        <a:pt x="1150899" y="711635"/>
                        <a:pt x="1147763" y="715555"/>
                      </a:cubicBezTo>
                      <a:cubicBezTo>
                        <a:pt x="1131448" y="735948"/>
                        <a:pt x="1100691" y="722100"/>
                        <a:pt x="1081088" y="720318"/>
                      </a:cubicBezTo>
                      <a:cubicBezTo>
                        <a:pt x="1076325" y="717143"/>
                        <a:pt x="1070376" y="715263"/>
                        <a:pt x="1066800" y="710793"/>
                      </a:cubicBezTo>
                      <a:cubicBezTo>
                        <a:pt x="1063664" y="706873"/>
                        <a:pt x="1063417" y="701332"/>
                        <a:pt x="1062038" y="696505"/>
                      </a:cubicBezTo>
                      <a:cubicBezTo>
                        <a:pt x="1060240" y="690211"/>
                        <a:pt x="1058481" y="683888"/>
                        <a:pt x="1057275" y="677455"/>
                      </a:cubicBezTo>
                      <a:cubicBezTo>
                        <a:pt x="1053716" y="658473"/>
                        <a:pt x="1054245" y="638493"/>
                        <a:pt x="1047750" y="620305"/>
                      </a:cubicBezTo>
                      <a:cubicBezTo>
                        <a:pt x="1045825" y="614915"/>
                        <a:pt x="1037860" y="614444"/>
                        <a:pt x="1033463" y="610780"/>
                      </a:cubicBezTo>
                      <a:cubicBezTo>
                        <a:pt x="1028289" y="606468"/>
                        <a:pt x="1024349" y="600805"/>
                        <a:pt x="1019175" y="596493"/>
                      </a:cubicBezTo>
                      <a:cubicBezTo>
                        <a:pt x="1014778" y="592829"/>
                        <a:pt x="1009285" y="590632"/>
                        <a:pt x="1004888" y="586968"/>
                      </a:cubicBezTo>
                      <a:cubicBezTo>
                        <a:pt x="999714" y="582656"/>
                        <a:pt x="996081" y="576595"/>
                        <a:pt x="990600" y="572680"/>
                      </a:cubicBezTo>
                      <a:cubicBezTo>
                        <a:pt x="984823" y="568553"/>
                        <a:pt x="977900" y="566330"/>
                        <a:pt x="971550" y="563155"/>
                      </a:cubicBezTo>
                      <a:cubicBezTo>
                        <a:pt x="968375" y="556805"/>
                        <a:pt x="966570" y="549559"/>
                        <a:pt x="962025" y="544105"/>
                      </a:cubicBezTo>
                      <a:cubicBezTo>
                        <a:pt x="948217" y="527535"/>
                        <a:pt x="928952" y="534580"/>
                        <a:pt x="909638" y="534580"/>
                      </a:cubicBezTo>
                      <a:lnTo>
                        <a:pt x="857250" y="534580"/>
                      </a:lnTo>
                      <a:cubicBezTo>
                        <a:pt x="854075" y="520293"/>
                        <a:pt x="850422" y="506103"/>
                        <a:pt x="847725" y="491718"/>
                      </a:cubicBezTo>
                      <a:cubicBezTo>
                        <a:pt x="845485" y="479772"/>
                        <a:pt x="843675" y="453018"/>
                        <a:pt x="838200" y="439330"/>
                      </a:cubicBezTo>
                      <a:cubicBezTo>
                        <a:pt x="837366" y="437246"/>
                        <a:pt x="835025" y="436155"/>
                        <a:pt x="833438" y="434568"/>
                      </a:cubicBezTo>
                      <a:lnTo>
                        <a:pt x="661988" y="305980"/>
                      </a:lnTo>
                      <a:cubicBezTo>
                        <a:pt x="642938" y="310743"/>
                        <a:pt x="623139" y="313151"/>
                        <a:pt x="604838" y="320268"/>
                      </a:cubicBezTo>
                      <a:cubicBezTo>
                        <a:pt x="594169" y="324417"/>
                        <a:pt x="586502" y="334198"/>
                        <a:pt x="576263" y="339318"/>
                      </a:cubicBezTo>
                      <a:lnTo>
                        <a:pt x="557213" y="348843"/>
                      </a:lnTo>
                      <a:cubicBezTo>
                        <a:pt x="544077" y="366357"/>
                        <a:pt x="541139" y="372145"/>
                        <a:pt x="523875" y="386943"/>
                      </a:cubicBezTo>
                      <a:cubicBezTo>
                        <a:pt x="519529" y="390668"/>
                        <a:pt x="513866" y="392665"/>
                        <a:pt x="509588" y="396468"/>
                      </a:cubicBezTo>
                      <a:lnTo>
                        <a:pt x="471488" y="434568"/>
                      </a:lnTo>
                      <a:lnTo>
                        <a:pt x="395288" y="472668"/>
                      </a:lnTo>
                      <a:cubicBezTo>
                        <a:pt x="393700" y="486955"/>
                        <a:pt x="391395" y="501181"/>
                        <a:pt x="390525" y="515530"/>
                      </a:cubicBezTo>
                      <a:cubicBezTo>
                        <a:pt x="388218" y="553593"/>
                        <a:pt x="385763" y="629830"/>
                        <a:pt x="385763" y="629830"/>
                      </a:cubicBezTo>
                      <a:lnTo>
                        <a:pt x="280988" y="720318"/>
                      </a:lnTo>
                      <a:cubicBezTo>
                        <a:pt x="285750" y="733018"/>
                        <a:pt x="290640" y="745671"/>
                        <a:pt x="295275" y="758418"/>
                      </a:cubicBezTo>
                      <a:cubicBezTo>
                        <a:pt x="296991" y="763136"/>
                        <a:pt x="298820" y="767835"/>
                        <a:pt x="300038" y="772705"/>
                      </a:cubicBezTo>
                      <a:cubicBezTo>
                        <a:pt x="302001" y="780558"/>
                        <a:pt x="302670" y="788708"/>
                        <a:pt x="304800" y="796518"/>
                      </a:cubicBezTo>
                      <a:cubicBezTo>
                        <a:pt x="307442" y="806204"/>
                        <a:pt x="311890" y="815353"/>
                        <a:pt x="314325" y="825093"/>
                      </a:cubicBezTo>
                      <a:lnTo>
                        <a:pt x="319088" y="844143"/>
                      </a:lnTo>
                      <a:lnTo>
                        <a:pt x="319088" y="948918"/>
                      </a:lnTo>
                      <a:cubicBezTo>
                        <a:pt x="363326" y="979884"/>
                        <a:pt x="362529" y="965231"/>
                        <a:pt x="371475" y="996543"/>
                      </a:cubicBezTo>
                      <a:cubicBezTo>
                        <a:pt x="373273" y="1002837"/>
                        <a:pt x="374650" y="1009243"/>
                        <a:pt x="376238" y="1015593"/>
                      </a:cubicBezTo>
                      <a:cubicBezTo>
                        <a:pt x="374650" y="1031468"/>
                        <a:pt x="373901" y="1047449"/>
                        <a:pt x="371475" y="1063218"/>
                      </a:cubicBezTo>
                      <a:cubicBezTo>
                        <a:pt x="370712" y="1068180"/>
                        <a:pt x="367802" y="1072605"/>
                        <a:pt x="366713" y="1077505"/>
                      </a:cubicBezTo>
                      <a:cubicBezTo>
                        <a:pt x="366172" y="1079939"/>
                        <a:pt x="360700" y="1118807"/>
                        <a:pt x="357188" y="1125130"/>
                      </a:cubicBezTo>
                      <a:cubicBezTo>
                        <a:pt x="352252" y="1134016"/>
                        <a:pt x="344237" y="1140811"/>
                        <a:pt x="338138" y="1148943"/>
                      </a:cubicBezTo>
                      <a:cubicBezTo>
                        <a:pt x="334704" y="1153522"/>
                        <a:pt x="332416" y="1158952"/>
                        <a:pt x="328613" y="1163230"/>
                      </a:cubicBezTo>
                      <a:cubicBezTo>
                        <a:pt x="319664" y="1173298"/>
                        <a:pt x="309563" y="1182280"/>
                        <a:pt x="300038" y="1191805"/>
                      </a:cubicBezTo>
                      <a:lnTo>
                        <a:pt x="285750" y="1206093"/>
                      </a:lnTo>
                      <a:cubicBezTo>
                        <a:pt x="280988" y="1210855"/>
                        <a:pt x="274475" y="1214356"/>
                        <a:pt x="271463" y="1220380"/>
                      </a:cubicBezTo>
                      <a:cubicBezTo>
                        <a:pt x="268288" y="1226730"/>
                        <a:pt x="266558" y="1234040"/>
                        <a:pt x="261938" y="1239430"/>
                      </a:cubicBezTo>
                      <a:cubicBezTo>
                        <a:pt x="250404" y="1252887"/>
                        <a:pt x="243125" y="1253639"/>
                        <a:pt x="228600" y="1258480"/>
                      </a:cubicBezTo>
                      <a:cubicBezTo>
                        <a:pt x="223838" y="1263243"/>
                        <a:pt x="219917" y="1269032"/>
                        <a:pt x="214313" y="1272768"/>
                      </a:cubicBezTo>
                      <a:cubicBezTo>
                        <a:pt x="210136" y="1275553"/>
                        <a:pt x="203945" y="1274394"/>
                        <a:pt x="200025" y="1277530"/>
                      </a:cubicBezTo>
                      <a:cubicBezTo>
                        <a:pt x="195555" y="1281106"/>
                        <a:pt x="195470" y="1288978"/>
                        <a:pt x="190500" y="1291818"/>
                      </a:cubicBezTo>
                      <a:cubicBezTo>
                        <a:pt x="183472" y="1295834"/>
                        <a:pt x="174775" y="1296243"/>
                        <a:pt x="166688" y="1296580"/>
                      </a:cubicBezTo>
                      <a:cubicBezTo>
                        <a:pt x="136551" y="1297836"/>
                        <a:pt x="106363" y="1296580"/>
                        <a:pt x="76200" y="1296580"/>
                      </a:cubicBezTo>
                      <a:lnTo>
                        <a:pt x="71438" y="1353730"/>
                      </a:lnTo>
                      <a:cubicBezTo>
                        <a:pt x="77788" y="1366430"/>
                        <a:pt x="85391" y="1378577"/>
                        <a:pt x="90488" y="1391830"/>
                      </a:cubicBezTo>
                      <a:cubicBezTo>
                        <a:pt x="105696" y="1431372"/>
                        <a:pt x="81933" y="1402327"/>
                        <a:pt x="109538" y="1429930"/>
                      </a:cubicBezTo>
                      <a:cubicBezTo>
                        <a:pt x="112762" y="1439605"/>
                        <a:pt x="117404" y="1455777"/>
                        <a:pt x="123825" y="1463268"/>
                      </a:cubicBezTo>
                      <a:cubicBezTo>
                        <a:pt x="126448" y="1466329"/>
                        <a:pt x="155774" y="1484898"/>
                        <a:pt x="157163" y="1491843"/>
                      </a:cubicBezTo>
                      <a:cubicBezTo>
                        <a:pt x="158044" y="1496246"/>
                        <a:pt x="150813" y="1498193"/>
                        <a:pt x="147638" y="1501368"/>
                      </a:cubicBezTo>
                      <a:lnTo>
                        <a:pt x="66675" y="1563280"/>
                      </a:lnTo>
                      <a:lnTo>
                        <a:pt x="0" y="1610905"/>
                      </a:lnTo>
                      <a:lnTo>
                        <a:pt x="0" y="1610905"/>
                      </a:lnTo>
                      <a:cubicBezTo>
                        <a:pt x="4763" y="1625193"/>
                        <a:pt x="8882" y="1639711"/>
                        <a:pt x="14288" y="1653768"/>
                      </a:cubicBezTo>
                      <a:cubicBezTo>
                        <a:pt x="16837" y="1660394"/>
                        <a:pt x="21320" y="1666170"/>
                        <a:pt x="23813" y="1672818"/>
                      </a:cubicBezTo>
                      <a:cubicBezTo>
                        <a:pt x="26111" y="1678947"/>
                        <a:pt x="26694" y="1685599"/>
                        <a:pt x="28575" y="1691868"/>
                      </a:cubicBezTo>
                      <a:cubicBezTo>
                        <a:pt x="31460" y="1701485"/>
                        <a:pt x="34925" y="1710918"/>
                        <a:pt x="38100" y="1720443"/>
                      </a:cubicBezTo>
                      <a:lnTo>
                        <a:pt x="47625" y="1749018"/>
                      </a:lnTo>
                      <a:lnTo>
                        <a:pt x="52388" y="1763305"/>
                      </a:lnTo>
                      <a:cubicBezTo>
                        <a:pt x="50879" y="1776881"/>
                        <a:pt x="50841" y="1804499"/>
                        <a:pt x="42863" y="1820455"/>
                      </a:cubicBezTo>
                      <a:cubicBezTo>
                        <a:pt x="40303" y="1825575"/>
                        <a:pt x="37002" y="1830346"/>
                        <a:pt x="33338" y="1834743"/>
                      </a:cubicBezTo>
                      <a:cubicBezTo>
                        <a:pt x="29026" y="1839917"/>
                        <a:pt x="23813" y="1844268"/>
                        <a:pt x="19050" y="1849030"/>
                      </a:cubicBezTo>
                      <a:cubicBezTo>
                        <a:pt x="16248" y="1863039"/>
                        <a:pt x="7618" y="1877008"/>
                        <a:pt x="23813" y="1887130"/>
                      </a:cubicBezTo>
                      <a:cubicBezTo>
                        <a:pt x="32327" y="1892451"/>
                        <a:pt x="52388" y="1896655"/>
                        <a:pt x="52388" y="1896655"/>
                      </a:cubicBezTo>
                      <a:cubicBezTo>
                        <a:pt x="97964" y="1942234"/>
                        <a:pt x="39609" y="1888136"/>
                        <a:pt x="80963" y="1915705"/>
                      </a:cubicBezTo>
                      <a:cubicBezTo>
                        <a:pt x="115269" y="1938576"/>
                        <a:pt x="71464" y="1925236"/>
                        <a:pt x="119063" y="1934755"/>
                      </a:cubicBezTo>
                      <a:cubicBezTo>
                        <a:pt x="152746" y="1957211"/>
                        <a:pt x="111031" y="1929019"/>
                        <a:pt x="152400" y="1958568"/>
                      </a:cubicBezTo>
                      <a:cubicBezTo>
                        <a:pt x="157058" y="1961895"/>
                        <a:pt x="161925" y="1964918"/>
                        <a:pt x="166688" y="1968093"/>
                      </a:cubicBezTo>
                      <a:cubicBezTo>
                        <a:pt x="168275" y="1976030"/>
                        <a:pt x="172071" y="1983834"/>
                        <a:pt x="171450" y="1991905"/>
                      </a:cubicBezTo>
                      <a:cubicBezTo>
                        <a:pt x="168660" y="2028170"/>
                        <a:pt x="166876" y="2025054"/>
                        <a:pt x="147638" y="2044293"/>
                      </a:cubicBezTo>
                      <a:cubicBezTo>
                        <a:pt x="140867" y="2064604"/>
                        <a:pt x="142875" y="2053560"/>
                        <a:pt x="142875" y="2077630"/>
                      </a:cubicBezTo>
                      <a:lnTo>
                        <a:pt x="171450" y="2182405"/>
                      </a:lnTo>
                      <a:cubicBezTo>
                        <a:pt x="173038" y="2198280"/>
                        <a:pt x="172625" y="2214484"/>
                        <a:pt x="176213" y="2230030"/>
                      </a:cubicBezTo>
                      <a:cubicBezTo>
                        <a:pt x="177500" y="2235607"/>
                        <a:pt x="180975" y="2241143"/>
                        <a:pt x="185738" y="2244318"/>
                      </a:cubicBezTo>
                      <a:cubicBezTo>
                        <a:pt x="191184" y="2247949"/>
                        <a:pt x="198308" y="2248154"/>
                        <a:pt x="204788" y="2249080"/>
                      </a:cubicBezTo>
                      <a:cubicBezTo>
                        <a:pt x="220582" y="2251336"/>
                        <a:pt x="236538" y="2252255"/>
                        <a:pt x="252413" y="2253843"/>
                      </a:cubicBezTo>
                      <a:cubicBezTo>
                        <a:pt x="257175" y="2255430"/>
                        <a:pt x="261714" y="2258018"/>
                        <a:pt x="266700" y="2258605"/>
                      </a:cubicBezTo>
                      <a:cubicBezTo>
                        <a:pt x="288829" y="2261208"/>
                        <a:pt x="312687" y="2255093"/>
                        <a:pt x="333375" y="2263368"/>
                      </a:cubicBezTo>
                      <a:cubicBezTo>
                        <a:pt x="340891" y="2266374"/>
                        <a:pt x="335296" y="2279601"/>
                        <a:pt x="338138" y="2287180"/>
                      </a:cubicBezTo>
                      <a:cubicBezTo>
                        <a:pt x="340148" y="2292539"/>
                        <a:pt x="344488" y="2296705"/>
                        <a:pt x="347663" y="2301468"/>
                      </a:cubicBezTo>
                      <a:cubicBezTo>
                        <a:pt x="356565" y="2328176"/>
                        <a:pt x="351206" y="2310880"/>
                        <a:pt x="361950" y="2353855"/>
                      </a:cubicBezTo>
                      <a:cubicBezTo>
                        <a:pt x="363538" y="2360205"/>
                        <a:pt x="364643" y="2366695"/>
                        <a:pt x="366713" y="2372905"/>
                      </a:cubicBezTo>
                      <a:cubicBezTo>
                        <a:pt x="371250" y="2386517"/>
                        <a:pt x="373250" y="2391301"/>
                        <a:pt x="376238" y="2406243"/>
                      </a:cubicBezTo>
                      <a:cubicBezTo>
                        <a:pt x="390568" y="2477893"/>
                        <a:pt x="373401" y="2405839"/>
                        <a:pt x="385763" y="2449105"/>
                      </a:cubicBezTo>
                      <a:cubicBezTo>
                        <a:pt x="387799" y="2456232"/>
                        <a:pt x="391479" y="2474826"/>
                        <a:pt x="395288" y="2482443"/>
                      </a:cubicBezTo>
                      <a:cubicBezTo>
                        <a:pt x="397848" y="2487562"/>
                        <a:pt x="401638" y="2491968"/>
                        <a:pt x="404813" y="2496730"/>
                      </a:cubicBezTo>
                      <a:cubicBezTo>
                        <a:pt x="406400" y="2501493"/>
                        <a:pt x="407137" y="2506630"/>
                        <a:pt x="409575" y="2511018"/>
                      </a:cubicBezTo>
                      <a:cubicBezTo>
                        <a:pt x="415134" y="2521025"/>
                        <a:pt x="425004" y="2528733"/>
                        <a:pt x="428625" y="2539593"/>
                      </a:cubicBezTo>
                      <a:cubicBezTo>
                        <a:pt x="435518" y="2560269"/>
                        <a:pt x="429838" y="2550330"/>
                        <a:pt x="447675" y="2568168"/>
                      </a:cubicBezTo>
                      <a:cubicBezTo>
                        <a:pt x="451549" y="2579788"/>
                        <a:pt x="452731" y="2587511"/>
                        <a:pt x="461963" y="2596743"/>
                      </a:cubicBezTo>
                      <a:cubicBezTo>
                        <a:pt x="463085" y="2597865"/>
                        <a:pt x="465138" y="2596743"/>
                        <a:pt x="466725" y="2596743"/>
                      </a:cubicBezTo>
                      <a:lnTo>
                        <a:pt x="509588" y="2620555"/>
                      </a:lnTo>
                      <a:cubicBezTo>
                        <a:pt x="522288" y="2614205"/>
                        <a:pt x="533726" y="2604090"/>
                        <a:pt x="547688" y="2601505"/>
                      </a:cubicBezTo>
                      <a:cubicBezTo>
                        <a:pt x="577387" y="2596005"/>
                        <a:pt x="608043" y="2598821"/>
                        <a:pt x="638175" y="2596743"/>
                      </a:cubicBezTo>
                      <a:cubicBezTo>
                        <a:pt x="654091" y="2595645"/>
                        <a:pt x="669925" y="2593568"/>
                        <a:pt x="685800" y="2591980"/>
                      </a:cubicBezTo>
                      <a:cubicBezTo>
                        <a:pt x="682625" y="2585630"/>
                        <a:pt x="679797" y="2579094"/>
                        <a:pt x="676275" y="2572930"/>
                      </a:cubicBezTo>
                      <a:cubicBezTo>
                        <a:pt x="673435" y="2567960"/>
                        <a:pt x="669310" y="2563762"/>
                        <a:pt x="666750" y="2558643"/>
                      </a:cubicBezTo>
                      <a:cubicBezTo>
                        <a:pt x="664505" y="2554153"/>
                        <a:pt x="664065" y="2548925"/>
                        <a:pt x="661988" y="2544355"/>
                      </a:cubicBezTo>
                      <a:cubicBezTo>
                        <a:pt x="656113" y="2531429"/>
                        <a:pt x="642938" y="2506255"/>
                        <a:pt x="642938" y="2506255"/>
                      </a:cubicBezTo>
                      <a:cubicBezTo>
                        <a:pt x="644525" y="2498318"/>
                        <a:pt x="644080" y="2489683"/>
                        <a:pt x="647700" y="2482443"/>
                      </a:cubicBezTo>
                      <a:cubicBezTo>
                        <a:pt x="650712" y="2476419"/>
                        <a:pt x="656874" y="2472538"/>
                        <a:pt x="661988" y="2468155"/>
                      </a:cubicBezTo>
                      <a:cubicBezTo>
                        <a:pt x="694229" y="2440520"/>
                        <a:pt x="667705" y="2462915"/>
                        <a:pt x="695325" y="2449105"/>
                      </a:cubicBezTo>
                      <a:cubicBezTo>
                        <a:pt x="728210" y="2432662"/>
                        <a:pt x="689022" y="2444727"/>
                        <a:pt x="728663" y="2434818"/>
                      </a:cubicBezTo>
                      <a:cubicBezTo>
                        <a:pt x="731976" y="2432830"/>
                        <a:pt x="760484" y="2416237"/>
                        <a:pt x="766763" y="2411005"/>
                      </a:cubicBezTo>
                      <a:cubicBezTo>
                        <a:pt x="771937" y="2406693"/>
                        <a:pt x="775163" y="2399989"/>
                        <a:pt x="781050" y="2396718"/>
                      </a:cubicBezTo>
                      <a:cubicBezTo>
                        <a:pt x="789827" y="2391842"/>
                        <a:pt x="799885" y="2389628"/>
                        <a:pt x="809625" y="2387193"/>
                      </a:cubicBezTo>
                      <a:cubicBezTo>
                        <a:pt x="822325" y="2384018"/>
                        <a:pt x="835306" y="2381808"/>
                        <a:pt x="847725" y="2377668"/>
                      </a:cubicBezTo>
                      <a:cubicBezTo>
                        <a:pt x="852488" y="2376080"/>
                        <a:pt x="856995" y="2373072"/>
                        <a:pt x="862013" y="2372905"/>
                      </a:cubicBezTo>
                      <a:cubicBezTo>
                        <a:pt x="904852" y="2371477"/>
                        <a:pt x="947738" y="2372905"/>
                        <a:pt x="990600" y="2372905"/>
                      </a:cubicBezTo>
                      <a:lnTo>
                        <a:pt x="1009650" y="2444343"/>
                      </a:lnTo>
                      <a:lnTo>
                        <a:pt x="1133475" y="2396718"/>
                      </a:lnTo>
                      <a:lnTo>
                        <a:pt x="1357313" y="2463393"/>
                      </a:lnTo>
                      <a:cubicBezTo>
                        <a:pt x="1412416" y="2416161"/>
                        <a:pt x="1390968" y="2421377"/>
                        <a:pt x="1500188" y="2439580"/>
                      </a:cubicBezTo>
                      <a:cubicBezTo>
                        <a:pt x="1505140" y="2440405"/>
                        <a:pt x="1502705" y="2449378"/>
                        <a:pt x="1504950" y="2453868"/>
                      </a:cubicBezTo>
                      <a:cubicBezTo>
                        <a:pt x="1507510" y="2458987"/>
                        <a:pt x="1511300" y="2463393"/>
                        <a:pt x="1514475" y="2468155"/>
                      </a:cubicBezTo>
                      <a:cubicBezTo>
                        <a:pt x="1516063" y="2433230"/>
                        <a:pt x="1516912" y="2398264"/>
                        <a:pt x="1519238" y="2363380"/>
                      </a:cubicBezTo>
                      <a:cubicBezTo>
                        <a:pt x="1520089" y="2350610"/>
                        <a:pt x="1519626" y="2337308"/>
                        <a:pt x="1524000" y="2325280"/>
                      </a:cubicBezTo>
                      <a:cubicBezTo>
                        <a:pt x="1526302" y="2318950"/>
                        <a:pt x="1534153" y="2316309"/>
                        <a:pt x="1538288" y="2310993"/>
                      </a:cubicBezTo>
                      <a:cubicBezTo>
                        <a:pt x="1568208" y="2272525"/>
                        <a:pt x="1543966" y="2291333"/>
                        <a:pt x="1571625" y="2272893"/>
                      </a:cubicBezTo>
                      <a:cubicBezTo>
                        <a:pt x="1612574" y="2300191"/>
                        <a:pt x="1560764" y="2267463"/>
                        <a:pt x="1600200" y="2287180"/>
                      </a:cubicBezTo>
                      <a:cubicBezTo>
                        <a:pt x="1605320" y="2289740"/>
                        <a:pt x="1609257" y="2294380"/>
                        <a:pt x="1614488" y="2296705"/>
                      </a:cubicBezTo>
                      <a:cubicBezTo>
                        <a:pt x="1623663" y="2300783"/>
                        <a:pt x="1643063" y="2306230"/>
                        <a:pt x="1643063" y="2306230"/>
                      </a:cubicBezTo>
                      <a:cubicBezTo>
                        <a:pt x="1666875" y="2303055"/>
                        <a:pt x="1690804" y="2300654"/>
                        <a:pt x="1714500" y="2296705"/>
                      </a:cubicBezTo>
                      <a:cubicBezTo>
                        <a:pt x="1719452" y="2295880"/>
                        <a:pt x="1723961" y="2293322"/>
                        <a:pt x="1728788" y="2291943"/>
                      </a:cubicBezTo>
                      <a:cubicBezTo>
                        <a:pt x="1748689" y="2286257"/>
                        <a:pt x="1753947" y="2286162"/>
                        <a:pt x="1776413" y="2282418"/>
                      </a:cubicBezTo>
                      <a:cubicBezTo>
                        <a:pt x="1779588" y="2277655"/>
                        <a:pt x="1781468" y="2271706"/>
                        <a:pt x="1785938" y="2268130"/>
                      </a:cubicBezTo>
                      <a:cubicBezTo>
                        <a:pt x="1789858" y="2264994"/>
                        <a:pt x="1795611" y="2265345"/>
                        <a:pt x="1800225" y="2263368"/>
                      </a:cubicBezTo>
                      <a:cubicBezTo>
                        <a:pt x="1817142" y="2256118"/>
                        <a:pt x="1819215" y="2253883"/>
                        <a:pt x="1833563" y="2244318"/>
                      </a:cubicBezTo>
                      <a:cubicBezTo>
                        <a:pt x="1831975" y="2234793"/>
                        <a:pt x="1832722" y="2224567"/>
                        <a:pt x="1828800" y="2215743"/>
                      </a:cubicBezTo>
                      <a:cubicBezTo>
                        <a:pt x="1825482" y="2208278"/>
                        <a:pt x="1800360" y="2190840"/>
                        <a:pt x="1795463" y="2187168"/>
                      </a:cubicBezTo>
                      <a:cubicBezTo>
                        <a:pt x="1792288" y="2182405"/>
                        <a:pt x="1789602" y="2177277"/>
                        <a:pt x="1785938" y="2172880"/>
                      </a:cubicBezTo>
                      <a:cubicBezTo>
                        <a:pt x="1781626" y="2167706"/>
                        <a:pt x="1774992" y="2164441"/>
                        <a:pt x="1771650" y="2158593"/>
                      </a:cubicBezTo>
                      <a:cubicBezTo>
                        <a:pt x="1768403" y="2152910"/>
                        <a:pt x="1769466" y="2145559"/>
                        <a:pt x="1766888" y="2139543"/>
                      </a:cubicBezTo>
                      <a:cubicBezTo>
                        <a:pt x="1764633" y="2134282"/>
                        <a:pt x="1759923" y="2130375"/>
                        <a:pt x="1757363" y="2125255"/>
                      </a:cubicBezTo>
                      <a:cubicBezTo>
                        <a:pt x="1755118" y="2120765"/>
                        <a:pt x="1754845" y="2115458"/>
                        <a:pt x="1752600" y="2110968"/>
                      </a:cubicBezTo>
                      <a:cubicBezTo>
                        <a:pt x="1743730" y="2093228"/>
                        <a:pt x="1741957" y="2098196"/>
                        <a:pt x="1728788" y="2082393"/>
                      </a:cubicBezTo>
                      <a:cubicBezTo>
                        <a:pt x="1725124" y="2077996"/>
                        <a:pt x="1722438" y="2072868"/>
                        <a:pt x="1719263" y="2068105"/>
                      </a:cubicBezTo>
                      <a:cubicBezTo>
                        <a:pt x="1710953" y="2034870"/>
                        <a:pt x="1710773" y="2042845"/>
                        <a:pt x="1719263" y="1991905"/>
                      </a:cubicBezTo>
                      <a:cubicBezTo>
                        <a:pt x="1720914" y="1982001"/>
                        <a:pt x="1728788" y="1963330"/>
                        <a:pt x="1728788" y="1963330"/>
                      </a:cubicBezTo>
                      <a:cubicBezTo>
                        <a:pt x="1728952" y="1961027"/>
                        <a:pt x="1731059" y="1892185"/>
                        <a:pt x="1738313" y="1872843"/>
                      </a:cubicBezTo>
                      <a:cubicBezTo>
                        <a:pt x="1741859" y="1863386"/>
                        <a:pt x="1760985" y="1843299"/>
                        <a:pt x="1766888" y="1839505"/>
                      </a:cubicBezTo>
                      <a:cubicBezTo>
                        <a:pt x="1781818" y="1829907"/>
                        <a:pt x="1797675" y="1821306"/>
                        <a:pt x="1814513" y="1815693"/>
                      </a:cubicBezTo>
                      <a:lnTo>
                        <a:pt x="1843088" y="1806168"/>
                      </a:lnTo>
                      <a:cubicBezTo>
                        <a:pt x="1884817" y="1764436"/>
                        <a:pt x="1831889" y="1815500"/>
                        <a:pt x="1871663" y="1782355"/>
                      </a:cubicBezTo>
                      <a:cubicBezTo>
                        <a:pt x="1876837" y="1778043"/>
                        <a:pt x="1880836" y="1772451"/>
                        <a:pt x="1885950" y="1768068"/>
                      </a:cubicBezTo>
                      <a:cubicBezTo>
                        <a:pt x="1891977" y="1762902"/>
                        <a:pt x="1898973" y="1758946"/>
                        <a:pt x="1905000" y="1753780"/>
                      </a:cubicBezTo>
                      <a:cubicBezTo>
                        <a:pt x="1910114" y="1749397"/>
                        <a:pt x="1914114" y="1743805"/>
                        <a:pt x="1919288" y="1739493"/>
                      </a:cubicBezTo>
                      <a:cubicBezTo>
                        <a:pt x="1938991" y="1723074"/>
                        <a:pt x="1929488" y="1738142"/>
                        <a:pt x="1938338" y="1720443"/>
                      </a:cubicBezTo>
                      <a:lnTo>
                        <a:pt x="1947863" y="1715680"/>
                      </a:lnTo>
                      <a:cubicBezTo>
                        <a:pt x="1957388" y="1704568"/>
                        <a:pt x="1968580" y="1694691"/>
                        <a:pt x="1976438" y="1682343"/>
                      </a:cubicBezTo>
                      <a:cubicBezTo>
                        <a:pt x="1998697" y="1647365"/>
                        <a:pt x="1966644" y="1677984"/>
                        <a:pt x="1985963" y="1649005"/>
                      </a:cubicBezTo>
                      <a:cubicBezTo>
                        <a:pt x="1989699" y="1643401"/>
                        <a:pt x="1995488" y="1639480"/>
                        <a:pt x="2000250" y="1634718"/>
                      </a:cubicBezTo>
                      <a:cubicBezTo>
                        <a:pt x="1998829" y="1607715"/>
                        <a:pt x="2005633" y="1551889"/>
                        <a:pt x="1985963" y="1520418"/>
                      </a:cubicBezTo>
                      <a:cubicBezTo>
                        <a:pt x="1982393" y="1514706"/>
                        <a:pt x="1976438" y="1510893"/>
                        <a:pt x="1971675" y="1506130"/>
                      </a:cubicBezTo>
                      <a:cubicBezTo>
                        <a:pt x="1970088" y="1498193"/>
                        <a:pt x="1968669" y="1490220"/>
                        <a:pt x="1966913" y="1482318"/>
                      </a:cubicBezTo>
                      <a:cubicBezTo>
                        <a:pt x="1965493" y="1475928"/>
                        <a:pt x="1963076" y="1469748"/>
                        <a:pt x="1962150" y="1463268"/>
                      </a:cubicBezTo>
                      <a:cubicBezTo>
                        <a:pt x="1961476" y="1458553"/>
                        <a:pt x="1962150" y="1453743"/>
                        <a:pt x="1962150" y="1448980"/>
                      </a:cubicBezTo>
                      <a:lnTo>
                        <a:pt x="1962150" y="1448980"/>
                      </a:lnTo>
                      <a:cubicBezTo>
                        <a:pt x="1966913" y="1434693"/>
                        <a:pt x="1970645" y="1420020"/>
                        <a:pt x="1976438" y="1406118"/>
                      </a:cubicBezTo>
                      <a:cubicBezTo>
                        <a:pt x="1978640" y="1400834"/>
                        <a:pt x="1983403" y="1396950"/>
                        <a:pt x="1985963" y="1391830"/>
                      </a:cubicBezTo>
                      <a:cubicBezTo>
                        <a:pt x="1988208" y="1387340"/>
                        <a:pt x="1988234" y="1381901"/>
                        <a:pt x="1990725" y="1377543"/>
                      </a:cubicBezTo>
                      <a:cubicBezTo>
                        <a:pt x="2001643" y="1358437"/>
                        <a:pt x="2009309" y="1356041"/>
                        <a:pt x="2024063" y="1339443"/>
                      </a:cubicBezTo>
                      <a:cubicBezTo>
                        <a:pt x="2030816" y="1331845"/>
                        <a:pt x="2036419" y="1323280"/>
                        <a:pt x="2043113" y="1315630"/>
                      </a:cubicBezTo>
                      <a:cubicBezTo>
                        <a:pt x="2070036" y="1284861"/>
                        <a:pt x="2045082" y="1319542"/>
                        <a:pt x="2071688" y="1282293"/>
                      </a:cubicBezTo>
                      <a:cubicBezTo>
                        <a:pt x="2075015" y="1277635"/>
                        <a:pt x="2081213" y="1268005"/>
                        <a:pt x="2081213" y="1268005"/>
                      </a:cubicBezTo>
                      <a:lnTo>
                        <a:pt x="2081213" y="1291818"/>
                      </a:lnTo>
                      <a:cubicBezTo>
                        <a:pt x="2095500" y="1293405"/>
                        <a:pt x="2110253" y="1292631"/>
                        <a:pt x="2124075" y="1296580"/>
                      </a:cubicBezTo>
                      <a:cubicBezTo>
                        <a:pt x="2132976" y="1299123"/>
                        <a:pt x="2139608" y="1306728"/>
                        <a:pt x="2147888" y="1310868"/>
                      </a:cubicBezTo>
                      <a:cubicBezTo>
                        <a:pt x="2162569" y="1318208"/>
                        <a:pt x="2187148" y="1318752"/>
                        <a:pt x="2200275" y="1320393"/>
                      </a:cubicBezTo>
                      <a:cubicBezTo>
                        <a:pt x="2205038" y="1323568"/>
                        <a:pt x="2208966" y="1328719"/>
                        <a:pt x="2214563" y="1329918"/>
                      </a:cubicBezTo>
                      <a:cubicBezTo>
                        <a:pt x="2257814" y="1339186"/>
                        <a:pt x="2255783" y="1337472"/>
                        <a:pt x="2286000" y="1329918"/>
                      </a:cubicBezTo>
                      <a:cubicBezTo>
                        <a:pt x="2289175" y="1325155"/>
                        <a:pt x="2291055" y="1319206"/>
                        <a:pt x="2295525" y="1315630"/>
                      </a:cubicBezTo>
                      <a:cubicBezTo>
                        <a:pt x="2299445" y="1312494"/>
                        <a:pt x="2305323" y="1313113"/>
                        <a:pt x="2309813" y="1310868"/>
                      </a:cubicBezTo>
                      <a:cubicBezTo>
                        <a:pt x="2314932" y="1308308"/>
                        <a:pt x="2318981" y="1303903"/>
                        <a:pt x="2324100" y="1301343"/>
                      </a:cubicBezTo>
                      <a:cubicBezTo>
                        <a:pt x="2328590" y="1299098"/>
                        <a:pt x="2333898" y="1298825"/>
                        <a:pt x="2338388" y="1296580"/>
                      </a:cubicBezTo>
                      <a:cubicBezTo>
                        <a:pt x="2343507" y="1294020"/>
                        <a:pt x="2347705" y="1289895"/>
                        <a:pt x="2352675" y="1287055"/>
                      </a:cubicBezTo>
                      <a:cubicBezTo>
                        <a:pt x="2369154" y="1277638"/>
                        <a:pt x="2369983" y="1278111"/>
                        <a:pt x="2386013" y="1272768"/>
                      </a:cubicBezTo>
                      <a:cubicBezTo>
                        <a:pt x="2390775" y="1269593"/>
                        <a:pt x="2400300" y="1268967"/>
                        <a:pt x="2400300" y="1263243"/>
                      </a:cubicBezTo>
                      <a:cubicBezTo>
                        <a:pt x="2400300" y="1255306"/>
                        <a:pt x="2389951" y="1251085"/>
                        <a:pt x="2386013" y="1244193"/>
                      </a:cubicBezTo>
                      <a:cubicBezTo>
                        <a:pt x="2367634" y="1212030"/>
                        <a:pt x="2400208" y="1248863"/>
                        <a:pt x="2366963" y="1215618"/>
                      </a:cubicBezTo>
                      <a:cubicBezTo>
                        <a:pt x="2365375" y="1209268"/>
                        <a:pt x="2364081" y="1202837"/>
                        <a:pt x="2362200" y="1196568"/>
                      </a:cubicBezTo>
                      <a:cubicBezTo>
                        <a:pt x="2359315" y="1186951"/>
                        <a:pt x="2352675" y="1167993"/>
                        <a:pt x="2352675" y="1167993"/>
                      </a:cubicBezTo>
                      <a:cubicBezTo>
                        <a:pt x="2351088" y="1145768"/>
                        <a:pt x="2353317" y="1122934"/>
                        <a:pt x="2347913" y="1101318"/>
                      </a:cubicBezTo>
                      <a:cubicBezTo>
                        <a:pt x="2346525" y="1095765"/>
                        <a:pt x="2338984" y="1093803"/>
                        <a:pt x="2333625" y="1091793"/>
                      </a:cubicBezTo>
                      <a:cubicBezTo>
                        <a:pt x="2326046" y="1088951"/>
                        <a:pt x="2317715" y="1088786"/>
                        <a:pt x="2309813" y="1087030"/>
                      </a:cubicBezTo>
                      <a:cubicBezTo>
                        <a:pt x="2303423" y="1085610"/>
                        <a:pt x="2297219" y="1083344"/>
                        <a:pt x="2290763" y="1082268"/>
                      </a:cubicBezTo>
                      <a:cubicBezTo>
                        <a:pt x="2241542" y="1074065"/>
                        <a:pt x="2193651" y="1074940"/>
                        <a:pt x="2143125" y="1072743"/>
                      </a:cubicBezTo>
                      <a:cubicBezTo>
                        <a:pt x="2126970" y="1061973"/>
                        <a:pt x="2132885" y="1067265"/>
                        <a:pt x="2124075" y="1058455"/>
                      </a:cubicBezTo>
                      <a:lnTo>
                        <a:pt x="1981200" y="929868"/>
                      </a:lnTo>
                      <a:lnTo>
                        <a:pt x="1890713" y="925105"/>
                      </a:lnTo>
                      <a:lnTo>
                        <a:pt x="1838325" y="887005"/>
                      </a:lnTo>
                      <a:lnTo>
                        <a:pt x="1676400" y="929868"/>
                      </a:lnTo>
                      <a:lnTo>
                        <a:pt x="1500188" y="725080"/>
                      </a:lnTo>
                      <a:lnTo>
                        <a:pt x="1433513" y="720318"/>
                      </a:lnTo>
                      <a:lnTo>
                        <a:pt x="1404938" y="334555"/>
                      </a:lnTo>
                      <a:cubicBezTo>
                        <a:pt x="1375057" y="286747"/>
                        <a:pt x="1393587" y="304763"/>
                        <a:pt x="1352550" y="277405"/>
                      </a:cubicBezTo>
                      <a:lnTo>
                        <a:pt x="1338263" y="267880"/>
                      </a:lnTo>
                      <a:lnTo>
                        <a:pt x="1323975" y="258355"/>
                      </a:lnTo>
                      <a:cubicBezTo>
                        <a:pt x="1309410" y="214657"/>
                        <a:pt x="1333757" y="282681"/>
                        <a:pt x="1304925" y="225018"/>
                      </a:cubicBezTo>
                      <a:cubicBezTo>
                        <a:pt x="1301998" y="219164"/>
                        <a:pt x="1301961" y="212262"/>
                        <a:pt x="1300163" y="205968"/>
                      </a:cubicBezTo>
                      <a:cubicBezTo>
                        <a:pt x="1298784" y="201141"/>
                        <a:pt x="1297645" y="196170"/>
                        <a:pt x="1295400" y="191680"/>
                      </a:cubicBezTo>
                      <a:cubicBezTo>
                        <a:pt x="1271495" y="143871"/>
                        <a:pt x="1301387" y="216765"/>
                        <a:pt x="1276350" y="158343"/>
                      </a:cubicBezTo>
                      <a:cubicBezTo>
                        <a:pt x="1274373" y="153729"/>
                        <a:pt x="1274724" y="147975"/>
                        <a:pt x="1271588" y="144055"/>
                      </a:cubicBezTo>
                      <a:cubicBezTo>
                        <a:pt x="1268012" y="139585"/>
                        <a:pt x="1262063" y="137705"/>
                        <a:pt x="1257300" y="134530"/>
                      </a:cubicBezTo>
                      <a:cubicBezTo>
                        <a:pt x="1255713" y="121830"/>
                        <a:pt x="1254484" y="109080"/>
                        <a:pt x="1252538" y="96430"/>
                      </a:cubicBezTo>
                      <a:cubicBezTo>
                        <a:pt x="1251307" y="88430"/>
                        <a:pt x="1248920" y="80631"/>
                        <a:pt x="1247775" y="72618"/>
                      </a:cubicBezTo>
                      <a:cubicBezTo>
                        <a:pt x="1244155" y="47278"/>
                        <a:pt x="1271588" y="13086"/>
                        <a:pt x="1276350" y="1180"/>
                      </a:cubicBezTo>
                      <a:close/>
                    </a:path>
                  </a:pathLst>
                </a:custGeom>
                <a:solidFill>
                  <a:srgbClr val="954EC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07" name="직선 연결선 106"/>
              <p:cNvCxnSpPr/>
              <p:nvPr/>
            </p:nvCxnSpPr>
            <p:spPr>
              <a:xfrm>
                <a:off x="4018832" y="5809999"/>
                <a:ext cx="352012" cy="0"/>
              </a:xfrm>
              <a:prstGeom prst="line">
                <a:avLst/>
              </a:prstGeom>
              <a:ln w="50800" cap="rnd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/>
              <p:cNvCxnSpPr/>
              <p:nvPr/>
            </p:nvCxnSpPr>
            <p:spPr>
              <a:xfrm>
                <a:off x="4018828" y="5950465"/>
                <a:ext cx="352012" cy="0"/>
              </a:xfrm>
              <a:prstGeom prst="line">
                <a:avLst/>
              </a:prstGeom>
              <a:ln w="50800" cap="rnd">
                <a:solidFill>
                  <a:srgbClr val="2A62A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 Box 5"/>
              <p:cNvSpPr txBox="1">
                <a:spLocks noChangeArrowheads="1"/>
              </p:cNvSpPr>
              <p:nvPr/>
            </p:nvSpPr>
            <p:spPr bwMode="auto">
              <a:xfrm>
                <a:off x="2429923" y="3673631"/>
                <a:ext cx="866353" cy="750386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남원시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600" b="1" kern="0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78,781</a:t>
                </a: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32.2%)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0" name="Text Box 9"/>
              <p:cNvSpPr txBox="1">
                <a:spLocks noChangeArrowheads="1"/>
              </p:cNvSpPr>
              <p:nvPr/>
            </p:nvSpPr>
            <p:spPr bwMode="auto">
              <a:xfrm>
                <a:off x="2766614" y="4731467"/>
                <a:ext cx="719978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구례군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25,011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(10.2%)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1" name="Text Box 10"/>
              <p:cNvSpPr txBox="1">
                <a:spLocks noChangeArrowheads="1"/>
              </p:cNvSpPr>
              <p:nvPr/>
            </p:nvSpPr>
            <p:spPr bwMode="auto">
              <a:xfrm>
                <a:off x="1867213" y="4791092"/>
                <a:ext cx="654811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곡성군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27,396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(11.2%)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2" name="Text Box 11"/>
              <p:cNvSpPr txBox="1">
                <a:spLocks noChangeArrowheads="1"/>
              </p:cNvSpPr>
              <p:nvPr/>
            </p:nvSpPr>
            <p:spPr bwMode="auto">
              <a:xfrm>
                <a:off x="1235013" y="3901546"/>
                <a:ext cx="786033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순창군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26,799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11.0%)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3" name="Text Box 12"/>
              <p:cNvSpPr txBox="1">
                <a:spLocks noChangeArrowheads="1"/>
              </p:cNvSpPr>
              <p:nvPr/>
            </p:nvSpPr>
            <p:spPr bwMode="auto">
              <a:xfrm>
                <a:off x="1660324" y="2959782"/>
                <a:ext cx="762751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임실군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26,678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10.9%)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4" name="Text Box 13"/>
              <p:cNvSpPr txBox="1">
                <a:spLocks noChangeArrowheads="1"/>
              </p:cNvSpPr>
              <p:nvPr/>
            </p:nvSpPr>
            <p:spPr bwMode="auto">
              <a:xfrm>
                <a:off x="3023725" y="2714877"/>
                <a:ext cx="640349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장수군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21,580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8.8%)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5" name="Text Box 14"/>
              <p:cNvSpPr txBox="1">
                <a:spLocks noChangeArrowheads="1"/>
              </p:cNvSpPr>
              <p:nvPr/>
            </p:nvSpPr>
            <p:spPr bwMode="auto">
              <a:xfrm>
                <a:off x="3754876" y="3201951"/>
                <a:ext cx="735476" cy="51109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함양군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38,189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(15.6%)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6" name="Oval 16"/>
              <p:cNvSpPr>
                <a:spLocks noChangeArrowheads="1"/>
              </p:cNvSpPr>
              <p:nvPr/>
            </p:nvSpPr>
            <p:spPr bwMode="auto">
              <a:xfrm>
                <a:off x="2021046" y="3287251"/>
                <a:ext cx="1733832" cy="1348028"/>
              </a:xfrm>
              <a:prstGeom prst="ellipse">
                <a:avLst/>
              </a:prstGeom>
              <a:noFill/>
              <a:ln w="63500" cap="rnd" algn="ctr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7" name="Oval 17"/>
              <p:cNvSpPr>
                <a:spLocks noChangeArrowheads="1"/>
              </p:cNvSpPr>
              <p:nvPr/>
            </p:nvSpPr>
            <p:spPr bwMode="auto">
              <a:xfrm>
                <a:off x="600577" y="1761021"/>
                <a:ext cx="4353252" cy="4220632"/>
              </a:xfrm>
              <a:prstGeom prst="ellipse">
                <a:avLst/>
              </a:prstGeom>
              <a:noFill/>
              <a:ln w="44450" cap="rnd" cmpd="sng" algn="ctr">
                <a:solidFill>
                  <a:srgbClr val="0070C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8" name="Rectangle 4"/>
              <p:cNvSpPr>
                <a:spLocks noChangeArrowheads="1"/>
              </p:cNvSpPr>
              <p:nvPr/>
            </p:nvSpPr>
            <p:spPr bwMode="gray">
              <a:xfrm>
                <a:off x="2431429" y="5821374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9" name="Rectangle 7"/>
              <p:cNvSpPr>
                <a:spLocks noChangeArrowheads="1"/>
              </p:cNvSpPr>
              <p:nvPr/>
            </p:nvSpPr>
            <p:spPr bwMode="gray">
              <a:xfrm>
                <a:off x="600577" y="2686750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전라북도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20" name="Rectangle 10"/>
              <p:cNvSpPr>
                <a:spLocks noChangeArrowheads="1"/>
              </p:cNvSpPr>
              <p:nvPr/>
            </p:nvSpPr>
            <p:spPr bwMode="gray">
              <a:xfrm>
                <a:off x="3945137" y="2501807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rgbClr val="009644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9644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경상남도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644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128" name="TextBox 106"/>
            <p:cNvSpPr txBox="1"/>
            <p:nvPr/>
          </p:nvSpPr>
          <p:spPr>
            <a:xfrm>
              <a:off x="6672648" y="5650395"/>
              <a:ext cx="657749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 err="1" smtClean="0">
                  <a:solidFill>
                    <a:srgbClr val="FF0000"/>
                  </a:solidFill>
                  <a:latin typeface="+mj-lt"/>
                </a:rPr>
                <a:t>주진료권</a:t>
              </a:r>
              <a:endParaRPr lang="en-US" altLang="ko-KR" sz="800" b="1" dirty="0" smtClean="0">
                <a:solidFill>
                  <a:srgbClr val="FF0000"/>
                </a:solidFill>
                <a:latin typeface="+mj-lt"/>
              </a:endParaRPr>
            </a:p>
            <a:p>
              <a:r>
                <a:rPr lang="ko-KR" altLang="en-US" sz="800" b="1" dirty="0" err="1" smtClean="0">
                  <a:solidFill>
                    <a:srgbClr val="0066FF"/>
                  </a:solidFill>
                  <a:latin typeface="+mj-lt"/>
                </a:rPr>
                <a:t>부진료</a:t>
              </a:r>
              <a:r>
                <a:rPr lang="ko-KR" altLang="en-US" sz="800" b="1" dirty="0" err="1">
                  <a:solidFill>
                    <a:srgbClr val="0066FF"/>
                  </a:solidFill>
                  <a:latin typeface="+mj-lt"/>
                </a:rPr>
                <a:t>권</a:t>
              </a:r>
              <a:endParaRPr lang="ko-KR" altLang="en-US" sz="800" b="1" dirty="0">
                <a:solidFill>
                  <a:srgbClr val="0066FF"/>
                </a:solidFill>
                <a:latin typeface="+mj-lt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042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59" name="그림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425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기구 및 인력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270" y="1446414"/>
            <a:ext cx="4309722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직사각형 2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 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력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44008" y="1446414"/>
            <a:ext cx="4259231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871155" y="1632340"/>
            <a:ext cx="2098990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(2022. 6. 30.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833740" y="5731744"/>
            <a:ext cx="3848697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가는각진제목체" panose="020B0600000101010101" charset="-127"/>
                <a:ea typeface="가는각진제목체" panose="020B0600000101010101" charset="-127"/>
              </a:rPr>
              <a:t>•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정원 외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공중보건의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endParaRPr lang="en-US" altLang="ko-KR" sz="12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영상의학과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2,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치과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2,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마취통증의학과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신경과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423267" y="1545267"/>
            <a:ext cx="3744416" cy="36787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>
                  <a:gamma/>
                  <a:shade val="69804"/>
                  <a:invGamma/>
                </a:srgbClr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rgbClr val="B2B2B2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3600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   3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부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·1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본부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19</a:t>
            </a:r>
            <a:r>
              <a:rPr kumimoji="0" lang="ko-KR" altLang="en-US" sz="110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진료과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센터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4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지원과</a:t>
            </a:r>
            <a:r>
              <a:rPr lang="en-US" altLang="ko-KR" sz="1100" kern="0" spc="-15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lang="ko-KR" altLang="en-US" sz="1100" kern="0" spc="-150" dirty="0" err="1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지원실</a:t>
            </a:r>
            <a:endParaRPr kumimoji="0" lang="ko-KR" altLang="en-US" sz="1100" i="0" u="none" strike="noStrike" kern="0" cap="none" spc="-15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060" y="2132856"/>
            <a:ext cx="4166924" cy="3744416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481315"/>
              </p:ext>
            </p:extLst>
          </p:nvPr>
        </p:nvGraphicFramePr>
        <p:xfrm>
          <a:off x="4800076" y="1834924"/>
          <a:ext cx="3930804" cy="3771900"/>
        </p:xfrm>
        <a:graphic>
          <a:graphicData uri="http://schemas.openxmlformats.org/drawingml/2006/table">
            <a:tbl>
              <a:tblPr/>
              <a:tblGrid>
                <a:gridCol w="982701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정원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A)</a:t>
                      </a:r>
                      <a:endParaRPr 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현원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B)</a:t>
                      </a:r>
                      <a:endParaRPr 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증감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B-A)</a:t>
                      </a:r>
                      <a:endParaRPr 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397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367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원장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의사직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약사직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시설관리직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간호조무직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992868" y="825954"/>
              <a:ext cx="3932669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617447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미션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비전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경영전략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심볼마크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20226" y="1352899"/>
            <a:ext cx="3762472" cy="4715589"/>
            <a:chOff x="4949729" y="1129585"/>
            <a:chExt cx="3762472" cy="5094207"/>
          </a:xfrm>
        </p:grpSpPr>
        <p:grpSp>
          <p:nvGrpSpPr>
            <p:cNvPr id="27" name="그룹 26"/>
            <p:cNvGrpSpPr/>
            <p:nvPr/>
          </p:nvGrpSpPr>
          <p:grpSpPr>
            <a:xfrm>
              <a:off x="4949729" y="1129585"/>
              <a:ext cx="3762472" cy="5094207"/>
              <a:chOff x="4760913" y="660475"/>
              <a:chExt cx="3951287" cy="5537159"/>
            </a:xfrm>
          </p:grpSpPr>
          <p:sp useBgFill="1">
            <p:nvSpPr>
              <p:cNvPr id="29" name="AutoShape 2"/>
              <p:cNvSpPr>
                <a:spLocks noChangeArrowheads="1"/>
              </p:cNvSpPr>
              <p:nvPr/>
            </p:nvSpPr>
            <p:spPr bwMode="auto">
              <a:xfrm>
                <a:off x="4870923" y="3605604"/>
                <a:ext cx="3711373" cy="2470155"/>
              </a:xfrm>
              <a:prstGeom prst="foldedCorner">
                <a:avLst>
                  <a:gd name="adj" fmla="val 12500"/>
                </a:avLst>
              </a:prstGeom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72000" tIns="108000" anchor="t" anchorCtr="0"/>
              <a:lstStyle/>
              <a:p>
                <a:pPr algn="ctr">
                  <a:lnSpc>
                    <a:spcPct val="140000"/>
                  </a:lnSpc>
                </a:pPr>
                <a:endParaRPr lang="en-US" altLang="ko-KR" sz="4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300" b="1" dirty="0" smtClean="0">
                    <a:solidFill>
                      <a:srgbClr val="01B3C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희망이 불어오는 희망의 바람개비 남원의료원</a:t>
                </a:r>
                <a:endParaRPr lang="en-US" altLang="ko-KR" sz="1300" b="1" dirty="0" smtClean="0">
                  <a:solidFill>
                    <a:srgbClr val="01B3C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l">
                  <a:lnSpc>
                    <a:spcPct val="140000"/>
                  </a:lnSpc>
                </a:pPr>
                <a:endParaRPr lang="en-US" altLang="ko-KR" sz="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1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 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건강한 희망의 바람개비라는 컨셉으로 제작된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남원의료원 아이덴티티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,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남원의료원의 전문적인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의료서비스라는 의미를 표현한 바람개비 날개로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환자와 방문객들에게 희망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·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행복을 전달해준다는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의미를 상징함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.</a:t>
                </a:r>
              </a:p>
            </p:txBody>
          </p:sp>
          <p:sp>
            <p:nvSpPr>
              <p:cNvPr id="30" name="Rectangle 6"/>
              <p:cNvSpPr>
                <a:spLocks noChangeArrowheads="1"/>
              </p:cNvSpPr>
              <p:nvPr/>
            </p:nvSpPr>
            <p:spPr bwMode="auto">
              <a:xfrm>
                <a:off x="4760913" y="660475"/>
                <a:ext cx="3951287" cy="5537159"/>
              </a:xfrm>
              <a:prstGeom prst="rect">
                <a:avLst/>
              </a:prstGeom>
              <a:noFill/>
              <a:ln w="254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88900" indent="-88900" algn="l">
                  <a:buFont typeface="Wingdings" pitchFamily="2" charset="2"/>
                  <a:buNone/>
                </a:pPr>
                <a:endParaRPr lang="en-US" altLang="ko-KR" sz="1200" b="1" dirty="0"/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28" name="_x236306200" descr="EMB00039798bd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1975999"/>
              <a:ext cx="1377950" cy="1319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" name="그림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316673" y="1352899"/>
            <a:ext cx="4433011" cy="4715588"/>
            <a:chOff x="316673" y="1087522"/>
            <a:chExt cx="4433011" cy="4980965"/>
          </a:xfrm>
        </p:grpSpPr>
        <p:grpSp>
          <p:nvGrpSpPr>
            <p:cNvPr id="22" name="그룹 21"/>
            <p:cNvGrpSpPr/>
            <p:nvPr/>
          </p:nvGrpSpPr>
          <p:grpSpPr>
            <a:xfrm>
              <a:off x="579888" y="1087522"/>
              <a:ext cx="3906581" cy="719007"/>
              <a:chOff x="383078" y="1121419"/>
              <a:chExt cx="3906581" cy="762500"/>
            </a:xfrm>
          </p:grpSpPr>
          <p:sp>
            <p:nvSpPr>
              <p:cNvPr id="23" name="_x230720976"/>
              <p:cNvSpPr>
                <a:spLocks noChangeArrowheads="1"/>
              </p:cNvSpPr>
              <p:nvPr/>
            </p:nvSpPr>
            <p:spPr bwMode="auto">
              <a:xfrm>
                <a:off x="383078" y="1242061"/>
                <a:ext cx="3906581" cy="641858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25146">
                <a:solidFill>
                  <a:srgbClr val="193657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 “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HY헤드라인M" panose="02030600000101010101" pitchFamily="18" charset="-127"/>
                  </a:rPr>
                  <a:t>우리는 양질의 의료 및 포괄적 공공보건 의료서비스를 제공하여 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HY헤드라인M" panose="02030600000101010101" pitchFamily="18" charset="-127"/>
                  </a:rPr>
                  <a:t>지역주민의 건강증진과 지역의료 발전에 기여한다</a:t>
                </a: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.”</a:t>
                </a:r>
                <a:endParaRPr kumimoji="0" lang="en-US" altLang="ko-K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모서리가 둥근 직사각형 23"/>
              <p:cNvSpPr/>
              <p:nvPr/>
            </p:nvSpPr>
            <p:spPr>
              <a:xfrm>
                <a:off x="1692339" y="1121419"/>
                <a:ext cx="1276296" cy="228378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 션</a:t>
                </a:r>
                <a:endParaRPr lang="ko-KR" altLang="en-US" sz="14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6673" y="2127373"/>
              <a:ext cx="4433011" cy="3941114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10425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62" name="그룹 61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63" name="직선 연결선 62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미션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비전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경영전략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5016624" y="980728"/>
            <a:ext cx="3384376" cy="288032"/>
            <a:chOff x="395536" y="1124744"/>
            <a:chExt cx="3384376" cy="288032"/>
          </a:xfrm>
        </p:grpSpPr>
        <p:cxnSp>
          <p:nvCxnSpPr>
            <p:cNvPr id="67" name="직선 연결선 66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직사각형 68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심볼마크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352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Ⅱ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2022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 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2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분기 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  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차트 48"/>
          <p:cNvGraphicFramePr/>
          <p:nvPr>
            <p:extLst>
              <p:ext uri="{D42A27DB-BD31-4B8C-83A1-F6EECF244321}">
                <p14:modId xmlns:p14="http://schemas.microsoft.com/office/powerpoint/2010/main" val="3196493584"/>
              </p:ext>
            </p:extLst>
          </p:nvPr>
        </p:nvGraphicFramePr>
        <p:xfrm>
          <a:off x="5065423" y="1628800"/>
          <a:ext cx="3899190" cy="231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960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예산규모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예산규모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2656965" y="1276095"/>
            <a:ext cx="2105863" cy="252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(2022. 6. 30.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5004048" y="1028353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예산규모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004048" y="4014589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예산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776340"/>
              </p:ext>
            </p:extLst>
          </p:nvPr>
        </p:nvGraphicFramePr>
        <p:xfrm>
          <a:off x="323528" y="1499393"/>
          <a:ext cx="4328316" cy="4728333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871932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4098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39811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수입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71,161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52,993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18,168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47,608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38,839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8,769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자본수입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5,956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7,061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1,105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이월금수입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17,597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7,093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10,504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539811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71,161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52,993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18,168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사업비용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43,059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40,229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2,830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자본지출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27,154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9,131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18,023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과년도미지급금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948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3,633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2,685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5076056" y="1530336"/>
            <a:ext cx="108012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총예산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533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61637" y="1618651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632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170337" y="1849586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530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100392" y="1498240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712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004049" y="4437112"/>
            <a:ext cx="3899190" cy="17906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>
              <a:lnSpc>
                <a:spcPct val="14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○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’21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대비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’22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예산규모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algn="dist"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err="1">
                <a:solidFill>
                  <a:schemeClr val="tx1"/>
                </a:solidFill>
                <a:latin typeface="+mn-ea"/>
              </a:rPr>
              <a:t>사업수익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 smtClean="0">
                <a:solidFill>
                  <a:srgbClr val="308ACA"/>
                </a:solidFill>
                <a:latin typeface="+mn-ea"/>
              </a:rPr>
              <a:t>88</a:t>
            </a:r>
            <a:r>
              <a:rPr lang="ko-KR" altLang="en-US" sz="1200" spc="-150" dirty="0" smtClean="0">
                <a:solidFill>
                  <a:srgbClr val="308ACA"/>
                </a:solidFill>
                <a:latin typeface="+mn-ea"/>
              </a:rPr>
              <a:t>억원 증가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수익 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64,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외 수익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24)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80" dirty="0" err="1">
                <a:solidFill>
                  <a:schemeClr val="tx1"/>
                </a:solidFill>
                <a:latin typeface="+mn-ea"/>
              </a:rPr>
              <a:t>자본수입</a:t>
            </a:r>
            <a:r>
              <a:rPr lang="ko-KR" altLang="en-US" sz="1200" spc="-18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80" dirty="0" smtClean="0">
                <a:solidFill>
                  <a:srgbClr val="FF0000"/>
                </a:solidFill>
                <a:latin typeface="+mn-ea"/>
              </a:rPr>
              <a:t>11</a:t>
            </a:r>
            <a:r>
              <a:rPr lang="ko-KR" altLang="en-US" sz="1200" spc="-180" dirty="0" err="1" smtClean="0">
                <a:solidFill>
                  <a:srgbClr val="FF0000"/>
                </a:solidFill>
                <a:latin typeface="+mn-ea"/>
              </a:rPr>
              <a:t>억원감소</a:t>
            </a:r>
            <a:r>
              <a:rPr lang="en-US" altLang="ko-KR" sz="1200" spc="-18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80" dirty="0">
                <a:solidFill>
                  <a:schemeClr val="tx1"/>
                </a:solidFill>
                <a:latin typeface="+mn-ea"/>
              </a:rPr>
              <a:t>투자자산수입  </a:t>
            </a:r>
            <a:r>
              <a:rPr lang="ko-KR" altLang="en-US" sz="1200" spc="-18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80" dirty="0" smtClean="0">
                <a:solidFill>
                  <a:schemeClr val="tx1"/>
                </a:solidFill>
                <a:latin typeface="+mn-ea"/>
              </a:rPr>
              <a:t>15, </a:t>
            </a:r>
            <a:r>
              <a:rPr lang="ko-KR" altLang="en-US" sz="1200" spc="-180" dirty="0" smtClean="0">
                <a:solidFill>
                  <a:schemeClr val="tx1"/>
                </a:solidFill>
                <a:latin typeface="+mn-ea"/>
              </a:rPr>
              <a:t>자본 및 잉여금△</a:t>
            </a:r>
            <a:r>
              <a:rPr lang="en-US" altLang="ko-KR" sz="1200" spc="-180" dirty="0" smtClean="0">
                <a:solidFill>
                  <a:schemeClr val="tx1"/>
                </a:solidFill>
                <a:latin typeface="+mn-ea"/>
              </a:rPr>
              <a:t>26 )</a:t>
            </a:r>
            <a:endParaRPr lang="en-US" altLang="ko-KR" sz="1200" spc="-18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err="1">
                <a:solidFill>
                  <a:schemeClr val="tx1"/>
                </a:solidFill>
                <a:latin typeface="+mn-ea"/>
              </a:rPr>
              <a:t>이월금수입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 smtClean="0">
                <a:solidFill>
                  <a:srgbClr val="0070C0"/>
                </a:solidFill>
                <a:latin typeface="+mn-ea"/>
              </a:rPr>
              <a:t>105</a:t>
            </a:r>
            <a:r>
              <a:rPr lang="ko-KR" altLang="en-US" sz="1200" spc="-150" dirty="0" smtClean="0">
                <a:solidFill>
                  <a:srgbClr val="0070C0"/>
                </a:solidFill>
                <a:latin typeface="+mn-ea"/>
              </a:rPr>
              <a:t>억원 </a:t>
            </a:r>
            <a:r>
              <a:rPr lang="ko-KR" altLang="en-US" sz="1200" spc="-150" dirty="0">
                <a:solidFill>
                  <a:srgbClr val="0070C0"/>
                </a:solidFill>
                <a:latin typeface="+mn-ea"/>
              </a:rPr>
              <a:t>증가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이월금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90,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미수금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15)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 algn="dist"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사업비용 </a:t>
            </a:r>
            <a:r>
              <a:rPr lang="en-US" altLang="ko-KR" sz="1200" spc="-150" dirty="0" smtClean="0">
                <a:solidFill>
                  <a:srgbClr val="0070C0"/>
                </a:solidFill>
                <a:latin typeface="+mn-ea"/>
              </a:rPr>
              <a:t>28</a:t>
            </a:r>
            <a:r>
              <a:rPr lang="ko-KR" altLang="en-US" sz="1200" spc="-150" dirty="0" smtClean="0">
                <a:solidFill>
                  <a:srgbClr val="0070C0"/>
                </a:solidFill>
                <a:latin typeface="+mn-ea"/>
              </a:rPr>
              <a:t>억원 </a:t>
            </a:r>
            <a:r>
              <a:rPr lang="ko-KR" altLang="en-US" sz="1200" spc="-150" dirty="0">
                <a:solidFill>
                  <a:srgbClr val="0070C0"/>
                </a:solidFill>
                <a:latin typeface="+mn-ea"/>
              </a:rPr>
              <a:t>증가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비용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29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외 비용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등△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1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 algn="dist">
              <a:lnSpc>
                <a:spcPct val="140000"/>
              </a:lnSpc>
            </a:pPr>
            <a:r>
              <a:rPr lang="ko-KR" altLang="en-US" sz="1200" spc="-300" dirty="0">
                <a:solidFill>
                  <a:schemeClr val="tx1"/>
                </a:solidFill>
                <a:latin typeface="+mn-ea"/>
              </a:rPr>
              <a:t>  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자본지출 </a:t>
            </a:r>
            <a:r>
              <a:rPr lang="en-US" altLang="ko-KR" sz="1200" spc="-300" dirty="0" smtClean="0">
                <a:solidFill>
                  <a:srgbClr val="308ACA"/>
                </a:solidFill>
                <a:latin typeface="+mn-ea"/>
              </a:rPr>
              <a:t>181</a:t>
            </a:r>
            <a:r>
              <a:rPr lang="ko-KR" altLang="en-US" sz="1200" spc="-300" dirty="0" smtClean="0">
                <a:solidFill>
                  <a:srgbClr val="308ACA"/>
                </a:solidFill>
                <a:latin typeface="+mn-ea"/>
              </a:rPr>
              <a:t>억원 증가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투자자산 증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212, 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유형자산△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29, </a:t>
            </a:r>
            <a:r>
              <a:rPr lang="ko-KR" altLang="en-US" sz="1200" spc="-300" dirty="0" err="1" smtClean="0">
                <a:solidFill>
                  <a:schemeClr val="tx1"/>
                </a:solidFill>
                <a:latin typeface="+mn-ea"/>
              </a:rPr>
              <a:t>고정부채등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2)</a:t>
            </a:r>
            <a:endParaRPr lang="en-US" altLang="ko-KR" sz="1200" spc="-3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과년도미지급금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 smtClean="0">
                <a:solidFill>
                  <a:srgbClr val="FF0000"/>
                </a:solidFill>
                <a:latin typeface="+mn-ea"/>
              </a:rPr>
              <a:t>27</a:t>
            </a:r>
            <a:r>
              <a:rPr lang="ko-KR" altLang="en-US" sz="1200" spc="-150" dirty="0" smtClean="0">
                <a:solidFill>
                  <a:srgbClr val="FF0000"/>
                </a:solidFill>
                <a:latin typeface="+mn-ea"/>
              </a:rPr>
              <a:t>억원 감소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미지급금 등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3493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차트 44"/>
          <p:cNvGraphicFramePr/>
          <p:nvPr>
            <p:extLst>
              <p:ext uri="{D42A27DB-BD31-4B8C-83A1-F6EECF244321}">
                <p14:modId xmlns:p14="http://schemas.microsoft.com/office/powerpoint/2010/main" val="4139812141"/>
              </p:ext>
            </p:extLst>
          </p:nvPr>
        </p:nvGraphicFramePr>
        <p:xfrm>
          <a:off x="5004049" y="1749265"/>
          <a:ext cx="3899190" cy="2111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424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2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재무상태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재무상태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2723764" y="1268760"/>
            <a:ext cx="210586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(2022. 6. 30.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5004048" y="1026148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부채총액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004048" y="400506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부채비율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009700" y="1662453"/>
            <a:ext cx="1160595" cy="200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부채비율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283%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224840" y="1511305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127448" y="1651978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224%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8017921" y="1879608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120%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337734"/>
              </p:ext>
            </p:extLst>
          </p:nvPr>
        </p:nvGraphicFramePr>
        <p:xfrm>
          <a:off x="258432" y="1484784"/>
          <a:ext cx="4439655" cy="4680522"/>
        </p:xfrm>
        <a:graphic>
          <a:graphicData uri="http://schemas.openxmlformats.org/drawingml/2006/table">
            <a:tbl>
              <a:tblPr/>
              <a:tblGrid>
                <a:gridCol w="497144">
                  <a:extLst>
                    <a:ext uri="{9D8B030D-6E8A-4147-A177-3AD203B41FA5}">
                      <a16:colId xmlns:a16="http://schemas.microsoft.com/office/drawing/2014/main" val="1763068921"/>
                    </a:ext>
                  </a:extLst>
                </a:gridCol>
                <a:gridCol w="223631">
                  <a:extLst>
                    <a:ext uri="{9D8B030D-6E8A-4147-A177-3AD203B41FA5}">
                      <a16:colId xmlns:a16="http://schemas.microsoft.com/office/drawing/2014/main" val="933636049"/>
                    </a:ext>
                  </a:extLst>
                </a:gridCol>
                <a:gridCol w="1288537">
                  <a:extLst>
                    <a:ext uri="{9D8B030D-6E8A-4147-A177-3AD203B41FA5}">
                      <a16:colId xmlns:a16="http://schemas.microsoft.com/office/drawing/2014/main" val="302585986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32883473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34467250"/>
                    </a:ext>
                  </a:extLst>
                </a:gridCol>
                <a:gridCol w="774159">
                  <a:extLst>
                    <a:ext uri="{9D8B030D-6E8A-4147-A177-3AD203B41FA5}">
                      <a16:colId xmlns:a16="http://schemas.microsoft.com/office/drawing/2014/main" val="1079288952"/>
                    </a:ext>
                  </a:extLst>
                </a:gridCol>
              </a:tblGrid>
              <a:tr h="425502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843311"/>
                  </a:ext>
                </a:extLst>
              </a:tr>
              <a:tr h="425502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자산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dirty="0" smtClean="0">
                          <a:latin typeface="+mj-ea"/>
                          <a:ea typeface="+mj-ea"/>
                        </a:rPr>
                        <a:t>(A)</a:t>
                      </a:r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66,369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53,530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12,839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37534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유동자산</a:t>
                      </a: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32,524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18,310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14,214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9125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비유동자산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33,845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35,220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1,375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072285"/>
                  </a:ext>
                </a:extLst>
              </a:tr>
              <a:tr h="425502">
                <a:tc rowSpan="6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(B)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36,169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37,014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845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933775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유동부채</a:t>
                      </a: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1,270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3,174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1,904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363861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비유동부채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34,899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33,840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1,059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4344973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장기차입금</a:t>
                      </a: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15,004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15,204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589306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퇴직급여충당부채</a:t>
                      </a: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19,806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18,547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1,259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56831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임대보증금</a:t>
                      </a: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</a:t>
                      </a: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</a:t>
                      </a: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9048114"/>
                  </a:ext>
                </a:extLst>
              </a:tr>
              <a:tr h="425502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(A-B)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30,200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16,516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13,684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822563"/>
                  </a:ext>
                </a:extLst>
              </a:tr>
            </a:tbl>
          </a:graphicData>
        </a:graphic>
      </p:graphicFrame>
      <p:sp>
        <p:nvSpPr>
          <p:cNvPr id="3" name="자유형 2"/>
          <p:cNvSpPr/>
          <p:nvPr/>
        </p:nvSpPr>
        <p:spPr>
          <a:xfrm rot="211645">
            <a:off x="5231423" y="1838683"/>
            <a:ext cx="3376246" cy="675917"/>
          </a:xfrm>
          <a:custGeom>
            <a:avLst/>
            <a:gdLst>
              <a:gd name="connsiteX0" fmla="*/ 0 w 3376246"/>
              <a:gd name="connsiteY0" fmla="*/ 535240 h 675917"/>
              <a:gd name="connsiteX1" fmla="*/ 1090246 w 3376246"/>
              <a:gd name="connsiteY1" fmla="*/ 25286 h 675917"/>
              <a:gd name="connsiteX2" fmla="*/ 2127739 w 3376246"/>
              <a:gd name="connsiteY2" fmla="*/ 139586 h 675917"/>
              <a:gd name="connsiteX3" fmla="*/ 3376246 w 3376246"/>
              <a:gd name="connsiteY3" fmla="*/ 675917 h 675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6246" h="675917">
                <a:moveTo>
                  <a:pt x="0" y="535240"/>
                </a:moveTo>
                <a:cubicBezTo>
                  <a:pt x="367811" y="313234"/>
                  <a:pt x="735623" y="91228"/>
                  <a:pt x="1090246" y="25286"/>
                </a:cubicBezTo>
                <a:cubicBezTo>
                  <a:pt x="1444869" y="-40656"/>
                  <a:pt x="1746739" y="31147"/>
                  <a:pt x="2127739" y="139586"/>
                </a:cubicBezTo>
                <a:cubicBezTo>
                  <a:pt x="2508739" y="248024"/>
                  <a:pt x="2942492" y="461970"/>
                  <a:pt x="3376246" y="675917"/>
                </a:cubicBezTo>
              </a:path>
            </a:pathLst>
          </a:custGeom>
          <a:noFill/>
          <a:ln w="25400">
            <a:solidFill>
              <a:srgbClr val="FF0000"/>
            </a:solidFill>
            <a:prstDash val="sysDash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5004049" y="4400550"/>
            <a:ext cx="3899190" cy="1764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22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○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’22. 6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월 </a:t>
            </a: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자본 총액</a:t>
            </a:r>
            <a:r>
              <a:rPr lang="en-US" altLang="ko-KR" sz="1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30,200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백만원</a:t>
            </a:r>
            <a:endParaRPr lang="en-US" altLang="ko-KR" sz="1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  -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’21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자본 총액 대비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13,684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백만원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증가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 err="1">
                <a:solidFill>
                  <a:schemeClr val="tx1"/>
                </a:solidFill>
                <a:latin typeface="+mj-lt"/>
              </a:rPr>
              <a:t>당기순익</a:t>
            </a: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증가에 따른 자본 증가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’21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동월대비 부채비율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327%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감소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○ 유동부채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1,904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백만원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감소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 algn="dist">
              <a:lnSpc>
                <a:spcPts val="2200"/>
              </a:lnSpc>
            </a:pPr>
            <a:r>
              <a:rPr lang="en-US" altLang="ko-KR" sz="1200" spc="-15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 -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외상매입금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미지급금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(</a:t>
            </a:r>
            <a:r>
              <a:rPr lang="ko-KR" altLang="en-US" sz="1200" spc="-150" dirty="0" err="1" smtClean="0">
                <a:solidFill>
                  <a:schemeClr val="tx1"/>
                </a:solidFill>
              </a:rPr>
              <a:t>약품비</a:t>
            </a:r>
            <a:r>
              <a:rPr lang="en-US" altLang="ko-KR" sz="1200" spc="-150" dirty="0">
                <a:solidFill>
                  <a:schemeClr val="tx1"/>
                </a:solidFill>
              </a:rPr>
              <a:t>, </a:t>
            </a:r>
            <a:r>
              <a:rPr lang="ko-KR" altLang="en-US" sz="1200" spc="-150" dirty="0" err="1" smtClean="0">
                <a:solidFill>
                  <a:schemeClr val="tx1"/>
                </a:solidFill>
              </a:rPr>
              <a:t>진료재료비</a:t>
            </a:r>
            <a:r>
              <a:rPr lang="ko-KR" altLang="en-US" sz="1200" spc="-150" dirty="0" smtClean="0">
                <a:solidFill>
                  <a:schemeClr val="tx1"/>
                </a:solidFill>
              </a:rPr>
              <a:t> 등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부채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감소</a:t>
            </a:r>
            <a:endParaRPr lang="ko-KR" altLang="en-US" sz="1200" kern="0" spc="-150" dirty="0">
              <a:solidFill>
                <a:srgbClr val="0000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869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차트 33"/>
          <p:cNvGraphicFramePr/>
          <p:nvPr>
            <p:extLst>
              <p:ext uri="{D42A27DB-BD31-4B8C-83A1-F6EECF244321}">
                <p14:modId xmlns:p14="http://schemas.microsoft.com/office/powerpoint/2010/main" val="505527183"/>
              </p:ext>
            </p:extLst>
          </p:nvPr>
        </p:nvGraphicFramePr>
        <p:xfrm>
          <a:off x="5009959" y="1632187"/>
          <a:ext cx="3899190" cy="2209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9755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손익현황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2376264" cy="288032"/>
            <a:chOff x="395536" y="1124744"/>
            <a:chExt cx="237626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손익현황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6" name="그림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2673416" y="1278285"/>
            <a:ext cx="210586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(2022. 6. 30.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004048" y="1045198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손익현황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993290" y="4014589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손익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54" name="직사각형 53"/>
          <p:cNvSpPr/>
          <p:nvPr/>
        </p:nvSpPr>
        <p:spPr>
          <a:xfrm>
            <a:off x="4788024" y="1556792"/>
            <a:ext cx="1256426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당기순손익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△16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5652120" y="1787775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△60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300192" y="1386400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131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7461112" y="1643759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53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8055588" y="1484784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97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017400"/>
              </p:ext>
            </p:extLst>
          </p:nvPr>
        </p:nvGraphicFramePr>
        <p:xfrm>
          <a:off x="283913" y="1491019"/>
          <a:ext cx="4386891" cy="4674290"/>
        </p:xfrm>
        <a:graphic>
          <a:graphicData uri="http://schemas.openxmlformats.org/drawingml/2006/table">
            <a:tbl>
              <a:tblPr/>
              <a:tblGrid>
                <a:gridCol w="471663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818884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</a:tblGrid>
              <a:tr h="46742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467429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수익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(A)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29,871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23,888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5,983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12,381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7,928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4,453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의료외수익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17,490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15,960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1,530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467429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비용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B)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20,192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18,552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1,640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인건비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14,384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13,413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971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재료비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1,612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1,340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242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관리운영비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3,336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3,116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의료외비용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860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683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46742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당기순손익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A-B)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9,679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5,336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4,343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sp>
        <p:nvSpPr>
          <p:cNvPr id="35" name="직사각형 34"/>
          <p:cNvSpPr/>
          <p:nvPr/>
        </p:nvSpPr>
        <p:spPr>
          <a:xfrm>
            <a:off x="5004049" y="4424816"/>
            <a:ext cx="3899190" cy="1740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’22. 6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월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당기순손익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9,679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백만원</a:t>
            </a:r>
            <a:endParaRPr lang="en-US" altLang="ko-KR" sz="1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’21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당기순손익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대비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4,343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백만원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증가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○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의료수익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및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의료외수익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증가에 따른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의료손익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증가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’21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동월대비 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의료손익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5,983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백만원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증가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5117123" y="1589625"/>
            <a:ext cx="3499339" cy="509887"/>
          </a:xfrm>
          <a:custGeom>
            <a:avLst/>
            <a:gdLst>
              <a:gd name="connsiteX0" fmla="*/ 0 w 3499339"/>
              <a:gd name="connsiteY0" fmla="*/ 247967 h 509887"/>
              <a:gd name="connsiteX1" fmla="*/ 888023 w 3499339"/>
              <a:gd name="connsiteY1" fmla="*/ 502944 h 509887"/>
              <a:gd name="connsiteX2" fmla="*/ 1529862 w 3499339"/>
              <a:gd name="connsiteY2" fmla="*/ 1783 h 509887"/>
              <a:gd name="connsiteX3" fmla="*/ 2611315 w 3499339"/>
              <a:gd name="connsiteY3" fmla="*/ 327098 h 509887"/>
              <a:gd name="connsiteX4" fmla="*/ 3499339 w 3499339"/>
              <a:gd name="connsiteY4" fmla="*/ 80913 h 509887"/>
              <a:gd name="connsiteX5" fmla="*/ 3499339 w 3499339"/>
              <a:gd name="connsiteY5" fmla="*/ 80913 h 509887"/>
              <a:gd name="connsiteX6" fmla="*/ 3499339 w 3499339"/>
              <a:gd name="connsiteY6" fmla="*/ 80913 h 509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99339" h="509887">
                <a:moveTo>
                  <a:pt x="0" y="247967"/>
                </a:moveTo>
                <a:cubicBezTo>
                  <a:pt x="316523" y="395971"/>
                  <a:pt x="633046" y="543975"/>
                  <a:pt x="888023" y="502944"/>
                </a:cubicBezTo>
                <a:cubicBezTo>
                  <a:pt x="1143000" y="461913"/>
                  <a:pt x="1242647" y="31091"/>
                  <a:pt x="1529862" y="1783"/>
                </a:cubicBezTo>
                <a:cubicBezTo>
                  <a:pt x="1817077" y="-27525"/>
                  <a:pt x="2283069" y="313910"/>
                  <a:pt x="2611315" y="327098"/>
                </a:cubicBezTo>
                <a:cubicBezTo>
                  <a:pt x="2939561" y="340286"/>
                  <a:pt x="3499339" y="80913"/>
                  <a:pt x="3499339" y="80913"/>
                </a:cubicBezTo>
                <a:lnTo>
                  <a:pt x="3499339" y="80913"/>
                </a:lnTo>
                <a:lnTo>
                  <a:pt x="3499339" y="80913"/>
                </a:lnTo>
              </a:path>
            </a:pathLst>
          </a:custGeom>
          <a:noFill/>
          <a:ln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48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30124"/>
              </p:ext>
            </p:extLst>
          </p:nvPr>
        </p:nvGraphicFramePr>
        <p:xfrm>
          <a:off x="323528" y="1483065"/>
          <a:ext cx="8496943" cy="2128266"/>
        </p:xfrm>
        <a:graphic>
          <a:graphicData uri="http://schemas.openxmlformats.org/drawingml/2006/table">
            <a:tbl>
              <a:tblPr/>
              <a:tblGrid>
                <a:gridCol w="1213849">
                  <a:extLst>
                    <a:ext uri="{9D8B030D-6E8A-4147-A177-3AD203B41FA5}">
                      <a16:colId xmlns:a16="http://schemas.microsoft.com/office/drawing/2014/main" val="3762305947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178942848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379883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02600699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83019270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846274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294195926"/>
                    </a:ext>
                  </a:extLst>
                </a:gridCol>
              </a:tblGrid>
              <a:tr h="289825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224915"/>
                  </a:ext>
                </a:extLst>
              </a:tr>
              <a:tr h="864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22. 6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전년동기대비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55561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284,575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128,203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78,300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49,903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45.1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163.7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4027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77,088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9,888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7,166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2,722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12.8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138.0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31878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175,843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110,059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58,819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51,240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62.6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187.1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82890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31,320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8,044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12,161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4,117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66.1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490783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324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65.4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137.7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734364"/>
                  </a:ext>
                </a:extLst>
              </a:tr>
            </a:tbl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5169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진료인원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323528" y="4084610"/>
            <a:ext cx="3888432" cy="2162853"/>
            <a:chOff x="395536" y="2996951"/>
            <a:chExt cx="3888432" cy="1944216"/>
          </a:xfrm>
        </p:grpSpPr>
        <p:graphicFrame>
          <p:nvGraphicFramePr>
            <p:cNvPr id="35" name="차트 3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99535262"/>
                </p:ext>
              </p:extLst>
            </p:nvPr>
          </p:nvGraphicFramePr>
          <p:xfrm>
            <a:off x="395536" y="2996951"/>
            <a:ext cx="3888432" cy="19442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2" name="직사각형 41"/>
            <p:cNvSpPr/>
            <p:nvPr/>
          </p:nvSpPr>
          <p:spPr>
            <a:xfrm>
              <a:off x="611560" y="3062807"/>
              <a:ext cx="864096" cy="2241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b="1" dirty="0" err="1" smtClean="0">
                  <a:solidFill>
                    <a:schemeClr val="tx1"/>
                  </a:solidFill>
                </a:rPr>
                <a:t>진료인원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chemeClr val="tx1"/>
                  </a:solidFill>
                </a:rPr>
                <a:t>139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천명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1691680" y="3313820"/>
              <a:ext cx="676109" cy="2810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86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천명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555776" y="3508006"/>
              <a:ext cx="676109" cy="2326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78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천명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474296" y="3168554"/>
              <a:ext cx="67610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128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천명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4788024" y="4221088"/>
            <a:ext cx="3899191" cy="2026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2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총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진료인원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128,203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명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- </a:t>
            </a:r>
            <a:r>
              <a:rPr lang="en-US" altLang="ko-KR" sz="1200" dirty="0">
                <a:solidFill>
                  <a:schemeClr val="tx1"/>
                </a:solidFill>
              </a:rPr>
              <a:t>’22</a:t>
            </a:r>
            <a:r>
              <a:rPr lang="ko-KR" altLang="en-US" sz="1200" dirty="0">
                <a:solidFill>
                  <a:schemeClr val="tx1"/>
                </a:solidFill>
              </a:rPr>
              <a:t>년도 계획 대비 목표 달성도 </a:t>
            </a:r>
            <a:r>
              <a:rPr lang="en-US" altLang="ko-KR" sz="1200" dirty="0">
                <a:solidFill>
                  <a:schemeClr val="tx1"/>
                </a:solidFill>
              </a:rPr>
              <a:t>: 45.1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%(4.9% </a:t>
            </a:r>
            <a:r>
              <a:rPr lang="ko-KR" altLang="en-US" sz="1200" spc="-150" dirty="0" err="1" smtClean="0">
                <a:solidFill>
                  <a:schemeClr val="tx1"/>
                </a:solidFill>
              </a:rPr>
              <a:t>미달성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)</a:t>
            </a:r>
            <a:endParaRPr lang="en-US" altLang="ko-KR" sz="1200" spc="-15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’22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계획 대비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156,372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명 미달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입원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외래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장례식장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증가요인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-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코로나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19(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오미크론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확산에 따른 환자 증가 및 재택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   치료 운영에 따른 환자 증가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검진환자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감소요인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코로나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19(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오미크론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확산에 따른 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수검율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감소</a:t>
            </a:r>
            <a:endParaRPr lang="ko-KR" alt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876256" y="1268760"/>
            <a:ext cx="2071298" cy="210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(2022. 6. 30.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직사각형 42"/>
          <p:cNvSpPr/>
          <p:nvPr/>
        </p:nvSpPr>
        <p:spPr>
          <a:xfrm>
            <a:off x="395536" y="378904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788024" y="378904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558142" y="4510451"/>
            <a:ext cx="3490546" cy="485980"/>
          </a:xfrm>
          <a:custGeom>
            <a:avLst/>
            <a:gdLst>
              <a:gd name="connsiteX0" fmla="*/ 0 w 3490546"/>
              <a:gd name="connsiteY0" fmla="*/ 0 h 485980"/>
              <a:gd name="connsiteX1" fmla="*/ 1397977 w 3490546"/>
              <a:gd name="connsiteY1" fmla="*/ 272562 h 485980"/>
              <a:gd name="connsiteX2" fmla="*/ 2347546 w 3490546"/>
              <a:gd name="connsiteY2" fmla="*/ 483577 h 485980"/>
              <a:gd name="connsiteX3" fmla="*/ 3490546 w 3490546"/>
              <a:gd name="connsiteY3" fmla="*/ 131885 h 48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0546" h="485980">
                <a:moveTo>
                  <a:pt x="0" y="0"/>
                </a:moveTo>
                <a:lnTo>
                  <a:pt x="1397977" y="272562"/>
                </a:lnTo>
                <a:cubicBezTo>
                  <a:pt x="1789235" y="353158"/>
                  <a:pt x="1998785" y="507023"/>
                  <a:pt x="2347546" y="483577"/>
                </a:cubicBezTo>
                <a:cubicBezTo>
                  <a:pt x="2696308" y="460131"/>
                  <a:pt x="3093427" y="296008"/>
                  <a:pt x="3490546" y="131885"/>
                </a:cubicBezTo>
              </a:path>
            </a:pathLst>
          </a:custGeom>
          <a:ln w="254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489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63973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지역별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진료인원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90253"/>
            <a:ext cx="2376264" cy="288032"/>
            <a:chOff x="395536" y="1124744"/>
            <a:chExt cx="237626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2" name="직사각형 41"/>
          <p:cNvSpPr/>
          <p:nvPr/>
        </p:nvSpPr>
        <p:spPr>
          <a:xfrm>
            <a:off x="4917552" y="4375296"/>
            <a:ext cx="3896402" cy="1800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</a:rPr>
              <a:t>○ 총 </a:t>
            </a:r>
            <a:r>
              <a:rPr lang="ko-KR" altLang="en-US" sz="1400" dirty="0" smtClean="0">
                <a:solidFill>
                  <a:schemeClr val="tx1"/>
                </a:solidFill>
              </a:rPr>
              <a:t>진료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지역별</a:t>
            </a:r>
            <a:r>
              <a:rPr lang="en-US" altLang="ko-KR" sz="1400" dirty="0" smtClean="0">
                <a:solidFill>
                  <a:schemeClr val="tx1"/>
                </a:solidFill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</a:rPr>
              <a:t>인원 </a:t>
            </a:r>
            <a:r>
              <a:rPr lang="en-US" altLang="ko-KR" sz="1400" dirty="0" smtClean="0">
                <a:solidFill>
                  <a:schemeClr val="tx1"/>
                </a:solidFill>
              </a:rPr>
              <a:t>119,947</a:t>
            </a:r>
            <a:r>
              <a:rPr lang="ko-KR" altLang="en-US" sz="1400" dirty="0" smtClean="0">
                <a:solidFill>
                  <a:schemeClr val="tx1"/>
                </a:solidFill>
              </a:rPr>
              <a:t>명</a:t>
            </a:r>
            <a:endParaRPr lang="en-US" altLang="ko-KR" sz="1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- </a:t>
            </a:r>
            <a:r>
              <a:rPr lang="en-US" altLang="ko-KR" sz="1200" dirty="0">
                <a:solidFill>
                  <a:schemeClr val="tx1"/>
                </a:solidFill>
              </a:rPr>
              <a:t>’21</a:t>
            </a:r>
            <a:r>
              <a:rPr lang="ko-KR" altLang="en-US" sz="1200" dirty="0">
                <a:solidFill>
                  <a:schemeClr val="tx1"/>
                </a:solidFill>
              </a:rPr>
              <a:t>년도 대비 </a:t>
            </a:r>
            <a:r>
              <a:rPr lang="ko-KR" altLang="en-US" sz="1200" dirty="0" err="1">
                <a:solidFill>
                  <a:schemeClr val="tx1"/>
                </a:solidFill>
              </a:rPr>
              <a:t>진료인원</a:t>
            </a:r>
            <a:r>
              <a:rPr lang="ko-KR" altLang="en-US" sz="1200" dirty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: 55.0% </a:t>
            </a:r>
            <a:r>
              <a:rPr lang="ko-KR" altLang="en-US" sz="1200" dirty="0">
                <a:solidFill>
                  <a:schemeClr val="tx1"/>
                </a:solidFill>
              </a:rPr>
              <a:t>증가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- </a:t>
            </a:r>
            <a:r>
              <a:rPr lang="en-US" altLang="ko-KR" sz="1200" dirty="0" smtClean="0">
                <a:solidFill>
                  <a:schemeClr val="tx1"/>
                </a:solidFill>
              </a:rPr>
              <a:t>’21</a:t>
            </a:r>
            <a:r>
              <a:rPr lang="ko-KR" altLang="en-US" sz="1200" dirty="0" smtClean="0">
                <a:solidFill>
                  <a:schemeClr val="tx1"/>
                </a:solidFill>
              </a:rPr>
              <a:t>년도 대비 </a:t>
            </a:r>
            <a:r>
              <a:rPr lang="en-US" altLang="ko-KR" sz="1200" dirty="0" smtClean="0">
                <a:solidFill>
                  <a:schemeClr val="tx1"/>
                </a:solidFill>
              </a:rPr>
              <a:t>53,962</a:t>
            </a:r>
            <a:r>
              <a:rPr lang="ko-KR" altLang="en-US" sz="1200" dirty="0" smtClean="0">
                <a:solidFill>
                  <a:schemeClr val="tx1"/>
                </a:solidFill>
              </a:rPr>
              <a:t>명 증가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입원</a:t>
            </a:r>
            <a:r>
              <a:rPr lang="en-US" altLang="ko-KR" sz="1400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외래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증가요인</a:t>
            </a:r>
            <a:endParaRPr lang="en-US" altLang="ko-KR" sz="1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- </a:t>
            </a:r>
            <a:r>
              <a:rPr lang="ko-KR" altLang="en-US" sz="1200" dirty="0">
                <a:solidFill>
                  <a:schemeClr val="tx1"/>
                </a:solidFill>
              </a:rPr>
              <a:t>코로나</a:t>
            </a:r>
            <a:r>
              <a:rPr lang="en-US" altLang="ko-KR" sz="1200" dirty="0">
                <a:solidFill>
                  <a:schemeClr val="tx1"/>
                </a:solidFill>
              </a:rPr>
              <a:t>19(</a:t>
            </a:r>
            <a:r>
              <a:rPr lang="ko-KR" altLang="en-US" sz="1200" dirty="0" err="1">
                <a:solidFill>
                  <a:schemeClr val="tx1"/>
                </a:solidFill>
              </a:rPr>
              <a:t>오미크론</a:t>
            </a:r>
            <a:r>
              <a:rPr lang="en-US" altLang="ko-KR" sz="1200" dirty="0">
                <a:solidFill>
                  <a:schemeClr val="tx1"/>
                </a:solidFill>
              </a:rPr>
              <a:t>) </a:t>
            </a:r>
            <a:r>
              <a:rPr lang="ko-KR" altLang="en-US" sz="1200" dirty="0">
                <a:solidFill>
                  <a:schemeClr val="tx1"/>
                </a:solidFill>
              </a:rPr>
              <a:t>확산에 따른 환자 증가 및 재택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   </a:t>
            </a:r>
            <a:r>
              <a:rPr lang="ko-KR" altLang="en-US" sz="1200" dirty="0" smtClean="0">
                <a:solidFill>
                  <a:schemeClr val="tx1"/>
                </a:solidFill>
              </a:rPr>
              <a:t> 치료 운영에 </a:t>
            </a:r>
            <a:r>
              <a:rPr lang="ko-KR" altLang="en-US" sz="1200" dirty="0">
                <a:solidFill>
                  <a:schemeClr val="tx1"/>
                </a:solidFill>
              </a:rPr>
              <a:t>따른 환자 </a:t>
            </a:r>
            <a:r>
              <a:rPr lang="ko-KR" altLang="en-US" sz="1200" dirty="0" smtClean="0">
                <a:solidFill>
                  <a:schemeClr val="tx1"/>
                </a:solidFill>
              </a:rPr>
              <a:t>증가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45" name="차트 44"/>
          <p:cNvGraphicFramePr>
            <a:graphicFrameLocks/>
          </p:cNvGraphicFramePr>
          <p:nvPr>
            <p:extLst/>
          </p:nvPr>
        </p:nvGraphicFramePr>
        <p:xfrm>
          <a:off x="5036260" y="1124743"/>
          <a:ext cx="3780482" cy="244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차트 31"/>
          <p:cNvGraphicFramePr>
            <a:graphicFrameLocks/>
          </p:cNvGraphicFramePr>
          <p:nvPr>
            <p:extLst/>
          </p:nvPr>
        </p:nvGraphicFramePr>
        <p:xfrm>
          <a:off x="4816109" y="1113241"/>
          <a:ext cx="4087129" cy="241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3012528" y="1242384"/>
            <a:ext cx="1800200" cy="210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(2022. 6. 30.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직사각형 42"/>
          <p:cNvSpPr/>
          <p:nvPr/>
        </p:nvSpPr>
        <p:spPr>
          <a:xfrm>
            <a:off x="4993290" y="1028353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917552" y="400506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54" name="차트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514452"/>
              </p:ext>
            </p:extLst>
          </p:nvPr>
        </p:nvGraphicFramePr>
        <p:xfrm>
          <a:off x="6804248" y="1323922"/>
          <a:ext cx="2012494" cy="2609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30210"/>
              </p:ext>
            </p:extLst>
          </p:nvPr>
        </p:nvGraphicFramePr>
        <p:xfrm>
          <a:off x="319376" y="1450629"/>
          <a:ext cx="4392490" cy="4718577"/>
        </p:xfrm>
        <a:graphic>
          <a:graphicData uri="http://schemas.openxmlformats.org/drawingml/2006/table">
            <a:tbl>
              <a:tblPr/>
              <a:tblGrid>
                <a:gridCol w="508208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931954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36243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월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월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증감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2996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119,947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65,985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53,962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36243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입원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9,888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7,166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2,722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남원시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4,840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766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4,074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임실군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401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324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순창군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342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구례군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127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101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곡성군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352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296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장수군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373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287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86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함양군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39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3,697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5,320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△1,623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36243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외래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110,059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58,819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51,240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남원시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74,698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43,960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30,738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임실군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1,826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1,208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618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순창군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2,656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1,637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1,019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구례군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1,876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1,877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</a:rPr>
                        <a:t>△1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곡성군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2,173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2,149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장수군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5,714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2,500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3,214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432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/>
                          <a:cs typeface="+mn-cs"/>
                        </a:rPr>
                        <a:t>107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  <a:cs typeface="+mn-cs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20,791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5,056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15,735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aphicFrame>
        <p:nvGraphicFramePr>
          <p:cNvPr id="47" name="차트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6708905"/>
              </p:ext>
            </p:extLst>
          </p:nvPr>
        </p:nvGraphicFramePr>
        <p:xfrm>
          <a:off x="4644008" y="1340768"/>
          <a:ext cx="2520000" cy="25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9191983"/>
              </p:ext>
            </p:extLst>
          </p:nvPr>
        </p:nvGraphicFramePr>
        <p:xfrm>
          <a:off x="6660232" y="1340768"/>
          <a:ext cx="25200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70876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42370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진료수익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90253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진료수익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660232" y="1268760"/>
            <a:ext cx="2287322" cy="2185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(2022. </a:t>
            </a:r>
            <a:r>
              <a:rPr lang="en-US" altLang="ko-KR" sz="1000" dirty="0" smtClean="0">
                <a:solidFill>
                  <a:schemeClr val="tx1"/>
                </a:solidFill>
              </a:rPr>
              <a:t>6. 30.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4860032" y="4293096"/>
            <a:ext cx="3899190" cy="18722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총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진료수익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13,161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백만원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ko-KR" altLang="en-US" sz="1200" dirty="0" smtClean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- ’22</a:t>
            </a:r>
            <a:r>
              <a:rPr lang="ko-KR" altLang="en-US" sz="1200" dirty="0">
                <a:solidFill>
                  <a:schemeClr val="tx1"/>
                </a:solidFill>
              </a:rPr>
              <a:t>년도 계획 대비 목표 달성도 </a:t>
            </a:r>
            <a:r>
              <a:rPr lang="en-US" altLang="ko-KR" sz="1200" dirty="0">
                <a:solidFill>
                  <a:schemeClr val="tx1"/>
                </a:solidFill>
              </a:rPr>
              <a:t>42.4</a:t>
            </a:r>
            <a:r>
              <a:rPr lang="en-US" altLang="ko-KR" sz="1200" dirty="0" smtClean="0">
                <a:solidFill>
                  <a:schemeClr val="tx1"/>
                </a:solidFill>
              </a:rPr>
              <a:t>%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(7.6% </a:t>
            </a:r>
            <a:r>
              <a:rPr lang="ko-KR" altLang="en-US" sz="1200" spc="-150" dirty="0" err="1" smtClean="0">
                <a:solidFill>
                  <a:schemeClr val="tx1"/>
                </a:solidFill>
              </a:rPr>
              <a:t>미달성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)</a:t>
            </a:r>
            <a:endParaRPr lang="en-US" altLang="ko-KR" sz="1200" spc="-150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’22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계획 대비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17,894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만원 미달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외래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입원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장례식장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증가요인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 algn="dist">
              <a:spcBef>
                <a:spcPts val="600"/>
              </a:spcBef>
            </a:pP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   -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코로나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19(</a:t>
            </a:r>
            <a:r>
              <a:rPr lang="ko-KR" altLang="en-US" sz="1200" spc="-150" dirty="0" err="1" smtClean="0">
                <a:solidFill>
                  <a:schemeClr val="tx1"/>
                </a:solidFill>
                <a:latin typeface="+mj-lt"/>
              </a:rPr>
              <a:t>오미크론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확산에 따른 환자 및 사망자 증가</a:t>
            </a:r>
            <a:endParaRPr lang="en-US" altLang="ko-KR" sz="1200" spc="-150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검진수익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감소요인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코로나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19(</a:t>
            </a:r>
            <a:r>
              <a:rPr lang="ko-KR" altLang="en-US" sz="1200" dirty="0" err="1">
                <a:solidFill>
                  <a:schemeClr val="tx1"/>
                </a:solidFill>
                <a:latin typeface="+mj-lt"/>
              </a:rPr>
              <a:t>오미크론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확산에 따른 </a:t>
            </a:r>
            <a:r>
              <a:rPr lang="ko-KR" altLang="en-US" sz="1200" dirty="0" err="1">
                <a:solidFill>
                  <a:schemeClr val="tx1"/>
                </a:solidFill>
                <a:latin typeface="+mj-lt"/>
              </a:rPr>
              <a:t>수검율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감소</a:t>
            </a:r>
            <a:endParaRPr lang="ko-KR" alt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29" name="직사각형 28"/>
          <p:cNvSpPr/>
          <p:nvPr/>
        </p:nvSpPr>
        <p:spPr>
          <a:xfrm>
            <a:off x="4849274" y="38070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84778" y="38070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427119"/>
              </p:ext>
            </p:extLst>
          </p:nvPr>
        </p:nvGraphicFramePr>
        <p:xfrm>
          <a:off x="323528" y="1483065"/>
          <a:ext cx="8496943" cy="2128266"/>
        </p:xfrm>
        <a:graphic>
          <a:graphicData uri="http://schemas.openxmlformats.org/drawingml/2006/table">
            <a:tbl>
              <a:tblPr/>
              <a:tblGrid>
                <a:gridCol w="1213849">
                  <a:extLst>
                    <a:ext uri="{9D8B030D-6E8A-4147-A177-3AD203B41FA5}">
                      <a16:colId xmlns:a16="http://schemas.microsoft.com/office/drawing/2014/main" val="3762305947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178942848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379883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02600699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83019270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846274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294195926"/>
                    </a:ext>
                  </a:extLst>
                </a:gridCol>
              </a:tblGrid>
              <a:tr h="289825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224915"/>
                  </a:ext>
                </a:extLst>
              </a:tr>
              <a:tr h="864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22. 6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전년동기대비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55561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31,055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13,161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8,490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4,671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42.4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155.0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4027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16,826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3,196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2,753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443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116.1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31878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10,768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8,552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4,443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4,109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79.4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192.5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82890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2,093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606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747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29.0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81.1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490783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1,368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807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547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59.0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147.5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734364"/>
                  </a:ext>
                </a:extLst>
              </a:tr>
            </a:tbl>
          </a:graphicData>
        </a:graphic>
      </p:graphicFrame>
      <p:graphicFrame>
        <p:nvGraphicFramePr>
          <p:cNvPr id="27" name="차트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412217"/>
              </p:ext>
            </p:extLst>
          </p:nvPr>
        </p:nvGraphicFramePr>
        <p:xfrm>
          <a:off x="250825" y="4365104"/>
          <a:ext cx="418230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직사각형 35"/>
          <p:cNvSpPr/>
          <p:nvPr/>
        </p:nvSpPr>
        <p:spPr>
          <a:xfrm>
            <a:off x="2483768" y="4797152"/>
            <a:ext cx="676109" cy="19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85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67544" y="4106792"/>
            <a:ext cx="869191" cy="398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진료수익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154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6860" y="4466492"/>
            <a:ext cx="3631223" cy="664093"/>
          </a:xfrm>
          <a:custGeom>
            <a:avLst/>
            <a:gdLst>
              <a:gd name="connsiteX0" fmla="*/ 0 w 3631223"/>
              <a:gd name="connsiteY0" fmla="*/ 0 h 664093"/>
              <a:gd name="connsiteX1" fmla="*/ 1512277 w 3631223"/>
              <a:gd name="connsiteY1" fmla="*/ 413239 h 664093"/>
              <a:gd name="connsiteX2" fmla="*/ 2444261 w 3631223"/>
              <a:gd name="connsiteY2" fmla="*/ 659423 h 664093"/>
              <a:gd name="connsiteX3" fmla="*/ 3631223 w 3631223"/>
              <a:gd name="connsiteY3" fmla="*/ 202223 h 664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223" h="664093">
                <a:moveTo>
                  <a:pt x="0" y="0"/>
                </a:moveTo>
                <a:lnTo>
                  <a:pt x="1512277" y="413239"/>
                </a:lnTo>
                <a:cubicBezTo>
                  <a:pt x="1919654" y="523143"/>
                  <a:pt x="2091103" y="694592"/>
                  <a:pt x="2444261" y="659423"/>
                </a:cubicBezTo>
                <a:cubicBezTo>
                  <a:pt x="2797419" y="624254"/>
                  <a:pt x="3214321" y="413238"/>
                  <a:pt x="3631223" y="202223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77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5170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총괄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총괄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553347"/>
              </p:ext>
            </p:extLst>
          </p:nvPr>
        </p:nvGraphicFramePr>
        <p:xfrm>
          <a:off x="352602" y="1545322"/>
          <a:ext cx="8464140" cy="1811670"/>
        </p:xfrm>
        <a:graphic>
          <a:graphicData uri="http://schemas.openxmlformats.org/drawingml/2006/table">
            <a:tbl>
              <a:tblPr/>
              <a:tblGrid>
                <a:gridCol w="1339078">
                  <a:extLst>
                    <a:ext uri="{9D8B030D-6E8A-4147-A177-3AD203B41FA5}">
                      <a16:colId xmlns:a16="http://schemas.microsoft.com/office/drawing/2014/main" val="40410885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58034297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79045592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40911559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17301698"/>
                    </a:ext>
                  </a:extLst>
                </a:gridCol>
                <a:gridCol w="1292414">
                  <a:extLst>
                    <a:ext uri="{9D8B030D-6E8A-4147-A177-3AD203B41FA5}">
                      <a16:colId xmlns:a16="http://schemas.microsoft.com/office/drawing/2014/main" val="775759842"/>
                    </a:ext>
                  </a:extLst>
                </a:gridCol>
              </a:tblGrid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완료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정상추진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부진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미해당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406315"/>
                  </a:ext>
                </a:extLst>
              </a:tr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성과지표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652403"/>
                  </a:ext>
                </a:extLst>
              </a:tr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구성비율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100.0%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14.3%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52.4%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23.8%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9.5%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721164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25925" y="1310571"/>
            <a:ext cx="1318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지표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2440906"/>
              </p:ext>
            </p:extLst>
          </p:nvPr>
        </p:nvGraphicFramePr>
        <p:xfrm>
          <a:off x="971600" y="3429000"/>
          <a:ext cx="784514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0718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783748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추진 실적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실적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392884"/>
              </p:ext>
            </p:extLst>
          </p:nvPr>
        </p:nvGraphicFramePr>
        <p:xfrm>
          <a:off x="262937" y="1344960"/>
          <a:ext cx="8553809" cy="4883556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66819691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67992727"/>
                    </a:ext>
                  </a:extLst>
                </a:gridCol>
                <a:gridCol w="1076394">
                  <a:extLst>
                    <a:ext uri="{9D8B030D-6E8A-4147-A177-3AD203B41FA5}">
                      <a16:colId xmlns:a16="http://schemas.microsoft.com/office/drawing/2014/main" val="222063342"/>
                    </a:ext>
                  </a:extLst>
                </a:gridCol>
              </a:tblGrid>
              <a:tr h="4523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’22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년도 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2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분기 실적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달성도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추진성과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미진사유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약제과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약제급여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적정성 평가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처방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건당 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약품목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수 감소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(1%)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3.46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3.55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97.5%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17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코로나환자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처방에</a:t>
                      </a:r>
                      <a:endParaRPr lang="en-US" altLang="ko-KR" sz="900" kern="0" spc="-17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따라 </a:t>
                      </a:r>
                      <a:r>
                        <a:rPr lang="ko-KR" altLang="en-US" sz="900" kern="0" spc="-17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약품목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수 증가</a:t>
                      </a:r>
                      <a:endParaRPr lang="ko-KR" altLang="en-US" sz="900" kern="0" spc="-1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38897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간호과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간호 역량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직무교육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900" kern="0" spc="-16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프리셉터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양성교육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워크숍을 통한 역량 강화</a:t>
                      </a:r>
                      <a:endParaRPr lang="ko-KR" altLang="en-US" sz="900" kern="0" spc="-16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42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63.6%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분기별 계획에 </a:t>
                      </a:r>
                      <a:endParaRPr lang="en-US" altLang="ko-KR" sz="900" kern="0" spc="-10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ko-KR" altLang="en-US" sz="900" kern="0" spc="-10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따른교육</a:t>
                      </a: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실시 중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영상의학실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고가 의료장비 효율성 향상</a:t>
                      </a: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’21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년 대비 고가의료장비 검사 건수 증가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(2%)</a:t>
                      </a:r>
                      <a:endParaRPr lang="ko-KR" altLang="en-US" sz="90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17,273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8,858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51.2%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물리치료실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미수행 처방 관리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입원 및 외래환자 물리치료 및 작업치료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96%(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99.2%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103.3%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완료</a:t>
                      </a: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진단검사실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신속</a:t>
                      </a: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정확한 검사결과 확보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 검사 소요시간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(TAT)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99.2%(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99.5%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100.3%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완료</a:t>
                      </a: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24639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기획계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만족도 향상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외부고객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 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내부고객 만족도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외부고객 </a:t>
                      </a:r>
                      <a:r>
                        <a:rPr lang="en-US" altLang="ko-KR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: 84.9</a:t>
                      </a:r>
                      <a:r>
                        <a:rPr lang="ko-KR" altLang="en-US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점</a:t>
                      </a:r>
                      <a:endParaRPr lang="en-US" altLang="ko-KR" sz="900" kern="0" spc="-11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내부고객 </a:t>
                      </a:r>
                      <a:r>
                        <a:rPr lang="en-US" altLang="ko-KR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:</a:t>
                      </a:r>
                      <a:r>
                        <a:rPr lang="en-US" altLang="ko-KR" sz="900" kern="0" spc="-110" baseline="0" dirty="0" smtClean="0">
                          <a:solidFill>
                            <a:srgbClr val="000000"/>
                          </a:solidFill>
                          <a:effectLst/>
                        </a:rPr>
                        <a:t> 73.8</a:t>
                      </a:r>
                      <a:r>
                        <a:rPr lang="ko-KR" altLang="en-US" sz="900" kern="0" spc="-1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점</a:t>
                      </a:r>
                      <a:endParaRPr lang="ko-KR" altLang="en-US" sz="900" kern="0" spc="-1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미해당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평가 미 실시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37003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활성화</a:t>
                      </a: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수익증대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1,292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364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28.1%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전담병원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해지</a:t>
                      </a: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(’22. 5. 2.)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증대 노력</a:t>
                      </a:r>
                      <a:endParaRPr lang="en-US" altLang="ko-KR" sz="900" kern="0" spc="-15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총무계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임직원 역량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의료기관 </a:t>
                      </a:r>
                      <a:r>
                        <a:rPr lang="ko-KR" altLang="en-US" sz="900" kern="0" spc="-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인증필수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등 </a:t>
                      </a:r>
                      <a:r>
                        <a:rPr lang="en-US" altLang="ko-KR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개 교육</a:t>
                      </a:r>
                      <a:endParaRPr lang="ko-KR" altLang="en-US" sz="900" kern="0" spc="-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6,625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3,314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50.0%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월 중 통신교육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진행예정</a:t>
                      </a:r>
                      <a:endParaRPr lang="en-US" sz="900" kern="0" spc="-10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3686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경리계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공동구매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공동구매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절감액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360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409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113.6%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3632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-150" dirty="0" err="1" smtClean="0"/>
                        <a:t>시설계</a:t>
                      </a:r>
                      <a:endParaRPr lang="ko-KR" altLang="en-US" sz="900" spc="-15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pc="-150" dirty="0" smtClean="0"/>
                        <a:t>시설</a:t>
                      </a:r>
                      <a:r>
                        <a:rPr lang="en-US" altLang="ko-KR" sz="900" spc="-150" dirty="0" smtClean="0"/>
                        <a:t>·</a:t>
                      </a:r>
                      <a:r>
                        <a:rPr lang="ko-KR" altLang="en-US" sz="900" spc="-150" dirty="0" smtClean="0"/>
                        <a:t>장비 현대화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/>
                        <a:t> 보조금 </a:t>
                      </a:r>
                      <a:r>
                        <a:rPr lang="ko-KR" altLang="en-US" sz="900" dirty="0" err="1" smtClean="0"/>
                        <a:t>집행율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100%</a:t>
                      </a:r>
                      <a:endParaRPr lang="ko-KR" altLang="en-US" sz="900" spc="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403</a:t>
                      </a:r>
                      <a:r>
                        <a:rPr lang="ko-KR" altLang="en-US" sz="900" spc="0" baseline="0" dirty="0" smtClean="0"/>
                        <a:t>백만원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4.63%</a:t>
                      </a:r>
                      <a:endParaRPr lang="ko-KR" altLang="en-US" sz="900" spc="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부진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spc="0" dirty="0" smtClean="0"/>
                        <a:t>사업 진행 중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spc="-150" dirty="0" err="1" smtClean="0"/>
                        <a:t>관리계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spc="-150" dirty="0" smtClean="0"/>
                        <a:t> </a:t>
                      </a:r>
                      <a:r>
                        <a:rPr lang="ko-KR" altLang="en-US" sz="900" spc="-150" dirty="0" smtClean="0"/>
                        <a:t>신재생에너지 활용을 통한</a:t>
                      </a:r>
                      <a:endParaRPr lang="en-US" altLang="ko-KR" sz="900" spc="-150" dirty="0" smtClean="0"/>
                    </a:p>
                    <a:p>
                      <a:r>
                        <a:rPr lang="ko-KR" altLang="en-US" sz="900" spc="-150" dirty="0" smtClean="0"/>
                        <a:t> 에너지 절약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spc="-150" dirty="0" smtClean="0"/>
                        <a:t>  </a:t>
                      </a:r>
                      <a:r>
                        <a:rPr lang="ko-KR" altLang="en-US" sz="900" spc="-150" dirty="0" err="1" smtClean="0"/>
                        <a:t>예산절감액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spc="0" baseline="0" dirty="0" smtClean="0"/>
                        <a:t>194</a:t>
                      </a:r>
                      <a:r>
                        <a:rPr lang="ko-KR" altLang="en-US" sz="900" spc="0" baseline="0" dirty="0" smtClean="0"/>
                        <a:t>백만원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120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61.8%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39058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cxnSp>
        <p:nvCxnSpPr>
          <p:cNvPr id="28" name="직선 연결선 27"/>
          <p:cNvCxnSpPr/>
          <p:nvPr/>
        </p:nvCxnSpPr>
        <p:spPr>
          <a:xfrm>
            <a:off x="269849" y="1782341"/>
            <a:ext cx="8553809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2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추진 실적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실적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623816"/>
              </p:ext>
            </p:extLst>
          </p:nvPr>
        </p:nvGraphicFramePr>
        <p:xfrm>
          <a:off x="250825" y="1344961"/>
          <a:ext cx="8553809" cy="4877494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876208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635960">
                  <a:extLst>
                    <a:ext uri="{9D8B030D-6E8A-4147-A177-3AD203B41FA5}">
                      <a16:colId xmlns:a16="http://schemas.microsoft.com/office/drawing/2014/main" val="266819691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67992727"/>
                    </a:ext>
                  </a:extLst>
                </a:gridCol>
                <a:gridCol w="1076394">
                  <a:extLst>
                    <a:ext uri="{9D8B030D-6E8A-4147-A177-3AD203B41FA5}">
                      <a16:colId xmlns:a16="http://schemas.microsoft.com/office/drawing/2014/main" val="222063342"/>
                    </a:ext>
                  </a:extLst>
                </a:gridCol>
              </a:tblGrid>
              <a:tr h="43222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’22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년도 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2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분기 실적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달성도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지표성과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미진사유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521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원무계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회수율 제고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회수율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96.0%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89.8%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93.5%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578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심사기준 제공 등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보험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급여 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0.5%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이하</a:t>
                      </a:r>
                      <a:endParaRPr lang="en-US" altLang="ko-KR" sz="900" kern="0" spc="-16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자보 </a:t>
                      </a:r>
                      <a:r>
                        <a:rPr lang="en-US" altLang="ko-KR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2.8% </a:t>
                      </a:r>
                      <a:r>
                        <a:rPr lang="ko-KR" altLang="en-US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이하</a:t>
                      </a:r>
                      <a:endParaRPr lang="ko-KR" altLang="en-US" sz="900" kern="0" spc="-1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0.2%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3.69%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250.0%</a:t>
                      </a:r>
                    </a:p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75.8%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-17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595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영양계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환자안전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활동 증대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환자안전 보고 및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개선활동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14</a:t>
                      </a:r>
                      <a:r>
                        <a:rPr lang="ko-KR" altLang="en-US" sz="900" spc="0" baseline="0" dirty="0" smtClean="0"/>
                        <a:t>회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58.3%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6650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부대사업계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고객욕구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충족을 위한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활동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홍보 강화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, 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장례환경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개선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, 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고객만족 등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개선활동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9</a:t>
                      </a:r>
                      <a:r>
                        <a:rPr lang="ko-KR" altLang="en-US" sz="900" spc="0" baseline="0" dirty="0" smtClean="0"/>
                        <a:t>건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47.3%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2482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300" dirty="0" smtClean="0">
                          <a:solidFill>
                            <a:srgbClr val="000000"/>
                          </a:solidFill>
                          <a:effectLst/>
                        </a:rPr>
                        <a:t>건강증진센터</a:t>
                      </a:r>
                      <a:endParaRPr lang="ko-KR" altLang="en-US" sz="900" spc="-30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건강증진센터 활성화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건강검진 수익 증대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2,100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606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28.9%</a:t>
                      </a:r>
                      <a:endParaRPr lang="ko-KR" altLang="en-US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상반기 검진 감소 현상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278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3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응급의료센터</a:t>
                      </a:r>
                      <a:endParaRPr lang="ko-KR" altLang="en-US" sz="900" spc="-30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 평가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등급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유지</a:t>
                      </a:r>
                      <a:endParaRPr lang="ko-KR" altLang="en-US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응급의료기관평과 결과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등급 지표 관리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di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응급의료에관한법률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일부개정에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따른 사전점검 실시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B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등급 유지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미해당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코로나</a:t>
                      </a:r>
                      <a:r>
                        <a:rPr lang="en-US" altLang="ko-KR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지역  내</a:t>
                      </a:r>
                      <a:r>
                        <a:rPr lang="en-US" altLang="ko-KR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확산</a:t>
                      </a:r>
                      <a:endParaRPr lang="ko-KR" altLang="en-US" sz="900" spc="-20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3849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감염병센터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위기관리체계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교육인원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950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823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86.6%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4368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적정관리계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안전한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병원문화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조성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환자안전문화 정착 및 확산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등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61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63.5%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4430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진료협력계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진료 의뢰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·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회송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진료의뢰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·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회송 실적 보고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50.0%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3849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공공의료계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공공보건의료사업 활성화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지역책임의료기관 역할 강화 등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27,645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spc="0" baseline="0" dirty="0" smtClean="0"/>
                        <a:t>11,052</a:t>
                      </a:r>
                      <a:r>
                        <a:rPr lang="ko-KR" altLang="en-US" sz="900" spc="0" baseline="0" dirty="0" smtClean="0"/>
                        <a:t>명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spc="0" baseline="0" dirty="0" smtClean="0"/>
                        <a:t>40.0%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병동 출입제한으로</a:t>
                      </a:r>
                      <a:endParaRPr lang="en-US" altLang="ko-KR" sz="900" kern="0" spc="-10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/>
                      <a:r>
                        <a:rPr lang="en-US" altLang="ko-KR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자원봉사 미 실시</a:t>
                      </a:r>
                      <a:endParaRPr lang="ko-KR" altLang="en-US" sz="900" spc="-25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33" name="직선 연결선 32"/>
          <p:cNvCxnSpPr/>
          <p:nvPr/>
        </p:nvCxnSpPr>
        <p:spPr>
          <a:xfrm>
            <a:off x="251520" y="1762558"/>
            <a:ext cx="8553809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4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6693734" cy="1595520"/>
              <a:chOff x="1396024" y="2631104"/>
              <a:chExt cx="6693734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078" y="3111483"/>
                <a:ext cx="612068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 </a:t>
                </a:r>
                <a:r>
                  <a:rPr kumimoji="1" lang="en-US" altLang="ko-KR" sz="3200" b="1" dirty="0">
                    <a:solidFill>
                      <a:schemeClr val="tx1"/>
                    </a:solidFill>
                    <a:ea typeface="HY헤드라인M" pitchFamily="18" charset="-127"/>
                  </a:rPr>
                  <a:t>Ⅲ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2022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 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2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분기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kumimoji="1" lang="en-US" altLang="ko-KR" sz="5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주요업무 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9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약제과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적정성 평가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건강보험심사평가원 </a:t>
              </a:r>
              <a:r>
                <a:rPr kumimoji="1" lang="ko-KR" altLang="en-US" sz="1500" dirty="0" err="1" smtClean="0">
                  <a:latin typeface="+mj-lt"/>
                </a:rPr>
                <a:t>약제급여</a:t>
              </a:r>
              <a:r>
                <a:rPr kumimoji="1" lang="ko-KR" altLang="en-US" sz="1500" dirty="0" smtClean="0">
                  <a:latin typeface="+mj-lt"/>
                </a:rPr>
                <a:t> 적정성 평가 결과 분석 및 </a:t>
              </a:r>
              <a:r>
                <a:rPr kumimoji="1" lang="ko-KR" altLang="en-US" sz="1500" dirty="0" err="1" smtClean="0">
                  <a:latin typeface="+mj-lt"/>
                </a:rPr>
                <a:t>진료과</a:t>
              </a:r>
              <a:r>
                <a:rPr kumimoji="1" lang="ko-KR" altLang="en-US" sz="1500" dirty="0" smtClean="0">
                  <a:latin typeface="+mj-lt"/>
                </a:rPr>
                <a:t> 홍보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3.46</a:t>
              </a:r>
              <a:r>
                <a:rPr kumimoji="1" lang="ko-KR" altLang="en-US" sz="1600" b="1" dirty="0" smtClean="0">
                  <a:latin typeface="+mj-lt"/>
                </a:rPr>
                <a:t>품목</a:t>
              </a:r>
              <a:r>
                <a:rPr kumimoji="1" lang="en-US" altLang="ko-KR" sz="1600" b="1" dirty="0" smtClean="0">
                  <a:latin typeface="+mj-lt"/>
                </a:rPr>
                <a:t>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>
                  <a:latin typeface="+mj-lt"/>
                </a:rPr>
                <a:t>추진실적 </a:t>
              </a:r>
              <a:r>
                <a:rPr kumimoji="1" lang="en-US" altLang="ko-KR" sz="1600" b="1" dirty="0" smtClean="0">
                  <a:latin typeface="+mj-lt"/>
                </a:rPr>
                <a:t>: 3.55</a:t>
              </a:r>
              <a:r>
                <a:rPr kumimoji="1" lang="ko-KR" altLang="en-US" sz="1600" b="1" dirty="0" smtClean="0">
                  <a:latin typeface="+mj-lt"/>
                </a:rPr>
                <a:t>품목</a:t>
              </a:r>
              <a:r>
                <a:rPr kumimoji="1" lang="en-US" altLang="ko-KR" sz="1600" b="1" dirty="0" smtClean="0">
                  <a:latin typeface="+mj-lt"/>
                </a:rPr>
                <a:t>(97.5%)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처방 건당 </a:t>
              </a:r>
              <a:r>
                <a:rPr kumimoji="1" lang="ko-KR" altLang="en-US" sz="1600" b="1" dirty="0" err="1" smtClean="0"/>
                <a:t>약품목</a:t>
              </a:r>
              <a:r>
                <a:rPr kumimoji="1" lang="ko-KR" altLang="en-US" sz="1600" b="1" dirty="0" smtClean="0"/>
                <a:t> 수 감소</a:t>
              </a:r>
              <a:r>
                <a:rPr kumimoji="1" lang="en-US" altLang="ko-KR" sz="1600" b="1" dirty="0" smtClean="0"/>
                <a:t>(1%)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/>
                <a:t>2022</a:t>
              </a:r>
              <a:r>
                <a:rPr kumimoji="1" lang="ko-KR" altLang="en-US" sz="1500" dirty="0"/>
                <a:t>년 </a:t>
              </a:r>
              <a:r>
                <a:rPr kumimoji="1" lang="en-US" altLang="ko-KR" sz="1500" dirty="0"/>
                <a:t>1</a:t>
              </a:r>
              <a:r>
                <a:rPr kumimoji="1" lang="ko-KR" altLang="en-US" sz="1500" dirty="0" smtClean="0"/>
                <a:t>월</a:t>
              </a:r>
              <a:r>
                <a:rPr kumimoji="1" lang="en-US" altLang="ko-KR" sz="1500" dirty="0" smtClean="0"/>
                <a:t>~3</a:t>
              </a:r>
              <a:r>
                <a:rPr kumimoji="1" lang="ko-KR" altLang="en-US" sz="1500" dirty="0" smtClean="0"/>
                <a:t>월 </a:t>
              </a:r>
              <a:r>
                <a:rPr kumimoji="1" lang="ko-KR" altLang="en-US" sz="1500" dirty="0"/>
                <a:t>환자</a:t>
              </a:r>
              <a:r>
                <a:rPr kumimoji="1" lang="en-US" altLang="ko-KR" sz="1500" dirty="0"/>
                <a:t> 1</a:t>
              </a:r>
              <a:r>
                <a:rPr kumimoji="1" lang="ko-KR" altLang="en-US" sz="1500" dirty="0"/>
                <a:t>인당 처방전 의약품 평균 품목 </a:t>
              </a:r>
              <a:r>
                <a:rPr kumimoji="1" lang="ko-KR" altLang="en-US" sz="1500" dirty="0" smtClean="0"/>
                <a:t>수</a:t>
              </a:r>
              <a:r>
                <a:rPr kumimoji="1" lang="en-US" altLang="ko-KR" sz="1500" dirty="0" smtClean="0"/>
                <a:t> : 3.55</a:t>
              </a:r>
              <a:r>
                <a:rPr kumimoji="1" lang="ko-KR" altLang="en-US" sz="1500" dirty="0" smtClean="0"/>
                <a:t>품목</a:t>
              </a:r>
              <a:endParaRPr kumimoji="1" lang="en-US" altLang="ko-KR" sz="15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5260358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56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 역량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39"/>
            <a:chOff x="275826" y="3970005"/>
            <a:chExt cx="8545077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4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맑은 고딕 (본문)"/>
                </a:rPr>
                <a:t>○ 낙상</a:t>
              </a:r>
              <a:r>
                <a:rPr kumimoji="1" lang="en-US" altLang="ko-KR" sz="1500" dirty="0">
                  <a:latin typeface="맑은 고딕 (본문)"/>
                </a:rPr>
                <a:t>, </a:t>
              </a:r>
              <a:r>
                <a:rPr kumimoji="1" lang="ko-KR" altLang="en-US" sz="1500" dirty="0">
                  <a:latin typeface="맑은 고딕 (본문)"/>
                </a:rPr>
                <a:t>욕창</a:t>
              </a:r>
              <a:r>
                <a:rPr kumimoji="1" lang="en-US" altLang="ko-KR" sz="1500" dirty="0">
                  <a:latin typeface="맑은 고딕 (본문)"/>
                </a:rPr>
                <a:t>, </a:t>
              </a:r>
              <a:r>
                <a:rPr kumimoji="1" lang="ko-KR" altLang="en-US" sz="1500" dirty="0">
                  <a:latin typeface="맑은 고딕 (본문)"/>
                </a:rPr>
                <a:t>통증</a:t>
              </a:r>
              <a:r>
                <a:rPr kumimoji="1" lang="en-US" altLang="ko-KR" sz="1500" dirty="0">
                  <a:latin typeface="맑은 고딕 (본문)"/>
                </a:rPr>
                <a:t>, </a:t>
              </a:r>
              <a:r>
                <a:rPr kumimoji="1" lang="ko-KR" altLang="en-US" sz="1500" dirty="0">
                  <a:latin typeface="맑은 고딕 (본문)"/>
                </a:rPr>
                <a:t>수혈</a:t>
              </a:r>
              <a:r>
                <a:rPr kumimoji="1" lang="en-US" altLang="ko-KR" sz="1500" dirty="0">
                  <a:latin typeface="맑은 고딕 (본문)"/>
                </a:rPr>
                <a:t>, </a:t>
              </a:r>
              <a:r>
                <a:rPr kumimoji="1" lang="ko-KR" altLang="en-US" sz="1500" dirty="0">
                  <a:latin typeface="맑은 고딕 (본문)"/>
                </a:rPr>
                <a:t>투약 </a:t>
              </a:r>
              <a:r>
                <a:rPr kumimoji="1" lang="ko-KR" altLang="en-US" sz="1500" dirty="0" smtClean="0">
                  <a:latin typeface="맑은 고딕 (본문)"/>
                </a:rPr>
                <a:t>등 집중 </a:t>
              </a:r>
              <a:r>
                <a:rPr kumimoji="1" lang="ko-KR" altLang="en-US" sz="1500" dirty="0">
                  <a:latin typeface="맑은 고딕 (본문)"/>
                </a:rPr>
                <a:t>교육으로 </a:t>
              </a:r>
              <a:r>
                <a:rPr kumimoji="1" lang="ko-KR" altLang="en-US" sz="1500" dirty="0" smtClean="0">
                  <a:latin typeface="맑은 고딕 (본문)"/>
                </a:rPr>
                <a:t>환자안전</a:t>
              </a: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맑은 고딕 (본문)"/>
                </a:rPr>
                <a:t>○ </a:t>
              </a:r>
              <a:r>
                <a:rPr kumimoji="1" lang="ko-KR" altLang="en-US" sz="1500" dirty="0" err="1">
                  <a:latin typeface="맑은 고딕 (본문)"/>
                </a:rPr>
                <a:t>프리셉터</a:t>
              </a:r>
              <a:r>
                <a:rPr kumimoji="1" lang="ko-KR" altLang="en-US" sz="1500" dirty="0">
                  <a:latin typeface="맑은 고딕 (본문)"/>
                </a:rPr>
                <a:t> 제도 활성화로 </a:t>
              </a:r>
              <a:r>
                <a:rPr kumimoji="1" lang="ko-KR" altLang="en-US" sz="1500" dirty="0" err="1">
                  <a:latin typeface="맑은 고딕 (본문)"/>
                </a:rPr>
                <a:t>신규간호사</a:t>
              </a:r>
              <a:r>
                <a:rPr kumimoji="1" lang="ko-KR" altLang="en-US" sz="1500" dirty="0">
                  <a:latin typeface="맑은 고딕 (본문)"/>
                </a:rPr>
                <a:t> 업무 자신감 향상  </a:t>
              </a: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맑은 고딕 (본문)"/>
                </a:rPr>
                <a:t>○ 부서 직무교육 및 워크숍 지속 추진으로 간호역량강화</a:t>
              </a:r>
              <a:endParaRPr kumimoji="1" lang="en-US" altLang="ko-KR" sz="1500" dirty="0">
                <a:latin typeface="맑은 고딕 (본문)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66</a:t>
              </a:r>
              <a:r>
                <a:rPr kumimoji="1" lang="ko-KR" altLang="en-US" sz="1600" b="1" dirty="0" smtClean="0"/>
                <a:t>회            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42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(63.6%)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>
                  <a:latin typeface="맑은 고딕 (본문)"/>
                </a:rPr>
                <a:t>사업방향 </a:t>
              </a:r>
              <a:r>
                <a:rPr kumimoji="1" lang="en-US" altLang="ko-KR" sz="1600" b="1" dirty="0" smtClean="0">
                  <a:latin typeface="맑은 고딕 (본문)"/>
                </a:rPr>
                <a:t>: </a:t>
              </a:r>
              <a:r>
                <a:rPr lang="ko-KR" altLang="en-US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직무교육</a:t>
              </a:r>
              <a:r>
                <a:rPr lang="en-US" altLang="ko-KR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,  </a:t>
              </a:r>
              <a:r>
                <a:rPr lang="ko-KR" altLang="en-US" sz="1600" b="1" kern="0" spc="-150" dirty="0" err="1" smtClean="0">
                  <a:solidFill>
                    <a:srgbClr val="000000"/>
                  </a:solidFill>
                  <a:latin typeface="맑은 고딕 (본문)"/>
                </a:rPr>
                <a:t>프리셉터</a:t>
              </a:r>
              <a:r>
                <a:rPr lang="ko-KR" altLang="en-US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  양성교육</a:t>
              </a:r>
              <a:r>
                <a:rPr lang="en-US" altLang="ko-KR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, </a:t>
              </a:r>
              <a:r>
                <a:rPr lang="ko-KR" altLang="en-US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워크숍을 통한 역량 강화</a:t>
              </a:r>
              <a:endParaRPr kumimoji="1" lang="en-US" altLang="ko-KR" sz="1600" b="1" dirty="0">
                <a:latin typeface="맑은 고딕 (본문)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</a:rPr>
                <a:t>간호과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 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및 부서별 직무교육 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: 15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회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(288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명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)</a:t>
              </a:r>
              <a:endParaRPr kumimoji="1" lang="en-US" altLang="ko-KR" sz="1500" dirty="0">
                <a:solidFill>
                  <a:srgbClr val="FF0000"/>
                </a:solidFill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</a:rPr>
                <a:t>간호과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 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워크숍 개최 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: 2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회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(71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명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dirty="0" err="1">
                  <a:solidFill>
                    <a:prstClr val="black"/>
                  </a:solidFill>
                </a:rPr>
                <a:t>신규간호사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 교육 및 연수 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: 3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회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(47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명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인권교육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500" dirty="0" err="1">
                  <a:solidFill>
                    <a:prstClr val="black"/>
                  </a:solidFill>
                </a:rPr>
                <a:t>실습학생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 교육 등 기타 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: 12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회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(163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명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)</a:t>
              </a:r>
              <a:endParaRPr kumimoji="1" lang="en-US" altLang="ko-KR" sz="1500" dirty="0">
                <a:solidFill>
                  <a:srgbClr val="FF0000"/>
                </a:solidFill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17733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06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 의료장비 효율성 향상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0"/>
            <a:ext cx="8635600" cy="1099641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방사선 검사법과 의료영상 </a:t>
              </a:r>
              <a:r>
                <a:rPr kumimoji="1" lang="ko-KR" altLang="en-US" sz="1500" dirty="0" err="1" smtClean="0">
                  <a:latin typeface="+mj-lt"/>
                </a:rPr>
                <a:t>화질개선을</a:t>
              </a:r>
              <a:r>
                <a:rPr kumimoji="1" lang="ko-KR" altLang="en-US" sz="1500" dirty="0" smtClean="0">
                  <a:latin typeface="+mj-lt"/>
                </a:rPr>
                <a:t> 위한 지속적인 교육과 노력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고가장비에</a:t>
              </a:r>
              <a:r>
                <a:rPr kumimoji="1" lang="ko-KR" altLang="en-US" sz="1500" dirty="0" smtClean="0">
                  <a:latin typeface="+mj-lt"/>
                </a:rPr>
                <a:t> 대해 직원 교육과 대내</a:t>
              </a:r>
              <a:r>
                <a:rPr kumimoji="1" lang="en-US" altLang="ko-KR" sz="1500" dirty="0" smtClean="0">
                  <a:latin typeface="+mj-lt"/>
                </a:rPr>
                <a:t>·</a:t>
              </a:r>
              <a:r>
                <a:rPr kumimoji="1" lang="ko-KR" altLang="en-US" sz="1500" dirty="0" smtClean="0">
                  <a:latin typeface="+mj-lt"/>
                </a:rPr>
                <a:t>외적으로 </a:t>
              </a:r>
              <a:r>
                <a:rPr kumimoji="1" lang="ko-KR" altLang="en-US" sz="1500" dirty="0" err="1" smtClean="0">
                  <a:latin typeface="+mj-lt"/>
                </a:rPr>
                <a:t>적극홍보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17,237</a:t>
              </a:r>
              <a:r>
                <a:rPr kumimoji="1" lang="ko-KR" altLang="en-US" sz="1600" b="1" dirty="0"/>
                <a:t>건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8,858</a:t>
              </a:r>
              <a:r>
                <a:rPr kumimoji="1" lang="ko-KR" altLang="en-US" sz="1600" b="1" dirty="0" smtClean="0"/>
                <a:t>건</a:t>
              </a:r>
              <a:r>
                <a:rPr kumimoji="1" lang="en-US" altLang="ko-KR" sz="1600" b="1" dirty="0" smtClean="0"/>
                <a:t>(51.2%)</a:t>
              </a:r>
              <a:r>
                <a:rPr kumimoji="1" lang="ko-KR" altLang="en-US" sz="1600" b="1" dirty="0" smtClean="0"/>
                <a:t>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’21</a:t>
              </a:r>
              <a:r>
                <a:rPr kumimoji="1" lang="ko-KR" altLang="en-US" sz="1600" b="1" dirty="0"/>
                <a:t>년 대비 고가의료장비 검사 건수 증가</a:t>
              </a:r>
              <a:r>
                <a:rPr kumimoji="1" lang="en-US" altLang="ko-KR" sz="1600" b="1" dirty="0"/>
                <a:t>(2%)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en-US" altLang="ko-KR" sz="1500" dirty="0"/>
                <a:t>2</a:t>
              </a:r>
              <a:r>
                <a:rPr kumimoji="1" lang="ko-KR" altLang="en-US" sz="1500" dirty="0" smtClean="0"/>
                <a:t>분기 </a:t>
              </a:r>
              <a:r>
                <a:rPr kumimoji="1" lang="ko-KR" altLang="en-US" sz="1500" dirty="0"/>
                <a:t>고가의료장비 검사 건수 </a:t>
              </a:r>
              <a:r>
                <a:rPr kumimoji="1" lang="en-US" altLang="ko-KR" sz="1500" dirty="0"/>
                <a:t>: </a:t>
              </a:r>
              <a:r>
                <a:rPr kumimoji="1" lang="en-US" altLang="ko-KR" sz="1500" dirty="0" smtClean="0"/>
                <a:t>8,858</a:t>
              </a:r>
              <a:r>
                <a:rPr kumimoji="1" lang="ko-KR" altLang="en-US" sz="1500" dirty="0" smtClean="0"/>
                <a:t>건</a:t>
              </a:r>
              <a:endParaRPr kumimoji="1" lang="en-US" altLang="ko-KR" sz="15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검사방법에 대한 직원 교육</a:t>
              </a:r>
              <a:r>
                <a:rPr kumimoji="1" lang="en-US" altLang="ko-KR" sz="1500" dirty="0"/>
                <a:t>, </a:t>
              </a:r>
              <a:r>
                <a:rPr kumimoji="1" lang="ko-KR" altLang="en-US" sz="1500" dirty="0"/>
                <a:t>의료영상 </a:t>
              </a:r>
              <a:r>
                <a:rPr kumimoji="1" lang="ko-KR" altLang="en-US" sz="1500" dirty="0" err="1"/>
                <a:t>화질개선</a:t>
              </a:r>
              <a:r>
                <a:rPr kumimoji="1" lang="ko-KR" altLang="en-US" sz="1500" dirty="0"/>
                <a:t> 노력</a:t>
              </a: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542146"/>
              </p:ext>
            </p:extLst>
          </p:nvPr>
        </p:nvGraphicFramePr>
        <p:xfrm>
          <a:off x="2123729" y="3246884"/>
          <a:ext cx="6624737" cy="1228722"/>
        </p:xfrm>
        <a:graphic>
          <a:graphicData uri="http://schemas.openxmlformats.org/drawingml/2006/table">
            <a:tbl>
              <a:tblPr/>
              <a:tblGrid>
                <a:gridCol w="946391">
                  <a:extLst>
                    <a:ext uri="{9D8B030D-6E8A-4147-A177-3AD203B41FA5}">
                      <a16:colId xmlns:a16="http://schemas.microsoft.com/office/drawing/2014/main" val="1410421496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858178020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3399913784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1635432601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3741910887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1103686161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1276472120"/>
                    </a:ext>
                  </a:extLst>
                </a:gridCol>
              </a:tblGrid>
              <a:tr h="204787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검사건수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검사금액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52273"/>
                  </a:ext>
                </a:extLst>
              </a:tr>
              <a:tr h="204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6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’21.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6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증감율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6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’21.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6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증감율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016523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8,858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6,480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136.7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861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634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161.3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912768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CT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4,999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3,260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153.3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371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123.8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818450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MRI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2,216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1,851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119.7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364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294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114.5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591458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SONO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1,643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 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1,369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120.0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 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135.8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539820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7453992" y="3038763"/>
            <a:ext cx="1474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건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백만원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517733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92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미수행 처방 관리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39"/>
            <a:chOff x="275826" y="3970005"/>
            <a:chExt cx="8545077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4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지속적인 입원 및 외래환자 </a:t>
              </a:r>
              <a:r>
                <a:rPr kumimoji="1" lang="ko-KR" altLang="en-US" sz="1500" dirty="0" err="1"/>
                <a:t>수행율</a:t>
              </a:r>
              <a:r>
                <a:rPr kumimoji="1" lang="ko-KR" altLang="en-US" sz="1500" dirty="0"/>
                <a:t> 향상 관리</a:t>
              </a:r>
              <a:endParaRPr kumimoji="1" lang="en-US" altLang="ko-KR" sz="1500" dirty="0"/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96%(</a:t>
              </a:r>
              <a:r>
                <a:rPr kumimoji="1" lang="ko-KR" altLang="en-US" sz="1600" b="1" dirty="0" err="1"/>
                <a:t>수행율</a:t>
              </a:r>
              <a:r>
                <a:rPr kumimoji="1" lang="en-US" altLang="ko-KR" sz="1600" b="1" dirty="0"/>
                <a:t>)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추진실적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99.2%(103.3%)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/>
                <a:t>입원 및 외래환자 물리치료 및 작업치료 </a:t>
              </a:r>
              <a:r>
                <a:rPr kumimoji="1" lang="ko-KR" altLang="en-US" sz="1600" b="1" dirty="0" err="1"/>
                <a:t>수행율</a:t>
              </a:r>
              <a:r>
                <a:rPr kumimoji="1" lang="ko-KR" altLang="en-US" sz="1600" b="1" dirty="0"/>
                <a:t> 관리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en-US" altLang="ko-KR" sz="1500" dirty="0"/>
                <a:t>2</a:t>
              </a:r>
              <a:r>
                <a:rPr kumimoji="1" lang="ko-KR" altLang="en-US" sz="1500" dirty="0" smtClean="0"/>
                <a:t>분기 </a:t>
              </a:r>
              <a:r>
                <a:rPr kumimoji="1" lang="ko-KR" altLang="en-US" sz="1500" dirty="0"/>
                <a:t>외래환자 물리치료 및 작업치료 </a:t>
              </a:r>
              <a:r>
                <a:rPr kumimoji="1" lang="ko-KR" altLang="en-US" sz="1500" dirty="0" err="1"/>
                <a:t>수행율</a:t>
              </a:r>
              <a:r>
                <a:rPr kumimoji="1" lang="ko-KR" altLang="en-US" sz="1500" dirty="0"/>
                <a:t> </a:t>
              </a:r>
              <a:r>
                <a:rPr kumimoji="1" lang="en-US" altLang="ko-KR" sz="1500" dirty="0"/>
                <a:t>: </a:t>
              </a:r>
              <a:r>
                <a:rPr kumimoji="1" lang="en-US" altLang="ko-KR" sz="1500" dirty="0" smtClean="0"/>
                <a:t>99.2%</a:t>
              </a:r>
              <a:endParaRPr kumimoji="1" lang="en-US" altLang="ko-KR" sz="15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7913503" y="3061194"/>
            <a:ext cx="10215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건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5196630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98600" y="3051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439138"/>
              </p:ext>
            </p:extLst>
          </p:nvPr>
        </p:nvGraphicFramePr>
        <p:xfrm>
          <a:off x="2123728" y="3285927"/>
          <a:ext cx="6629781" cy="1520190"/>
        </p:xfrm>
        <a:graphic>
          <a:graphicData uri="http://schemas.openxmlformats.org/drawingml/2006/table">
            <a:tbl>
              <a:tblPr/>
              <a:tblGrid>
                <a:gridCol w="1427861">
                  <a:extLst>
                    <a:ext uri="{9D8B030D-6E8A-4147-A177-3AD203B41FA5}">
                      <a16:colId xmlns:a16="http://schemas.microsoft.com/office/drawing/2014/main" val="979229824"/>
                    </a:ext>
                  </a:extLst>
                </a:gridCol>
                <a:gridCol w="650240">
                  <a:extLst>
                    <a:ext uri="{9D8B030D-6E8A-4147-A177-3AD203B41FA5}">
                      <a16:colId xmlns:a16="http://schemas.microsoft.com/office/drawing/2014/main" val="1876426281"/>
                    </a:ext>
                  </a:extLst>
                </a:gridCol>
                <a:gridCol w="650240">
                  <a:extLst>
                    <a:ext uri="{9D8B030D-6E8A-4147-A177-3AD203B41FA5}">
                      <a16:colId xmlns:a16="http://schemas.microsoft.com/office/drawing/2014/main" val="2658977403"/>
                    </a:ext>
                  </a:extLst>
                </a:gridCol>
                <a:gridCol w="650240">
                  <a:extLst>
                    <a:ext uri="{9D8B030D-6E8A-4147-A177-3AD203B41FA5}">
                      <a16:colId xmlns:a16="http://schemas.microsoft.com/office/drawing/2014/main" val="3199887758"/>
                    </a:ext>
                  </a:extLst>
                </a:gridCol>
                <a:gridCol w="650240">
                  <a:extLst>
                    <a:ext uri="{9D8B030D-6E8A-4147-A177-3AD203B41FA5}">
                      <a16:colId xmlns:a16="http://schemas.microsoft.com/office/drawing/2014/main" val="3085949977"/>
                    </a:ext>
                  </a:extLst>
                </a:gridCol>
                <a:gridCol w="650240">
                  <a:extLst>
                    <a:ext uri="{9D8B030D-6E8A-4147-A177-3AD203B41FA5}">
                      <a16:colId xmlns:a16="http://schemas.microsoft.com/office/drawing/2014/main" val="88754222"/>
                    </a:ext>
                  </a:extLst>
                </a:gridCol>
                <a:gridCol w="650240">
                  <a:extLst>
                    <a:ext uri="{9D8B030D-6E8A-4147-A177-3AD203B41FA5}">
                      <a16:colId xmlns:a16="http://schemas.microsoft.com/office/drawing/2014/main" val="3488065289"/>
                    </a:ext>
                  </a:extLst>
                </a:gridCol>
                <a:gridCol w="650240">
                  <a:extLst>
                    <a:ext uri="{9D8B030D-6E8A-4147-A177-3AD203B41FA5}">
                      <a16:colId xmlns:a16="http://schemas.microsoft.com/office/drawing/2014/main" val="597619291"/>
                    </a:ext>
                  </a:extLst>
                </a:gridCol>
                <a:gridCol w="650240">
                  <a:extLst>
                    <a:ext uri="{9D8B030D-6E8A-4147-A177-3AD203B41FA5}">
                      <a16:colId xmlns:a16="http://schemas.microsoft.com/office/drawing/2014/main" val="3256266602"/>
                    </a:ext>
                  </a:extLst>
                </a:gridCol>
              </a:tblGrid>
              <a:tr h="3022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687070"/>
                  </a:ext>
                </a:extLst>
              </a:tr>
              <a:tr h="3022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전체 처방 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(A)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9,757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1,775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1,513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1,442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1,594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1,777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1,656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9251676"/>
                  </a:ext>
                </a:extLst>
              </a:tr>
              <a:tr h="3022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수행 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B)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9,676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1,766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1,500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1,429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1,576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1,760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1,645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318625"/>
                  </a:ext>
                </a:extLst>
              </a:tr>
              <a:tr h="3022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미수행 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A-B)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947186"/>
                  </a:ext>
                </a:extLst>
              </a:tr>
              <a:tr h="3022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수행율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98.9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206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13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198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</a:t>
            </a:r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968552" cy="288032"/>
            <a:chOff x="395536" y="1124744"/>
            <a:chExt cx="4968552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7848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kumimoji="1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신속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kumimoji="1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정확한 검사결과 확보</a:t>
              </a:r>
              <a:r>
                <a:rPr kumimoji="1"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의료서비스 강화로 환자 대기시간 단축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내부교육</a:t>
              </a:r>
              <a:r>
                <a:rPr kumimoji="1" lang="ko-KR" altLang="en-US" sz="1500" dirty="0" smtClean="0">
                  <a:latin typeface="+mj-lt"/>
                </a:rPr>
                <a:t> 효율화로 전문성 강화</a:t>
              </a:r>
              <a:endParaRPr kumimoji="1" lang="en-US" altLang="ko-KR" sz="1500" spc="-150" dirty="0" smtClean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2"/>
            <a:chOff x="253491" y="1777002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3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99.2%(</a:t>
              </a:r>
              <a:r>
                <a:rPr kumimoji="1" lang="ko-KR" altLang="en-US" sz="1600" b="1" dirty="0" err="1" smtClean="0">
                  <a:latin typeface="+mj-lt"/>
                </a:rPr>
                <a:t>충족율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99.5%(100.3%)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/>
                <a:t>응</a:t>
              </a:r>
              <a:r>
                <a:rPr kumimoji="1" lang="ko-KR" altLang="en-US" sz="1600" b="1" dirty="0" smtClean="0"/>
                <a:t>급 검사 소요시간</a:t>
              </a:r>
              <a:r>
                <a:rPr kumimoji="1" lang="en-US" altLang="ko-KR" sz="1600" b="1" dirty="0" smtClean="0"/>
                <a:t>(TAT) </a:t>
              </a:r>
              <a:r>
                <a:rPr kumimoji="1" lang="ko-KR" altLang="en-US" sz="1600" b="1" dirty="0" err="1" smtClean="0"/>
                <a:t>충족율</a:t>
              </a:r>
              <a:r>
                <a:rPr kumimoji="1" lang="en-US" altLang="ko-KR" sz="1600" b="1" dirty="0" smtClean="0"/>
                <a:t> </a:t>
              </a:r>
              <a:r>
                <a:rPr kumimoji="1" lang="ko-KR" altLang="en-US" sz="1600" b="1" dirty="0" smtClean="0"/>
                <a:t>관리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2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en-US" altLang="ko-KR" sz="1500" dirty="0" smtClean="0">
                  <a:latin typeface="+mj-lt"/>
                </a:rPr>
                <a:t>TAT </a:t>
              </a:r>
              <a:r>
                <a:rPr kumimoji="1" lang="ko-KR" altLang="en-US" sz="1500" dirty="0" err="1" smtClean="0">
                  <a:latin typeface="+mj-lt"/>
                </a:rPr>
                <a:t>충족율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99.5%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자동분석기</a:t>
              </a:r>
              <a:r>
                <a:rPr kumimoji="1" lang="ko-KR" altLang="en-US" sz="1500" dirty="0" smtClean="0">
                  <a:latin typeface="+mj-lt"/>
                </a:rPr>
                <a:t> 오류 최소화 및 자동화 장비 적극활용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검사실 </a:t>
              </a:r>
              <a:r>
                <a:rPr kumimoji="1" lang="ko-KR" altLang="en-US" sz="1500" dirty="0" err="1" smtClean="0">
                  <a:latin typeface="+mj-lt"/>
                </a:rPr>
                <a:t>직원역량</a:t>
              </a:r>
              <a:r>
                <a:rPr kumimoji="1" lang="ko-KR" altLang="en-US" sz="1500" dirty="0" smtClean="0">
                  <a:latin typeface="+mj-lt"/>
                </a:rPr>
                <a:t> 강화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응급실과 </a:t>
              </a:r>
              <a:r>
                <a:rPr kumimoji="1" lang="ko-KR" altLang="en-US" sz="1500" dirty="0" err="1" smtClean="0"/>
                <a:t>외래채혈실</a:t>
              </a:r>
              <a:r>
                <a:rPr kumimoji="1" lang="ko-KR" altLang="en-US" sz="1500" dirty="0" smtClean="0"/>
                <a:t> 직통으로 연결된 </a:t>
              </a:r>
              <a:r>
                <a:rPr kumimoji="1" lang="ko-KR" altLang="en-US" sz="1500" dirty="0" err="1" smtClean="0"/>
                <a:t>기송관</a:t>
              </a:r>
              <a:r>
                <a:rPr kumimoji="1" lang="ko-KR" altLang="en-US" sz="1500" dirty="0" smtClean="0"/>
                <a:t> 적극 활용</a:t>
              </a:r>
              <a:endParaRPr kumimoji="1" lang="en-US" altLang="ko-KR" sz="15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196630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79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 </a:t>
              </a:r>
              <a:r>
                <a:rPr lang="en-US" altLang="ko-KR" sz="14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21</a:t>
              </a: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-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kumimoji="0" lang="en-US" altLang="ko-KR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kumimoji="0" lang="ko-KR" alt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기획계</a:t>
            </a:r>
            <a:endParaRPr kumimoji="0" lang="ko-KR" altLang="en-US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사업명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: 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만족도 향상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en-US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Q&amp;A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강좌 실시</a:t>
              </a:r>
              <a:r>
                <a:rPr kumimoji="1" lang="en-US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, 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친절교육 실시</a:t>
              </a:r>
              <a:endParaRPr kumimoji="1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고객만족도 향상을 위한 교육자료 배포</a:t>
              </a:r>
              <a:endParaRPr kumimoji="1" lang="en-US" altLang="ko-KR" sz="15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HY헤드라인M" pitchFamily="18" charset="-127"/>
                <a:cs typeface="+mn-cs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사업목표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외부고객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84.9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점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,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내부고객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73.8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점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  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추진실적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: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사업 추진 중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</a:p>
            <a:p>
              <a:pPr marL="0" marR="0" lvl="0" indent="0" algn="l" defTabSz="914400" rtl="0" eaLnBrk="1" fontAlgn="base" latinLnBrk="1" hangingPunct="1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사업방향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외부고객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·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내부고객 만족도 향상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/>
                  <a:ea typeface="HY헤드라인M" panose="02030600000101010101" pitchFamily="18" charset="-127"/>
                  <a:cs typeface="+mn-cs"/>
                </a:rPr>
                <a:t>추진실적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dirty="0" smtClean="0">
                  <a:solidFill>
                    <a:prstClr val="black"/>
                  </a:solidFill>
                  <a:latin typeface="+mj-lt"/>
                </a:rPr>
                <a:t>○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VOS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회신율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100%</a:t>
              </a: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300" dirty="0" smtClean="0">
                  <a:latin typeface="+mj-lt"/>
                </a:rPr>
                <a:t>  </a:t>
              </a:r>
              <a:r>
                <a:rPr kumimoji="1" lang="en-US" altLang="ko-KR" sz="1300" dirty="0" smtClean="0">
                  <a:solidFill>
                    <a:prstClr val="black"/>
                  </a:solidFill>
                  <a:latin typeface="+mj-lt"/>
                </a:rPr>
                <a:t>-</a:t>
              </a:r>
              <a:r>
                <a:rPr kumimoji="1" lang="ko-KR" altLang="en-US" sz="1300" dirty="0" smtClean="0">
                  <a:latin typeface="+mj-lt"/>
                </a:rPr>
                <a:t> 민원처리 </a:t>
              </a:r>
              <a:r>
                <a:rPr kumimoji="1" lang="en-US" altLang="ko-KR" sz="1300" dirty="0" smtClean="0">
                  <a:latin typeface="+mj-lt"/>
                </a:rPr>
                <a:t>: </a:t>
              </a:r>
              <a:r>
                <a:rPr kumimoji="1" lang="ko-KR" altLang="en-US" sz="1300" dirty="0" smtClean="0">
                  <a:latin typeface="+mj-lt"/>
                </a:rPr>
                <a:t>기타문의 </a:t>
              </a:r>
              <a:r>
                <a:rPr kumimoji="1" lang="en-US" altLang="ko-KR" sz="1300" dirty="0">
                  <a:latin typeface="+mj-lt"/>
                </a:rPr>
                <a:t>5</a:t>
              </a:r>
              <a:r>
                <a:rPr kumimoji="1" lang="ko-KR" altLang="en-US" sz="1300" dirty="0" smtClean="0">
                  <a:latin typeface="+mj-lt"/>
                </a:rPr>
                <a:t>건</a:t>
              </a:r>
              <a:r>
                <a:rPr kumimoji="1" lang="en-US" altLang="ko-KR" sz="1300" dirty="0" smtClean="0">
                  <a:latin typeface="+mj-lt"/>
                </a:rPr>
                <a:t>(5</a:t>
              </a:r>
              <a:r>
                <a:rPr kumimoji="1" lang="ko-KR" altLang="en-US" sz="1300" dirty="0" smtClean="0">
                  <a:latin typeface="+mj-lt"/>
                </a:rPr>
                <a:t>건 중 </a:t>
              </a:r>
              <a:r>
                <a:rPr kumimoji="1" lang="en-US" altLang="ko-KR" sz="1300" dirty="0">
                  <a:latin typeface="+mj-lt"/>
                </a:rPr>
                <a:t>5</a:t>
              </a:r>
              <a:r>
                <a:rPr kumimoji="1" lang="ko-KR" altLang="en-US" sz="1300" dirty="0" smtClean="0">
                  <a:latin typeface="+mj-lt"/>
                </a:rPr>
                <a:t>건 회신 완료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endParaRPr kumimoji="1" lang="en-US" altLang="ko-KR" sz="13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  <a:latin typeface="+mj-lt"/>
                </a:rPr>
                <a:t>○ 내부고객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활동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: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동아리 지원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10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개소 지원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,</a:t>
              </a:r>
              <a:r>
                <a:rPr kumimoji="1" lang="en-US" altLang="ko-KR" sz="150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내부고객 소통 강화 </a:t>
              </a:r>
              <a:r>
                <a:rPr kumimoji="1" lang="en-US" altLang="ko-KR" sz="1500" dirty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6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회 실시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  <a:latin typeface="+mj-lt"/>
                </a:rPr>
                <a:t>○ 외부고객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활동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: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친절라운딩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500" dirty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8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회 실시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 (본문)"/>
                  <a:ea typeface="HY헤드라인M" panose="02030600000101010101" pitchFamily="18" charset="-127"/>
                </a:rPr>
                <a:t>주요성과</a:t>
              </a:r>
              <a:endPara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 (본문)"/>
                <a:ea typeface="HY헤드라인M" panose="02030600000101010101" pitchFamily="18" charset="-127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5" name="모서리가 둥근 직사각형 34"/>
          <p:cNvSpPr/>
          <p:nvPr/>
        </p:nvSpPr>
        <p:spPr>
          <a:xfrm>
            <a:off x="4916698" y="1909998"/>
            <a:ext cx="735422" cy="184758"/>
          </a:xfrm>
          <a:prstGeom prst="roundRect">
            <a:avLst/>
          </a:prstGeom>
          <a:solidFill>
            <a:srgbClr val="DCCFEF"/>
          </a:solidFill>
          <a:ln>
            <a:solidFill>
              <a:srgbClr val="DACCEE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미해당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91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 </a:t>
              </a:r>
              <a:r>
                <a:rPr lang="en-US" altLang="ko-KR" sz="14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22</a:t>
              </a: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-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kumimoji="0" lang="en-US" altLang="ko-KR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kumimoji="0" lang="ko-KR" alt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기획계</a:t>
            </a:r>
            <a:endParaRPr kumimoji="0" lang="ko-KR" altLang="en-US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사업명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: </a:t>
              </a: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심혈관센터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활성화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0" cy="1099642"/>
            <a:chOff x="275826" y="3970003"/>
            <a:chExt cx="8545076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○ </a:t>
              </a:r>
              <a:r>
                <a:rPr kumimoji="1" lang="ko-KR" altLang="en-US" sz="1500" spc="-8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병원 운영 정상화에 따른</a:t>
              </a:r>
              <a:r>
                <a:rPr kumimoji="1" lang="ko-KR" altLang="en-US" sz="1500" i="0" u="none" strike="noStrike" kern="1200" cap="none" spc="-8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-8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심혈관질환</a:t>
              </a:r>
              <a:r>
                <a:rPr kumimoji="1" lang="ko-KR" altLang="en-US" sz="1500" spc="-8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-8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환자</a:t>
              </a:r>
              <a:r>
                <a:rPr kumimoji="1" lang="ko-KR" altLang="en-US" sz="1500" i="0" u="none" strike="noStrike" kern="1200" cap="none" spc="-8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입원 서비스</a:t>
              </a:r>
              <a:r>
                <a:rPr kumimoji="1" lang="ko-KR" altLang="en-US" sz="1500" spc="-8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 제공 등 홍보 강화</a:t>
              </a:r>
              <a:endParaRPr kumimoji="1" lang="en-US" altLang="ko-KR" sz="1500" spc="-80" dirty="0" smtClean="0">
                <a:solidFill>
                  <a:prstClr val="black"/>
                </a:solidFill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500" dirty="0" smtClean="0">
                  <a:latin typeface="+mj-lt"/>
                </a:rPr>
                <a:t>○ </a:t>
              </a:r>
              <a:r>
                <a:rPr lang="ko-KR" altLang="en-US" sz="1500" dirty="0" err="1" smtClean="0">
                  <a:latin typeface="+mj-lt"/>
                </a:rPr>
                <a:t>진료권역</a:t>
              </a:r>
              <a:r>
                <a:rPr lang="ko-KR" altLang="en-US" sz="1500" dirty="0" smtClean="0">
                  <a:latin typeface="+mj-lt"/>
                </a:rPr>
                <a:t> 내 심혈관질환에 대한 응급상황 대처능력 향상</a:t>
              </a:r>
              <a:endParaRPr kumimoji="1" lang="en-US" altLang="ko-KR" sz="1500" dirty="0" smtClean="0">
                <a:solidFill>
                  <a:prstClr val="black"/>
                </a:solidFill>
                <a:latin typeface="+mj-lt"/>
                <a:ea typeface="맑은 고딕" panose="020B0503020000020004" pitchFamily="50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1520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사업목표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1,292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백만원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          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</a:t>
              </a:r>
              <a:r>
                <a:rPr kumimoji="1" lang="en-US" altLang="ko-KR" sz="1600" b="1" dirty="0" smtClean="0"/>
                <a:t>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364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(28.1%)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사업방향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심혈관센터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수익증대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/>
                  <a:ea typeface="HY헤드라인M" panose="02030600000101010101" pitchFamily="18" charset="-127"/>
                  <a:cs typeface="+mn-cs"/>
                </a:rPr>
                <a:t>추진실적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○</a:t>
              </a:r>
              <a:r>
                <a:rPr kumimoji="1" lang="en-US" altLang="ko-KR" sz="1500" dirty="0" smtClean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  <a:latin typeface="+mj-lt"/>
                </a:rPr>
                <a:t>진료수익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kumimoji="1" lang="en-US" altLang="ko-KR" sz="1500" dirty="0" smtClean="0">
                  <a:solidFill>
                    <a:prstClr val="black"/>
                  </a:solidFill>
                  <a:latin typeface="+mj-lt"/>
                </a:rPr>
                <a:t>: 364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백만원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○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진료인원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: </a:t>
              </a:r>
              <a:r>
                <a:rPr kumimoji="1" lang="en-US" altLang="ko-KR" sz="150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1,934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명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○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지역 내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심혈관질환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환자 검진을 통한 예방관리 시스템 구축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 (본문)"/>
                  <a:ea typeface="HY헤드라인M" panose="02030600000101010101" pitchFamily="18" charset="-127"/>
                </a:rPr>
                <a:t>주요성과</a:t>
              </a:r>
              <a:endPara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 (본문)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332366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1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23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06366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임직원 역량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맑은 고딕 (본문)"/>
                </a:rPr>
                <a:t>국립중앙의료원 </a:t>
              </a:r>
              <a:r>
                <a:rPr kumimoji="1" lang="ko-KR" altLang="en-US" sz="1500" dirty="0" err="1" smtClean="0">
                  <a:latin typeface="맑은 고딕 (본문)"/>
                </a:rPr>
                <a:t>의사직</a:t>
              </a:r>
              <a:r>
                <a:rPr lang="en-US" altLang="ko-KR" sz="1500" dirty="0" smtClean="0">
                  <a:latin typeface="맑은 고딕 (본문)"/>
                </a:rPr>
                <a:t>·</a:t>
              </a:r>
              <a:r>
                <a:rPr lang="ko-KR" altLang="en-US" sz="1500" dirty="0" err="1" smtClean="0">
                  <a:latin typeface="맑은 고딕 (본문)"/>
                </a:rPr>
                <a:t>간호직</a:t>
              </a:r>
              <a:r>
                <a:rPr lang="ko-KR" altLang="en-US" sz="1500" dirty="0" smtClean="0">
                  <a:latin typeface="맑은 고딕 (본문)"/>
                </a:rPr>
                <a:t> </a:t>
              </a:r>
              <a:r>
                <a:rPr lang="ko-KR" altLang="en-US" sz="1500" dirty="0" err="1" smtClean="0">
                  <a:latin typeface="맑은 고딕 (본문)"/>
                </a:rPr>
                <a:t>임상교육</a:t>
              </a:r>
              <a:r>
                <a:rPr lang="ko-KR" altLang="en-US" sz="1500" dirty="0" smtClean="0">
                  <a:latin typeface="맑은 고딕 (본문)"/>
                </a:rPr>
                <a:t> 참여 적극 독려</a:t>
              </a:r>
              <a:endParaRPr kumimoji="1" lang="en-US" altLang="ko-KR" sz="1500" dirty="0" smtClean="0">
                <a:latin typeface="맑은 고딕 (본문)"/>
              </a:endParaRPr>
            </a:p>
            <a:p>
              <a:pPr algn="dist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spc="-150" dirty="0">
                  <a:latin typeface="+mj-lt"/>
                </a:rPr>
                <a:t>7</a:t>
              </a:r>
              <a:r>
                <a:rPr kumimoji="1" lang="ko-KR" altLang="en-US" sz="1500" spc="-150" dirty="0" smtClean="0">
                  <a:latin typeface="+mj-lt"/>
                </a:rPr>
                <a:t>월 </a:t>
              </a:r>
              <a:r>
                <a:rPr kumimoji="1" lang="ko-KR" altLang="en-US" sz="1500" spc="-150" dirty="0">
                  <a:latin typeface="+mj-lt"/>
                </a:rPr>
                <a:t>중 교육업체 계약 통한 </a:t>
              </a:r>
              <a:r>
                <a:rPr kumimoji="1" lang="en-US" altLang="ko-KR" sz="1500" spc="-150" dirty="0" smtClean="0">
                  <a:latin typeface="+mj-lt"/>
                </a:rPr>
                <a:t>CS</a:t>
              </a:r>
              <a:r>
                <a:rPr kumimoji="1" lang="ko-KR" altLang="en-US" sz="1500" spc="-150" dirty="0" smtClean="0">
                  <a:latin typeface="+mj-lt"/>
                </a:rPr>
                <a:t>교육 및 </a:t>
              </a:r>
              <a:r>
                <a:rPr kumimoji="1" lang="ko-KR" altLang="en-US" sz="1500" spc="-150" dirty="0" err="1" smtClean="0">
                  <a:latin typeface="+mj-lt"/>
                </a:rPr>
                <a:t>직원소통</a:t>
              </a:r>
              <a:r>
                <a:rPr kumimoji="1" lang="ko-KR" altLang="en-US" sz="1500" spc="-150" dirty="0" smtClean="0">
                  <a:latin typeface="+mj-lt"/>
                </a:rPr>
                <a:t> 워크숍 등 </a:t>
              </a:r>
              <a:r>
                <a:rPr kumimoji="1" lang="ko-KR" altLang="en-US" sz="1500" spc="-150" dirty="0" err="1" smtClean="0">
                  <a:latin typeface="+mj-lt"/>
                </a:rPr>
                <a:t>미진항목</a:t>
              </a:r>
              <a:r>
                <a:rPr kumimoji="1" lang="ko-KR" altLang="en-US" sz="1500" spc="-150" dirty="0" smtClean="0">
                  <a:latin typeface="+mj-lt"/>
                </a:rPr>
                <a:t> 교육 진행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lt"/>
                </a:rPr>
                <a:t>○ </a:t>
              </a:r>
              <a:r>
                <a:rPr kumimoji="1" lang="ko-KR" altLang="en-US" sz="1600" b="1" dirty="0" err="1">
                  <a:latin typeface="+mj-lt"/>
                </a:rPr>
                <a:t>사업목표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en-US" altLang="ko-KR" sz="1600" b="1" dirty="0">
                  <a:latin typeface="+mj-lt"/>
                </a:rPr>
                <a:t>: </a:t>
              </a:r>
              <a:r>
                <a:rPr kumimoji="1" lang="en-US" altLang="ko-KR" sz="1600" b="1" dirty="0" smtClean="0">
                  <a:latin typeface="+mj-lt"/>
                </a:rPr>
                <a:t>6,625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3,314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(50.0%)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사업방향 </a:t>
              </a:r>
              <a:r>
                <a:rPr kumimoji="1" lang="en-US" altLang="ko-KR" sz="1600" b="1" dirty="0">
                  <a:solidFill>
                    <a:prstClr val="black"/>
                  </a:solidFill>
                </a:rPr>
                <a:t>: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의료기관 </a:t>
              </a:r>
              <a:r>
                <a:rPr kumimoji="1" lang="ko-KR" altLang="en-US" sz="1600" b="1" dirty="0" err="1" smtClean="0">
                  <a:solidFill>
                    <a:prstClr val="black"/>
                  </a:solidFill>
                </a:rPr>
                <a:t>인증필수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등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9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개 교육</a:t>
              </a:r>
              <a:endParaRPr kumimoji="1" lang="en-US" altLang="ko-KR" sz="1600" b="1" dirty="0">
                <a:solidFill>
                  <a:prstClr val="black"/>
                </a:solidFill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2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ko-KR" altLang="en-US" sz="1500" dirty="0" err="1" smtClean="0">
                  <a:latin typeface="+mj-lt"/>
                </a:rPr>
                <a:t>교육인원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3,314</a:t>
              </a:r>
              <a:r>
                <a:rPr kumimoji="1" lang="ko-KR" altLang="en-US" sz="1500" dirty="0" smtClean="0">
                  <a:latin typeface="+mj-lt"/>
                </a:rPr>
                <a:t>명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사이버 </a:t>
              </a:r>
              <a:r>
                <a:rPr kumimoji="1" lang="ko-KR" altLang="en-US" sz="1500" dirty="0">
                  <a:latin typeface="+mj-lt"/>
                </a:rPr>
                <a:t>청</a:t>
              </a:r>
              <a:r>
                <a:rPr kumimoji="1" lang="ko-KR" altLang="en-US" sz="1500" dirty="0" smtClean="0">
                  <a:latin typeface="+mj-lt"/>
                </a:rPr>
                <a:t>렴교육 미 이수자 </a:t>
              </a:r>
              <a:r>
                <a:rPr kumimoji="1" lang="ko-KR" altLang="en-US" sz="1500" dirty="0" err="1" smtClean="0">
                  <a:latin typeface="+mj-lt"/>
                </a:rPr>
                <a:t>문자연락을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ko-KR" altLang="en-US" sz="1500" dirty="0">
                  <a:latin typeface="+mj-lt"/>
                </a:rPr>
                <a:t>통한 협조 </a:t>
              </a:r>
              <a:r>
                <a:rPr kumimoji="1" lang="ko-KR" altLang="en-US" sz="1500" dirty="0" smtClean="0">
                  <a:latin typeface="+mj-lt"/>
                </a:rPr>
                <a:t>요청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95059" y="2996952"/>
            <a:ext cx="831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명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570166"/>
              </p:ext>
            </p:extLst>
          </p:nvPr>
        </p:nvGraphicFramePr>
        <p:xfrm>
          <a:off x="2135320" y="3243171"/>
          <a:ext cx="6613144" cy="1220724"/>
        </p:xfrm>
        <a:graphic>
          <a:graphicData uri="http://schemas.openxmlformats.org/drawingml/2006/table">
            <a:tbl>
              <a:tblPr/>
              <a:tblGrid>
                <a:gridCol w="2228342">
                  <a:extLst>
                    <a:ext uri="{9D8B030D-6E8A-4147-A177-3AD203B41FA5}">
                      <a16:colId xmlns:a16="http://schemas.microsoft.com/office/drawing/2014/main" val="1108109463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86902676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728387117"/>
                    </a:ext>
                  </a:extLst>
                </a:gridCol>
                <a:gridCol w="2228342">
                  <a:extLst>
                    <a:ext uri="{9D8B030D-6E8A-4147-A177-3AD203B41FA5}">
                      <a16:colId xmlns:a16="http://schemas.microsoft.com/office/drawing/2014/main" val="2870564370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1275791225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80553764"/>
                    </a:ext>
                  </a:extLst>
                </a:gridCol>
              </a:tblGrid>
              <a:tr h="1989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사업명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인원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사업명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인원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395520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법정교육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2,100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718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윤리교육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700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335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806165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인증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교육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691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Q&amp;A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강좌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429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456529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특성화교육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기타교육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보수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직무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의료인력교육 등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1,795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1,098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771075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CS(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친절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교육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직원 소통 워크숍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820089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신규직원교육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</a:t>
                      </a:r>
                      <a:r>
                        <a:rPr lang="ko-KR" altLang="en-US" sz="1100" b="1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6,625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3,314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933673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517733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7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경리계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공동구매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남원</a:t>
              </a:r>
              <a:r>
                <a:rPr lang="en-US" altLang="ko-KR" sz="1500" dirty="0" smtClean="0">
                  <a:latin typeface="맑은 고딕 (본문)"/>
                </a:rPr>
                <a:t>·</a:t>
              </a:r>
              <a:r>
                <a:rPr kumimoji="1" lang="ko-KR" altLang="en-US" sz="1500" dirty="0" err="1" smtClean="0">
                  <a:latin typeface="+mj-lt"/>
                </a:rPr>
                <a:t>군산의료원</a:t>
              </a:r>
              <a:r>
                <a:rPr kumimoji="1" lang="ko-KR" altLang="en-US" sz="1500" dirty="0" smtClean="0">
                  <a:latin typeface="+mj-lt"/>
                </a:rPr>
                <a:t> 공동구매 대상품목 확정 후 공동구매 추진 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의료원 윤번제 시행으로 원가 절감 및 업무의 효율성 강화</a:t>
              </a: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360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409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(113.6%)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공동구매 </a:t>
              </a:r>
              <a:r>
                <a:rPr kumimoji="1" lang="ko-KR" altLang="en-US" sz="1600" b="1" dirty="0" err="1" smtClean="0"/>
                <a:t>절감액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공동구매 </a:t>
              </a:r>
              <a:r>
                <a:rPr kumimoji="1" lang="ko-KR" altLang="en-US" sz="1500" dirty="0" err="1" smtClean="0">
                  <a:latin typeface="+mj-lt"/>
                </a:rPr>
                <a:t>절감액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409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r>
                <a:rPr kumimoji="1" lang="en-US" altLang="ko-KR" sz="1500" dirty="0" smtClean="0">
                  <a:latin typeface="+mj-lt"/>
                </a:rPr>
                <a:t>(</a:t>
              </a:r>
              <a:r>
                <a:rPr kumimoji="1" lang="ko-KR" altLang="en-US" sz="1500" dirty="0" smtClean="0">
                  <a:latin typeface="+mj-lt"/>
                </a:rPr>
                <a:t>목표대비 </a:t>
              </a:r>
              <a:r>
                <a:rPr kumimoji="1" lang="en-US" altLang="ko-KR" sz="1500" dirty="0" smtClean="0">
                  <a:latin typeface="+mj-lt"/>
                </a:rPr>
                <a:t>113.6% </a:t>
              </a:r>
              <a:r>
                <a:rPr kumimoji="1" lang="ko-KR" altLang="en-US" sz="1500" dirty="0" smtClean="0">
                  <a:latin typeface="+mj-lt"/>
                </a:rPr>
                <a:t>달성</a:t>
              </a:r>
              <a:r>
                <a:rPr kumimoji="1" lang="en-US" altLang="ko-KR" sz="1500" dirty="0">
                  <a:latin typeface="+mj-lt"/>
                </a:rPr>
                <a:t>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34731" y="2996952"/>
            <a:ext cx="1408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백만원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737243"/>
              </p:ext>
            </p:extLst>
          </p:nvPr>
        </p:nvGraphicFramePr>
        <p:xfrm>
          <a:off x="2123726" y="3212976"/>
          <a:ext cx="6624739" cy="1512168"/>
        </p:xfrm>
        <a:graphic>
          <a:graphicData uri="http://schemas.openxmlformats.org/drawingml/2006/table">
            <a:tbl>
              <a:tblPr/>
              <a:tblGrid>
                <a:gridCol w="698590">
                  <a:extLst>
                    <a:ext uri="{9D8B030D-6E8A-4147-A177-3AD203B41FA5}">
                      <a16:colId xmlns:a16="http://schemas.microsoft.com/office/drawing/2014/main" val="1214661298"/>
                    </a:ext>
                  </a:extLst>
                </a:gridCol>
                <a:gridCol w="864669">
                  <a:extLst>
                    <a:ext uri="{9D8B030D-6E8A-4147-A177-3AD203B41FA5}">
                      <a16:colId xmlns:a16="http://schemas.microsoft.com/office/drawing/2014/main" val="3811669513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3258085997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2134535600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1383084382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777489669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3389493265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3961250196"/>
                    </a:ext>
                  </a:extLst>
                </a:gridCol>
              </a:tblGrid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합계</a:t>
                      </a:r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약품비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위생재료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수술재료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방사선재료</a:t>
                      </a: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검사재료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장의용품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11176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절감금액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409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259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03309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견적금액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3,180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1,454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375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8019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계약금액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2,771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1,195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654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365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270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462018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556670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14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kumimoji="1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현대화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(</a:t>
              </a:r>
              <a:r>
                <a:rPr kumimoji="1" lang="ko-KR" altLang="en-US" sz="1500" dirty="0">
                  <a:latin typeface="+mj-lt"/>
                </a:rPr>
                <a:t>시설</a:t>
              </a:r>
              <a:r>
                <a:rPr kumimoji="1" lang="en-US" altLang="ko-KR" sz="1500" dirty="0" smtClean="0">
                  <a:latin typeface="+mj-lt"/>
                </a:rPr>
                <a:t>) </a:t>
              </a:r>
              <a:r>
                <a:rPr kumimoji="1" lang="ko-KR" altLang="en-US" sz="1500" dirty="0" smtClean="0">
                  <a:latin typeface="+mj-lt"/>
                </a:rPr>
                <a:t>편의</a:t>
              </a:r>
              <a:r>
                <a:rPr kumimoji="1" lang="en-US" altLang="ko-KR" sz="1500" dirty="0">
                  <a:latin typeface="+mj-lt"/>
                </a:rPr>
                <a:t>·</a:t>
              </a:r>
              <a:r>
                <a:rPr kumimoji="1" lang="ko-KR" altLang="en-US" sz="1500" dirty="0">
                  <a:latin typeface="+mj-lt"/>
                </a:rPr>
                <a:t>안전시설 보강 </a:t>
              </a:r>
              <a:r>
                <a:rPr kumimoji="1" lang="ko-KR" altLang="en-US" sz="1500" dirty="0" smtClean="0">
                  <a:latin typeface="+mj-lt"/>
                </a:rPr>
                <a:t>실시 설계 진행</a:t>
              </a:r>
              <a:r>
                <a:rPr kumimoji="1" lang="en-US" altLang="ko-KR" sz="1500" dirty="0" smtClean="0">
                  <a:latin typeface="+mj-lt"/>
                </a:rPr>
                <a:t>(’22.07</a:t>
              </a:r>
              <a:r>
                <a:rPr kumimoji="1" lang="ko-KR" altLang="en-US" sz="1500" dirty="0" smtClean="0">
                  <a:latin typeface="+mj-lt"/>
                </a:rPr>
                <a:t>월</a:t>
              </a:r>
              <a:r>
                <a:rPr kumimoji="1" lang="en-US" altLang="ko-KR" sz="1500" dirty="0">
                  <a:latin typeface="+mj-lt"/>
                </a:rPr>
                <a:t>)</a:t>
              </a:r>
            </a:p>
            <a:p>
              <a:pPr algn="dist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(</a:t>
              </a:r>
              <a:r>
                <a:rPr kumimoji="1" lang="ko-KR" altLang="en-US" sz="1500" dirty="0">
                  <a:latin typeface="+mj-lt"/>
                </a:rPr>
                <a:t>장비</a:t>
              </a:r>
              <a:r>
                <a:rPr kumimoji="1" lang="en-US" altLang="ko-KR" sz="1500" dirty="0" smtClean="0">
                  <a:latin typeface="+mj-lt"/>
                </a:rPr>
                <a:t>) </a:t>
              </a:r>
              <a:r>
                <a:rPr kumimoji="1" lang="ko-KR" altLang="en-US" sz="1500" kern="0" spc="-100" dirty="0" err="1" smtClean="0">
                  <a:latin typeface="+mj-lt"/>
                </a:rPr>
                <a:t>감염병</a:t>
              </a:r>
              <a:r>
                <a:rPr kumimoji="1" lang="ko-KR" altLang="en-US" sz="1500" kern="0" spc="-100" dirty="0" smtClean="0">
                  <a:latin typeface="+mj-lt"/>
                </a:rPr>
                <a:t> 대응 </a:t>
              </a:r>
              <a:r>
                <a:rPr kumimoji="1" lang="en-US" altLang="ko-KR" sz="1500" kern="0" spc="-100" dirty="0" smtClean="0">
                  <a:latin typeface="+mj-lt"/>
                </a:rPr>
                <a:t>CT</a:t>
              </a:r>
              <a:r>
                <a:rPr kumimoji="1" lang="ko-KR" altLang="en-US" sz="1500" kern="0" spc="-100" dirty="0" smtClean="0">
                  <a:latin typeface="+mj-lt"/>
                </a:rPr>
                <a:t>장비 보강에 따른 제품 사양서 검토 및 구입 의뢰</a:t>
              </a:r>
              <a:r>
                <a:rPr kumimoji="1" lang="en-US" altLang="ko-KR" sz="1500" kern="0" spc="-100" dirty="0" smtClean="0">
                  <a:latin typeface="+mj-lt"/>
                </a:rPr>
                <a:t>(’22.07</a:t>
              </a:r>
              <a:r>
                <a:rPr kumimoji="1" lang="ko-KR" altLang="en-US" sz="1500" kern="0" spc="-100" dirty="0" smtClean="0">
                  <a:latin typeface="+mj-lt"/>
                </a:rPr>
                <a:t>월</a:t>
              </a:r>
              <a:r>
                <a:rPr kumimoji="1" lang="en-US" altLang="ko-KR" sz="1500" kern="0" spc="-100" dirty="0" smtClean="0">
                  <a:latin typeface="+mj-lt"/>
                </a:rPr>
                <a:t>)</a:t>
              </a:r>
              <a:endParaRPr kumimoji="1" lang="en-US" altLang="ko-KR" sz="1500" kern="0" spc="-100" dirty="0">
                <a:latin typeface="맑은 고딕 (본문)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ea"/>
                </a:rPr>
                <a:t>○ </a:t>
              </a:r>
              <a:r>
                <a:rPr kumimoji="1" lang="ko-KR" altLang="en-US" sz="1600" b="1" dirty="0" err="1">
                  <a:latin typeface="+mj-ea"/>
                </a:rPr>
                <a:t>사업목표</a:t>
              </a:r>
              <a:r>
                <a:rPr kumimoji="1" lang="ko-KR" altLang="en-US" sz="1600" b="1" dirty="0">
                  <a:latin typeface="+mj-ea"/>
                </a:rPr>
                <a:t> </a:t>
              </a:r>
              <a:r>
                <a:rPr kumimoji="1" lang="en-US" altLang="ko-KR" sz="1600" b="1" dirty="0">
                  <a:latin typeface="+mj-ea"/>
                </a:rPr>
                <a:t>: 100</a:t>
              </a:r>
              <a:r>
                <a:rPr kumimoji="1" lang="en-US" altLang="ko-KR" sz="1600" b="1" dirty="0" smtClean="0">
                  <a:latin typeface="+mj-ea"/>
                </a:rPr>
                <a:t>%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403</a:t>
              </a:r>
              <a:r>
                <a:rPr kumimoji="1" lang="ko-KR" altLang="en-US" sz="1600" b="1" dirty="0" smtClean="0"/>
                <a:t>만원</a:t>
              </a:r>
              <a:r>
                <a:rPr kumimoji="1" lang="en-US" altLang="ko-KR" sz="1600" b="1" dirty="0" smtClean="0"/>
                <a:t>(4.63%)</a:t>
              </a:r>
              <a:endParaRPr kumimoji="1" lang="en-US" altLang="ko-KR" sz="1600" b="1" dirty="0">
                <a:latin typeface="+mj-ea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ea"/>
                </a:rPr>
                <a:t>○ 사업방향 </a:t>
              </a:r>
              <a:r>
                <a:rPr kumimoji="1" lang="en-US" altLang="ko-KR" sz="1600" b="1" dirty="0">
                  <a:latin typeface="+mj-ea"/>
                </a:rPr>
                <a:t>: </a:t>
              </a:r>
              <a:r>
                <a:rPr kumimoji="1" lang="ko-KR" altLang="en-US" sz="1600" b="1" dirty="0">
                  <a:latin typeface="+mj-ea"/>
                </a:rPr>
                <a:t>보조금 </a:t>
              </a:r>
              <a:r>
                <a:rPr kumimoji="1" lang="ko-KR" altLang="en-US" sz="1600" b="1" dirty="0" err="1">
                  <a:latin typeface="+mj-ea"/>
                </a:rPr>
                <a:t>집행율</a:t>
              </a:r>
              <a:endParaRPr kumimoji="1" lang="en-US" altLang="ko-KR" sz="1600" b="1" dirty="0">
                <a:latin typeface="+mj-ea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사업비 </a:t>
              </a:r>
              <a:r>
                <a:rPr kumimoji="1" lang="ko-KR" altLang="en-US" sz="1500" dirty="0">
                  <a:latin typeface="+mj-lt"/>
                </a:rPr>
                <a:t>집행 금액 </a:t>
              </a:r>
              <a:r>
                <a:rPr kumimoji="1" lang="en-US" altLang="ko-KR" sz="1500" dirty="0">
                  <a:latin typeface="+mj-lt"/>
                </a:rPr>
                <a:t>: </a:t>
              </a:r>
              <a:r>
                <a:rPr kumimoji="1" lang="en-US" altLang="ko-KR" sz="1500" dirty="0" smtClean="0">
                  <a:latin typeface="+mj-lt"/>
                </a:rPr>
                <a:t>403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722768" y="3025527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맑은 고딕 (본문)"/>
              </a:rPr>
              <a:t>(</a:t>
            </a:r>
            <a:r>
              <a:rPr lang="ko-KR" altLang="en-US" sz="1000" dirty="0" smtClean="0">
                <a:latin typeface="맑은 고딕 (본문)"/>
              </a:rPr>
              <a:t>단위 </a:t>
            </a:r>
            <a:r>
              <a:rPr lang="en-US" altLang="ko-KR" sz="1000" dirty="0" smtClean="0">
                <a:latin typeface="맑은 고딕 (본문)"/>
              </a:rPr>
              <a:t>: </a:t>
            </a:r>
            <a:r>
              <a:rPr lang="ko-KR" altLang="en-US" sz="1000" dirty="0" smtClean="0">
                <a:latin typeface="맑은 고딕 (본문)"/>
              </a:rPr>
              <a:t>백만원</a:t>
            </a:r>
            <a:r>
              <a:rPr lang="en-US" altLang="ko-KR" sz="1000" dirty="0" smtClean="0">
                <a:latin typeface="맑은 고딕 (본문)"/>
              </a:rPr>
              <a:t>)</a:t>
            </a:r>
            <a:endParaRPr lang="ko-KR" altLang="en-US" sz="1000" dirty="0">
              <a:latin typeface="맑은 고딕 (본문)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107021"/>
              </p:ext>
            </p:extLst>
          </p:nvPr>
        </p:nvGraphicFramePr>
        <p:xfrm>
          <a:off x="2104333" y="3243173"/>
          <a:ext cx="6572123" cy="1481970"/>
        </p:xfrm>
        <a:graphic>
          <a:graphicData uri="http://schemas.openxmlformats.org/drawingml/2006/table">
            <a:tbl>
              <a:tblPr/>
              <a:tblGrid>
                <a:gridCol w="2467667">
                  <a:extLst>
                    <a:ext uri="{9D8B030D-6E8A-4147-A177-3AD203B41FA5}">
                      <a16:colId xmlns:a16="http://schemas.microsoft.com/office/drawing/2014/main" val="1004212535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2376833677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548164048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3550458509"/>
                    </a:ext>
                  </a:extLst>
                </a:gridCol>
              </a:tblGrid>
              <a:tr h="2450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예산액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집행금액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04370"/>
                  </a:ext>
                </a:extLst>
              </a:tr>
              <a:tr h="2450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8,690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667954"/>
                  </a:ext>
                </a:extLst>
              </a:tr>
              <a:tr h="345852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의료진 숙소 증축공사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6,400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공사 선금 지급 및 관급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자재비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32089"/>
                  </a:ext>
                </a:extLst>
              </a:tr>
              <a:tr h="245045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편의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안전시설 보강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1,000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기본설계 심의 진행 중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971590"/>
                  </a:ext>
                </a:extLst>
              </a:tr>
              <a:tr h="400983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장비 보강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altLang="ko-KR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Cryo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Therapy Unit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등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종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품목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1,290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Cryo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Therapy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Unit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등 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종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검수완료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153906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116342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67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관리계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신재생에너지 활용을 통한 에너지 절약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지열 </a:t>
              </a:r>
              <a:r>
                <a:rPr kumimoji="1" lang="ko-KR" altLang="en-US" sz="1500" dirty="0" smtClean="0">
                  <a:latin typeface="+mj-lt"/>
                </a:rPr>
                <a:t>냉</a:t>
              </a:r>
              <a:r>
                <a:rPr lang="en-US" altLang="ko-KR" sz="1500" dirty="0" smtClean="0">
                  <a:latin typeface="맑은 고딕 (본문)"/>
                </a:rPr>
                <a:t>·</a:t>
              </a:r>
              <a:r>
                <a:rPr kumimoji="1" lang="ko-KR" altLang="en-US" sz="1500" dirty="0" smtClean="0">
                  <a:latin typeface="+mj-lt"/>
                </a:rPr>
                <a:t>난방시스템</a:t>
              </a:r>
              <a:r>
                <a:rPr kumimoji="1" lang="en-US" altLang="ko-KR" sz="1500" dirty="0">
                  <a:latin typeface="+mj-lt"/>
                </a:rPr>
                <a:t>, LED, </a:t>
              </a:r>
              <a:r>
                <a:rPr kumimoji="1" lang="ko-KR" altLang="en-US" sz="1500" dirty="0" err="1">
                  <a:latin typeface="+mj-lt"/>
                </a:rPr>
                <a:t>하이브리드</a:t>
              </a:r>
              <a:r>
                <a:rPr kumimoji="1" lang="ko-KR" altLang="en-US" sz="1500" dirty="0">
                  <a:latin typeface="+mj-lt"/>
                </a:rPr>
                <a:t> 가로등 등 탄소저감 활동 </a:t>
              </a:r>
              <a:r>
                <a:rPr kumimoji="1" lang="ko-KR" altLang="en-US" sz="1500" dirty="0" smtClean="0">
                  <a:latin typeface="+mj-lt"/>
                </a:rPr>
                <a:t>수행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태양광발전설비 설치 및 </a:t>
              </a:r>
              <a:r>
                <a:rPr kumimoji="1" lang="ko-KR" altLang="en-US" sz="1500" dirty="0" err="1">
                  <a:latin typeface="+mj-lt"/>
                </a:rPr>
                <a:t>주차환경</a:t>
              </a:r>
              <a:r>
                <a:rPr kumimoji="1" lang="ko-KR" altLang="en-US" sz="1500" dirty="0">
                  <a:latin typeface="+mj-lt"/>
                </a:rPr>
                <a:t> 개선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194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120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(61.8%)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err="1"/>
                <a:t>예산절감액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에너지 </a:t>
              </a:r>
              <a:r>
                <a:rPr kumimoji="1" lang="ko-KR" altLang="en-US" sz="1500" dirty="0" err="1" smtClean="0">
                  <a:latin typeface="+mj-lt"/>
                </a:rPr>
                <a:t>절감금액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120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21885" y="305410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백만원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5321347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86465"/>
              </p:ext>
            </p:extLst>
          </p:nvPr>
        </p:nvGraphicFramePr>
        <p:xfrm>
          <a:off x="2123729" y="3281273"/>
          <a:ext cx="6624736" cy="1193939"/>
        </p:xfrm>
        <a:graphic>
          <a:graphicData uri="http://schemas.openxmlformats.org/drawingml/2006/table">
            <a:tbl>
              <a:tblPr/>
              <a:tblGrid>
                <a:gridCol w="828092">
                  <a:extLst>
                    <a:ext uri="{9D8B030D-6E8A-4147-A177-3AD203B41FA5}">
                      <a16:colId xmlns:a16="http://schemas.microsoft.com/office/drawing/2014/main" val="494929437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1024756609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1969141891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764608825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3348965048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675560976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1474940888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1718670463"/>
                    </a:ext>
                  </a:extLst>
                </a:gridCol>
              </a:tblGrid>
              <a:tr h="5673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비고</a:t>
                      </a:r>
                      <a:endParaRPr lang="ko-KR" altLang="en-US" sz="1100" b="1" kern="0" spc="0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066560"/>
                  </a:ext>
                </a:extLst>
              </a:tr>
              <a:tr h="6265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절감금액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120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51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100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55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개인미수금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회수율 제고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2" cy="1099640"/>
            <a:chOff x="275826" y="3970005"/>
            <a:chExt cx="8545078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20" y="3970005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t" anchorCtr="0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미수 발생 즉시 납부 통보 및 지속적 관리 강화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분기별 업무협력으로 </a:t>
              </a:r>
              <a:r>
                <a:rPr kumimoji="1" lang="ko-KR" altLang="en-US" sz="1500" dirty="0" err="1" smtClean="0">
                  <a:latin typeface="+mj-lt"/>
                </a:rPr>
                <a:t>처방오류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  <a:r>
                <a:rPr kumimoji="1" lang="ko-KR" altLang="en-US" sz="1500" dirty="0" err="1" smtClean="0">
                  <a:latin typeface="+mj-lt"/>
                </a:rPr>
                <a:t>유형변경</a:t>
              </a:r>
              <a:r>
                <a:rPr kumimoji="1" lang="ko-KR" altLang="en-US" sz="1500" dirty="0" smtClean="0">
                  <a:latin typeface="+mj-lt"/>
                </a:rPr>
                <a:t> 등 </a:t>
              </a:r>
              <a:r>
                <a:rPr kumimoji="1" lang="ko-KR" altLang="en-US" sz="1500" dirty="0" err="1" smtClean="0">
                  <a:latin typeface="+mj-lt"/>
                </a:rPr>
                <a:t>미수발생</a:t>
              </a:r>
              <a:r>
                <a:rPr kumimoji="1" lang="ko-KR" altLang="en-US" sz="1500" dirty="0" smtClean="0">
                  <a:latin typeface="+mj-lt"/>
                </a:rPr>
                <a:t> 오류 최소화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96.0%      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89.8%(93.5%)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err="1" smtClean="0"/>
                <a:t>개인미수금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smtClean="0"/>
                <a:t>회수율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진료비 </a:t>
              </a:r>
              <a:r>
                <a:rPr kumimoji="1" lang="ko-KR" altLang="en-US" sz="1500" dirty="0">
                  <a:latin typeface="+mj-lt"/>
                </a:rPr>
                <a:t>지원사업 연계 </a:t>
              </a:r>
              <a:r>
                <a:rPr kumimoji="1" lang="en-US" altLang="ko-KR" sz="1500" dirty="0">
                  <a:latin typeface="+mj-lt"/>
                </a:rPr>
                <a:t>: </a:t>
              </a:r>
              <a:r>
                <a:rPr kumimoji="1" lang="en-US" altLang="ko-KR" sz="1500" dirty="0" smtClean="0">
                  <a:latin typeface="+mj-lt"/>
                </a:rPr>
                <a:t>11</a:t>
              </a:r>
              <a:r>
                <a:rPr kumimoji="1" lang="ko-KR" altLang="en-US" sz="1500" dirty="0" smtClean="0">
                  <a:latin typeface="+mj-lt"/>
                </a:rPr>
                <a:t>건 </a:t>
              </a:r>
              <a:r>
                <a:rPr kumimoji="1" lang="en-US" altLang="ko-KR" sz="1500" dirty="0">
                  <a:latin typeface="+mj-lt"/>
                </a:rPr>
                <a:t>/ </a:t>
              </a:r>
              <a:r>
                <a:rPr kumimoji="1" lang="en-US" altLang="ko-KR" sz="1500" dirty="0" smtClean="0">
                  <a:latin typeface="+mj-lt"/>
                </a:rPr>
                <a:t>78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개인미수자</a:t>
              </a:r>
              <a:r>
                <a:rPr kumimoji="1" lang="ko-KR" altLang="en-US" sz="1500" dirty="0" smtClean="0">
                  <a:latin typeface="+mj-lt"/>
                </a:rPr>
                <a:t> 지급명령 및 </a:t>
              </a:r>
              <a:r>
                <a:rPr kumimoji="1" lang="ko-KR" altLang="en-US" sz="1500" dirty="0" err="1" smtClean="0">
                  <a:latin typeface="+mj-lt"/>
                </a:rPr>
                <a:t>재산명시</a:t>
              </a:r>
              <a:r>
                <a:rPr kumimoji="1" lang="ko-KR" altLang="en-US" sz="1500" dirty="0" smtClean="0">
                  <a:latin typeface="+mj-lt"/>
                </a:rPr>
                <a:t> 신청 </a:t>
              </a:r>
              <a:r>
                <a:rPr kumimoji="1" lang="en-US" altLang="ko-KR" sz="1500" dirty="0">
                  <a:latin typeface="+mj-lt"/>
                </a:rPr>
                <a:t>: </a:t>
              </a:r>
              <a:r>
                <a:rPr kumimoji="1" lang="en-US" altLang="ko-KR" sz="1500" dirty="0" smtClean="0">
                  <a:latin typeface="+mj-lt"/>
                </a:rPr>
                <a:t>3</a:t>
              </a:r>
              <a:r>
                <a:rPr kumimoji="1" lang="ko-KR" altLang="en-US" sz="1500" dirty="0" smtClean="0">
                  <a:latin typeface="+mj-lt"/>
                </a:rPr>
                <a:t>명 </a:t>
              </a:r>
              <a:r>
                <a:rPr kumimoji="1" lang="en-US" altLang="ko-KR" sz="1500" dirty="0">
                  <a:latin typeface="+mj-lt"/>
                </a:rPr>
                <a:t>/ </a:t>
              </a:r>
              <a:r>
                <a:rPr kumimoji="1" lang="en-US" altLang="ko-KR" sz="1500" dirty="0" smtClean="0">
                  <a:latin typeface="+mj-lt"/>
                </a:rPr>
                <a:t>1,57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미수금 </a:t>
              </a:r>
              <a:r>
                <a:rPr kumimoji="1" lang="ko-KR" altLang="en-US" sz="1500" dirty="0">
                  <a:latin typeface="+mj-lt"/>
                </a:rPr>
                <a:t>적극적 안내 </a:t>
              </a:r>
              <a:r>
                <a:rPr kumimoji="1" lang="en-US" altLang="ko-KR" sz="1500" dirty="0">
                  <a:latin typeface="+mj-lt"/>
                </a:rPr>
                <a:t>: (</a:t>
              </a:r>
              <a:r>
                <a:rPr kumimoji="1" lang="ko-KR" altLang="en-US" sz="1500" dirty="0">
                  <a:latin typeface="+mj-lt"/>
                </a:rPr>
                <a:t>안내문 발송</a:t>
              </a:r>
              <a:r>
                <a:rPr kumimoji="1" lang="en-US" altLang="ko-KR" sz="1500" dirty="0">
                  <a:latin typeface="+mj-lt"/>
                </a:rPr>
                <a:t>) </a:t>
              </a:r>
              <a:r>
                <a:rPr kumimoji="1" lang="en-US" altLang="ko-KR" sz="1500" dirty="0" smtClean="0">
                  <a:latin typeface="+mj-lt"/>
                </a:rPr>
                <a:t>79</a:t>
              </a:r>
              <a:r>
                <a:rPr kumimoji="1" lang="ko-KR" altLang="en-US" sz="1500" dirty="0" smtClean="0">
                  <a:latin typeface="+mj-lt"/>
                </a:rPr>
                <a:t>건 </a:t>
              </a:r>
              <a:r>
                <a:rPr kumimoji="1" lang="en-US" altLang="ko-KR" sz="1500" dirty="0">
                  <a:latin typeface="+mj-lt"/>
                </a:rPr>
                <a:t>/ </a:t>
              </a:r>
              <a:r>
                <a:rPr kumimoji="1" lang="en-US" altLang="ko-KR" sz="1500" dirty="0" smtClean="0">
                  <a:latin typeface="+mj-lt"/>
                </a:rPr>
                <a:t>2,51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spc="-80" dirty="0" smtClean="0">
                  <a:latin typeface="+mj-lt"/>
                </a:rPr>
                <a:t>미수금 </a:t>
              </a:r>
              <a:r>
                <a:rPr kumimoji="1" lang="ko-KR" altLang="en-US" sz="1500" spc="-80" dirty="0">
                  <a:latin typeface="+mj-lt"/>
                </a:rPr>
                <a:t>발생 건수 감소 노력 </a:t>
              </a:r>
              <a:r>
                <a:rPr kumimoji="1" lang="en-US" altLang="ko-KR" sz="1500" spc="-80" dirty="0">
                  <a:latin typeface="+mj-lt"/>
                </a:rPr>
                <a:t>: (</a:t>
              </a:r>
              <a:r>
                <a:rPr kumimoji="1" lang="ko-KR" altLang="en-US" sz="1500" spc="-80" dirty="0">
                  <a:latin typeface="+mj-lt"/>
                </a:rPr>
                <a:t>직원 교육</a:t>
              </a:r>
              <a:r>
                <a:rPr kumimoji="1" lang="en-US" altLang="ko-KR" sz="1500" spc="-80" dirty="0">
                  <a:latin typeface="+mj-lt"/>
                </a:rPr>
                <a:t>) </a:t>
              </a:r>
              <a:r>
                <a:rPr kumimoji="1" lang="ko-KR" altLang="en-US" sz="1500" spc="-80" dirty="0">
                  <a:latin typeface="+mj-lt"/>
                </a:rPr>
                <a:t>반복적 발생 오류 공유 및 개선 노력</a:t>
              </a:r>
              <a:endParaRPr kumimoji="1" lang="en-US" altLang="ko-KR" sz="1500" spc="-8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033315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2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심사계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삭감율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감소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2" cy="1099640"/>
            <a:chOff x="275826" y="3970005"/>
            <a:chExt cx="8545078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20" y="3970005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err="1">
                  <a:latin typeface="+mj-lt"/>
                </a:rPr>
                <a:t>심사메시지</a:t>
              </a:r>
              <a:r>
                <a:rPr kumimoji="1" lang="ko-KR" altLang="en-US" sz="1500" dirty="0">
                  <a:latin typeface="+mj-lt"/>
                </a:rPr>
                <a:t> 기능 강화 </a:t>
              </a:r>
              <a:r>
                <a:rPr kumimoji="1" lang="ko-KR" altLang="en-US" sz="1500" dirty="0" smtClean="0">
                  <a:latin typeface="+mj-lt"/>
                </a:rPr>
                <a:t>활용 → </a:t>
              </a:r>
              <a:r>
                <a:rPr kumimoji="1" lang="ko-KR" altLang="en-US" sz="1500" dirty="0">
                  <a:latin typeface="+mj-lt"/>
                </a:rPr>
                <a:t>다빈도 삭감 약제 및 행위심사기준 제공 </a:t>
              </a:r>
              <a:r>
                <a:rPr kumimoji="1" lang="ko-KR" altLang="en-US" sz="1500" dirty="0" smtClean="0">
                  <a:latin typeface="+mj-lt"/>
                </a:rPr>
                <a:t>등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차세대 </a:t>
              </a:r>
              <a:r>
                <a:rPr kumimoji="1" lang="en-US" altLang="ko-KR" sz="1500" dirty="0" smtClean="0">
                  <a:latin typeface="+mj-lt"/>
                </a:rPr>
                <a:t>EMR</a:t>
              </a:r>
              <a:r>
                <a:rPr kumimoji="1" lang="ko-KR" altLang="en-US" sz="1500" dirty="0" smtClean="0">
                  <a:latin typeface="+mj-lt"/>
                </a:rPr>
                <a:t>의 빠른 도입으로 삭감 </a:t>
              </a:r>
              <a:r>
                <a:rPr kumimoji="1" lang="ko-KR" altLang="en-US" sz="1500" dirty="0" err="1" smtClean="0">
                  <a:latin typeface="+mj-lt"/>
                </a:rPr>
                <a:t>방지시스템</a:t>
              </a:r>
              <a:r>
                <a:rPr kumimoji="1" lang="ko-KR" altLang="en-US" sz="1500" dirty="0" smtClean="0">
                  <a:latin typeface="+mj-lt"/>
                </a:rPr>
                <a:t> 활용 협조 요청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보험</a:t>
              </a:r>
              <a:r>
                <a:rPr kumimoji="1" lang="en-US" altLang="ko-KR" sz="1600" b="1" dirty="0" smtClean="0"/>
                <a:t>·</a:t>
              </a:r>
              <a:r>
                <a:rPr kumimoji="1" lang="ko-KR" altLang="en-US" sz="1600" b="1" dirty="0" smtClean="0"/>
                <a:t>급여 </a:t>
              </a:r>
              <a:r>
                <a:rPr kumimoji="1" lang="en-US" altLang="ko-KR" sz="1600" b="1" dirty="0" smtClean="0"/>
                <a:t>0.5%</a:t>
              </a:r>
              <a:r>
                <a:rPr kumimoji="1" lang="ko-KR" altLang="en-US" sz="1600" b="1" dirty="0" smtClean="0"/>
                <a:t>이하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자보 </a:t>
              </a:r>
              <a:r>
                <a:rPr kumimoji="1" lang="en-US" altLang="ko-KR" sz="1600" b="1" dirty="0" smtClean="0"/>
                <a:t>2.8%</a:t>
              </a:r>
              <a:r>
                <a:rPr kumimoji="1" lang="ko-KR" altLang="en-US" sz="1600" b="1" dirty="0" smtClean="0"/>
                <a:t>이하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0.2%(250.0%), 3.69%(75.8%)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진료비 </a:t>
              </a:r>
              <a:r>
                <a:rPr kumimoji="1" lang="ko-KR" altLang="en-US" sz="1600" b="1" dirty="0" err="1" smtClean="0"/>
                <a:t>삭감율</a:t>
              </a:r>
              <a:r>
                <a:rPr kumimoji="1" lang="ko-KR" altLang="en-US" sz="1600" b="1" dirty="0" smtClean="0"/>
                <a:t> 심사기준 제공 등 </a:t>
              </a:r>
              <a:r>
                <a:rPr kumimoji="1" lang="ko-KR" altLang="en-US" sz="1600" b="1" dirty="0" err="1" smtClean="0"/>
                <a:t>삭감율</a:t>
              </a:r>
              <a:r>
                <a:rPr kumimoji="1" lang="ko-KR" altLang="en-US" sz="1600" b="1" dirty="0" smtClean="0"/>
                <a:t> 감소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5"/>
            <a:chOff x="259990" y="2976334"/>
            <a:chExt cx="8627130" cy="2036844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월별 </a:t>
              </a:r>
              <a:r>
                <a:rPr kumimoji="1" lang="ko-KR" altLang="en-US" sz="1500" dirty="0">
                  <a:latin typeface="+mj-lt"/>
                </a:rPr>
                <a:t>삭감 분석보고체계 </a:t>
              </a:r>
              <a:r>
                <a:rPr kumimoji="1" lang="en-US" altLang="ko-KR" sz="1500" dirty="0">
                  <a:latin typeface="+mj-lt"/>
                </a:rPr>
                <a:t>: 3</a:t>
              </a:r>
              <a:r>
                <a:rPr kumimoji="1" lang="ko-KR" altLang="en-US" sz="1500" dirty="0">
                  <a:latin typeface="+mj-lt"/>
                </a:rPr>
                <a:t>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en-US" altLang="ko-KR" sz="1500" dirty="0" smtClean="0">
                  <a:latin typeface="+mj-lt"/>
                </a:rPr>
                <a:t>2022</a:t>
              </a:r>
              <a:r>
                <a:rPr kumimoji="1" lang="ko-KR" altLang="en-US" sz="1500" dirty="0" smtClean="0">
                  <a:latin typeface="+mj-lt"/>
                </a:rPr>
                <a:t>년 </a:t>
              </a:r>
              <a:r>
                <a:rPr kumimoji="1" lang="en-US" altLang="ko-KR" sz="1500" dirty="0" smtClean="0">
                  <a:latin typeface="+mj-lt"/>
                </a:rPr>
                <a:t>1</a:t>
              </a:r>
              <a:r>
                <a:rPr kumimoji="1" lang="ko-KR" altLang="en-US" sz="1500" dirty="0" smtClean="0">
                  <a:latin typeface="+mj-lt"/>
                </a:rPr>
                <a:t>분기 건강보험</a:t>
              </a:r>
              <a:r>
                <a:rPr kumimoji="1" lang="en-US" altLang="ko-KR" sz="1500" b="1" dirty="0" smtClean="0">
                  <a:latin typeface="+mj-lt"/>
                  <a:ea typeface="굴림"/>
                </a:rPr>
                <a:t>·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의료급여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  <a:latin typeface="+mj-lt"/>
                </a:rPr>
                <a:t>삭감률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 감소 </a:t>
              </a:r>
              <a:r>
                <a:rPr kumimoji="1" lang="en-US" altLang="ko-KR" sz="1500" dirty="0" smtClean="0">
                  <a:solidFill>
                    <a:prstClr val="black"/>
                  </a:solidFill>
                  <a:latin typeface="+mj-lt"/>
                </a:rPr>
                <a:t>: 0.2%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요양급여기준 </a:t>
              </a:r>
              <a:r>
                <a:rPr kumimoji="1" lang="ko-KR" altLang="en-US" sz="1500" dirty="0" err="1">
                  <a:latin typeface="+mj-lt"/>
                </a:rPr>
                <a:t>진료과장</a:t>
              </a:r>
              <a:r>
                <a:rPr kumimoji="1" lang="ko-KR" altLang="en-US" sz="1500" dirty="0">
                  <a:latin typeface="+mj-lt"/>
                </a:rPr>
                <a:t> 공지 및 </a:t>
              </a:r>
              <a:r>
                <a:rPr kumimoji="1" lang="ko-KR" altLang="en-US" sz="1500" dirty="0" err="1">
                  <a:latin typeface="+mj-lt"/>
                </a:rPr>
                <a:t>삭감항목</a:t>
              </a:r>
              <a:r>
                <a:rPr kumimoji="1" lang="ko-KR" altLang="en-US" sz="1500" dirty="0">
                  <a:latin typeface="+mj-lt"/>
                </a:rPr>
                <a:t> 적극적 재심사 및 이의신청 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삭감이 </a:t>
              </a:r>
              <a:r>
                <a:rPr kumimoji="1" lang="ko-KR" altLang="en-US" sz="1500" dirty="0">
                  <a:latin typeface="+mj-lt"/>
                </a:rPr>
                <a:t>많은 </a:t>
              </a:r>
              <a:r>
                <a:rPr kumimoji="1" lang="en-US" altLang="ko-KR" sz="1500" dirty="0">
                  <a:latin typeface="+mj-lt"/>
                </a:rPr>
                <a:t>3D CT </a:t>
              </a:r>
              <a:r>
                <a:rPr kumimoji="1" lang="ko-KR" altLang="en-US" sz="1500" dirty="0">
                  <a:latin typeface="+mj-lt"/>
                </a:rPr>
                <a:t>감소를 위한 </a:t>
              </a:r>
              <a:r>
                <a:rPr kumimoji="1" lang="en-US" altLang="ko-KR" sz="1500" dirty="0">
                  <a:latin typeface="+mj-lt"/>
                </a:rPr>
                <a:t>2D</a:t>
              </a:r>
              <a:r>
                <a:rPr kumimoji="1" lang="ko-KR" altLang="en-US" sz="1500" dirty="0">
                  <a:latin typeface="+mj-lt"/>
                </a:rPr>
                <a:t>코드 신설로 </a:t>
              </a:r>
              <a:r>
                <a:rPr kumimoji="1" lang="ko-KR" altLang="en-US" sz="1500" dirty="0" err="1">
                  <a:latin typeface="+mj-lt"/>
                </a:rPr>
                <a:t>삭감률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감소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6383883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3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영양계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환자안전 활동 증대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0"/>
            <a:ext cx="8635601" cy="1099641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지속적 </a:t>
              </a:r>
              <a:r>
                <a:rPr kumimoji="1" lang="ko-KR" altLang="en-US" sz="1500" dirty="0">
                  <a:latin typeface="+mj-lt"/>
                </a:rPr>
                <a:t>교육과 전달체계 </a:t>
              </a:r>
              <a:r>
                <a:rPr kumimoji="1" lang="ko-KR" altLang="en-US" sz="1500" dirty="0" smtClean="0">
                  <a:latin typeface="+mj-lt"/>
                </a:rPr>
                <a:t>개선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부서 협업을 통한 사고발생 유형 개선 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24</a:t>
              </a:r>
              <a:r>
                <a:rPr kumimoji="1" lang="ko-KR" altLang="en-US" sz="1600" b="1" dirty="0" smtClean="0"/>
                <a:t>회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                   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14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(58.3%)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환자안전 보고 및 </a:t>
              </a:r>
              <a:r>
                <a:rPr kumimoji="1" lang="ko-KR" altLang="en-US" sz="1600" b="1" dirty="0" err="1" smtClean="0"/>
                <a:t>개선활동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환자안전사고 직원교육 </a:t>
              </a:r>
              <a:r>
                <a:rPr kumimoji="1" lang="en-US" altLang="ko-KR" sz="1500" dirty="0" smtClean="0">
                  <a:latin typeface="+mj-lt"/>
                </a:rPr>
                <a:t>14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r>
                <a:rPr kumimoji="1" lang="en-US" altLang="ko-KR" sz="1500" dirty="0" smtClean="0">
                  <a:latin typeface="+mj-lt"/>
                </a:rPr>
                <a:t>(</a:t>
              </a:r>
              <a:r>
                <a:rPr kumimoji="1" lang="ko-KR" altLang="en-US" sz="1500" dirty="0" err="1" smtClean="0">
                  <a:latin typeface="+mj-lt"/>
                </a:rPr>
                <a:t>적정관리계</a:t>
              </a:r>
              <a:r>
                <a:rPr kumimoji="1" lang="ko-KR" altLang="en-US" sz="1500" dirty="0" smtClean="0">
                  <a:latin typeface="+mj-lt"/>
                </a:rPr>
                <a:t> 협업을 통한 교육실시</a:t>
              </a:r>
              <a:r>
                <a:rPr kumimoji="1" lang="en-US" altLang="ko-KR" sz="1500" dirty="0" smtClean="0">
                  <a:latin typeface="+mj-lt"/>
                </a:rPr>
                <a:t>)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정확한 환자 인적사항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등 환자 확인을 통한 </a:t>
              </a:r>
              <a:r>
                <a:rPr kumimoji="1" lang="ko-KR" altLang="en-US" sz="1500" dirty="0" err="1" smtClean="0">
                  <a:latin typeface="+mj-lt"/>
                </a:rPr>
                <a:t>배식오류</a:t>
              </a:r>
              <a:r>
                <a:rPr kumimoji="1" lang="ko-KR" altLang="en-US" sz="1500" dirty="0" smtClean="0">
                  <a:latin typeface="+mj-lt"/>
                </a:rPr>
                <a:t> 최소화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481729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79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부대사업계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고객욕구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충족을 위한 활동 강화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597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spc="-80" dirty="0">
                  <a:latin typeface="+mj-lt"/>
                </a:rPr>
                <a:t>홍보의 다양성 강화</a:t>
              </a:r>
              <a:r>
                <a:rPr kumimoji="1" lang="en-US" altLang="ko-KR" sz="1500" spc="-80" dirty="0">
                  <a:latin typeface="+mj-lt"/>
                </a:rPr>
                <a:t>(</a:t>
              </a:r>
              <a:r>
                <a:rPr kumimoji="1" lang="ko-KR" altLang="en-US" sz="1500" spc="-80" dirty="0">
                  <a:latin typeface="+mj-lt"/>
                </a:rPr>
                <a:t>조문객  마케팅 확대</a:t>
              </a:r>
              <a:r>
                <a:rPr kumimoji="1" lang="en-US" altLang="ko-KR" sz="1500" spc="-80" dirty="0">
                  <a:latin typeface="+mj-lt"/>
                </a:rPr>
                <a:t>, </a:t>
              </a:r>
              <a:r>
                <a:rPr kumimoji="1" lang="ko-KR" altLang="en-US" sz="1500" spc="-80" dirty="0">
                  <a:latin typeface="+mj-lt"/>
                </a:rPr>
                <a:t>직원 </a:t>
              </a:r>
              <a:r>
                <a:rPr kumimoji="1" lang="ko-KR" altLang="en-US" sz="1500" spc="-80" dirty="0" smtClean="0">
                  <a:latin typeface="+mj-lt"/>
                </a:rPr>
                <a:t>자질 함양을 </a:t>
              </a:r>
              <a:r>
                <a:rPr kumimoji="1" lang="ko-KR" altLang="en-US" sz="1500" spc="-80" dirty="0">
                  <a:latin typeface="+mj-lt"/>
                </a:rPr>
                <a:t>위한 선진지 견학 등</a:t>
              </a:r>
              <a:r>
                <a:rPr kumimoji="1" lang="en-US" altLang="ko-KR" sz="1500" spc="-80" dirty="0">
                  <a:latin typeface="+mj-lt"/>
                </a:rPr>
                <a:t>)</a:t>
              </a:r>
            </a:p>
            <a:p>
              <a:pPr algn="dist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spc="-150" dirty="0" smtClean="0">
                  <a:latin typeface="+mj-lt"/>
                </a:rPr>
                <a:t>국가재난지정 장례식장 시설보강사업 지방비 예산확보 노력</a:t>
              </a:r>
              <a:r>
                <a:rPr kumimoji="1" lang="en-US" altLang="ko-KR" sz="1500" spc="-150" dirty="0" smtClean="0">
                  <a:latin typeface="+mj-lt"/>
                </a:rPr>
                <a:t>(</a:t>
              </a:r>
              <a:r>
                <a:rPr kumimoji="1" lang="ko-KR" altLang="en-US" sz="1500" spc="-150" dirty="0" smtClean="0">
                  <a:latin typeface="+mj-lt"/>
                </a:rPr>
                <a:t>사업예산 </a:t>
              </a:r>
              <a:r>
                <a:rPr kumimoji="1" lang="en-US" altLang="ko-KR" sz="1500" spc="-150" dirty="0" smtClean="0">
                  <a:latin typeface="+mj-lt"/>
                </a:rPr>
                <a:t>100</a:t>
              </a:r>
              <a:r>
                <a:rPr kumimoji="1" lang="ko-KR" altLang="en-US" sz="1500" spc="-150" dirty="0" smtClean="0">
                  <a:latin typeface="+mj-lt"/>
                </a:rPr>
                <a:t>백만원</a:t>
              </a:r>
              <a:r>
                <a:rPr kumimoji="1" lang="en-US" altLang="ko-KR" sz="1500" spc="-150" dirty="0" smtClean="0">
                  <a:latin typeface="+mj-lt"/>
                </a:rPr>
                <a:t>)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19</a:t>
              </a:r>
              <a:r>
                <a:rPr kumimoji="1" lang="ko-KR" altLang="en-US" sz="1600" b="1" dirty="0" smtClean="0"/>
                <a:t>건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smtClean="0"/>
                <a:t> 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9</a:t>
              </a:r>
              <a:r>
                <a:rPr kumimoji="1" lang="ko-KR" altLang="en-US" sz="1600" b="1" dirty="0" smtClean="0"/>
                <a:t>건</a:t>
              </a:r>
              <a:r>
                <a:rPr kumimoji="1" lang="en-US" altLang="ko-KR" sz="1600" b="1" dirty="0" smtClean="0"/>
                <a:t>(47.3%)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홍보강화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err="1" smtClean="0"/>
                <a:t>장례환경</a:t>
              </a:r>
              <a:r>
                <a:rPr kumimoji="1" lang="ko-KR" altLang="en-US" sz="1600" b="1" dirty="0" smtClean="0"/>
                <a:t> 개선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고객만족 등 </a:t>
              </a:r>
              <a:r>
                <a:rPr kumimoji="1" lang="ko-KR" altLang="en-US" sz="1600" b="1" dirty="0" err="1" smtClean="0"/>
                <a:t>개선활동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2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ko-KR" altLang="en-US" sz="1500" dirty="0" err="1" smtClean="0">
                  <a:latin typeface="+mj-lt"/>
                </a:rPr>
                <a:t>개선활동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9</a:t>
              </a:r>
              <a:r>
                <a:rPr kumimoji="1" lang="ko-KR" altLang="en-US" sz="1500" dirty="0" smtClean="0">
                  <a:latin typeface="+mj-lt"/>
                </a:rPr>
                <a:t>건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- </a:t>
              </a:r>
              <a:r>
                <a:rPr kumimoji="1" lang="ko-KR" altLang="en-US" sz="1300" dirty="0" smtClean="0">
                  <a:latin typeface="+mj-lt"/>
                </a:rPr>
                <a:t>주차환경개선</a:t>
              </a:r>
              <a:r>
                <a:rPr kumimoji="1" lang="en-US" altLang="ko-KR" sz="1300" dirty="0">
                  <a:latin typeface="+mj-lt"/>
                </a:rPr>
                <a:t>, </a:t>
              </a:r>
              <a:r>
                <a:rPr kumimoji="1" lang="ko-KR" altLang="en-US" sz="1300" dirty="0" err="1">
                  <a:latin typeface="+mj-lt"/>
                </a:rPr>
                <a:t>장례서류</a:t>
              </a:r>
              <a:r>
                <a:rPr kumimoji="1" lang="ko-KR" altLang="en-US" sz="1300" dirty="0">
                  <a:latin typeface="+mj-lt"/>
                </a:rPr>
                <a:t> 간소화</a:t>
              </a:r>
              <a:r>
                <a:rPr kumimoji="1" lang="en-US" altLang="ko-KR" sz="1300" dirty="0">
                  <a:latin typeface="+mj-lt"/>
                </a:rPr>
                <a:t>, </a:t>
              </a:r>
              <a:r>
                <a:rPr kumimoji="1" lang="ko-KR" altLang="en-US" sz="1300" dirty="0" err="1">
                  <a:latin typeface="+mj-lt"/>
                </a:rPr>
                <a:t>분향실</a:t>
              </a:r>
              <a:r>
                <a:rPr kumimoji="1" lang="ko-KR" altLang="en-US" sz="1300" dirty="0">
                  <a:latin typeface="+mj-lt"/>
                </a:rPr>
                <a:t> </a:t>
              </a:r>
              <a:r>
                <a:rPr kumimoji="1" lang="ko-KR" altLang="en-US" sz="1300" dirty="0" err="1">
                  <a:latin typeface="+mj-lt"/>
                </a:rPr>
                <a:t>정기라운딩</a:t>
              </a:r>
              <a:r>
                <a:rPr kumimoji="1" lang="en-US" altLang="ko-KR" sz="1300" dirty="0">
                  <a:latin typeface="+mj-lt"/>
                </a:rPr>
                <a:t>, </a:t>
              </a:r>
              <a:r>
                <a:rPr kumimoji="1" lang="ko-KR" altLang="en-US" sz="1300" dirty="0" smtClean="0">
                  <a:latin typeface="+mj-lt"/>
                </a:rPr>
                <a:t>상조와 유기적 </a:t>
              </a:r>
              <a:r>
                <a:rPr kumimoji="1" lang="ko-KR" altLang="en-US" sz="1300" dirty="0">
                  <a:latin typeface="+mj-lt"/>
                </a:rPr>
                <a:t>관계유지</a:t>
              </a:r>
              <a:r>
                <a:rPr kumimoji="1" lang="en-US" altLang="ko-KR" sz="1300" dirty="0" smtClean="0">
                  <a:latin typeface="+mj-lt"/>
                </a:rPr>
                <a:t>,</a:t>
              </a:r>
            </a:p>
            <a:p>
              <a:pPr algn="dist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  </a:t>
              </a:r>
              <a:r>
                <a:rPr kumimoji="1" lang="ko-KR" altLang="en-US" sz="1300" spc="-150" dirty="0" smtClean="0">
                  <a:latin typeface="+mj-lt"/>
                </a:rPr>
                <a:t>입식테이블설치</a:t>
              </a:r>
              <a:r>
                <a:rPr kumimoji="1" lang="en-US" altLang="ko-KR" sz="1300" spc="-150" dirty="0" smtClean="0">
                  <a:latin typeface="+mj-lt"/>
                </a:rPr>
                <a:t>, </a:t>
              </a:r>
              <a:r>
                <a:rPr kumimoji="1" lang="ko-KR" altLang="en-US" sz="1300" spc="-150" dirty="0" err="1" smtClean="0">
                  <a:latin typeface="+mj-lt"/>
                </a:rPr>
                <a:t>침구류</a:t>
              </a:r>
              <a:r>
                <a:rPr kumimoji="1" lang="ko-KR" altLang="en-US" sz="1300" spc="-150" dirty="0" smtClean="0">
                  <a:latin typeface="+mj-lt"/>
                </a:rPr>
                <a:t> 보강</a:t>
              </a:r>
              <a:r>
                <a:rPr kumimoji="1" lang="en-US" altLang="ko-KR" sz="1300" spc="-150" dirty="0" smtClean="0">
                  <a:latin typeface="+mj-lt"/>
                </a:rPr>
                <a:t>, </a:t>
              </a:r>
              <a:r>
                <a:rPr kumimoji="1" lang="ko-KR" altLang="en-US" sz="1300" spc="-150" dirty="0" smtClean="0">
                  <a:latin typeface="+mj-lt"/>
                </a:rPr>
                <a:t>우편물 발송 및 </a:t>
              </a:r>
              <a:r>
                <a:rPr kumimoji="1" lang="ko-KR" altLang="en-US" sz="1300" spc="-150" dirty="0" err="1" smtClean="0">
                  <a:latin typeface="+mj-lt"/>
                </a:rPr>
                <a:t>대면홍보</a:t>
              </a:r>
              <a:r>
                <a:rPr kumimoji="1" lang="en-US" altLang="ko-KR" sz="1300" spc="-150" dirty="0" smtClean="0">
                  <a:latin typeface="+mj-lt"/>
                </a:rPr>
                <a:t>, </a:t>
              </a:r>
              <a:r>
                <a:rPr kumimoji="1" lang="ko-KR" altLang="en-US" sz="1300" spc="-150" dirty="0" err="1" smtClean="0">
                  <a:latin typeface="+mj-lt"/>
                </a:rPr>
                <a:t>분향실</a:t>
              </a:r>
              <a:r>
                <a:rPr kumimoji="1" lang="ko-KR" altLang="en-US" sz="1300" spc="-150" dirty="0" smtClean="0">
                  <a:latin typeface="+mj-lt"/>
                </a:rPr>
                <a:t> 홍보물 부착</a:t>
              </a:r>
              <a:r>
                <a:rPr kumimoji="1" lang="en-US" altLang="ko-KR" sz="1300" spc="-150" dirty="0" smtClean="0">
                  <a:latin typeface="+mj-lt"/>
                </a:rPr>
                <a:t>, </a:t>
              </a:r>
              <a:r>
                <a:rPr kumimoji="1" lang="ko-KR" altLang="en-US" sz="1300" spc="-150" dirty="0" err="1" smtClean="0">
                  <a:latin typeface="+mj-lt"/>
                </a:rPr>
                <a:t>신전지</a:t>
              </a:r>
              <a:r>
                <a:rPr kumimoji="1" lang="ko-KR" altLang="en-US" sz="1300" spc="-150" dirty="0" smtClean="0">
                  <a:latin typeface="+mj-lt"/>
                </a:rPr>
                <a:t> 견학 등</a:t>
              </a:r>
              <a:r>
                <a:rPr kumimoji="1" lang="en-US" altLang="ko-KR" sz="1300" spc="-150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고객만족도 향상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- </a:t>
              </a:r>
              <a:r>
                <a:rPr kumimoji="1" lang="ko-KR" altLang="en-US" sz="1300" dirty="0" smtClean="0">
                  <a:latin typeface="+mj-lt"/>
                </a:rPr>
                <a:t>으뜸 </a:t>
              </a:r>
              <a:r>
                <a:rPr kumimoji="1" lang="ko-KR" altLang="en-US" sz="1300" dirty="0" err="1" smtClean="0">
                  <a:latin typeface="+mj-lt"/>
                </a:rPr>
                <a:t>도정상</a:t>
              </a:r>
              <a:r>
                <a:rPr kumimoji="1" lang="ko-KR" altLang="en-US" sz="1300" dirty="0" smtClean="0">
                  <a:latin typeface="+mj-lt"/>
                </a:rPr>
                <a:t> 수상 </a:t>
              </a:r>
              <a:r>
                <a:rPr kumimoji="1" lang="en-US" altLang="ko-KR" sz="1300" dirty="0" smtClean="0">
                  <a:latin typeface="+mj-lt"/>
                </a:rPr>
                <a:t>: </a:t>
              </a:r>
              <a:r>
                <a:rPr kumimoji="1" lang="ko-KR" altLang="en-US" sz="1300" dirty="0" smtClean="0">
                  <a:latin typeface="+mj-lt"/>
                </a:rPr>
                <a:t>음식점 </a:t>
              </a:r>
              <a:r>
                <a:rPr kumimoji="1" lang="ko-KR" altLang="en-US" sz="1300" dirty="0" err="1">
                  <a:latin typeface="+mj-lt"/>
                </a:rPr>
                <a:t>위생등급</a:t>
              </a:r>
              <a:r>
                <a:rPr kumimoji="1" lang="ko-KR" altLang="en-US" sz="1300" dirty="0">
                  <a:latin typeface="+mj-lt"/>
                </a:rPr>
                <a:t> 평가 </a:t>
              </a:r>
              <a:r>
                <a:rPr kumimoji="1" lang="en-US" altLang="ko-KR" sz="1300" dirty="0">
                  <a:latin typeface="+mj-lt"/>
                </a:rPr>
                <a:t>“</a:t>
              </a:r>
              <a:r>
                <a:rPr kumimoji="1" lang="ko-KR" altLang="en-US" sz="1300" dirty="0" err="1">
                  <a:latin typeface="+mj-lt"/>
                </a:rPr>
                <a:t>매우우수</a:t>
              </a:r>
              <a:r>
                <a:rPr kumimoji="1" lang="en-US" altLang="ko-KR" sz="1300" dirty="0">
                  <a:latin typeface="+mj-lt"/>
                </a:rPr>
                <a:t>” </a:t>
              </a:r>
              <a:r>
                <a:rPr kumimoji="1" lang="ko-KR" altLang="en-US" sz="1300" dirty="0">
                  <a:latin typeface="+mj-lt"/>
                </a:rPr>
                <a:t>획득</a:t>
              </a:r>
              <a:r>
                <a:rPr kumimoji="1" lang="en-US" altLang="ko-KR" sz="1300" dirty="0">
                  <a:latin typeface="+mj-lt"/>
                </a:rPr>
                <a:t>(</a:t>
              </a:r>
              <a:r>
                <a:rPr kumimoji="1" lang="ko-KR" altLang="en-US" sz="1300" dirty="0">
                  <a:latin typeface="+mj-lt"/>
                </a:rPr>
                <a:t>식품의약품안전처</a:t>
              </a:r>
              <a:r>
                <a:rPr kumimoji="1" lang="en-US" altLang="ko-KR" sz="1300" dirty="0">
                  <a:latin typeface="+mj-lt"/>
                </a:rPr>
                <a:t>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481729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5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건강증진센터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5536" y="980728"/>
            <a:ext cx="5040560" cy="288032"/>
            <a:chOff x="395536" y="1124744"/>
            <a:chExt cx="5040560" cy="28803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579286" y="1124744"/>
              <a:ext cx="48568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건강증진센터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30" name="그룹 29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  <a:ea typeface="맑은 고딕" panose="020B0503020000020004" pitchFamily="50" charset="-127"/>
                </a:rPr>
                <a:t>○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맞춤형 종합건강검진과 국가건강검진 홍보 강화를 통한 수익 증대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 smtClean="0">
                  <a:latin typeface="+mj-lt"/>
                  <a:ea typeface="맑은 고딕" panose="020B0503020000020004" pitchFamily="50" charset="-127"/>
                </a:rPr>
                <a:t>○ </a:t>
              </a:r>
              <a:r>
                <a:rPr kumimoji="1" lang="ko-KR" altLang="en-US" sz="1500" dirty="0" smtClean="0">
                  <a:latin typeface="+mj-lt"/>
                  <a:ea typeface="맑은 고딕" panose="020B0503020000020004" pitchFamily="50" charset="-127"/>
                </a:rPr>
                <a:t>사업장 방문 홍보 및 사전교육 활성화를</a:t>
              </a:r>
              <a:r>
                <a:rPr kumimoji="1" lang="en-US" altLang="ko-KR" sz="1500" dirty="0" smtClean="0"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dirty="0" smtClean="0">
                  <a:latin typeface="+mj-lt"/>
                  <a:ea typeface="맑은 고딕" panose="020B0503020000020004" pitchFamily="50" charset="-127"/>
                </a:rPr>
                <a:t>통한 검진 유치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32" name="대각선 방향의 모서리가 잘린 사각형 3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6" name="TextBox 35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2,100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추진실적 </a:t>
              </a:r>
              <a:r>
                <a:rPr kumimoji="1" lang="en-US" altLang="ko-KR" sz="1600" b="1" dirty="0" smtClean="0">
                  <a:latin typeface="+mj-lt"/>
                </a:rPr>
                <a:t>: 606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600" b="1" dirty="0" smtClean="0">
                  <a:latin typeface="+mj-lt"/>
                </a:rPr>
                <a:t>(28.9%)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사업방향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건강검진 수익 증대</a:t>
              </a:r>
              <a:endParaRPr kumimoji="1" lang="en-US" altLang="ko-KR" sz="1600" b="1" dirty="0" smtClean="0">
                <a:latin typeface="+mj-lt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48" name="TextBox 47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2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ko-KR" altLang="en-US" sz="1500" dirty="0" err="1" smtClean="0">
                  <a:latin typeface="+mj-lt"/>
                </a:rPr>
                <a:t>수익금액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606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검진프로그램에 대한 안내 일원화를 통한 만족도 향상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사업장 방문을 통한 홍보 및 사전교육 실시로 만족도 향상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맞춤형 전라북도교육청 </a:t>
              </a:r>
              <a:r>
                <a:rPr kumimoji="1" lang="ko-KR" altLang="en-US" sz="1500" dirty="0" err="1" smtClean="0"/>
                <a:t>급식종사자</a:t>
              </a:r>
              <a:r>
                <a:rPr kumimoji="1" lang="ko-KR" altLang="en-US" sz="1500" dirty="0" smtClean="0"/>
                <a:t> 폐암 검진 사업 유치 </a:t>
              </a:r>
              <a:r>
                <a:rPr kumimoji="1" lang="en-US" altLang="ko-KR" sz="1500" dirty="0" smtClean="0"/>
                <a:t>: 92</a:t>
              </a:r>
              <a:r>
                <a:rPr kumimoji="1" lang="ko-KR" altLang="en-US" sz="1500" dirty="0" smtClean="0"/>
                <a:t>명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32366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6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5536" y="980728"/>
            <a:ext cx="5040560" cy="288032"/>
            <a:chOff x="395536" y="1124744"/>
            <a:chExt cx="5040560" cy="28803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579286" y="1124744"/>
              <a:ext cx="48568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응급의료기관평가 등급 유지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30" name="그룹 29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타 </a:t>
              </a:r>
              <a:r>
                <a:rPr kumimoji="1" lang="ko-KR" altLang="en-US" sz="1500" dirty="0" err="1" smtClean="0">
                  <a:latin typeface="+mj-lt"/>
                </a:rPr>
                <a:t>진료과</a:t>
              </a:r>
              <a:r>
                <a:rPr kumimoji="1" lang="ko-KR" altLang="en-US" sz="1500" dirty="0" smtClean="0">
                  <a:latin typeface="+mj-lt"/>
                </a:rPr>
                <a:t> 진료 제공을 통한 중증응급환자 </a:t>
              </a:r>
              <a:r>
                <a:rPr kumimoji="1" lang="ko-KR" altLang="en-US" sz="1500" dirty="0" err="1" smtClean="0">
                  <a:latin typeface="+mj-lt"/>
                </a:rPr>
                <a:t>적정진료</a:t>
              </a:r>
              <a:r>
                <a:rPr kumimoji="1" lang="ko-KR" altLang="en-US" sz="1500" dirty="0" smtClean="0">
                  <a:latin typeface="+mj-lt"/>
                </a:rPr>
                <a:t> 제공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중증응급환자 응급 수술</a:t>
              </a:r>
              <a:r>
                <a:rPr kumimoji="1" lang="en-US" altLang="ko-KR" sz="1500" dirty="0">
                  <a:latin typeface="+mj-lt"/>
                </a:rPr>
                <a:t>·</a:t>
              </a:r>
              <a:r>
                <a:rPr kumimoji="1" lang="ko-KR" altLang="en-US" sz="1500" dirty="0">
                  <a:latin typeface="+mj-lt"/>
                </a:rPr>
                <a:t>시술 및 집중치료 등 최종 치료의 적기 </a:t>
              </a:r>
              <a:r>
                <a:rPr kumimoji="1" lang="ko-KR" altLang="en-US" sz="1500" dirty="0" smtClean="0">
                  <a:latin typeface="+mj-lt"/>
                </a:rPr>
                <a:t>제공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32" name="대각선 방향의 모서리가 잘린 사각형 3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6" name="TextBox 35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B</a:t>
              </a:r>
              <a:r>
                <a:rPr kumimoji="1" lang="ko-KR" altLang="en-US" sz="1600" b="1" dirty="0" smtClean="0">
                  <a:latin typeface="+mj-lt"/>
                </a:rPr>
                <a:t>등급 유지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smtClean="0"/>
                <a:t>  </a:t>
              </a:r>
              <a:endParaRPr kumimoji="1" lang="en-US" altLang="ko-KR" sz="1600" b="1" dirty="0" smtClean="0"/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>
                  <a:latin typeface="+mj-lt"/>
                </a:rPr>
                <a:t>추진실적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평가 미 실시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endParaRPr kumimoji="1" lang="en-US" altLang="ko-KR" sz="1600" b="1" dirty="0" smtClean="0"/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응급의료기관평가 결과 </a:t>
              </a:r>
              <a:r>
                <a:rPr kumimoji="1" lang="en-US" altLang="ko-KR" sz="1400" dirty="0" smtClean="0"/>
                <a:t>4</a:t>
              </a:r>
              <a:r>
                <a:rPr kumimoji="1" lang="ko-KR" altLang="en-US" sz="1400" dirty="0" smtClean="0"/>
                <a:t>등급 </a:t>
              </a:r>
              <a:r>
                <a:rPr kumimoji="1" lang="ko-KR" altLang="en-US" sz="1400" dirty="0" err="1" smtClean="0"/>
                <a:t>지표관리</a:t>
              </a:r>
              <a:endParaRPr kumimoji="1" lang="en-US" altLang="ko-KR" sz="1400" dirty="0" smtClean="0"/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err="1" smtClean="0"/>
                <a:t>응급의료에관한법률</a:t>
              </a:r>
              <a:r>
                <a:rPr kumimoji="1" lang="ko-KR" altLang="en-US" sz="1400" dirty="0" smtClean="0"/>
                <a:t> </a:t>
              </a:r>
              <a:r>
                <a:rPr kumimoji="1" lang="ko-KR" altLang="en-US" sz="1400" dirty="0" err="1" smtClean="0"/>
                <a:t>일부개정에</a:t>
              </a:r>
              <a:r>
                <a:rPr kumimoji="1" lang="ko-KR" altLang="en-US" sz="1400" dirty="0" smtClean="0"/>
                <a:t> 따른 사전점검 실시</a:t>
              </a:r>
              <a:endParaRPr kumimoji="1" lang="en-US" altLang="ko-KR" sz="1400" dirty="0" smtClean="0"/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48" name="TextBox 47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맑은 고딕 (본문)"/>
                </a:rPr>
                <a:t>○ </a:t>
              </a:r>
              <a:r>
                <a:rPr kumimoji="1" lang="ko-KR" altLang="en-US" sz="1500" dirty="0" smtClean="0">
                  <a:latin typeface="맑은 고딕 (본문)"/>
                </a:rPr>
                <a:t>지표 관리 현황</a:t>
              </a:r>
              <a:endParaRPr kumimoji="1" lang="en-US" altLang="ko-KR" sz="1500" dirty="0" smtClean="0">
                <a:latin typeface="맑은 고딕 (본문)"/>
              </a:endParaRPr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460810"/>
              </p:ext>
            </p:extLst>
          </p:nvPr>
        </p:nvGraphicFramePr>
        <p:xfrm>
          <a:off x="2123726" y="3124202"/>
          <a:ext cx="6631208" cy="1600945"/>
        </p:xfrm>
        <a:graphic>
          <a:graphicData uri="http://schemas.openxmlformats.org/drawingml/2006/table">
            <a:tbl>
              <a:tblPr/>
              <a:tblGrid>
                <a:gridCol w="2940802">
                  <a:extLst>
                    <a:ext uri="{9D8B030D-6E8A-4147-A177-3AD203B41FA5}">
                      <a16:colId xmlns:a16="http://schemas.microsoft.com/office/drawing/2014/main" val="4177116101"/>
                    </a:ext>
                  </a:extLst>
                </a:gridCol>
                <a:gridCol w="1845203">
                  <a:extLst>
                    <a:ext uri="{9D8B030D-6E8A-4147-A177-3AD203B41FA5}">
                      <a16:colId xmlns:a16="http://schemas.microsoft.com/office/drawing/2014/main" val="2275780875"/>
                    </a:ext>
                  </a:extLst>
                </a:gridCol>
                <a:gridCol w="1845203">
                  <a:extLst>
                    <a:ext uri="{9D8B030D-6E8A-4147-A177-3AD203B41FA5}">
                      <a16:colId xmlns:a16="http://schemas.microsoft.com/office/drawing/2014/main" val="1291340917"/>
                    </a:ext>
                  </a:extLst>
                </a:gridCol>
              </a:tblGrid>
              <a:tr h="320189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2022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 응급의료기관 평가 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등급 지표 관리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146068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지표 항목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목표값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분기 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지표결과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441661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중증상병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해당환자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구성비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00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5.50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258658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최종 치료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제공률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00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65.0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13.13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182410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응급실내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CPR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시행 후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사망률 감소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00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85.0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90.58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74209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09914" y="2911433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%)</a:t>
            </a:r>
            <a:endParaRPr lang="ko-KR" altLang="en-US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4916698" y="1657375"/>
            <a:ext cx="735422" cy="184758"/>
          </a:xfrm>
          <a:prstGeom prst="roundRect">
            <a:avLst/>
          </a:prstGeom>
          <a:solidFill>
            <a:srgbClr val="DCCFEF"/>
          </a:solidFill>
          <a:ln>
            <a:solidFill>
              <a:srgbClr val="DACCEE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미해당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23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감염병센터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위기관리체계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지역사회 찾아가는 체험교실 운영을 통한 지역주민 교육 확대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지역 내 요양시설 감염관리 교육 강화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950</a:t>
              </a:r>
              <a:r>
                <a:rPr kumimoji="1" lang="ko-KR" altLang="en-US" sz="1600" b="1" dirty="0"/>
                <a:t>명 </a:t>
              </a:r>
              <a:r>
                <a:rPr kumimoji="1" lang="ko-KR" altLang="en-US" sz="1600" b="1" dirty="0" smtClean="0"/>
                <a:t>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823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(86.6%)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err="1" smtClean="0"/>
                <a:t>감염병</a:t>
              </a:r>
              <a:r>
                <a:rPr kumimoji="1" lang="ko-KR" altLang="en-US" sz="1600" b="1" dirty="0" smtClean="0"/>
                <a:t> </a:t>
              </a:r>
              <a:r>
                <a:rPr kumimoji="1" lang="ko-KR" altLang="en-US" sz="1600" b="1" dirty="0" err="1" smtClean="0"/>
                <a:t>교육인원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감염관리 </a:t>
              </a:r>
              <a:r>
                <a:rPr kumimoji="1" lang="ko-KR" altLang="en-US" sz="1500" dirty="0" err="1" smtClean="0">
                  <a:latin typeface="+mj-lt"/>
                </a:rPr>
                <a:t>교육인원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823</a:t>
              </a:r>
              <a:r>
                <a:rPr kumimoji="1" lang="ko-KR" altLang="en-US" sz="1500" dirty="0" smtClean="0">
                  <a:latin typeface="+mj-lt"/>
                </a:rPr>
                <a:t>명</a:t>
              </a:r>
              <a:r>
                <a:rPr kumimoji="1" lang="en-US" altLang="ko-KR" sz="1500" dirty="0" smtClean="0">
                  <a:latin typeface="+mj-lt"/>
                </a:rPr>
                <a:t>(24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r>
                <a:rPr kumimoji="1" lang="en-US" altLang="ko-KR" sz="1500" dirty="0" smtClean="0">
                  <a:latin typeface="+mj-lt"/>
                </a:rPr>
                <a:t>)</a:t>
              </a:r>
            </a:p>
            <a:p>
              <a:pPr algn="dist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spc="-150" dirty="0"/>
                <a:t>직원 및 </a:t>
              </a:r>
              <a:r>
                <a:rPr kumimoji="1" lang="ko-KR" altLang="en-US" sz="1500" spc="-150" dirty="0" err="1"/>
                <a:t>내원객</a:t>
              </a:r>
              <a:r>
                <a:rPr kumimoji="1" lang="en-US" altLang="ko-KR" sz="1500" spc="-150" dirty="0"/>
                <a:t>, </a:t>
              </a:r>
              <a:r>
                <a:rPr kumimoji="1" lang="ko-KR" altLang="en-US" sz="1500" spc="-150" dirty="0"/>
                <a:t>입원환자</a:t>
              </a:r>
              <a:r>
                <a:rPr kumimoji="1" lang="en-US" altLang="ko-KR" sz="1500" spc="-150" dirty="0"/>
                <a:t>, </a:t>
              </a:r>
              <a:r>
                <a:rPr kumimoji="1" lang="ko-KR" altLang="en-US" sz="1500" spc="-150" dirty="0"/>
                <a:t>보호자</a:t>
              </a:r>
              <a:r>
                <a:rPr kumimoji="1" lang="en-US" altLang="ko-KR" sz="1500" spc="-150" dirty="0"/>
                <a:t>(</a:t>
              </a:r>
              <a:r>
                <a:rPr kumimoji="1" lang="ko-KR" altLang="en-US" sz="1500" spc="-150" dirty="0"/>
                <a:t>간병인 포함</a:t>
              </a:r>
              <a:r>
                <a:rPr kumimoji="1" lang="en-US" altLang="ko-KR" sz="1500" spc="-150" dirty="0"/>
                <a:t>) </a:t>
              </a:r>
              <a:r>
                <a:rPr kumimoji="1" lang="ko-KR" altLang="en-US" sz="1500" spc="-150" dirty="0"/>
                <a:t>코로나</a:t>
              </a:r>
              <a:r>
                <a:rPr kumimoji="1" lang="en-US" altLang="ko-KR" sz="1500" spc="-150" dirty="0"/>
                <a:t>19 </a:t>
              </a:r>
              <a:r>
                <a:rPr kumimoji="1" lang="ko-KR" altLang="en-US" sz="1500" spc="-150" dirty="0" err="1"/>
                <a:t>방역수칙</a:t>
              </a:r>
              <a:r>
                <a:rPr kumimoji="1" lang="ko-KR" altLang="en-US" sz="1500" spc="-150" dirty="0"/>
                <a:t> </a:t>
              </a:r>
              <a:r>
                <a:rPr kumimoji="1" lang="ko-KR" altLang="en-US" sz="1500" spc="-150" dirty="0" smtClean="0"/>
                <a:t>및 </a:t>
              </a:r>
              <a:r>
                <a:rPr kumimoji="1" lang="ko-KR" altLang="en-US" sz="1500" spc="-150" dirty="0" err="1" smtClean="0"/>
                <a:t>손위생</a:t>
              </a:r>
              <a:r>
                <a:rPr kumimoji="1" lang="ko-KR" altLang="en-US" sz="1500" spc="-150" dirty="0" smtClean="0"/>
                <a:t> </a:t>
              </a:r>
              <a:r>
                <a:rPr kumimoji="1" lang="ko-KR" altLang="en-US" sz="1500" spc="-150" dirty="0"/>
                <a:t>교육</a:t>
              </a:r>
              <a:endParaRPr kumimoji="1" lang="en-US" altLang="ko-KR" sz="1500" spc="-150" dirty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spc="-90" dirty="0" smtClean="0">
                  <a:latin typeface="+mj-lt"/>
                </a:rPr>
                <a:t>신규 간호사</a:t>
              </a:r>
              <a:r>
                <a:rPr kumimoji="1" lang="en-US" altLang="ko-KR" sz="1500" spc="-90" dirty="0" smtClean="0">
                  <a:latin typeface="+mj-lt"/>
                </a:rPr>
                <a:t>(2020</a:t>
              </a:r>
              <a:r>
                <a:rPr kumimoji="1" lang="ko-KR" altLang="en-US" sz="1500" spc="-90" dirty="0" smtClean="0">
                  <a:latin typeface="+mj-lt"/>
                </a:rPr>
                <a:t>년</a:t>
              </a:r>
              <a:r>
                <a:rPr kumimoji="1" lang="en-US" altLang="ko-KR" sz="1500" spc="-90" dirty="0" smtClean="0">
                  <a:latin typeface="+mj-lt"/>
                </a:rPr>
                <a:t>~2021</a:t>
              </a:r>
              <a:r>
                <a:rPr kumimoji="1" lang="ko-KR" altLang="en-US" sz="1500" spc="-90" dirty="0" smtClean="0">
                  <a:latin typeface="+mj-lt"/>
                </a:rPr>
                <a:t>년 입사</a:t>
              </a:r>
              <a:r>
                <a:rPr kumimoji="1" lang="en-US" altLang="ko-KR" sz="1500" spc="-90" dirty="0" smtClean="0">
                  <a:latin typeface="+mj-lt"/>
                </a:rPr>
                <a:t>) </a:t>
              </a:r>
              <a:r>
                <a:rPr kumimoji="1" lang="ko-KR" altLang="en-US" sz="1500" spc="-90" dirty="0" err="1" smtClean="0">
                  <a:latin typeface="+mj-lt"/>
                </a:rPr>
                <a:t>격리주의</a:t>
              </a:r>
              <a:r>
                <a:rPr kumimoji="1" lang="ko-KR" altLang="en-US" sz="1500" spc="-90" dirty="0" smtClean="0">
                  <a:latin typeface="+mj-lt"/>
                </a:rPr>
                <a:t> 교육 시행</a:t>
              </a:r>
              <a:endParaRPr kumimoji="1" lang="en-US" altLang="ko-KR" sz="1500" spc="-9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033315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51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적정관리계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안전한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병원문화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조성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>
                  <a:latin typeface="+mj-lt"/>
                </a:rPr>
                <a:t>환자안전의</a:t>
              </a:r>
              <a:r>
                <a:rPr kumimoji="1" lang="ko-KR" altLang="en-US" sz="1500" dirty="0">
                  <a:latin typeface="+mj-lt"/>
                </a:rPr>
                <a:t> 중요성에 대한 </a:t>
              </a:r>
              <a:r>
                <a:rPr kumimoji="1" lang="ko-KR" altLang="en-US" sz="1500" dirty="0" err="1">
                  <a:latin typeface="+mj-lt"/>
                </a:rPr>
                <a:t>직원인식</a:t>
              </a:r>
              <a:r>
                <a:rPr kumimoji="1" lang="ko-KR" altLang="en-US" sz="1500" dirty="0">
                  <a:latin typeface="+mj-lt"/>
                </a:rPr>
                <a:t> 변화를 위한 교육 및 </a:t>
              </a:r>
              <a:r>
                <a:rPr kumimoji="1" lang="ko-KR" altLang="en-US" sz="1500" dirty="0" smtClean="0">
                  <a:latin typeface="+mj-lt"/>
                </a:rPr>
                <a:t>환류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96</a:t>
              </a:r>
              <a:r>
                <a:rPr kumimoji="1" lang="ko-KR" altLang="en-US" sz="1600" b="1" dirty="0"/>
                <a:t>회 </a:t>
              </a:r>
              <a:r>
                <a:rPr kumimoji="1" lang="ko-KR" altLang="en-US" sz="1600" b="1" dirty="0" smtClean="0"/>
                <a:t> 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61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(63.5%)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환자안전문화 장착 및 확산 등 </a:t>
              </a:r>
              <a:r>
                <a:rPr kumimoji="1" lang="en-US" altLang="ko-KR" sz="1600" b="1" dirty="0" smtClean="0"/>
                <a:t>3</a:t>
              </a:r>
              <a:r>
                <a:rPr kumimoji="1" lang="ko-KR" altLang="en-US" sz="1600" b="1" dirty="0" smtClean="0"/>
                <a:t>개 사업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환자안전문화 정착 및 확산 등 실시 횟수 </a:t>
              </a:r>
              <a:r>
                <a:rPr kumimoji="1" lang="en-US" altLang="ko-KR" sz="1500" dirty="0" smtClean="0">
                  <a:latin typeface="+mj-lt"/>
                </a:rPr>
                <a:t>: 61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</a:t>
              </a:r>
              <a:r>
                <a:rPr lang="ko-KR" altLang="en-US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환자안전문화 </a:t>
              </a:r>
              <a:r>
                <a:rPr kumimoji="1" lang="ko-KR" altLang="en-US" sz="1300" dirty="0">
                  <a:latin typeface="+mj-lt"/>
                </a:rPr>
                <a:t>정착 및 확산</a:t>
              </a:r>
              <a:r>
                <a:rPr kumimoji="1" lang="en-US" altLang="ko-KR" sz="1300" dirty="0" smtClean="0">
                  <a:latin typeface="+mj-lt"/>
                </a:rPr>
                <a:t>(9</a:t>
              </a:r>
              <a:r>
                <a:rPr kumimoji="1" lang="ko-KR" altLang="en-US" sz="1300" dirty="0" smtClean="0">
                  <a:latin typeface="+mj-lt"/>
                </a:rPr>
                <a:t>회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endParaRPr kumimoji="1" lang="en-US" altLang="ko-KR" sz="13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 smtClean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-</a:t>
              </a:r>
              <a:r>
                <a:rPr kumimoji="1" lang="en-US" altLang="ko-KR" sz="1300" dirty="0" smtClean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협업을 </a:t>
              </a:r>
              <a:r>
                <a:rPr kumimoji="1" lang="ko-KR" altLang="en-US" sz="1300" dirty="0">
                  <a:latin typeface="+mj-lt"/>
                </a:rPr>
                <a:t>통한 </a:t>
              </a:r>
              <a:r>
                <a:rPr kumimoji="1" lang="ko-KR" altLang="en-US" sz="1300" dirty="0" err="1">
                  <a:latin typeface="+mj-lt"/>
                </a:rPr>
                <a:t>환자안전라운딩</a:t>
              </a:r>
              <a:r>
                <a:rPr kumimoji="1" lang="en-US" altLang="ko-KR" sz="1300" dirty="0" smtClean="0">
                  <a:latin typeface="+mj-lt"/>
                </a:rPr>
                <a:t>(8</a:t>
              </a:r>
              <a:r>
                <a:rPr kumimoji="1" lang="ko-KR" altLang="en-US" sz="1300" dirty="0" smtClean="0">
                  <a:latin typeface="+mj-lt"/>
                </a:rPr>
                <a:t>회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endParaRPr kumimoji="1" lang="en-US" altLang="ko-KR" sz="13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-</a:t>
              </a:r>
              <a:r>
                <a:rPr kumimoji="1" lang="en-US" altLang="ko-KR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환자안전보고체계 </a:t>
              </a:r>
              <a:r>
                <a:rPr kumimoji="1" lang="ko-KR" altLang="en-US" sz="1300" dirty="0">
                  <a:latin typeface="+mj-lt"/>
                </a:rPr>
                <a:t>활성화</a:t>
              </a:r>
              <a:r>
                <a:rPr kumimoji="1" lang="en-US" altLang="ko-KR" sz="1300" dirty="0" smtClean="0">
                  <a:latin typeface="+mj-lt"/>
                </a:rPr>
                <a:t>(44</a:t>
              </a:r>
              <a:r>
                <a:rPr kumimoji="1" lang="ko-KR" altLang="en-US" sz="1300" dirty="0" smtClean="0">
                  <a:latin typeface="+mj-lt"/>
                </a:rPr>
                <a:t>회</a:t>
              </a:r>
              <a:r>
                <a:rPr kumimoji="1" lang="en-US" altLang="ko-KR" sz="1300" dirty="0" smtClean="0">
                  <a:latin typeface="+mj-lt"/>
                </a:rPr>
                <a:t>) </a:t>
              </a:r>
              <a:endParaRPr kumimoji="1" lang="en-US" altLang="ko-KR" sz="13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4889299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9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진료협력계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 의뢰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회송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서비스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599" cy="1099640"/>
            <a:chOff x="275826" y="3970005"/>
            <a:chExt cx="8545075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2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dirty="0" err="1">
                  <a:solidFill>
                    <a:prstClr val="black"/>
                  </a:solidFill>
                </a:rPr>
                <a:t>진료의뢰∙회송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 시범사업 외래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병동 업무협조 관련 교육 ⇒ 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9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월중 </a:t>
              </a:r>
              <a:endParaRPr kumimoji="1" lang="en-US" altLang="ko-KR" sz="1500" dirty="0">
                <a:solidFill>
                  <a:prstClr val="black"/>
                </a:solidFill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외래진료과와 유기적 관계 형성을 </a:t>
              </a:r>
              <a:r>
                <a:rPr kumimoji="1" lang="ko-KR" altLang="en-US" sz="1500">
                  <a:latin typeface="+mj-lt"/>
                </a:rPr>
                <a:t>통한 </a:t>
              </a:r>
              <a:r>
                <a:rPr kumimoji="1" lang="ko-KR" altLang="en-US" sz="1500" smtClean="0">
                  <a:latin typeface="+mj-lt"/>
                </a:rPr>
                <a:t>진료의뢰</a:t>
              </a:r>
              <a:r>
                <a:rPr kumimoji="1" lang="en-US" altLang="ko-KR" sz="1500" b="1" smtClean="0"/>
                <a:t>·</a:t>
              </a:r>
              <a:r>
                <a:rPr kumimoji="1" lang="ko-KR" altLang="en-US" sz="1500" dirty="0" smtClean="0">
                  <a:latin typeface="+mj-lt"/>
                </a:rPr>
                <a:t>회송 </a:t>
              </a:r>
              <a:r>
                <a:rPr kumimoji="1" lang="ko-KR" altLang="en-US" sz="1500" dirty="0">
                  <a:latin typeface="+mj-lt"/>
                </a:rPr>
                <a:t>환자 실적 관리 강화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7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lt"/>
                </a:rPr>
                <a:t>○ </a:t>
              </a:r>
              <a:r>
                <a:rPr kumimoji="1" lang="ko-KR" altLang="en-US" sz="1600" b="1" dirty="0" err="1">
                  <a:latin typeface="+mj-lt"/>
                </a:rPr>
                <a:t>사업목표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en-US" altLang="ko-KR" sz="1600" b="1" dirty="0">
                  <a:latin typeface="+mj-lt"/>
                </a:rPr>
                <a:t>: 12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ko-KR" altLang="en-US" sz="1600" b="1" dirty="0" smtClean="0">
                  <a:latin typeface="+mj-lt"/>
                </a:rPr>
                <a:t>          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추진실적 </a:t>
              </a:r>
              <a:r>
                <a:rPr kumimoji="1" lang="en-US" altLang="ko-KR" sz="1600" b="1" dirty="0" smtClean="0">
                  <a:latin typeface="+mj-lt"/>
                </a:rPr>
                <a:t>: 6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(50.0%)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사업방향</a:t>
              </a:r>
              <a:r>
                <a:rPr kumimoji="1" lang="en-US" altLang="ko-KR" sz="1600" b="1" dirty="0" smtClean="0">
                  <a:latin typeface="+mj-lt"/>
                </a:rPr>
                <a:t> : </a:t>
              </a:r>
              <a:r>
                <a:rPr kumimoji="1" lang="ko-KR" altLang="en-US" sz="1600" b="1" dirty="0" err="1" smtClean="0">
                  <a:latin typeface="+mj-lt"/>
                </a:rPr>
                <a:t>진료의료</a:t>
              </a:r>
              <a:r>
                <a:rPr kumimoji="1" lang="en-US" altLang="ko-KR" sz="1600" b="1" dirty="0" smtClean="0">
                  <a:latin typeface="+mj-lt"/>
                </a:rPr>
                <a:t>·</a:t>
              </a:r>
              <a:r>
                <a:rPr kumimoji="1" lang="ko-KR" altLang="en-US" sz="1600" b="1" dirty="0" smtClean="0">
                  <a:latin typeface="+mj-lt"/>
                </a:rPr>
                <a:t>회송 실적 보고</a:t>
              </a:r>
              <a:endParaRPr kumimoji="1" lang="en-US" altLang="ko-KR" sz="1600" b="1" dirty="0">
                <a:latin typeface="+mj-lt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ko-KR" altLang="en-US" sz="1500" dirty="0" smtClean="0">
                  <a:latin typeface="+mj-lt"/>
                </a:rPr>
                <a:t> 진료의뢰</a:t>
              </a:r>
              <a:r>
                <a:rPr kumimoji="1" lang="en-US" altLang="ko-KR" sz="1500" b="1" dirty="0" smtClean="0">
                  <a:latin typeface="+mj-lt"/>
                </a:rPr>
                <a:t>·</a:t>
              </a:r>
              <a:r>
                <a:rPr kumimoji="1" lang="ko-KR" altLang="en-US" sz="1500" dirty="0" smtClean="0">
                  <a:latin typeface="+mj-lt"/>
                </a:rPr>
                <a:t>회송 </a:t>
              </a:r>
              <a:r>
                <a:rPr kumimoji="1" lang="ko-KR" altLang="en-US" sz="1500" dirty="0">
                  <a:latin typeface="+mj-lt"/>
                </a:rPr>
                <a:t>실적 보고 </a:t>
              </a:r>
              <a:r>
                <a:rPr kumimoji="1" lang="en-US" altLang="ko-KR" sz="1500" dirty="0">
                  <a:latin typeface="+mj-lt"/>
                </a:rPr>
                <a:t>: </a:t>
              </a:r>
              <a:r>
                <a:rPr kumimoji="1" lang="en-US" altLang="ko-KR" sz="1500" dirty="0" smtClean="0">
                  <a:latin typeface="+mj-lt"/>
                </a:rPr>
                <a:t>6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의뢰</a:t>
              </a:r>
              <a:r>
                <a:rPr kumimoji="1" lang="en-US" altLang="ko-KR" sz="1500" b="1" dirty="0" smtClean="0"/>
                <a:t>·</a:t>
              </a:r>
              <a:r>
                <a:rPr kumimoji="1" lang="ko-KR" altLang="en-US" sz="1500" dirty="0" smtClean="0">
                  <a:latin typeface="+mj-lt"/>
                </a:rPr>
                <a:t>회송 </a:t>
              </a:r>
              <a:r>
                <a:rPr kumimoji="1" lang="ko-KR" altLang="en-US" sz="1500" dirty="0">
                  <a:latin typeface="+mj-lt"/>
                </a:rPr>
                <a:t>중계를 통한 </a:t>
              </a:r>
              <a:r>
                <a:rPr kumimoji="1" lang="ko-KR" altLang="en-US" sz="1500" dirty="0" smtClean="0">
                  <a:latin typeface="+mj-lt"/>
                </a:rPr>
                <a:t>타 기관 </a:t>
              </a:r>
              <a:r>
                <a:rPr kumimoji="1" lang="ko-KR" altLang="en-US" sz="1500" dirty="0">
                  <a:latin typeface="+mj-lt"/>
                </a:rPr>
                <a:t>진료예약 </a:t>
              </a:r>
              <a:r>
                <a:rPr kumimoji="1" lang="en-US" altLang="ko-KR" sz="1500" dirty="0">
                  <a:latin typeface="+mj-lt"/>
                </a:rPr>
                <a:t>: </a:t>
              </a:r>
              <a:r>
                <a:rPr kumimoji="1" lang="en-US" altLang="ko-KR" sz="1500" dirty="0" smtClean="0">
                  <a:latin typeface="+mj-lt"/>
                </a:rPr>
                <a:t>224</a:t>
              </a:r>
              <a:r>
                <a:rPr kumimoji="1" lang="ko-KR" altLang="en-US" sz="1500" dirty="0" smtClean="0">
                  <a:latin typeface="+mj-lt"/>
                </a:rPr>
                <a:t>건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ko-KR" altLang="en-US" sz="1300" dirty="0" smtClean="0">
                  <a:latin typeface="+mj-lt"/>
                </a:rPr>
                <a:t>의뢰 </a:t>
              </a:r>
              <a:r>
                <a:rPr kumimoji="1" lang="en-US" altLang="ko-KR" sz="1300" dirty="0" smtClean="0">
                  <a:latin typeface="+mj-lt"/>
                </a:rPr>
                <a:t>: 165</a:t>
              </a:r>
              <a:r>
                <a:rPr kumimoji="1" lang="ko-KR" altLang="en-US" sz="1300" dirty="0" smtClean="0">
                  <a:latin typeface="+mj-lt"/>
                </a:rPr>
                <a:t>건 </a:t>
              </a:r>
              <a:r>
                <a:rPr kumimoji="1" lang="en-US" altLang="ko-KR" sz="1300" dirty="0" smtClean="0">
                  <a:latin typeface="+mj-lt"/>
                </a:rPr>
                <a:t>/ </a:t>
              </a:r>
              <a:r>
                <a:rPr kumimoji="1" lang="ko-KR" altLang="en-US" sz="1300" dirty="0" smtClean="0">
                  <a:latin typeface="+mj-lt"/>
                </a:rPr>
                <a:t>회송 </a:t>
              </a:r>
              <a:r>
                <a:rPr kumimoji="1" lang="en-US" altLang="ko-KR" sz="1300" dirty="0" smtClean="0">
                  <a:latin typeface="+mj-lt"/>
                </a:rPr>
                <a:t>: 59</a:t>
              </a:r>
              <a:r>
                <a:rPr kumimoji="1" lang="ko-KR" altLang="en-US" sz="1300" dirty="0" smtClean="0">
                  <a:latin typeface="+mj-lt"/>
                </a:rPr>
                <a:t>건</a:t>
              </a:r>
              <a:endParaRPr kumimoji="1" lang="en-US" altLang="ko-KR" sz="1300" dirty="0" smtClean="0">
                <a:latin typeface="+mj-lt"/>
              </a:endParaRPr>
            </a:p>
            <a:p>
              <a:pPr algn="dist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spc="-150" dirty="0" smtClean="0">
                  <a:latin typeface="+mj-lt"/>
                </a:rPr>
                <a:t>○ 타 병원 </a:t>
              </a:r>
              <a:r>
                <a:rPr kumimoji="1" lang="ko-KR" altLang="en-US" sz="1500" spc="-150" dirty="0" err="1" smtClean="0">
                  <a:latin typeface="+mj-lt"/>
                </a:rPr>
                <a:t>회송서</a:t>
              </a:r>
              <a:r>
                <a:rPr kumimoji="1" lang="ko-KR" altLang="en-US" sz="1500" spc="-150" dirty="0" smtClean="0">
                  <a:latin typeface="+mj-lt"/>
                </a:rPr>
                <a:t> </a:t>
              </a:r>
              <a:r>
                <a:rPr kumimoji="1" lang="ko-KR" altLang="en-US" sz="1500" spc="-150" dirty="0" err="1" smtClean="0">
                  <a:latin typeface="+mj-lt"/>
                </a:rPr>
                <a:t>진료과</a:t>
              </a:r>
              <a:r>
                <a:rPr kumimoji="1" lang="ko-KR" altLang="en-US" sz="1500" spc="-150" dirty="0" smtClean="0">
                  <a:latin typeface="+mj-lt"/>
                </a:rPr>
                <a:t> 확인</a:t>
              </a:r>
              <a:r>
                <a:rPr kumimoji="1" lang="en-US" altLang="ko-KR" sz="1500" spc="-150" dirty="0" smtClean="0">
                  <a:latin typeface="+mj-lt"/>
                </a:rPr>
                <a:t>(confirm) </a:t>
              </a:r>
              <a:r>
                <a:rPr kumimoji="1" lang="ko-KR" altLang="en-US" sz="1500" spc="-150" dirty="0" smtClean="0">
                  <a:latin typeface="+mj-lt"/>
                </a:rPr>
                <a:t>절차 변경 </a:t>
              </a:r>
              <a:r>
                <a:rPr kumimoji="1" lang="en-US" altLang="ko-KR" sz="1500" spc="-150" dirty="0" smtClean="0">
                  <a:latin typeface="+mj-lt"/>
                </a:rPr>
                <a:t>: </a:t>
              </a:r>
              <a:r>
                <a:rPr kumimoji="1" lang="ko-KR" altLang="en-US" sz="1500" spc="-150" dirty="0" err="1" smtClean="0">
                  <a:latin typeface="+mj-lt"/>
                </a:rPr>
                <a:t>진료과</a:t>
              </a:r>
              <a:r>
                <a:rPr kumimoji="1" lang="ko-KR" altLang="en-US" sz="1500" spc="-150" dirty="0" smtClean="0">
                  <a:latin typeface="+mj-lt"/>
                </a:rPr>
                <a:t> 장기간 대기 문제 발생</a:t>
              </a:r>
              <a:endParaRPr kumimoji="1" lang="en-US" altLang="ko-KR" sz="1500" spc="-15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맑은 고딕 (본문)"/>
                </a:rPr>
                <a:t> </a:t>
              </a:r>
              <a:r>
                <a:rPr kumimoji="1" lang="en-US" altLang="ko-KR" sz="1300" dirty="0" smtClean="0">
                  <a:latin typeface="맑은 고딕 (본문)"/>
                </a:rPr>
                <a:t> </a:t>
              </a:r>
              <a:r>
                <a:rPr kumimoji="1" lang="en-US" altLang="ko-KR" sz="1300" dirty="0" smtClean="0"/>
                <a:t>-</a:t>
              </a:r>
              <a:r>
                <a:rPr kumimoji="1" lang="en-US" altLang="ko-KR" sz="1300" dirty="0" smtClean="0">
                  <a:latin typeface="맑은 고딕 (본문)"/>
                </a:rPr>
                <a:t> </a:t>
              </a:r>
              <a:r>
                <a:rPr kumimoji="1" lang="ko-KR" altLang="en-US" sz="1300" dirty="0" smtClean="0">
                  <a:latin typeface="맑은 고딕 (본문)"/>
                </a:rPr>
                <a:t>기존 </a:t>
              </a:r>
              <a:r>
                <a:rPr kumimoji="1" lang="en-US" altLang="ko-KR" sz="1300" dirty="0" smtClean="0">
                  <a:latin typeface="맑은 고딕 (본문)"/>
                </a:rPr>
                <a:t>: </a:t>
              </a:r>
              <a:r>
                <a:rPr kumimoji="1" lang="ko-KR" altLang="en-US" sz="1300" dirty="0" err="1" smtClean="0">
                  <a:latin typeface="맑은 고딕 (본문)"/>
                </a:rPr>
                <a:t>진료과장</a:t>
              </a:r>
              <a:r>
                <a:rPr kumimoji="1" lang="ko-KR" altLang="en-US" sz="1300" dirty="0" smtClean="0">
                  <a:latin typeface="맑은 고딕 (본문)"/>
                </a:rPr>
                <a:t> 대면 확인 </a:t>
              </a:r>
              <a:r>
                <a:rPr kumimoji="1" lang="ko-KR" altLang="en-US" sz="1300" dirty="0" smtClean="0">
                  <a:solidFill>
                    <a:prstClr val="black"/>
                  </a:solidFill>
                  <a:latin typeface="맑은 고딕 (본문)"/>
                </a:rPr>
                <a:t>⇒ 결과통보</a:t>
              </a:r>
              <a:endParaRPr kumimoji="1" lang="en-US" altLang="ko-KR" sz="1300" dirty="0" smtClean="0">
                <a:solidFill>
                  <a:prstClr val="black"/>
                </a:solidFill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맑은 고딕 (본문)"/>
                </a:rPr>
                <a:t>  </a:t>
              </a:r>
              <a:r>
                <a:rPr kumimoji="1" lang="en-US" altLang="ko-KR" sz="1300" dirty="0" smtClean="0"/>
                <a:t>-</a:t>
              </a:r>
              <a:r>
                <a:rPr kumimoji="1" lang="en-US" altLang="ko-KR" sz="1300" dirty="0" smtClean="0">
                  <a:latin typeface="맑은 고딕 (본문)"/>
                </a:rPr>
                <a:t> </a:t>
              </a:r>
              <a:r>
                <a:rPr kumimoji="1" lang="ko-KR" altLang="en-US" sz="1300" dirty="0" smtClean="0">
                  <a:latin typeface="맑은 고딕 (본문)"/>
                </a:rPr>
                <a:t>변경 </a:t>
              </a:r>
              <a:r>
                <a:rPr kumimoji="1" lang="en-US" altLang="ko-KR" sz="1300" dirty="0" smtClean="0">
                  <a:latin typeface="맑은 고딕 (본문)"/>
                </a:rPr>
                <a:t>: </a:t>
              </a:r>
              <a:r>
                <a:rPr kumimoji="1" lang="ko-KR" altLang="en-US" sz="1300" dirty="0" err="1" smtClean="0">
                  <a:latin typeface="맑은 고딕 (본문)"/>
                </a:rPr>
                <a:t>진료과</a:t>
              </a:r>
              <a:r>
                <a:rPr kumimoji="1" lang="ko-KR" altLang="en-US" sz="1300" dirty="0" smtClean="0">
                  <a:latin typeface="맑은 고딕 (본문)"/>
                </a:rPr>
                <a:t> 접수 </a:t>
              </a:r>
              <a:r>
                <a:rPr kumimoji="1" lang="ko-KR" altLang="en-US" sz="1300" dirty="0" smtClean="0">
                  <a:solidFill>
                    <a:prstClr val="black"/>
                  </a:solidFill>
                  <a:latin typeface="맑은 고딕 (본문)"/>
                </a:rPr>
                <a:t>⇒ 스캔 후 </a:t>
              </a:r>
              <a:r>
                <a:rPr kumimoji="1" lang="en-US" altLang="ko-KR" sz="1300" dirty="0" smtClean="0">
                  <a:solidFill>
                    <a:prstClr val="black"/>
                  </a:solidFill>
                  <a:latin typeface="+mj-lt"/>
                </a:rPr>
                <a:t>EMR</a:t>
              </a:r>
              <a:r>
                <a:rPr kumimoji="1" lang="en-US" altLang="ko-KR" sz="1300" dirty="0" smtClean="0">
                  <a:solidFill>
                    <a:prstClr val="black"/>
                  </a:solidFill>
                  <a:latin typeface="맑은 고딕 (본문)"/>
                </a:rPr>
                <a:t> </a:t>
              </a:r>
              <a:r>
                <a:rPr kumimoji="1" lang="ko-KR" altLang="en-US" sz="1300" dirty="0" smtClean="0">
                  <a:solidFill>
                    <a:prstClr val="black"/>
                  </a:solidFill>
                  <a:latin typeface="맑은 고딕 (본문)"/>
                </a:rPr>
                <a:t>저장 ⇒ 검토</a:t>
              </a:r>
              <a:r>
                <a:rPr kumimoji="1" lang="ko-KR" altLang="en-US" sz="1300" dirty="0">
                  <a:solidFill>
                    <a:prstClr val="black"/>
                  </a:solidFill>
                  <a:latin typeface="맑은 고딕 (본문)"/>
                </a:rPr>
                <a:t> </a:t>
              </a:r>
              <a:r>
                <a:rPr kumimoji="1" lang="ko-KR" altLang="en-US" sz="1300" dirty="0" smtClean="0">
                  <a:solidFill>
                    <a:prstClr val="black"/>
                  </a:solidFill>
                  <a:latin typeface="맑은 고딕 (본문)"/>
                </a:rPr>
                <a:t>⇒ 유선</a:t>
              </a:r>
              <a:r>
                <a:rPr kumimoji="1" lang="en-US" altLang="ko-KR" sz="1300" dirty="0">
                  <a:latin typeface="맑은 고딕 (본문)"/>
                </a:rPr>
                <a:t> </a:t>
              </a:r>
              <a:r>
                <a:rPr kumimoji="1" lang="ko-KR" altLang="en-US" sz="1300" dirty="0" smtClean="0">
                  <a:latin typeface="맑은 고딕 (본문)"/>
                </a:rPr>
                <a:t>상 확인 </a:t>
              </a:r>
              <a:r>
                <a:rPr kumimoji="1" lang="ko-KR" altLang="en-US" sz="1300" dirty="0" smtClean="0">
                  <a:solidFill>
                    <a:prstClr val="black"/>
                  </a:solidFill>
                  <a:latin typeface="맑은 고딕 (본문)"/>
                </a:rPr>
                <a:t>⇒ 결과 통보 </a:t>
              </a:r>
              <a:endParaRPr kumimoji="1" lang="en-US" altLang="ko-KR" sz="1300" dirty="0" smtClean="0">
                <a:solidFill>
                  <a:prstClr val="black"/>
                </a:solidFill>
                <a:latin typeface="맑은 고딕 (본문)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481729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78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공공의료계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공공보건의료사업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공공보건의료 협력체계 구축사업 추진</a:t>
              </a:r>
              <a:endParaRPr kumimoji="1" lang="en-US" altLang="ko-KR" sz="15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남원시 보건소 연계 알츠하이머 치매 위험도</a:t>
              </a:r>
              <a:r>
                <a:rPr kumimoji="1" lang="en-US" altLang="ko-KR" sz="1500" dirty="0"/>
                <a:t>(</a:t>
              </a:r>
              <a:r>
                <a:rPr kumimoji="1" lang="ko-KR" altLang="en-US" sz="1500" dirty="0"/>
                <a:t>혈액</a:t>
              </a:r>
              <a:r>
                <a:rPr kumimoji="1" lang="en-US" altLang="ko-KR" sz="1500" dirty="0"/>
                <a:t>)</a:t>
              </a:r>
              <a:r>
                <a:rPr kumimoji="1" lang="ko-KR" altLang="en-US" sz="1500" dirty="0"/>
                <a:t> 검사</a:t>
              </a:r>
              <a:r>
                <a:rPr kumimoji="1" lang="en-US" altLang="ko-KR" sz="1500" dirty="0"/>
                <a:t> </a:t>
              </a:r>
              <a:r>
                <a:rPr kumimoji="1" lang="ko-KR" altLang="en-US" sz="1500" dirty="0"/>
                <a:t>진행 중</a:t>
              </a:r>
              <a:endParaRPr kumimoji="1" lang="en-US" altLang="ko-KR" sz="15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취약계층 아동건강관리 서비스 지원 사업 예정</a:t>
              </a:r>
              <a:r>
                <a:rPr kumimoji="1" lang="en-US" altLang="ko-KR" sz="1500" dirty="0"/>
                <a:t>(</a:t>
              </a:r>
              <a:r>
                <a:rPr kumimoji="1" lang="ko-KR" altLang="en-US" sz="1500" dirty="0"/>
                <a:t>방학 중</a:t>
              </a:r>
              <a:r>
                <a:rPr kumimoji="1" lang="en-US" altLang="ko-KR" sz="1500" dirty="0"/>
                <a:t>)</a:t>
              </a:r>
              <a:endParaRPr kumimoji="1" lang="en-US" altLang="ko-KR" sz="1500" spc="-150" dirty="0"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27,645</a:t>
              </a:r>
              <a:r>
                <a:rPr kumimoji="1" lang="ko-KR" altLang="en-US" sz="1600" b="1" dirty="0"/>
                <a:t>명 </a:t>
              </a:r>
              <a:r>
                <a:rPr kumimoji="1" lang="ko-KR" altLang="en-US" sz="1600" b="1" dirty="0" smtClean="0"/>
                <a:t>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11,052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(40.0%)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지역책임의료기관 역할 강화 등 </a:t>
              </a:r>
              <a:r>
                <a:rPr kumimoji="1" lang="en-US" altLang="ko-KR" sz="1600" b="1" dirty="0" smtClean="0"/>
                <a:t>21</a:t>
              </a:r>
              <a:r>
                <a:rPr kumimoji="1" lang="ko-KR" altLang="en-US" sz="1600" b="1" dirty="0" smtClean="0"/>
                <a:t>개 사업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406634"/>
              </p:ext>
            </p:extLst>
          </p:nvPr>
        </p:nvGraphicFramePr>
        <p:xfrm>
          <a:off x="2114936" y="2924948"/>
          <a:ext cx="6585556" cy="1853148"/>
        </p:xfrm>
        <a:graphic>
          <a:graphicData uri="http://schemas.openxmlformats.org/drawingml/2006/table">
            <a:tbl>
              <a:tblPr/>
              <a:tblGrid>
                <a:gridCol w="2673218">
                  <a:extLst>
                    <a:ext uri="{9D8B030D-6E8A-4147-A177-3AD203B41FA5}">
                      <a16:colId xmlns:a16="http://schemas.microsoft.com/office/drawing/2014/main" val="3717080001"/>
                    </a:ext>
                  </a:extLst>
                </a:gridCol>
                <a:gridCol w="619560">
                  <a:extLst>
                    <a:ext uri="{9D8B030D-6E8A-4147-A177-3AD203B41FA5}">
                      <a16:colId xmlns:a16="http://schemas.microsoft.com/office/drawing/2014/main" val="1553004491"/>
                    </a:ext>
                  </a:extLst>
                </a:gridCol>
                <a:gridCol w="2673218">
                  <a:extLst>
                    <a:ext uri="{9D8B030D-6E8A-4147-A177-3AD203B41FA5}">
                      <a16:colId xmlns:a16="http://schemas.microsoft.com/office/drawing/2014/main" val="2291797079"/>
                    </a:ext>
                  </a:extLst>
                </a:gridCol>
                <a:gridCol w="619560">
                  <a:extLst>
                    <a:ext uri="{9D8B030D-6E8A-4147-A177-3AD203B41FA5}">
                      <a16:colId xmlns:a16="http://schemas.microsoft.com/office/drawing/2014/main" val="3509370478"/>
                    </a:ext>
                  </a:extLst>
                </a:gridCol>
              </a:tblGrid>
              <a:tr h="154429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사업명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사업명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사업목표</a:t>
                      </a:r>
                      <a:endParaRPr lang="ko-KR" altLang="en-US" sz="1000" b="1" kern="0" spc="0" dirty="0" smtClean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251997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맑은 고딕"/>
                        </a:rPr>
                        <a:t>필수보건의료 네트워크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74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재가장애인 재활서비스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39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314672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퇴원환자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지역사회 연계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11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취약계층 아동건강관리 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52941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중증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응급∙이송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전원 프로세스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12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분만취약지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운영 지원 활성화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5,915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269067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감염관리 및 네트워크 구축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308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치매노인 맞춤형 건강관리 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1,130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432427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정신건강네트워크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182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연명의료결정제도 활성화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764191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재가장애인 맞춤형 재활서비스 제공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69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호스피스 완화의료병동 운영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84929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보건의료인력 등 역량강화 교육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673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농촌기반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코호트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노화 연구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27390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취약계층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의료안전망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303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지역사회 의료서비스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546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723722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만성질환 예방 관리 서비스 지원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789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나누리봉사단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 활동 강화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161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96504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심혈관질환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예방 심방세동 관리 시스템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594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자원봉사자 활동 활성화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242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8889100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취약가정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건강지원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서비스 제공</a:t>
                      </a: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08280" marR="74930" lvl="0" indent="-9779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합계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11,052</a:t>
                      </a:r>
                      <a:endParaRPr lang="en-US" altLang="ko-KR" sz="1000" b="1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6157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34281" y="272797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맑은 고딕 (본문)"/>
              </a:rPr>
              <a:t>(</a:t>
            </a:r>
            <a:r>
              <a:rPr lang="ko-KR" altLang="en-US" sz="1000" dirty="0" smtClean="0">
                <a:latin typeface="맑은 고딕 (본문)"/>
              </a:rPr>
              <a:t>단위 </a:t>
            </a:r>
            <a:r>
              <a:rPr lang="en-US" altLang="ko-KR" sz="1000" dirty="0" smtClean="0">
                <a:latin typeface="맑은 고딕 (본문)"/>
              </a:rPr>
              <a:t>: </a:t>
            </a:r>
            <a:r>
              <a:rPr lang="ko-KR" altLang="en-US" sz="1000" dirty="0" smtClean="0">
                <a:latin typeface="맑은 고딕 (본문)"/>
              </a:rPr>
              <a:t>명</a:t>
            </a:r>
            <a:r>
              <a:rPr lang="en-US" altLang="ko-KR" sz="1000" dirty="0" smtClean="0">
                <a:latin typeface="맑은 고딕 (본문)"/>
              </a:rPr>
              <a:t>)</a:t>
            </a:r>
            <a:endParaRPr lang="ko-KR" altLang="en-US" sz="1000" dirty="0">
              <a:latin typeface="맑은 고딕 (본문)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188350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6815740" cy="1595520"/>
              <a:chOff x="1396024" y="2631104"/>
              <a:chExt cx="6815740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3007224" y="3120275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</a:t>
                </a:r>
                <a:r>
                  <a:rPr kumimoji="1" lang="en-US" altLang="ko-KR" sz="3200" b="1" dirty="0">
                    <a:solidFill>
                      <a:schemeClr val="tx1"/>
                    </a:solidFill>
                    <a:ea typeface="HY헤드라인M" pitchFamily="18" charset="-127"/>
                  </a:rPr>
                  <a:t>Ⅳ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기 타 사 항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4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기타사항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공지사항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공지사항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2174400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b="1" dirty="0" smtClean="0">
                  <a:latin typeface="+mj-lt"/>
                </a:rPr>
                <a:t>□ </a:t>
              </a:r>
              <a:r>
                <a:rPr kumimoji="1" lang="en-US" altLang="ko-KR" b="1" dirty="0" smtClean="0">
                  <a:latin typeface="+mj-lt"/>
                </a:rPr>
                <a:t>’22</a:t>
              </a:r>
              <a:r>
                <a:rPr kumimoji="1" lang="ko-KR" altLang="en-US" b="1" dirty="0" smtClean="0">
                  <a:latin typeface="+mj-lt"/>
                </a:rPr>
                <a:t>년 </a:t>
              </a:r>
              <a:r>
                <a:rPr kumimoji="1" lang="en-US" altLang="ko-KR" b="1" dirty="0">
                  <a:latin typeface="+mj-lt"/>
                </a:rPr>
                <a:t>4</a:t>
              </a:r>
              <a:r>
                <a:rPr kumimoji="1" lang="ko-KR" altLang="en-US" b="1" dirty="0" smtClean="0">
                  <a:latin typeface="+mj-lt"/>
                </a:rPr>
                <a:t>분기 </a:t>
              </a:r>
              <a:r>
                <a:rPr kumimoji="1" lang="ko-KR" altLang="en-US" b="1" dirty="0" smtClean="0">
                  <a:latin typeface="+mj-lt"/>
                </a:rPr>
                <a:t>경영전략회의 일정</a:t>
              </a:r>
              <a:endParaRPr kumimoji="1" lang="en-US" altLang="ko-KR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</a:t>
              </a:r>
              <a:r>
                <a:rPr kumimoji="1" lang="en-US" altLang="ko-KR" sz="1600" b="1" dirty="0" smtClean="0">
                  <a:latin typeface="+mj-lt"/>
                </a:rPr>
                <a:t>2022. 10. 20.(</a:t>
              </a:r>
              <a:r>
                <a:rPr kumimoji="1" lang="ko-KR" altLang="en-US" sz="1600" b="1" dirty="0">
                  <a:latin typeface="+mj-lt"/>
                </a:rPr>
                <a:t>목</a:t>
              </a:r>
              <a:r>
                <a:rPr kumimoji="1" lang="en-US" altLang="ko-KR" sz="1600" b="1" dirty="0" smtClean="0">
                  <a:latin typeface="+mj-lt"/>
                </a:rPr>
                <a:t>) 16:00 / </a:t>
              </a:r>
              <a:r>
                <a:rPr kumimoji="1" lang="ko-KR" altLang="en-US" sz="1600" b="1" dirty="0" smtClean="0">
                  <a:latin typeface="+mj-lt"/>
                </a:rPr>
                <a:t>대회의실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 smtClean="0"/>
                <a:t>   - (</a:t>
              </a:r>
              <a:r>
                <a:rPr kumimoji="1" lang="ko-KR" altLang="en-US" sz="1400" b="1" dirty="0" smtClean="0"/>
                <a:t>참석</a:t>
              </a:r>
              <a:r>
                <a:rPr kumimoji="1" lang="en-US" altLang="ko-KR" sz="1400" b="1" dirty="0" smtClean="0"/>
                <a:t>) </a:t>
              </a:r>
              <a:r>
                <a:rPr kumimoji="1" lang="ko-KR" altLang="en-US" sz="1400" b="1" dirty="0" smtClean="0"/>
                <a:t>전 부서장 및 계장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</a:t>
              </a:r>
              <a:r>
                <a:rPr kumimoji="1" lang="en-US" altLang="ko-KR" sz="1400" b="1" dirty="0" smtClean="0"/>
                <a:t>  - (</a:t>
              </a:r>
              <a:r>
                <a:rPr kumimoji="1" lang="ko-KR" altLang="en-US" sz="1400" b="1" dirty="0" smtClean="0"/>
                <a:t>내용</a:t>
              </a:r>
              <a:r>
                <a:rPr kumimoji="1" lang="en-US" altLang="ko-KR" sz="1400" b="1" dirty="0" smtClean="0"/>
                <a:t>) 2022. 3</a:t>
              </a:r>
              <a:r>
                <a:rPr kumimoji="1" lang="ko-KR" altLang="en-US" sz="1400" b="1" dirty="0" smtClean="0"/>
                <a:t>분기 주요업무 추진실적 보고 및 현안사항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 </a:t>
              </a:r>
              <a:r>
                <a:rPr kumimoji="1" lang="en-US" altLang="ko-KR" sz="1400" b="1" dirty="0" smtClean="0"/>
                <a:t>            2022. 4</a:t>
              </a:r>
              <a:r>
                <a:rPr kumimoji="1" lang="ko-KR" altLang="en-US" sz="1400" b="1" dirty="0" smtClean="0"/>
                <a:t>분기 주요업무 추진계획 보고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향후일정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3846975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회의자료 제출기한 준수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>
                  <a:latin typeface="+mj-lt"/>
                </a:rPr>
                <a:t> </a:t>
              </a:r>
              <a:r>
                <a:rPr kumimoji="1" lang="en-US" altLang="ko-KR" sz="1400" b="1" dirty="0" smtClean="0">
                  <a:latin typeface="+mj-lt"/>
                </a:rPr>
                <a:t>  - 2022. 4</a:t>
              </a:r>
              <a:r>
                <a:rPr kumimoji="1" lang="ko-KR" altLang="en-US" sz="1400" b="1" dirty="0" smtClean="0">
                  <a:latin typeface="+mj-lt"/>
                </a:rPr>
                <a:t>분기 경영전략회의자료 </a:t>
              </a:r>
              <a:r>
                <a:rPr kumimoji="1" lang="en-US" altLang="ko-KR" sz="1400" b="1" dirty="0" smtClean="0">
                  <a:latin typeface="+mj-lt"/>
                </a:rPr>
                <a:t>: 2022. 10. </a:t>
              </a:r>
              <a:r>
                <a:rPr kumimoji="1" lang="en-US" altLang="ko-KR" sz="1400" b="1" dirty="0">
                  <a:latin typeface="+mj-lt"/>
                </a:rPr>
                <a:t>7</a:t>
              </a:r>
              <a:r>
                <a:rPr kumimoji="1" lang="en-US" altLang="ko-KR" sz="1400" b="1" dirty="0" smtClean="0">
                  <a:latin typeface="+mj-lt"/>
                </a:rPr>
                <a:t>.(</a:t>
              </a:r>
              <a:r>
                <a:rPr kumimoji="1" lang="ko-KR" altLang="en-US" sz="1400" b="1" dirty="0">
                  <a:latin typeface="+mj-lt"/>
                </a:rPr>
                <a:t>금</a:t>
              </a:r>
              <a:r>
                <a:rPr kumimoji="1" lang="en-US" altLang="ko-KR" sz="1400" b="1" dirty="0" smtClean="0">
                  <a:latin typeface="+mj-lt"/>
                </a:rPr>
                <a:t>) </a:t>
              </a:r>
              <a:r>
                <a:rPr kumimoji="1" lang="ko-KR" altLang="en-US" sz="1400" b="1" dirty="0" smtClean="0">
                  <a:latin typeface="+mj-lt"/>
                </a:rPr>
                <a:t>까지 제출 </a:t>
              </a:r>
              <a:endParaRPr kumimoji="1" lang="en-US" altLang="ko-KR" sz="14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기타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34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555776" y="2150205"/>
            <a:ext cx="3851992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끝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직선 연결선 52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4219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15809</TotalTime>
  <Words>4949</Words>
  <Application>Microsoft Office PowerPoint</Application>
  <PresentationFormat>화면 슬라이드 쇼(4:3)</PresentationFormat>
  <Paragraphs>1474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55" baseType="lpstr">
      <vt:lpstr>HY울릉도M</vt:lpstr>
      <vt:lpstr>HY헤드라인M</vt:lpstr>
      <vt:lpstr>가는각진제목체</vt:lpstr>
      <vt:lpstr>굴림</vt:lpstr>
      <vt:lpstr>맑은 고딕</vt:lpstr>
      <vt:lpstr>맑은 고딕 </vt:lpstr>
      <vt:lpstr>맑은 고딕 (본문)</vt:lpstr>
      <vt:lpstr>함초롬바탕</vt:lpstr>
      <vt:lpstr>휴먼명조,한컴돋움</vt:lpstr>
      <vt:lpstr>휴먼모음T</vt:lpstr>
      <vt:lpstr>Arial</vt:lpstr>
      <vt:lpstr>Wingdings</vt:lpstr>
      <vt:lpstr>한컴돋움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User</cp:lastModifiedBy>
  <cp:revision>1166</cp:revision>
  <cp:lastPrinted>2022-07-18T02:19:27Z</cp:lastPrinted>
  <dcterms:created xsi:type="dcterms:W3CDTF">2019-08-13T02:34:25Z</dcterms:created>
  <dcterms:modified xsi:type="dcterms:W3CDTF">2022-07-18T05:20:13Z</dcterms:modified>
  <cp:contentStatus/>
</cp:coreProperties>
</file>